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83" r:id="rId2"/>
    <p:sldId id="284" r:id="rId3"/>
    <p:sldId id="257" r:id="rId4"/>
    <p:sldId id="258" r:id="rId5"/>
    <p:sldId id="259" r:id="rId6"/>
    <p:sldId id="287" r:id="rId7"/>
    <p:sldId id="288" r:id="rId8"/>
    <p:sldId id="291" r:id="rId9"/>
    <p:sldId id="292" r:id="rId10"/>
    <p:sldId id="293" r:id="rId11"/>
    <p:sldId id="262" r:id="rId12"/>
    <p:sldId id="263" r:id="rId13"/>
    <p:sldId id="265" r:id="rId14"/>
    <p:sldId id="290" r:id="rId15"/>
    <p:sldId id="266"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5" d="100"/>
          <a:sy n="85" d="100"/>
        </p:scale>
        <p:origin x="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5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492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23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294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19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551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6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916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9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59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871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7/9/2021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43113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765" y="331695"/>
            <a:ext cx="10165975" cy="2088776"/>
          </a:xfrm>
        </p:spPr>
        <p:txBody>
          <a:bodyPr>
            <a:normAutofit fontScale="90000"/>
          </a:bodyPr>
          <a:lstStyle/>
          <a:p>
            <a:pPr algn="ctr"/>
            <a:r>
              <a:rPr lang="en-US" sz="7200" dirty="0">
                <a:solidFill>
                  <a:srgbClr val="C00000"/>
                </a:solidFill>
                <a:latin typeface="Times New Roman"/>
                <a:cs typeface="Times New Roman"/>
              </a:rPr>
              <a:t>Hello Everyone</a:t>
            </a:r>
            <a:r>
              <a:rPr lang="en-US" dirty="0">
                <a:solidFill>
                  <a:srgbClr val="C00000"/>
                </a:solidFill>
                <a:latin typeface="Times New Roman"/>
                <a:cs typeface="Times New Roman"/>
              </a:rPr>
              <a:t>                                        </a:t>
            </a:r>
            <a:r>
              <a:rPr lang="en-US" sz="4000" dirty="0">
                <a:solidFill>
                  <a:srgbClr val="0070C0"/>
                </a:solidFill>
                <a:latin typeface="Times New Roman" panose="02020603050405020304" pitchFamily="18" charset="0"/>
                <a:ea typeface="+mj-lt"/>
                <a:cs typeface="Times New Roman" panose="02020603050405020304" pitchFamily="18" charset="0"/>
              </a:rPr>
              <a:t>Course Code : CSE201                                                             Course Title : Data Structure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3384177"/>
            <a:ext cx="4754880" cy="2953870"/>
          </a:xfrm>
        </p:spPr>
        <p:txBody>
          <a:bodyPr/>
          <a:lstStyle/>
          <a:p>
            <a:pPr marL="0" indent="0">
              <a:buNone/>
            </a:pPr>
            <a:r>
              <a:rPr lang="en-US" sz="3600" b="1" dirty="0">
                <a:solidFill>
                  <a:srgbClr val="00B050"/>
                </a:solidFill>
                <a:latin typeface="Times New Roman"/>
                <a:cs typeface="Times New Roman"/>
              </a:rPr>
              <a:t>Course Teacher:</a:t>
            </a:r>
          </a:p>
          <a:p>
            <a:pPr marL="0" indent="0">
              <a:buNone/>
            </a:pPr>
            <a:r>
              <a:rPr lang="en-US" sz="2000" smtClean="0">
                <a:solidFill>
                  <a:schemeClr val="tx1"/>
                </a:solidFill>
                <a:latin typeface="Times New Roman"/>
                <a:cs typeface="Times New Roman"/>
              </a:rPr>
              <a:t>Md. </a:t>
            </a:r>
            <a:r>
              <a:rPr lang="en-US" sz="2000" dirty="0">
                <a:solidFill>
                  <a:schemeClr val="tx1"/>
                </a:solidFill>
                <a:latin typeface="Times New Roman"/>
                <a:cs typeface="Times New Roman"/>
              </a:rPr>
              <a:t>Jamal </a:t>
            </a:r>
            <a:r>
              <a:rPr lang="en-US" sz="2000" dirty="0" smtClean="0">
                <a:solidFill>
                  <a:schemeClr val="tx1"/>
                </a:solidFill>
                <a:latin typeface="Times New Roman"/>
                <a:cs typeface="Times New Roman"/>
              </a:rPr>
              <a:t>Uddin </a:t>
            </a:r>
            <a:endParaRPr lang="en-US" sz="2000" dirty="0">
              <a:solidFill>
                <a:schemeClr val="tx1"/>
              </a:solidFill>
              <a:latin typeface="Times New Roman"/>
              <a:cs typeface="Times New Roman"/>
            </a:endParaRPr>
          </a:p>
          <a:p>
            <a:pPr marL="0" indent="0">
              <a:lnSpc>
                <a:spcPct val="100000"/>
              </a:lnSpc>
              <a:buNone/>
            </a:pPr>
            <a:r>
              <a:rPr lang="en-US" sz="2000" dirty="0">
                <a:solidFill>
                  <a:schemeClr val="tx1"/>
                </a:solidFill>
                <a:latin typeface="Times New Roman"/>
                <a:cs typeface="Times New Roman"/>
              </a:rPr>
              <a:t>Assistant Professor</a:t>
            </a:r>
          </a:p>
          <a:p>
            <a:pPr marL="0" indent="0">
              <a:lnSpc>
                <a:spcPct val="100000"/>
              </a:lnSpc>
              <a:buNone/>
            </a:pPr>
            <a:r>
              <a:rPr lang="en-US" sz="2000" dirty="0">
                <a:solidFill>
                  <a:schemeClr val="tx1"/>
                </a:solidFill>
                <a:latin typeface="Times New Roman"/>
                <a:cs typeface="Times New Roman"/>
              </a:rPr>
              <a:t>Department of CSE,BSMRSTU,</a:t>
            </a:r>
          </a:p>
          <a:p>
            <a:pPr marL="0" indent="0">
              <a:lnSpc>
                <a:spcPct val="100000"/>
              </a:lnSpc>
              <a:buNone/>
            </a:pPr>
            <a:r>
              <a:rPr lang="en-US" sz="2000" dirty="0">
                <a:solidFill>
                  <a:schemeClr val="tx1"/>
                </a:solidFill>
                <a:latin typeface="Times New Roman"/>
                <a:cs typeface="Times New Roman"/>
              </a:rPr>
              <a:t>Gopalganj-8100.</a:t>
            </a:r>
          </a:p>
          <a:p>
            <a:pPr marL="45720" indent="0">
              <a:buNone/>
            </a:pPr>
            <a:endParaRPr lang="en-US" dirty="0"/>
          </a:p>
        </p:txBody>
      </p:sp>
      <p:sp>
        <p:nvSpPr>
          <p:cNvPr id="4" name="Content Placeholder 3"/>
          <p:cNvSpPr>
            <a:spLocks noGrp="1"/>
          </p:cNvSpPr>
          <p:nvPr>
            <p:ph sz="half" idx="2"/>
          </p:nvPr>
        </p:nvSpPr>
        <p:spPr>
          <a:xfrm>
            <a:off x="7047541" y="3384177"/>
            <a:ext cx="4754880" cy="2720788"/>
          </a:xfrm>
        </p:spPr>
        <p:txBody>
          <a:bodyPr/>
          <a:lstStyle/>
          <a:p>
            <a:pPr marL="0" indent="0">
              <a:buNone/>
            </a:pPr>
            <a:r>
              <a:rPr lang="en-US" sz="3600" b="1" dirty="0" smtClean="0">
                <a:solidFill>
                  <a:srgbClr val="00B050"/>
                </a:solidFill>
                <a:latin typeface="Times New Roman"/>
                <a:cs typeface="Times New Roman"/>
              </a:rPr>
              <a:t>Presented </a:t>
            </a:r>
            <a:r>
              <a:rPr lang="en-US" sz="3600" b="1" dirty="0">
                <a:solidFill>
                  <a:srgbClr val="00B050"/>
                </a:solidFill>
                <a:latin typeface="Times New Roman"/>
                <a:cs typeface="Times New Roman"/>
              </a:rPr>
              <a:t>By:</a:t>
            </a:r>
          </a:p>
          <a:p>
            <a:pPr marL="0" indent="0">
              <a:lnSpc>
                <a:spcPct val="100000"/>
              </a:lnSpc>
              <a:buNone/>
            </a:pPr>
            <a:r>
              <a:rPr lang="en-US" sz="2400" dirty="0" err="1">
                <a:solidFill>
                  <a:schemeClr val="tx1"/>
                </a:solidFill>
                <a:latin typeface="Times New Roman"/>
                <a:cs typeface="Times New Roman"/>
              </a:rPr>
              <a:t>Tushar</a:t>
            </a:r>
            <a:r>
              <a:rPr lang="en-US" sz="2400" dirty="0">
                <a:solidFill>
                  <a:schemeClr val="tx1"/>
                </a:solidFill>
                <a:latin typeface="Times New Roman"/>
                <a:cs typeface="Times New Roman"/>
              </a:rPr>
              <a:t> Sarkar</a:t>
            </a:r>
          </a:p>
          <a:p>
            <a:pPr marL="0" indent="0">
              <a:lnSpc>
                <a:spcPct val="100000"/>
              </a:lnSpc>
              <a:buNone/>
            </a:pPr>
            <a:r>
              <a:rPr lang="en-US" sz="2000" dirty="0">
                <a:solidFill>
                  <a:schemeClr val="tx1"/>
                </a:solidFill>
                <a:latin typeface="Times New Roman"/>
                <a:cs typeface="Times New Roman"/>
              </a:rPr>
              <a:t>Student ID: 18CSE035</a:t>
            </a:r>
          </a:p>
          <a:p>
            <a:pPr marL="0" indent="0">
              <a:lnSpc>
                <a:spcPct val="100000"/>
              </a:lnSpc>
              <a:buNone/>
            </a:pPr>
            <a:r>
              <a:rPr lang="en-US" sz="2000" dirty="0">
                <a:solidFill>
                  <a:schemeClr val="tx1"/>
                </a:solidFill>
                <a:latin typeface="Times New Roman"/>
                <a:cs typeface="Times New Roman"/>
              </a:rPr>
              <a:t>Department of CSE,BSMRSTU,</a:t>
            </a:r>
          </a:p>
          <a:p>
            <a:pPr marL="0" indent="0">
              <a:lnSpc>
                <a:spcPct val="100000"/>
              </a:lnSpc>
              <a:buNone/>
            </a:pPr>
            <a:r>
              <a:rPr lang="en-US" sz="2000" dirty="0">
                <a:solidFill>
                  <a:schemeClr val="tx1"/>
                </a:solidFill>
                <a:latin typeface="Times New Roman"/>
                <a:cs typeface="Times New Roman"/>
              </a:rPr>
              <a:t>Gopalganj-8100.</a:t>
            </a:r>
          </a:p>
          <a:p>
            <a:pPr marL="45720" indent="0">
              <a:buNone/>
            </a:pPr>
            <a:endParaRPr lang="en-US" dirty="0"/>
          </a:p>
        </p:txBody>
      </p:sp>
    </p:spTree>
    <p:extLst>
      <p:ext uri="{BB962C8B-B14F-4D97-AF65-F5344CB8AC3E}">
        <p14:creationId xmlns:p14="http://schemas.microsoft.com/office/powerpoint/2010/main" val="269656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788" y="304800"/>
            <a:ext cx="9875520" cy="859971"/>
          </a:xfrm>
        </p:spPr>
        <p:txBody>
          <a:bodyPr/>
          <a:lstStyle/>
          <a:p>
            <a:pPr algn="ctr"/>
            <a:r>
              <a:rPr lang="en-US" b="1" dirty="0" smtClean="0">
                <a:solidFill>
                  <a:srgbClr val="00B050"/>
                </a:solidFill>
                <a:latin typeface="Times New Roman" panose="02020603050405020304" pitchFamily="18" charset="0"/>
                <a:cs typeface="Times New Roman" panose="02020603050405020304" pitchFamily="18" charset="0"/>
              </a:rPr>
              <a:t>Example Explain</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8342" y="1402079"/>
            <a:ext cx="11364687" cy="5077097"/>
          </a:xfrm>
        </p:spPr>
        <p:txBody>
          <a:bodyPr/>
          <a:lstStyle/>
          <a:p>
            <a:pPr marL="45720" indent="0">
              <a:buNone/>
            </a:pPr>
            <a:r>
              <a:rPr lang="en-US" sz="2400" b="1" dirty="0">
                <a:solidFill>
                  <a:srgbClr val="00B0F0"/>
                </a:solidFill>
                <a:latin typeface="Times New Roman" panose="02020603050405020304" pitchFamily="18" charset="0"/>
                <a:cs typeface="Times New Roman" panose="02020603050405020304" pitchFamily="18" charset="0"/>
              </a:rPr>
              <a:t>Iteration </a:t>
            </a:r>
            <a:r>
              <a:rPr lang="en-US" sz="2400" b="1" dirty="0" smtClean="0">
                <a:solidFill>
                  <a:srgbClr val="00B0F0"/>
                </a:solidFill>
                <a:latin typeface="Times New Roman" panose="02020603050405020304" pitchFamily="18" charset="0"/>
                <a:cs typeface="Times New Roman" panose="02020603050405020304" pitchFamily="18" charset="0"/>
              </a:rPr>
              <a:t>5:</a:t>
            </a:r>
            <a:endParaRPr lang="en-US" sz="2400" b="1"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t>     </a:t>
            </a:r>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terms of index 4</a:t>
            </a:r>
            <a:r>
              <a:rPr lang="en-US" dirty="0" smtClean="0">
                <a:solidFill>
                  <a:schemeClr val="tx1"/>
                </a:solidFill>
                <a:latin typeface="Times New Roman" panose="02020603050405020304" pitchFamily="18" charset="0"/>
                <a:cs typeface="Times New Roman" panose="02020603050405020304" pitchFamily="18" charset="0"/>
              </a:rPr>
              <a:t>                            Index         </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smtClean="0">
                <a:solidFill>
                  <a:schemeClr val="tx1"/>
                </a:solidFill>
                <a:latin typeface="Times New Roman" panose="02020603050405020304" pitchFamily="18" charset="0"/>
                <a:cs typeface="Times New Roman" panose="02020603050405020304" pitchFamily="18" charset="0"/>
              </a:rPr>
              <a:t>    Here present iterate is last index       Value</a:t>
            </a: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So no iterate &amp; already array is sorted.</a:t>
            </a:r>
          </a:p>
          <a:p>
            <a:pPr marL="45720" indent="0">
              <a:buNone/>
            </a:pP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Finally Sorted array is : </a:t>
            </a:r>
          </a:p>
          <a:p>
            <a:pPr marL="4572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pPr marL="45720" indent="0">
              <a:buNone/>
            </a:pPr>
            <a:r>
              <a:rPr lang="en-US" b="1" dirty="0" smtClean="0"/>
              <a:t>                 Index</a:t>
            </a:r>
          </a:p>
          <a:p>
            <a:pPr marL="45720" indent="0">
              <a:buNone/>
            </a:pPr>
            <a:r>
              <a:rPr lang="en-US" b="1" dirty="0"/>
              <a:t> </a:t>
            </a:r>
            <a:r>
              <a:rPr lang="en-US" b="1" dirty="0" smtClean="0"/>
              <a:t>                </a:t>
            </a:r>
            <a:r>
              <a:rPr lang="en-US" b="1" dirty="0" smtClean="0">
                <a:solidFill>
                  <a:schemeClr val="tx1"/>
                </a:solidFill>
              </a:rPr>
              <a:t>Value</a:t>
            </a:r>
            <a:endParaRPr lang="en-US" b="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1222586"/>
              </p:ext>
            </p:extLst>
          </p:nvPr>
        </p:nvGraphicFramePr>
        <p:xfrm>
          <a:off x="5728448" y="1837764"/>
          <a:ext cx="5984580" cy="896470"/>
        </p:xfrm>
        <a:graphic>
          <a:graphicData uri="http://schemas.openxmlformats.org/drawingml/2006/table">
            <a:tbl>
              <a:tblPr firstRow="1" bandRow="1">
                <a:tableStyleId>{5C22544A-7EE6-4342-B048-85BDC9FD1C3A}</a:tableStyleId>
              </a:tblPr>
              <a:tblGrid>
                <a:gridCol w="1196916">
                  <a:extLst>
                    <a:ext uri="{9D8B030D-6E8A-4147-A177-3AD203B41FA5}">
                      <a16:colId xmlns:a16="http://schemas.microsoft.com/office/drawing/2014/main" val="612991647"/>
                    </a:ext>
                  </a:extLst>
                </a:gridCol>
                <a:gridCol w="1196916">
                  <a:extLst>
                    <a:ext uri="{9D8B030D-6E8A-4147-A177-3AD203B41FA5}">
                      <a16:colId xmlns:a16="http://schemas.microsoft.com/office/drawing/2014/main" val="1215733598"/>
                    </a:ext>
                  </a:extLst>
                </a:gridCol>
                <a:gridCol w="1196916">
                  <a:extLst>
                    <a:ext uri="{9D8B030D-6E8A-4147-A177-3AD203B41FA5}">
                      <a16:colId xmlns:a16="http://schemas.microsoft.com/office/drawing/2014/main" val="861316162"/>
                    </a:ext>
                  </a:extLst>
                </a:gridCol>
                <a:gridCol w="1196916">
                  <a:extLst>
                    <a:ext uri="{9D8B030D-6E8A-4147-A177-3AD203B41FA5}">
                      <a16:colId xmlns:a16="http://schemas.microsoft.com/office/drawing/2014/main" val="3732134792"/>
                    </a:ext>
                  </a:extLst>
                </a:gridCol>
                <a:gridCol w="1196916">
                  <a:extLst>
                    <a:ext uri="{9D8B030D-6E8A-4147-A177-3AD203B41FA5}">
                      <a16:colId xmlns:a16="http://schemas.microsoft.com/office/drawing/2014/main" val="2742666879"/>
                    </a:ext>
                  </a:extLst>
                </a:gridCol>
              </a:tblGrid>
              <a:tr h="448235">
                <a:tc>
                  <a:txBody>
                    <a:bodyPr/>
                    <a:lstStyle/>
                    <a:p>
                      <a:r>
                        <a:rPr lang="en-US" dirty="0" smtClean="0"/>
                        <a:t>          0</a:t>
                      </a:r>
                      <a:endParaRPr lang="en-US" dirty="0"/>
                    </a:p>
                  </a:txBody>
                  <a:tcPr/>
                </a:tc>
                <a:tc>
                  <a:txBody>
                    <a:bodyPr/>
                    <a:lstStyle/>
                    <a:p>
                      <a:r>
                        <a:rPr lang="en-US" dirty="0" smtClean="0"/>
                        <a:t>           1</a:t>
                      </a:r>
                      <a:endParaRPr lang="en-US" dirty="0"/>
                    </a:p>
                  </a:txBody>
                  <a:tcPr/>
                </a:tc>
                <a:tc>
                  <a:txBody>
                    <a:bodyPr/>
                    <a:lstStyle/>
                    <a:p>
                      <a:r>
                        <a:rPr lang="en-US" dirty="0" smtClean="0"/>
                        <a:t>           2</a:t>
                      </a:r>
                      <a:endParaRPr lang="en-US" dirty="0"/>
                    </a:p>
                  </a:txBody>
                  <a:tcPr/>
                </a:tc>
                <a:tc>
                  <a:txBody>
                    <a:bodyPr/>
                    <a:lstStyle/>
                    <a:p>
                      <a:r>
                        <a:rPr lang="en-US" baseline="0" dirty="0" smtClean="0"/>
                        <a:t>           3</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2503374522"/>
                  </a:ext>
                </a:extLst>
              </a:tr>
              <a:tr h="448235">
                <a:tc>
                  <a:txBody>
                    <a:bodyPr/>
                    <a:lstStyle/>
                    <a:p>
                      <a:r>
                        <a:rPr lang="en-US" dirty="0" smtClean="0">
                          <a:solidFill>
                            <a:srgbClr val="FF0000"/>
                          </a:solidFill>
                        </a:rPr>
                        <a:t>          2</a:t>
                      </a:r>
                      <a:endParaRPr lang="en-US" dirty="0">
                        <a:solidFill>
                          <a:srgbClr val="FF0000"/>
                        </a:solidFill>
                      </a:endParaRPr>
                    </a:p>
                  </a:txBody>
                  <a:tcPr/>
                </a:tc>
                <a:tc>
                  <a:txBody>
                    <a:bodyPr/>
                    <a:lstStyle/>
                    <a:p>
                      <a:r>
                        <a:rPr lang="en-US" dirty="0" smtClean="0">
                          <a:solidFill>
                            <a:srgbClr val="FF0000"/>
                          </a:solidFill>
                        </a:rPr>
                        <a:t>            9</a:t>
                      </a:r>
                      <a:endParaRPr lang="en-US" dirty="0">
                        <a:solidFill>
                          <a:srgbClr val="FF0000"/>
                        </a:solidFill>
                      </a:endParaRPr>
                    </a:p>
                  </a:txBody>
                  <a:tcPr/>
                </a:tc>
                <a:tc>
                  <a:txBody>
                    <a:bodyPr/>
                    <a:lstStyle/>
                    <a:p>
                      <a:r>
                        <a:rPr lang="en-US" dirty="0" smtClean="0">
                          <a:solidFill>
                            <a:srgbClr val="FF0000"/>
                          </a:solidFill>
                        </a:rPr>
                        <a:t>            11</a:t>
                      </a:r>
                      <a:endParaRPr lang="en-US" dirty="0">
                        <a:solidFill>
                          <a:srgbClr val="FF0000"/>
                        </a:solidFill>
                      </a:endParaRPr>
                    </a:p>
                  </a:txBody>
                  <a:tcPr/>
                </a:tc>
                <a:tc>
                  <a:txBody>
                    <a:bodyPr/>
                    <a:lstStyle/>
                    <a:p>
                      <a:r>
                        <a:rPr lang="en-US" dirty="0" smtClean="0">
                          <a:solidFill>
                            <a:srgbClr val="FF0000"/>
                          </a:solidFill>
                        </a:rPr>
                        <a:t>            13</a:t>
                      </a:r>
                      <a:endParaRPr lang="en-US" dirty="0">
                        <a:solidFill>
                          <a:srgbClr val="FF0000"/>
                        </a:solidFill>
                      </a:endParaRPr>
                    </a:p>
                  </a:txBody>
                  <a:tcPr/>
                </a:tc>
                <a:tc>
                  <a:txBody>
                    <a:bodyPr/>
                    <a:lstStyle/>
                    <a:p>
                      <a:r>
                        <a:rPr lang="en-US" dirty="0" smtClean="0"/>
                        <a:t>            15</a:t>
                      </a:r>
                      <a:endParaRPr lang="en-US" dirty="0"/>
                    </a:p>
                  </a:txBody>
                  <a:tcPr/>
                </a:tc>
                <a:extLst>
                  <a:ext uri="{0D108BD9-81ED-4DB2-BD59-A6C34878D82A}">
                    <a16:rowId xmlns:a16="http://schemas.microsoft.com/office/drawing/2014/main" val="29156548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93874739"/>
              </p:ext>
            </p:extLst>
          </p:nvPr>
        </p:nvGraphicFramePr>
        <p:xfrm>
          <a:off x="10685930" y="1752599"/>
          <a:ext cx="914400" cy="1066800"/>
        </p:xfrm>
        <a:graphic>
          <a:graphicData uri="http://schemas.openxmlformats.org/drawingml/2006/table">
            <a:tbl>
              <a:tblPr/>
              <a:tblGrid>
                <a:gridCol w="914400">
                  <a:extLst>
                    <a:ext uri="{9D8B030D-6E8A-4147-A177-3AD203B41FA5}">
                      <a16:colId xmlns:a16="http://schemas.microsoft.com/office/drawing/2014/main" val="281701387"/>
                    </a:ext>
                  </a:extLst>
                </a:gridCol>
              </a:tblGrid>
              <a:tr h="106680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4740184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40175436"/>
              </p:ext>
            </p:extLst>
          </p:nvPr>
        </p:nvGraphicFramePr>
        <p:xfrm>
          <a:off x="2654788" y="4769223"/>
          <a:ext cx="8250520" cy="995182"/>
        </p:xfrm>
        <a:graphic>
          <a:graphicData uri="http://schemas.openxmlformats.org/drawingml/2006/table">
            <a:tbl>
              <a:tblPr firstRow="1" bandRow="1">
                <a:tableStyleId>{5C22544A-7EE6-4342-B048-85BDC9FD1C3A}</a:tableStyleId>
              </a:tblPr>
              <a:tblGrid>
                <a:gridCol w="1650104">
                  <a:extLst>
                    <a:ext uri="{9D8B030D-6E8A-4147-A177-3AD203B41FA5}">
                      <a16:colId xmlns:a16="http://schemas.microsoft.com/office/drawing/2014/main" val="43766375"/>
                    </a:ext>
                  </a:extLst>
                </a:gridCol>
                <a:gridCol w="1650104">
                  <a:extLst>
                    <a:ext uri="{9D8B030D-6E8A-4147-A177-3AD203B41FA5}">
                      <a16:colId xmlns:a16="http://schemas.microsoft.com/office/drawing/2014/main" val="2229625444"/>
                    </a:ext>
                  </a:extLst>
                </a:gridCol>
                <a:gridCol w="1650104">
                  <a:extLst>
                    <a:ext uri="{9D8B030D-6E8A-4147-A177-3AD203B41FA5}">
                      <a16:colId xmlns:a16="http://schemas.microsoft.com/office/drawing/2014/main" val="1959437573"/>
                    </a:ext>
                  </a:extLst>
                </a:gridCol>
                <a:gridCol w="1650104">
                  <a:extLst>
                    <a:ext uri="{9D8B030D-6E8A-4147-A177-3AD203B41FA5}">
                      <a16:colId xmlns:a16="http://schemas.microsoft.com/office/drawing/2014/main" val="1168612587"/>
                    </a:ext>
                  </a:extLst>
                </a:gridCol>
                <a:gridCol w="1650104">
                  <a:extLst>
                    <a:ext uri="{9D8B030D-6E8A-4147-A177-3AD203B41FA5}">
                      <a16:colId xmlns:a16="http://schemas.microsoft.com/office/drawing/2014/main" val="1419618577"/>
                    </a:ext>
                  </a:extLst>
                </a:gridCol>
              </a:tblGrid>
              <a:tr h="497591">
                <a:tc>
                  <a:txBody>
                    <a:bodyPr/>
                    <a:lstStyle/>
                    <a:p>
                      <a:r>
                        <a:rPr lang="en-US" sz="2000" dirty="0" smtClean="0"/>
                        <a:t>              0</a:t>
                      </a:r>
                      <a:endParaRPr lang="en-US" sz="2000" dirty="0"/>
                    </a:p>
                  </a:txBody>
                  <a:tcPr/>
                </a:tc>
                <a:tc>
                  <a:txBody>
                    <a:bodyPr/>
                    <a:lstStyle/>
                    <a:p>
                      <a:r>
                        <a:rPr lang="en-US" sz="2000" dirty="0" smtClean="0"/>
                        <a:t>              1</a:t>
                      </a:r>
                      <a:endParaRPr lang="en-US" sz="2000" dirty="0"/>
                    </a:p>
                  </a:txBody>
                  <a:tcPr/>
                </a:tc>
                <a:tc>
                  <a:txBody>
                    <a:bodyPr/>
                    <a:lstStyle/>
                    <a:p>
                      <a:r>
                        <a:rPr lang="en-US" sz="2000" dirty="0" smtClean="0"/>
                        <a:t>              2</a:t>
                      </a:r>
                      <a:endParaRPr lang="en-US" sz="2000" dirty="0"/>
                    </a:p>
                  </a:txBody>
                  <a:tcPr/>
                </a:tc>
                <a:tc>
                  <a:txBody>
                    <a:bodyPr/>
                    <a:lstStyle/>
                    <a:p>
                      <a:r>
                        <a:rPr lang="en-US" sz="2000" dirty="0" smtClean="0"/>
                        <a:t>              3</a:t>
                      </a:r>
                      <a:endParaRPr lang="en-US" sz="2000" dirty="0"/>
                    </a:p>
                  </a:txBody>
                  <a:tcPr/>
                </a:tc>
                <a:tc>
                  <a:txBody>
                    <a:bodyPr/>
                    <a:lstStyle/>
                    <a:p>
                      <a:r>
                        <a:rPr lang="en-US" sz="2000" dirty="0" smtClean="0"/>
                        <a:t>             4</a:t>
                      </a:r>
                      <a:endParaRPr lang="en-US" sz="2000" dirty="0"/>
                    </a:p>
                  </a:txBody>
                  <a:tcPr/>
                </a:tc>
                <a:extLst>
                  <a:ext uri="{0D108BD9-81ED-4DB2-BD59-A6C34878D82A}">
                    <a16:rowId xmlns:a16="http://schemas.microsoft.com/office/drawing/2014/main" val="1496621847"/>
                  </a:ext>
                </a:extLst>
              </a:tr>
              <a:tr h="497591">
                <a:tc>
                  <a:txBody>
                    <a:bodyPr/>
                    <a:lstStyle/>
                    <a:p>
                      <a:r>
                        <a:rPr lang="en-US" sz="2000" dirty="0" smtClean="0">
                          <a:solidFill>
                            <a:srgbClr val="FF0000"/>
                          </a:solidFill>
                        </a:rPr>
                        <a:t>               2</a:t>
                      </a:r>
                      <a:endParaRPr lang="en-US" sz="2000" dirty="0">
                        <a:solidFill>
                          <a:srgbClr val="FF0000"/>
                        </a:solidFill>
                      </a:endParaRPr>
                    </a:p>
                  </a:txBody>
                  <a:tcPr/>
                </a:tc>
                <a:tc>
                  <a:txBody>
                    <a:bodyPr/>
                    <a:lstStyle/>
                    <a:p>
                      <a:r>
                        <a:rPr lang="en-US" sz="2000" dirty="0" smtClean="0">
                          <a:solidFill>
                            <a:srgbClr val="FF0000"/>
                          </a:solidFill>
                        </a:rPr>
                        <a:t>               9</a:t>
                      </a:r>
                      <a:endParaRPr lang="en-US" sz="2000" dirty="0">
                        <a:solidFill>
                          <a:srgbClr val="FF0000"/>
                        </a:solidFill>
                      </a:endParaRPr>
                    </a:p>
                  </a:txBody>
                  <a:tcPr/>
                </a:tc>
                <a:tc>
                  <a:txBody>
                    <a:bodyPr/>
                    <a:lstStyle/>
                    <a:p>
                      <a:r>
                        <a:rPr lang="en-US" sz="2000" dirty="0" smtClean="0">
                          <a:solidFill>
                            <a:srgbClr val="FF0000"/>
                          </a:solidFill>
                        </a:rPr>
                        <a:t>              11</a:t>
                      </a:r>
                      <a:endParaRPr lang="en-US" sz="2000" dirty="0">
                        <a:solidFill>
                          <a:srgbClr val="FF0000"/>
                        </a:solidFill>
                      </a:endParaRPr>
                    </a:p>
                  </a:txBody>
                  <a:tcPr/>
                </a:tc>
                <a:tc>
                  <a:txBody>
                    <a:bodyPr/>
                    <a:lstStyle/>
                    <a:p>
                      <a:r>
                        <a:rPr lang="en-US" sz="2000" dirty="0" smtClean="0">
                          <a:solidFill>
                            <a:srgbClr val="FF0000"/>
                          </a:solidFill>
                        </a:rPr>
                        <a:t>               13</a:t>
                      </a:r>
                      <a:endParaRPr lang="en-US" sz="2000" dirty="0">
                        <a:solidFill>
                          <a:srgbClr val="FF0000"/>
                        </a:solidFill>
                      </a:endParaRPr>
                    </a:p>
                  </a:txBody>
                  <a:tcPr/>
                </a:tc>
                <a:tc>
                  <a:txBody>
                    <a:bodyPr/>
                    <a:lstStyle/>
                    <a:p>
                      <a:r>
                        <a:rPr lang="en-US" sz="2000" dirty="0" smtClean="0">
                          <a:solidFill>
                            <a:srgbClr val="FF0000"/>
                          </a:solidFill>
                        </a:rPr>
                        <a:t>            15</a:t>
                      </a:r>
                      <a:endParaRPr lang="en-US" sz="2000" dirty="0">
                        <a:solidFill>
                          <a:srgbClr val="FF0000"/>
                        </a:solidFill>
                      </a:endParaRPr>
                    </a:p>
                  </a:txBody>
                  <a:tcPr/>
                </a:tc>
                <a:extLst>
                  <a:ext uri="{0D108BD9-81ED-4DB2-BD59-A6C34878D82A}">
                    <a16:rowId xmlns:a16="http://schemas.microsoft.com/office/drawing/2014/main" val="589428135"/>
                  </a:ext>
                </a:extLst>
              </a:tr>
            </a:tbl>
          </a:graphicData>
        </a:graphic>
      </p:graphicFrame>
    </p:spTree>
    <p:extLst>
      <p:ext uri="{BB962C8B-B14F-4D97-AF65-F5344CB8AC3E}">
        <p14:creationId xmlns:p14="http://schemas.microsoft.com/office/powerpoint/2010/main" val="354770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206" y="278674"/>
            <a:ext cx="8801085" cy="720633"/>
          </a:xfrm>
        </p:spPr>
        <p:txBody>
          <a:bodyPr>
            <a:no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Pseudo Code</a:t>
            </a:r>
          </a:p>
        </p:txBody>
      </p:sp>
      <p:sp>
        <p:nvSpPr>
          <p:cNvPr id="4" name="Content Placeholder 2"/>
          <p:cNvSpPr>
            <a:spLocks noGrp="1"/>
          </p:cNvSpPr>
          <p:nvPr>
            <p:ph idx="1"/>
          </p:nvPr>
        </p:nvSpPr>
        <p:spPr>
          <a:xfrm>
            <a:off x="627018" y="1905000"/>
            <a:ext cx="10403462" cy="4347754"/>
          </a:xfrm>
        </p:spPr>
        <p:txBody>
          <a:bodyPr>
            <a:noAutofit/>
          </a:bodyPr>
          <a:lstStyle/>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63" y="999307"/>
            <a:ext cx="10058400" cy="5628706"/>
          </a:xfrm>
          <a:prstGeom prst="rect">
            <a:avLst/>
          </a:prstGeom>
        </p:spPr>
      </p:pic>
    </p:spTree>
    <p:extLst>
      <p:ext uri="{BB962C8B-B14F-4D97-AF65-F5344CB8AC3E}">
        <p14:creationId xmlns:p14="http://schemas.microsoft.com/office/powerpoint/2010/main" val="1368555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639" y="160742"/>
            <a:ext cx="8911687" cy="1280890"/>
          </a:xfrm>
        </p:spPr>
        <p:txBody>
          <a:bodyPr>
            <a:norm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Complexity</a:t>
            </a:r>
            <a:endParaRPr lang="en-US" sz="4800" b="1" dirty="0">
              <a:solidFill>
                <a:srgbClr val="00B05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3510" y="1759131"/>
                <a:ext cx="10650582" cy="4781005"/>
              </a:xfrm>
            </p:spPr>
            <p:txBody>
              <a:bodyPr>
                <a:noAutofit/>
              </a:bodyPr>
              <a:lstStyle/>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Selecting the minimum requires scanning n elements &amp; then swapping it into the first position.</a:t>
                </a:r>
              </a:p>
              <a:p>
                <a:pPr marL="45720" indent="0" algn="just">
                  <a:buNone/>
                </a:pPr>
                <a:r>
                  <a:rPr lang="en-US" sz="2800" b="1"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rgbClr val="0070C0"/>
                    </a:solidFill>
                    <a:latin typeface="Adobe Devanagari" panose="02040503050201020203" pitchFamily="18" charset="0"/>
                    <a:cs typeface="Adobe Devanagari" panose="02040503050201020203" pitchFamily="18" charset="0"/>
                  </a:rPr>
                  <a:t>(n-1)+(n-2)+….+1=</a:t>
                </a:r>
                <a14:m>
                  <m:oMath xmlns:m="http://schemas.openxmlformats.org/officeDocument/2006/math">
                    <m:nary>
                      <m:naryPr>
                        <m:chr m:val="∑"/>
                        <m:ctrlPr>
                          <a:rPr lang="en-US" sz="200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000" b="0" i="1" smtClean="0">
                            <a:solidFill>
                              <a:srgbClr val="0070C0"/>
                            </a:solidFill>
                            <a:latin typeface="Cambria Math" panose="02040503050406030204" pitchFamily="18" charset="0"/>
                            <a:cs typeface="Times New Roman" panose="02020603050405020304" pitchFamily="18" charset="0"/>
                          </a:rPr>
                          <m:t>𝑖</m:t>
                        </m:r>
                        <m:r>
                          <a:rPr lang="en-US" sz="2000" b="0" i="1" smtClean="0">
                            <a:solidFill>
                              <a:srgbClr val="0070C0"/>
                            </a:solidFill>
                            <a:latin typeface="Cambria Math" panose="02040503050406030204" pitchFamily="18" charset="0"/>
                            <a:cs typeface="Times New Roman" panose="02020603050405020304" pitchFamily="18" charset="0"/>
                          </a:rPr>
                          <m:t>=1</m:t>
                        </m:r>
                      </m:sub>
                      <m:sup>
                        <m:r>
                          <a:rPr lang="en-US" sz="2000" b="0" i="1" smtClean="0">
                            <a:solidFill>
                              <a:srgbClr val="0070C0"/>
                            </a:solidFill>
                            <a:latin typeface="Cambria Math" panose="02040503050406030204" pitchFamily="18" charset="0"/>
                            <a:cs typeface="Times New Roman" panose="02020603050405020304" pitchFamily="18" charset="0"/>
                          </a:rPr>
                          <m:t>𝑛</m:t>
                        </m:r>
                        <m:r>
                          <a:rPr lang="en-US" sz="2000" b="0" i="1" smtClean="0">
                            <a:solidFill>
                              <a:srgbClr val="0070C0"/>
                            </a:solidFill>
                            <a:latin typeface="Cambria Math" panose="02040503050406030204" pitchFamily="18" charset="0"/>
                            <a:cs typeface="Times New Roman" panose="02020603050405020304" pitchFamily="18" charset="0"/>
                          </a:rPr>
                          <m:t>−1</m:t>
                        </m:r>
                      </m:sup>
                      <m:e>
                        <m:r>
                          <a:rPr lang="en-US" sz="2000" b="0" i="1" smtClean="0">
                            <a:solidFill>
                              <a:srgbClr val="0070C0"/>
                            </a:solidFill>
                            <a:latin typeface="Cambria Math" panose="02040503050406030204" pitchFamily="18" charset="0"/>
                            <a:cs typeface="Times New Roman" panose="02020603050405020304" pitchFamily="18" charset="0"/>
                          </a:rPr>
                          <m:t>𝑖</m:t>
                        </m:r>
                      </m:e>
                    </m:nary>
                  </m:oMath>
                </a14:m>
                <a:endParaRPr lang="en-US" sz="2000" dirty="0" smtClean="0">
                  <a:solidFill>
                    <a:schemeClr val="tx1"/>
                  </a:solidFill>
                  <a:latin typeface="Adobe Devanagari" panose="02040503050201020203" pitchFamily="18" charset="0"/>
                  <a:cs typeface="Adobe Devanagari" panose="02040503050201020203" pitchFamily="18" charset="0"/>
                </a:endParaRP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By </a:t>
                </a:r>
                <a:r>
                  <a:rPr lang="en-US" sz="2400" dirty="0" smtClean="0">
                    <a:solidFill>
                      <a:schemeClr val="tx1"/>
                    </a:solidFill>
                    <a:latin typeface="Times New Roman" panose="02020603050405020304" pitchFamily="18" charset="0"/>
                    <a:cs typeface="Times New Roman" panose="02020603050405020304" pitchFamily="18" charset="0"/>
                  </a:rPr>
                  <a:t>Arithmetic Progression: </a:t>
                </a:r>
              </a:p>
              <a:p>
                <a:pPr marL="45720" indent="0" algn="just">
                  <a:buNone/>
                </a:pPr>
                <a:r>
                  <a:rPr lang="en-US" sz="2400" dirty="0" smtClean="0">
                    <a:solidFill>
                      <a:schemeClr val="tx1"/>
                    </a:solidFill>
                    <a:cs typeface="Times New Roman" panose="02020603050405020304" pitchFamily="18" charset="0"/>
                  </a:rPr>
                  <a:t>                     </a:t>
                </a:r>
                <a14:m>
                  <m:oMath xmlns:m="http://schemas.openxmlformats.org/officeDocument/2006/math">
                    <m:nary>
                      <m:naryPr>
                        <m:chr m:val="∑"/>
                        <m:ctrlPr>
                          <a:rPr lang="en-US" sz="200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000" b="0" i="1" smtClean="0">
                            <a:solidFill>
                              <a:srgbClr val="0070C0"/>
                            </a:solidFill>
                            <a:latin typeface="Cambria Math" panose="02040503050406030204" pitchFamily="18" charset="0"/>
                            <a:cs typeface="Times New Roman" panose="02020603050405020304" pitchFamily="18" charset="0"/>
                          </a:rPr>
                          <m:t>𝑖</m:t>
                        </m:r>
                        <m:r>
                          <a:rPr lang="en-US" sz="2000" b="0" i="1" smtClean="0">
                            <a:solidFill>
                              <a:srgbClr val="0070C0"/>
                            </a:solidFill>
                            <a:latin typeface="Cambria Math" panose="02040503050406030204" pitchFamily="18" charset="0"/>
                            <a:cs typeface="Times New Roman" panose="02020603050405020304" pitchFamily="18" charset="0"/>
                          </a:rPr>
                          <m:t>=1</m:t>
                        </m:r>
                      </m:sub>
                      <m:sup>
                        <m:r>
                          <a:rPr lang="en-US" sz="2000" b="0" i="1" smtClean="0">
                            <a:solidFill>
                              <a:srgbClr val="0070C0"/>
                            </a:solidFill>
                            <a:latin typeface="Cambria Math" panose="02040503050406030204" pitchFamily="18" charset="0"/>
                            <a:cs typeface="Times New Roman" panose="02020603050405020304" pitchFamily="18" charset="0"/>
                          </a:rPr>
                          <m:t>𝑛</m:t>
                        </m:r>
                        <m:r>
                          <a:rPr lang="en-US" sz="2000" b="0" i="1" smtClean="0">
                            <a:solidFill>
                              <a:srgbClr val="0070C0"/>
                            </a:solidFill>
                            <a:latin typeface="Cambria Math" panose="02040503050406030204" pitchFamily="18" charset="0"/>
                            <a:cs typeface="Times New Roman" panose="02020603050405020304" pitchFamily="18" charset="0"/>
                          </a:rPr>
                          <m:t>−1</m:t>
                        </m:r>
                      </m:sup>
                      <m:e>
                        <m:r>
                          <a:rPr lang="en-US" sz="2000" b="0" i="1" smtClean="0">
                            <a:solidFill>
                              <a:srgbClr val="0070C0"/>
                            </a:solidFill>
                            <a:latin typeface="Cambria Math" panose="02040503050406030204" pitchFamily="18" charset="0"/>
                            <a:cs typeface="Times New Roman" panose="02020603050405020304" pitchFamily="18" charset="0"/>
                          </a:rPr>
                          <m:t>𝑖</m:t>
                        </m:r>
                      </m:e>
                    </m:nary>
                  </m:oMath>
                </a14:m>
                <a:r>
                  <a:rPr lang="en-US" sz="2000" dirty="0" smtClean="0">
                    <a:solidFill>
                      <a:srgbClr val="0070C0"/>
                    </a:solidFill>
                    <a:latin typeface="Adobe Devanagari" panose="02040503050201020203" pitchFamily="18" charset="0"/>
                    <a:cs typeface="Adobe Devanagari" panose="02040503050201020203" pitchFamily="18" charset="0"/>
                  </a:rPr>
                  <a:t> = </a:t>
                </a:r>
                <a14:m>
                  <m:oMath xmlns:m="http://schemas.openxmlformats.org/officeDocument/2006/math">
                    <m:f>
                      <m:fPr>
                        <m:ctrlPr>
                          <a:rPr lang="en-US" sz="2000" i="1" smtClean="0">
                            <a:solidFill>
                              <a:srgbClr val="0070C0"/>
                            </a:solidFill>
                            <a:latin typeface="Cambria Math" panose="02040503050406030204" pitchFamily="18" charset="0"/>
                            <a:cs typeface="Times New Roman" panose="02020603050405020304" pitchFamily="18" charset="0"/>
                          </a:rPr>
                        </m:ctrlPr>
                      </m:fPr>
                      <m:num>
                        <m:d>
                          <m:dPr>
                            <m:ctrlPr>
                              <a:rPr lang="en-US" sz="2000" b="0" i="1" smtClean="0">
                                <a:solidFill>
                                  <a:srgbClr val="0070C0"/>
                                </a:solidFill>
                                <a:latin typeface="Cambria Math" panose="02040503050406030204" pitchFamily="18" charset="0"/>
                                <a:cs typeface="Times New Roman" panose="02020603050405020304" pitchFamily="18" charset="0"/>
                              </a:rPr>
                            </m:ctrlPr>
                          </m:dPr>
                          <m:e>
                            <m:r>
                              <a:rPr lang="en-US" sz="2000" b="0" i="1" smtClean="0">
                                <a:solidFill>
                                  <a:srgbClr val="0070C0"/>
                                </a:solidFill>
                                <a:latin typeface="Cambria Math" panose="02040503050406030204" pitchFamily="18" charset="0"/>
                                <a:cs typeface="Times New Roman" panose="02020603050405020304" pitchFamily="18" charset="0"/>
                              </a:rPr>
                              <m:t>𝑛</m:t>
                            </m:r>
                            <m:r>
                              <a:rPr lang="en-US" sz="2000" b="0" i="1" smtClean="0">
                                <a:solidFill>
                                  <a:srgbClr val="0070C0"/>
                                </a:solidFill>
                                <a:latin typeface="Cambria Math" panose="02040503050406030204" pitchFamily="18" charset="0"/>
                                <a:cs typeface="Times New Roman" panose="02020603050405020304" pitchFamily="18" charset="0"/>
                              </a:rPr>
                              <m:t>−1</m:t>
                            </m:r>
                          </m:e>
                        </m:d>
                        <m:r>
                          <a:rPr lang="en-US" sz="2000" b="0" i="1" smtClean="0">
                            <a:solidFill>
                              <a:srgbClr val="0070C0"/>
                            </a:solidFill>
                            <a:latin typeface="Cambria Math" panose="02040503050406030204" pitchFamily="18" charset="0"/>
                            <a:cs typeface="Times New Roman" panose="02020603050405020304" pitchFamily="18" charset="0"/>
                          </a:rPr>
                          <m:t>+1</m:t>
                        </m:r>
                      </m:num>
                      <m:den>
                        <m:r>
                          <a:rPr lang="en-US" sz="2000" b="0" i="1" smtClean="0">
                            <a:solidFill>
                              <a:srgbClr val="0070C0"/>
                            </a:solidFill>
                            <a:latin typeface="Cambria Math" panose="02040503050406030204" pitchFamily="18" charset="0"/>
                            <a:cs typeface="Times New Roman" panose="02020603050405020304" pitchFamily="18" charset="0"/>
                          </a:rPr>
                          <m:t>2</m:t>
                        </m:r>
                      </m:den>
                    </m:f>
                  </m:oMath>
                </a14:m>
                <a:r>
                  <a:rPr lang="en-US" sz="2000" dirty="0" smtClean="0">
                    <a:solidFill>
                      <a:srgbClr val="0070C0"/>
                    </a:solidFill>
                    <a:latin typeface="Adobe Devanagari" panose="02040503050201020203" pitchFamily="18" charset="0"/>
                    <a:cs typeface="Adobe Devanagari" panose="02040503050201020203" pitchFamily="18" charset="0"/>
                  </a:rPr>
                  <a:t>(n-1)=</a:t>
                </a:r>
                <a14:m>
                  <m:oMath xmlns:m="http://schemas.openxmlformats.org/officeDocument/2006/math">
                    <m:f>
                      <m:fPr>
                        <m:ctrlPr>
                          <a:rPr lang="en-US" sz="2000" i="1" smtClean="0">
                            <a:solidFill>
                              <a:srgbClr val="0070C0"/>
                            </a:solidFill>
                            <a:latin typeface="Cambria Math" panose="02040503050406030204" pitchFamily="18" charset="0"/>
                            <a:cs typeface="Times New Roman" panose="02020603050405020304" pitchFamily="18" charset="0"/>
                          </a:rPr>
                        </m:ctrlPr>
                      </m:fPr>
                      <m:num>
                        <m:r>
                          <a:rPr lang="en-US" sz="2000" b="0" i="1" smtClean="0">
                            <a:solidFill>
                              <a:srgbClr val="0070C0"/>
                            </a:solidFill>
                            <a:latin typeface="Cambria Math" panose="02040503050406030204" pitchFamily="18" charset="0"/>
                            <a:cs typeface="Times New Roman" panose="02020603050405020304" pitchFamily="18" charset="0"/>
                          </a:rPr>
                          <m:t>1</m:t>
                        </m:r>
                      </m:num>
                      <m:den>
                        <m:r>
                          <a:rPr lang="en-US" sz="2000" b="0" i="1" smtClean="0">
                            <a:solidFill>
                              <a:srgbClr val="0070C0"/>
                            </a:solidFill>
                            <a:latin typeface="Cambria Math" panose="02040503050406030204" pitchFamily="18" charset="0"/>
                            <a:cs typeface="Times New Roman" panose="02020603050405020304" pitchFamily="18" charset="0"/>
                          </a:rPr>
                          <m:t>2</m:t>
                        </m:r>
                      </m:den>
                    </m:f>
                  </m:oMath>
                </a14:m>
                <a:r>
                  <a:rPr lang="en-US" sz="2000" dirty="0" smtClean="0">
                    <a:solidFill>
                      <a:srgbClr val="0070C0"/>
                    </a:solidFill>
                    <a:latin typeface="Adobe Devanagari" panose="02040503050201020203" pitchFamily="18" charset="0"/>
                    <a:cs typeface="Adobe Devanagari" panose="02040503050201020203" pitchFamily="18" charset="0"/>
                  </a:rPr>
                  <a:t>n(n-1)=</a:t>
                </a:r>
                <a14:m>
                  <m:oMath xmlns:m="http://schemas.openxmlformats.org/officeDocument/2006/math">
                    <m:f>
                      <m:fPr>
                        <m:ctrlPr>
                          <a:rPr lang="en-US" sz="2000" i="1" smtClean="0">
                            <a:solidFill>
                              <a:srgbClr val="0070C0"/>
                            </a:solidFill>
                            <a:latin typeface="Cambria Math" panose="02040503050406030204" pitchFamily="18" charset="0"/>
                            <a:cs typeface="Times New Roman" panose="02020603050405020304" pitchFamily="18" charset="0"/>
                          </a:rPr>
                        </m:ctrlPr>
                      </m:fPr>
                      <m:num>
                        <m:r>
                          <a:rPr lang="en-US" sz="2000" b="0" i="1" smtClean="0">
                            <a:solidFill>
                              <a:srgbClr val="0070C0"/>
                            </a:solidFill>
                            <a:latin typeface="Cambria Math" panose="02040503050406030204" pitchFamily="18" charset="0"/>
                            <a:cs typeface="Times New Roman" panose="02020603050405020304" pitchFamily="18" charset="0"/>
                          </a:rPr>
                          <m:t>1</m:t>
                        </m:r>
                      </m:num>
                      <m:den>
                        <m:r>
                          <a:rPr lang="en-US" sz="2000" b="0" i="1" smtClean="0">
                            <a:solidFill>
                              <a:srgbClr val="0070C0"/>
                            </a:solidFill>
                            <a:latin typeface="Cambria Math" panose="02040503050406030204" pitchFamily="18" charset="0"/>
                            <a:cs typeface="Times New Roman" panose="02020603050405020304" pitchFamily="18" charset="0"/>
                          </a:rPr>
                          <m:t>2</m:t>
                        </m:r>
                      </m:den>
                    </m:f>
                  </m:oMath>
                </a14:m>
                <a:r>
                  <a:rPr lang="en-US" sz="2000" dirty="0" smtClean="0">
                    <a:solidFill>
                      <a:srgbClr val="0070C0"/>
                    </a:solidFill>
                    <a:latin typeface="Adobe Devanagari" panose="02040503050201020203" pitchFamily="18" charset="0"/>
                    <a:cs typeface="Adobe Devanagari" panose="02040503050201020203" pitchFamily="18" charset="0"/>
                  </a:rPr>
                  <a:t>(</a:t>
                </a:r>
                <a14:m>
                  <m:oMath xmlns:m="http://schemas.openxmlformats.org/officeDocument/2006/math">
                    <m:sSup>
                      <m:sSupPr>
                        <m:ctrlPr>
                          <a:rPr lang="en-US" sz="2000" i="1" smtClean="0">
                            <a:solidFill>
                              <a:srgbClr val="0070C0"/>
                            </a:solidFill>
                            <a:latin typeface="Cambria Math" panose="02040503050406030204" pitchFamily="18" charset="0"/>
                            <a:cs typeface="Times New Roman" panose="02020603050405020304" pitchFamily="18" charset="0"/>
                          </a:rPr>
                        </m:ctrlPr>
                      </m:sSupPr>
                      <m:e>
                        <m:r>
                          <a:rPr lang="en-US" sz="2000" b="0" i="1" smtClean="0">
                            <a:solidFill>
                              <a:srgbClr val="0070C0"/>
                            </a:solidFill>
                            <a:latin typeface="Cambria Math" panose="02040503050406030204" pitchFamily="18" charset="0"/>
                            <a:cs typeface="Times New Roman" panose="02020603050405020304" pitchFamily="18" charset="0"/>
                          </a:rPr>
                          <m:t>𝑛</m:t>
                        </m:r>
                      </m:e>
                      <m:sup>
                        <m:r>
                          <a:rPr lang="en-US" sz="2000" b="0" i="1" smtClean="0">
                            <a:solidFill>
                              <a:srgbClr val="0070C0"/>
                            </a:solidFill>
                            <a:latin typeface="Cambria Math" panose="02040503050406030204" pitchFamily="18" charset="0"/>
                            <a:cs typeface="Times New Roman" panose="02020603050405020304" pitchFamily="18" charset="0"/>
                          </a:rPr>
                          <m:t>2</m:t>
                        </m:r>
                      </m:sup>
                    </m:sSup>
                  </m:oMath>
                </a14:m>
                <a:r>
                  <a:rPr lang="en-US" sz="2000" dirty="0" smtClean="0">
                    <a:solidFill>
                      <a:srgbClr val="0070C0"/>
                    </a:solidFill>
                    <a:latin typeface="Adobe Devanagari" panose="02040503050201020203" pitchFamily="18" charset="0"/>
                    <a:cs typeface="Adobe Devanagari" panose="02040503050201020203" pitchFamily="18" charset="0"/>
                  </a:rPr>
                  <a:t>-n</a:t>
                </a:r>
                <a:r>
                  <a:rPr lang="en-US" sz="2000" dirty="0" smtClean="0">
                    <a:solidFill>
                      <a:srgbClr val="0070C0"/>
                    </a:solidFill>
                    <a:latin typeface="Times New Roman" panose="02020603050405020304" pitchFamily="18" charset="0"/>
                    <a:cs typeface="Times New Roman" panose="02020603050405020304" pitchFamily="18" charset="0"/>
                  </a:rPr>
                  <a:t>)</a:t>
                </a:r>
              </a:p>
              <a:p>
                <a:pPr marL="45720" indent="0" algn="just">
                  <a:buNone/>
                </a:pPr>
                <a:endParaRPr lang="en-US" sz="2000" dirty="0">
                  <a:solidFill>
                    <a:srgbClr val="0070C0"/>
                  </a:solidFill>
                  <a:latin typeface="Times New Roman" panose="02020603050405020304" pitchFamily="18" charset="0"/>
                  <a:cs typeface="Times New Roman" panose="02020603050405020304" pitchFamily="18" charset="0"/>
                </a:endParaRPr>
              </a:p>
              <a:p>
                <a:pPr marL="45720" indent="0" algn="just">
                  <a:buNone/>
                </a:pPr>
                <a:r>
                  <a:rPr lang="en-US" sz="2400" dirty="0" smtClean="0">
                    <a:solidFill>
                      <a:schemeClr val="tx1"/>
                    </a:solidFill>
                    <a:latin typeface="Times New Roman" panose="02020603050405020304" pitchFamily="18" charset="0"/>
                    <a:cs typeface="Times New Roman" panose="02020603050405020304" pitchFamily="18" charset="0"/>
                  </a:rPr>
                  <a:t>Which is of complexity O(</a:t>
                </a:r>
                <a14:m>
                  <m:oMath xmlns:m="http://schemas.openxmlformats.org/officeDocument/2006/math">
                    <m:sSup>
                      <m:sSupPr>
                        <m:ctrlPr>
                          <a:rPr lang="en-US" sz="240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𝑛</m:t>
                        </m:r>
                      </m:e>
                      <m:sup>
                        <m:r>
                          <a:rPr lang="en-US" sz="2400" b="0" i="1" smtClean="0">
                            <a:solidFill>
                              <a:schemeClr val="tx1"/>
                            </a:solidFill>
                            <a:latin typeface="Cambria Math" panose="02040503050406030204" pitchFamily="18" charset="0"/>
                            <a:cs typeface="Times New Roman" panose="02020603050405020304" pitchFamily="18" charset="0"/>
                          </a:rPr>
                          <m:t>2</m:t>
                        </m:r>
                      </m:sup>
                    </m:sSup>
                  </m:oMath>
                </a14:m>
                <a:r>
                  <a:rPr lang="en-US" sz="2400" dirty="0" smtClean="0">
                    <a:solidFill>
                      <a:schemeClr val="tx1"/>
                    </a:solidFill>
                    <a:latin typeface="Times New Roman" panose="02020603050405020304" pitchFamily="18" charset="0"/>
                    <a:cs typeface="Times New Roman" panose="02020603050405020304" pitchFamily="18" charset="0"/>
                  </a:rPr>
                  <a:t>) it terms of number of comparisons.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3510" y="1759131"/>
                <a:ext cx="10650582" cy="4781005"/>
              </a:xfrm>
              <a:blipFill>
                <a:blip r:embed="rId2"/>
                <a:stretch>
                  <a:fillRect l="-400" t="-1786" r="-858"/>
                </a:stretch>
              </a:blipFill>
            </p:spPr>
            <p:txBody>
              <a:bodyPr/>
              <a:lstStyle/>
              <a:p>
                <a:r>
                  <a:rPr lang="en-US">
                    <a:noFill/>
                  </a:rPr>
                  <a:t> </a:t>
                </a:r>
              </a:p>
            </p:txBody>
          </p:sp>
        </mc:Fallback>
      </mc:AlternateContent>
    </p:spTree>
    <p:extLst>
      <p:ext uri="{BB962C8B-B14F-4D97-AF65-F5344CB8AC3E}">
        <p14:creationId xmlns:p14="http://schemas.microsoft.com/office/powerpoint/2010/main" val="636582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325" y="641044"/>
            <a:ext cx="8911687" cy="1280890"/>
          </a:xfrm>
        </p:spPr>
        <p:txBody>
          <a:bodyPr>
            <a:no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Advantages of Selection Sort</a:t>
            </a:r>
            <a:br>
              <a:rPr lang="en-US" altLang="en-US" sz="4800" b="1" dirty="0" smtClean="0">
                <a:solidFill>
                  <a:srgbClr val="00B050"/>
                </a:solidFill>
                <a:latin typeface="Times New Roman" panose="02020603050405020304" pitchFamily="18" charset="0"/>
                <a:cs typeface="Times New Roman" panose="02020603050405020304" pitchFamily="18" charset="0"/>
              </a:rPr>
            </a:b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7017" y="3065417"/>
            <a:ext cx="10668630" cy="3100252"/>
          </a:xfrm>
        </p:spPr>
        <p:txBody>
          <a:bodyPr>
            <a:norm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a:t>
            </a:r>
            <a:r>
              <a:rPr lang="en-US" sz="2400" dirty="0" smtClean="0">
                <a:solidFill>
                  <a:schemeClr val="tx1"/>
                </a:solidFill>
                <a:latin typeface="Times New Roman" panose="02020603050405020304" pitchFamily="18" charset="0"/>
                <a:cs typeface="Times New Roman" panose="02020603050405020304" pitchFamily="18" charset="0"/>
              </a:rPr>
              <a:t>asy </a:t>
            </a:r>
            <a:r>
              <a:rPr lang="en-US" sz="2400" dirty="0">
                <a:solidFill>
                  <a:schemeClr val="tx1"/>
                </a:solidFill>
                <a:latin typeface="Times New Roman" panose="02020603050405020304" pitchFamily="18" charset="0"/>
                <a:cs typeface="Times New Roman" panose="02020603050405020304" pitchFamily="18" charset="0"/>
              </a:rPr>
              <a:t>to implement;</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a:t>
            </a:r>
            <a:r>
              <a:rPr lang="en-US" sz="2400" dirty="0" smtClean="0">
                <a:solidFill>
                  <a:schemeClr val="tx1"/>
                </a:solidFill>
                <a:latin typeface="Times New Roman" panose="02020603050405020304" pitchFamily="18" charset="0"/>
                <a:cs typeface="Times New Roman" panose="02020603050405020304" pitchFamily="18" charset="0"/>
              </a:rPr>
              <a:t>equires </a:t>
            </a:r>
            <a:r>
              <a:rPr lang="en-US" sz="2400" dirty="0">
                <a:solidFill>
                  <a:schemeClr val="tx1"/>
                </a:solidFill>
                <a:latin typeface="Times New Roman" panose="02020603050405020304" pitchFamily="18" charset="0"/>
                <a:cs typeface="Times New Roman" panose="02020603050405020304" pitchFamily="18" charset="0"/>
              </a:rPr>
              <a:t>no additional storage space.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a:t>
            </a:r>
            <a:r>
              <a:rPr lang="en-US" sz="2400" smtClean="0">
                <a:solidFill>
                  <a:schemeClr val="tx1"/>
                </a:solidFill>
                <a:latin typeface="Times New Roman" panose="02020603050405020304" pitchFamily="18" charset="0"/>
                <a:cs typeface="Times New Roman" panose="02020603050405020304" pitchFamily="18" charset="0"/>
              </a:rPr>
              <a:t>t </a:t>
            </a:r>
            <a:r>
              <a:rPr lang="en-US" sz="2400" dirty="0">
                <a:solidFill>
                  <a:schemeClr val="tx1"/>
                </a:solidFill>
                <a:latin typeface="Times New Roman" panose="02020603050405020304" pitchFamily="18" charset="0"/>
                <a:cs typeface="Times New Roman" panose="02020603050405020304" pitchFamily="18" charset="0"/>
              </a:rPr>
              <a:t>performs well on a small list</a:t>
            </a:r>
            <a:r>
              <a:rPr lang="en-US" dirty="0"/>
              <a:t>.</a:t>
            </a:r>
          </a:p>
        </p:txBody>
      </p:sp>
    </p:spTree>
    <p:extLst>
      <p:ext uri="{BB962C8B-B14F-4D97-AF65-F5344CB8AC3E}">
        <p14:creationId xmlns:p14="http://schemas.microsoft.com/office/powerpoint/2010/main" val="2843283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46" y="583473"/>
            <a:ext cx="10008326" cy="999309"/>
          </a:xfrm>
        </p:spPr>
        <p:txBody>
          <a:bodyPr>
            <a:normAutofit/>
          </a:bodyPr>
          <a:lstStyle/>
          <a:p>
            <a:pPr algn="ctr"/>
            <a:r>
              <a:rPr lang="en-US" sz="4800" b="1" dirty="0" smtClean="0">
                <a:solidFill>
                  <a:srgbClr val="00B050"/>
                </a:solidFill>
              </a:rPr>
              <a:t>Disadvantages of Selection Sort</a:t>
            </a:r>
            <a:endParaRPr lang="en-US" sz="4800" b="1" dirty="0">
              <a:solidFill>
                <a:srgbClr val="00B050"/>
              </a:solidFill>
            </a:endParaRPr>
          </a:p>
        </p:txBody>
      </p:sp>
      <p:sp>
        <p:nvSpPr>
          <p:cNvPr id="3" name="Content Placeholder 2"/>
          <p:cNvSpPr>
            <a:spLocks noGrp="1"/>
          </p:cNvSpPr>
          <p:nvPr>
            <p:ph idx="1"/>
          </p:nvPr>
        </p:nvSpPr>
        <p:spPr>
          <a:xfrm>
            <a:off x="775063" y="2629988"/>
            <a:ext cx="10240809" cy="3466011"/>
          </a:xfrm>
        </p:spPr>
        <p:txBody>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a:t>
            </a:r>
            <a:r>
              <a:rPr lang="en-US" sz="2400" dirty="0" smtClean="0">
                <a:solidFill>
                  <a:schemeClr val="tx1"/>
                </a:solidFill>
                <a:latin typeface="Times New Roman" panose="02020603050405020304" pitchFamily="18" charset="0"/>
                <a:cs typeface="Times New Roman" panose="02020603050405020304" pitchFamily="18" charset="0"/>
              </a:rPr>
              <a:t>oor </a:t>
            </a:r>
            <a:r>
              <a:rPr lang="en-US" sz="2400" dirty="0">
                <a:solidFill>
                  <a:schemeClr val="tx1"/>
                </a:solidFill>
                <a:latin typeface="Times New Roman" panose="02020603050405020304" pitchFamily="18" charset="0"/>
                <a:cs typeface="Times New Roman" panose="02020603050405020304" pitchFamily="18" charset="0"/>
              </a:rPr>
              <a:t>efficiency when dealing with a huge list of items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a:t>
            </a:r>
            <a:r>
              <a:rPr lang="en-US" sz="2400" dirty="0" smtClean="0">
                <a:solidFill>
                  <a:schemeClr val="tx1"/>
                </a:solidFill>
                <a:latin typeface="Times New Roman" panose="02020603050405020304" pitchFamily="18" charset="0"/>
                <a:cs typeface="Times New Roman" panose="02020603050405020304" pitchFamily="18" charset="0"/>
              </a:rPr>
              <a:t>ts</a:t>
            </a:r>
            <a:r>
              <a:rPr lang="en-US" sz="2400" dirty="0">
                <a:solidFill>
                  <a:schemeClr val="tx1"/>
                </a:solidFill>
                <a:latin typeface="Times New Roman" panose="02020603050405020304" pitchFamily="18" charset="0"/>
                <a:cs typeface="Times New Roman" panose="02020603050405020304" pitchFamily="18" charset="0"/>
              </a:rPr>
              <a:t> </a:t>
            </a:r>
            <a:r>
              <a:rPr lang="en-US" sz="2400" u="sng" dirty="0">
                <a:solidFill>
                  <a:schemeClr val="tx1"/>
                </a:solidFill>
                <a:latin typeface="Times New Roman" panose="02020603050405020304" pitchFamily="18" charset="0"/>
                <a:cs typeface="Times New Roman" panose="02020603050405020304" pitchFamily="18" charset="0"/>
              </a:rPr>
              <a:t>performance</a:t>
            </a:r>
            <a:r>
              <a:rPr lang="en-US" sz="2400" dirty="0">
                <a:solidFill>
                  <a:schemeClr val="tx1"/>
                </a:solidFill>
                <a:latin typeface="Times New Roman" panose="02020603050405020304" pitchFamily="18" charset="0"/>
                <a:cs typeface="Times New Roman" panose="02020603050405020304" pitchFamily="18" charset="0"/>
              </a:rPr>
              <a:t> is easily influenced by the initial ordering of the items before the sorting process.</a:t>
            </a:r>
          </a:p>
          <a:p>
            <a:pPr marL="45720" indent="0">
              <a:buNone/>
            </a:pPr>
            <a:endParaRPr lang="en-US" dirty="0">
              <a:solidFill>
                <a:schemeClr val="tx1"/>
              </a:solidFill>
            </a:endParaRPr>
          </a:p>
        </p:txBody>
      </p:sp>
    </p:spTree>
    <p:extLst>
      <p:ext uri="{BB962C8B-B14F-4D97-AF65-F5344CB8AC3E}">
        <p14:creationId xmlns:p14="http://schemas.microsoft.com/office/powerpoint/2010/main" val="39124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531222"/>
            <a:ext cx="9990909" cy="851263"/>
          </a:xfrm>
        </p:spPr>
        <p:txBody>
          <a:bodyPr>
            <a:normAutofit/>
          </a:bodyPr>
          <a:lstStyle/>
          <a:p>
            <a:pPr algn="ctr"/>
            <a:r>
              <a:rPr lang="en-US" altLang="en-US" sz="4800" b="1" dirty="0" smtClean="0">
                <a:solidFill>
                  <a:srgbClr val="00B050"/>
                </a:solidFill>
                <a:latin typeface="Times New Roman" panose="02020603050405020304" pitchFamily="18" charset="0"/>
                <a:cs typeface="Times New Roman" panose="02020603050405020304" pitchFamily="18" charset="0"/>
              </a:rPr>
              <a:t>Conclusion</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2149" y="2351314"/>
            <a:ext cx="10153723" cy="4214948"/>
          </a:xfrm>
        </p:spPr>
        <p:txBody>
          <a:bodyPr>
            <a:normAutofit/>
          </a:bodyPr>
          <a:lstStyle/>
          <a:p>
            <a:pPr marL="45720" indent="0">
              <a:lnSpc>
                <a:spcPct val="100000"/>
              </a:lnSpc>
              <a:buNone/>
            </a:pPr>
            <a:endParaRPr lang="en-US" altLang="en-US" sz="3200"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Selection sort is sorting algorithm known by its simplicity. </a:t>
            </a:r>
            <a:endParaRPr lang="en-US" sz="2400" dirty="0" smtClean="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Unfortunately</a:t>
            </a:r>
            <a:r>
              <a:rPr lang="en-US" sz="2400" dirty="0">
                <a:solidFill>
                  <a:schemeClr val="tx1"/>
                </a:solidFill>
                <a:latin typeface="Times New Roman" panose="02020603050405020304" pitchFamily="18" charset="0"/>
                <a:cs typeface="Times New Roman" panose="02020603050405020304" pitchFamily="18" charset="0"/>
              </a:rPr>
              <a:t>, it lacks </a:t>
            </a:r>
            <a:r>
              <a:rPr lang="en-US" sz="2400" u="sng" dirty="0">
                <a:solidFill>
                  <a:schemeClr val="tx1"/>
                </a:solidFill>
                <a:latin typeface="Times New Roman" panose="02020603050405020304" pitchFamily="18" charset="0"/>
                <a:cs typeface="Times New Roman" panose="02020603050405020304" pitchFamily="18" charset="0"/>
              </a:rPr>
              <a:t>efficiency</a:t>
            </a:r>
            <a:r>
              <a:rPr lang="en-US" sz="2400" dirty="0">
                <a:solidFill>
                  <a:schemeClr val="tx1"/>
                </a:solidFill>
                <a:latin typeface="Times New Roman" panose="02020603050405020304" pitchFamily="18" charset="0"/>
                <a:cs typeface="Times New Roman" panose="02020603050405020304" pitchFamily="18" charset="0"/>
              </a:rPr>
              <a:t> on huge lists of items, and also, it does not stop unless the number of iterations has been achieved (n-1, n is the number of elements) even though the list is already sorted</a:t>
            </a:r>
            <a:r>
              <a:rPr lang="en-US" dirty="0"/>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931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4" y="374469"/>
            <a:ext cx="9991256" cy="5636864"/>
          </a:xfrm>
        </p:spPr>
        <p:txBody>
          <a:bodyPr>
            <a:normAutofit/>
          </a:bodyPr>
          <a:lstStyle/>
          <a:p>
            <a:pPr algn="ctr"/>
            <a:r>
              <a:rPr lang="en-US" sz="8800" b="1" i="1" dirty="0" smtClean="0">
                <a:solidFill>
                  <a:srgbClr val="002060"/>
                </a:solidFill>
                <a:latin typeface="French Script MT" panose="03020402040607040605" pitchFamily="66" charset="0"/>
                <a:cs typeface="Times New Roman" panose="02020603050405020304" pitchFamily="18" charset="0"/>
              </a:rPr>
              <a:t>Thank You</a:t>
            </a:r>
            <a:endParaRPr lang="en-US" sz="8800" b="1" i="1" dirty="0">
              <a:solidFill>
                <a:srgbClr val="002060"/>
              </a:solidFill>
              <a:latin typeface="French Script MT" panose="03020402040607040605" pitchFamily="66" charset="0"/>
              <a:cs typeface="Times New Roman" panose="02020603050405020304" pitchFamily="18" charset="0"/>
            </a:endParaRPr>
          </a:p>
        </p:txBody>
      </p:sp>
    </p:spTree>
    <p:extLst>
      <p:ext uri="{BB962C8B-B14F-4D97-AF65-F5344CB8AC3E}">
        <p14:creationId xmlns:p14="http://schemas.microsoft.com/office/powerpoint/2010/main" val="1177109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solidFill>
                  <a:srgbClr val="00B050"/>
                </a:solidFill>
              </a:rPr>
              <a:t> </a:t>
            </a:r>
            <a:endParaRPr lang="en-US" sz="6000" b="1" dirty="0">
              <a:solidFill>
                <a:srgbClr val="00B050"/>
              </a:solidFill>
            </a:endParaRPr>
          </a:p>
        </p:txBody>
      </p:sp>
      <p:sp>
        <p:nvSpPr>
          <p:cNvPr id="3" name="Content Placeholder 2"/>
          <p:cNvSpPr>
            <a:spLocks noGrp="1"/>
          </p:cNvSpPr>
          <p:nvPr>
            <p:ph idx="1"/>
          </p:nvPr>
        </p:nvSpPr>
        <p:spPr/>
        <p:txBody>
          <a:bodyPr>
            <a:normAutofit/>
          </a:bodyPr>
          <a:lstStyle/>
          <a:p>
            <a:pPr marL="45720" indent="0" algn="ctr">
              <a:buNone/>
            </a:pPr>
            <a:r>
              <a:rPr lang="en-US" sz="9600" b="1" dirty="0" smtClean="0">
                <a:solidFill>
                  <a:srgbClr val="0070C0"/>
                </a:solidFill>
                <a:latin typeface="Times New Roman" panose="02020603050405020304" pitchFamily="18" charset="0"/>
                <a:cs typeface="Times New Roman" panose="02020603050405020304" pitchFamily="18" charset="0"/>
              </a:rPr>
              <a:t>Selection Sort</a:t>
            </a:r>
            <a:endParaRPr lang="en-US" sz="96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83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Outline</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8274" y="2736668"/>
            <a:ext cx="10066637" cy="3402874"/>
          </a:xfrm>
        </p:spPr>
        <p:txBody>
          <a:bodyPr>
            <a:normAutofit fontScale="85000" lnSpcReduction="20000"/>
          </a:bodyPr>
          <a:lstStyle/>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Introduction to Sort</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What is Selection Sort?</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Algorithm Explain</a:t>
            </a:r>
          </a:p>
          <a:p>
            <a:pPr>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Example of </a:t>
            </a:r>
            <a:r>
              <a:rPr lang="en-US" sz="2800" dirty="0" smtClean="0">
                <a:solidFill>
                  <a:schemeClr val="tx1"/>
                </a:solidFill>
                <a:latin typeface="Times New Roman" panose="02020603050405020304" pitchFamily="18" charset="0"/>
                <a:cs typeface="Times New Roman" panose="02020603050405020304" pitchFamily="18" charset="0"/>
              </a:rPr>
              <a:t>Selection Sort</a:t>
            </a:r>
            <a:endParaRPr lang="en-US"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Pseudo Code</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Complexity</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Advantages &amp; Disadvantages</a:t>
            </a:r>
          </a:p>
          <a:p>
            <a:pPr>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596943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824" y="470263"/>
            <a:ext cx="9956074" cy="833846"/>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Introduction to Sort</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40" y="2316480"/>
            <a:ext cx="10467231" cy="3779519"/>
          </a:xfrm>
        </p:spPr>
        <p:txBody>
          <a:bodyPr>
            <a:noAutofit/>
          </a:bodyPr>
          <a:lstStyle/>
          <a:p>
            <a:pPr algn="just">
              <a:buFont typeface="Wingdings" panose="05000000000000000000" pitchFamily="2" charset="2"/>
              <a:buChar char="q"/>
            </a:pPr>
            <a:r>
              <a:rPr lang="en-US" sz="2400" b="1" u="sng" dirty="0">
                <a:solidFill>
                  <a:schemeClr val="tx1"/>
                </a:solidFill>
                <a:latin typeface="Times New Roman" panose="02020603050405020304" pitchFamily="18" charset="0"/>
                <a:cs typeface="Times New Roman" panose="02020603050405020304" pitchFamily="18" charset="0"/>
                <a:hlinkClick r:id="rId2"/>
              </a:rPr>
              <a:t>Sorting</a:t>
            </a:r>
            <a:r>
              <a:rPr lang="en-US" sz="2400" dirty="0">
                <a:solidFill>
                  <a:schemeClr val="tx1"/>
                </a:solidFill>
                <a:latin typeface="Times New Roman" panose="02020603050405020304" pitchFamily="18" charset="0"/>
                <a:cs typeface="Times New Roman" panose="02020603050405020304" pitchFamily="18" charset="0"/>
              </a:rPr>
              <a:t> is one of the most basic functions applied to </a:t>
            </a:r>
            <a:r>
              <a:rPr lang="en-US" sz="2400" dirty="0" smtClean="0">
                <a:solidFill>
                  <a:schemeClr val="tx1"/>
                </a:solidFill>
                <a:latin typeface="Times New Roman" panose="02020603050405020304" pitchFamily="18" charset="0"/>
                <a:cs typeface="Times New Roman" panose="02020603050405020304" pitchFamily="18" charset="0"/>
              </a:rPr>
              <a:t>data.</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Sorting </a:t>
            </a:r>
            <a:r>
              <a:rPr lang="en-US" sz="2400" dirty="0">
                <a:solidFill>
                  <a:schemeClr val="tx1"/>
                </a:solidFill>
                <a:latin typeface="Times New Roman" panose="02020603050405020304" pitchFamily="18" charset="0"/>
                <a:cs typeface="Times New Roman" panose="02020603050405020304" pitchFamily="18" charset="0"/>
              </a:rPr>
              <a:t>is a technique that is implemented to arrange the data in a specific order</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It means arranging the data in a particular fashion, which can be increasing or decreasing</a:t>
            </a:r>
            <a:r>
              <a:rPr lang="en-US" sz="2400" dirty="0" smtClean="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Sorting </a:t>
            </a:r>
            <a:r>
              <a:rPr lang="en-US" sz="2400" dirty="0">
                <a:solidFill>
                  <a:schemeClr val="tx1"/>
                </a:solidFill>
                <a:latin typeface="Times New Roman" panose="02020603050405020304" pitchFamily="18" charset="0"/>
                <a:cs typeface="Times New Roman" panose="02020603050405020304" pitchFamily="18" charset="0"/>
              </a:rPr>
              <a:t>is required to ensure that the data which we use is in a particular order so that we can easily retrieve the required piece of information from the pile of data.</a:t>
            </a: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If the data is unkempt and unsorted, when we want a particular piece of information, then we will have to search it one by one every time to retrieve the data</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500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368" y="454777"/>
            <a:ext cx="8911687" cy="1280890"/>
          </a:xfrm>
        </p:spPr>
        <p:txBody>
          <a:bodyPr>
            <a:norm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What is </a:t>
            </a:r>
            <a:r>
              <a:rPr lang="en-US" sz="4800" b="1" dirty="0" smtClean="0">
                <a:solidFill>
                  <a:srgbClr val="00B050"/>
                </a:solidFill>
                <a:latin typeface="Times New Roman" panose="02020603050405020304" pitchFamily="18" charset="0"/>
                <a:cs typeface="Times New Roman" panose="02020603050405020304" pitchFamily="18" charset="0"/>
              </a:rPr>
              <a:t>Selection Sort?</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2777" y="2586446"/>
            <a:ext cx="9866340" cy="2899954"/>
          </a:xfrm>
        </p:spPr>
        <p:txBody>
          <a:bodyPr>
            <a:normAutofit fontScale="92500"/>
          </a:bodyPr>
          <a:lstStyle/>
          <a:p>
            <a:pPr algn="just">
              <a:buFont typeface="Wingdings" panose="05000000000000000000" pitchFamily="2" charset="2"/>
              <a:buChar char="q"/>
            </a:pPr>
            <a:r>
              <a:rPr lang="en-US" sz="2400" b="1" dirty="0">
                <a:solidFill>
                  <a:schemeClr val="tx1"/>
                </a:solidFill>
                <a:latin typeface="Times New Roman" panose="02020603050405020304" pitchFamily="18" charset="0"/>
                <a:cs typeface="Times New Roman" panose="02020603050405020304" pitchFamily="18" charset="0"/>
              </a:rPr>
              <a:t>Selection sort</a:t>
            </a:r>
            <a:r>
              <a:rPr lang="en-US" sz="2400" dirty="0">
                <a:solidFill>
                  <a:schemeClr val="tx1"/>
                </a:solidFill>
                <a:latin typeface="Times New Roman" panose="02020603050405020304" pitchFamily="18" charset="0"/>
                <a:cs typeface="Times New Roman" panose="02020603050405020304" pitchFamily="18" charset="0"/>
              </a:rPr>
              <a:t> is a simple </a:t>
            </a:r>
            <a:r>
              <a:rPr lang="en-US" sz="2400" b="1" dirty="0">
                <a:solidFill>
                  <a:schemeClr val="tx1"/>
                </a:solidFill>
                <a:latin typeface="Times New Roman" panose="02020603050405020304" pitchFamily="18" charset="0"/>
                <a:cs typeface="Times New Roman" panose="02020603050405020304" pitchFamily="18" charset="0"/>
              </a:rPr>
              <a:t>sorting</a:t>
            </a:r>
            <a:r>
              <a:rPr lang="en-US" sz="2400" dirty="0">
                <a:solidFill>
                  <a:schemeClr val="tx1"/>
                </a:solidFill>
                <a:latin typeface="Times New Roman" panose="02020603050405020304" pitchFamily="18" charset="0"/>
                <a:cs typeface="Times New Roman" panose="02020603050405020304" pitchFamily="18" charset="0"/>
              </a:rPr>
              <a:t> algorithm. ...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smallest element is selected from the unsorted array and swapped with the leftmost element, and that element becomes a part of the </a:t>
            </a:r>
            <a:r>
              <a:rPr lang="en-US" sz="2400" b="1" dirty="0">
                <a:solidFill>
                  <a:schemeClr val="tx1"/>
                </a:solidFill>
                <a:latin typeface="Times New Roman" panose="02020603050405020304" pitchFamily="18" charset="0"/>
                <a:cs typeface="Times New Roman" panose="02020603050405020304" pitchFamily="18" charset="0"/>
              </a:rPr>
              <a:t>sorted</a:t>
            </a:r>
            <a:r>
              <a:rPr lang="en-US" sz="2400" dirty="0">
                <a:solidFill>
                  <a:schemeClr val="tx1"/>
                </a:solidFill>
                <a:latin typeface="Times New Roman" panose="02020603050405020304" pitchFamily="18" charset="0"/>
                <a:cs typeface="Times New Roman" panose="02020603050405020304" pitchFamily="18" charset="0"/>
              </a:rPr>
              <a:t> array.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This </a:t>
            </a:r>
            <a:r>
              <a:rPr lang="en-US" sz="2400" dirty="0">
                <a:solidFill>
                  <a:schemeClr val="tx1"/>
                </a:solidFill>
                <a:latin typeface="Times New Roman" panose="02020603050405020304" pitchFamily="18" charset="0"/>
                <a:cs typeface="Times New Roman" panose="02020603050405020304" pitchFamily="18" charset="0"/>
              </a:rPr>
              <a:t>process continues moving unsorted array boundary by one element to the right</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The selection sort algorithm sorts an array by repeatedly finding the minimum element (considering ascending order) from unsorted part and putting it at the beginning. The algorithm maintains two subarrays in a given array</a:t>
            </a:r>
          </a:p>
        </p:txBody>
      </p:sp>
    </p:spTree>
    <p:extLst>
      <p:ext uri="{BB962C8B-B14F-4D97-AF65-F5344CB8AC3E}">
        <p14:creationId xmlns:p14="http://schemas.microsoft.com/office/powerpoint/2010/main" val="158099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00B050"/>
                </a:solidFill>
                <a:latin typeface="Times New Roman" panose="02020603050405020304" pitchFamily="18" charset="0"/>
                <a:cs typeface="Times New Roman" panose="02020603050405020304" pitchFamily="18" charset="0"/>
              </a:rPr>
              <a:t>Algorithm Explain</a:t>
            </a:r>
            <a:endParaRPr lang="en-US" sz="4800" dirty="0">
              <a:solidFill>
                <a:srgbClr val="00B050"/>
              </a:solidFill>
              <a:latin typeface="Times New Roman" panose="02020603050405020304" pitchFamily="18" charset="0"/>
              <a:cs typeface="Times New Roman" panose="02020603050405020304" pitchFamily="18" charset="0"/>
            </a:endParaRPr>
          </a:p>
        </p:txBody>
      </p:sp>
      <p:sp>
        <p:nvSpPr>
          <p:cNvPr id="4" name="Rectangle 2"/>
          <p:cNvSpPr>
            <a:spLocks noGrp="1" noChangeArrowheads="1"/>
          </p:cNvSpPr>
          <p:nvPr>
            <p:ph idx="1"/>
          </p:nvPr>
        </p:nvSpPr>
        <p:spPr bwMode="auto">
          <a:xfrm>
            <a:off x="739775" y="2790234"/>
            <a:ext cx="9397002" cy="2862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1</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Set MIN to location 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Search the minimum element in the list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Swap with value at location MIN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4</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Increment MIN to point to next element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5</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Repeat until list is sorted </a:t>
            </a:r>
          </a:p>
        </p:txBody>
      </p:sp>
    </p:spTree>
    <p:extLst>
      <p:ext uri="{BB962C8B-B14F-4D97-AF65-F5344CB8AC3E}">
        <p14:creationId xmlns:p14="http://schemas.microsoft.com/office/powerpoint/2010/main" val="115206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7" y="461553"/>
            <a:ext cx="9875520" cy="973183"/>
          </a:xfrm>
        </p:spPr>
        <p:txBody>
          <a:bodyPr>
            <a:normAutofit/>
          </a:bodyPr>
          <a:lstStyle/>
          <a:p>
            <a:pPr algn="ctr"/>
            <a:r>
              <a:rPr lang="en-US" sz="4800" b="1" dirty="0" smtClean="0">
                <a:solidFill>
                  <a:srgbClr val="00B050"/>
                </a:solidFill>
                <a:latin typeface="Times New Roman" panose="02020603050405020304" pitchFamily="18" charset="0"/>
                <a:cs typeface="Times New Roman" panose="02020603050405020304" pitchFamily="18" charset="0"/>
              </a:rPr>
              <a:t>Example of Selection Sort</a:t>
            </a:r>
            <a:endParaRPr lang="en-US"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0925" y="2083525"/>
            <a:ext cx="11512731" cy="4012475"/>
          </a:xfrm>
        </p:spPr>
        <p:txBody>
          <a:bodyPr>
            <a:normAutofit/>
          </a:bodyPr>
          <a:lstStyle/>
          <a:p>
            <a:pPr marL="4572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marL="4572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If primary array is : </a:t>
            </a:r>
          </a:p>
          <a:p>
            <a:pPr marL="4572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Sorting By Ascending Order :</a:t>
            </a:r>
          </a:p>
          <a:p>
            <a:pPr marL="4572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 indent="0">
              <a:buNone/>
            </a:pPr>
            <a:r>
              <a:rPr lang="en-US" sz="2400" dirty="0" smtClean="0">
                <a:solidFill>
                  <a:schemeClr val="tx1"/>
                </a:solidFill>
                <a:latin typeface="Times New Roman" panose="02020603050405020304" pitchFamily="18" charset="0"/>
                <a:cs typeface="Times New Roman" panose="02020603050405020304" pitchFamily="18" charset="0"/>
              </a:rPr>
              <a:t>Sorting By descending  Order : </a:t>
            </a:r>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53962916"/>
              </p:ext>
            </p:extLst>
          </p:nvPr>
        </p:nvGraphicFramePr>
        <p:xfrm>
          <a:off x="4415247" y="2959217"/>
          <a:ext cx="7367450" cy="635727"/>
        </p:xfrm>
        <a:graphic>
          <a:graphicData uri="http://schemas.openxmlformats.org/drawingml/2006/table">
            <a:tbl>
              <a:tblPr firstRow="1" bandRow="1">
                <a:tableStyleId>{5C22544A-7EE6-4342-B048-85BDC9FD1C3A}</a:tableStyleId>
              </a:tblPr>
              <a:tblGrid>
                <a:gridCol w="1473490">
                  <a:extLst>
                    <a:ext uri="{9D8B030D-6E8A-4147-A177-3AD203B41FA5}">
                      <a16:colId xmlns:a16="http://schemas.microsoft.com/office/drawing/2014/main" val="3734886774"/>
                    </a:ext>
                  </a:extLst>
                </a:gridCol>
                <a:gridCol w="1473490">
                  <a:extLst>
                    <a:ext uri="{9D8B030D-6E8A-4147-A177-3AD203B41FA5}">
                      <a16:colId xmlns:a16="http://schemas.microsoft.com/office/drawing/2014/main" val="4006568004"/>
                    </a:ext>
                  </a:extLst>
                </a:gridCol>
                <a:gridCol w="1473490">
                  <a:extLst>
                    <a:ext uri="{9D8B030D-6E8A-4147-A177-3AD203B41FA5}">
                      <a16:colId xmlns:a16="http://schemas.microsoft.com/office/drawing/2014/main" val="1011233964"/>
                    </a:ext>
                  </a:extLst>
                </a:gridCol>
                <a:gridCol w="1473490">
                  <a:extLst>
                    <a:ext uri="{9D8B030D-6E8A-4147-A177-3AD203B41FA5}">
                      <a16:colId xmlns:a16="http://schemas.microsoft.com/office/drawing/2014/main" val="2299656053"/>
                    </a:ext>
                  </a:extLst>
                </a:gridCol>
                <a:gridCol w="1473490">
                  <a:extLst>
                    <a:ext uri="{9D8B030D-6E8A-4147-A177-3AD203B41FA5}">
                      <a16:colId xmlns:a16="http://schemas.microsoft.com/office/drawing/2014/main" val="1693633156"/>
                    </a:ext>
                  </a:extLst>
                </a:gridCol>
              </a:tblGrid>
              <a:tr h="635727">
                <a:tc>
                  <a:txBody>
                    <a:bodyPr/>
                    <a:lstStyle/>
                    <a:p>
                      <a:r>
                        <a:rPr lang="en-US" dirty="0" smtClean="0"/>
                        <a:t>          9</a:t>
                      </a:r>
                      <a:endParaRPr lang="en-US" dirty="0"/>
                    </a:p>
                  </a:txBody>
                  <a:tcPr/>
                </a:tc>
                <a:tc>
                  <a:txBody>
                    <a:bodyPr/>
                    <a:lstStyle/>
                    <a:p>
                      <a:r>
                        <a:rPr lang="en-US" dirty="0" smtClean="0"/>
                        <a:t>           13</a:t>
                      </a:r>
                      <a:endParaRPr lang="en-US" dirty="0"/>
                    </a:p>
                  </a:txBody>
                  <a:tcPr/>
                </a:tc>
                <a:tc>
                  <a:txBody>
                    <a:bodyPr/>
                    <a:lstStyle/>
                    <a:p>
                      <a:r>
                        <a:rPr lang="en-US" dirty="0" smtClean="0"/>
                        <a:t>          15</a:t>
                      </a:r>
                      <a:endParaRPr lang="en-US" dirty="0"/>
                    </a:p>
                  </a:txBody>
                  <a:tcPr/>
                </a:tc>
                <a:tc>
                  <a:txBody>
                    <a:bodyPr/>
                    <a:lstStyle/>
                    <a:p>
                      <a:r>
                        <a:rPr lang="en-US" dirty="0" smtClean="0"/>
                        <a:t>            11</a:t>
                      </a:r>
                      <a:endParaRPr lang="en-US" dirty="0"/>
                    </a:p>
                  </a:txBody>
                  <a:tcPr/>
                </a:tc>
                <a:tc>
                  <a:txBody>
                    <a:bodyPr/>
                    <a:lstStyle/>
                    <a:p>
                      <a:r>
                        <a:rPr lang="en-US" dirty="0" smtClean="0"/>
                        <a:t>            2</a:t>
                      </a:r>
                      <a:endParaRPr lang="en-US" dirty="0"/>
                    </a:p>
                  </a:txBody>
                  <a:tcPr/>
                </a:tc>
                <a:extLst>
                  <a:ext uri="{0D108BD9-81ED-4DB2-BD59-A6C34878D82A}">
                    <a16:rowId xmlns:a16="http://schemas.microsoft.com/office/drawing/2014/main" val="173511811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3694459"/>
              </p:ext>
            </p:extLst>
          </p:nvPr>
        </p:nvGraphicFramePr>
        <p:xfrm>
          <a:off x="4415248" y="5085805"/>
          <a:ext cx="7367450" cy="666693"/>
        </p:xfrm>
        <a:graphic>
          <a:graphicData uri="http://schemas.openxmlformats.org/drawingml/2006/table">
            <a:tbl>
              <a:tblPr firstRow="1" bandRow="1">
                <a:tableStyleId>{5C22544A-7EE6-4342-B048-85BDC9FD1C3A}</a:tableStyleId>
              </a:tblPr>
              <a:tblGrid>
                <a:gridCol w="1473490">
                  <a:extLst>
                    <a:ext uri="{9D8B030D-6E8A-4147-A177-3AD203B41FA5}">
                      <a16:colId xmlns:a16="http://schemas.microsoft.com/office/drawing/2014/main" val="214633293"/>
                    </a:ext>
                  </a:extLst>
                </a:gridCol>
                <a:gridCol w="1473490">
                  <a:extLst>
                    <a:ext uri="{9D8B030D-6E8A-4147-A177-3AD203B41FA5}">
                      <a16:colId xmlns:a16="http://schemas.microsoft.com/office/drawing/2014/main" val="1843042780"/>
                    </a:ext>
                  </a:extLst>
                </a:gridCol>
                <a:gridCol w="1473490">
                  <a:extLst>
                    <a:ext uri="{9D8B030D-6E8A-4147-A177-3AD203B41FA5}">
                      <a16:colId xmlns:a16="http://schemas.microsoft.com/office/drawing/2014/main" val="4211794141"/>
                    </a:ext>
                  </a:extLst>
                </a:gridCol>
                <a:gridCol w="1473490">
                  <a:extLst>
                    <a:ext uri="{9D8B030D-6E8A-4147-A177-3AD203B41FA5}">
                      <a16:colId xmlns:a16="http://schemas.microsoft.com/office/drawing/2014/main" val="1882493758"/>
                    </a:ext>
                  </a:extLst>
                </a:gridCol>
                <a:gridCol w="1473490">
                  <a:extLst>
                    <a:ext uri="{9D8B030D-6E8A-4147-A177-3AD203B41FA5}">
                      <a16:colId xmlns:a16="http://schemas.microsoft.com/office/drawing/2014/main" val="1282006310"/>
                    </a:ext>
                  </a:extLst>
                </a:gridCol>
              </a:tblGrid>
              <a:tr h="666693">
                <a:tc>
                  <a:txBody>
                    <a:bodyPr/>
                    <a:lstStyle/>
                    <a:p>
                      <a:r>
                        <a:rPr lang="en-US" dirty="0" smtClean="0"/>
                        <a:t>            15</a:t>
                      </a:r>
                      <a:endParaRPr lang="en-US" dirty="0"/>
                    </a:p>
                  </a:txBody>
                  <a:tcPr/>
                </a:tc>
                <a:tc>
                  <a:txBody>
                    <a:bodyPr/>
                    <a:lstStyle/>
                    <a:p>
                      <a:r>
                        <a:rPr lang="en-US" dirty="0" smtClean="0"/>
                        <a:t>             13</a:t>
                      </a:r>
                      <a:endParaRPr lang="en-US" dirty="0"/>
                    </a:p>
                  </a:txBody>
                  <a:tcPr/>
                </a:tc>
                <a:tc>
                  <a:txBody>
                    <a:bodyPr/>
                    <a:lstStyle/>
                    <a:p>
                      <a:r>
                        <a:rPr lang="en-US" dirty="0" smtClean="0"/>
                        <a:t>           11</a:t>
                      </a:r>
                      <a:endParaRPr lang="en-US" dirty="0"/>
                    </a:p>
                  </a:txBody>
                  <a:tcPr/>
                </a:tc>
                <a:tc>
                  <a:txBody>
                    <a:bodyPr/>
                    <a:lstStyle/>
                    <a:p>
                      <a:r>
                        <a:rPr lang="en-US" dirty="0" smtClean="0"/>
                        <a:t>             9</a:t>
                      </a:r>
                      <a:endParaRPr lang="en-US" dirty="0"/>
                    </a:p>
                  </a:txBody>
                  <a:tcPr/>
                </a:tc>
                <a:tc>
                  <a:txBody>
                    <a:bodyPr/>
                    <a:lstStyle/>
                    <a:p>
                      <a:r>
                        <a:rPr lang="en-US" dirty="0" smtClean="0"/>
                        <a:t>             2</a:t>
                      </a:r>
                      <a:endParaRPr lang="en-US" dirty="0"/>
                    </a:p>
                  </a:txBody>
                  <a:tcPr/>
                </a:tc>
                <a:extLst>
                  <a:ext uri="{0D108BD9-81ED-4DB2-BD59-A6C34878D82A}">
                    <a16:rowId xmlns:a16="http://schemas.microsoft.com/office/drawing/2014/main" val="312750947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95669534"/>
              </p:ext>
            </p:extLst>
          </p:nvPr>
        </p:nvGraphicFramePr>
        <p:xfrm>
          <a:off x="4415247" y="3988527"/>
          <a:ext cx="7367450" cy="670559"/>
        </p:xfrm>
        <a:graphic>
          <a:graphicData uri="http://schemas.openxmlformats.org/drawingml/2006/table">
            <a:tbl>
              <a:tblPr firstRow="1" bandRow="1">
                <a:tableStyleId>{5C22544A-7EE6-4342-B048-85BDC9FD1C3A}</a:tableStyleId>
              </a:tblPr>
              <a:tblGrid>
                <a:gridCol w="1473490">
                  <a:extLst>
                    <a:ext uri="{9D8B030D-6E8A-4147-A177-3AD203B41FA5}">
                      <a16:colId xmlns:a16="http://schemas.microsoft.com/office/drawing/2014/main" val="218066218"/>
                    </a:ext>
                  </a:extLst>
                </a:gridCol>
                <a:gridCol w="1473490">
                  <a:extLst>
                    <a:ext uri="{9D8B030D-6E8A-4147-A177-3AD203B41FA5}">
                      <a16:colId xmlns:a16="http://schemas.microsoft.com/office/drawing/2014/main" val="3314541886"/>
                    </a:ext>
                  </a:extLst>
                </a:gridCol>
                <a:gridCol w="1473490">
                  <a:extLst>
                    <a:ext uri="{9D8B030D-6E8A-4147-A177-3AD203B41FA5}">
                      <a16:colId xmlns:a16="http://schemas.microsoft.com/office/drawing/2014/main" val="4026134014"/>
                    </a:ext>
                  </a:extLst>
                </a:gridCol>
                <a:gridCol w="1473490">
                  <a:extLst>
                    <a:ext uri="{9D8B030D-6E8A-4147-A177-3AD203B41FA5}">
                      <a16:colId xmlns:a16="http://schemas.microsoft.com/office/drawing/2014/main" val="130171685"/>
                    </a:ext>
                  </a:extLst>
                </a:gridCol>
                <a:gridCol w="1473490">
                  <a:extLst>
                    <a:ext uri="{9D8B030D-6E8A-4147-A177-3AD203B41FA5}">
                      <a16:colId xmlns:a16="http://schemas.microsoft.com/office/drawing/2014/main" val="4159823507"/>
                    </a:ext>
                  </a:extLst>
                </a:gridCol>
              </a:tblGrid>
              <a:tr h="670559">
                <a:tc>
                  <a:txBody>
                    <a:bodyPr/>
                    <a:lstStyle/>
                    <a:p>
                      <a:r>
                        <a:rPr lang="en-US" dirty="0" smtClean="0"/>
                        <a:t>            2</a:t>
                      </a:r>
                      <a:endParaRPr lang="en-US" dirty="0"/>
                    </a:p>
                  </a:txBody>
                  <a:tcPr/>
                </a:tc>
                <a:tc>
                  <a:txBody>
                    <a:bodyPr/>
                    <a:lstStyle/>
                    <a:p>
                      <a:r>
                        <a:rPr lang="en-US" dirty="0" smtClean="0"/>
                        <a:t>            9</a:t>
                      </a:r>
                      <a:endParaRPr lang="en-US" dirty="0"/>
                    </a:p>
                  </a:txBody>
                  <a:tcPr/>
                </a:tc>
                <a:tc>
                  <a:txBody>
                    <a:bodyPr/>
                    <a:lstStyle/>
                    <a:p>
                      <a:r>
                        <a:rPr lang="en-US" dirty="0" smtClean="0"/>
                        <a:t>            11</a:t>
                      </a:r>
                      <a:endParaRPr lang="en-US" dirty="0"/>
                    </a:p>
                  </a:txBody>
                  <a:tcPr/>
                </a:tc>
                <a:tc>
                  <a:txBody>
                    <a:bodyPr/>
                    <a:lstStyle/>
                    <a:p>
                      <a:r>
                        <a:rPr lang="en-US" dirty="0" smtClean="0"/>
                        <a:t>           13</a:t>
                      </a:r>
                      <a:endParaRPr lang="en-US" dirty="0"/>
                    </a:p>
                  </a:txBody>
                  <a:tcPr/>
                </a:tc>
                <a:tc>
                  <a:txBody>
                    <a:bodyPr/>
                    <a:lstStyle/>
                    <a:p>
                      <a:r>
                        <a:rPr lang="en-US" dirty="0" smtClean="0"/>
                        <a:t>            15</a:t>
                      </a:r>
                      <a:endParaRPr lang="en-US" dirty="0"/>
                    </a:p>
                  </a:txBody>
                  <a:tcPr/>
                </a:tc>
                <a:extLst>
                  <a:ext uri="{0D108BD9-81ED-4DB2-BD59-A6C34878D82A}">
                    <a16:rowId xmlns:a16="http://schemas.microsoft.com/office/drawing/2014/main" val="44746991"/>
                  </a:ext>
                </a:extLst>
              </a:tr>
            </a:tbl>
          </a:graphicData>
        </a:graphic>
      </p:graphicFrame>
    </p:spTree>
    <p:extLst>
      <p:ext uri="{BB962C8B-B14F-4D97-AF65-F5344CB8AC3E}">
        <p14:creationId xmlns:p14="http://schemas.microsoft.com/office/powerpoint/2010/main" val="31495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9" y="383176"/>
            <a:ext cx="9875520" cy="668383"/>
          </a:xfrm>
        </p:spPr>
        <p:txBody>
          <a:bodyPr>
            <a:normAutofit fontScale="90000"/>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4470" y="1402080"/>
            <a:ext cx="11396616" cy="4693920"/>
          </a:xfrm>
        </p:spPr>
        <p:txBody>
          <a:bodyPr>
            <a:normAutofit lnSpcReduction="10000"/>
          </a:bodyPr>
          <a:lstStyle/>
          <a:p>
            <a:pPr marL="45720" indent="0">
              <a:buNone/>
            </a:pPr>
            <a:r>
              <a:rPr lang="en-US" sz="2400" b="1" dirty="0" smtClean="0">
                <a:solidFill>
                  <a:srgbClr val="00B0F0"/>
                </a:solidFill>
                <a:latin typeface="Times New Roman" panose="02020603050405020304" pitchFamily="18" charset="0"/>
                <a:cs typeface="Times New Roman" panose="02020603050405020304" pitchFamily="18" charset="0"/>
              </a:rPr>
              <a:t>Iteration 1:</a:t>
            </a:r>
          </a:p>
          <a:p>
            <a:pPr marL="45720" indent="0">
              <a:buNone/>
            </a:pPr>
            <a:r>
              <a:rPr lang="en-US" dirty="0"/>
              <a:t>        </a:t>
            </a:r>
            <a:r>
              <a:rPr lang="en-US" dirty="0">
                <a:solidFill>
                  <a:schemeClr val="tx1"/>
                </a:solidFill>
                <a:latin typeface="Times New Roman" panose="02020603050405020304" pitchFamily="18" charset="0"/>
                <a:cs typeface="Times New Roman" panose="02020603050405020304" pitchFamily="18" charset="0"/>
              </a:rPr>
              <a:t>In terms of index </a:t>
            </a:r>
            <a:r>
              <a:rPr lang="en-US" dirty="0" smtClean="0">
                <a:solidFill>
                  <a:schemeClr val="tx1"/>
                </a:solidFill>
                <a:latin typeface="Times New Roman" panose="02020603050405020304" pitchFamily="18" charset="0"/>
                <a:cs typeface="Times New Roman" panose="02020603050405020304" pitchFamily="18" charset="0"/>
              </a:rPr>
              <a:t>0                    Index         </a:t>
            </a: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[0]=9,arr[4]=2                       Value</a:t>
            </a: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[0]&gt;</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[4],</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swap(</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[0],</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[4]) &amp;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[0] is sorted.</a:t>
            </a:r>
          </a:p>
          <a:p>
            <a:pPr marL="45720" indent="0">
              <a:buNone/>
            </a:pP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sz="2400" b="1" dirty="0" smtClean="0">
              <a:solidFill>
                <a:srgbClr val="00B0F0"/>
              </a:solidFill>
              <a:latin typeface="Times New Roman" panose="02020603050405020304" pitchFamily="18" charset="0"/>
              <a:cs typeface="Times New Roman" panose="02020603050405020304" pitchFamily="18" charset="0"/>
            </a:endParaRPr>
          </a:p>
          <a:p>
            <a:pPr marL="45720" indent="0">
              <a:buNone/>
            </a:pPr>
            <a:r>
              <a:rPr lang="en-US" sz="2400" b="1" dirty="0" smtClean="0">
                <a:solidFill>
                  <a:srgbClr val="00B0F0"/>
                </a:solidFill>
                <a:latin typeface="Times New Roman" panose="02020603050405020304" pitchFamily="18" charset="0"/>
                <a:cs typeface="Times New Roman" panose="02020603050405020304" pitchFamily="18" charset="0"/>
              </a:rPr>
              <a:t>Iteration 2:</a:t>
            </a:r>
            <a:endParaRPr lang="en-US" sz="2400" b="1"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t>        </a:t>
            </a:r>
            <a:r>
              <a:rPr lang="en-US" dirty="0">
                <a:solidFill>
                  <a:schemeClr val="tx1"/>
                </a:solidFill>
                <a:latin typeface="Times New Roman" panose="02020603050405020304" pitchFamily="18" charset="0"/>
                <a:cs typeface="Times New Roman" panose="02020603050405020304" pitchFamily="18" charset="0"/>
              </a:rPr>
              <a:t>In terms of index </a:t>
            </a:r>
            <a:r>
              <a:rPr lang="en-US" dirty="0" smtClean="0">
                <a:solidFill>
                  <a:schemeClr val="tx1"/>
                </a:solidFill>
                <a:latin typeface="Times New Roman" panose="02020603050405020304" pitchFamily="18" charset="0"/>
                <a:cs typeface="Times New Roman" panose="02020603050405020304" pitchFamily="18" charset="0"/>
              </a:rPr>
              <a:t>1                    </a:t>
            </a:r>
            <a:r>
              <a:rPr lang="en-US" dirty="0">
                <a:solidFill>
                  <a:schemeClr val="tx1"/>
                </a:solidFill>
                <a:latin typeface="Times New Roman" panose="02020603050405020304" pitchFamily="18" charset="0"/>
                <a:cs typeface="Times New Roman" panose="02020603050405020304" pitchFamily="18" charset="0"/>
              </a:rPr>
              <a:t>Index         </a:t>
            </a: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[1]=13,arr[4]=9                      Value</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[1]&gt;</a:t>
            </a:r>
            <a:r>
              <a:rPr lang="en-US" dirty="0" err="1">
                <a:solidFill>
                  <a:schemeClr val="tx1"/>
                </a:solidFill>
                <a:latin typeface="Times New Roman" panose="02020603050405020304" pitchFamily="18" charset="0"/>
                <a:cs typeface="Times New Roman" panose="02020603050405020304" pitchFamily="18" charset="0"/>
              </a:rPr>
              <a:t>arr</a:t>
            </a:r>
            <a:r>
              <a:rPr lang="en-US" dirty="0">
                <a:solidFill>
                  <a:schemeClr val="tx1"/>
                </a:solidFill>
                <a:latin typeface="Times New Roman" panose="02020603050405020304" pitchFamily="18" charset="0"/>
                <a:cs typeface="Times New Roman" panose="02020603050405020304" pitchFamily="18" charset="0"/>
              </a:rPr>
              <a:t>[4], </a:t>
            </a:r>
            <a:r>
              <a:rPr lang="en-US" dirty="0" smtClean="0">
                <a:solidFill>
                  <a:schemeClr val="tx1"/>
                </a:solidFill>
                <a:latin typeface="Times New Roman" panose="02020603050405020304" pitchFamily="18" charset="0"/>
                <a:cs typeface="Times New Roman" panose="02020603050405020304" pitchFamily="18" charset="0"/>
              </a:rPr>
              <a:t>swap(</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[1],</a:t>
            </a:r>
            <a:r>
              <a:rPr lang="en-US" dirty="0" err="1">
                <a:solidFill>
                  <a:schemeClr val="tx1"/>
                </a:solidFill>
                <a:latin typeface="Times New Roman" panose="02020603050405020304" pitchFamily="18" charset="0"/>
                <a:cs typeface="Times New Roman" panose="02020603050405020304" pitchFamily="18" charset="0"/>
              </a:rPr>
              <a:t>arr</a:t>
            </a:r>
            <a:r>
              <a:rPr lang="en-US" dirty="0">
                <a:solidFill>
                  <a:schemeClr val="tx1"/>
                </a:solidFill>
                <a:latin typeface="Times New Roman" panose="02020603050405020304" pitchFamily="18" charset="0"/>
                <a:cs typeface="Times New Roman" panose="02020603050405020304" pitchFamily="18" charset="0"/>
              </a:rPr>
              <a:t>[4]) &amp;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[1] </a:t>
            </a:r>
            <a:r>
              <a:rPr lang="en-US" dirty="0">
                <a:solidFill>
                  <a:schemeClr val="tx1"/>
                </a:solidFill>
                <a:latin typeface="Times New Roman" panose="02020603050405020304" pitchFamily="18" charset="0"/>
                <a:cs typeface="Times New Roman" panose="02020603050405020304" pitchFamily="18" charset="0"/>
              </a:rPr>
              <a:t>is sorted.</a:t>
            </a:r>
          </a:p>
          <a:p>
            <a:pPr marL="45720" indent="0">
              <a:buNone/>
            </a:pP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62194533"/>
              </p:ext>
            </p:extLst>
          </p:nvPr>
        </p:nvGraphicFramePr>
        <p:xfrm>
          <a:off x="5233851" y="1785257"/>
          <a:ext cx="6537235" cy="844732"/>
        </p:xfrm>
        <a:graphic>
          <a:graphicData uri="http://schemas.openxmlformats.org/drawingml/2006/table">
            <a:tbl>
              <a:tblPr firstRow="1" bandRow="1">
                <a:tableStyleId>{5C22544A-7EE6-4342-B048-85BDC9FD1C3A}</a:tableStyleId>
              </a:tblPr>
              <a:tblGrid>
                <a:gridCol w="1307447">
                  <a:extLst>
                    <a:ext uri="{9D8B030D-6E8A-4147-A177-3AD203B41FA5}">
                      <a16:colId xmlns:a16="http://schemas.microsoft.com/office/drawing/2014/main" val="3952385359"/>
                    </a:ext>
                  </a:extLst>
                </a:gridCol>
                <a:gridCol w="1307447">
                  <a:extLst>
                    <a:ext uri="{9D8B030D-6E8A-4147-A177-3AD203B41FA5}">
                      <a16:colId xmlns:a16="http://schemas.microsoft.com/office/drawing/2014/main" val="3260741287"/>
                    </a:ext>
                  </a:extLst>
                </a:gridCol>
                <a:gridCol w="1307447">
                  <a:extLst>
                    <a:ext uri="{9D8B030D-6E8A-4147-A177-3AD203B41FA5}">
                      <a16:colId xmlns:a16="http://schemas.microsoft.com/office/drawing/2014/main" val="1613254671"/>
                    </a:ext>
                  </a:extLst>
                </a:gridCol>
                <a:gridCol w="1307447">
                  <a:extLst>
                    <a:ext uri="{9D8B030D-6E8A-4147-A177-3AD203B41FA5}">
                      <a16:colId xmlns:a16="http://schemas.microsoft.com/office/drawing/2014/main" val="1642994808"/>
                    </a:ext>
                  </a:extLst>
                </a:gridCol>
                <a:gridCol w="1307447">
                  <a:extLst>
                    <a:ext uri="{9D8B030D-6E8A-4147-A177-3AD203B41FA5}">
                      <a16:colId xmlns:a16="http://schemas.microsoft.com/office/drawing/2014/main" val="2416237396"/>
                    </a:ext>
                  </a:extLst>
                </a:gridCol>
              </a:tblGrid>
              <a:tr h="422366">
                <a:tc>
                  <a:txBody>
                    <a:bodyPr/>
                    <a:lstStyle/>
                    <a:p>
                      <a:r>
                        <a:rPr lang="en-US" dirty="0" smtClean="0"/>
                        <a:t>           0</a:t>
                      </a:r>
                      <a:endParaRPr lang="en-US" dirty="0"/>
                    </a:p>
                  </a:txBody>
                  <a:tcPr/>
                </a:tc>
                <a:tc>
                  <a:txBody>
                    <a:bodyPr/>
                    <a:lstStyle/>
                    <a:p>
                      <a:r>
                        <a:rPr lang="en-US" dirty="0" smtClean="0"/>
                        <a:t>          1</a:t>
                      </a:r>
                      <a:endParaRPr lang="en-US" dirty="0"/>
                    </a:p>
                  </a:txBody>
                  <a:tcPr/>
                </a:tc>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2984045118"/>
                  </a:ext>
                </a:extLst>
              </a:tr>
              <a:tr h="422366">
                <a:tc>
                  <a:txBody>
                    <a:bodyPr/>
                    <a:lstStyle/>
                    <a:p>
                      <a:r>
                        <a:rPr lang="en-US" dirty="0" smtClean="0"/>
                        <a:t>           9</a:t>
                      </a:r>
                      <a:endParaRPr lang="en-US" dirty="0"/>
                    </a:p>
                  </a:txBody>
                  <a:tcPr/>
                </a:tc>
                <a:tc>
                  <a:txBody>
                    <a:bodyPr/>
                    <a:lstStyle/>
                    <a:p>
                      <a:r>
                        <a:rPr lang="en-US" dirty="0" smtClean="0"/>
                        <a:t>           13</a:t>
                      </a:r>
                      <a:endParaRPr lang="en-US" dirty="0"/>
                    </a:p>
                  </a:txBody>
                  <a:tcPr/>
                </a:tc>
                <a:tc>
                  <a:txBody>
                    <a:bodyPr/>
                    <a:lstStyle/>
                    <a:p>
                      <a:r>
                        <a:rPr lang="en-US" dirty="0" smtClean="0"/>
                        <a:t>            15</a:t>
                      </a:r>
                      <a:endParaRPr lang="en-US" dirty="0"/>
                    </a:p>
                  </a:txBody>
                  <a:tcPr/>
                </a:tc>
                <a:tc>
                  <a:txBody>
                    <a:bodyPr/>
                    <a:lstStyle/>
                    <a:p>
                      <a:r>
                        <a:rPr lang="en-US" dirty="0" smtClean="0"/>
                        <a:t>            11</a:t>
                      </a:r>
                      <a:endParaRPr lang="en-US" dirty="0"/>
                    </a:p>
                  </a:txBody>
                  <a:tcPr/>
                </a:tc>
                <a:tc>
                  <a:txBody>
                    <a:bodyPr/>
                    <a:lstStyle/>
                    <a:p>
                      <a:r>
                        <a:rPr lang="en-US" dirty="0" smtClean="0"/>
                        <a:t>            2</a:t>
                      </a:r>
                      <a:endParaRPr lang="en-US" dirty="0"/>
                    </a:p>
                  </a:txBody>
                  <a:tcPr/>
                </a:tc>
                <a:extLst>
                  <a:ext uri="{0D108BD9-81ED-4DB2-BD59-A6C34878D82A}">
                    <a16:rowId xmlns:a16="http://schemas.microsoft.com/office/drawing/2014/main" val="2953309897"/>
                  </a:ext>
                </a:extLst>
              </a:tr>
            </a:tbl>
          </a:graphicData>
        </a:graphic>
      </p:graphicFrame>
      <p:cxnSp>
        <p:nvCxnSpPr>
          <p:cNvPr id="11" name="Straight Arrow Connector 10"/>
          <p:cNvCxnSpPr/>
          <p:nvPr/>
        </p:nvCxnSpPr>
        <p:spPr>
          <a:xfrm flipH="1" flipV="1">
            <a:off x="5906589" y="2708366"/>
            <a:ext cx="2595879" cy="278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502468" y="2708366"/>
            <a:ext cx="2600961" cy="278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253117444"/>
              </p:ext>
            </p:extLst>
          </p:nvPr>
        </p:nvGraphicFramePr>
        <p:xfrm>
          <a:off x="5296604" y="4491316"/>
          <a:ext cx="6537235" cy="851648"/>
        </p:xfrm>
        <a:graphic>
          <a:graphicData uri="http://schemas.openxmlformats.org/drawingml/2006/table">
            <a:tbl>
              <a:tblPr firstRow="1" bandRow="1">
                <a:tableStyleId>{5C22544A-7EE6-4342-B048-85BDC9FD1C3A}</a:tableStyleId>
              </a:tblPr>
              <a:tblGrid>
                <a:gridCol w="1307447">
                  <a:extLst>
                    <a:ext uri="{9D8B030D-6E8A-4147-A177-3AD203B41FA5}">
                      <a16:colId xmlns:a16="http://schemas.microsoft.com/office/drawing/2014/main" val="3141624847"/>
                    </a:ext>
                  </a:extLst>
                </a:gridCol>
                <a:gridCol w="1307447">
                  <a:extLst>
                    <a:ext uri="{9D8B030D-6E8A-4147-A177-3AD203B41FA5}">
                      <a16:colId xmlns:a16="http://schemas.microsoft.com/office/drawing/2014/main" val="1820358805"/>
                    </a:ext>
                  </a:extLst>
                </a:gridCol>
                <a:gridCol w="1307447">
                  <a:extLst>
                    <a:ext uri="{9D8B030D-6E8A-4147-A177-3AD203B41FA5}">
                      <a16:colId xmlns:a16="http://schemas.microsoft.com/office/drawing/2014/main" val="3903232373"/>
                    </a:ext>
                  </a:extLst>
                </a:gridCol>
                <a:gridCol w="1307447">
                  <a:extLst>
                    <a:ext uri="{9D8B030D-6E8A-4147-A177-3AD203B41FA5}">
                      <a16:colId xmlns:a16="http://schemas.microsoft.com/office/drawing/2014/main" val="1192099241"/>
                    </a:ext>
                  </a:extLst>
                </a:gridCol>
                <a:gridCol w="1307447">
                  <a:extLst>
                    <a:ext uri="{9D8B030D-6E8A-4147-A177-3AD203B41FA5}">
                      <a16:colId xmlns:a16="http://schemas.microsoft.com/office/drawing/2014/main" val="700250540"/>
                    </a:ext>
                  </a:extLst>
                </a:gridCol>
              </a:tblGrid>
              <a:tr h="425824">
                <a:tc>
                  <a:txBody>
                    <a:bodyPr/>
                    <a:lstStyle/>
                    <a:p>
                      <a:r>
                        <a:rPr lang="en-US" dirty="0" smtClean="0"/>
                        <a:t>           0</a:t>
                      </a:r>
                      <a:endParaRPr lang="en-US" dirty="0"/>
                    </a:p>
                  </a:txBody>
                  <a:tcPr/>
                </a:tc>
                <a:tc>
                  <a:txBody>
                    <a:bodyPr/>
                    <a:lstStyle/>
                    <a:p>
                      <a:r>
                        <a:rPr lang="en-US" dirty="0" smtClean="0"/>
                        <a:t>           1</a:t>
                      </a:r>
                      <a:endParaRPr lang="en-US" dirty="0"/>
                    </a:p>
                  </a:txBody>
                  <a:tcPr/>
                </a:tc>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3820843615"/>
                  </a:ext>
                </a:extLst>
              </a:tr>
              <a:tr h="425824">
                <a:tc>
                  <a:txBody>
                    <a:bodyPr/>
                    <a:lstStyle/>
                    <a:p>
                      <a:r>
                        <a:rPr lang="en-US" dirty="0" smtClean="0"/>
                        <a:t>            </a:t>
                      </a:r>
                      <a:r>
                        <a:rPr lang="en-US" dirty="0" smtClean="0">
                          <a:solidFill>
                            <a:srgbClr val="FF0000"/>
                          </a:solidFill>
                        </a:rPr>
                        <a:t>2</a:t>
                      </a:r>
                      <a:endParaRPr lang="en-US" dirty="0">
                        <a:solidFill>
                          <a:srgbClr val="FF0000"/>
                        </a:solidFill>
                      </a:endParaRPr>
                    </a:p>
                  </a:txBody>
                  <a:tcPr/>
                </a:tc>
                <a:tc>
                  <a:txBody>
                    <a:bodyPr/>
                    <a:lstStyle/>
                    <a:p>
                      <a:r>
                        <a:rPr lang="en-US" dirty="0" smtClean="0"/>
                        <a:t>           13</a:t>
                      </a:r>
                      <a:endParaRPr lang="en-US" dirty="0"/>
                    </a:p>
                  </a:txBody>
                  <a:tcPr/>
                </a:tc>
                <a:tc>
                  <a:txBody>
                    <a:bodyPr/>
                    <a:lstStyle/>
                    <a:p>
                      <a:r>
                        <a:rPr lang="en-US" dirty="0" smtClean="0"/>
                        <a:t>           15</a:t>
                      </a:r>
                      <a:endParaRPr lang="en-US" dirty="0"/>
                    </a:p>
                  </a:txBody>
                  <a:tcPr/>
                </a:tc>
                <a:tc>
                  <a:txBody>
                    <a:bodyPr/>
                    <a:lstStyle/>
                    <a:p>
                      <a:r>
                        <a:rPr lang="en-US" dirty="0" smtClean="0"/>
                        <a:t>           11</a:t>
                      </a:r>
                      <a:endParaRPr lang="en-US" dirty="0"/>
                    </a:p>
                  </a:txBody>
                  <a:tcPr/>
                </a:tc>
                <a:tc>
                  <a:txBody>
                    <a:bodyPr/>
                    <a:lstStyle/>
                    <a:p>
                      <a:r>
                        <a:rPr lang="en-US" dirty="0" smtClean="0"/>
                        <a:t>            9</a:t>
                      </a:r>
                      <a:endParaRPr lang="en-US" dirty="0"/>
                    </a:p>
                  </a:txBody>
                  <a:tcPr/>
                </a:tc>
                <a:extLst>
                  <a:ext uri="{0D108BD9-81ED-4DB2-BD59-A6C34878D82A}">
                    <a16:rowId xmlns:a16="http://schemas.microsoft.com/office/drawing/2014/main" val="102805883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39927340"/>
              </p:ext>
            </p:extLst>
          </p:nvPr>
        </p:nvGraphicFramePr>
        <p:xfrm>
          <a:off x="5462836" y="1728011"/>
          <a:ext cx="887506" cy="959223"/>
        </p:xfrm>
        <a:graphic>
          <a:graphicData uri="http://schemas.openxmlformats.org/drawingml/2006/table">
            <a:tbl>
              <a:tblPr/>
              <a:tblGrid>
                <a:gridCol w="887506">
                  <a:extLst>
                    <a:ext uri="{9D8B030D-6E8A-4147-A177-3AD203B41FA5}">
                      <a16:colId xmlns:a16="http://schemas.microsoft.com/office/drawing/2014/main" val="2622926274"/>
                    </a:ext>
                  </a:extLst>
                </a:gridCol>
              </a:tblGrid>
              <a:tr h="959223">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74856181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725712405"/>
              </p:ext>
            </p:extLst>
          </p:nvPr>
        </p:nvGraphicFramePr>
        <p:xfrm>
          <a:off x="6840071" y="4374775"/>
          <a:ext cx="887506" cy="1084730"/>
        </p:xfrm>
        <a:graphic>
          <a:graphicData uri="http://schemas.openxmlformats.org/drawingml/2006/table">
            <a:tbl>
              <a:tblPr/>
              <a:tblGrid>
                <a:gridCol w="887506">
                  <a:extLst>
                    <a:ext uri="{9D8B030D-6E8A-4147-A177-3AD203B41FA5}">
                      <a16:colId xmlns:a16="http://schemas.microsoft.com/office/drawing/2014/main" val="528210268"/>
                    </a:ext>
                  </a:extLst>
                </a:gridCol>
              </a:tblGrid>
              <a:tr h="108473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526804163"/>
                  </a:ext>
                </a:extLst>
              </a:tr>
            </a:tbl>
          </a:graphicData>
        </a:graphic>
      </p:graphicFrame>
      <p:cxnSp>
        <p:nvCxnSpPr>
          <p:cNvPr id="19" name="Straight Arrow Connector 18"/>
          <p:cNvCxnSpPr/>
          <p:nvPr/>
        </p:nvCxnSpPr>
        <p:spPr>
          <a:xfrm flipH="1" flipV="1">
            <a:off x="7283824" y="5342964"/>
            <a:ext cx="1949823" cy="32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9233647" y="5342964"/>
            <a:ext cx="1963271" cy="32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5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083" y="376519"/>
            <a:ext cx="10095155" cy="809512"/>
          </a:xfrm>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Example Explain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094" y="1186031"/>
            <a:ext cx="11255060" cy="5293146"/>
          </a:xfrm>
        </p:spPr>
        <p:txBody>
          <a:bodyPr/>
          <a:lstStyle/>
          <a:p>
            <a:pPr marL="45720" indent="0">
              <a:buNone/>
            </a:pPr>
            <a:r>
              <a:rPr lang="en-US" sz="2400" b="1" dirty="0">
                <a:solidFill>
                  <a:srgbClr val="00B0F0"/>
                </a:solidFill>
                <a:latin typeface="Times New Roman" panose="02020603050405020304" pitchFamily="18" charset="0"/>
                <a:cs typeface="Times New Roman" panose="02020603050405020304" pitchFamily="18" charset="0"/>
              </a:rPr>
              <a:t>Iteration </a:t>
            </a:r>
            <a:r>
              <a:rPr lang="en-US" sz="2400" b="1" dirty="0" smtClean="0">
                <a:solidFill>
                  <a:srgbClr val="00B0F0"/>
                </a:solidFill>
                <a:latin typeface="Times New Roman" panose="02020603050405020304" pitchFamily="18" charset="0"/>
                <a:cs typeface="Times New Roman" panose="02020603050405020304" pitchFamily="18" charset="0"/>
              </a:rPr>
              <a:t>3:</a:t>
            </a:r>
            <a:endParaRPr lang="en-US" sz="2400" b="1"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t>        </a:t>
            </a:r>
            <a:r>
              <a:rPr lang="en-US" dirty="0">
                <a:solidFill>
                  <a:schemeClr val="tx1"/>
                </a:solidFill>
                <a:latin typeface="Times New Roman" panose="02020603050405020304" pitchFamily="18" charset="0"/>
                <a:cs typeface="Times New Roman" panose="02020603050405020304" pitchFamily="18" charset="0"/>
              </a:rPr>
              <a:t>In terms of index </a:t>
            </a:r>
            <a:r>
              <a:rPr lang="en-US" dirty="0" smtClean="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Index         </a:t>
            </a: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[2]=9,arr[3]=</a:t>
            </a:r>
            <a:r>
              <a:rPr lang="en-US" dirty="0">
                <a:solidFill>
                  <a:schemeClr val="tx1"/>
                </a:solidFill>
                <a:latin typeface="Times New Roman" panose="02020603050405020304" pitchFamily="18" charset="0"/>
                <a:cs typeface="Times New Roman" panose="02020603050405020304" pitchFamily="18" charset="0"/>
              </a:rPr>
              <a:t>2                       Value</a:t>
            </a: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[2]&gt;</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[3], swap(</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[2],</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[3]) </a:t>
            </a:r>
            <a:r>
              <a:rPr lang="en-US" dirty="0">
                <a:solidFill>
                  <a:schemeClr val="tx1"/>
                </a:solidFill>
                <a:latin typeface="Times New Roman" panose="02020603050405020304" pitchFamily="18" charset="0"/>
                <a:cs typeface="Times New Roman" panose="02020603050405020304" pitchFamily="18" charset="0"/>
              </a:rPr>
              <a:t>&amp;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is sorted.</a:t>
            </a:r>
          </a:p>
          <a:p>
            <a:pPr marL="45720" indent="0">
              <a:buNone/>
            </a:pP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sz="2400" b="1" dirty="0">
              <a:solidFill>
                <a:srgbClr val="00B0F0"/>
              </a:solidFill>
              <a:latin typeface="Times New Roman" panose="02020603050405020304" pitchFamily="18" charset="0"/>
              <a:cs typeface="Times New Roman" panose="02020603050405020304" pitchFamily="18" charset="0"/>
            </a:endParaRPr>
          </a:p>
          <a:p>
            <a:pPr marL="45720" indent="0">
              <a:buNone/>
            </a:pPr>
            <a:r>
              <a:rPr lang="en-US" sz="2400" b="1" dirty="0">
                <a:solidFill>
                  <a:srgbClr val="00B0F0"/>
                </a:solidFill>
                <a:latin typeface="Times New Roman" panose="02020603050405020304" pitchFamily="18" charset="0"/>
                <a:cs typeface="Times New Roman" panose="02020603050405020304" pitchFamily="18" charset="0"/>
              </a:rPr>
              <a:t>Iteration </a:t>
            </a:r>
            <a:r>
              <a:rPr lang="en-US" sz="2400" b="1" dirty="0" smtClean="0">
                <a:solidFill>
                  <a:srgbClr val="00B0F0"/>
                </a:solidFill>
                <a:latin typeface="Times New Roman" panose="02020603050405020304" pitchFamily="18" charset="0"/>
                <a:cs typeface="Times New Roman" panose="02020603050405020304" pitchFamily="18" charset="0"/>
              </a:rPr>
              <a:t>4:</a:t>
            </a:r>
            <a:endParaRPr lang="en-US" sz="2400" b="1" dirty="0">
              <a:solidFill>
                <a:srgbClr val="00B0F0"/>
              </a:solidFill>
              <a:latin typeface="Times New Roman" panose="02020603050405020304" pitchFamily="18" charset="0"/>
              <a:cs typeface="Times New Roman" panose="02020603050405020304" pitchFamily="18" charset="0"/>
            </a:endParaRPr>
          </a:p>
          <a:p>
            <a:pPr marL="45720" indent="0">
              <a:buNone/>
            </a:pPr>
            <a:r>
              <a:rPr lang="en-US" dirty="0"/>
              <a:t>        </a:t>
            </a:r>
            <a:r>
              <a:rPr lang="en-US" dirty="0">
                <a:solidFill>
                  <a:schemeClr val="tx1"/>
                </a:solidFill>
                <a:latin typeface="Times New Roman" panose="02020603050405020304" pitchFamily="18" charset="0"/>
                <a:cs typeface="Times New Roman" panose="02020603050405020304" pitchFamily="18" charset="0"/>
              </a:rPr>
              <a:t>In terms of index </a:t>
            </a:r>
            <a:r>
              <a:rPr lang="en-US" dirty="0" smtClean="0">
                <a:solidFill>
                  <a:schemeClr val="tx1"/>
                </a:solidFill>
                <a:latin typeface="Times New Roman" panose="02020603050405020304" pitchFamily="18" charset="0"/>
                <a:cs typeface="Times New Roman" panose="02020603050405020304" pitchFamily="18" charset="0"/>
              </a:rPr>
              <a:t>3                    </a:t>
            </a:r>
            <a:r>
              <a:rPr lang="en-US" dirty="0">
                <a:solidFill>
                  <a:schemeClr val="tx1"/>
                </a:solidFill>
                <a:latin typeface="Times New Roman" panose="02020603050405020304" pitchFamily="18" charset="0"/>
                <a:cs typeface="Times New Roman" panose="02020603050405020304" pitchFamily="18" charset="0"/>
              </a:rPr>
              <a:t>Index         </a:t>
            </a: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[3]=15,arr[4]=13                   Value</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[3]&gt;</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[4], swap(</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[3],</a:t>
            </a:r>
            <a:r>
              <a:rPr lang="en-US" dirty="0" err="1">
                <a:solidFill>
                  <a:schemeClr val="tx1"/>
                </a:solidFill>
                <a:latin typeface="Times New Roman" panose="02020603050405020304" pitchFamily="18" charset="0"/>
                <a:cs typeface="Times New Roman" panose="02020603050405020304" pitchFamily="18" charset="0"/>
              </a:rPr>
              <a:t>arr</a:t>
            </a:r>
            <a:r>
              <a:rPr lang="en-US" dirty="0">
                <a:solidFill>
                  <a:schemeClr val="tx1"/>
                </a:solidFill>
                <a:latin typeface="Times New Roman" panose="02020603050405020304" pitchFamily="18" charset="0"/>
                <a:cs typeface="Times New Roman" panose="02020603050405020304" pitchFamily="18" charset="0"/>
              </a:rPr>
              <a:t>[4]) &amp; </a:t>
            </a:r>
            <a:r>
              <a:rPr lang="en-US" dirty="0" err="1" smtClean="0">
                <a:solidFill>
                  <a:schemeClr val="tx1"/>
                </a:solidFill>
                <a:latin typeface="Times New Roman" panose="02020603050405020304" pitchFamily="18" charset="0"/>
                <a:cs typeface="Times New Roman" panose="02020603050405020304" pitchFamily="18" charset="0"/>
              </a:rPr>
              <a:t>arr</a:t>
            </a:r>
            <a:r>
              <a:rPr lang="en-US" dirty="0" smtClean="0">
                <a:solidFill>
                  <a:schemeClr val="tx1"/>
                </a:solidFill>
                <a:latin typeface="Times New Roman" panose="02020603050405020304" pitchFamily="18" charset="0"/>
                <a:cs typeface="Times New Roman" panose="02020603050405020304" pitchFamily="18" charset="0"/>
              </a:rPr>
              <a:t>[3] </a:t>
            </a:r>
            <a:r>
              <a:rPr lang="en-US" dirty="0">
                <a:solidFill>
                  <a:schemeClr val="tx1"/>
                </a:solidFill>
                <a:latin typeface="Times New Roman" panose="02020603050405020304" pitchFamily="18" charset="0"/>
                <a:cs typeface="Times New Roman" panose="02020603050405020304" pitchFamily="18" charset="0"/>
              </a:rPr>
              <a:t>is sorted.</a:t>
            </a:r>
          </a:p>
          <a:p>
            <a:pPr marL="4572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9868503"/>
              </p:ext>
            </p:extLst>
          </p:nvPr>
        </p:nvGraphicFramePr>
        <p:xfrm>
          <a:off x="5316070" y="1698171"/>
          <a:ext cx="6284260" cy="794018"/>
        </p:xfrm>
        <a:graphic>
          <a:graphicData uri="http://schemas.openxmlformats.org/drawingml/2006/table">
            <a:tbl>
              <a:tblPr firstRow="1" bandRow="1">
                <a:tableStyleId>{5C22544A-7EE6-4342-B048-85BDC9FD1C3A}</a:tableStyleId>
              </a:tblPr>
              <a:tblGrid>
                <a:gridCol w="1256852">
                  <a:extLst>
                    <a:ext uri="{9D8B030D-6E8A-4147-A177-3AD203B41FA5}">
                      <a16:colId xmlns:a16="http://schemas.microsoft.com/office/drawing/2014/main" val="2391272022"/>
                    </a:ext>
                  </a:extLst>
                </a:gridCol>
                <a:gridCol w="1256852">
                  <a:extLst>
                    <a:ext uri="{9D8B030D-6E8A-4147-A177-3AD203B41FA5}">
                      <a16:colId xmlns:a16="http://schemas.microsoft.com/office/drawing/2014/main" val="3094947864"/>
                    </a:ext>
                  </a:extLst>
                </a:gridCol>
                <a:gridCol w="1256852">
                  <a:extLst>
                    <a:ext uri="{9D8B030D-6E8A-4147-A177-3AD203B41FA5}">
                      <a16:colId xmlns:a16="http://schemas.microsoft.com/office/drawing/2014/main" val="1006333898"/>
                    </a:ext>
                  </a:extLst>
                </a:gridCol>
                <a:gridCol w="1256852">
                  <a:extLst>
                    <a:ext uri="{9D8B030D-6E8A-4147-A177-3AD203B41FA5}">
                      <a16:colId xmlns:a16="http://schemas.microsoft.com/office/drawing/2014/main" val="2370898288"/>
                    </a:ext>
                  </a:extLst>
                </a:gridCol>
                <a:gridCol w="1256852">
                  <a:extLst>
                    <a:ext uri="{9D8B030D-6E8A-4147-A177-3AD203B41FA5}">
                      <a16:colId xmlns:a16="http://schemas.microsoft.com/office/drawing/2014/main" val="1518185403"/>
                    </a:ext>
                  </a:extLst>
                </a:gridCol>
              </a:tblGrid>
              <a:tr h="397009">
                <a:tc>
                  <a:txBody>
                    <a:bodyPr/>
                    <a:lstStyle/>
                    <a:p>
                      <a:r>
                        <a:rPr lang="en-US" dirty="0" smtClean="0"/>
                        <a:t>          0</a:t>
                      </a:r>
                      <a:endParaRPr lang="en-US" dirty="0"/>
                    </a:p>
                  </a:txBody>
                  <a:tcPr/>
                </a:tc>
                <a:tc>
                  <a:txBody>
                    <a:bodyPr/>
                    <a:lstStyle/>
                    <a:p>
                      <a:r>
                        <a:rPr lang="en-US" dirty="0" smtClean="0"/>
                        <a:t>          1</a:t>
                      </a:r>
                      <a:endParaRPr lang="en-US" dirty="0"/>
                    </a:p>
                  </a:txBody>
                  <a:tcPr/>
                </a:tc>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2116528343"/>
                  </a:ext>
                </a:extLst>
              </a:tr>
              <a:tr h="397009">
                <a:tc>
                  <a:txBody>
                    <a:bodyPr/>
                    <a:lstStyle/>
                    <a:p>
                      <a:r>
                        <a:rPr lang="en-US" dirty="0" smtClean="0">
                          <a:solidFill>
                            <a:srgbClr val="FF0000"/>
                          </a:solidFill>
                        </a:rPr>
                        <a:t>          2</a:t>
                      </a:r>
                      <a:endParaRPr lang="en-US" dirty="0">
                        <a:solidFill>
                          <a:srgbClr val="FF0000"/>
                        </a:solidFill>
                      </a:endParaRPr>
                    </a:p>
                  </a:txBody>
                  <a:tcPr/>
                </a:tc>
                <a:tc>
                  <a:txBody>
                    <a:bodyPr/>
                    <a:lstStyle/>
                    <a:p>
                      <a:r>
                        <a:rPr lang="en-US" dirty="0" smtClean="0">
                          <a:solidFill>
                            <a:srgbClr val="FF0000"/>
                          </a:solidFill>
                        </a:rPr>
                        <a:t>           9</a:t>
                      </a:r>
                      <a:endParaRPr lang="en-US" dirty="0">
                        <a:solidFill>
                          <a:srgbClr val="FF0000"/>
                        </a:solidFill>
                      </a:endParaRPr>
                    </a:p>
                  </a:txBody>
                  <a:tcPr/>
                </a:tc>
                <a:tc>
                  <a:txBody>
                    <a:bodyPr/>
                    <a:lstStyle/>
                    <a:p>
                      <a:r>
                        <a:rPr lang="en-US" dirty="0" smtClean="0"/>
                        <a:t>          15</a:t>
                      </a:r>
                      <a:endParaRPr lang="en-US" dirty="0"/>
                    </a:p>
                  </a:txBody>
                  <a:tcPr/>
                </a:tc>
                <a:tc>
                  <a:txBody>
                    <a:bodyPr/>
                    <a:lstStyle/>
                    <a:p>
                      <a:r>
                        <a:rPr lang="en-US" dirty="0" smtClean="0"/>
                        <a:t>          11</a:t>
                      </a:r>
                      <a:endParaRPr lang="en-US" dirty="0"/>
                    </a:p>
                  </a:txBody>
                  <a:tcPr/>
                </a:tc>
                <a:tc>
                  <a:txBody>
                    <a:bodyPr/>
                    <a:lstStyle/>
                    <a:p>
                      <a:r>
                        <a:rPr lang="en-US" dirty="0" smtClean="0"/>
                        <a:t>           13</a:t>
                      </a:r>
                      <a:endParaRPr lang="en-US" dirty="0"/>
                    </a:p>
                  </a:txBody>
                  <a:tcPr/>
                </a:tc>
                <a:extLst>
                  <a:ext uri="{0D108BD9-81ED-4DB2-BD59-A6C34878D82A}">
                    <a16:rowId xmlns:a16="http://schemas.microsoft.com/office/drawing/2014/main" val="157330206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24136056"/>
              </p:ext>
            </p:extLst>
          </p:nvPr>
        </p:nvGraphicFramePr>
        <p:xfrm>
          <a:off x="8005482" y="1595717"/>
          <a:ext cx="905436" cy="1021977"/>
        </p:xfrm>
        <a:graphic>
          <a:graphicData uri="http://schemas.openxmlformats.org/drawingml/2006/table">
            <a:tbl>
              <a:tblPr/>
              <a:tblGrid>
                <a:gridCol w="905436">
                  <a:extLst>
                    <a:ext uri="{9D8B030D-6E8A-4147-A177-3AD203B41FA5}">
                      <a16:colId xmlns:a16="http://schemas.microsoft.com/office/drawing/2014/main" val="3709948448"/>
                    </a:ext>
                  </a:extLst>
                </a:gridCol>
              </a:tblGrid>
              <a:tr h="1021977">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57643427"/>
                  </a:ext>
                </a:extLst>
              </a:tr>
            </a:tbl>
          </a:graphicData>
        </a:graphic>
      </p:graphicFrame>
      <p:cxnSp>
        <p:nvCxnSpPr>
          <p:cNvPr id="7" name="Straight Arrow Connector 6"/>
          <p:cNvCxnSpPr/>
          <p:nvPr/>
        </p:nvCxnSpPr>
        <p:spPr>
          <a:xfrm flipH="1" flipV="1">
            <a:off x="8458200" y="2492190"/>
            <a:ext cx="649941" cy="35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108141" y="2492189"/>
            <a:ext cx="582706" cy="358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110359598"/>
              </p:ext>
            </p:extLst>
          </p:nvPr>
        </p:nvGraphicFramePr>
        <p:xfrm>
          <a:off x="5316070" y="4685210"/>
          <a:ext cx="6284260" cy="783260"/>
        </p:xfrm>
        <a:graphic>
          <a:graphicData uri="http://schemas.openxmlformats.org/drawingml/2006/table">
            <a:tbl>
              <a:tblPr firstRow="1" bandRow="1">
                <a:tableStyleId>{5C22544A-7EE6-4342-B048-85BDC9FD1C3A}</a:tableStyleId>
              </a:tblPr>
              <a:tblGrid>
                <a:gridCol w="1256852">
                  <a:extLst>
                    <a:ext uri="{9D8B030D-6E8A-4147-A177-3AD203B41FA5}">
                      <a16:colId xmlns:a16="http://schemas.microsoft.com/office/drawing/2014/main" val="3740079762"/>
                    </a:ext>
                  </a:extLst>
                </a:gridCol>
                <a:gridCol w="1256852">
                  <a:extLst>
                    <a:ext uri="{9D8B030D-6E8A-4147-A177-3AD203B41FA5}">
                      <a16:colId xmlns:a16="http://schemas.microsoft.com/office/drawing/2014/main" val="1742037449"/>
                    </a:ext>
                  </a:extLst>
                </a:gridCol>
                <a:gridCol w="1256852">
                  <a:extLst>
                    <a:ext uri="{9D8B030D-6E8A-4147-A177-3AD203B41FA5}">
                      <a16:colId xmlns:a16="http://schemas.microsoft.com/office/drawing/2014/main" val="1968392819"/>
                    </a:ext>
                  </a:extLst>
                </a:gridCol>
                <a:gridCol w="1256852">
                  <a:extLst>
                    <a:ext uri="{9D8B030D-6E8A-4147-A177-3AD203B41FA5}">
                      <a16:colId xmlns:a16="http://schemas.microsoft.com/office/drawing/2014/main" val="4239342267"/>
                    </a:ext>
                  </a:extLst>
                </a:gridCol>
                <a:gridCol w="1256852">
                  <a:extLst>
                    <a:ext uri="{9D8B030D-6E8A-4147-A177-3AD203B41FA5}">
                      <a16:colId xmlns:a16="http://schemas.microsoft.com/office/drawing/2014/main" val="228059838"/>
                    </a:ext>
                  </a:extLst>
                </a:gridCol>
              </a:tblGrid>
              <a:tr h="391630">
                <a:tc>
                  <a:txBody>
                    <a:bodyPr/>
                    <a:lstStyle/>
                    <a:p>
                      <a:r>
                        <a:rPr lang="en-US" dirty="0" smtClean="0"/>
                        <a:t>          0</a:t>
                      </a:r>
                      <a:endParaRPr lang="en-US" dirty="0"/>
                    </a:p>
                  </a:txBody>
                  <a:tcPr/>
                </a:tc>
                <a:tc>
                  <a:txBody>
                    <a:bodyPr/>
                    <a:lstStyle/>
                    <a:p>
                      <a:r>
                        <a:rPr lang="en-US" dirty="0" smtClean="0"/>
                        <a:t>          1</a:t>
                      </a:r>
                      <a:endParaRPr lang="en-US" dirty="0"/>
                    </a:p>
                  </a:txBody>
                  <a:tcPr/>
                </a:tc>
                <a:tc>
                  <a:txBody>
                    <a:bodyPr/>
                    <a:lstStyle/>
                    <a:p>
                      <a:r>
                        <a:rPr lang="en-US" dirty="0" smtClean="0"/>
                        <a:t>           2</a:t>
                      </a:r>
                      <a:endParaRPr lang="en-US" dirty="0"/>
                    </a:p>
                  </a:txBody>
                  <a:tcPr/>
                </a:tc>
                <a:tc>
                  <a:txBody>
                    <a:bodyPr/>
                    <a:lstStyle/>
                    <a:p>
                      <a:r>
                        <a:rPr lang="en-US" dirty="0" smtClean="0"/>
                        <a:t>          3</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849138865"/>
                  </a:ext>
                </a:extLst>
              </a:tr>
              <a:tr h="391630">
                <a:tc>
                  <a:txBody>
                    <a:bodyPr/>
                    <a:lstStyle/>
                    <a:p>
                      <a:r>
                        <a:rPr lang="en-US" dirty="0" smtClean="0">
                          <a:solidFill>
                            <a:srgbClr val="FF0000"/>
                          </a:solidFill>
                        </a:rPr>
                        <a:t>           2</a:t>
                      </a:r>
                      <a:endParaRPr lang="en-US" dirty="0">
                        <a:solidFill>
                          <a:srgbClr val="FF0000"/>
                        </a:solidFill>
                      </a:endParaRPr>
                    </a:p>
                  </a:txBody>
                  <a:tcPr/>
                </a:tc>
                <a:tc>
                  <a:txBody>
                    <a:bodyPr/>
                    <a:lstStyle/>
                    <a:p>
                      <a:r>
                        <a:rPr lang="en-US" dirty="0" smtClean="0">
                          <a:solidFill>
                            <a:srgbClr val="FF0000"/>
                          </a:solidFill>
                        </a:rPr>
                        <a:t>           9</a:t>
                      </a:r>
                      <a:r>
                        <a:rPr lang="en-US" baseline="0" dirty="0" smtClean="0">
                          <a:solidFill>
                            <a:srgbClr val="FF0000"/>
                          </a:solidFill>
                        </a:rPr>
                        <a:t>  </a:t>
                      </a:r>
                      <a:endParaRPr lang="en-US" dirty="0">
                        <a:solidFill>
                          <a:srgbClr val="FF0000"/>
                        </a:solidFill>
                      </a:endParaRPr>
                    </a:p>
                  </a:txBody>
                  <a:tcPr/>
                </a:tc>
                <a:tc>
                  <a:txBody>
                    <a:bodyPr/>
                    <a:lstStyle/>
                    <a:p>
                      <a:r>
                        <a:rPr lang="en-US" dirty="0" smtClean="0">
                          <a:solidFill>
                            <a:srgbClr val="FF0000"/>
                          </a:solidFill>
                        </a:rPr>
                        <a:t>           11</a:t>
                      </a:r>
                      <a:endParaRPr lang="en-US" dirty="0">
                        <a:solidFill>
                          <a:srgbClr val="FF0000"/>
                        </a:solidFill>
                      </a:endParaRPr>
                    </a:p>
                  </a:txBody>
                  <a:tcPr/>
                </a:tc>
                <a:tc>
                  <a:txBody>
                    <a:bodyPr/>
                    <a:lstStyle/>
                    <a:p>
                      <a:r>
                        <a:rPr lang="en-US" dirty="0" smtClean="0"/>
                        <a:t>          15</a:t>
                      </a:r>
                      <a:endParaRPr lang="en-US" dirty="0"/>
                    </a:p>
                  </a:txBody>
                  <a:tcPr/>
                </a:tc>
                <a:tc>
                  <a:txBody>
                    <a:bodyPr/>
                    <a:lstStyle/>
                    <a:p>
                      <a:r>
                        <a:rPr lang="en-US" dirty="0" smtClean="0"/>
                        <a:t>          13</a:t>
                      </a:r>
                      <a:endParaRPr lang="en-US" dirty="0"/>
                    </a:p>
                  </a:txBody>
                  <a:tcPr/>
                </a:tc>
                <a:extLst>
                  <a:ext uri="{0D108BD9-81ED-4DB2-BD59-A6C34878D82A}">
                    <a16:rowId xmlns:a16="http://schemas.microsoft.com/office/drawing/2014/main" val="244022734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87123013"/>
              </p:ext>
            </p:extLst>
          </p:nvPr>
        </p:nvGraphicFramePr>
        <p:xfrm>
          <a:off x="9277190" y="4554325"/>
          <a:ext cx="827314" cy="1045029"/>
        </p:xfrm>
        <a:graphic>
          <a:graphicData uri="http://schemas.openxmlformats.org/drawingml/2006/table">
            <a:tbl>
              <a:tblPr/>
              <a:tblGrid>
                <a:gridCol w="827314">
                  <a:extLst>
                    <a:ext uri="{9D8B030D-6E8A-4147-A177-3AD203B41FA5}">
                      <a16:colId xmlns:a16="http://schemas.microsoft.com/office/drawing/2014/main" val="2330604311"/>
                    </a:ext>
                  </a:extLst>
                </a:gridCol>
              </a:tblGrid>
              <a:tr h="1045029">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23430298"/>
                  </a:ext>
                </a:extLst>
              </a:tr>
            </a:tbl>
          </a:graphicData>
        </a:graphic>
      </p:graphicFrame>
      <p:cxnSp>
        <p:nvCxnSpPr>
          <p:cNvPr id="16" name="Straight Arrow Connector 15"/>
          <p:cNvCxnSpPr/>
          <p:nvPr/>
        </p:nvCxnSpPr>
        <p:spPr>
          <a:xfrm flipH="1" flipV="1">
            <a:off x="9690847" y="5468470"/>
            <a:ext cx="802982" cy="340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0493829" y="5468472"/>
            <a:ext cx="487680" cy="33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96025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967</TotalTime>
  <Words>899</Words>
  <Application>Microsoft Office PowerPoint</Application>
  <PresentationFormat>Widescreen</PresentationFormat>
  <Paragraphs>175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Adobe Devanagari</vt:lpstr>
      <vt:lpstr>Cambria Math</vt:lpstr>
      <vt:lpstr>Corbel</vt:lpstr>
      <vt:lpstr>French Script MT</vt:lpstr>
      <vt:lpstr>Times New Roman</vt:lpstr>
      <vt:lpstr>Wingdings</vt:lpstr>
      <vt:lpstr>Basis</vt:lpstr>
      <vt:lpstr>Hello Everyone                                        Course Code : CSE201                                                             Course Title : Data Structure</vt:lpstr>
      <vt:lpstr> </vt:lpstr>
      <vt:lpstr>Outline</vt:lpstr>
      <vt:lpstr>Introduction to Sort</vt:lpstr>
      <vt:lpstr>What is Selection Sort?</vt:lpstr>
      <vt:lpstr>Algorithm Explain</vt:lpstr>
      <vt:lpstr>Example of Selection Sort</vt:lpstr>
      <vt:lpstr>Example Explain</vt:lpstr>
      <vt:lpstr>Example Explain</vt:lpstr>
      <vt:lpstr>Example Explain</vt:lpstr>
      <vt:lpstr>Pseudo Code</vt:lpstr>
      <vt:lpstr>Complexity</vt:lpstr>
      <vt:lpstr>Advantages of Selection Sort </vt:lpstr>
      <vt:lpstr>Disadvantages of Selection Sort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Lists</dc:title>
  <dc:creator>MD Imran Hosan</dc:creator>
  <cp:lastModifiedBy>Hp</cp:lastModifiedBy>
  <cp:revision>69</cp:revision>
  <dcterms:created xsi:type="dcterms:W3CDTF">2021-07-07T07:41:40Z</dcterms:created>
  <dcterms:modified xsi:type="dcterms:W3CDTF">2021-07-09T15:38:54Z</dcterms:modified>
</cp:coreProperties>
</file>