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26"/>
  </p:notesMasterIdLst>
  <p:sldIdLst>
    <p:sldId id="257" r:id="rId2"/>
    <p:sldId id="304" r:id="rId3"/>
    <p:sldId id="258" r:id="rId4"/>
    <p:sldId id="288" r:id="rId5"/>
    <p:sldId id="277" r:id="rId6"/>
    <p:sldId id="289" r:id="rId7"/>
    <p:sldId id="290" r:id="rId8"/>
    <p:sldId id="291" r:id="rId9"/>
    <p:sldId id="292" r:id="rId10"/>
    <p:sldId id="293" r:id="rId11"/>
    <p:sldId id="294" r:id="rId12"/>
    <p:sldId id="307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83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304"/>
            <p14:sldId id="258"/>
            <p14:sldId id="288"/>
            <p14:sldId id="277"/>
            <p14:sldId id="289"/>
            <p14:sldId id="290"/>
            <p14:sldId id="291"/>
            <p14:sldId id="292"/>
            <p14:sldId id="293"/>
            <p14:sldId id="294"/>
            <p14:sldId id="307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283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i Hossain" initials="RH" lastIdx="1" clrIdx="0">
    <p:extLst>
      <p:ext uri="{19B8F6BF-5375-455C-9EA6-DF929625EA0E}">
        <p15:presenceInfo xmlns:p15="http://schemas.microsoft.com/office/powerpoint/2012/main" userId="5be11ab15598ec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9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568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156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7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7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1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2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1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43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sorting-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352" y="1772238"/>
            <a:ext cx="10378911" cy="3214541"/>
          </a:xfrm>
        </p:spPr>
        <p:txBody>
          <a:bodyPr/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908" y="5418873"/>
            <a:ext cx="7749801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9663">
        <p:fade/>
      </p:transition>
    </mc:Choice>
    <mc:Fallback>
      <p:transition spd="med" advTm="196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0F35-80C4-4568-8721-050C6238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39" y="0"/>
            <a:ext cx="9370513" cy="83515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17B1-8980-412F-8B78-89E1A78C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1800520"/>
            <a:ext cx="10384457" cy="4743715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 max-heap from any tree, we can thus start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heapifying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each sub-tree from the bottom up and end up with a max-heap after the function is applied to all the elements including the root element.</a:t>
            </a:r>
          </a:p>
          <a:p>
            <a:endParaRPr lang="en-US" dirty="0">
              <a:latin typeface="euclid_circular_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cs typeface="Arial" panose="020B0604020202020204" pitchFamily="34" charset="0"/>
              </a:rPr>
              <a:t>	</a:t>
            </a:r>
            <a:r>
              <a:rPr lang="en-US" altLang="en-US" sz="2000" b="1" dirty="0">
                <a:cs typeface="Arial" panose="020B0604020202020204" pitchFamily="34" charset="0"/>
              </a:rPr>
              <a:t>		 </a:t>
            </a:r>
            <a:r>
              <a:rPr lang="en-US" altLang="en-US" sz="2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Buildheap</a:t>
            </a: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(A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){ </a:t>
            </a: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       	</a:t>
            </a:r>
            <a:r>
              <a:rPr lang="en-US" altLang="en-US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heapsize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[A</a:t>
            </a: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length[A</a:t>
            </a: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] </a:t>
            </a:r>
            <a:b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       	</a:t>
            </a:r>
            <a:r>
              <a:rPr lang="en-US" altLang="en-US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en-US" sz="2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dirty="0">
                <a:latin typeface="Arial Narrow" panose="020B0606020202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length[A</a:t>
            </a: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]/2  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sz="2000" dirty="0" smtClean="0">
                <a:solidFill>
                  <a:srgbClr val="92D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//</a:t>
            </a:r>
            <a:r>
              <a:rPr lang="en-US" altLang="en-US" sz="2000" dirty="0">
                <a:solidFill>
                  <a:srgbClr val="92D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down to 1</a:t>
            </a: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            	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do </a:t>
            </a:r>
            <a:r>
              <a:rPr lang="en-US" altLang="en-US" sz="2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Heapify</a:t>
            </a:r>
            <a:r>
              <a:rPr lang="en-US" altLang="en-US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(A, </a:t>
            </a:r>
            <a:r>
              <a:rPr lang="en-US" altLang="en-US" sz="2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2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} </a:t>
            </a:r>
            <a:endParaRPr lang="en-US" altLang="en-US" sz="2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1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79">
        <p:fade/>
      </p:transition>
    </mc:Choice>
    <mc:Fallback>
      <p:transition spd="med" advTm="42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794D-92B2-47DD-9114-A0DC9311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15" y="0"/>
            <a:ext cx="9370513" cy="80687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15CC-99B9-48FA-A563-4C3FE1F1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3" y="1517716"/>
            <a:ext cx="9947682" cy="521477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heap sort algorithm starts by using procedure BUILD-HEAP to build a heap on the input array A[1 . .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Since the maximum element of the array stored at the root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it can be put into its correct final position by exchanging it with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(the last element 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				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alt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Heapsort(A){ 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       			       </a:t>
            </a:r>
            <a:r>
              <a:rPr lang="en-US" alt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Buildheap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(A) </a:t>
            </a:r>
            <a:b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                                        for </a:t>
            </a:r>
            <a:r>
              <a:rPr lang="en-US" alt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length[A] </a:t>
            </a:r>
            <a:r>
              <a:rPr lang="en-US" alt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000" dirty="0" smtClean="0">
                <a:solidFill>
                  <a:srgbClr val="92D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//</a:t>
            </a:r>
            <a:r>
              <a:rPr lang="en-US" altLang="en-US" sz="2000" dirty="0">
                <a:solidFill>
                  <a:srgbClr val="92D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down to 2 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         		          </a:t>
            </a:r>
            <a:r>
              <a:rPr lang="en-US" altLang="en-US" sz="2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do 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swap A[1] 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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A[</a:t>
            </a:r>
            <a:r>
              <a:rPr lang="en-US" alt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] </a:t>
            </a:r>
            <a:b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                                           </a:t>
            </a:r>
            <a:r>
              <a:rPr lang="en-US" alt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heapsize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[A] 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heapsize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[A] - 1 </a:t>
            </a:r>
            <a:b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                                           </a:t>
            </a:r>
            <a:r>
              <a:rPr lang="en-US" altLang="en-US" sz="2000" dirty="0" err="1">
                <a:latin typeface="Arial Narrow" panose="020B0606020202030204" pitchFamily="34" charset="0"/>
                <a:cs typeface="Arial" panose="020B0604020202020204" pitchFamily="34" charset="0"/>
              </a:rPr>
              <a:t>Heapify</a:t>
            </a: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(A, 1) </a:t>
            </a:r>
            <a:b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			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2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47">
        <p:fade/>
      </p:transition>
    </mc:Choice>
    <mc:Fallback>
      <p:transition spd="med" advTm="36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408A-FC25-4993-A741-C4D8B96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81" y="161543"/>
            <a:ext cx="9466372" cy="8409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058DE1FB-036D-4672-8372-20CBD256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610" y="3263279"/>
            <a:ext cx="29065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last element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root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61105DA5-AB64-48D1-A21F-D4CBABB3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8" y="561831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Sorted: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510" y="565906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14239" y="4292582"/>
            <a:ext cx="714870" cy="65516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138924" y="4292582"/>
            <a:ext cx="662083" cy="66232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92104" y="4246477"/>
            <a:ext cx="630024" cy="6578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08539" y="3025031"/>
            <a:ext cx="711725" cy="6537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84874" y="3074117"/>
            <a:ext cx="736433" cy="6621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13489" y="2009958"/>
            <a:ext cx="642390" cy="6771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3" idx="7"/>
            <a:endCxn id="45" idx="3"/>
          </p:cNvCxnSpPr>
          <p:nvPr/>
        </p:nvCxnSpPr>
        <p:spPr>
          <a:xfrm flipV="1">
            <a:off x="5116034" y="2587949"/>
            <a:ext cx="491531" cy="532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3" idx="5"/>
          </p:cNvCxnSpPr>
          <p:nvPr/>
        </p:nvCxnSpPr>
        <p:spPr>
          <a:xfrm flipH="1" flipV="1">
            <a:off x="5116034" y="3583039"/>
            <a:ext cx="281356" cy="7013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1"/>
            <a:endCxn id="45" idx="5"/>
          </p:cNvCxnSpPr>
          <p:nvPr/>
        </p:nvCxnSpPr>
        <p:spPr>
          <a:xfrm flipH="1" flipV="1">
            <a:off x="6061803" y="2587949"/>
            <a:ext cx="430919" cy="583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0"/>
          </p:cNvCxnSpPr>
          <p:nvPr/>
        </p:nvCxnSpPr>
        <p:spPr>
          <a:xfrm flipV="1">
            <a:off x="6371674" y="3736229"/>
            <a:ext cx="190326" cy="55635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7"/>
            <a:endCxn id="43" idx="3"/>
          </p:cNvCxnSpPr>
          <p:nvPr/>
        </p:nvCxnSpPr>
        <p:spPr>
          <a:xfrm flipV="1">
            <a:off x="4129863" y="3583039"/>
            <a:ext cx="482906" cy="7597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16838" y="2190874"/>
            <a:ext cx="2818615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Out Biggest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155879" y="2441461"/>
            <a:ext cx="18665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/>
          <p:cNvSpPr/>
          <p:nvPr/>
        </p:nvSpPr>
        <p:spPr>
          <a:xfrm>
            <a:off x="6259554" y="1936595"/>
            <a:ext cx="604891" cy="197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21487" y="1912778"/>
            <a:ext cx="735290" cy="42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3942" y="1449530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66375" y="1450676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26052" y="1450677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084333" y="1448666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7255" y="1449529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56863" y="2317522"/>
            <a:ext cx="1545997" cy="45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292231" y="1912778"/>
            <a:ext cx="0" cy="278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92231" y="2190874"/>
            <a:ext cx="42163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78" idx="2"/>
          </p:cNvCxnSpPr>
          <p:nvPr/>
        </p:nvCxnSpPr>
        <p:spPr>
          <a:xfrm flipH="1" flipV="1">
            <a:off x="4498670" y="1976161"/>
            <a:ext cx="10562" cy="2076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626285" y="3025032"/>
            <a:ext cx="0" cy="1354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59554" y="2563911"/>
            <a:ext cx="1366731" cy="455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864445" y="4379310"/>
            <a:ext cx="761840" cy="240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7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042">
        <p:fade/>
      </p:transition>
    </mc:Choice>
    <mc:Fallback>
      <p:transition spd="med" advTm="160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408A-FC25-4993-A741-C4D8B96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81" y="161543"/>
            <a:ext cx="9466372" cy="8409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058DE1FB-036D-4672-8372-20CBD256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778" y="3678778"/>
            <a:ext cx="24886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61105DA5-AB64-48D1-A21F-D4CBABB3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8" y="561831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Sorted: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510" y="565906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138924" y="4292582"/>
            <a:ext cx="662083" cy="66232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92104" y="4246477"/>
            <a:ext cx="630024" cy="6578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08539" y="3025031"/>
            <a:ext cx="711725" cy="6537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84874" y="3074117"/>
            <a:ext cx="736433" cy="6621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11195" y="1998908"/>
            <a:ext cx="642390" cy="6771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>
            <a:stCxn id="43" idx="7"/>
            <a:endCxn id="45" idx="3"/>
          </p:cNvCxnSpPr>
          <p:nvPr/>
        </p:nvCxnSpPr>
        <p:spPr>
          <a:xfrm flipV="1">
            <a:off x="5116034" y="2576899"/>
            <a:ext cx="489237" cy="5438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3" idx="5"/>
          </p:cNvCxnSpPr>
          <p:nvPr/>
        </p:nvCxnSpPr>
        <p:spPr>
          <a:xfrm flipH="1" flipV="1">
            <a:off x="5116034" y="3583039"/>
            <a:ext cx="281356" cy="7013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1"/>
            <a:endCxn id="45" idx="5"/>
          </p:cNvCxnSpPr>
          <p:nvPr/>
        </p:nvCxnSpPr>
        <p:spPr>
          <a:xfrm flipH="1" flipV="1">
            <a:off x="6059509" y="2576899"/>
            <a:ext cx="433213" cy="5941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7"/>
            <a:endCxn id="43" idx="3"/>
          </p:cNvCxnSpPr>
          <p:nvPr/>
        </p:nvCxnSpPr>
        <p:spPr>
          <a:xfrm flipV="1">
            <a:off x="4129863" y="3583039"/>
            <a:ext cx="482906" cy="7597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06298" y="2129984"/>
            <a:ext cx="1240624" cy="446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3942" y="1449530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66375" y="1450676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26052" y="1450677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074464" y="1456620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7255" y="1449529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68790" y="2337488"/>
            <a:ext cx="1545997" cy="45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Straight Arrow Connector 116"/>
          <p:cNvCxnSpPr>
            <a:endCxn id="44" idx="0"/>
          </p:cNvCxnSpPr>
          <p:nvPr/>
        </p:nvCxnSpPr>
        <p:spPr>
          <a:xfrm flipH="1">
            <a:off x="6753091" y="2576899"/>
            <a:ext cx="42884" cy="497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45" idx="6"/>
          </p:cNvCxnSpPr>
          <p:nvPr/>
        </p:nvCxnSpPr>
        <p:spPr>
          <a:xfrm flipH="1" flipV="1">
            <a:off x="6153585" y="2337488"/>
            <a:ext cx="620948" cy="226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4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111">
        <p:fade/>
      </p:transition>
    </mc:Choice>
    <mc:Fallback>
      <p:transition spd="med" advTm="14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408A-FC25-4993-A741-C4D8B96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81" y="161543"/>
            <a:ext cx="9466372" cy="8409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058DE1FB-036D-4672-8372-20CBD256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610" y="3263279"/>
            <a:ext cx="29065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last element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root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61105DA5-AB64-48D1-A21F-D4CBABB3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8" y="561831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Sorted: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7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138924" y="4292582"/>
            <a:ext cx="662083" cy="66232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92104" y="4246477"/>
            <a:ext cx="630024" cy="6578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08539" y="3025031"/>
            <a:ext cx="711725" cy="6537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84874" y="3074117"/>
            <a:ext cx="736433" cy="6621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5" name="Oval 44"/>
          <p:cNvSpPr/>
          <p:nvPr/>
        </p:nvSpPr>
        <p:spPr>
          <a:xfrm>
            <a:off x="5513489" y="2009958"/>
            <a:ext cx="642390" cy="6771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3" idx="7"/>
            <a:endCxn id="45" idx="3"/>
          </p:cNvCxnSpPr>
          <p:nvPr/>
        </p:nvCxnSpPr>
        <p:spPr>
          <a:xfrm flipV="1">
            <a:off x="5116034" y="2587949"/>
            <a:ext cx="491531" cy="532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3" idx="5"/>
          </p:cNvCxnSpPr>
          <p:nvPr/>
        </p:nvCxnSpPr>
        <p:spPr>
          <a:xfrm flipH="1" flipV="1">
            <a:off x="5116034" y="3583039"/>
            <a:ext cx="281356" cy="7013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1"/>
            <a:endCxn id="45" idx="5"/>
          </p:cNvCxnSpPr>
          <p:nvPr/>
        </p:nvCxnSpPr>
        <p:spPr>
          <a:xfrm flipH="1" flipV="1">
            <a:off x="6061803" y="2587949"/>
            <a:ext cx="430919" cy="583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7"/>
            <a:endCxn id="43" idx="3"/>
          </p:cNvCxnSpPr>
          <p:nvPr/>
        </p:nvCxnSpPr>
        <p:spPr>
          <a:xfrm flipV="1">
            <a:off x="4129863" y="3583039"/>
            <a:ext cx="482906" cy="7597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16838" y="2190874"/>
            <a:ext cx="2818615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Out Biggest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155879" y="2441461"/>
            <a:ext cx="18665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/>
          <p:cNvSpPr/>
          <p:nvPr/>
        </p:nvSpPr>
        <p:spPr>
          <a:xfrm>
            <a:off x="6259554" y="1936595"/>
            <a:ext cx="604891" cy="197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21487" y="1912778"/>
            <a:ext cx="735290" cy="42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3942" y="1449530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366375" y="1450676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26052" y="1450677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7255" y="1449529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56863" y="2317522"/>
            <a:ext cx="1545997" cy="45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292231" y="1912778"/>
            <a:ext cx="0" cy="278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92231" y="2190874"/>
            <a:ext cx="33580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77" idx="2"/>
          </p:cNvCxnSpPr>
          <p:nvPr/>
        </p:nvCxnSpPr>
        <p:spPr>
          <a:xfrm flipV="1">
            <a:off x="3650258" y="1970218"/>
            <a:ext cx="0" cy="174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626285" y="3025032"/>
            <a:ext cx="0" cy="1354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59554" y="2563911"/>
            <a:ext cx="1366731" cy="455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801007" y="4379311"/>
            <a:ext cx="1825278" cy="362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171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16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9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69">
        <p:fade/>
      </p:transition>
    </mc:Choice>
    <mc:Fallback>
      <p:transition spd="med" advTm="39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408A-FC25-4993-A741-C4D8B96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81" y="161543"/>
            <a:ext cx="9466372" cy="8409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058DE1FB-036D-4672-8372-20CBD256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3682" y="3892534"/>
            <a:ext cx="28088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61105DA5-AB64-48D1-A21F-D4CBABB3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8" y="561831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Sorted: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7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92104" y="4246477"/>
            <a:ext cx="630024" cy="6578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08539" y="3025031"/>
            <a:ext cx="711725" cy="6537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84874" y="3074117"/>
            <a:ext cx="736433" cy="6621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5" name="Oval 44"/>
          <p:cNvSpPr/>
          <p:nvPr/>
        </p:nvSpPr>
        <p:spPr>
          <a:xfrm>
            <a:off x="5513489" y="2009958"/>
            <a:ext cx="642390" cy="6771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3" idx="7"/>
            <a:endCxn id="45" idx="3"/>
          </p:cNvCxnSpPr>
          <p:nvPr/>
        </p:nvCxnSpPr>
        <p:spPr>
          <a:xfrm flipV="1">
            <a:off x="5116034" y="2587949"/>
            <a:ext cx="491531" cy="532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1"/>
            <a:endCxn id="45" idx="5"/>
          </p:cNvCxnSpPr>
          <p:nvPr/>
        </p:nvCxnSpPr>
        <p:spPr>
          <a:xfrm flipH="1" flipV="1">
            <a:off x="6061803" y="2587949"/>
            <a:ext cx="430919" cy="583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7"/>
            <a:endCxn id="43" idx="3"/>
          </p:cNvCxnSpPr>
          <p:nvPr/>
        </p:nvCxnSpPr>
        <p:spPr>
          <a:xfrm flipV="1">
            <a:off x="4129863" y="3583039"/>
            <a:ext cx="482906" cy="7597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034976" y="2290902"/>
            <a:ext cx="1457441" cy="456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3942" y="1449530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66375" y="1450676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226052" y="1450677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7255" y="1449529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356863" y="2317522"/>
            <a:ext cx="1545997" cy="45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171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16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endCxn id="43" idx="6"/>
          </p:cNvCxnSpPr>
          <p:nvPr/>
        </p:nvCxnSpPr>
        <p:spPr>
          <a:xfrm flipH="1">
            <a:off x="5220264" y="2543944"/>
            <a:ext cx="1901043" cy="807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5" idx="6"/>
          </p:cNvCxnSpPr>
          <p:nvPr/>
        </p:nvCxnSpPr>
        <p:spPr>
          <a:xfrm flipH="1" flipV="1">
            <a:off x="6155879" y="2348538"/>
            <a:ext cx="965428" cy="195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58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35">
        <p:fade/>
      </p:transition>
    </mc:Choice>
    <mc:Fallback>
      <p:transition spd="med" advTm="27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408A-FC25-4993-A741-C4D8B96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81" y="161543"/>
            <a:ext cx="9466372" cy="8409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058DE1FB-036D-4672-8372-20CBD256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610" y="3263279"/>
            <a:ext cx="29065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last element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root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61105DA5-AB64-48D1-A21F-D4CBABB3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8" y="561831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Sorted: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7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16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92104" y="4246477"/>
            <a:ext cx="630024" cy="65789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08539" y="3025031"/>
            <a:ext cx="711725" cy="6537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6384874" y="3074117"/>
            <a:ext cx="736433" cy="6621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5" name="Oval 44"/>
          <p:cNvSpPr/>
          <p:nvPr/>
        </p:nvSpPr>
        <p:spPr>
          <a:xfrm>
            <a:off x="5513489" y="2009958"/>
            <a:ext cx="642390" cy="6771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3" idx="7"/>
            <a:endCxn id="45" idx="3"/>
          </p:cNvCxnSpPr>
          <p:nvPr/>
        </p:nvCxnSpPr>
        <p:spPr>
          <a:xfrm flipV="1">
            <a:off x="5116034" y="2587949"/>
            <a:ext cx="491531" cy="532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1"/>
            <a:endCxn id="45" idx="5"/>
          </p:cNvCxnSpPr>
          <p:nvPr/>
        </p:nvCxnSpPr>
        <p:spPr>
          <a:xfrm flipH="1" flipV="1">
            <a:off x="6061803" y="2587949"/>
            <a:ext cx="430919" cy="583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7"/>
            <a:endCxn id="43" idx="3"/>
          </p:cNvCxnSpPr>
          <p:nvPr/>
        </p:nvCxnSpPr>
        <p:spPr>
          <a:xfrm flipV="1">
            <a:off x="4129863" y="3583039"/>
            <a:ext cx="482906" cy="7597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16838" y="2190874"/>
            <a:ext cx="2818615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Out Biggest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155879" y="2441461"/>
            <a:ext cx="18665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/>
          <p:cNvSpPr/>
          <p:nvPr/>
        </p:nvSpPr>
        <p:spPr>
          <a:xfrm>
            <a:off x="6259554" y="1936595"/>
            <a:ext cx="604891" cy="197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21487" y="1912778"/>
            <a:ext cx="735290" cy="42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3942" y="1449530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366375" y="1450676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7255" y="1449529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20378" y="2337488"/>
            <a:ext cx="1545997" cy="45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292231" y="1912778"/>
            <a:ext cx="0" cy="278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92231" y="2190874"/>
            <a:ext cx="24983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2765474" y="1959959"/>
            <a:ext cx="0" cy="230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626285" y="3025033"/>
            <a:ext cx="0" cy="877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59554" y="2563911"/>
            <a:ext cx="1366731" cy="455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289196" y="3902697"/>
            <a:ext cx="3337089" cy="791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171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88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9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40">
        <p:fade/>
      </p:transition>
    </mc:Choice>
    <mc:Fallback>
      <p:transition spd="med" advTm="41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408A-FC25-4993-A741-C4D8B96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81" y="161543"/>
            <a:ext cx="9466372" cy="8409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058DE1FB-036D-4672-8372-20CBD256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3682" y="3892534"/>
            <a:ext cx="28088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61105DA5-AB64-48D1-A21F-D4CBABB3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8" y="561831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Sorted: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7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16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08539" y="3025031"/>
            <a:ext cx="711725" cy="6537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6384874" y="3074117"/>
            <a:ext cx="736433" cy="6621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5" name="Oval 44"/>
          <p:cNvSpPr/>
          <p:nvPr/>
        </p:nvSpPr>
        <p:spPr>
          <a:xfrm>
            <a:off x="5513489" y="2009958"/>
            <a:ext cx="642390" cy="6771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/>
          <p:cNvCxnSpPr>
            <a:stCxn id="43" idx="7"/>
            <a:endCxn id="45" idx="3"/>
          </p:cNvCxnSpPr>
          <p:nvPr/>
        </p:nvCxnSpPr>
        <p:spPr>
          <a:xfrm flipV="1">
            <a:off x="5116034" y="2587949"/>
            <a:ext cx="491531" cy="532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1"/>
            <a:endCxn id="45" idx="5"/>
          </p:cNvCxnSpPr>
          <p:nvPr/>
        </p:nvCxnSpPr>
        <p:spPr>
          <a:xfrm flipH="1" flipV="1">
            <a:off x="6061803" y="2587949"/>
            <a:ext cx="430919" cy="583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034976" y="2290902"/>
            <a:ext cx="1457441" cy="456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3942" y="1449530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366375" y="1450676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7255" y="1449529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69081" y="2189638"/>
            <a:ext cx="1545997" cy="45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171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endCxn id="44" idx="0"/>
          </p:cNvCxnSpPr>
          <p:nvPr/>
        </p:nvCxnSpPr>
        <p:spPr>
          <a:xfrm flipH="1">
            <a:off x="6753091" y="2543944"/>
            <a:ext cx="368217" cy="530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5" idx="6"/>
          </p:cNvCxnSpPr>
          <p:nvPr/>
        </p:nvCxnSpPr>
        <p:spPr>
          <a:xfrm flipH="1" flipV="1">
            <a:off x="6155879" y="2348538"/>
            <a:ext cx="965428" cy="195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777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6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85">
        <p:fade/>
      </p:transition>
    </mc:Choice>
    <mc:Fallback>
      <p:transition spd="med" advTm="16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408A-FC25-4993-A741-C4D8B96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81" y="161543"/>
            <a:ext cx="9466372" cy="8409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058DE1FB-036D-4672-8372-20CBD256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386" y="2687117"/>
            <a:ext cx="29065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last element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root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61105DA5-AB64-48D1-A21F-D4CBABB3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8" y="561831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Sorted: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7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08539" y="3025031"/>
            <a:ext cx="711725" cy="6537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6384874" y="3074117"/>
            <a:ext cx="736433" cy="6621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13489" y="2009958"/>
            <a:ext cx="642390" cy="6771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3" idx="7"/>
            <a:endCxn id="45" idx="3"/>
          </p:cNvCxnSpPr>
          <p:nvPr/>
        </p:nvCxnSpPr>
        <p:spPr>
          <a:xfrm flipV="1">
            <a:off x="5116034" y="2587949"/>
            <a:ext cx="491531" cy="532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1"/>
            <a:endCxn id="45" idx="5"/>
          </p:cNvCxnSpPr>
          <p:nvPr/>
        </p:nvCxnSpPr>
        <p:spPr>
          <a:xfrm flipH="1" flipV="1">
            <a:off x="6061803" y="2587949"/>
            <a:ext cx="430919" cy="583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16838" y="2190874"/>
            <a:ext cx="2818615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Out Biggest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155879" y="2441461"/>
            <a:ext cx="18665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/>
          <p:cNvSpPr/>
          <p:nvPr/>
        </p:nvSpPr>
        <p:spPr>
          <a:xfrm>
            <a:off x="6259554" y="1936595"/>
            <a:ext cx="604891" cy="197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21487" y="1912778"/>
            <a:ext cx="735290" cy="42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23942" y="1449530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7255" y="1449529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20378" y="2337488"/>
            <a:ext cx="1545997" cy="45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292231" y="1912778"/>
            <a:ext cx="0" cy="278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92231" y="2172077"/>
            <a:ext cx="1655917" cy="187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75" idx="2"/>
          </p:cNvCxnSpPr>
          <p:nvPr/>
        </p:nvCxnSpPr>
        <p:spPr>
          <a:xfrm flipV="1">
            <a:off x="1948148" y="1969071"/>
            <a:ext cx="0" cy="203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4" idx="6"/>
          </p:cNvCxnSpPr>
          <p:nvPr/>
        </p:nvCxnSpPr>
        <p:spPr>
          <a:xfrm flipV="1">
            <a:off x="7121307" y="3019453"/>
            <a:ext cx="828049" cy="38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59555" y="2563911"/>
            <a:ext cx="1708723" cy="455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171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7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88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16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294" y="5618313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10">
        <p:fade/>
      </p:transition>
    </mc:Choice>
    <mc:Fallback>
      <p:transition spd="med" advTm="26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408A-FC25-4993-A741-C4D8B96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81" y="161543"/>
            <a:ext cx="9466372" cy="8409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058DE1FB-036D-4672-8372-20CBD256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3682" y="3892534"/>
            <a:ext cx="28088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61105DA5-AB64-48D1-A21F-D4CBABB3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8" y="561831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Sorted: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7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08539" y="3025031"/>
            <a:ext cx="711725" cy="6537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>
          <a:xfrm>
            <a:off x="5513489" y="2009958"/>
            <a:ext cx="642390" cy="6771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/>
          <p:cNvCxnSpPr>
            <a:stCxn id="43" idx="7"/>
            <a:endCxn id="45" idx="3"/>
          </p:cNvCxnSpPr>
          <p:nvPr/>
        </p:nvCxnSpPr>
        <p:spPr>
          <a:xfrm flipV="1">
            <a:off x="5116034" y="2587949"/>
            <a:ext cx="491531" cy="532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034976" y="2290902"/>
            <a:ext cx="1457441" cy="456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3942" y="1449530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7255" y="1449529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69081" y="2189638"/>
            <a:ext cx="1545997" cy="45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171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7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endCxn id="43" idx="6"/>
          </p:cNvCxnSpPr>
          <p:nvPr/>
        </p:nvCxnSpPr>
        <p:spPr>
          <a:xfrm flipH="1">
            <a:off x="5220264" y="2543944"/>
            <a:ext cx="1901045" cy="807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5" idx="6"/>
          </p:cNvCxnSpPr>
          <p:nvPr/>
        </p:nvCxnSpPr>
        <p:spPr>
          <a:xfrm flipH="1" flipV="1">
            <a:off x="6155879" y="2348538"/>
            <a:ext cx="965428" cy="195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777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16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187" y="5618313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5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39">
        <p:fade/>
      </p:transition>
    </mc:Choice>
    <mc:Fallback>
      <p:transition spd="med" advTm="6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34837" cy="194169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Topics is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  <a:endParaRPr lang="en-US" sz="6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785" y="3855563"/>
            <a:ext cx="7382067" cy="264893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18CSE35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1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77">
        <p:fade/>
      </p:transition>
    </mc:Choice>
    <mc:Fallback>
      <p:transition spd="med" advTm="40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408A-FC25-4993-A741-C4D8B96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81" y="161543"/>
            <a:ext cx="9466372" cy="8409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058DE1FB-036D-4672-8372-20CBD256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386" y="2687117"/>
            <a:ext cx="29065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last element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root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61105DA5-AB64-48D1-A21F-D4CBABB3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8" y="561831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Sorted: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7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7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08539" y="3025031"/>
            <a:ext cx="711725" cy="6537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13489" y="2009958"/>
            <a:ext cx="642390" cy="6771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3" idx="7"/>
            <a:endCxn id="45" idx="3"/>
          </p:cNvCxnSpPr>
          <p:nvPr/>
        </p:nvCxnSpPr>
        <p:spPr>
          <a:xfrm flipV="1">
            <a:off x="5116034" y="2587949"/>
            <a:ext cx="491531" cy="5328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16838" y="2190874"/>
            <a:ext cx="2818615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Out Biggest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155879" y="2441461"/>
            <a:ext cx="18665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/>
          <p:cNvSpPr/>
          <p:nvPr/>
        </p:nvSpPr>
        <p:spPr>
          <a:xfrm>
            <a:off x="6259554" y="1936595"/>
            <a:ext cx="604891" cy="197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21487" y="1912778"/>
            <a:ext cx="735290" cy="42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7255" y="1449529"/>
            <a:ext cx="848412" cy="519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92231" y="2337488"/>
            <a:ext cx="1545997" cy="45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292231" y="1912778"/>
            <a:ext cx="0" cy="278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92231" y="2190874"/>
            <a:ext cx="82013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79" idx="2"/>
          </p:cNvCxnSpPr>
          <p:nvPr/>
        </p:nvCxnSpPr>
        <p:spPr>
          <a:xfrm flipH="1" flipV="1">
            <a:off x="1091461" y="1969070"/>
            <a:ext cx="20902" cy="2002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361799" y="3019453"/>
            <a:ext cx="2587557" cy="4024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59555" y="2563911"/>
            <a:ext cx="1708723" cy="455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171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88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294" y="5618313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16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597" y="5618313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9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19">
        <p:fade/>
      </p:transition>
    </mc:Choice>
    <mc:Fallback>
      <p:transition spd="med" advTm="51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408A-FC25-4993-A741-C4D8B96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81" y="161543"/>
            <a:ext cx="9466372" cy="8409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61105DA5-AB64-48D1-A21F-D4CBABB3A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48" y="5618314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Sorted: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7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274431" y="3519181"/>
            <a:ext cx="711725" cy="65374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89317" y="3836627"/>
            <a:ext cx="2818615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Out Biggest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070548" y="4053444"/>
            <a:ext cx="18665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/>
          <p:cNvSpPr/>
          <p:nvPr/>
        </p:nvSpPr>
        <p:spPr>
          <a:xfrm>
            <a:off x="4986156" y="3420198"/>
            <a:ext cx="604891" cy="197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30236" y="3519180"/>
            <a:ext cx="735290" cy="42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171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884" y="5618314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7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294" y="5618313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597" y="5618313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16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FDE7C000-35C8-453E-A08B-64BEB7A3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50" y="5618313"/>
            <a:ext cx="932410" cy="461665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19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3283" y="1832518"/>
            <a:ext cx="932410" cy="461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60005" y="1832518"/>
            <a:ext cx="932410" cy="461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84123" y="1832520"/>
            <a:ext cx="932410" cy="461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4825" y="1826235"/>
            <a:ext cx="932410" cy="461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65527" y="1826235"/>
            <a:ext cx="932410" cy="461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97937" y="1826234"/>
            <a:ext cx="932410" cy="461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9165" y="1781666"/>
            <a:ext cx="997316" cy="506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30347" y="2034906"/>
            <a:ext cx="7447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165955" y="1738232"/>
            <a:ext cx="2169914" cy="59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Array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3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06">
        <p:fade/>
      </p:transition>
    </mc:Choice>
    <mc:Fallback>
      <p:transition spd="med" advTm="36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36" y="0"/>
            <a:ext cx="9306117" cy="69375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3" y="938185"/>
            <a:ext cx="10422025" cy="5919815"/>
          </a:xfrm>
        </p:spPr>
      </p:pic>
    </p:spTree>
    <p:extLst>
      <p:ext uri="{BB962C8B-B14F-4D97-AF65-F5344CB8AC3E}">
        <p14:creationId xmlns:p14="http://schemas.microsoft.com/office/powerpoint/2010/main" val="363028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20">
        <p:fade/>
      </p:transition>
    </mc:Choice>
    <mc:Fallback>
      <p:transition spd="med" advTm="26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84" y="0"/>
            <a:ext cx="9268409" cy="8257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40447"/>
              </p:ext>
            </p:extLst>
          </p:nvPr>
        </p:nvGraphicFramePr>
        <p:xfrm>
          <a:off x="1607285" y="2724346"/>
          <a:ext cx="8358708" cy="187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36">
                  <a:extLst>
                    <a:ext uri="{9D8B030D-6E8A-4147-A177-3AD203B41FA5}">
                      <a16:colId xmlns:a16="http://schemas.microsoft.com/office/drawing/2014/main" val="3006348100"/>
                    </a:ext>
                  </a:extLst>
                </a:gridCol>
                <a:gridCol w="2786236">
                  <a:extLst>
                    <a:ext uri="{9D8B030D-6E8A-4147-A177-3AD203B41FA5}">
                      <a16:colId xmlns:a16="http://schemas.microsoft.com/office/drawing/2014/main" val="1342741628"/>
                    </a:ext>
                  </a:extLst>
                </a:gridCol>
                <a:gridCol w="2786236">
                  <a:extLst>
                    <a:ext uri="{9D8B030D-6E8A-4147-A177-3AD203B41FA5}">
                      <a16:colId xmlns:a16="http://schemas.microsoft.com/office/drawing/2014/main" val="453810815"/>
                    </a:ext>
                  </a:extLst>
                </a:gridCol>
              </a:tblGrid>
              <a:tr h="6410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241965"/>
                  </a:ext>
                </a:extLst>
              </a:tr>
              <a:tr h="1233294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O(n*</a:t>
                      </a:r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O(n*</a:t>
                      </a:r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O(n*</a:t>
                      </a:r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5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50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53">
        <p:fade/>
      </p:transition>
    </mc:Choice>
    <mc:Fallback>
      <p:transition spd="med" advTm="8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9" y="2196444"/>
            <a:ext cx="9117581" cy="2309568"/>
          </a:xfrm>
        </p:spPr>
        <p:txBody>
          <a:bodyPr/>
          <a:lstStyle/>
          <a:p>
            <a:pPr algn="ctr"/>
            <a:r>
              <a:rPr lang="en-US" sz="1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0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679">
        <p:fade/>
      </p:transition>
    </mc:Choice>
    <mc:Fallback>
      <p:transition spd="med" advTm="86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68" y="75646"/>
            <a:ext cx="9306116" cy="989583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827" y="2007909"/>
            <a:ext cx="9126026" cy="4240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Heap?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Max/Min Heap.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on Heap.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Heap Sort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863">
        <p:fade/>
      </p:transition>
    </mc:Choice>
    <mc:Fallback>
      <p:transition spd="med" advTm="10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487A-E522-4656-B0AD-C15A21E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86" y="103695"/>
            <a:ext cx="9381532" cy="79744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9172-43F5-477A-86C8-08EB8214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86" y="1809946"/>
            <a:ext cx="10075775" cy="445508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is a popular and efficient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sorting algorithm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computer programming.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the heap sort algorithm requires knowledge of two types of data structures - arrays and trees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 works by visualizing the elements of the array as a special kind of complete binary tree called a heap.</a:t>
            </a:r>
          </a:p>
        </p:txBody>
      </p:sp>
    </p:spTree>
    <p:extLst>
      <p:ext uri="{BB962C8B-B14F-4D97-AF65-F5344CB8AC3E}">
        <p14:creationId xmlns:p14="http://schemas.microsoft.com/office/powerpoint/2010/main" val="283553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890">
        <p:fade/>
      </p:transition>
    </mc:Choice>
    <mc:Fallback>
      <p:transition spd="med" advTm="88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93" y="85072"/>
            <a:ext cx="9370513" cy="92359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Heap?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23" y="1564849"/>
            <a:ext cx="10430389" cy="5104892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Heap is a special Tree-based data structure in which the tree is a complete binary tree.</a:t>
            </a:r>
          </a:p>
          <a:p>
            <a:pPr algn="just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Generally, Heaps can be of two types:</a:t>
            </a:r>
          </a:p>
          <a:p>
            <a:pPr marL="0" indent="0" algn="just">
              <a:buNone/>
            </a:pP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1.Max Heap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2.Min Heap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8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419">
        <p:fade/>
      </p:transition>
    </mc:Choice>
    <mc:Fallback>
      <p:transition spd="med" advTm="1841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EEC-B650-4858-891E-F0210E45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68" y="20262"/>
            <a:ext cx="9419238" cy="84771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49EA-3EAE-4407-8A0F-CFFA645B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27" y="1640264"/>
            <a:ext cx="9126027" cy="460813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be greater than those child node.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ascending order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06B92-BC78-48AC-AB8C-88641A2E04AF}"/>
              </a:ext>
            </a:extLst>
          </p:cNvPr>
          <p:cNvGrpSpPr/>
          <p:nvPr/>
        </p:nvGrpSpPr>
        <p:grpSpPr>
          <a:xfrm>
            <a:off x="3287217" y="3037233"/>
            <a:ext cx="4120431" cy="2919852"/>
            <a:chOff x="2696378" y="3025588"/>
            <a:chExt cx="4120431" cy="29198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F3D4D4-7C43-4AE6-BA55-CE163DF51DC3}"/>
                </a:ext>
              </a:extLst>
            </p:cNvPr>
            <p:cNvSpPr/>
            <p:nvPr/>
          </p:nvSpPr>
          <p:spPr>
            <a:xfrm>
              <a:off x="4971781" y="3025588"/>
              <a:ext cx="613232" cy="5244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7EA750-1AC0-42D9-90CF-8DBD6FD80B78}"/>
                </a:ext>
              </a:extLst>
            </p:cNvPr>
            <p:cNvSpPr/>
            <p:nvPr/>
          </p:nvSpPr>
          <p:spPr>
            <a:xfrm>
              <a:off x="3815333" y="4136531"/>
              <a:ext cx="613232" cy="5244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A97154-9B1F-4F3B-B9B2-73F63005C331}"/>
                </a:ext>
              </a:extLst>
            </p:cNvPr>
            <p:cNvSpPr/>
            <p:nvPr/>
          </p:nvSpPr>
          <p:spPr>
            <a:xfrm>
              <a:off x="6203577" y="4124645"/>
              <a:ext cx="613232" cy="5244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295840-497B-456B-B3A0-B179E5DD3C73}"/>
                </a:ext>
              </a:extLst>
            </p:cNvPr>
            <p:cNvSpPr/>
            <p:nvPr/>
          </p:nvSpPr>
          <p:spPr>
            <a:xfrm>
              <a:off x="2696378" y="5248835"/>
              <a:ext cx="613232" cy="5244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15207B-47F6-4CFE-8682-6C475B582DB0}"/>
                </a:ext>
              </a:extLst>
            </p:cNvPr>
            <p:cNvSpPr/>
            <p:nvPr/>
          </p:nvSpPr>
          <p:spPr>
            <a:xfrm>
              <a:off x="4463408" y="5421004"/>
              <a:ext cx="613232" cy="5244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7891A6-D079-4FFF-9A3A-5B5289F56D3F}"/>
                </a:ext>
              </a:extLst>
            </p:cNvPr>
            <p:cNvSpPr/>
            <p:nvPr/>
          </p:nvSpPr>
          <p:spPr>
            <a:xfrm>
              <a:off x="5625080" y="5298577"/>
              <a:ext cx="613232" cy="5244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4927DC-F818-45FD-BAB3-5868D50209F3}"/>
                </a:ext>
              </a:extLst>
            </p:cNvPr>
            <p:cNvCxnSpPr>
              <a:stCxn id="4" idx="3"/>
              <a:endCxn id="8" idx="7"/>
            </p:cNvCxnSpPr>
            <p:nvPr/>
          </p:nvCxnSpPr>
          <p:spPr>
            <a:xfrm flipH="1">
              <a:off x="4338759" y="3473222"/>
              <a:ext cx="722828" cy="74011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1E6E5F-9925-4AEC-B20A-EDB7A24B7AB7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3176015" y="4584165"/>
              <a:ext cx="729124" cy="71441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4667D7-9333-4627-AC48-20A8FF5F2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1696" y="4572279"/>
              <a:ext cx="426983" cy="72629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1A05A8-14C6-4571-B50D-F80CE0847165}"/>
                </a:ext>
              </a:extLst>
            </p:cNvPr>
            <p:cNvCxnSpPr>
              <a:cxnSpLocks/>
            </p:cNvCxnSpPr>
            <p:nvPr/>
          </p:nvCxnSpPr>
          <p:spPr>
            <a:xfrm>
              <a:off x="5482768" y="3473222"/>
              <a:ext cx="798176" cy="728225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8E4CBE-18E6-4AEE-86D9-6F010DD76FF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4338759" y="4584165"/>
              <a:ext cx="431265" cy="836839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85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304">
        <p:fade/>
      </p:transition>
    </mc:Choice>
    <mc:Fallback>
      <p:transition spd="med" advTm="263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FB6-17D1-4FC5-9572-DA6A47A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1" y="11617"/>
            <a:ext cx="9381531" cy="84771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2324-03B3-4B55-A6C5-CFAB765B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32" y="1696826"/>
            <a:ext cx="9309622" cy="4551574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be lower than child node.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descending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12C798-4BF3-4126-AD6B-A2515C38DC2D}"/>
              </a:ext>
            </a:extLst>
          </p:cNvPr>
          <p:cNvGrpSpPr/>
          <p:nvPr/>
        </p:nvGrpSpPr>
        <p:grpSpPr>
          <a:xfrm>
            <a:off x="2888241" y="3155623"/>
            <a:ext cx="4804291" cy="2830398"/>
            <a:chOff x="2696378" y="3048086"/>
            <a:chExt cx="4804291" cy="278942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25CB41-AF51-48A3-8D59-9898B2F30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1696" y="4572279"/>
              <a:ext cx="426983" cy="72629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4DB3F2-798A-491C-AF36-83B5304CDF7C}"/>
                </a:ext>
              </a:extLst>
            </p:cNvPr>
            <p:cNvCxnSpPr>
              <a:cxnSpLocks/>
              <a:stCxn id="6" idx="5"/>
              <a:endCxn id="17" idx="0"/>
            </p:cNvCxnSpPr>
            <p:nvPr/>
          </p:nvCxnSpPr>
          <p:spPr>
            <a:xfrm>
              <a:off x="4338759" y="4584165"/>
              <a:ext cx="434044" cy="728913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8C475E-1ED8-45E8-84D8-28800611DCF7}"/>
                </a:ext>
              </a:extLst>
            </p:cNvPr>
            <p:cNvCxnSpPr>
              <a:cxnSpLocks/>
            </p:cNvCxnSpPr>
            <p:nvPr/>
          </p:nvCxnSpPr>
          <p:spPr>
            <a:xfrm>
              <a:off x="6639931" y="4549467"/>
              <a:ext cx="495011" cy="848725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021731-1B9A-42F6-AE3F-2480BDB91F0E}"/>
                </a:ext>
              </a:extLst>
            </p:cNvPr>
            <p:cNvSpPr/>
            <p:nvPr/>
          </p:nvSpPr>
          <p:spPr>
            <a:xfrm>
              <a:off x="4946903" y="3048086"/>
              <a:ext cx="613232" cy="5244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E08D57-8FEB-4E2B-AE9D-45913F4D4157}"/>
                </a:ext>
              </a:extLst>
            </p:cNvPr>
            <p:cNvSpPr/>
            <p:nvPr/>
          </p:nvSpPr>
          <p:spPr>
            <a:xfrm>
              <a:off x="3815333" y="4136531"/>
              <a:ext cx="613232" cy="5244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E8BB5A-89D5-4D35-B083-0529C78C3475}"/>
                </a:ext>
              </a:extLst>
            </p:cNvPr>
            <p:cNvSpPr/>
            <p:nvPr/>
          </p:nvSpPr>
          <p:spPr>
            <a:xfrm>
              <a:off x="6203577" y="4124645"/>
              <a:ext cx="613232" cy="5244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D3795F-FE57-44C2-9DE8-D6396A32CA1B}"/>
                </a:ext>
              </a:extLst>
            </p:cNvPr>
            <p:cNvSpPr/>
            <p:nvPr/>
          </p:nvSpPr>
          <p:spPr>
            <a:xfrm>
              <a:off x="2696378" y="5248835"/>
              <a:ext cx="743066" cy="58867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D818ADD-CB10-4148-AE2F-D406932BB2FA}"/>
                </a:ext>
              </a:extLst>
            </p:cNvPr>
            <p:cNvSpPr/>
            <p:nvPr/>
          </p:nvSpPr>
          <p:spPr>
            <a:xfrm>
              <a:off x="6816809" y="5298577"/>
              <a:ext cx="683860" cy="5389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2F2E1C7-0E35-4BD2-BCD0-4BC9F5FB2219}"/>
                </a:ext>
              </a:extLst>
            </p:cNvPr>
            <p:cNvSpPr/>
            <p:nvPr/>
          </p:nvSpPr>
          <p:spPr>
            <a:xfrm>
              <a:off x="5482767" y="5248835"/>
              <a:ext cx="720809" cy="57417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17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8EE840-4B4A-4A22-A35B-B99943B15C3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338759" y="3495720"/>
              <a:ext cx="697950" cy="71761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3835F2-8A9A-4F1F-B943-AFB3C6BB744D}"/>
                </a:ext>
              </a:extLst>
            </p:cNvPr>
            <p:cNvCxnSpPr>
              <a:endCxn id="8" idx="0"/>
            </p:cNvCxnSpPr>
            <p:nvPr/>
          </p:nvCxnSpPr>
          <p:spPr>
            <a:xfrm flipH="1">
              <a:off x="3067911" y="4558466"/>
              <a:ext cx="830932" cy="69037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745342-A098-4898-9971-CB237CB289D7}"/>
                </a:ext>
              </a:extLst>
            </p:cNvPr>
            <p:cNvCxnSpPr>
              <a:cxnSpLocks/>
            </p:cNvCxnSpPr>
            <p:nvPr/>
          </p:nvCxnSpPr>
          <p:spPr>
            <a:xfrm>
              <a:off x="5482768" y="3473222"/>
              <a:ext cx="798176" cy="728225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D8B43B-4A53-4E83-AE9B-043250759EB6}"/>
                </a:ext>
              </a:extLst>
            </p:cNvPr>
            <p:cNvSpPr/>
            <p:nvPr/>
          </p:nvSpPr>
          <p:spPr>
            <a:xfrm>
              <a:off x="4428565" y="5313078"/>
              <a:ext cx="688476" cy="50993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64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863">
        <p:fade/>
      </p:transition>
    </mc:Choice>
    <mc:Fallback>
      <p:transition spd="med" advTm="18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052B-20EA-4993-9319-23534ED4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42" y="0"/>
            <a:ext cx="9504079" cy="84458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 on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E614-11A1-46EC-B139-EBBB2CCA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656" y="2017336"/>
            <a:ext cx="8975197" cy="4231064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procedures are apply on heap-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Build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Heap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20069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27">
        <p:fade/>
      </p:transition>
    </mc:Choice>
    <mc:Fallback>
      <p:transition spd="med" advTm="50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EE8E-A377-4821-BB66-F082BB68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58" y="0"/>
            <a:ext cx="9370513" cy="96712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0D0E-EB88-4A11-8B93-0C1AFC9C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00" y="1253765"/>
            <a:ext cx="10272536" cy="5765599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a complete binary tree, we can modify it to become a Max-Heap by running a function called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heapify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all the non-leaf elements of the heap.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28333" y="3077851"/>
            <a:ext cx="565608" cy="53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60527" y="4177642"/>
            <a:ext cx="565608" cy="53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14348" y="4177642"/>
            <a:ext cx="565608" cy="53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23902" y="4177642"/>
            <a:ext cx="565608" cy="53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70840" y="4136564"/>
            <a:ext cx="565608" cy="53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74995" y="3126556"/>
            <a:ext cx="565608" cy="53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072744" y="4061380"/>
            <a:ext cx="565608" cy="53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86453" y="4136564"/>
            <a:ext cx="565608" cy="53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04461" y="3077851"/>
            <a:ext cx="565608" cy="537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5" name="Straight Connector 14"/>
          <p:cNvCxnSpPr>
            <a:endCxn id="4" idx="3"/>
          </p:cNvCxnSpPr>
          <p:nvPr/>
        </p:nvCxnSpPr>
        <p:spPr>
          <a:xfrm flipV="1">
            <a:off x="1576401" y="3536489"/>
            <a:ext cx="534763" cy="6411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2511110" y="3536489"/>
            <a:ext cx="432248" cy="719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10" idx="3"/>
          </p:cNvCxnSpPr>
          <p:nvPr/>
        </p:nvCxnSpPr>
        <p:spPr>
          <a:xfrm flipV="1">
            <a:off x="4506706" y="3585194"/>
            <a:ext cx="551120" cy="5924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5"/>
            <a:endCxn id="9" idx="1"/>
          </p:cNvCxnSpPr>
          <p:nvPr/>
        </p:nvCxnSpPr>
        <p:spPr>
          <a:xfrm>
            <a:off x="5457772" y="3585194"/>
            <a:ext cx="495899" cy="630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2" idx="0"/>
          </p:cNvCxnSpPr>
          <p:nvPr/>
        </p:nvCxnSpPr>
        <p:spPr>
          <a:xfrm flipH="1">
            <a:off x="7769257" y="3536489"/>
            <a:ext cx="518035" cy="6000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5"/>
          </p:cNvCxnSpPr>
          <p:nvPr/>
        </p:nvCxnSpPr>
        <p:spPr>
          <a:xfrm>
            <a:off x="8687238" y="3536489"/>
            <a:ext cx="481055" cy="55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rved Right Arrow 33"/>
          <p:cNvSpPr/>
          <p:nvPr/>
        </p:nvSpPr>
        <p:spPr>
          <a:xfrm rot="12600000" flipH="1">
            <a:off x="4272806" y="3287241"/>
            <a:ext cx="265919" cy="6558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8898903" y="3126557"/>
            <a:ext cx="857839" cy="2105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716259" y="3060506"/>
            <a:ext cx="2057103" cy="776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is now the largest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43193" y="5095733"/>
            <a:ext cx="2410712" cy="802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is greater than the parent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rved Left Arrow 37"/>
          <p:cNvSpPr/>
          <p:nvPr/>
        </p:nvSpPr>
        <p:spPr>
          <a:xfrm>
            <a:off x="1839843" y="4393121"/>
            <a:ext cx="279038" cy="702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407">
        <p:fade/>
      </p:transition>
    </mc:Choice>
    <mc:Fallback>
      <p:transition spd="med" advTm="164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1275</TotalTime>
  <Words>977</Words>
  <Application>Microsoft Office PowerPoint</Application>
  <PresentationFormat>Widescreen</PresentationFormat>
  <Paragraphs>258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Calibri</vt:lpstr>
      <vt:lpstr>Century Gothic</vt:lpstr>
      <vt:lpstr>euclid_circular_a</vt:lpstr>
      <vt:lpstr>Georgia</vt:lpstr>
      <vt:lpstr>Times New Roman</vt:lpstr>
      <vt:lpstr>Wingdings</vt:lpstr>
      <vt:lpstr>Wingdings 3</vt:lpstr>
      <vt:lpstr>Ion</vt:lpstr>
      <vt:lpstr>Welcome To My Presentation</vt:lpstr>
      <vt:lpstr>My Presentation Topics is Heap Sort</vt:lpstr>
      <vt:lpstr>Content</vt:lpstr>
      <vt:lpstr>Heap Sort</vt:lpstr>
      <vt:lpstr>What is Heap?</vt:lpstr>
      <vt:lpstr>Max Heap</vt:lpstr>
      <vt:lpstr>Min Heap</vt:lpstr>
      <vt:lpstr>Procedures on Heap</vt:lpstr>
      <vt:lpstr>Heapify</vt:lpstr>
      <vt:lpstr>Build Heap</vt:lpstr>
      <vt:lpstr>Heap Sort Algorithm</vt:lpstr>
      <vt:lpstr>Example of Heap Sort</vt:lpstr>
      <vt:lpstr>Example of Heap Sort</vt:lpstr>
      <vt:lpstr>Example of Heap Sort</vt:lpstr>
      <vt:lpstr>Example of Heap Sort</vt:lpstr>
      <vt:lpstr>Example of Heap Sort</vt:lpstr>
      <vt:lpstr>Example of Heap Sort</vt:lpstr>
      <vt:lpstr>Example of Heap Sort</vt:lpstr>
      <vt:lpstr>Example of Heap Sort</vt:lpstr>
      <vt:lpstr>Example of Heap Sort</vt:lpstr>
      <vt:lpstr>Example of Heap Sort</vt:lpstr>
      <vt:lpstr>Pseudo Code</vt:lpstr>
      <vt:lpstr>Complexity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Roni Hossain</dc:creator>
  <cp:lastModifiedBy>Hp</cp:lastModifiedBy>
  <cp:revision>36</cp:revision>
  <dcterms:created xsi:type="dcterms:W3CDTF">2014-04-17T23:07:25Z</dcterms:created>
  <dcterms:modified xsi:type="dcterms:W3CDTF">2021-08-01T08:51:58Z</dcterms:modified>
</cp:coreProperties>
</file>