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9"/>
  </p:notesMasterIdLst>
  <p:sldIdLst>
    <p:sldId id="256" r:id="rId2"/>
    <p:sldId id="31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9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302" r:id="rId37"/>
    <p:sldId id="31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992E204-3596-4FA3-BE49-1F4D1C2A5897}" type="datetimeFigureOut">
              <a:rPr lang="tr-TR"/>
              <a:pPr>
                <a:defRPr/>
              </a:pPr>
              <a:t>31.07.2021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tr-TR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B39ACEA-97C8-48E2-A1F1-A12F8A3F369C}" type="slidenum">
              <a:rPr lang="tr-TR" altLang="en-US"/>
              <a:pPr/>
              <a:t>‹#›</a:t>
            </a:fld>
            <a:endParaRPr lang="tr-T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95655CE-3647-4A55-A61E-E2B004FA0BC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BF4EF31-29F1-4040-9ADB-688994632911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4988"/>
            <a:ext cx="503237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17FF540-9103-49EA-9316-70B4C15CE7B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3AB94EC-8C6C-4770-A8ED-788D07DECA4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AFF5DD5-6EA1-4EC4-93B9-B440D0B1738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8F035FB-C34C-43F8-952A-115AECE2A76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B0F09FA-8FB4-42FA-A7D4-76448A3CBC5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4975DA3-CC07-4305-B1A7-1418A647C86B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BD1EF46-7982-485E-8BFB-FCAF3DB00F1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DD5B5D4-FD9C-4B30-81CD-60395C87D1C9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234B17F-7CB0-4C44-9F37-81652714C3D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06EFF70-138A-47FB-9BFB-A81E3762CD3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4988"/>
            <a:ext cx="503237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D2995F6-482A-478A-B1A0-01EB6BF82C2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65CFB8C-D9B9-408A-8C11-12C716806DD3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EC22F87-8BC0-4AAD-B164-8D053C40A185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481F7A4-1028-400B-A3C0-1E30A8979231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23ECA15-825B-4764-A26F-822CB24E3BF7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7C0CB23-5273-4BCE-BF4D-3FCF4DD27A95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1505962-5B5C-423D-AE2D-64546673E895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0E6F234-1A5A-4A97-A319-CFC3122B8439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384C8A0-318A-4489-B01C-8BEC263A571A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30049F0-19AB-40AD-A81F-521CE6B3CAA1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A5E62EA-6914-4FCE-B0B6-90413DEA99C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4988"/>
            <a:ext cx="503237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88CF1A9-05A8-45A7-91A6-4E74944BAD2B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F73E589-B350-412D-9AB3-5EA031EA32D5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9C48FBC-B5AD-4737-8BCA-5DDC61CED52F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92E0963-3C04-48E7-A05C-C8683A83E44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409A136-DAA1-4C00-8956-70208D3F271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708BF75-B1FC-415D-B1E2-D64753B1B07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DFDAFD2-B231-4FB3-9374-D2B6FD217B5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D5B78CE-A17A-4BA0-8BDC-55CFE156EDE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4988"/>
            <a:ext cx="503237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A733B4E-8B06-4F64-87A3-7CB6DB75734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4988"/>
            <a:ext cx="503237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9989FD-6FAC-4CF6-A3C8-D7B11BAC73D4}" type="datetimeFigureOut">
              <a:rPr lang="tr-TR" smtClean="0"/>
              <a:pPr>
                <a:defRPr/>
              </a:pPr>
              <a:t>31.07.2021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8370-8241-44D6-A60A-78ADA2E9A67F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14613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9E3735-14F7-483B-B3BC-84588263C8BA}" type="datetimeFigureOut">
              <a:rPr lang="tr-TR" smtClean="0"/>
              <a:pPr>
                <a:defRPr/>
              </a:pPr>
              <a:t>31.07.2021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A1B9-CA2C-4A67-B96F-BED35CBA2B05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738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9E3735-14F7-483B-B3BC-84588263C8BA}" type="datetimeFigureOut">
              <a:rPr lang="tr-TR" smtClean="0"/>
              <a:pPr>
                <a:defRPr/>
              </a:pPr>
              <a:t>31.07.2021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A1B9-CA2C-4A67-B96F-BED35CBA2B05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71750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9E3735-14F7-483B-B3BC-84588263C8BA}" type="datetimeFigureOut">
              <a:rPr lang="tr-TR" smtClean="0"/>
              <a:pPr>
                <a:defRPr/>
              </a:pPr>
              <a:t>31.07.2021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A1B9-CA2C-4A67-B96F-BED35CBA2B05}" type="slidenum">
              <a:rPr lang="tr-TR" altLang="en-US" smtClean="0"/>
              <a:pPr/>
              <a:t>‹#›</a:t>
            </a:fld>
            <a:endParaRPr lang="tr-T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4803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9E3735-14F7-483B-B3BC-84588263C8BA}" type="datetimeFigureOut">
              <a:rPr lang="tr-TR" smtClean="0"/>
              <a:pPr>
                <a:defRPr/>
              </a:pPr>
              <a:t>31.07.2021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A1B9-CA2C-4A67-B96F-BED35CBA2B05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10739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9E3735-14F7-483B-B3BC-84588263C8BA}" type="datetimeFigureOut">
              <a:rPr lang="tr-TR" smtClean="0"/>
              <a:pPr>
                <a:defRPr/>
              </a:pPr>
              <a:t>31.07.2021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A1B9-CA2C-4A67-B96F-BED35CBA2B05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389710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9E3735-14F7-483B-B3BC-84588263C8BA}" type="datetimeFigureOut">
              <a:rPr lang="tr-TR" smtClean="0"/>
              <a:pPr>
                <a:defRPr/>
              </a:pPr>
              <a:t>31.07.2021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A1B9-CA2C-4A67-B96F-BED35CBA2B05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165851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CA9EDB-AF5A-4DB8-BA74-C0F13A09BC05}" type="datetimeFigureOut">
              <a:rPr lang="tr-TR" smtClean="0"/>
              <a:pPr>
                <a:defRPr/>
              </a:pPr>
              <a:t>31.07.2021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B1B4-94BA-49F7-8AE5-A9C6D8A8A84E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911371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72DA7D-2B19-418C-BB60-DA8C28A87C9E}" type="datetimeFigureOut">
              <a:rPr lang="tr-TR" smtClean="0"/>
              <a:pPr>
                <a:defRPr/>
              </a:pPr>
              <a:t>31.07.2021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F68D-F1D7-4AD3-B5C8-6BC4879FB3DA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9875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1F472B-A966-47EB-A841-03CAF3ED027E}" type="datetimeFigureOut">
              <a:rPr lang="tr-TR" smtClean="0"/>
              <a:pPr>
                <a:defRPr/>
              </a:pPr>
              <a:t>31.07.2021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4F8F-E7B2-4BA4-9614-924DAA808EC5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8135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EB9229-DF56-455C-A665-5073DBC5125C}" type="datetimeFigureOut">
              <a:rPr lang="tr-TR" smtClean="0"/>
              <a:pPr>
                <a:defRPr/>
              </a:pPr>
              <a:t>31.07.2021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3797-1842-4583-95F5-AE104B510BEC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81178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6D4B07-9E32-47D6-B82B-4B93AF828BC6}" type="datetimeFigureOut">
              <a:rPr lang="tr-TR" smtClean="0"/>
              <a:pPr>
                <a:defRPr/>
              </a:pPr>
              <a:t>31.07.2021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D871-55E1-4EA5-9595-09CFE7F7BE77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3181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D7389D-8F53-432F-B851-CC34FAAC84D8}" type="datetimeFigureOut">
              <a:rPr lang="tr-TR" smtClean="0"/>
              <a:pPr>
                <a:defRPr/>
              </a:pPr>
              <a:t>31.07.2021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9A3B-3740-4603-A82D-5B7F751554EE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28953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5D1E31-8E29-4A02-927C-DA2CF97A4554}" type="datetimeFigureOut">
              <a:rPr lang="tr-TR" smtClean="0"/>
              <a:pPr>
                <a:defRPr/>
              </a:pPr>
              <a:t>31.07.2021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7FA7-4A8F-4349-862B-356502C9C633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60006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54EF3E-C2BF-4487-A700-D39135571ACB}" type="datetimeFigureOut">
              <a:rPr lang="tr-TR" smtClean="0"/>
              <a:pPr>
                <a:defRPr/>
              </a:pPr>
              <a:t>31.07.2021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3804-4267-4263-B6A6-2BE81782E38B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04048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660A17-D218-4B6E-BFE8-8300E4653D9F}" type="datetimeFigureOut">
              <a:rPr lang="tr-TR" smtClean="0"/>
              <a:pPr>
                <a:defRPr/>
              </a:pPr>
              <a:t>31.07.2021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A05E-0C82-42E1-B85C-22278EFA192D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04306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178CCD-FF68-4E76-8B9B-B119365CF2BB}" type="datetimeFigureOut">
              <a:rPr lang="tr-TR" smtClean="0"/>
              <a:pPr>
                <a:defRPr/>
              </a:pPr>
              <a:t>31.07.2021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58654-123D-49A6-8CAE-1B4E87AB18E2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26486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209E3735-14F7-483B-B3BC-84588263C8BA}" type="datetimeFigureOut">
              <a:rPr lang="tr-TR" smtClean="0"/>
              <a:pPr>
                <a:defRPr/>
              </a:pPr>
              <a:t>31.07.2021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CA1B9-CA2C-4A67-B96F-BED35CBA2B05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8438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1055440" y="1700808"/>
            <a:ext cx="9361039" cy="3404313"/>
          </a:xfrm>
        </p:spPr>
        <p:txBody>
          <a:bodyPr/>
          <a:lstStyle/>
          <a:p>
            <a:pPr algn="ctr"/>
            <a:r>
              <a:rPr lang="en-US" altLang="en-US" sz="10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Presentation</a:t>
            </a:r>
            <a:endParaRPr lang="tr-TR" altLang="en-US" sz="100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5440" y="5301208"/>
            <a:ext cx="8925173" cy="337592"/>
          </a:xfrm>
        </p:spPr>
        <p:txBody>
          <a:bodyPr rtlCol="0"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32483" y="220802"/>
            <a:ext cx="9355434" cy="806167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Generalize: </a:t>
            </a:r>
            <a:r>
              <a:rPr lang="en-US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Formulation</a:t>
            </a:r>
            <a:endParaRPr lang="en-US" alt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2133603" y="2044700"/>
            <a:ext cx="7751763" cy="952500"/>
            <a:chOff x="384" y="1167"/>
            <a:chExt cx="4883" cy="600"/>
          </a:xfrm>
        </p:grpSpPr>
        <p:sp>
          <p:nvSpPr>
            <p:cNvPr id="17442" name="Text Box 4"/>
            <p:cNvSpPr txBox="1">
              <a:spLocks noChangeArrowheads="1"/>
            </p:cNvSpPr>
            <p:nvPr/>
          </p:nvSpPr>
          <p:spPr bwMode="auto">
            <a:xfrm>
              <a:off x="384" y="1326"/>
              <a:ext cx="78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2800" i="1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  <a:r>
                <a:rPr lang="en-US" altLang="en-US" sz="28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[</a:t>
              </a:r>
              <a:r>
                <a:rPr lang="en-US" altLang="en-US" sz="2800" i="1" dirty="0" err="1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</a:t>
              </a:r>
              <a:r>
                <a:rPr lang="en-US" altLang="en-US" sz="28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, </a:t>
              </a:r>
              <a:r>
                <a:rPr lang="en-US" altLang="en-US" sz="2800" i="1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</a:t>
              </a:r>
              <a:r>
                <a:rPr lang="en-US" altLang="en-US" sz="28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] =</a:t>
              </a:r>
            </a:p>
          </p:txBody>
        </p:sp>
        <p:sp>
          <p:nvSpPr>
            <p:cNvPr id="17443" name="Text Box 5"/>
            <p:cNvSpPr txBox="1">
              <a:spLocks noChangeArrowheads="1"/>
            </p:cNvSpPr>
            <p:nvPr/>
          </p:nvSpPr>
          <p:spPr bwMode="auto">
            <a:xfrm>
              <a:off x="1450" y="1167"/>
              <a:ext cx="3817" cy="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114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tabLst>
                  <a:tab pos="4114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tabLst>
                  <a:tab pos="4114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tabLst>
                  <a:tab pos="4114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tabLst>
                  <a:tab pos="4114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4114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4114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4114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4114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2800" i="1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  <a:r>
                <a:rPr lang="en-US" altLang="en-US" sz="28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[</a:t>
              </a:r>
              <a:r>
                <a:rPr lang="en-US" altLang="en-US" sz="2800" i="1" dirty="0" err="1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</a:t>
              </a:r>
              <a:r>
                <a:rPr lang="en-US" altLang="en-US" sz="28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–1, </a:t>
              </a:r>
              <a:r>
                <a:rPr lang="en-US" altLang="en-US" sz="2800" i="1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</a:t>
              </a:r>
              <a:r>
                <a:rPr lang="en-US" altLang="en-US" sz="28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–1] + 1	if </a:t>
              </a:r>
              <a:r>
                <a:rPr lang="en-US" altLang="en-US" sz="2800" i="1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x</a:t>
              </a:r>
              <a:r>
                <a:rPr lang="en-US" altLang="en-US" sz="28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[</a:t>
              </a:r>
              <a:r>
                <a:rPr lang="en-US" altLang="en-US" sz="2800" i="1" dirty="0" err="1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</a:t>
              </a:r>
              <a:r>
                <a:rPr lang="en-US" altLang="en-US" sz="28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] = </a:t>
              </a:r>
              <a:r>
                <a:rPr lang="en-US" altLang="en-US" sz="2800" i="1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y</a:t>
              </a:r>
              <a:r>
                <a:rPr lang="en-US" altLang="en-US" sz="28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[</a:t>
              </a:r>
              <a:r>
                <a:rPr lang="en-US" altLang="en-US" sz="2800" i="1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</a:t>
              </a:r>
              <a:r>
                <a:rPr lang="en-US" altLang="en-US" sz="28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],</a:t>
              </a:r>
            </a:p>
            <a:p>
              <a:pPr>
                <a:lnSpc>
                  <a:spcPct val="85000"/>
                </a:lnSpc>
              </a:pPr>
              <a:r>
                <a:rPr lang="en-US" altLang="en-US" sz="28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max</a:t>
              </a:r>
              <a:r>
                <a:rPr lang="en-US" altLang="en-US" sz="36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{</a:t>
              </a:r>
              <a:r>
                <a:rPr lang="en-US" altLang="en-US" sz="2800" i="1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  <a:r>
                <a:rPr lang="en-US" altLang="en-US" sz="28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[</a:t>
              </a:r>
              <a:r>
                <a:rPr lang="en-US" altLang="en-US" sz="2800" i="1" dirty="0" err="1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</a:t>
              </a:r>
              <a:r>
                <a:rPr lang="en-US" altLang="en-US" sz="28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–1, </a:t>
              </a:r>
              <a:r>
                <a:rPr lang="en-US" altLang="en-US" sz="2800" i="1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</a:t>
              </a:r>
              <a:r>
                <a:rPr lang="en-US" altLang="en-US" sz="28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], </a:t>
              </a:r>
              <a:r>
                <a:rPr lang="en-US" altLang="en-US" sz="2800" i="1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  <a:r>
                <a:rPr lang="en-US" altLang="en-US" sz="28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[</a:t>
              </a:r>
              <a:r>
                <a:rPr lang="en-US" altLang="en-US" sz="2800" i="1" dirty="0" err="1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</a:t>
              </a:r>
              <a:r>
                <a:rPr lang="en-US" altLang="en-US" sz="28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, </a:t>
              </a:r>
              <a:r>
                <a:rPr lang="en-US" altLang="en-US" sz="2800" i="1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</a:t>
              </a:r>
              <a:r>
                <a:rPr lang="en-US" altLang="en-US" sz="28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–1]</a:t>
              </a:r>
              <a:r>
                <a:rPr lang="en-US" altLang="en-US" sz="36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}</a:t>
              </a:r>
              <a:r>
                <a:rPr lang="en-US" altLang="en-US" sz="28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	otherwise.</a:t>
              </a:r>
            </a:p>
          </p:txBody>
        </p:sp>
        <p:sp>
          <p:nvSpPr>
            <p:cNvPr id="17444" name="AutoShape 6"/>
            <p:cNvSpPr>
              <a:spLocks/>
            </p:cNvSpPr>
            <p:nvPr/>
          </p:nvSpPr>
          <p:spPr bwMode="auto">
            <a:xfrm>
              <a:off x="1296" y="1191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en-US" altLang="en-US" sz="2800">
                <a:solidFill>
                  <a:srgbClr val="008A8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919536" y="3645024"/>
            <a:ext cx="57606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483535" y="3645024"/>
            <a:ext cx="57606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079955" y="3645024"/>
            <a:ext cx="57606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3649987" y="3645024"/>
            <a:ext cx="57606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231904" y="3624729"/>
            <a:ext cx="57606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795903" y="3619169"/>
            <a:ext cx="57606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919536" y="4371535"/>
            <a:ext cx="57606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2492268" y="4371535"/>
            <a:ext cx="57606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079955" y="4363269"/>
            <a:ext cx="57606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546104" y="4371535"/>
            <a:ext cx="57606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122168" y="4371535"/>
            <a:ext cx="57606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58526" y="4304537"/>
            <a:ext cx="648072" cy="427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135243" y="4296271"/>
            <a:ext cx="648072" cy="427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Y: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1136966" y="3605314"/>
            <a:ext cx="648072" cy="427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X: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4404941" y="3611525"/>
            <a:ext cx="648072" cy="427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……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3455909" y="4032352"/>
            <a:ext cx="466923" cy="2912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116632"/>
            <a:ext cx="9427442" cy="882633"/>
          </a:xfrm>
        </p:spPr>
        <p:txBody>
          <a:bodyPr/>
          <a:lstStyle/>
          <a:p>
            <a:pPr algn="ctr"/>
            <a:r>
              <a:rPr lang="en-US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algorithm for LCS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415480" y="1484785"/>
            <a:ext cx="1044116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1225">
              <a:tabLst>
                <a:tab pos="4114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defTabSz="911225">
              <a:tabLst>
                <a:tab pos="4114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defTabSz="911225">
              <a:tabLst>
                <a:tab pos="4114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1225">
              <a:tabLst>
                <a:tab pos="4114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1225">
              <a:tabLst>
                <a:tab pos="4114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1225" fontAlgn="base">
              <a:spcBef>
                <a:spcPct val="0"/>
              </a:spcBef>
              <a:spcAft>
                <a:spcPct val="0"/>
              </a:spcAft>
              <a:tabLst>
                <a:tab pos="4114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1225" fontAlgn="base">
              <a:spcBef>
                <a:spcPct val="0"/>
              </a:spcBef>
              <a:spcAft>
                <a:spcPct val="0"/>
              </a:spcAft>
              <a:tabLst>
                <a:tab pos="4114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1225" fontAlgn="base">
              <a:spcBef>
                <a:spcPct val="0"/>
              </a:spcBef>
              <a:spcAft>
                <a:spcPct val="0"/>
              </a:spcAft>
              <a:tabLst>
                <a:tab pos="4114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1225" fontAlgn="base">
              <a:spcBef>
                <a:spcPct val="0"/>
              </a:spcBef>
              <a:spcAft>
                <a:spcPct val="0"/>
              </a:spcAft>
              <a:tabLst>
                <a:tab pos="4114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2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LCS </a:t>
            </a:r>
            <a:r>
              <a:rPr lang="en-US" alt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en-US" sz="3200" i="1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en-US" sz="3200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sz="3200" i="1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altLang="en-US" sz="3200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sz="3200" i="1" dirty="0" err="1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3200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sz="3200" i="1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r>
              <a:rPr lang="en-US" altLang="en-US" sz="3200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lvl="1"/>
            <a:r>
              <a:rPr lang="en-US" altLang="en-US" sz="3200" b="1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if </a:t>
            </a:r>
            <a:r>
              <a:rPr lang="en-US" altLang="en-US" sz="3200" i="1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en-US" sz="3200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altLang="en-US" sz="3200" i="1" dirty="0" err="1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3200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] = </a:t>
            </a:r>
            <a:r>
              <a:rPr lang="en-US" altLang="en-US" sz="3200" i="1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altLang="en-US" sz="3200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[ </a:t>
            </a:r>
            <a:r>
              <a:rPr lang="en-US" altLang="en-US" sz="3200" i="1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r>
              <a:rPr lang="en-US" altLang="en-US" sz="3200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] </a:t>
            </a:r>
          </a:p>
          <a:p>
            <a:pPr lvl="2"/>
            <a:r>
              <a:rPr lang="en-US" altLang="en-US" sz="3200" b="1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then</a:t>
            </a:r>
            <a:r>
              <a:rPr lang="en-US" altLang="en-US" sz="3200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3200" i="1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</a:t>
            </a:r>
            <a:r>
              <a:rPr lang="en-US" altLang="en-US" sz="3200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altLang="en-US" sz="3200" i="1" dirty="0" err="1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3200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sz="3200" i="1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r>
              <a:rPr lang="en-US" altLang="en-US" sz="3200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] </a:t>
            </a:r>
            <a:r>
              <a:rPr lang="en-US" altLang="en-US" sz="3200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sz="3200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LCS</a:t>
            </a:r>
            <a:r>
              <a:rPr lang="en-US" altLang="en-US" sz="3200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en-US" sz="3200" i="1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en-US" sz="3200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sz="3200" i="1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altLang="en-US" sz="3200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sz="3200" i="1" dirty="0" err="1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3200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–1, </a:t>
            </a:r>
            <a:r>
              <a:rPr lang="en-US" altLang="en-US" sz="3200" i="1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r>
              <a:rPr lang="en-US" altLang="en-US" sz="3200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–1) </a:t>
            </a:r>
            <a:r>
              <a:rPr lang="en-US" altLang="en-US" sz="3200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+ 1</a:t>
            </a:r>
          </a:p>
          <a:p>
            <a:pPr lvl="2">
              <a:lnSpc>
                <a:spcPct val="80000"/>
              </a:lnSpc>
            </a:pPr>
            <a:r>
              <a:rPr lang="en-US" altLang="en-US" sz="3200" b="1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else</a:t>
            </a:r>
            <a:r>
              <a:rPr lang="en-US" altLang="en-US" sz="3200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32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3200" i="1" dirty="0" smtClean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</a:t>
            </a:r>
            <a:r>
              <a:rPr lang="en-US" alt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altLang="en-US" sz="3200" i="1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3200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sz="3200" i="1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r>
              <a:rPr lang="en-US" altLang="en-US" sz="3200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] </a:t>
            </a:r>
            <a:r>
              <a:rPr lang="en-US" altLang="en-US" sz="3200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sz="3200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max</a:t>
            </a:r>
            <a:r>
              <a:rPr lang="en-US" altLang="en-US" sz="4000" dirty="0" smtClean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r>
              <a:rPr lang="en-US" altLang="en-US" sz="32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LCS</a:t>
            </a:r>
            <a:r>
              <a:rPr lang="en-US" alt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en-US" sz="3200" i="1" dirty="0" smtClean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en-US" sz="3200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sz="3200" i="1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altLang="en-US" sz="3200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sz="3200" i="1" dirty="0" err="1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3200" i="1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–</a:t>
            </a:r>
            <a:r>
              <a:rPr lang="en-US" altLang="en-US" sz="3200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1, </a:t>
            </a:r>
            <a:r>
              <a:rPr lang="en-US" altLang="en-US" sz="3200" i="1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r>
              <a:rPr lang="en-US" altLang="en-US" sz="3200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n-US" altLang="en-US" sz="3200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r>
              <a:rPr lang="en-US" altLang="en-US" sz="3200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32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LCS</a:t>
            </a:r>
            <a:r>
              <a:rPr lang="en-US" alt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en-US" sz="3200" i="1" dirty="0" smtClean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en-US" sz="3200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sz="3200" i="1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altLang="en-US" sz="3200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sz="3200" i="1" dirty="0" err="1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3200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sz="3200" i="1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r>
              <a:rPr lang="en-US" altLang="en-US" sz="3200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–1)</a:t>
            </a:r>
            <a:r>
              <a:rPr lang="en-US" altLang="en-US" sz="4000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314372" name="Text Box 4"/>
          <p:cNvSpPr txBox="1">
            <a:spLocks noChangeArrowheads="1"/>
          </p:cNvSpPr>
          <p:nvPr/>
        </p:nvSpPr>
        <p:spPr bwMode="auto">
          <a:xfrm>
            <a:off x="1343472" y="4365104"/>
            <a:ext cx="10081120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Worst-case:</a:t>
            </a:r>
            <a:r>
              <a:rPr lang="en-US" altLang="en-US" sz="3200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3200" i="1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en-US" sz="3200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altLang="en-US" sz="3200" i="1" dirty="0" err="1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3200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] </a:t>
            </a:r>
            <a:r>
              <a:rPr lang="en-US" altLang="en-US" sz="3200" dirty="0">
                <a:solidFill>
                  <a:srgbClr val="FFFF0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¹</a:t>
            </a:r>
            <a:r>
              <a:rPr lang="en-US" altLang="en-US" sz="3200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3200" i="1" dirty="0" smtClean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alt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altLang="en-US" sz="3200" i="1" dirty="0" smtClean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r>
              <a:rPr lang="en-US" altLang="en-US" sz="3200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]</a:t>
            </a:r>
            <a:r>
              <a:rPr lang="en-US" altLang="en-US" sz="3200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r>
              <a:rPr lang="en-US" altLang="en-US" sz="3200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 which case the algorithm evaluates two </a:t>
            </a:r>
            <a:r>
              <a:rPr lang="en-US" altLang="en-US" sz="3200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subproblems</a:t>
            </a:r>
            <a:r>
              <a:rPr lang="en-US" altLang="en-US" sz="3200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each with only one parameter decremented.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53316" y="2324369"/>
            <a:ext cx="8948738" cy="4140199"/>
            <a:chOff x="-229" y="1389"/>
            <a:chExt cx="5637" cy="2608"/>
          </a:xfrm>
        </p:grpSpPr>
        <p:grpSp>
          <p:nvGrpSpPr>
            <p:cNvPr id="19498" name="Group 3"/>
            <p:cNvGrpSpPr>
              <a:grpSpLocks/>
            </p:cNvGrpSpPr>
            <p:nvPr/>
          </p:nvGrpSpPr>
          <p:grpSpPr bwMode="auto">
            <a:xfrm>
              <a:off x="819" y="1389"/>
              <a:ext cx="3891" cy="1949"/>
              <a:chOff x="1491" y="1294"/>
              <a:chExt cx="3891" cy="1949"/>
            </a:xfrm>
          </p:grpSpPr>
          <p:sp>
            <p:nvSpPr>
              <p:cNvPr id="19501" name="Freeform 5"/>
              <p:cNvSpPr>
                <a:spLocks/>
              </p:cNvSpPr>
              <p:nvPr/>
            </p:nvSpPr>
            <p:spPr bwMode="auto">
              <a:xfrm>
                <a:off x="3378" y="1802"/>
                <a:ext cx="2004" cy="1441"/>
              </a:xfrm>
              <a:custGeom>
                <a:avLst/>
                <a:gdLst>
                  <a:gd name="T0" fmla="*/ 698 w 2004"/>
                  <a:gd name="T1" fmla="*/ 142 h 1441"/>
                  <a:gd name="T2" fmla="*/ 982 w 2004"/>
                  <a:gd name="T3" fmla="*/ 0 h 1441"/>
                  <a:gd name="T4" fmla="*/ 1249 w 2004"/>
                  <a:gd name="T5" fmla="*/ 142 h 1441"/>
                  <a:gd name="T6" fmla="*/ 1708 w 2004"/>
                  <a:gd name="T7" fmla="*/ 601 h 1441"/>
                  <a:gd name="T8" fmla="*/ 1883 w 2004"/>
                  <a:gd name="T9" fmla="*/ 1302 h 1441"/>
                  <a:gd name="T10" fmla="*/ 982 w 2004"/>
                  <a:gd name="T11" fmla="*/ 1436 h 1441"/>
                  <a:gd name="T12" fmla="*/ 122 w 2004"/>
                  <a:gd name="T13" fmla="*/ 1302 h 1441"/>
                  <a:gd name="T14" fmla="*/ 247 w 2004"/>
                  <a:gd name="T15" fmla="*/ 601 h 1441"/>
                  <a:gd name="T16" fmla="*/ 698 w 2004"/>
                  <a:gd name="T17" fmla="*/ 142 h 14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004"/>
                  <a:gd name="T28" fmla="*/ 0 h 1441"/>
                  <a:gd name="T29" fmla="*/ 2004 w 2004"/>
                  <a:gd name="T30" fmla="*/ 1441 h 144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004" h="1441">
                    <a:moveTo>
                      <a:pt x="698" y="142"/>
                    </a:moveTo>
                    <a:cubicBezTo>
                      <a:pt x="830" y="15"/>
                      <a:pt x="890" y="0"/>
                      <a:pt x="982" y="0"/>
                    </a:cubicBezTo>
                    <a:cubicBezTo>
                      <a:pt x="1074" y="0"/>
                      <a:pt x="1128" y="42"/>
                      <a:pt x="1249" y="142"/>
                    </a:cubicBezTo>
                    <a:cubicBezTo>
                      <a:pt x="1370" y="242"/>
                      <a:pt x="1602" y="408"/>
                      <a:pt x="1708" y="601"/>
                    </a:cubicBezTo>
                    <a:cubicBezTo>
                      <a:pt x="1814" y="794"/>
                      <a:pt x="2004" y="1163"/>
                      <a:pt x="1883" y="1302"/>
                    </a:cubicBezTo>
                    <a:cubicBezTo>
                      <a:pt x="1762" y="1441"/>
                      <a:pt x="1275" y="1436"/>
                      <a:pt x="982" y="1436"/>
                    </a:cubicBezTo>
                    <a:cubicBezTo>
                      <a:pt x="689" y="1436"/>
                      <a:pt x="244" y="1441"/>
                      <a:pt x="122" y="1302"/>
                    </a:cubicBezTo>
                    <a:cubicBezTo>
                      <a:pt x="0" y="1163"/>
                      <a:pt x="151" y="794"/>
                      <a:pt x="247" y="601"/>
                    </a:cubicBezTo>
                    <a:cubicBezTo>
                      <a:pt x="343" y="408"/>
                      <a:pt x="604" y="238"/>
                      <a:pt x="698" y="142"/>
                    </a:cubicBezTo>
                    <a:close/>
                  </a:path>
                </a:pathLst>
              </a:cu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500" name="Freeform 4"/>
              <p:cNvSpPr>
                <a:spLocks/>
              </p:cNvSpPr>
              <p:nvPr/>
            </p:nvSpPr>
            <p:spPr bwMode="auto">
              <a:xfrm>
                <a:off x="1491" y="1792"/>
                <a:ext cx="1982" cy="1441"/>
              </a:xfrm>
              <a:custGeom>
                <a:avLst/>
                <a:gdLst>
                  <a:gd name="T0" fmla="*/ 698 w 2004"/>
                  <a:gd name="T1" fmla="*/ 142 h 1441"/>
                  <a:gd name="T2" fmla="*/ 982 w 2004"/>
                  <a:gd name="T3" fmla="*/ 0 h 1441"/>
                  <a:gd name="T4" fmla="*/ 1249 w 2004"/>
                  <a:gd name="T5" fmla="*/ 142 h 1441"/>
                  <a:gd name="T6" fmla="*/ 1708 w 2004"/>
                  <a:gd name="T7" fmla="*/ 601 h 1441"/>
                  <a:gd name="T8" fmla="*/ 1883 w 2004"/>
                  <a:gd name="T9" fmla="*/ 1302 h 1441"/>
                  <a:gd name="T10" fmla="*/ 982 w 2004"/>
                  <a:gd name="T11" fmla="*/ 1436 h 1441"/>
                  <a:gd name="T12" fmla="*/ 122 w 2004"/>
                  <a:gd name="T13" fmla="*/ 1302 h 1441"/>
                  <a:gd name="T14" fmla="*/ 247 w 2004"/>
                  <a:gd name="T15" fmla="*/ 601 h 1441"/>
                  <a:gd name="T16" fmla="*/ 698 w 2004"/>
                  <a:gd name="T17" fmla="*/ 142 h 14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004"/>
                  <a:gd name="T28" fmla="*/ 0 h 1441"/>
                  <a:gd name="T29" fmla="*/ 2004 w 2004"/>
                  <a:gd name="T30" fmla="*/ 1441 h 144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004" h="1441">
                    <a:moveTo>
                      <a:pt x="698" y="142"/>
                    </a:moveTo>
                    <a:cubicBezTo>
                      <a:pt x="830" y="15"/>
                      <a:pt x="890" y="0"/>
                      <a:pt x="982" y="0"/>
                    </a:cubicBezTo>
                    <a:cubicBezTo>
                      <a:pt x="1074" y="0"/>
                      <a:pt x="1128" y="42"/>
                      <a:pt x="1249" y="142"/>
                    </a:cubicBezTo>
                    <a:cubicBezTo>
                      <a:pt x="1370" y="242"/>
                      <a:pt x="1602" y="408"/>
                      <a:pt x="1708" y="601"/>
                    </a:cubicBezTo>
                    <a:cubicBezTo>
                      <a:pt x="1814" y="794"/>
                      <a:pt x="2004" y="1163"/>
                      <a:pt x="1883" y="1302"/>
                    </a:cubicBezTo>
                    <a:cubicBezTo>
                      <a:pt x="1762" y="1441"/>
                      <a:pt x="1275" y="1436"/>
                      <a:pt x="982" y="1436"/>
                    </a:cubicBezTo>
                    <a:cubicBezTo>
                      <a:pt x="689" y="1436"/>
                      <a:pt x="244" y="1441"/>
                      <a:pt x="122" y="1302"/>
                    </a:cubicBezTo>
                    <a:cubicBezTo>
                      <a:pt x="0" y="1163"/>
                      <a:pt x="151" y="794"/>
                      <a:pt x="247" y="601"/>
                    </a:cubicBezTo>
                    <a:cubicBezTo>
                      <a:pt x="343" y="408"/>
                      <a:pt x="604" y="238"/>
                      <a:pt x="698" y="142"/>
                    </a:cubicBezTo>
                    <a:close/>
                  </a:path>
                </a:pathLst>
              </a:cu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502" name="Text Box 6"/>
              <p:cNvSpPr txBox="1">
                <a:spLocks noChangeArrowheads="1"/>
              </p:cNvSpPr>
              <p:nvPr/>
            </p:nvSpPr>
            <p:spPr bwMode="auto">
              <a:xfrm>
                <a:off x="2767" y="1294"/>
                <a:ext cx="1344" cy="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</a:pPr>
                <a:r>
                  <a:rPr lang="en-US" altLang="en-US" sz="32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same </a:t>
                </a:r>
                <a:r>
                  <a:rPr lang="en-US" altLang="en-US" sz="3200" i="1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subproblem</a:t>
                </a:r>
                <a:endParaRPr lang="en-US" altLang="en-US" sz="32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p:grpSp>
        <p:sp>
          <p:nvSpPr>
            <p:cNvPr id="19499" name="Rectangle 7"/>
            <p:cNvSpPr>
              <a:spLocks noChangeArrowheads="1"/>
            </p:cNvSpPr>
            <p:nvPr/>
          </p:nvSpPr>
          <p:spPr bwMode="auto">
            <a:xfrm>
              <a:off x="-229" y="3380"/>
              <a:ext cx="5637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lnSpc>
                  <a:spcPct val="90000"/>
                </a:lnSpc>
              </a:pPr>
              <a:endParaRPr lang="en-US" altLang="en-US" sz="3200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endParaRPr>
            </a:p>
            <a:p>
              <a:pPr>
                <a:lnSpc>
                  <a:spcPct val="90000"/>
                </a:lnSpc>
              </a:pPr>
              <a:r>
                <a:rPr lang="en-US" altLang="en-US" sz="32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anose="05050102010706020507" pitchFamily="18" charset="2"/>
                </a:rPr>
                <a:t>but we’re solving </a:t>
              </a:r>
              <a:r>
                <a:rPr lang="en-US" altLang="en-US" sz="3200" dirty="0" smtClean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anose="05050102010706020507" pitchFamily="18" charset="2"/>
                </a:rPr>
                <a:t>sub-problems </a:t>
              </a:r>
              <a:r>
                <a:rPr lang="en-US" altLang="en-US" sz="32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anose="05050102010706020507" pitchFamily="18" charset="2"/>
                </a:rPr>
                <a:t>already solved!</a:t>
              </a:r>
            </a:p>
          </p:txBody>
        </p:sp>
      </p:grpSp>
      <p:sp>
        <p:nvSpPr>
          <p:cNvPr id="19459" name="Rectangle 8"/>
          <p:cNvSpPr>
            <a:spLocks noGrp="1" noChangeArrowheads="1"/>
          </p:cNvSpPr>
          <p:nvPr>
            <p:ph type="title"/>
          </p:nvPr>
        </p:nvSpPr>
        <p:spPr>
          <a:xfrm>
            <a:off x="551384" y="76203"/>
            <a:ext cx="9442688" cy="789712"/>
          </a:xfrm>
        </p:spPr>
        <p:txBody>
          <a:bodyPr/>
          <a:lstStyle/>
          <a:p>
            <a:pPr algn="ctr"/>
            <a:r>
              <a:rPr lang="en-US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 Tree</a:t>
            </a:r>
          </a:p>
        </p:txBody>
      </p:sp>
      <p:sp>
        <p:nvSpPr>
          <p:cNvPr id="19460" name="Text Box 9"/>
          <p:cNvSpPr txBox="1">
            <a:spLocks noChangeArrowheads="1"/>
          </p:cNvSpPr>
          <p:nvPr/>
        </p:nvSpPr>
        <p:spPr bwMode="auto">
          <a:xfrm>
            <a:off x="535495" y="933021"/>
            <a:ext cx="2266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2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</a:t>
            </a:r>
            <a:r>
              <a:rPr lang="en-US" altLang="en-US" sz="3200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= 3, </a:t>
            </a:r>
            <a:r>
              <a:rPr lang="en-US" altLang="en-US" sz="32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en-US" sz="3200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= 4</a:t>
            </a:r>
            <a:r>
              <a:rPr lang="en-US" altLang="en-US" sz="3200" dirty="0">
                <a:solidFill>
                  <a:srgbClr val="008A8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</a:p>
        </p:txBody>
      </p:sp>
      <p:sp>
        <p:nvSpPr>
          <p:cNvPr id="316426" name="Oval 10"/>
          <p:cNvSpPr>
            <a:spLocks noChangeArrowheads="1"/>
          </p:cNvSpPr>
          <p:nvPr/>
        </p:nvSpPr>
        <p:spPr bwMode="auto">
          <a:xfrm>
            <a:off x="5653881" y="838231"/>
            <a:ext cx="547687" cy="533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3,4</a:t>
            </a:r>
          </a:p>
        </p:txBody>
      </p:sp>
      <p:sp>
        <p:nvSpPr>
          <p:cNvPr id="316427" name="Oval 11"/>
          <p:cNvSpPr>
            <a:spLocks noChangeArrowheads="1"/>
          </p:cNvSpPr>
          <p:nvPr/>
        </p:nvSpPr>
        <p:spPr bwMode="auto">
          <a:xfrm>
            <a:off x="2718597" y="2043223"/>
            <a:ext cx="549275" cy="533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2,4</a:t>
            </a:r>
          </a:p>
        </p:txBody>
      </p:sp>
      <p:sp>
        <p:nvSpPr>
          <p:cNvPr id="316428" name="Oval 12"/>
          <p:cNvSpPr>
            <a:spLocks noChangeArrowheads="1"/>
          </p:cNvSpPr>
          <p:nvPr/>
        </p:nvSpPr>
        <p:spPr bwMode="auto">
          <a:xfrm>
            <a:off x="898259" y="3123709"/>
            <a:ext cx="549275" cy="533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1,4</a:t>
            </a:r>
          </a:p>
        </p:txBody>
      </p:sp>
      <p:cxnSp>
        <p:nvCxnSpPr>
          <p:cNvPr id="19464" name="AutoShape 13"/>
          <p:cNvCxnSpPr>
            <a:cxnSpLocks noChangeShapeType="1"/>
            <a:stCxn id="316428" idx="0"/>
            <a:endCxn id="316427" idx="3"/>
          </p:cNvCxnSpPr>
          <p:nvPr/>
        </p:nvCxnSpPr>
        <p:spPr bwMode="auto">
          <a:xfrm flipV="1">
            <a:off x="1172897" y="2498508"/>
            <a:ext cx="1626139" cy="62520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5" name="AutoShape 14"/>
          <p:cNvCxnSpPr>
            <a:cxnSpLocks noChangeShapeType="1"/>
            <a:stCxn id="316427" idx="5"/>
            <a:endCxn id="316441" idx="1"/>
          </p:cNvCxnSpPr>
          <p:nvPr/>
        </p:nvCxnSpPr>
        <p:spPr bwMode="auto">
          <a:xfrm>
            <a:off x="3187433" y="2498508"/>
            <a:ext cx="877399" cy="77683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6" name="AutoShape 15"/>
          <p:cNvCxnSpPr>
            <a:cxnSpLocks noChangeShapeType="1"/>
            <a:stCxn id="316428" idx="3"/>
          </p:cNvCxnSpPr>
          <p:nvPr/>
        </p:nvCxnSpPr>
        <p:spPr bwMode="auto">
          <a:xfrm flipH="1">
            <a:off x="818881" y="3579325"/>
            <a:ext cx="160338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7" name="AutoShape 16"/>
          <p:cNvCxnSpPr>
            <a:cxnSpLocks noChangeShapeType="1"/>
            <a:stCxn id="316428" idx="5"/>
          </p:cNvCxnSpPr>
          <p:nvPr/>
        </p:nvCxnSpPr>
        <p:spPr bwMode="auto">
          <a:xfrm>
            <a:off x="1366572" y="3579325"/>
            <a:ext cx="160337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6433" name="Oval 17"/>
          <p:cNvSpPr>
            <a:spLocks noChangeArrowheads="1"/>
          </p:cNvSpPr>
          <p:nvPr/>
        </p:nvSpPr>
        <p:spPr bwMode="auto">
          <a:xfrm>
            <a:off x="8705857" y="2012829"/>
            <a:ext cx="492128" cy="533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3,3</a:t>
            </a:r>
          </a:p>
        </p:txBody>
      </p:sp>
      <p:sp>
        <p:nvSpPr>
          <p:cNvPr id="316434" name="Oval 18"/>
          <p:cNvSpPr>
            <a:spLocks noChangeArrowheads="1"/>
          </p:cNvSpPr>
          <p:nvPr/>
        </p:nvSpPr>
        <p:spPr bwMode="auto">
          <a:xfrm>
            <a:off x="10256837" y="3366021"/>
            <a:ext cx="549275" cy="533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3,2</a:t>
            </a:r>
          </a:p>
        </p:txBody>
      </p:sp>
      <p:cxnSp>
        <p:nvCxnSpPr>
          <p:cNvPr id="19470" name="AutoShape 19"/>
          <p:cNvCxnSpPr>
            <a:cxnSpLocks noChangeShapeType="1"/>
            <a:stCxn id="316433" idx="3"/>
          </p:cNvCxnSpPr>
          <p:nvPr/>
        </p:nvCxnSpPr>
        <p:spPr bwMode="auto">
          <a:xfrm flipH="1">
            <a:off x="7564266" y="2468114"/>
            <a:ext cx="1213661" cy="74032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1" name="AutoShape 20"/>
          <p:cNvCxnSpPr>
            <a:cxnSpLocks noChangeShapeType="1"/>
            <a:endCxn id="316434" idx="0"/>
          </p:cNvCxnSpPr>
          <p:nvPr/>
        </p:nvCxnSpPr>
        <p:spPr bwMode="auto">
          <a:xfrm>
            <a:off x="9200072" y="2324369"/>
            <a:ext cx="1331403" cy="104165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2" name="AutoShape 21"/>
          <p:cNvCxnSpPr>
            <a:cxnSpLocks noChangeShapeType="1"/>
            <a:stCxn id="316434" idx="3"/>
          </p:cNvCxnSpPr>
          <p:nvPr/>
        </p:nvCxnSpPr>
        <p:spPr bwMode="auto">
          <a:xfrm flipH="1">
            <a:off x="10188574" y="3821637"/>
            <a:ext cx="149225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3" name="AutoShape 22"/>
          <p:cNvCxnSpPr>
            <a:cxnSpLocks noChangeShapeType="1"/>
            <a:stCxn id="316434" idx="5"/>
          </p:cNvCxnSpPr>
          <p:nvPr/>
        </p:nvCxnSpPr>
        <p:spPr bwMode="auto">
          <a:xfrm>
            <a:off x="10725149" y="3821637"/>
            <a:ext cx="149225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4" name="AutoShape 23"/>
          <p:cNvCxnSpPr>
            <a:cxnSpLocks noChangeShapeType="1"/>
            <a:stCxn id="316426" idx="3"/>
            <a:endCxn id="316427" idx="0"/>
          </p:cNvCxnSpPr>
          <p:nvPr/>
        </p:nvCxnSpPr>
        <p:spPr bwMode="auto">
          <a:xfrm flipH="1">
            <a:off x="2993235" y="1293516"/>
            <a:ext cx="2740853" cy="74970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5" name="AutoShape 24"/>
          <p:cNvCxnSpPr>
            <a:cxnSpLocks noChangeShapeType="1"/>
            <a:stCxn id="316426" idx="5"/>
            <a:endCxn id="316433" idx="0"/>
          </p:cNvCxnSpPr>
          <p:nvPr/>
        </p:nvCxnSpPr>
        <p:spPr bwMode="auto">
          <a:xfrm>
            <a:off x="6121361" y="1293516"/>
            <a:ext cx="2830560" cy="7193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6441" name="Oval 25"/>
          <p:cNvSpPr>
            <a:spLocks noChangeArrowheads="1"/>
          </p:cNvSpPr>
          <p:nvPr/>
        </p:nvSpPr>
        <p:spPr bwMode="auto">
          <a:xfrm>
            <a:off x="3984625" y="3197225"/>
            <a:ext cx="547688" cy="533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2,3</a:t>
            </a:r>
          </a:p>
        </p:txBody>
      </p:sp>
      <p:sp>
        <p:nvSpPr>
          <p:cNvPr id="316442" name="Oval 26"/>
          <p:cNvSpPr>
            <a:spLocks noChangeArrowheads="1"/>
          </p:cNvSpPr>
          <p:nvPr/>
        </p:nvSpPr>
        <p:spPr bwMode="auto">
          <a:xfrm>
            <a:off x="3414716" y="4111625"/>
            <a:ext cx="547687" cy="533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1,3</a:t>
            </a:r>
          </a:p>
        </p:txBody>
      </p:sp>
      <p:sp>
        <p:nvSpPr>
          <p:cNvPr id="316443" name="Oval 27"/>
          <p:cNvSpPr>
            <a:spLocks noChangeArrowheads="1"/>
          </p:cNvSpPr>
          <p:nvPr/>
        </p:nvSpPr>
        <p:spPr bwMode="auto">
          <a:xfrm>
            <a:off x="4572003" y="4111625"/>
            <a:ext cx="549275" cy="533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2,2</a:t>
            </a:r>
          </a:p>
        </p:txBody>
      </p:sp>
      <p:cxnSp>
        <p:nvCxnSpPr>
          <p:cNvPr id="19479" name="AutoShape 28"/>
          <p:cNvCxnSpPr>
            <a:cxnSpLocks noChangeShapeType="1"/>
            <a:stCxn id="316441" idx="3"/>
            <a:endCxn id="316442" idx="0"/>
          </p:cNvCxnSpPr>
          <p:nvPr/>
        </p:nvCxnSpPr>
        <p:spPr bwMode="auto">
          <a:xfrm flipH="1">
            <a:off x="3689350" y="3652841"/>
            <a:ext cx="376238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0" name="AutoShape 29"/>
          <p:cNvCxnSpPr>
            <a:cxnSpLocks noChangeShapeType="1"/>
            <a:stCxn id="316441" idx="5"/>
            <a:endCxn id="316443" idx="0"/>
          </p:cNvCxnSpPr>
          <p:nvPr/>
        </p:nvCxnSpPr>
        <p:spPr bwMode="auto">
          <a:xfrm>
            <a:off x="4451350" y="3652841"/>
            <a:ext cx="395288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1" name="AutoShape 30"/>
          <p:cNvCxnSpPr>
            <a:cxnSpLocks noChangeShapeType="1"/>
            <a:stCxn id="316442" idx="3"/>
          </p:cNvCxnSpPr>
          <p:nvPr/>
        </p:nvCxnSpPr>
        <p:spPr bwMode="auto">
          <a:xfrm flipH="1">
            <a:off x="3335341" y="4567241"/>
            <a:ext cx="160337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2" name="AutoShape 31"/>
          <p:cNvCxnSpPr>
            <a:cxnSpLocks noChangeShapeType="1"/>
            <a:stCxn id="316442" idx="5"/>
          </p:cNvCxnSpPr>
          <p:nvPr/>
        </p:nvCxnSpPr>
        <p:spPr bwMode="auto">
          <a:xfrm>
            <a:off x="3881441" y="4567241"/>
            <a:ext cx="160337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3" name="AutoShape 32"/>
          <p:cNvCxnSpPr>
            <a:cxnSpLocks noChangeShapeType="1"/>
            <a:stCxn id="316443" idx="3"/>
          </p:cNvCxnSpPr>
          <p:nvPr/>
        </p:nvCxnSpPr>
        <p:spPr bwMode="auto">
          <a:xfrm flipH="1">
            <a:off x="4503741" y="4567241"/>
            <a:ext cx="149225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4" name="AutoShape 33"/>
          <p:cNvCxnSpPr>
            <a:cxnSpLocks noChangeShapeType="1"/>
            <a:stCxn id="316443" idx="5"/>
          </p:cNvCxnSpPr>
          <p:nvPr/>
        </p:nvCxnSpPr>
        <p:spPr bwMode="auto">
          <a:xfrm>
            <a:off x="5040316" y="4567238"/>
            <a:ext cx="179387" cy="3730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6450" name="Text Box 34"/>
          <p:cNvSpPr txBox="1">
            <a:spLocks noChangeArrowheads="1"/>
          </p:cNvSpPr>
          <p:nvPr/>
        </p:nvSpPr>
        <p:spPr bwMode="auto">
          <a:xfrm>
            <a:off x="1238207" y="5372859"/>
            <a:ext cx="8386185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Height </a:t>
            </a:r>
            <a:r>
              <a:rPr lang="en-US" altLang="en-US" sz="3200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= </a:t>
            </a:r>
            <a:r>
              <a:rPr lang="en-US" altLang="en-US" sz="3200" i="1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</a:t>
            </a:r>
            <a:r>
              <a:rPr lang="en-US" altLang="en-US" sz="3200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+ </a:t>
            </a:r>
            <a:r>
              <a:rPr lang="en-US" altLang="en-US" sz="3200" i="1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en-US" sz="3200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 work potentially </a:t>
            </a:r>
            <a:r>
              <a:rPr lang="en-US" altLang="en-US" sz="32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exponential.         </a:t>
            </a:r>
            <a:endParaRPr lang="en-US" altLang="en-US" sz="3200" dirty="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16451" name="Oval 35"/>
          <p:cNvSpPr>
            <a:spLocks noChangeArrowheads="1"/>
          </p:cNvSpPr>
          <p:nvPr/>
        </p:nvSpPr>
        <p:spPr bwMode="auto">
          <a:xfrm>
            <a:off x="7094541" y="3198813"/>
            <a:ext cx="547687" cy="533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2,3</a:t>
            </a:r>
          </a:p>
        </p:txBody>
      </p:sp>
      <p:sp>
        <p:nvSpPr>
          <p:cNvPr id="316452" name="Oval 36"/>
          <p:cNvSpPr>
            <a:spLocks noChangeArrowheads="1"/>
          </p:cNvSpPr>
          <p:nvPr/>
        </p:nvSpPr>
        <p:spPr bwMode="auto">
          <a:xfrm>
            <a:off x="6524625" y="4113213"/>
            <a:ext cx="547688" cy="533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1,3</a:t>
            </a:r>
          </a:p>
        </p:txBody>
      </p:sp>
      <p:sp>
        <p:nvSpPr>
          <p:cNvPr id="316453" name="Oval 37"/>
          <p:cNvSpPr>
            <a:spLocks noChangeArrowheads="1"/>
          </p:cNvSpPr>
          <p:nvPr/>
        </p:nvSpPr>
        <p:spPr bwMode="auto">
          <a:xfrm>
            <a:off x="7681916" y="4113213"/>
            <a:ext cx="549275" cy="533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2,2</a:t>
            </a:r>
          </a:p>
        </p:txBody>
      </p:sp>
      <p:cxnSp>
        <p:nvCxnSpPr>
          <p:cNvPr id="19489" name="AutoShape 38"/>
          <p:cNvCxnSpPr>
            <a:cxnSpLocks noChangeShapeType="1"/>
            <a:stCxn id="316451" idx="3"/>
            <a:endCxn id="316452" idx="0"/>
          </p:cNvCxnSpPr>
          <p:nvPr/>
        </p:nvCxnSpPr>
        <p:spPr bwMode="auto">
          <a:xfrm flipH="1">
            <a:off x="6799266" y="3654425"/>
            <a:ext cx="376237" cy="4587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0" name="AutoShape 39"/>
          <p:cNvCxnSpPr>
            <a:cxnSpLocks noChangeShapeType="1"/>
            <a:stCxn id="316451" idx="5"/>
            <a:endCxn id="316453" idx="0"/>
          </p:cNvCxnSpPr>
          <p:nvPr/>
        </p:nvCxnSpPr>
        <p:spPr bwMode="auto">
          <a:xfrm>
            <a:off x="7561266" y="3654425"/>
            <a:ext cx="395287" cy="4587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1" name="AutoShape 40"/>
          <p:cNvCxnSpPr>
            <a:cxnSpLocks noChangeShapeType="1"/>
            <a:stCxn id="316452" idx="3"/>
          </p:cNvCxnSpPr>
          <p:nvPr/>
        </p:nvCxnSpPr>
        <p:spPr bwMode="auto">
          <a:xfrm flipH="1">
            <a:off x="6445250" y="4568825"/>
            <a:ext cx="160338" cy="382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2" name="AutoShape 41"/>
          <p:cNvCxnSpPr>
            <a:cxnSpLocks noChangeShapeType="1"/>
            <a:stCxn id="316452" idx="5"/>
          </p:cNvCxnSpPr>
          <p:nvPr/>
        </p:nvCxnSpPr>
        <p:spPr bwMode="auto">
          <a:xfrm>
            <a:off x="6991350" y="4568825"/>
            <a:ext cx="160338" cy="382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3" name="AutoShape 42"/>
          <p:cNvCxnSpPr>
            <a:cxnSpLocks noChangeShapeType="1"/>
            <a:stCxn id="316453" idx="3"/>
          </p:cNvCxnSpPr>
          <p:nvPr/>
        </p:nvCxnSpPr>
        <p:spPr bwMode="auto">
          <a:xfrm flipH="1">
            <a:off x="7613653" y="4568825"/>
            <a:ext cx="149225" cy="382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4" name="AutoShape 43"/>
          <p:cNvCxnSpPr>
            <a:cxnSpLocks noChangeShapeType="1"/>
            <a:stCxn id="316453" idx="5"/>
          </p:cNvCxnSpPr>
          <p:nvPr/>
        </p:nvCxnSpPr>
        <p:spPr bwMode="auto">
          <a:xfrm>
            <a:off x="8150225" y="4568825"/>
            <a:ext cx="147638" cy="382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10979153" y="1611094"/>
            <a:ext cx="909638" cy="3810000"/>
            <a:chOff x="4960" y="912"/>
            <a:chExt cx="573" cy="2400"/>
          </a:xfrm>
        </p:grpSpPr>
        <p:sp>
          <p:nvSpPr>
            <p:cNvPr id="19496" name="Line 45"/>
            <p:cNvSpPr>
              <a:spLocks noChangeShapeType="1"/>
            </p:cNvSpPr>
            <p:nvPr/>
          </p:nvSpPr>
          <p:spPr bwMode="auto">
            <a:xfrm>
              <a:off x="5247" y="912"/>
              <a:ext cx="0" cy="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497" name="Rectangle 46"/>
            <p:cNvSpPr>
              <a:spLocks noChangeArrowheads="1"/>
            </p:cNvSpPr>
            <p:nvPr/>
          </p:nvSpPr>
          <p:spPr bwMode="auto">
            <a:xfrm>
              <a:off x="4960" y="1968"/>
              <a:ext cx="573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3200" i="1">
                  <a:solidFill>
                    <a:srgbClr val="008A87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</a:t>
              </a:r>
              <a:r>
                <a:rPr lang="en-US" altLang="en-US" sz="3200">
                  <a:solidFill>
                    <a:srgbClr val="008A87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+</a:t>
              </a:r>
              <a:r>
                <a:rPr lang="en-US" altLang="en-US" sz="3200" i="1">
                  <a:solidFill>
                    <a:srgbClr val="008A87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109540"/>
            <a:ext cx="9355434" cy="728662"/>
          </a:xfrm>
        </p:spPr>
        <p:txBody>
          <a:bodyPr/>
          <a:lstStyle/>
          <a:p>
            <a:pPr algn="ctr"/>
            <a:r>
              <a:rPr lang="en-US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 Algorithm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51384" y="1268760"/>
            <a:ext cx="10945216" cy="5589240"/>
          </a:xfrm>
        </p:spPr>
        <p:txBody>
          <a:bodyPr/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Key: find out the correct order to solve the sub-problems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sub-problems: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* n</a:t>
            </a:r>
          </a:p>
          <a:p>
            <a:pPr marL="457200" lvl="1" indent="0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2230438" y="2667000"/>
            <a:ext cx="7751762" cy="952500"/>
            <a:chOff x="384" y="1167"/>
            <a:chExt cx="4883" cy="600"/>
          </a:xfrm>
        </p:grpSpPr>
        <p:sp>
          <p:nvSpPr>
            <p:cNvPr id="20532" name="Text Box 5"/>
            <p:cNvSpPr txBox="1">
              <a:spLocks noChangeArrowheads="1"/>
            </p:cNvSpPr>
            <p:nvPr/>
          </p:nvSpPr>
          <p:spPr bwMode="auto">
            <a:xfrm>
              <a:off x="384" y="1326"/>
              <a:ext cx="78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2800" i="1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  <a:r>
                <a:rPr lang="en-US" altLang="en-US" sz="28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[</a:t>
              </a:r>
              <a:r>
                <a:rPr lang="en-US" altLang="en-US" sz="2800" i="1" dirty="0" err="1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</a:t>
              </a:r>
              <a:r>
                <a:rPr lang="en-US" altLang="en-US" sz="28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, </a:t>
              </a:r>
              <a:r>
                <a:rPr lang="en-US" altLang="en-US" sz="2800" i="1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</a:t>
              </a:r>
              <a:r>
                <a:rPr lang="en-US" altLang="en-US" sz="28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] =</a:t>
              </a:r>
            </a:p>
          </p:txBody>
        </p:sp>
        <p:sp>
          <p:nvSpPr>
            <p:cNvPr id="20533" name="Text Box 6"/>
            <p:cNvSpPr txBox="1">
              <a:spLocks noChangeArrowheads="1"/>
            </p:cNvSpPr>
            <p:nvPr/>
          </p:nvSpPr>
          <p:spPr bwMode="auto">
            <a:xfrm>
              <a:off x="1450" y="1167"/>
              <a:ext cx="3817" cy="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114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tabLst>
                  <a:tab pos="4114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tabLst>
                  <a:tab pos="4114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tabLst>
                  <a:tab pos="4114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tabLst>
                  <a:tab pos="4114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4114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4114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4114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4114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2800" i="1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  <a:r>
                <a:rPr lang="en-US" altLang="en-US" sz="28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[</a:t>
              </a:r>
              <a:r>
                <a:rPr lang="en-US" altLang="en-US" sz="2800" i="1" dirty="0" err="1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</a:t>
              </a:r>
              <a:r>
                <a:rPr lang="en-US" altLang="en-US" sz="28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–1, </a:t>
              </a:r>
              <a:r>
                <a:rPr lang="en-US" altLang="en-US" sz="2800" i="1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</a:t>
              </a:r>
              <a:r>
                <a:rPr lang="en-US" altLang="en-US" sz="28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–1] + 1	if </a:t>
              </a:r>
              <a:r>
                <a:rPr lang="en-US" altLang="en-US" sz="2800" i="1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x</a:t>
              </a:r>
              <a:r>
                <a:rPr lang="en-US" altLang="en-US" sz="28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[</a:t>
              </a:r>
              <a:r>
                <a:rPr lang="en-US" altLang="en-US" sz="2800" i="1" dirty="0" err="1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</a:t>
              </a:r>
              <a:r>
                <a:rPr lang="en-US" altLang="en-US" sz="28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] = </a:t>
              </a:r>
              <a:r>
                <a:rPr lang="en-US" altLang="en-US" sz="2800" i="1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y</a:t>
              </a:r>
              <a:r>
                <a:rPr lang="en-US" altLang="en-US" sz="28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[</a:t>
              </a:r>
              <a:r>
                <a:rPr lang="en-US" altLang="en-US" sz="2800" i="1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</a:t>
              </a:r>
              <a:r>
                <a:rPr lang="en-US" altLang="en-US" sz="28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],</a:t>
              </a:r>
            </a:p>
            <a:p>
              <a:pPr>
                <a:lnSpc>
                  <a:spcPct val="85000"/>
                </a:lnSpc>
              </a:pPr>
              <a:r>
                <a:rPr lang="en-US" altLang="en-US" sz="28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max</a:t>
              </a:r>
              <a:r>
                <a:rPr lang="en-US" altLang="en-US" sz="36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{</a:t>
              </a:r>
              <a:r>
                <a:rPr lang="en-US" altLang="en-US" sz="2800" i="1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  <a:r>
                <a:rPr lang="en-US" altLang="en-US" sz="28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[</a:t>
              </a:r>
              <a:r>
                <a:rPr lang="en-US" altLang="en-US" sz="2800" i="1" dirty="0" err="1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</a:t>
              </a:r>
              <a:r>
                <a:rPr lang="en-US" altLang="en-US" sz="28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–1, </a:t>
              </a:r>
              <a:r>
                <a:rPr lang="en-US" altLang="en-US" sz="2800" i="1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</a:t>
              </a:r>
              <a:r>
                <a:rPr lang="en-US" altLang="en-US" sz="28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], </a:t>
              </a:r>
              <a:r>
                <a:rPr lang="en-US" altLang="en-US" sz="2800" i="1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  <a:r>
                <a:rPr lang="en-US" altLang="en-US" sz="28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[</a:t>
              </a:r>
              <a:r>
                <a:rPr lang="en-US" altLang="en-US" sz="2800" i="1" dirty="0" err="1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</a:t>
              </a:r>
              <a:r>
                <a:rPr lang="en-US" altLang="en-US" sz="28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, </a:t>
              </a:r>
              <a:r>
                <a:rPr lang="en-US" altLang="en-US" sz="2800" i="1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</a:t>
              </a:r>
              <a:r>
                <a:rPr lang="en-US" altLang="en-US" sz="28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–1]</a:t>
              </a:r>
              <a:r>
                <a:rPr lang="en-US" altLang="en-US" sz="36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}</a:t>
              </a:r>
              <a:r>
                <a:rPr lang="en-US" altLang="en-US" sz="28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	otherwise.</a:t>
              </a:r>
            </a:p>
          </p:txBody>
        </p:sp>
        <p:sp>
          <p:nvSpPr>
            <p:cNvPr id="20534" name="AutoShape 7"/>
            <p:cNvSpPr>
              <a:spLocks/>
            </p:cNvSpPr>
            <p:nvPr/>
          </p:nvSpPr>
          <p:spPr bwMode="auto">
            <a:xfrm>
              <a:off x="1296" y="1191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en-US" altLang="en-US" sz="2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aphicFrame>
        <p:nvGraphicFramePr>
          <p:cNvPr id="318472" name="Group 8"/>
          <p:cNvGraphicFramePr>
            <a:graphicFrameLocks noGrp="1"/>
          </p:cNvGraphicFramePr>
          <p:nvPr/>
        </p:nvGraphicFramePr>
        <p:xfrm>
          <a:off x="4572000" y="4267200"/>
          <a:ext cx="4038600" cy="2286002"/>
        </p:xfrm>
        <a:graphic>
          <a:graphicData uri="http://schemas.openxmlformats.org/drawingml/2006/table">
            <a:tbl>
              <a:tblPr/>
              <a:tblGrid>
                <a:gridCol w="80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C(i, j)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523" name="Line 46"/>
          <p:cNvSpPr>
            <a:spLocks noChangeShapeType="1"/>
          </p:cNvSpPr>
          <p:nvPr/>
        </p:nvSpPr>
        <p:spPr bwMode="auto">
          <a:xfrm flipV="1">
            <a:off x="66294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4" name="Line 47"/>
          <p:cNvSpPr>
            <a:spLocks noChangeShapeType="1"/>
          </p:cNvSpPr>
          <p:nvPr/>
        </p:nvSpPr>
        <p:spPr bwMode="auto">
          <a:xfrm flipH="1">
            <a:off x="5943600" y="548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5" name="Line 48"/>
          <p:cNvSpPr>
            <a:spLocks noChangeShapeType="1"/>
          </p:cNvSpPr>
          <p:nvPr/>
        </p:nvSpPr>
        <p:spPr bwMode="auto">
          <a:xfrm flipH="1" flipV="1">
            <a:off x="6019800" y="5029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6" name="Text Box 49"/>
          <p:cNvSpPr txBox="1">
            <a:spLocks noChangeArrowheads="1"/>
          </p:cNvSpPr>
          <p:nvPr/>
        </p:nvSpPr>
        <p:spPr bwMode="auto">
          <a:xfrm>
            <a:off x="4267200" y="4357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0527" name="Text Box 50"/>
          <p:cNvSpPr txBox="1">
            <a:spLocks noChangeArrowheads="1"/>
          </p:cNvSpPr>
          <p:nvPr/>
        </p:nvSpPr>
        <p:spPr bwMode="auto">
          <a:xfrm>
            <a:off x="4191000" y="6186488"/>
            <a:ext cx="37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m</a:t>
            </a:r>
          </a:p>
        </p:txBody>
      </p:sp>
      <p:sp>
        <p:nvSpPr>
          <p:cNvPr id="20528" name="Text Box 51"/>
          <p:cNvSpPr txBox="1">
            <a:spLocks noChangeArrowheads="1"/>
          </p:cNvSpPr>
          <p:nvPr/>
        </p:nvSpPr>
        <p:spPr bwMode="auto">
          <a:xfrm>
            <a:off x="479425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0529" name="Text Box 52"/>
          <p:cNvSpPr txBox="1">
            <a:spLocks noChangeArrowheads="1"/>
          </p:cNvSpPr>
          <p:nvPr/>
        </p:nvSpPr>
        <p:spPr bwMode="auto">
          <a:xfrm>
            <a:off x="8007350" y="388620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n</a:t>
            </a:r>
          </a:p>
        </p:txBody>
      </p:sp>
      <p:sp>
        <p:nvSpPr>
          <p:cNvPr id="20530" name="Text Box 53"/>
          <p:cNvSpPr txBox="1">
            <a:spLocks noChangeArrowheads="1"/>
          </p:cNvSpPr>
          <p:nvPr/>
        </p:nvSpPr>
        <p:spPr bwMode="auto">
          <a:xfrm>
            <a:off x="4251325" y="5294313"/>
            <a:ext cx="2375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20531" name="Text Box 54"/>
          <p:cNvSpPr txBox="1">
            <a:spLocks noChangeArrowheads="1"/>
          </p:cNvSpPr>
          <p:nvPr/>
        </p:nvSpPr>
        <p:spPr bwMode="auto">
          <a:xfrm>
            <a:off x="6470650" y="3900488"/>
            <a:ext cx="2391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0"/>
            <a:ext cx="9523784" cy="648072"/>
          </a:xfrm>
        </p:spPr>
        <p:txBody>
          <a:bodyPr/>
          <a:lstStyle/>
          <a:p>
            <a:pPr algn="ctr"/>
            <a:r>
              <a:rPr lang="en-US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 Algorithm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836712"/>
            <a:ext cx="9756576" cy="6021288"/>
          </a:xfrm>
        </p:spPr>
        <p:txBody>
          <a:bodyPr rtlCol="0">
            <a:noAutofit/>
          </a:bodyPr>
          <a:lstStyle/>
          <a:p>
            <a:pPr>
              <a:lnSpc>
                <a:spcPct val="90000"/>
              </a:lnSpc>
              <a:buNone/>
              <a:defRPr/>
            </a:pPr>
            <a:r>
              <a:rPr lang="en-US" dirty="0" smtClean="0">
                <a:latin typeface="Times New Roman" pitchFamily="18" charset="0"/>
              </a:rPr>
              <a:t>LCS-Length(X, Y){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</a:rPr>
              <a:t>    m = length(X)                         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</a:rPr>
              <a:t>// get the # of symbols in X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</a:rPr>
              <a:t>    n  = length(Y)                         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</a:rPr>
              <a:t>// get the # of symbols in Y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</a:rPr>
              <a:t>    for </a:t>
            </a:r>
            <a:r>
              <a:rPr lang="en-US" dirty="0" err="1" smtClean="0">
                <a:latin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</a:rPr>
              <a:t> = 1 to m 	c[i,0] = 0         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</a:rPr>
              <a:t>// special case: Y[0]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</a:rPr>
              <a:t>    for j = 1 to n  	c[0,j] = 0 	  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</a:rPr>
              <a:t>// special case: X[0]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</a:rPr>
              <a:t>    for </a:t>
            </a:r>
            <a:r>
              <a:rPr lang="en-US" dirty="0" err="1" smtClean="0">
                <a:latin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</a:rPr>
              <a:t> = 1 to m { 			  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</a:rPr>
              <a:t>// for all X[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</a:rPr>
              <a:t>i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</a:rPr>
              <a:t>]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</a:rPr>
              <a:t>          for j = 1 to n { 			  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</a:rPr>
              <a:t>// for all Y[j]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dirty="0" smtClean="0">
                <a:latin typeface="Times New Roman" pitchFamily="18" charset="0"/>
              </a:rPr>
              <a:t> 		         if ( X[</a:t>
            </a:r>
            <a:r>
              <a:rPr lang="en-US" dirty="0" err="1" smtClean="0">
                <a:latin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</a:rPr>
              <a:t>] == Y[j])		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dirty="0" smtClean="0">
                <a:latin typeface="Times New Roman" pitchFamily="18" charset="0"/>
              </a:rPr>
              <a:t>			            c[</a:t>
            </a:r>
            <a:r>
              <a:rPr lang="en-US" dirty="0" err="1" smtClean="0">
                <a:latin typeface="Times New Roman" pitchFamily="18" charset="0"/>
              </a:rPr>
              <a:t>i,j</a:t>
            </a:r>
            <a:r>
              <a:rPr lang="en-US" dirty="0" smtClean="0">
                <a:latin typeface="Times New Roman" pitchFamily="18" charset="0"/>
              </a:rPr>
              <a:t>] = c[i-1,j-1] + 1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</a:rPr>
              <a:t>               else 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dirty="0" smtClean="0">
                <a:latin typeface="Times New Roman" pitchFamily="18" charset="0"/>
              </a:rPr>
              <a:t>                          c[</a:t>
            </a:r>
            <a:r>
              <a:rPr lang="en-US" dirty="0" err="1" smtClean="0">
                <a:latin typeface="Times New Roman" pitchFamily="18" charset="0"/>
              </a:rPr>
              <a:t>i,j</a:t>
            </a:r>
            <a:r>
              <a:rPr lang="en-US" dirty="0" smtClean="0">
                <a:latin typeface="Times New Roman" pitchFamily="18" charset="0"/>
              </a:rPr>
              <a:t>] = max( c[i-1,j], c[i,j-1] )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dirty="0" smtClean="0">
                <a:latin typeface="Times New Roman" pitchFamily="18" charset="0"/>
              </a:rPr>
              <a:t>           }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dirty="0" smtClean="0">
                <a:latin typeface="Times New Roman" pitchFamily="18" charset="0"/>
              </a:rPr>
              <a:t>    }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</a:rPr>
              <a:t>    return c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dirty="0">
                <a:latin typeface="Times New Roman" pitchFamily="18" charset="0"/>
              </a:rPr>
              <a:t>}</a:t>
            </a:r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560" y="0"/>
            <a:ext cx="8227640" cy="836712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LCS 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839416" y="1628800"/>
            <a:ext cx="9828584" cy="2409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</a:rPr>
              <a:t>We’ll see how LCS algorithm works on the following example:</a:t>
            </a:r>
          </a:p>
          <a:p>
            <a:pPr marL="0" indent="0">
              <a:buNone/>
            </a:pPr>
            <a:r>
              <a:rPr lang="en-US" altLang="en-US" sz="2400" dirty="0" smtClean="0">
                <a:latin typeface="Times New Roman" panose="02020603050405020304" pitchFamily="18" charset="0"/>
              </a:rPr>
              <a:t>        X </a:t>
            </a:r>
            <a:r>
              <a:rPr lang="en-US" altLang="en-US" sz="2400" dirty="0">
                <a:latin typeface="Times New Roman" panose="02020603050405020304" pitchFamily="18" charset="0"/>
              </a:rPr>
              <a:t>= ABCB</a:t>
            </a:r>
          </a:p>
          <a:p>
            <a:pPr marL="0" indent="0">
              <a:buNone/>
            </a:pPr>
            <a:r>
              <a:rPr lang="en-US" altLang="en-US" sz="2400" dirty="0" smtClean="0">
                <a:latin typeface="Times New Roman" panose="02020603050405020304" pitchFamily="18" charset="0"/>
              </a:rPr>
              <a:t>        Y </a:t>
            </a:r>
            <a:r>
              <a:rPr lang="en-US" altLang="en-US" sz="2400" dirty="0">
                <a:latin typeface="Times New Roman" panose="02020603050405020304" pitchFamily="18" charset="0"/>
              </a:rPr>
              <a:t>= BDCAB</a:t>
            </a:r>
          </a:p>
          <a:p>
            <a:endParaRPr lang="en-US" altLang="en-US" sz="2800" dirty="0">
              <a:latin typeface="Times New Roman" panose="02020603050405020304" pitchFamily="18" charset="0"/>
            </a:endParaRPr>
          </a:p>
          <a:p>
            <a:endParaRPr lang="en-US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1991544" y="4164360"/>
            <a:ext cx="7315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dirty="0">
                <a:latin typeface="Times New Roman" panose="02020603050405020304" pitchFamily="18" charset="0"/>
              </a:rPr>
              <a:t>LCS(X, Y) = BCB</a:t>
            </a:r>
          </a:p>
          <a:p>
            <a:pPr eaLnBrk="0" hangingPunct="0"/>
            <a:r>
              <a:rPr lang="en-US" altLang="en-US" sz="2400" dirty="0">
                <a:latin typeface="Times New Roman" panose="02020603050405020304" pitchFamily="18" charset="0"/>
              </a:rPr>
              <a:t>X =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A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 C B</a:t>
            </a: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sz="2400" dirty="0">
                <a:latin typeface="Times New Roman" panose="02020603050405020304" pitchFamily="18" charset="0"/>
              </a:rPr>
              <a:t>Y =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</a:rPr>
              <a:t>D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Times New Roman" panose="02020603050405020304" pitchFamily="18" charset="0"/>
              </a:rPr>
              <a:t> A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22565" name="Text Box 5"/>
          <p:cNvSpPr txBox="1">
            <a:spLocks noChangeArrowheads="1"/>
          </p:cNvSpPr>
          <p:nvPr/>
        </p:nvSpPr>
        <p:spPr bwMode="auto">
          <a:xfrm>
            <a:off x="1415480" y="3459162"/>
            <a:ext cx="76358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What is the LCS of X and Y?</a:t>
            </a:r>
            <a:endParaRPr lang="en-US" altLang="en-US" sz="24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188640"/>
            <a:ext cx="8782744" cy="659160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the Length of the LCS</a:t>
            </a:r>
          </a:p>
        </p:txBody>
      </p:sp>
      <p:sp>
        <p:nvSpPr>
          <p:cNvPr id="2" name="Rectangle 1"/>
          <p:cNvSpPr/>
          <p:nvPr/>
        </p:nvSpPr>
        <p:spPr>
          <a:xfrm>
            <a:off x="695400" y="1268760"/>
            <a:ext cx="10513168" cy="5328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7568" y="1124744"/>
            <a:ext cx="626469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                                                      if </a:t>
            </a:r>
            <a:r>
              <a:rPr lang="en-US" dirty="0" err="1" smtClean="0"/>
              <a:t>i</a:t>
            </a:r>
            <a:r>
              <a:rPr lang="en-US" dirty="0" smtClean="0"/>
              <a:t>=0 or j=0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7055" y="1488100"/>
                <a:ext cx="7272808" cy="6480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 c[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, j] =         c[i-1 , j-1] + 1                             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55" y="1488100"/>
                <a:ext cx="7272808" cy="6480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055440" y="2067480"/>
                <a:ext cx="7272808" cy="5760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          max( c[i-1 , j] , c[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, j-1] )                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0" y="2067480"/>
                <a:ext cx="7272808" cy="576064"/>
              </a:xfrm>
              <a:prstGeom prst="rect">
                <a:avLst/>
              </a:prstGeom>
              <a:blipFill>
                <a:blip r:embed="rId3"/>
                <a:stretch>
                  <a:fillRect t="-1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e 7"/>
          <p:cNvSpPr/>
          <p:nvPr/>
        </p:nvSpPr>
        <p:spPr>
          <a:xfrm>
            <a:off x="2423592" y="1268760"/>
            <a:ext cx="360040" cy="108675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09948"/>
              </p:ext>
            </p:extLst>
          </p:nvPr>
        </p:nvGraphicFramePr>
        <p:xfrm>
          <a:off x="3503712" y="3789040"/>
          <a:ext cx="4383588" cy="2231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598">
                  <a:extLst>
                    <a:ext uri="{9D8B030D-6E8A-4147-A177-3AD203B41FA5}">
                      <a16:colId xmlns:a16="http://schemas.microsoft.com/office/drawing/2014/main" val="2621560910"/>
                    </a:ext>
                  </a:extLst>
                </a:gridCol>
                <a:gridCol w="730598">
                  <a:extLst>
                    <a:ext uri="{9D8B030D-6E8A-4147-A177-3AD203B41FA5}">
                      <a16:colId xmlns:a16="http://schemas.microsoft.com/office/drawing/2014/main" val="3831528277"/>
                    </a:ext>
                  </a:extLst>
                </a:gridCol>
                <a:gridCol w="730598">
                  <a:extLst>
                    <a:ext uri="{9D8B030D-6E8A-4147-A177-3AD203B41FA5}">
                      <a16:colId xmlns:a16="http://schemas.microsoft.com/office/drawing/2014/main" val="128315488"/>
                    </a:ext>
                  </a:extLst>
                </a:gridCol>
                <a:gridCol w="730598">
                  <a:extLst>
                    <a:ext uri="{9D8B030D-6E8A-4147-A177-3AD203B41FA5}">
                      <a16:colId xmlns:a16="http://schemas.microsoft.com/office/drawing/2014/main" val="2323490009"/>
                    </a:ext>
                  </a:extLst>
                </a:gridCol>
                <a:gridCol w="730598">
                  <a:extLst>
                    <a:ext uri="{9D8B030D-6E8A-4147-A177-3AD203B41FA5}">
                      <a16:colId xmlns:a16="http://schemas.microsoft.com/office/drawing/2014/main" val="1639098474"/>
                    </a:ext>
                  </a:extLst>
                </a:gridCol>
                <a:gridCol w="730598">
                  <a:extLst>
                    <a:ext uri="{9D8B030D-6E8A-4147-A177-3AD203B41FA5}">
                      <a16:colId xmlns:a16="http://schemas.microsoft.com/office/drawing/2014/main" val="26711096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741826"/>
                  </a:ext>
                </a:extLst>
              </a:tr>
              <a:tr h="37309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953108"/>
                  </a:ext>
                </a:extLst>
              </a:tr>
              <a:tr h="37309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219478"/>
                  </a:ext>
                </a:extLst>
              </a:tr>
              <a:tr h="37309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092535"/>
                  </a:ext>
                </a:extLst>
              </a:tr>
              <a:tr h="37309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174095"/>
                  </a:ext>
                </a:extLst>
              </a:tr>
              <a:tr h="37309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470686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511824" y="4365104"/>
            <a:ext cx="29523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11824" y="4725144"/>
            <a:ext cx="29523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83832" y="5877272"/>
            <a:ext cx="28803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503712" y="3392209"/>
                <a:ext cx="4383588" cy="2799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Y[j]     1         2          3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712" y="3392209"/>
                <a:ext cx="4383588" cy="279972"/>
              </a:xfrm>
              <a:prstGeom prst="rect">
                <a:avLst/>
              </a:prstGeom>
              <a:blipFill>
                <a:blip r:embed="rId4"/>
                <a:stretch>
                  <a:fillRect t="-26087" b="-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2423592" y="3786914"/>
            <a:ext cx="1105627" cy="3098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0    X[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495600" y="4211498"/>
            <a:ext cx="1034618" cy="284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1      1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495600" y="4901061"/>
            <a:ext cx="1022635" cy="344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3     3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495600" y="4558040"/>
            <a:ext cx="1022635" cy="280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2      2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2536043" y="5689185"/>
                <a:ext cx="1034618" cy="2880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043" y="5689185"/>
                <a:ext cx="1034618" cy="288030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3497606" y="2948237"/>
            <a:ext cx="4380006" cy="385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0        1         2         3                      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63352" y="0"/>
            <a:ext cx="10404648" cy="9144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LCS Example (0)</a:t>
            </a: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j       0        1          2         3        4         5 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dirty="0" err="1">
                <a:latin typeface="Times New Roman" panose="02020603050405020304" pitchFamily="18" charset="0"/>
              </a:rPr>
              <a:t>i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3886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X[i]</a:t>
            </a:r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3962403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3962403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4572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Y[j]</a:t>
            </a:r>
          </a:p>
        </p:txBody>
      </p: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79248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70866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609" name="Text Box 33"/>
          <p:cNvSpPr txBox="1">
            <a:spLocks noChangeArrowheads="1"/>
          </p:cNvSpPr>
          <p:nvPr/>
        </p:nvSpPr>
        <p:spPr bwMode="auto">
          <a:xfrm>
            <a:off x="62484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3092450" y="5383908"/>
            <a:ext cx="384175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X = ABCB;   m = |X| = 4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Y = BDCAB; n = |Y| = 5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Allocate array 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c[5][6</a:t>
            </a:r>
            <a:r>
              <a:rPr lang="en-US" altLang="en-US" sz="2800" dirty="0">
                <a:latin typeface="Times New Roman" panose="02020603050405020304" pitchFamily="18" charset="0"/>
              </a:rPr>
              <a:t>]	</a:t>
            </a:r>
            <a:endParaRPr lang="en-US" altLang="en-US" sz="2800" baseline="-25000" dirty="0">
              <a:solidFill>
                <a:srgbClr val="33CC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11" name="Text Box 35"/>
          <p:cNvSpPr txBox="1">
            <a:spLocks noChangeArrowheads="1"/>
          </p:cNvSpPr>
          <p:nvPr/>
        </p:nvSpPr>
        <p:spPr bwMode="auto">
          <a:xfrm>
            <a:off x="418272" y="1894582"/>
            <a:ext cx="215327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=ABCB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=BDCAB</a:t>
            </a:r>
            <a:endParaRPr lang="en-US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16744" y="12699"/>
            <a:ext cx="8305800" cy="9144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LCS Example (1)</a:t>
            </a:r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j       0        1          2         3        4         5 </a:t>
            </a: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3962403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 dirty="0">
                <a:latin typeface="Times New Roman" panose="02020603050405020304" pitchFamily="18" charset="0"/>
              </a:rPr>
              <a:t>B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3962403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29" name="Text Box 29"/>
          <p:cNvSpPr txBox="1">
            <a:spLocks noChangeArrowheads="1"/>
          </p:cNvSpPr>
          <p:nvPr/>
        </p:nvSpPr>
        <p:spPr bwMode="auto">
          <a:xfrm>
            <a:off x="79248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30" name="Text Box 30"/>
          <p:cNvSpPr txBox="1">
            <a:spLocks noChangeArrowheads="1"/>
          </p:cNvSpPr>
          <p:nvPr/>
        </p:nvSpPr>
        <p:spPr bwMode="auto">
          <a:xfrm>
            <a:off x="70866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31" name="Text Box 31"/>
          <p:cNvSpPr txBox="1">
            <a:spLocks noChangeArrowheads="1"/>
          </p:cNvSpPr>
          <p:nvPr/>
        </p:nvSpPr>
        <p:spPr bwMode="auto">
          <a:xfrm>
            <a:off x="62484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6688" name="Text Box 32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 dirty="0">
                <a:latin typeface="Times New Roman" panose="02020603050405020304" pitchFamily="18" charset="0"/>
              </a:rPr>
              <a:t>0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26689" name="Text Box 33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6690" name="Text Box 34"/>
          <p:cNvSpPr txBox="1">
            <a:spLocks noChangeArrowheads="1"/>
          </p:cNvSpPr>
          <p:nvPr/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6691" name="Text Box 35"/>
          <p:cNvSpPr txBox="1">
            <a:spLocks noChangeArrowheads="1"/>
          </p:cNvSpPr>
          <p:nvPr/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6692" name="Text Box 36"/>
          <p:cNvSpPr txBox="1">
            <a:spLocks noChangeArrowheads="1"/>
          </p:cNvSpPr>
          <p:nvPr/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6693" name="Text Box 37"/>
          <p:cNvSpPr txBox="1">
            <a:spLocks noChangeArrowheads="1"/>
          </p:cNvSpPr>
          <p:nvPr/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6694" name="Text Box 38"/>
          <p:cNvSpPr txBox="1">
            <a:spLocks noChangeArrowheads="1"/>
          </p:cNvSpPr>
          <p:nvPr/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 dirty="0">
                <a:latin typeface="Times New Roman" panose="02020603050405020304" pitchFamily="18" charset="0"/>
              </a:rPr>
              <a:t>0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26695" name="Text Box 39"/>
          <p:cNvSpPr txBox="1">
            <a:spLocks noChangeArrowheads="1"/>
          </p:cNvSpPr>
          <p:nvPr/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6696" name="Text Box 40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6697" name="Text Box 41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42" name="Text Box 42"/>
          <p:cNvSpPr txBox="1">
            <a:spLocks noChangeArrowheads="1"/>
          </p:cNvSpPr>
          <p:nvPr/>
        </p:nvSpPr>
        <p:spPr bwMode="auto">
          <a:xfrm>
            <a:off x="2895600" y="5105403"/>
            <a:ext cx="43396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for i = 1 to m 	c[i,0] = 0 	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for j = 1 to n  	c[0,j] = 0	</a:t>
            </a:r>
            <a:endParaRPr lang="en-US" altLang="en-US" sz="2800" baseline="-25000">
              <a:solidFill>
                <a:srgbClr val="33CC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43" name="Text Box 43"/>
          <p:cNvSpPr txBox="1">
            <a:spLocks noChangeArrowheads="1"/>
          </p:cNvSpPr>
          <p:nvPr/>
        </p:nvSpPr>
        <p:spPr bwMode="auto">
          <a:xfrm>
            <a:off x="402438" y="1802596"/>
            <a:ext cx="225424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=ABCB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=BDCAB</a:t>
            </a:r>
            <a:endParaRPr lang="en-US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5644" name="Text Box 44"/>
          <p:cNvSpPr txBox="1">
            <a:spLocks noChangeArrowheads="1"/>
          </p:cNvSpPr>
          <p:nvPr/>
        </p:nvSpPr>
        <p:spPr bwMode="auto">
          <a:xfrm>
            <a:off x="3886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X[i]</a:t>
            </a:r>
          </a:p>
        </p:txBody>
      </p:sp>
      <p:sp>
        <p:nvSpPr>
          <p:cNvPr id="25645" name="Text Box 45"/>
          <p:cNvSpPr txBox="1">
            <a:spLocks noChangeArrowheads="1"/>
          </p:cNvSpPr>
          <p:nvPr/>
        </p:nvSpPr>
        <p:spPr bwMode="auto">
          <a:xfrm>
            <a:off x="4572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Y[j]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668000" cy="727073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LCS Example (2)</a:t>
            </a:r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j       0        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</a:rPr>
              <a:t>          2         3        4         5 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3962403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3962403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79248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70866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62484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56" name="Text Box 32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57" name="Text Box 33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58" name="Text Box 34"/>
          <p:cNvSpPr txBox="1">
            <a:spLocks noChangeArrowheads="1"/>
          </p:cNvSpPr>
          <p:nvPr/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59" name="Text Box 35"/>
          <p:cNvSpPr txBox="1">
            <a:spLocks noChangeArrowheads="1"/>
          </p:cNvSpPr>
          <p:nvPr/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60" name="Text Box 36"/>
          <p:cNvSpPr txBox="1">
            <a:spLocks noChangeArrowheads="1"/>
          </p:cNvSpPr>
          <p:nvPr/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62" name="Text Box 38"/>
          <p:cNvSpPr txBox="1">
            <a:spLocks noChangeArrowheads="1"/>
          </p:cNvSpPr>
          <p:nvPr/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63" name="Text Box 39"/>
          <p:cNvSpPr txBox="1">
            <a:spLocks noChangeArrowheads="1"/>
          </p:cNvSpPr>
          <p:nvPr/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64" name="Text Box 40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65" name="Text Box 41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66" name="Text Box 42"/>
          <p:cNvSpPr txBox="1">
            <a:spLocks noChangeArrowheads="1"/>
          </p:cNvSpPr>
          <p:nvPr/>
        </p:nvSpPr>
        <p:spPr bwMode="auto">
          <a:xfrm>
            <a:off x="2819401" y="5181600"/>
            <a:ext cx="5385670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 		if ( 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</a:rPr>
              <a:t> == </a:t>
            </a:r>
            <a:r>
              <a:rPr lang="en-US" altLang="en-US" sz="2400" dirty="0" err="1">
                <a:latin typeface="Times New Roman" panose="02020603050405020304" pitchFamily="18" charset="0"/>
              </a:rPr>
              <a:t>Y</a:t>
            </a:r>
            <a:r>
              <a:rPr lang="en-US" altLang="en-US" sz="24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</a:rPr>
              <a:t> )		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 			c[</a:t>
            </a:r>
            <a:r>
              <a:rPr lang="en-US" altLang="en-US" sz="2400" dirty="0" err="1">
                <a:latin typeface="Times New Roman" panose="02020603050405020304" pitchFamily="18" charset="0"/>
              </a:rPr>
              <a:t>i,j</a:t>
            </a:r>
            <a:r>
              <a:rPr lang="en-US" altLang="en-US" sz="2400" dirty="0">
                <a:latin typeface="Times New Roman" panose="02020603050405020304" pitchFamily="18" charset="0"/>
              </a:rPr>
              <a:t>] = c[i-1,j-1] + 1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 		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else c[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i,j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] = max( c[i-1,j], c[i,j-1] )</a:t>
            </a:r>
          </a:p>
          <a:p>
            <a:pPr eaLnBrk="0" hangingPunct="0">
              <a:lnSpc>
                <a:spcPct val="90000"/>
              </a:lnSpc>
            </a:pPr>
            <a:endParaRPr lang="en-US" altLang="en-US" sz="2800" baseline="-25000" dirty="0">
              <a:solidFill>
                <a:srgbClr val="33CC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8747" name="Oval 43"/>
          <p:cNvSpPr>
            <a:spLocks noChangeArrowheads="1"/>
          </p:cNvSpPr>
          <p:nvPr/>
        </p:nvSpPr>
        <p:spPr bwMode="auto">
          <a:xfrm>
            <a:off x="3886200" y="2209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28748" name="Oval 44"/>
          <p:cNvSpPr>
            <a:spLocks noChangeArrowheads="1"/>
          </p:cNvSpPr>
          <p:nvPr/>
        </p:nvSpPr>
        <p:spPr bwMode="auto">
          <a:xfrm>
            <a:off x="5410200" y="11430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28749" name="Line 45"/>
          <p:cNvSpPr>
            <a:spLocks noChangeShapeType="1"/>
          </p:cNvSpPr>
          <p:nvPr/>
        </p:nvSpPr>
        <p:spPr bwMode="auto">
          <a:xfrm>
            <a:off x="5486400" y="2057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50" name="Line 46"/>
          <p:cNvSpPr>
            <a:spLocks noChangeShapeType="1"/>
          </p:cNvSpPr>
          <p:nvPr/>
        </p:nvSpPr>
        <p:spPr bwMode="auto">
          <a:xfrm>
            <a:off x="5105400" y="2438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51" name="Text Box 47"/>
          <p:cNvSpPr txBox="1">
            <a:spLocks noChangeArrowheads="1"/>
          </p:cNvSpPr>
          <p:nvPr/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72" name="Text Box 48"/>
          <p:cNvSpPr txBox="1">
            <a:spLocks noChangeArrowheads="1"/>
          </p:cNvSpPr>
          <p:nvPr/>
        </p:nvSpPr>
        <p:spPr bwMode="auto">
          <a:xfrm>
            <a:off x="511175" y="1676400"/>
            <a:ext cx="197167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X=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BCB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Y=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DCAB</a:t>
            </a:r>
            <a:endParaRPr lang="en-US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6673" name="Text Box 49"/>
          <p:cNvSpPr txBox="1">
            <a:spLocks noChangeArrowheads="1"/>
          </p:cNvSpPr>
          <p:nvPr/>
        </p:nvSpPr>
        <p:spPr bwMode="auto">
          <a:xfrm>
            <a:off x="3886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X[i]</a:t>
            </a:r>
          </a:p>
        </p:txBody>
      </p:sp>
      <p:sp>
        <p:nvSpPr>
          <p:cNvPr id="26674" name="Text Box 50"/>
          <p:cNvSpPr txBox="1">
            <a:spLocks noChangeArrowheads="1"/>
          </p:cNvSpPr>
          <p:nvPr/>
        </p:nvSpPr>
        <p:spPr bwMode="auto">
          <a:xfrm>
            <a:off x="4572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Y[j]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0"/>
            <a:ext cx="11881319" cy="244827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Presentation Topic is </a:t>
            </a:r>
            <a:b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u="sng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Common Subsequence</a:t>
            </a:r>
            <a:endParaRPr lang="en-US" sz="6000" b="1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464" y="3573016"/>
            <a:ext cx="8994413" cy="2603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Tushar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Sarkar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 : 18CSE35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 Year Second Semester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BSMRSTU.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72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3"/>
            <a:ext cx="10668000" cy="6096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LCS Example (3)</a:t>
            </a:r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j       0        1          2         3        4         5 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7668" name="Text Box 20"/>
          <p:cNvSpPr txBox="1">
            <a:spLocks noChangeArrowheads="1"/>
          </p:cNvSpPr>
          <p:nvPr/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7669" name="Text Box 21"/>
          <p:cNvSpPr txBox="1">
            <a:spLocks noChangeArrowheads="1"/>
          </p:cNvSpPr>
          <p:nvPr/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3962403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3962403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79248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70866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62484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83" name="Text Box 35"/>
          <p:cNvSpPr txBox="1">
            <a:spLocks noChangeArrowheads="1"/>
          </p:cNvSpPr>
          <p:nvPr/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84" name="Text Box 36"/>
          <p:cNvSpPr txBox="1">
            <a:spLocks noChangeArrowheads="1"/>
          </p:cNvSpPr>
          <p:nvPr/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85" name="Text Box 37"/>
          <p:cNvSpPr txBox="1">
            <a:spLocks noChangeArrowheads="1"/>
          </p:cNvSpPr>
          <p:nvPr/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86" name="Text Box 38"/>
          <p:cNvSpPr txBox="1">
            <a:spLocks noChangeArrowheads="1"/>
          </p:cNvSpPr>
          <p:nvPr/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88" name="Text Box 40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89" name="Text Box 41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90" name="Text Box 42"/>
          <p:cNvSpPr txBox="1">
            <a:spLocks noChangeArrowheads="1"/>
          </p:cNvSpPr>
          <p:nvPr/>
        </p:nvSpPr>
        <p:spPr bwMode="auto">
          <a:xfrm>
            <a:off x="2895603" y="5105403"/>
            <a:ext cx="5309467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 		if ( 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</a:rPr>
              <a:t> == </a:t>
            </a:r>
            <a:r>
              <a:rPr lang="en-US" altLang="en-US" sz="2400" dirty="0" err="1">
                <a:latin typeface="Times New Roman" panose="02020603050405020304" pitchFamily="18" charset="0"/>
              </a:rPr>
              <a:t>Y</a:t>
            </a:r>
            <a:r>
              <a:rPr lang="en-US" altLang="en-US" sz="24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</a:rPr>
              <a:t> )		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 			c[</a:t>
            </a:r>
            <a:r>
              <a:rPr lang="en-US" altLang="en-US" sz="2400" dirty="0" err="1">
                <a:latin typeface="Times New Roman" panose="02020603050405020304" pitchFamily="18" charset="0"/>
              </a:rPr>
              <a:t>i,j</a:t>
            </a:r>
            <a:r>
              <a:rPr lang="en-US" altLang="en-US" sz="2400" dirty="0">
                <a:latin typeface="Times New Roman" panose="02020603050405020304" pitchFamily="18" charset="0"/>
              </a:rPr>
              <a:t>] = c[i-1,j-1] + 1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 dirty="0">
                <a:solidFill>
                  <a:srgbClr val="008000"/>
                </a:solidFill>
                <a:latin typeface="Times New Roman" panose="02020603050405020304" pitchFamily="18" charset="0"/>
              </a:rPr>
              <a:t> 		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else c[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i,j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] = max( c[i-1,j], c[i,j-1] )</a:t>
            </a:r>
          </a:p>
        </p:txBody>
      </p:sp>
      <p:sp>
        <p:nvSpPr>
          <p:cNvPr id="27691" name="Text Box 43"/>
          <p:cNvSpPr txBox="1">
            <a:spLocks noChangeArrowheads="1"/>
          </p:cNvSpPr>
          <p:nvPr/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0796" name="Text Box 44"/>
          <p:cNvSpPr txBox="1">
            <a:spLocks noChangeArrowheads="1"/>
          </p:cNvSpPr>
          <p:nvPr/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30797" name="Text Box 45"/>
          <p:cNvSpPr txBox="1">
            <a:spLocks noChangeArrowheads="1"/>
          </p:cNvSpPr>
          <p:nvPr/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94" name="Text Box 46"/>
          <p:cNvSpPr txBox="1">
            <a:spLocks noChangeArrowheads="1"/>
          </p:cNvSpPr>
          <p:nvPr/>
        </p:nvSpPr>
        <p:spPr bwMode="auto">
          <a:xfrm>
            <a:off x="549948" y="1717223"/>
            <a:ext cx="21161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X=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BCB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Y=</a:t>
            </a:r>
            <a:r>
              <a:rPr lang="en-US" altLang="en-US" sz="2800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DC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AB</a:t>
            </a:r>
            <a:endParaRPr lang="en-US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7695" name="Text Box 47"/>
          <p:cNvSpPr txBox="1">
            <a:spLocks noChangeArrowheads="1"/>
          </p:cNvSpPr>
          <p:nvPr/>
        </p:nvSpPr>
        <p:spPr bwMode="auto">
          <a:xfrm>
            <a:off x="3886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X[i]</a:t>
            </a:r>
          </a:p>
        </p:txBody>
      </p:sp>
      <p:sp>
        <p:nvSpPr>
          <p:cNvPr id="27696" name="Text Box 48"/>
          <p:cNvSpPr txBox="1">
            <a:spLocks noChangeArrowheads="1"/>
          </p:cNvSpPr>
          <p:nvPr/>
        </p:nvSpPr>
        <p:spPr bwMode="auto">
          <a:xfrm>
            <a:off x="4572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Y[j]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2605" y="-52389"/>
            <a:ext cx="8244408" cy="644525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LCS Example (4)</a:t>
            </a: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j       0        1          2         3        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en-US" sz="2400">
                <a:latin typeface="Times New Roman" panose="02020603050405020304" pitchFamily="18" charset="0"/>
              </a:rPr>
              <a:t>         5 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3962403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3962403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79248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70866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62484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704" name="Text Box 32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711" name="Text Box 39"/>
          <p:cNvSpPr txBox="1">
            <a:spLocks noChangeArrowheads="1"/>
          </p:cNvSpPr>
          <p:nvPr/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712" name="Text Box 40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713" name="Text Box 41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714" name="Text Box 42"/>
          <p:cNvSpPr txBox="1">
            <a:spLocks noChangeArrowheads="1"/>
          </p:cNvSpPr>
          <p:nvPr/>
        </p:nvSpPr>
        <p:spPr bwMode="auto">
          <a:xfrm>
            <a:off x="2895603" y="5105403"/>
            <a:ext cx="5309467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2400" dirty="0">
                <a:solidFill>
                  <a:srgbClr val="008000"/>
                </a:solidFill>
                <a:latin typeface="Times New Roman" panose="02020603050405020304" pitchFamily="18" charset="0"/>
              </a:rPr>
              <a:t> 		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if ( X</a:t>
            </a:r>
            <a:r>
              <a:rPr lang="en-US" alt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== 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2400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)		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			c[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i,j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] = c[i-1,j-1] + 1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 		else c[</a:t>
            </a:r>
            <a:r>
              <a:rPr lang="en-US" altLang="en-US" sz="2400" dirty="0" err="1">
                <a:latin typeface="Times New Roman" panose="02020603050405020304" pitchFamily="18" charset="0"/>
              </a:rPr>
              <a:t>i,j</a:t>
            </a:r>
            <a:r>
              <a:rPr lang="en-US" altLang="en-US" sz="2400" dirty="0">
                <a:latin typeface="Times New Roman" panose="02020603050405020304" pitchFamily="18" charset="0"/>
              </a:rPr>
              <a:t>] = max( c[i-1,j], c[i,j-1] )</a:t>
            </a:r>
          </a:p>
        </p:txBody>
      </p:sp>
      <p:sp>
        <p:nvSpPr>
          <p:cNvPr id="28715" name="Text Box 43"/>
          <p:cNvSpPr txBox="1">
            <a:spLocks noChangeArrowheads="1"/>
          </p:cNvSpPr>
          <p:nvPr/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716" name="Text Box 44"/>
          <p:cNvSpPr txBox="1">
            <a:spLocks noChangeArrowheads="1"/>
          </p:cNvSpPr>
          <p:nvPr/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717" name="Text Box 45"/>
          <p:cNvSpPr txBox="1">
            <a:spLocks noChangeArrowheads="1"/>
          </p:cNvSpPr>
          <p:nvPr/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2846" name="Oval 46"/>
          <p:cNvSpPr>
            <a:spLocks noChangeArrowheads="1"/>
          </p:cNvSpPr>
          <p:nvPr/>
        </p:nvSpPr>
        <p:spPr bwMode="auto">
          <a:xfrm>
            <a:off x="3886200" y="21336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332847" name="Oval 47"/>
          <p:cNvSpPr>
            <a:spLocks noChangeArrowheads="1"/>
          </p:cNvSpPr>
          <p:nvPr/>
        </p:nvSpPr>
        <p:spPr bwMode="auto">
          <a:xfrm>
            <a:off x="7848600" y="11430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2848" name="Line 48"/>
          <p:cNvSpPr>
            <a:spLocks noChangeShapeType="1"/>
          </p:cNvSpPr>
          <p:nvPr/>
        </p:nvSpPr>
        <p:spPr bwMode="auto">
          <a:xfrm>
            <a:off x="7543800" y="20574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49" name="Text Box 49"/>
          <p:cNvSpPr txBox="1">
            <a:spLocks noChangeArrowheads="1"/>
          </p:cNvSpPr>
          <p:nvPr/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722" name="Text Box 50"/>
          <p:cNvSpPr txBox="1">
            <a:spLocks noChangeArrowheads="1"/>
          </p:cNvSpPr>
          <p:nvPr/>
        </p:nvSpPr>
        <p:spPr bwMode="auto">
          <a:xfrm>
            <a:off x="674315" y="1625186"/>
            <a:ext cx="194309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X=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BCB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Y=</a:t>
            </a:r>
            <a:r>
              <a:rPr lang="en-US" altLang="en-US" sz="2800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BDC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B</a:t>
            </a:r>
            <a:endParaRPr lang="en-US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8723" name="Text Box 51"/>
          <p:cNvSpPr txBox="1">
            <a:spLocks noChangeArrowheads="1"/>
          </p:cNvSpPr>
          <p:nvPr/>
        </p:nvSpPr>
        <p:spPr bwMode="auto">
          <a:xfrm>
            <a:off x="3886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X[i]</a:t>
            </a:r>
          </a:p>
        </p:txBody>
      </p:sp>
      <p:sp>
        <p:nvSpPr>
          <p:cNvPr id="28724" name="Text Box 52"/>
          <p:cNvSpPr txBox="1">
            <a:spLocks noChangeArrowheads="1"/>
          </p:cNvSpPr>
          <p:nvPr/>
        </p:nvSpPr>
        <p:spPr bwMode="auto">
          <a:xfrm>
            <a:off x="4572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Y[j]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-7404" y="-14288"/>
            <a:ext cx="8244408" cy="568325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LCS Example (5)</a:t>
            </a: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j       0        1          2         3        4         5 </a:t>
            </a: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3962403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3962403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79248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70866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27" name="Text Box 31"/>
          <p:cNvSpPr txBox="1">
            <a:spLocks noChangeArrowheads="1"/>
          </p:cNvSpPr>
          <p:nvPr/>
        </p:nvSpPr>
        <p:spPr bwMode="auto">
          <a:xfrm>
            <a:off x="62484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28" name="Text Box 32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29" name="Text Box 33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30" name="Text Box 34"/>
          <p:cNvSpPr txBox="1">
            <a:spLocks noChangeArrowheads="1"/>
          </p:cNvSpPr>
          <p:nvPr/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31" name="Text Box 35"/>
          <p:cNvSpPr txBox="1">
            <a:spLocks noChangeArrowheads="1"/>
          </p:cNvSpPr>
          <p:nvPr/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32" name="Text Box 36"/>
          <p:cNvSpPr txBox="1">
            <a:spLocks noChangeArrowheads="1"/>
          </p:cNvSpPr>
          <p:nvPr/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33" name="Text Box 37"/>
          <p:cNvSpPr txBox="1">
            <a:spLocks noChangeArrowheads="1"/>
          </p:cNvSpPr>
          <p:nvPr/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34" name="Text Box 38"/>
          <p:cNvSpPr txBox="1">
            <a:spLocks noChangeArrowheads="1"/>
          </p:cNvSpPr>
          <p:nvPr/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35" name="Text Box 39"/>
          <p:cNvSpPr txBox="1">
            <a:spLocks noChangeArrowheads="1"/>
          </p:cNvSpPr>
          <p:nvPr/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36" name="Text Box 40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37" name="Text Box 41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38" name="Text Box 42"/>
          <p:cNvSpPr txBox="1">
            <a:spLocks noChangeArrowheads="1"/>
          </p:cNvSpPr>
          <p:nvPr/>
        </p:nvSpPr>
        <p:spPr bwMode="auto">
          <a:xfrm>
            <a:off x="2895603" y="5105403"/>
            <a:ext cx="5309467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 		if ( 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</a:rPr>
              <a:t> == </a:t>
            </a:r>
            <a:r>
              <a:rPr lang="en-US" altLang="en-US" sz="2400" dirty="0" err="1">
                <a:latin typeface="Times New Roman" panose="02020603050405020304" pitchFamily="18" charset="0"/>
              </a:rPr>
              <a:t>Y</a:t>
            </a:r>
            <a:r>
              <a:rPr lang="en-US" altLang="en-US" sz="24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</a:rPr>
              <a:t> )		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 			c[</a:t>
            </a:r>
            <a:r>
              <a:rPr lang="en-US" altLang="en-US" sz="2400" dirty="0" err="1">
                <a:latin typeface="Times New Roman" panose="02020603050405020304" pitchFamily="18" charset="0"/>
              </a:rPr>
              <a:t>i,j</a:t>
            </a:r>
            <a:r>
              <a:rPr lang="en-US" altLang="en-US" sz="2400" dirty="0">
                <a:latin typeface="Times New Roman" panose="02020603050405020304" pitchFamily="18" charset="0"/>
              </a:rPr>
              <a:t>] = c[i-1,j-1] + 1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 dirty="0">
                <a:solidFill>
                  <a:srgbClr val="008000"/>
                </a:solidFill>
                <a:latin typeface="Times New Roman" panose="02020603050405020304" pitchFamily="18" charset="0"/>
              </a:rPr>
              <a:t> 		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else c[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i,j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] = max( c[i-1,j], c[i,j-1] )</a:t>
            </a:r>
          </a:p>
        </p:txBody>
      </p:sp>
      <p:sp>
        <p:nvSpPr>
          <p:cNvPr id="29739" name="Text Box 43"/>
          <p:cNvSpPr txBox="1">
            <a:spLocks noChangeArrowheads="1"/>
          </p:cNvSpPr>
          <p:nvPr/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40" name="Text Box 44"/>
          <p:cNvSpPr txBox="1">
            <a:spLocks noChangeArrowheads="1"/>
          </p:cNvSpPr>
          <p:nvPr/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41" name="Text Box 45"/>
          <p:cNvSpPr txBox="1">
            <a:spLocks noChangeArrowheads="1"/>
          </p:cNvSpPr>
          <p:nvPr/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42" name="Text Box 46"/>
          <p:cNvSpPr txBox="1">
            <a:spLocks noChangeArrowheads="1"/>
          </p:cNvSpPr>
          <p:nvPr/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4895" name="Text Box 47"/>
          <p:cNvSpPr txBox="1">
            <a:spLocks noChangeArrowheads="1"/>
          </p:cNvSpPr>
          <p:nvPr/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4896" name="Line 48"/>
          <p:cNvSpPr>
            <a:spLocks noChangeShapeType="1"/>
          </p:cNvSpPr>
          <p:nvPr/>
        </p:nvSpPr>
        <p:spPr bwMode="auto">
          <a:xfrm>
            <a:off x="8382000" y="2590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97" name="Oval 49"/>
          <p:cNvSpPr>
            <a:spLocks noChangeArrowheads="1"/>
          </p:cNvSpPr>
          <p:nvPr/>
        </p:nvSpPr>
        <p:spPr bwMode="auto">
          <a:xfrm>
            <a:off x="3886200" y="2209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4898" name="Oval 50"/>
          <p:cNvSpPr>
            <a:spLocks noChangeArrowheads="1"/>
          </p:cNvSpPr>
          <p:nvPr/>
        </p:nvSpPr>
        <p:spPr bwMode="auto">
          <a:xfrm>
            <a:off x="8686800" y="1066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47" name="Text Box 51"/>
          <p:cNvSpPr txBox="1">
            <a:spLocks noChangeArrowheads="1"/>
          </p:cNvSpPr>
          <p:nvPr/>
        </p:nvSpPr>
        <p:spPr bwMode="auto">
          <a:xfrm>
            <a:off x="479375" y="1565275"/>
            <a:ext cx="23336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X=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BCB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Y=</a:t>
            </a:r>
            <a:r>
              <a:rPr lang="en-US" altLang="en-US" sz="2800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BDCA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en-US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9748" name="Text Box 52"/>
          <p:cNvSpPr txBox="1">
            <a:spLocks noChangeArrowheads="1"/>
          </p:cNvSpPr>
          <p:nvPr/>
        </p:nvSpPr>
        <p:spPr bwMode="auto">
          <a:xfrm>
            <a:off x="3886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X[i]</a:t>
            </a:r>
          </a:p>
        </p:txBody>
      </p:sp>
      <p:sp>
        <p:nvSpPr>
          <p:cNvPr id="29749" name="Text Box 53"/>
          <p:cNvSpPr txBox="1">
            <a:spLocks noChangeArrowheads="1"/>
          </p:cNvSpPr>
          <p:nvPr/>
        </p:nvSpPr>
        <p:spPr bwMode="auto">
          <a:xfrm>
            <a:off x="4572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Y[j]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797" y="-38103"/>
            <a:ext cx="8286537" cy="609603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LCS Example (6)</a:t>
            </a:r>
          </a:p>
        </p:txBody>
      </p:sp>
      <p:sp>
        <p:nvSpPr>
          <p:cNvPr id="30723" name="Line 3"/>
          <p:cNvSpPr>
            <a:spLocks noChangeShapeType="1"/>
          </p:cNvSpPr>
          <p:nvPr/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j       0        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</a:rPr>
              <a:t>          2         3        4         5 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3962403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45" name="Text Box 25"/>
          <p:cNvSpPr txBox="1">
            <a:spLocks noChangeArrowheads="1"/>
          </p:cNvSpPr>
          <p:nvPr/>
        </p:nvSpPr>
        <p:spPr bwMode="auto">
          <a:xfrm>
            <a:off x="3962403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79248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70866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62484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53" name="Text Box 33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54" name="Text Box 34"/>
          <p:cNvSpPr txBox="1">
            <a:spLocks noChangeArrowheads="1"/>
          </p:cNvSpPr>
          <p:nvPr/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55" name="Text Box 35"/>
          <p:cNvSpPr txBox="1">
            <a:spLocks noChangeArrowheads="1"/>
          </p:cNvSpPr>
          <p:nvPr/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56" name="Text Box 36"/>
          <p:cNvSpPr txBox="1">
            <a:spLocks noChangeArrowheads="1"/>
          </p:cNvSpPr>
          <p:nvPr/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57" name="Text Box 37"/>
          <p:cNvSpPr txBox="1">
            <a:spLocks noChangeArrowheads="1"/>
          </p:cNvSpPr>
          <p:nvPr/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58" name="Text Box 38"/>
          <p:cNvSpPr txBox="1">
            <a:spLocks noChangeArrowheads="1"/>
          </p:cNvSpPr>
          <p:nvPr/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59" name="Text Box 39"/>
          <p:cNvSpPr txBox="1">
            <a:spLocks noChangeArrowheads="1"/>
          </p:cNvSpPr>
          <p:nvPr/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60" name="Text Box 40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61" name="Text Box 41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62" name="Text Box 42"/>
          <p:cNvSpPr txBox="1">
            <a:spLocks noChangeArrowheads="1"/>
          </p:cNvSpPr>
          <p:nvPr/>
        </p:nvSpPr>
        <p:spPr bwMode="auto">
          <a:xfrm>
            <a:off x="2895603" y="5105403"/>
            <a:ext cx="5309467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2400" dirty="0">
                <a:solidFill>
                  <a:srgbClr val="008000"/>
                </a:solidFill>
                <a:latin typeface="Times New Roman" panose="02020603050405020304" pitchFamily="18" charset="0"/>
              </a:rPr>
              <a:t> 		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if ( X</a:t>
            </a:r>
            <a:r>
              <a:rPr lang="en-US" alt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== 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2400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)		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			c[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i,j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] = c[i-1,j-1] + 1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 		else c[</a:t>
            </a:r>
            <a:r>
              <a:rPr lang="en-US" altLang="en-US" sz="2400" dirty="0" err="1">
                <a:latin typeface="Times New Roman" panose="02020603050405020304" pitchFamily="18" charset="0"/>
              </a:rPr>
              <a:t>i,j</a:t>
            </a:r>
            <a:r>
              <a:rPr lang="en-US" altLang="en-US" sz="2400" dirty="0">
                <a:latin typeface="Times New Roman" panose="02020603050405020304" pitchFamily="18" charset="0"/>
              </a:rPr>
              <a:t>] = max( c[i-1,j], c[i,j-1] )</a:t>
            </a:r>
          </a:p>
        </p:txBody>
      </p: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64" name="Text Box 44"/>
          <p:cNvSpPr txBox="1">
            <a:spLocks noChangeArrowheads="1"/>
          </p:cNvSpPr>
          <p:nvPr/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65" name="Text Box 45"/>
          <p:cNvSpPr txBox="1">
            <a:spLocks noChangeArrowheads="1"/>
          </p:cNvSpPr>
          <p:nvPr/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66" name="Text Box 46"/>
          <p:cNvSpPr txBox="1">
            <a:spLocks noChangeArrowheads="1"/>
          </p:cNvSpPr>
          <p:nvPr/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67" name="Text Box 47"/>
          <p:cNvSpPr txBox="1">
            <a:spLocks noChangeArrowheads="1"/>
          </p:cNvSpPr>
          <p:nvPr/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6944" name="Oval 48"/>
          <p:cNvSpPr>
            <a:spLocks noChangeArrowheads="1"/>
          </p:cNvSpPr>
          <p:nvPr/>
        </p:nvSpPr>
        <p:spPr bwMode="auto">
          <a:xfrm>
            <a:off x="5410200" y="11430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6945" name="Oval 49"/>
          <p:cNvSpPr>
            <a:spLocks noChangeArrowheads="1"/>
          </p:cNvSpPr>
          <p:nvPr/>
        </p:nvSpPr>
        <p:spPr bwMode="auto">
          <a:xfrm>
            <a:off x="3886200" y="28194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6946" name="Line 50"/>
          <p:cNvSpPr>
            <a:spLocks noChangeShapeType="1"/>
          </p:cNvSpPr>
          <p:nvPr/>
        </p:nvSpPr>
        <p:spPr bwMode="auto">
          <a:xfrm>
            <a:off x="5105400" y="2743200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47" name="Text Box 51"/>
          <p:cNvSpPr txBox="1">
            <a:spLocks noChangeArrowheads="1"/>
          </p:cNvSpPr>
          <p:nvPr/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72" name="Text Box 52"/>
          <p:cNvSpPr txBox="1">
            <a:spLocks noChangeArrowheads="1"/>
          </p:cNvSpPr>
          <p:nvPr/>
        </p:nvSpPr>
        <p:spPr bwMode="auto">
          <a:xfrm>
            <a:off x="191344" y="1600201"/>
            <a:ext cx="219011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X=</a:t>
            </a:r>
            <a:r>
              <a:rPr lang="en-US" altLang="en-US" sz="2800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CB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Y=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DCAB</a:t>
            </a:r>
            <a:endParaRPr lang="en-US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0773" name="Text Box 53"/>
          <p:cNvSpPr txBox="1">
            <a:spLocks noChangeArrowheads="1"/>
          </p:cNvSpPr>
          <p:nvPr/>
        </p:nvSpPr>
        <p:spPr bwMode="auto">
          <a:xfrm>
            <a:off x="3886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X[i]</a:t>
            </a:r>
          </a:p>
        </p:txBody>
      </p:sp>
      <p:sp>
        <p:nvSpPr>
          <p:cNvPr id="30774" name="Text Box 54"/>
          <p:cNvSpPr txBox="1">
            <a:spLocks noChangeArrowheads="1"/>
          </p:cNvSpPr>
          <p:nvPr/>
        </p:nvSpPr>
        <p:spPr bwMode="auto">
          <a:xfrm>
            <a:off x="4572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dirty="0">
                <a:latin typeface="Times New Roman" panose="02020603050405020304" pitchFamily="18" charset="0"/>
              </a:rPr>
              <a:t>Y[j]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44329"/>
            <a:ext cx="10668000" cy="685801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LCS Example (7)</a:t>
            </a:r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j       0        1          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2         3        4</a:t>
            </a:r>
            <a:r>
              <a:rPr lang="en-US" altLang="en-US" sz="2400">
                <a:latin typeface="Times New Roman" panose="02020603050405020304" pitchFamily="18" charset="0"/>
              </a:rPr>
              <a:t>         5 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3962403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3962403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72" name="Text Box 28"/>
          <p:cNvSpPr txBox="1">
            <a:spLocks noChangeArrowheads="1"/>
          </p:cNvSpPr>
          <p:nvPr/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79248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70866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62484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79" name="Text Box 35"/>
          <p:cNvSpPr txBox="1">
            <a:spLocks noChangeArrowheads="1"/>
          </p:cNvSpPr>
          <p:nvPr/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80" name="Text Box 36"/>
          <p:cNvSpPr txBox="1">
            <a:spLocks noChangeArrowheads="1"/>
          </p:cNvSpPr>
          <p:nvPr/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81" name="Text Box 37"/>
          <p:cNvSpPr txBox="1">
            <a:spLocks noChangeArrowheads="1"/>
          </p:cNvSpPr>
          <p:nvPr/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82" name="Text Box 38"/>
          <p:cNvSpPr txBox="1">
            <a:spLocks noChangeArrowheads="1"/>
          </p:cNvSpPr>
          <p:nvPr/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83" name="Text Box 39"/>
          <p:cNvSpPr txBox="1">
            <a:spLocks noChangeArrowheads="1"/>
          </p:cNvSpPr>
          <p:nvPr/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84" name="Text Box 40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85" name="Text Box 41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86" name="Text Box 42"/>
          <p:cNvSpPr txBox="1">
            <a:spLocks noChangeArrowheads="1"/>
          </p:cNvSpPr>
          <p:nvPr/>
        </p:nvSpPr>
        <p:spPr bwMode="auto">
          <a:xfrm>
            <a:off x="2895603" y="5105403"/>
            <a:ext cx="5309467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 		if ( 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</a:rPr>
              <a:t> == </a:t>
            </a:r>
            <a:r>
              <a:rPr lang="en-US" altLang="en-US" sz="2400" dirty="0" err="1">
                <a:latin typeface="Times New Roman" panose="02020603050405020304" pitchFamily="18" charset="0"/>
              </a:rPr>
              <a:t>Y</a:t>
            </a:r>
            <a:r>
              <a:rPr lang="en-US" altLang="en-US" sz="24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</a:rPr>
              <a:t> )		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 			c[</a:t>
            </a:r>
            <a:r>
              <a:rPr lang="en-US" altLang="en-US" sz="2400" dirty="0" err="1">
                <a:latin typeface="Times New Roman" panose="02020603050405020304" pitchFamily="18" charset="0"/>
              </a:rPr>
              <a:t>i,j</a:t>
            </a:r>
            <a:r>
              <a:rPr lang="en-US" altLang="en-US" sz="2400" dirty="0">
                <a:latin typeface="Times New Roman" panose="02020603050405020304" pitchFamily="18" charset="0"/>
              </a:rPr>
              <a:t>] = c[i-1,j-1] + 1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 dirty="0">
                <a:solidFill>
                  <a:srgbClr val="008000"/>
                </a:solidFill>
                <a:latin typeface="Times New Roman" panose="02020603050405020304" pitchFamily="18" charset="0"/>
              </a:rPr>
              <a:t> 		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else c[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i,j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] = max( c[i-1,j], c[i,j-1] )</a:t>
            </a:r>
          </a:p>
        </p:txBody>
      </p:sp>
      <p:sp>
        <p:nvSpPr>
          <p:cNvPr id="31787" name="Text Box 43"/>
          <p:cNvSpPr txBox="1">
            <a:spLocks noChangeArrowheads="1"/>
          </p:cNvSpPr>
          <p:nvPr/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88" name="Text Box 44"/>
          <p:cNvSpPr txBox="1">
            <a:spLocks noChangeArrowheads="1"/>
          </p:cNvSpPr>
          <p:nvPr/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89" name="Text Box 45"/>
          <p:cNvSpPr txBox="1">
            <a:spLocks noChangeArrowheads="1"/>
          </p:cNvSpPr>
          <p:nvPr/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90" name="Text Box 46"/>
          <p:cNvSpPr txBox="1">
            <a:spLocks noChangeArrowheads="1"/>
          </p:cNvSpPr>
          <p:nvPr/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91" name="Text Box 47"/>
          <p:cNvSpPr txBox="1">
            <a:spLocks noChangeArrowheads="1"/>
          </p:cNvSpPr>
          <p:nvPr/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92" name="Text Box 48"/>
          <p:cNvSpPr txBox="1">
            <a:spLocks noChangeArrowheads="1"/>
          </p:cNvSpPr>
          <p:nvPr/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993" name="Text Box 49"/>
          <p:cNvSpPr txBox="1">
            <a:spLocks noChangeArrowheads="1"/>
          </p:cNvSpPr>
          <p:nvPr/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994" name="Text Box 50"/>
          <p:cNvSpPr txBox="1">
            <a:spLocks noChangeArrowheads="1"/>
          </p:cNvSpPr>
          <p:nvPr/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995" name="Text Box 51"/>
          <p:cNvSpPr txBox="1">
            <a:spLocks noChangeArrowheads="1"/>
          </p:cNvSpPr>
          <p:nvPr/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96" name="Oval 52"/>
          <p:cNvSpPr>
            <a:spLocks noChangeArrowheads="1"/>
          </p:cNvSpPr>
          <p:nvPr/>
        </p:nvSpPr>
        <p:spPr bwMode="auto">
          <a:xfrm>
            <a:off x="3886200" y="28194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97" name="Oval 53"/>
          <p:cNvSpPr>
            <a:spLocks noChangeArrowheads="1"/>
          </p:cNvSpPr>
          <p:nvPr/>
        </p:nvSpPr>
        <p:spPr bwMode="auto">
          <a:xfrm>
            <a:off x="6096000" y="1066800"/>
            <a:ext cx="2590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998" name="Line 54"/>
          <p:cNvSpPr>
            <a:spLocks noChangeShapeType="1"/>
          </p:cNvSpPr>
          <p:nvPr/>
        </p:nvSpPr>
        <p:spPr bwMode="auto">
          <a:xfrm>
            <a:off x="58674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99" name="Line 55"/>
          <p:cNvSpPr>
            <a:spLocks noChangeShapeType="1"/>
          </p:cNvSpPr>
          <p:nvPr/>
        </p:nvSpPr>
        <p:spPr bwMode="auto">
          <a:xfrm>
            <a:off x="67056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000" name="Line 56"/>
          <p:cNvSpPr>
            <a:spLocks noChangeShapeType="1"/>
          </p:cNvSpPr>
          <p:nvPr/>
        </p:nvSpPr>
        <p:spPr bwMode="auto">
          <a:xfrm>
            <a:off x="7924800" y="2667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001" name="Line 57"/>
          <p:cNvSpPr>
            <a:spLocks noChangeShapeType="1"/>
          </p:cNvSpPr>
          <p:nvPr/>
        </p:nvSpPr>
        <p:spPr bwMode="auto">
          <a:xfrm>
            <a:off x="75438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02" name="Text Box 58"/>
          <p:cNvSpPr txBox="1">
            <a:spLocks noChangeArrowheads="1"/>
          </p:cNvSpPr>
          <p:nvPr/>
        </p:nvSpPr>
        <p:spPr bwMode="auto">
          <a:xfrm>
            <a:off x="493812" y="1708275"/>
            <a:ext cx="233679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X=</a:t>
            </a:r>
            <a:r>
              <a:rPr lang="en-US" altLang="en-US" sz="2800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CB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Y=</a:t>
            </a:r>
            <a:r>
              <a:rPr lang="en-US" altLang="en-US" sz="2800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DCA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B</a:t>
            </a:r>
            <a:endParaRPr lang="en-US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1803" name="Text Box 59"/>
          <p:cNvSpPr txBox="1">
            <a:spLocks noChangeArrowheads="1"/>
          </p:cNvSpPr>
          <p:nvPr/>
        </p:nvSpPr>
        <p:spPr bwMode="auto">
          <a:xfrm>
            <a:off x="3886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X[i]</a:t>
            </a:r>
          </a:p>
        </p:txBody>
      </p:sp>
      <p:sp>
        <p:nvSpPr>
          <p:cNvPr id="31804" name="Text Box 60"/>
          <p:cNvSpPr txBox="1">
            <a:spLocks noChangeArrowheads="1"/>
          </p:cNvSpPr>
          <p:nvPr/>
        </p:nvSpPr>
        <p:spPr bwMode="auto">
          <a:xfrm>
            <a:off x="4572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Y[j]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-38561" y="-122242"/>
            <a:ext cx="8243631" cy="498476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LCS Example (8)</a:t>
            </a:r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j       0        1          2         3        4         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32791" name="Text Box 23"/>
          <p:cNvSpPr txBox="1">
            <a:spLocks noChangeArrowheads="1"/>
          </p:cNvSpPr>
          <p:nvPr/>
        </p:nvSpPr>
        <p:spPr bwMode="auto">
          <a:xfrm>
            <a:off x="3962403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92" name="Text Box 24"/>
          <p:cNvSpPr txBox="1">
            <a:spLocks noChangeArrowheads="1"/>
          </p:cNvSpPr>
          <p:nvPr/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3962403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79248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70866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62484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02" name="Text Box 34"/>
          <p:cNvSpPr txBox="1">
            <a:spLocks noChangeArrowheads="1"/>
          </p:cNvSpPr>
          <p:nvPr/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04" name="Text Box 36"/>
          <p:cNvSpPr txBox="1">
            <a:spLocks noChangeArrowheads="1"/>
          </p:cNvSpPr>
          <p:nvPr/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05" name="Text Box 37"/>
          <p:cNvSpPr txBox="1">
            <a:spLocks noChangeArrowheads="1"/>
          </p:cNvSpPr>
          <p:nvPr/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06" name="Text Box 38"/>
          <p:cNvSpPr txBox="1">
            <a:spLocks noChangeArrowheads="1"/>
          </p:cNvSpPr>
          <p:nvPr/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07" name="Text Box 39"/>
          <p:cNvSpPr txBox="1">
            <a:spLocks noChangeArrowheads="1"/>
          </p:cNvSpPr>
          <p:nvPr/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08" name="Text Box 40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09" name="Text Box 41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10" name="Text Box 42"/>
          <p:cNvSpPr txBox="1">
            <a:spLocks noChangeArrowheads="1"/>
          </p:cNvSpPr>
          <p:nvPr/>
        </p:nvSpPr>
        <p:spPr bwMode="auto">
          <a:xfrm>
            <a:off x="2895603" y="5105403"/>
            <a:ext cx="5309467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2400" dirty="0">
                <a:solidFill>
                  <a:srgbClr val="008000"/>
                </a:solidFill>
                <a:latin typeface="Times New Roman" panose="02020603050405020304" pitchFamily="18" charset="0"/>
              </a:rPr>
              <a:t> 		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if ( X</a:t>
            </a:r>
            <a:r>
              <a:rPr lang="en-US" alt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== 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2400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)		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			c[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i,j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] = c[i-1,j-1] + 1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 		else c[</a:t>
            </a:r>
            <a:r>
              <a:rPr lang="en-US" altLang="en-US" sz="2400" dirty="0" err="1">
                <a:latin typeface="Times New Roman" panose="02020603050405020304" pitchFamily="18" charset="0"/>
              </a:rPr>
              <a:t>i,j</a:t>
            </a:r>
            <a:r>
              <a:rPr lang="en-US" altLang="en-US" sz="2400" dirty="0">
                <a:latin typeface="Times New Roman" panose="02020603050405020304" pitchFamily="18" charset="0"/>
              </a:rPr>
              <a:t>] = max( c[i-1,j], c[i,j-1] )</a:t>
            </a:r>
          </a:p>
        </p:txBody>
      </p:sp>
      <p:sp>
        <p:nvSpPr>
          <p:cNvPr id="32811" name="Text Box 43"/>
          <p:cNvSpPr txBox="1">
            <a:spLocks noChangeArrowheads="1"/>
          </p:cNvSpPr>
          <p:nvPr/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12" name="Text Box 44"/>
          <p:cNvSpPr txBox="1">
            <a:spLocks noChangeArrowheads="1"/>
          </p:cNvSpPr>
          <p:nvPr/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13" name="Text Box 45"/>
          <p:cNvSpPr txBox="1">
            <a:spLocks noChangeArrowheads="1"/>
          </p:cNvSpPr>
          <p:nvPr/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14" name="Text Box 46"/>
          <p:cNvSpPr txBox="1">
            <a:spLocks noChangeArrowheads="1"/>
          </p:cNvSpPr>
          <p:nvPr/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15" name="Text Box 47"/>
          <p:cNvSpPr txBox="1">
            <a:spLocks noChangeArrowheads="1"/>
          </p:cNvSpPr>
          <p:nvPr/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16" name="Text Box 48"/>
          <p:cNvSpPr txBox="1">
            <a:spLocks noChangeArrowheads="1"/>
          </p:cNvSpPr>
          <p:nvPr/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17" name="Text Box 49"/>
          <p:cNvSpPr txBox="1">
            <a:spLocks noChangeArrowheads="1"/>
          </p:cNvSpPr>
          <p:nvPr/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18" name="Text Box 50"/>
          <p:cNvSpPr txBox="1">
            <a:spLocks noChangeArrowheads="1"/>
          </p:cNvSpPr>
          <p:nvPr/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19" name="Text Box 51"/>
          <p:cNvSpPr txBox="1">
            <a:spLocks noChangeArrowheads="1"/>
          </p:cNvSpPr>
          <p:nvPr/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1044" name="Text Box 52"/>
          <p:cNvSpPr txBox="1">
            <a:spLocks noChangeArrowheads="1"/>
          </p:cNvSpPr>
          <p:nvPr/>
        </p:nvSpPr>
        <p:spPr bwMode="auto">
          <a:xfrm>
            <a:off x="8763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1045" name="Oval 53"/>
          <p:cNvSpPr>
            <a:spLocks noChangeArrowheads="1"/>
          </p:cNvSpPr>
          <p:nvPr/>
        </p:nvSpPr>
        <p:spPr bwMode="auto">
          <a:xfrm>
            <a:off x="3886200" y="28194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41046" name="Oval 54"/>
          <p:cNvSpPr>
            <a:spLocks noChangeArrowheads="1"/>
          </p:cNvSpPr>
          <p:nvPr/>
        </p:nvSpPr>
        <p:spPr bwMode="auto">
          <a:xfrm>
            <a:off x="8686800" y="10668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41047" name="Line 55"/>
          <p:cNvSpPr>
            <a:spLocks noChangeShapeType="1"/>
          </p:cNvSpPr>
          <p:nvPr/>
        </p:nvSpPr>
        <p:spPr bwMode="auto">
          <a:xfrm>
            <a:off x="8458200" y="26670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4" name="Text Box 56"/>
          <p:cNvSpPr txBox="1">
            <a:spLocks noChangeArrowheads="1"/>
          </p:cNvSpPr>
          <p:nvPr/>
        </p:nvSpPr>
        <p:spPr bwMode="auto">
          <a:xfrm>
            <a:off x="358868" y="1565275"/>
            <a:ext cx="216450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X=</a:t>
            </a:r>
            <a:r>
              <a:rPr lang="en-US" altLang="en-US" sz="2800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CB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Y=</a:t>
            </a:r>
            <a:r>
              <a:rPr lang="en-US" altLang="en-US" sz="2800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BDCA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en-US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2825" name="Text Box 57"/>
          <p:cNvSpPr txBox="1">
            <a:spLocks noChangeArrowheads="1"/>
          </p:cNvSpPr>
          <p:nvPr/>
        </p:nvSpPr>
        <p:spPr bwMode="auto">
          <a:xfrm>
            <a:off x="3886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X[i]</a:t>
            </a:r>
          </a:p>
        </p:txBody>
      </p:sp>
      <p:sp>
        <p:nvSpPr>
          <p:cNvPr id="32826" name="Text Box 58"/>
          <p:cNvSpPr txBox="1">
            <a:spLocks noChangeArrowheads="1"/>
          </p:cNvSpPr>
          <p:nvPr/>
        </p:nvSpPr>
        <p:spPr bwMode="auto">
          <a:xfrm>
            <a:off x="4572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Y[j]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4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-43408" y="-40698"/>
            <a:ext cx="8316416" cy="5334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LCS Example (9)</a:t>
            </a:r>
          </a:p>
        </p:txBody>
      </p:sp>
      <p:sp>
        <p:nvSpPr>
          <p:cNvPr id="33795" name="Line 3"/>
          <p:cNvSpPr>
            <a:spLocks noChangeShapeType="1"/>
          </p:cNvSpPr>
          <p:nvPr/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j       0        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1          2</a:t>
            </a:r>
            <a:r>
              <a:rPr lang="en-US" altLang="en-US" sz="2400">
                <a:latin typeface="Times New Roman" panose="02020603050405020304" pitchFamily="18" charset="0"/>
              </a:rPr>
              <a:t>         3        4         5 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3962403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3962403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79248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70866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62484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26" name="Text Box 34"/>
          <p:cNvSpPr txBox="1">
            <a:spLocks noChangeArrowheads="1"/>
          </p:cNvSpPr>
          <p:nvPr/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28" name="Text Box 36"/>
          <p:cNvSpPr txBox="1">
            <a:spLocks noChangeArrowheads="1"/>
          </p:cNvSpPr>
          <p:nvPr/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30" name="Text Box 38"/>
          <p:cNvSpPr txBox="1">
            <a:spLocks noChangeArrowheads="1"/>
          </p:cNvSpPr>
          <p:nvPr/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31" name="Text Box 39"/>
          <p:cNvSpPr txBox="1">
            <a:spLocks noChangeArrowheads="1"/>
          </p:cNvSpPr>
          <p:nvPr/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32" name="Text Box 40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33" name="Text Box 41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34" name="Text Box 42"/>
          <p:cNvSpPr txBox="1">
            <a:spLocks noChangeArrowheads="1"/>
          </p:cNvSpPr>
          <p:nvPr/>
        </p:nvSpPr>
        <p:spPr bwMode="auto">
          <a:xfrm>
            <a:off x="2895603" y="5105403"/>
            <a:ext cx="5309467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		if ( 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</a:rPr>
              <a:t> == </a:t>
            </a:r>
            <a:r>
              <a:rPr lang="en-US" altLang="en-US" sz="2400" dirty="0" err="1">
                <a:latin typeface="Times New Roman" panose="02020603050405020304" pitchFamily="18" charset="0"/>
              </a:rPr>
              <a:t>Y</a:t>
            </a:r>
            <a:r>
              <a:rPr lang="en-US" altLang="en-US" sz="24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</a:rPr>
              <a:t> )		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			c[</a:t>
            </a:r>
            <a:r>
              <a:rPr lang="en-US" altLang="en-US" sz="2400" dirty="0" err="1">
                <a:latin typeface="Times New Roman" panose="02020603050405020304" pitchFamily="18" charset="0"/>
              </a:rPr>
              <a:t>i,j</a:t>
            </a:r>
            <a:r>
              <a:rPr lang="en-US" altLang="en-US" sz="2400" dirty="0">
                <a:latin typeface="Times New Roman" panose="02020603050405020304" pitchFamily="18" charset="0"/>
              </a:rPr>
              <a:t>] = c[i-1,j-1] + 1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 dirty="0">
                <a:solidFill>
                  <a:srgbClr val="008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else c[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i,j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] = max( c[i-1,j], c[i,j-1] )</a:t>
            </a:r>
          </a:p>
          <a:p>
            <a:pPr eaLnBrk="0" hangingPunct="0">
              <a:lnSpc>
                <a:spcPct val="90000"/>
              </a:lnSpc>
            </a:pPr>
            <a:endParaRPr lang="en-US" altLang="en-US" sz="2800" baseline="-25000" dirty="0">
              <a:solidFill>
                <a:srgbClr val="33CC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35" name="Text Box 43"/>
          <p:cNvSpPr txBox="1">
            <a:spLocks noChangeArrowheads="1"/>
          </p:cNvSpPr>
          <p:nvPr/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36" name="Text Box 44"/>
          <p:cNvSpPr txBox="1">
            <a:spLocks noChangeArrowheads="1"/>
          </p:cNvSpPr>
          <p:nvPr/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37" name="Text Box 45"/>
          <p:cNvSpPr txBox="1">
            <a:spLocks noChangeArrowheads="1"/>
          </p:cNvSpPr>
          <p:nvPr/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38" name="Text Box 46"/>
          <p:cNvSpPr txBox="1">
            <a:spLocks noChangeArrowheads="1"/>
          </p:cNvSpPr>
          <p:nvPr/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39" name="Text Box 47"/>
          <p:cNvSpPr txBox="1">
            <a:spLocks noChangeArrowheads="1"/>
          </p:cNvSpPr>
          <p:nvPr/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40" name="Text Box 48"/>
          <p:cNvSpPr txBox="1">
            <a:spLocks noChangeArrowheads="1"/>
          </p:cNvSpPr>
          <p:nvPr/>
        </p:nvSpPr>
        <p:spPr bwMode="auto">
          <a:xfrm>
            <a:off x="8763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41" name="Text Box 49"/>
          <p:cNvSpPr txBox="1">
            <a:spLocks noChangeArrowheads="1"/>
          </p:cNvSpPr>
          <p:nvPr/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42" name="Text Box 50"/>
          <p:cNvSpPr txBox="1">
            <a:spLocks noChangeArrowheads="1"/>
          </p:cNvSpPr>
          <p:nvPr/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43" name="Text Box 51"/>
          <p:cNvSpPr txBox="1">
            <a:spLocks noChangeArrowheads="1"/>
          </p:cNvSpPr>
          <p:nvPr/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44" name="Text Box 52"/>
          <p:cNvSpPr txBox="1">
            <a:spLocks noChangeArrowheads="1"/>
          </p:cNvSpPr>
          <p:nvPr/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45" name="Oval 53"/>
          <p:cNvSpPr>
            <a:spLocks noChangeArrowheads="1"/>
          </p:cNvSpPr>
          <p:nvPr/>
        </p:nvSpPr>
        <p:spPr bwMode="auto">
          <a:xfrm>
            <a:off x="3886200" y="3505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46" name="Oval 54"/>
          <p:cNvSpPr>
            <a:spLocks noChangeArrowheads="1"/>
          </p:cNvSpPr>
          <p:nvPr/>
        </p:nvSpPr>
        <p:spPr bwMode="auto">
          <a:xfrm>
            <a:off x="5334000" y="1066800"/>
            <a:ext cx="15240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3095" name="Text Box 55"/>
          <p:cNvSpPr txBox="1">
            <a:spLocks noChangeArrowheads="1"/>
          </p:cNvSpPr>
          <p:nvPr/>
        </p:nvSpPr>
        <p:spPr bwMode="auto">
          <a:xfrm>
            <a:off x="5486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43096" name="Text Box 56"/>
          <p:cNvSpPr txBox="1">
            <a:spLocks noChangeArrowheads="1"/>
          </p:cNvSpPr>
          <p:nvPr/>
        </p:nvSpPr>
        <p:spPr bwMode="auto">
          <a:xfrm>
            <a:off x="6248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3097" name="Line 57"/>
          <p:cNvSpPr>
            <a:spLocks noChangeShapeType="1"/>
          </p:cNvSpPr>
          <p:nvPr/>
        </p:nvSpPr>
        <p:spPr bwMode="auto">
          <a:xfrm>
            <a:off x="5410200" y="3429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98" name="Line 58"/>
          <p:cNvSpPr>
            <a:spLocks noChangeShapeType="1"/>
          </p:cNvSpPr>
          <p:nvPr/>
        </p:nvSpPr>
        <p:spPr bwMode="auto">
          <a:xfrm>
            <a:off x="6248400" y="3429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99" name="Line 59"/>
          <p:cNvSpPr>
            <a:spLocks noChangeShapeType="1"/>
          </p:cNvSpPr>
          <p:nvPr/>
        </p:nvSpPr>
        <p:spPr bwMode="auto">
          <a:xfrm>
            <a:off x="5867400" y="3810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52" name="Text Box 60"/>
          <p:cNvSpPr txBox="1">
            <a:spLocks noChangeArrowheads="1"/>
          </p:cNvSpPr>
          <p:nvPr/>
        </p:nvSpPr>
        <p:spPr bwMode="auto">
          <a:xfrm>
            <a:off x="452582" y="1690818"/>
            <a:ext cx="229061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X=</a:t>
            </a:r>
            <a:r>
              <a:rPr lang="en-US" altLang="en-US" sz="2800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AB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B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Y=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BD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CAB</a:t>
            </a:r>
            <a:endParaRPr lang="en-US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3853" name="Text Box 61"/>
          <p:cNvSpPr txBox="1">
            <a:spLocks noChangeArrowheads="1"/>
          </p:cNvSpPr>
          <p:nvPr/>
        </p:nvSpPr>
        <p:spPr bwMode="auto">
          <a:xfrm>
            <a:off x="3886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X[i]</a:t>
            </a:r>
          </a:p>
        </p:txBody>
      </p:sp>
      <p:sp>
        <p:nvSpPr>
          <p:cNvPr id="33854" name="Text Box 62"/>
          <p:cNvSpPr txBox="1">
            <a:spLocks noChangeArrowheads="1"/>
          </p:cNvSpPr>
          <p:nvPr/>
        </p:nvSpPr>
        <p:spPr bwMode="auto">
          <a:xfrm>
            <a:off x="4572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Y[j]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-29403" y="-81763"/>
            <a:ext cx="8388424" cy="650872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LCS Example (10)</a:t>
            </a:r>
          </a:p>
        </p:txBody>
      </p:sp>
      <p:sp>
        <p:nvSpPr>
          <p:cNvPr id="34819" name="Line 3"/>
          <p:cNvSpPr>
            <a:spLocks noChangeShapeType="1"/>
          </p:cNvSpPr>
          <p:nvPr/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j       0        1          2         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en-US" sz="2400">
                <a:latin typeface="Times New Roman" panose="02020603050405020304" pitchFamily="18" charset="0"/>
              </a:rPr>
              <a:t>        4         5 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3962403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41" name="Text Box 25"/>
          <p:cNvSpPr txBox="1">
            <a:spLocks noChangeArrowheads="1"/>
          </p:cNvSpPr>
          <p:nvPr/>
        </p:nvSpPr>
        <p:spPr bwMode="auto">
          <a:xfrm>
            <a:off x="3962403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44" name="Text Box 28"/>
          <p:cNvSpPr txBox="1">
            <a:spLocks noChangeArrowheads="1"/>
          </p:cNvSpPr>
          <p:nvPr/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45" name="Text Box 29"/>
          <p:cNvSpPr txBox="1">
            <a:spLocks noChangeArrowheads="1"/>
          </p:cNvSpPr>
          <p:nvPr/>
        </p:nvSpPr>
        <p:spPr bwMode="auto">
          <a:xfrm>
            <a:off x="79248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46" name="Text Box 30"/>
          <p:cNvSpPr txBox="1">
            <a:spLocks noChangeArrowheads="1"/>
          </p:cNvSpPr>
          <p:nvPr/>
        </p:nvSpPr>
        <p:spPr bwMode="auto">
          <a:xfrm>
            <a:off x="70866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47" name="Text Box 31"/>
          <p:cNvSpPr txBox="1">
            <a:spLocks noChangeArrowheads="1"/>
          </p:cNvSpPr>
          <p:nvPr/>
        </p:nvSpPr>
        <p:spPr bwMode="auto">
          <a:xfrm>
            <a:off x="62484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48" name="Text Box 32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50" name="Text Box 34"/>
          <p:cNvSpPr txBox="1">
            <a:spLocks noChangeArrowheads="1"/>
          </p:cNvSpPr>
          <p:nvPr/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52" name="Text Box 36"/>
          <p:cNvSpPr txBox="1">
            <a:spLocks noChangeArrowheads="1"/>
          </p:cNvSpPr>
          <p:nvPr/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53" name="Text Box 37"/>
          <p:cNvSpPr txBox="1">
            <a:spLocks noChangeArrowheads="1"/>
          </p:cNvSpPr>
          <p:nvPr/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54" name="Text Box 38"/>
          <p:cNvSpPr txBox="1">
            <a:spLocks noChangeArrowheads="1"/>
          </p:cNvSpPr>
          <p:nvPr/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55" name="Text Box 39"/>
          <p:cNvSpPr txBox="1">
            <a:spLocks noChangeArrowheads="1"/>
          </p:cNvSpPr>
          <p:nvPr/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56" name="Text Box 40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57" name="Text Box 41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58" name="Text Box 42"/>
          <p:cNvSpPr txBox="1">
            <a:spLocks noChangeArrowheads="1"/>
          </p:cNvSpPr>
          <p:nvPr/>
        </p:nvSpPr>
        <p:spPr bwMode="auto">
          <a:xfrm>
            <a:off x="2895603" y="5105403"/>
            <a:ext cx="5309467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2400" dirty="0">
                <a:solidFill>
                  <a:srgbClr val="008000"/>
                </a:solidFill>
                <a:latin typeface="Times New Roman" panose="02020603050405020304" pitchFamily="18" charset="0"/>
              </a:rPr>
              <a:t> 		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if ( X</a:t>
            </a:r>
            <a:r>
              <a:rPr lang="en-US" alt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== 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2400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)		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			c[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i,j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] = c[i-1,j-1] + 1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 		else c[</a:t>
            </a:r>
            <a:r>
              <a:rPr lang="en-US" altLang="en-US" sz="2400" dirty="0" err="1">
                <a:latin typeface="Times New Roman" panose="02020603050405020304" pitchFamily="18" charset="0"/>
              </a:rPr>
              <a:t>i,j</a:t>
            </a:r>
            <a:r>
              <a:rPr lang="en-US" altLang="en-US" sz="2400" dirty="0">
                <a:latin typeface="Times New Roman" panose="02020603050405020304" pitchFamily="18" charset="0"/>
              </a:rPr>
              <a:t>] = max( c[i-1,j], c[i,j-1] )</a:t>
            </a:r>
          </a:p>
        </p:txBody>
      </p:sp>
      <p:sp>
        <p:nvSpPr>
          <p:cNvPr id="34859" name="Text Box 43"/>
          <p:cNvSpPr txBox="1">
            <a:spLocks noChangeArrowheads="1"/>
          </p:cNvSpPr>
          <p:nvPr/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60" name="Text Box 44"/>
          <p:cNvSpPr txBox="1">
            <a:spLocks noChangeArrowheads="1"/>
          </p:cNvSpPr>
          <p:nvPr/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61" name="Text Box 45"/>
          <p:cNvSpPr txBox="1">
            <a:spLocks noChangeArrowheads="1"/>
          </p:cNvSpPr>
          <p:nvPr/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62" name="Text Box 46"/>
          <p:cNvSpPr txBox="1">
            <a:spLocks noChangeArrowheads="1"/>
          </p:cNvSpPr>
          <p:nvPr/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63" name="Text Box 47"/>
          <p:cNvSpPr txBox="1">
            <a:spLocks noChangeArrowheads="1"/>
          </p:cNvSpPr>
          <p:nvPr/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64" name="Text Box 48"/>
          <p:cNvSpPr txBox="1">
            <a:spLocks noChangeArrowheads="1"/>
          </p:cNvSpPr>
          <p:nvPr/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65" name="Text Box 49"/>
          <p:cNvSpPr txBox="1">
            <a:spLocks noChangeArrowheads="1"/>
          </p:cNvSpPr>
          <p:nvPr/>
        </p:nvSpPr>
        <p:spPr bwMode="auto">
          <a:xfrm>
            <a:off x="8763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66" name="Text Box 50"/>
          <p:cNvSpPr txBox="1">
            <a:spLocks noChangeArrowheads="1"/>
          </p:cNvSpPr>
          <p:nvPr/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67" name="Text Box 51"/>
          <p:cNvSpPr txBox="1">
            <a:spLocks noChangeArrowheads="1"/>
          </p:cNvSpPr>
          <p:nvPr/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68" name="Text Box 52"/>
          <p:cNvSpPr txBox="1">
            <a:spLocks noChangeArrowheads="1"/>
          </p:cNvSpPr>
          <p:nvPr/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69" name="Text Box 53"/>
          <p:cNvSpPr txBox="1">
            <a:spLocks noChangeArrowheads="1"/>
          </p:cNvSpPr>
          <p:nvPr/>
        </p:nvSpPr>
        <p:spPr bwMode="auto">
          <a:xfrm>
            <a:off x="5486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70" name="Text Box 54"/>
          <p:cNvSpPr txBox="1">
            <a:spLocks noChangeArrowheads="1"/>
          </p:cNvSpPr>
          <p:nvPr/>
        </p:nvSpPr>
        <p:spPr bwMode="auto">
          <a:xfrm>
            <a:off x="6248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5143" name="Text Box 55"/>
          <p:cNvSpPr txBox="1">
            <a:spLocks noChangeArrowheads="1"/>
          </p:cNvSpPr>
          <p:nvPr/>
        </p:nvSpPr>
        <p:spPr bwMode="auto">
          <a:xfrm>
            <a:off x="7086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5144" name="Line 56"/>
          <p:cNvSpPr>
            <a:spLocks noChangeShapeType="1"/>
          </p:cNvSpPr>
          <p:nvPr/>
        </p:nvSpPr>
        <p:spPr bwMode="auto">
          <a:xfrm>
            <a:off x="6705600" y="33528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73" name="Oval 57"/>
          <p:cNvSpPr>
            <a:spLocks noChangeArrowheads="1"/>
          </p:cNvSpPr>
          <p:nvPr/>
        </p:nvSpPr>
        <p:spPr bwMode="auto">
          <a:xfrm>
            <a:off x="3886200" y="35052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4874" name="Oval 58"/>
          <p:cNvSpPr>
            <a:spLocks noChangeArrowheads="1"/>
          </p:cNvSpPr>
          <p:nvPr/>
        </p:nvSpPr>
        <p:spPr bwMode="auto">
          <a:xfrm>
            <a:off x="7010400" y="1066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75" name="Text Box 59"/>
          <p:cNvSpPr txBox="1">
            <a:spLocks noChangeArrowheads="1"/>
          </p:cNvSpPr>
          <p:nvPr/>
        </p:nvSpPr>
        <p:spPr bwMode="auto">
          <a:xfrm>
            <a:off x="505229" y="1732746"/>
            <a:ext cx="210938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X=</a:t>
            </a:r>
            <a:r>
              <a:rPr lang="en-US" altLang="en-US" sz="2800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AB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B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Y=</a:t>
            </a:r>
            <a:r>
              <a:rPr lang="en-US" altLang="en-US" sz="2800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BD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AB</a:t>
            </a:r>
            <a:endParaRPr lang="en-US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4876" name="Text Box 60"/>
          <p:cNvSpPr txBox="1">
            <a:spLocks noChangeArrowheads="1"/>
          </p:cNvSpPr>
          <p:nvPr/>
        </p:nvSpPr>
        <p:spPr bwMode="auto">
          <a:xfrm>
            <a:off x="3886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X[i]</a:t>
            </a:r>
          </a:p>
        </p:txBody>
      </p:sp>
      <p:sp>
        <p:nvSpPr>
          <p:cNvPr id="34877" name="Text Box 61"/>
          <p:cNvSpPr txBox="1">
            <a:spLocks noChangeArrowheads="1"/>
          </p:cNvSpPr>
          <p:nvPr/>
        </p:nvSpPr>
        <p:spPr bwMode="auto">
          <a:xfrm>
            <a:off x="4572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Y[j]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668000" cy="650872"/>
          </a:xfrm>
        </p:spPr>
        <p:txBody>
          <a:bodyPr/>
          <a:lstStyle/>
          <a:p>
            <a:r>
              <a:rPr lang="en-US" alt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LCS Example (11)</a:t>
            </a:r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j       0        1          2         3        4         5 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3962403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3962403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79248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70" name="Text Box 30"/>
          <p:cNvSpPr txBox="1">
            <a:spLocks noChangeArrowheads="1"/>
          </p:cNvSpPr>
          <p:nvPr/>
        </p:nvSpPr>
        <p:spPr bwMode="auto">
          <a:xfrm>
            <a:off x="70866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71" name="Text Box 31"/>
          <p:cNvSpPr txBox="1">
            <a:spLocks noChangeArrowheads="1"/>
          </p:cNvSpPr>
          <p:nvPr/>
        </p:nvSpPr>
        <p:spPr bwMode="auto">
          <a:xfrm>
            <a:off x="62484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72" name="Text Box 32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73" name="Text Box 33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74" name="Text Box 34"/>
          <p:cNvSpPr txBox="1">
            <a:spLocks noChangeArrowheads="1"/>
          </p:cNvSpPr>
          <p:nvPr/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75" name="Text Box 35"/>
          <p:cNvSpPr txBox="1">
            <a:spLocks noChangeArrowheads="1"/>
          </p:cNvSpPr>
          <p:nvPr/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76" name="Text Box 36"/>
          <p:cNvSpPr txBox="1">
            <a:spLocks noChangeArrowheads="1"/>
          </p:cNvSpPr>
          <p:nvPr/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77" name="Text Box 37"/>
          <p:cNvSpPr txBox="1">
            <a:spLocks noChangeArrowheads="1"/>
          </p:cNvSpPr>
          <p:nvPr/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78" name="Text Box 38"/>
          <p:cNvSpPr txBox="1">
            <a:spLocks noChangeArrowheads="1"/>
          </p:cNvSpPr>
          <p:nvPr/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79" name="Text Box 39"/>
          <p:cNvSpPr txBox="1">
            <a:spLocks noChangeArrowheads="1"/>
          </p:cNvSpPr>
          <p:nvPr/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80" name="Text Box 40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81" name="Text Box 41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82" name="Text Box 42"/>
          <p:cNvSpPr txBox="1">
            <a:spLocks noChangeArrowheads="1"/>
          </p:cNvSpPr>
          <p:nvPr/>
        </p:nvSpPr>
        <p:spPr bwMode="auto">
          <a:xfrm>
            <a:off x="2895603" y="5105403"/>
            <a:ext cx="5309467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		if ( 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</a:rPr>
              <a:t> == </a:t>
            </a:r>
            <a:r>
              <a:rPr lang="en-US" altLang="en-US" sz="2400" dirty="0" err="1">
                <a:latin typeface="Times New Roman" panose="02020603050405020304" pitchFamily="18" charset="0"/>
              </a:rPr>
              <a:t>Y</a:t>
            </a:r>
            <a:r>
              <a:rPr lang="en-US" altLang="en-US" sz="24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</a:rPr>
              <a:t> )		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			c[</a:t>
            </a:r>
            <a:r>
              <a:rPr lang="en-US" altLang="en-US" sz="2400" dirty="0" err="1">
                <a:latin typeface="Times New Roman" panose="02020603050405020304" pitchFamily="18" charset="0"/>
              </a:rPr>
              <a:t>i,j</a:t>
            </a:r>
            <a:r>
              <a:rPr lang="en-US" altLang="en-US" sz="2400" dirty="0">
                <a:latin typeface="Times New Roman" panose="02020603050405020304" pitchFamily="18" charset="0"/>
              </a:rPr>
              <a:t>] = c[i-1,j-1] + 1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 dirty="0">
                <a:solidFill>
                  <a:srgbClr val="008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else c[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i,j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] = max( c[i-1,j], c[i,j-1] )</a:t>
            </a:r>
          </a:p>
        </p:txBody>
      </p:sp>
      <p:sp>
        <p:nvSpPr>
          <p:cNvPr id="35883" name="Text Box 43"/>
          <p:cNvSpPr txBox="1">
            <a:spLocks noChangeArrowheads="1"/>
          </p:cNvSpPr>
          <p:nvPr/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84" name="Text Box 44"/>
          <p:cNvSpPr txBox="1">
            <a:spLocks noChangeArrowheads="1"/>
          </p:cNvSpPr>
          <p:nvPr/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86" name="Text Box 46"/>
          <p:cNvSpPr txBox="1">
            <a:spLocks noChangeArrowheads="1"/>
          </p:cNvSpPr>
          <p:nvPr/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87" name="Text Box 47"/>
          <p:cNvSpPr txBox="1">
            <a:spLocks noChangeArrowheads="1"/>
          </p:cNvSpPr>
          <p:nvPr/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88" name="Text Box 48"/>
          <p:cNvSpPr txBox="1">
            <a:spLocks noChangeArrowheads="1"/>
          </p:cNvSpPr>
          <p:nvPr/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89" name="Text Box 49"/>
          <p:cNvSpPr txBox="1">
            <a:spLocks noChangeArrowheads="1"/>
          </p:cNvSpPr>
          <p:nvPr/>
        </p:nvSpPr>
        <p:spPr bwMode="auto">
          <a:xfrm>
            <a:off x="8763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90" name="Text Box 50"/>
          <p:cNvSpPr txBox="1">
            <a:spLocks noChangeArrowheads="1"/>
          </p:cNvSpPr>
          <p:nvPr/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91" name="Text Box 51"/>
          <p:cNvSpPr txBox="1">
            <a:spLocks noChangeArrowheads="1"/>
          </p:cNvSpPr>
          <p:nvPr/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92" name="Text Box 52"/>
          <p:cNvSpPr txBox="1">
            <a:spLocks noChangeArrowheads="1"/>
          </p:cNvSpPr>
          <p:nvPr/>
        </p:nvSpPr>
        <p:spPr bwMode="auto">
          <a:xfrm>
            <a:off x="5486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93" name="Text Box 53"/>
          <p:cNvSpPr txBox="1">
            <a:spLocks noChangeArrowheads="1"/>
          </p:cNvSpPr>
          <p:nvPr/>
        </p:nvSpPr>
        <p:spPr bwMode="auto">
          <a:xfrm>
            <a:off x="6248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94" name="Text Box 54"/>
          <p:cNvSpPr txBox="1">
            <a:spLocks noChangeArrowheads="1"/>
          </p:cNvSpPr>
          <p:nvPr/>
        </p:nvSpPr>
        <p:spPr bwMode="auto">
          <a:xfrm>
            <a:off x="7086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95" name="Text Box 55"/>
          <p:cNvSpPr txBox="1">
            <a:spLocks noChangeArrowheads="1"/>
          </p:cNvSpPr>
          <p:nvPr/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7192" name="Text Box 56"/>
          <p:cNvSpPr txBox="1">
            <a:spLocks noChangeArrowheads="1"/>
          </p:cNvSpPr>
          <p:nvPr/>
        </p:nvSpPr>
        <p:spPr bwMode="auto">
          <a:xfrm>
            <a:off x="8763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7193" name="Text Box 57"/>
          <p:cNvSpPr txBox="1">
            <a:spLocks noChangeArrowheads="1"/>
          </p:cNvSpPr>
          <p:nvPr/>
        </p:nvSpPr>
        <p:spPr bwMode="auto">
          <a:xfrm>
            <a:off x="7924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7194" name="Line 58"/>
          <p:cNvSpPr>
            <a:spLocks noChangeShapeType="1"/>
          </p:cNvSpPr>
          <p:nvPr/>
        </p:nvSpPr>
        <p:spPr bwMode="auto">
          <a:xfrm>
            <a:off x="7543800" y="3810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95" name="Line 59"/>
          <p:cNvSpPr>
            <a:spLocks noChangeShapeType="1"/>
          </p:cNvSpPr>
          <p:nvPr/>
        </p:nvSpPr>
        <p:spPr bwMode="auto">
          <a:xfrm>
            <a:off x="8305800" y="3810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96" name="Line 60"/>
          <p:cNvSpPr>
            <a:spLocks noChangeShapeType="1"/>
          </p:cNvSpPr>
          <p:nvPr/>
        </p:nvSpPr>
        <p:spPr bwMode="auto">
          <a:xfrm>
            <a:off x="87630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01" name="Oval 61"/>
          <p:cNvSpPr>
            <a:spLocks noChangeArrowheads="1"/>
          </p:cNvSpPr>
          <p:nvPr/>
        </p:nvSpPr>
        <p:spPr bwMode="auto">
          <a:xfrm>
            <a:off x="7696200" y="1066800"/>
            <a:ext cx="1752600" cy="685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902" name="Oval 62"/>
          <p:cNvSpPr>
            <a:spLocks noChangeArrowheads="1"/>
          </p:cNvSpPr>
          <p:nvPr/>
        </p:nvSpPr>
        <p:spPr bwMode="auto">
          <a:xfrm>
            <a:off x="3810000" y="3505200"/>
            <a:ext cx="685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903" name="Text Box 63"/>
          <p:cNvSpPr txBox="1">
            <a:spLocks noChangeArrowheads="1"/>
          </p:cNvSpPr>
          <p:nvPr/>
        </p:nvSpPr>
        <p:spPr bwMode="auto">
          <a:xfrm>
            <a:off x="604897" y="1738168"/>
            <a:ext cx="222470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800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X=AB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B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sz="2800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Y=BDC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AB</a:t>
            </a:r>
            <a:endParaRPr lang="en-US" altLang="en-US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904" name="Text Box 64"/>
          <p:cNvSpPr txBox="1">
            <a:spLocks noChangeArrowheads="1"/>
          </p:cNvSpPr>
          <p:nvPr/>
        </p:nvSpPr>
        <p:spPr bwMode="auto">
          <a:xfrm>
            <a:off x="3886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X[i]</a:t>
            </a:r>
          </a:p>
        </p:txBody>
      </p:sp>
      <p:sp>
        <p:nvSpPr>
          <p:cNvPr id="35905" name="Text Box 65"/>
          <p:cNvSpPr txBox="1">
            <a:spLocks noChangeArrowheads="1"/>
          </p:cNvSpPr>
          <p:nvPr/>
        </p:nvSpPr>
        <p:spPr bwMode="auto">
          <a:xfrm>
            <a:off x="4572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Y[j]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10668000" cy="761997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LCS Example (12)</a:t>
            </a: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j       0        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</a:rPr>
              <a:t>          2         3        4         5 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3962403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3962403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892" name="Text Box 28"/>
          <p:cNvSpPr txBox="1">
            <a:spLocks noChangeArrowheads="1"/>
          </p:cNvSpPr>
          <p:nvPr/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79248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894" name="Text Box 30"/>
          <p:cNvSpPr txBox="1">
            <a:spLocks noChangeArrowheads="1"/>
          </p:cNvSpPr>
          <p:nvPr/>
        </p:nvSpPr>
        <p:spPr bwMode="auto">
          <a:xfrm>
            <a:off x="70866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895" name="Text Box 31"/>
          <p:cNvSpPr txBox="1">
            <a:spLocks noChangeArrowheads="1"/>
          </p:cNvSpPr>
          <p:nvPr/>
        </p:nvSpPr>
        <p:spPr bwMode="auto">
          <a:xfrm>
            <a:off x="62484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896" name="Text Box 32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897" name="Text Box 33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898" name="Text Box 34"/>
          <p:cNvSpPr txBox="1">
            <a:spLocks noChangeArrowheads="1"/>
          </p:cNvSpPr>
          <p:nvPr/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900" name="Text Box 36"/>
          <p:cNvSpPr txBox="1">
            <a:spLocks noChangeArrowheads="1"/>
          </p:cNvSpPr>
          <p:nvPr/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901" name="Text Box 37"/>
          <p:cNvSpPr txBox="1">
            <a:spLocks noChangeArrowheads="1"/>
          </p:cNvSpPr>
          <p:nvPr/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902" name="Text Box 38"/>
          <p:cNvSpPr txBox="1">
            <a:spLocks noChangeArrowheads="1"/>
          </p:cNvSpPr>
          <p:nvPr/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903" name="Text Box 39"/>
          <p:cNvSpPr txBox="1">
            <a:spLocks noChangeArrowheads="1"/>
          </p:cNvSpPr>
          <p:nvPr/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904" name="Text Box 40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905" name="Text Box 41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906" name="Text Box 42"/>
          <p:cNvSpPr txBox="1">
            <a:spLocks noChangeArrowheads="1"/>
          </p:cNvSpPr>
          <p:nvPr/>
        </p:nvSpPr>
        <p:spPr bwMode="auto">
          <a:xfrm>
            <a:off x="2895603" y="5105403"/>
            <a:ext cx="5309467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2400" dirty="0">
                <a:solidFill>
                  <a:srgbClr val="008000"/>
                </a:solidFill>
                <a:latin typeface="Times New Roman" panose="02020603050405020304" pitchFamily="18" charset="0"/>
              </a:rPr>
              <a:t> 		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if ( X</a:t>
            </a:r>
            <a:r>
              <a:rPr lang="en-US" alt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== 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2400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)		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			c[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i,j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] = c[i-1,j-1] + 1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 		else c[</a:t>
            </a:r>
            <a:r>
              <a:rPr lang="en-US" altLang="en-US" sz="2400" dirty="0" err="1">
                <a:latin typeface="Times New Roman" panose="02020603050405020304" pitchFamily="18" charset="0"/>
              </a:rPr>
              <a:t>i,j</a:t>
            </a:r>
            <a:r>
              <a:rPr lang="en-US" altLang="en-US" sz="2400" dirty="0">
                <a:latin typeface="Times New Roman" panose="02020603050405020304" pitchFamily="18" charset="0"/>
              </a:rPr>
              <a:t>] = max( c[i-1,j], c[i,j-1] )</a:t>
            </a:r>
          </a:p>
        </p:txBody>
      </p:sp>
      <p:sp>
        <p:nvSpPr>
          <p:cNvPr id="36907" name="Text Box 43"/>
          <p:cNvSpPr txBox="1">
            <a:spLocks noChangeArrowheads="1"/>
          </p:cNvSpPr>
          <p:nvPr/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908" name="Text Box 44"/>
          <p:cNvSpPr txBox="1">
            <a:spLocks noChangeArrowheads="1"/>
          </p:cNvSpPr>
          <p:nvPr/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909" name="Text Box 45"/>
          <p:cNvSpPr txBox="1">
            <a:spLocks noChangeArrowheads="1"/>
          </p:cNvSpPr>
          <p:nvPr/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910" name="Text Box 46"/>
          <p:cNvSpPr txBox="1">
            <a:spLocks noChangeArrowheads="1"/>
          </p:cNvSpPr>
          <p:nvPr/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911" name="Text Box 47"/>
          <p:cNvSpPr txBox="1">
            <a:spLocks noChangeArrowheads="1"/>
          </p:cNvSpPr>
          <p:nvPr/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912" name="Text Box 48"/>
          <p:cNvSpPr txBox="1">
            <a:spLocks noChangeArrowheads="1"/>
          </p:cNvSpPr>
          <p:nvPr/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913" name="Text Box 49"/>
          <p:cNvSpPr txBox="1">
            <a:spLocks noChangeArrowheads="1"/>
          </p:cNvSpPr>
          <p:nvPr/>
        </p:nvSpPr>
        <p:spPr bwMode="auto">
          <a:xfrm>
            <a:off x="8763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914" name="Text Box 50"/>
          <p:cNvSpPr txBox="1">
            <a:spLocks noChangeArrowheads="1"/>
          </p:cNvSpPr>
          <p:nvPr/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915" name="Text Box 51"/>
          <p:cNvSpPr txBox="1">
            <a:spLocks noChangeArrowheads="1"/>
          </p:cNvSpPr>
          <p:nvPr/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916" name="Text Box 52"/>
          <p:cNvSpPr txBox="1">
            <a:spLocks noChangeArrowheads="1"/>
          </p:cNvSpPr>
          <p:nvPr/>
        </p:nvSpPr>
        <p:spPr bwMode="auto">
          <a:xfrm>
            <a:off x="5486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917" name="Text Box 53"/>
          <p:cNvSpPr txBox="1">
            <a:spLocks noChangeArrowheads="1"/>
          </p:cNvSpPr>
          <p:nvPr/>
        </p:nvSpPr>
        <p:spPr bwMode="auto">
          <a:xfrm>
            <a:off x="6248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918" name="Text Box 54"/>
          <p:cNvSpPr txBox="1">
            <a:spLocks noChangeArrowheads="1"/>
          </p:cNvSpPr>
          <p:nvPr/>
        </p:nvSpPr>
        <p:spPr bwMode="auto">
          <a:xfrm>
            <a:off x="7086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919" name="Text Box 55"/>
          <p:cNvSpPr txBox="1">
            <a:spLocks noChangeArrowheads="1"/>
          </p:cNvSpPr>
          <p:nvPr/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920" name="Text Box 56"/>
          <p:cNvSpPr txBox="1">
            <a:spLocks noChangeArrowheads="1"/>
          </p:cNvSpPr>
          <p:nvPr/>
        </p:nvSpPr>
        <p:spPr bwMode="auto">
          <a:xfrm>
            <a:off x="8763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921" name="Text Box 57"/>
          <p:cNvSpPr txBox="1">
            <a:spLocks noChangeArrowheads="1"/>
          </p:cNvSpPr>
          <p:nvPr/>
        </p:nvSpPr>
        <p:spPr bwMode="auto">
          <a:xfrm>
            <a:off x="7924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922" name="Oval 58"/>
          <p:cNvSpPr>
            <a:spLocks noChangeArrowheads="1"/>
          </p:cNvSpPr>
          <p:nvPr/>
        </p:nvSpPr>
        <p:spPr bwMode="auto">
          <a:xfrm>
            <a:off x="3886200" y="4114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6923" name="Oval 59"/>
          <p:cNvSpPr>
            <a:spLocks noChangeArrowheads="1"/>
          </p:cNvSpPr>
          <p:nvPr/>
        </p:nvSpPr>
        <p:spPr bwMode="auto">
          <a:xfrm>
            <a:off x="5410200" y="11430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49244" name="Line 60"/>
          <p:cNvSpPr>
            <a:spLocks noChangeShapeType="1"/>
          </p:cNvSpPr>
          <p:nvPr/>
        </p:nvSpPr>
        <p:spPr bwMode="auto">
          <a:xfrm>
            <a:off x="5105400" y="39624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45" name="Text Box 61"/>
          <p:cNvSpPr txBox="1">
            <a:spLocks noChangeArrowheads="1"/>
          </p:cNvSpPr>
          <p:nvPr/>
        </p:nvSpPr>
        <p:spPr bwMode="auto">
          <a:xfrm>
            <a:off x="5486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926" name="Text Box 62"/>
          <p:cNvSpPr txBox="1">
            <a:spLocks noChangeArrowheads="1"/>
          </p:cNvSpPr>
          <p:nvPr/>
        </p:nvSpPr>
        <p:spPr bwMode="auto">
          <a:xfrm>
            <a:off x="640970" y="1750065"/>
            <a:ext cx="266196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X=</a:t>
            </a:r>
            <a:r>
              <a:rPr lang="en-US" altLang="en-US" sz="2800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ABC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Y=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DCAB</a:t>
            </a:r>
            <a:endParaRPr lang="en-US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6927" name="Text Box 63"/>
          <p:cNvSpPr txBox="1">
            <a:spLocks noChangeArrowheads="1"/>
          </p:cNvSpPr>
          <p:nvPr/>
        </p:nvSpPr>
        <p:spPr bwMode="auto">
          <a:xfrm>
            <a:off x="3886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X[i]</a:t>
            </a:r>
          </a:p>
        </p:txBody>
      </p:sp>
      <p:sp>
        <p:nvSpPr>
          <p:cNvPr id="36928" name="Text Box 64"/>
          <p:cNvSpPr txBox="1">
            <a:spLocks noChangeArrowheads="1"/>
          </p:cNvSpPr>
          <p:nvPr/>
        </p:nvSpPr>
        <p:spPr bwMode="auto">
          <a:xfrm>
            <a:off x="4572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Y[j]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3" y="452718"/>
            <a:ext cx="9427442" cy="744034"/>
          </a:xfrm>
        </p:spPr>
        <p:txBody>
          <a:bodyPr/>
          <a:lstStyle/>
          <a:p>
            <a:pPr algn="ctr"/>
            <a:r>
              <a:rPr lang="en-US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Subsequence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556792"/>
            <a:ext cx="10585176" cy="5112568"/>
          </a:xfrm>
        </p:spPr>
        <p:txBody>
          <a:bodyPr/>
          <a:lstStyle/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subsequence of a string is the string with zero or more chars left out.</a:t>
            </a: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common subsequence of two strings: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subsequence of both strings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</a:t>
            </a:r>
          </a:p>
          <a:p>
            <a:pPr marL="457200" lvl="1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x = {A B C B D A B }</a:t>
            </a:r>
          </a:p>
          <a:p>
            <a:pPr marL="457200" lvl="1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y = {B D C A B A}</a:t>
            </a:r>
          </a:p>
          <a:p>
            <a:pPr marL="457200" lvl="1" indent="0"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Here,</a:t>
            </a:r>
          </a:p>
          <a:p>
            <a:pPr marL="457200" lvl="1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{B C} and {A A} are both common subsequences of x and y.</a:t>
            </a:r>
            <a:endParaRPr lang="en-US" altLang="en-US" sz="2400" i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10620672" cy="574672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LCS Example (13)</a:t>
            </a:r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j       0        1          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2         3</a:t>
            </a:r>
            <a:r>
              <a:rPr lang="en-US" altLang="en-US" sz="2400">
                <a:latin typeface="Times New Roman" panose="02020603050405020304" pitchFamily="18" charset="0"/>
              </a:rPr>
              <a:t>        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en-US" sz="2400">
                <a:latin typeface="Times New Roman" panose="02020603050405020304" pitchFamily="18" charset="0"/>
              </a:rPr>
              <a:t>         5 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3962403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13" name="Text Box 25"/>
          <p:cNvSpPr txBox="1">
            <a:spLocks noChangeArrowheads="1"/>
          </p:cNvSpPr>
          <p:nvPr/>
        </p:nvSpPr>
        <p:spPr bwMode="auto">
          <a:xfrm>
            <a:off x="3962403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14" name="Text Box 26"/>
          <p:cNvSpPr txBox="1">
            <a:spLocks noChangeArrowheads="1"/>
          </p:cNvSpPr>
          <p:nvPr/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15" name="Text Box 27"/>
          <p:cNvSpPr txBox="1">
            <a:spLocks noChangeArrowheads="1"/>
          </p:cNvSpPr>
          <p:nvPr/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16" name="Text Box 28"/>
          <p:cNvSpPr txBox="1">
            <a:spLocks noChangeArrowheads="1"/>
          </p:cNvSpPr>
          <p:nvPr/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17" name="Text Box 29"/>
          <p:cNvSpPr txBox="1">
            <a:spLocks noChangeArrowheads="1"/>
          </p:cNvSpPr>
          <p:nvPr/>
        </p:nvSpPr>
        <p:spPr bwMode="auto">
          <a:xfrm>
            <a:off x="79248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18" name="Text Box 30"/>
          <p:cNvSpPr txBox="1">
            <a:spLocks noChangeArrowheads="1"/>
          </p:cNvSpPr>
          <p:nvPr/>
        </p:nvSpPr>
        <p:spPr bwMode="auto">
          <a:xfrm>
            <a:off x="70866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19" name="Text Box 31"/>
          <p:cNvSpPr txBox="1">
            <a:spLocks noChangeArrowheads="1"/>
          </p:cNvSpPr>
          <p:nvPr/>
        </p:nvSpPr>
        <p:spPr bwMode="auto">
          <a:xfrm>
            <a:off x="62484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20" name="Text Box 32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21" name="Text Box 33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22" name="Text Box 34"/>
          <p:cNvSpPr txBox="1">
            <a:spLocks noChangeArrowheads="1"/>
          </p:cNvSpPr>
          <p:nvPr/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23" name="Text Box 35"/>
          <p:cNvSpPr txBox="1">
            <a:spLocks noChangeArrowheads="1"/>
          </p:cNvSpPr>
          <p:nvPr/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24" name="Text Box 36"/>
          <p:cNvSpPr txBox="1">
            <a:spLocks noChangeArrowheads="1"/>
          </p:cNvSpPr>
          <p:nvPr/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25" name="Text Box 37"/>
          <p:cNvSpPr txBox="1">
            <a:spLocks noChangeArrowheads="1"/>
          </p:cNvSpPr>
          <p:nvPr/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26" name="Text Box 38"/>
          <p:cNvSpPr txBox="1">
            <a:spLocks noChangeArrowheads="1"/>
          </p:cNvSpPr>
          <p:nvPr/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27" name="Text Box 39"/>
          <p:cNvSpPr txBox="1">
            <a:spLocks noChangeArrowheads="1"/>
          </p:cNvSpPr>
          <p:nvPr/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28" name="Text Box 40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29" name="Text Box 41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30" name="Text Box 42"/>
          <p:cNvSpPr txBox="1">
            <a:spLocks noChangeArrowheads="1"/>
          </p:cNvSpPr>
          <p:nvPr/>
        </p:nvSpPr>
        <p:spPr bwMode="auto">
          <a:xfrm>
            <a:off x="2895603" y="5105403"/>
            <a:ext cx="5309467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		if ( 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</a:rPr>
              <a:t> == </a:t>
            </a:r>
            <a:r>
              <a:rPr lang="en-US" altLang="en-US" sz="2400" dirty="0" err="1">
                <a:latin typeface="Times New Roman" panose="02020603050405020304" pitchFamily="18" charset="0"/>
              </a:rPr>
              <a:t>Y</a:t>
            </a:r>
            <a:r>
              <a:rPr lang="en-US" altLang="en-US" sz="24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</a:rPr>
              <a:t> )		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			c[</a:t>
            </a:r>
            <a:r>
              <a:rPr lang="en-US" altLang="en-US" sz="2400" dirty="0" err="1">
                <a:latin typeface="Times New Roman" panose="02020603050405020304" pitchFamily="18" charset="0"/>
              </a:rPr>
              <a:t>i,j</a:t>
            </a:r>
            <a:r>
              <a:rPr lang="en-US" altLang="en-US" sz="2400" dirty="0">
                <a:latin typeface="Times New Roman" panose="02020603050405020304" pitchFamily="18" charset="0"/>
              </a:rPr>
              <a:t>] = c[i-1,j-1] + 1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 dirty="0">
                <a:solidFill>
                  <a:srgbClr val="008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else c[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i,j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] = max( c[i-1,j], c[i,j-1] </a:t>
            </a:r>
            <a:r>
              <a:rPr lang="en-US" altLang="en-US" sz="2400" dirty="0">
                <a:solidFill>
                  <a:srgbClr val="008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7931" name="Text Box 43"/>
          <p:cNvSpPr txBox="1">
            <a:spLocks noChangeArrowheads="1"/>
          </p:cNvSpPr>
          <p:nvPr/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32" name="Text Box 44"/>
          <p:cNvSpPr txBox="1">
            <a:spLocks noChangeArrowheads="1"/>
          </p:cNvSpPr>
          <p:nvPr/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33" name="Text Box 45"/>
          <p:cNvSpPr txBox="1">
            <a:spLocks noChangeArrowheads="1"/>
          </p:cNvSpPr>
          <p:nvPr/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34" name="Text Box 46"/>
          <p:cNvSpPr txBox="1">
            <a:spLocks noChangeArrowheads="1"/>
          </p:cNvSpPr>
          <p:nvPr/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35" name="Text Box 47"/>
          <p:cNvSpPr txBox="1">
            <a:spLocks noChangeArrowheads="1"/>
          </p:cNvSpPr>
          <p:nvPr/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36" name="Text Box 48"/>
          <p:cNvSpPr txBox="1">
            <a:spLocks noChangeArrowheads="1"/>
          </p:cNvSpPr>
          <p:nvPr/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37" name="Text Box 49"/>
          <p:cNvSpPr txBox="1">
            <a:spLocks noChangeArrowheads="1"/>
          </p:cNvSpPr>
          <p:nvPr/>
        </p:nvSpPr>
        <p:spPr bwMode="auto">
          <a:xfrm>
            <a:off x="8763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38" name="Text Box 50"/>
          <p:cNvSpPr txBox="1">
            <a:spLocks noChangeArrowheads="1"/>
          </p:cNvSpPr>
          <p:nvPr/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39" name="Text Box 51"/>
          <p:cNvSpPr txBox="1">
            <a:spLocks noChangeArrowheads="1"/>
          </p:cNvSpPr>
          <p:nvPr/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40" name="Text Box 52"/>
          <p:cNvSpPr txBox="1">
            <a:spLocks noChangeArrowheads="1"/>
          </p:cNvSpPr>
          <p:nvPr/>
        </p:nvSpPr>
        <p:spPr bwMode="auto">
          <a:xfrm>
            <a:off x="5486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41" name="Text Box 53"/>
          <p:cNvSpPr txBox="1">
            <a:spLocks noChangeArrowheads="1"/>
          </p:cNvSpPr>
          <p:nvPr/>
        </p:nvSpPr>
        <p:spPr bwMode="auto">
          <a:xfrm>
            <a:off x="6248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42" name="Text Box 54"/>
          <p:cNvSpPr txBox="1">
            <a:spLocks noChangeArrowheads="1"/>
          </p:cNvSpPr>
          <p:nvPr/>
        </p:nvSpPr>
        <p:spPr bwMode="auto">
          <a:xfrm>
            <a:off x="7086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44" name="Text Box 56"/>
          <p:cNvSpPr txBox="1">
            <a:spLocks noChangeArrowheads="1"/>
          </p:cNvSpPr>
          <p:nvPr/>
        </p:nvSpPr>
        <p:spPr bwMode="auto">
          <a:xfrm>
            <a:off x="8763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45" name="Text Box 57"/>
          <p:cNvSpPr txBox="1">
            <a:spLocks noChangeArrowheads="1"/>
          </p:cNvSpPr>
          <p:nvPr/>
        </p:nvSpPr>
        <p:spPr bwMode="auto">
          <a:xfrm>
            <a:off x="7924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5486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1291" name="Text Box 59"/>
          <p:cNvSpPr txBox="1">
            <a:spLocks noChangeArrowheads="1"/>
          </p:cNvSpPr>
          <p:nvPr/>
        </p:nvSpPr>
        <p:spPr bwMode="auto">
          <a:xfrm>
            <a:off x="6248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51292" name="Text Box 60"/>
          <p:cNvSpPr txBox="1">
            <a:spLocks noChangeArrowheads="1"/>
          </p:cNvSpPr>
          <p:nvPr/>
        </p:nvSpPr>
        <p:spPr bwMode="auto">
          <a:xfrm>
            <a:off x="70866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51293" name="Line 61"/>
          <p:cNvSpPr>
            <a:spLocks noChangeShapeType="1"/>
          </p:cNvSpPr>
          <p:nvPr/>
        </p:nvSpPr>
        <p:spPr bwMode="auto">
          <a:xfrm>
            <a:off x="5867400" y="4419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94" name="Line 62"/>
          <p:cNvSpPr>
            <a:spLocks noChangeShapeType="1"/>
          </p:cNvSpPr>
          <p:nvPr/>
        </p:nvSpPr>
        <p:spPr bwMode="auto">
          <a:xfrm>
            <a:off x="70866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95" name="Line 63"/>
          <p:cNvSpPr>
            <a:spLocks noChangeShapeType="1"/>
          </p:cNvSpPr>
          <p:nvPr/>
        </p:nvSpPr>
        <p:spPr bwMode="auto">
          <a:xfrm>
            <a:off x="62484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52" name="Oval 64"/>
          <p:cNvSpPr>
            <a:spLocks noChangeArrowheads="1"/>
          </p:cNvSpPr>
          <p:nvPr/>
        </p:nvSpPr>
        <p:spPr bwMode="auto">
          <a:xfrm>
            <a:off x="3810000" y="4114800"/>
            <a:ext cx="685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7953" name="Oval 65"/>
          <p:cNvSpPr>
            <a:spLocks noChangeArrowheads="1"/>
          </p:cNvSpPr>
          <p:nvPr/>
        </p:nvSpPr>
        <p:spPr bwMode="auto">
          <a:xfrm>
            <a:off x="6096000" y="1066800"/>
            <a:ext cx="2590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1298" name="Text Box 66"/>
          <p:cNvSpPr txBox="1">
            <a:spLocks noChangeArrowheads="1"/>
          </p:cNvSpPr>
          <p:nvPr/>
        </p:nvSpPr>
        <p:spPr bwMode="auto">
          <a:xfrm>
            <a:off x="79248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51299" name="Line 67"/>
          <p:cNvSpPr>
            <a:spLocks noChangeShapeType="1"/>
          </p:cNvSpPr>
          <p:nvPr/>
        </p:nvSpPr>
        <p:spPr bwMode="auto">
          <a:xfrm>
            <a:off x="78486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00" name="Line 68"/>
          <p:cNvSpPr>
            <a:spLocks noChangeShapeType="1"/>
          </p:cNvSpPr>
          <p:nvPr/>
        </p:nvSpPr>
        <p:spPr bwMode="auto">
          <a:xfrm>
            <a:off x="7543800" y="4419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Text Box 69"/>
          <p:cNvSpPr txBox="1">
            <a:spLocks noChangeArrowheads="1"/>
          </p:cNvSpPr>
          <p:nvPr/>
        </p:nvSpPr>
        <p:spPr bwMode="auto">
          <a:xfrm>
            <a:off x="686648" y="1717675"/>
            <a:ext cx="220895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X=</a:t>
            </a:r>
            <a:r>
              <a:rPr lang="en-US" altLang="en-US" sz="2800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ABC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Y=</a:t>
            </a:r>
            <a:r>
              <a:rPr lang="en-US" altLang="en-US" sz="2800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DCA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B</a:t>
            </a:r>
            <a:endParaRPr lang="en-US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7958" name="Text Box 70"/>
          <p:cNvSpPr txBox="1">
            <a:spLocks noChangeArrowheads="1"/>
          </p:cNvSpPr>
          <p:nvPr/>
        </p:nvSpPr>
        <p:spPr bwMode="auto">
          <a:xfrm>
            <a:off x="3886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X[i]</a:t>
            </a:r>
          </a:p>
        </p:txBody>
      </p:sp>
      <p:sp>
        <p:nvSpPr>
          <p:cNvPr id="37959" name="Text Box 71"/>
          <p:cNvSpPr txBox="1">
            <a:spLocks noChangeArrowheads="1"/>
          </p:cNvSpPr>
          <p:nvPr/>
        </p:nvSpPr>
        <p:spPr bwMode="auto">
          <a:xfrm>
            <a:off x="4572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Y[j]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-96688" y="-76200"/>
            <a:ext cx="10764688" cy="727072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LCS Example (14)</a:t>
            </a:r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j       0        1          2         3        4         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34" name="Text Box 22"/>
          <p:cNvSpPr txBox="1">
            <a:spLocks noChangeArrowheads="1"/>
          </p:cNvSpPr>
          <p:nvPr/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38935" name="Text Box 23"/>
          <p:cNvSpPr txBox="1">
            <a:spLocks noChangeArrowheads="1"/>
          </p:cNvSpPr>
          <p:nvPr/>
        </p:nvSpPr>
        <p:spPr bwMode="auto">
          <a:xfrm>
            <a:off x="3962403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36" name="Text Box 24"/>
          <p:cNvSpPr txBox="1">
            <a:spLocks noChangeArrowheads="1"/>
          </p:cNvSpPr>
          <p:nvPr/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37" name="Text Box 25"/>
          <p:cNvSpPr txBox="1">
            <a:spLocks noChangeArrowheads="1"/>
          </p:cNvSpPr>
          <p:nvPr/>
        </p:nvSpPr>
        <p:spPr bwMode="auto">
          <a:xfrm>
            <a:off x="3962403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38" name="Text Box 26"/>
          <p:cNvSpPr txBox="1">
            <a:spLocks noChangeArrowheads="1"/>
          </p:cNvSpPr>
          <p:nvPr/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39" name="Text Box 27"/>
          <p:cNvSpPr txBox="1">
            <a:spLocks noChangeArrowheads="1"/>
          </p:cNvSpPr>
          <p:nvPr/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40" name="Text Box 28"/>
          <p:cNvSpPr txBox="1">
            <a:spLocks noChangeArrowheads="1"/>
          </p:cNvSpPr>
          <p:nvPr/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41" name="Text Box 29"/>
          <p:cNvSpPr txBox="1">
            <a:spLocks noChangeArrowheads="1"/>
          </p:cNvSpPr>
          <p:nvPr/>
        </p:nvSpPr>
        <p:spPr bwMode="auto">
          <a:xfrm>
            <a:off x="79248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42" name="Text Box 30"/>
          <p:cNvSpPr txBox="1">
            <a:spLocks noChangeArrowheads="1"/>
          </p:cNvSpPr>
          <p:nvPr/>
        </p:nvSpPr>
        <p:spPr bwMode="auto">
          <a:xfrm>
            <a:off x="70866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43" name="Text Box 31"/>
          <p:cNvSpPr txBox="1">
            <a:spLocks noChangeArrowheads="1"/>
          </p:cNvSpPr>
          <p:nvPr/>
        </p:nvSpPr>
        <p:spPr bwMode="auto">
          <a:xfrm>
            <a:off x="62484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44" name="Text Box 32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45" name="Text Box 33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46" name="Text Box 34"/>
          <p:cNvSpPr txBox="1">
            <a:spLocks noChangeArrowheads="1"/>
          </p:cNvSpPr>
          <p:nvPr/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47" name="Text Box 35"/>
          <p:cNvSpPr txBox="1">
            <a:spLocks noChangeArrowheads="1"/>
          </p:cNvSpPr>
          <p:nvPr/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48" name="Text Box 36"/>
          <p:cNvSpPr txBox="1">
            <a:spLocks noChangeArrowheads="1"/>
          </p:cNvSpPr>
          <p:nvPr/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49" name="Text Box 37"/>
          <p:cNvSpPr txBox="1">
            <a:spLocks noChangeArrowheads="1"/>
          </p:cNvSpPr>
          <p:nvPr/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50" name="Text Box 38"/>
          <p:cNvSpPr txBox="1">
            <a:spLocks noChangeArrowheads="1"/>
          </p:cNvSpPr>
          <p:nvPr/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51" name="Text Box 39"/>
          <p:cNvSpPr txBox="1">
            <a:spLocks noChangeArrowheads="1"/>
          </p:cNvSpPr>
          <p:nvPr/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52" name="Text Box 40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53" name="Text Box 41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54" name="Text Box 42"/>
          <p:cNvSpPr txBox="1">
            <a:spLocks noChangeArrowheads="1"/>
          </p:cNvSpPr>
          <p:nvPr/>
        </p:nvSpPr>
        <p:spPr bwMode="auto">
          <a:xfrm>
            <a:off x="2895603" y="5105403"/>
            <a:ext cx="5309467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2400" dirty="0">
                <a:solidFill>
                  <a:srgbClr val="008000"/>
                </a:solidFill>
                <a:latin typeface="Times New Roman" panose="02020603050405020304" pitchFamily="18" charset="0"/>
              </a:rPr>
              <a:t> 		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if ( X</a:t>
            </a:r>
            <a:r>
              <a:rPr lang="en-US" alt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== 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2400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)		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			c[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i,j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] = c[i-1,j-1] + 1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 		else c[</a:t>
            </a:r>
            <a:r>
              <a:rPr lang="en-US" altLang="en-US" sz="2400" dirty="0" err="1">
                <a:latin typeface="Times New Roman" panose="02020603050405020304" pitchFamily="18" charset="0"/>
              </a:rPr>
              <a:t>i,j</a:t>
            </a:r>
            <a:r>
              <a:rPr lang="en-US" altLang="en-US" sz="2400" dirty="0">
                <a:latin typeface="Times New Roman" panose="02020603050405020304" pitchFamily="18" charset="0"/>
              </a:rPr>
              <a:t>] = max( c[i-1,j], c[i,j-1] )</a:t>
            </a:r>
          </a:p>
        </p:txBody>
      </p:sp>
      <p:sp>
        <p:nvSpPr>
          <p:cNvPr id="38955" name="Text Box 43"/>
          <p:cNvSpPr txBox="1">
            <a:spLocks noChangeArrowheads="1"/>
          </p:cNvSpPr>
          <p:nvPr/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56" name="Text Box 44"/>
          <p:cNvSpPr txBox="1">
            <a:spLocks noChangeArrowheads="1"/>
          </p:cNvSpPr>
          <p:nvPr/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57" name="Text Box 45"/>
          <p:cNvSpPr txBox="1">
            <a:spLocks noChangeArrowheads="1"/>
          </p:cNvSpPr>
          <p:nvPr/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58" name="Text Box 46"/>
          <p:cNvSpPr txBox="1">
            <a:spLocks noChangeArrowheads="1"/>
          </p:cNvSpPr>
          <p:nvPr/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59" name="Text Box 47"/>
          <p:cNvSpPr txBox="1">
            <a:spLocks noChangeArrowheads="1"/>
          </p:cNvSpPr>
          <p:nvPr/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60" name="Text Box 48"/>
          <p:cNvSpPr txBox="1">
            <a:spLocks noChangeArrowheads="1"/>
          </p:cNvSpPr>
          <p:nvPr/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61" name="Text Box 49"/>
          <p:cNvSpPr txBox="1">
            <a:spLocks noChangeArrowheads="1"/>
          </p:cNvSpPr>
          <p:nvPr/>
        </p:nvSpPr>
        <p:spPr bwMode="auto">
          <a:xfrm>
            <a:off x="8763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62" name="Text Box 50"/>
          <p:cNvSpPr txBox="1">
            <a:spLocks noChangeArrowheads="1"/>
          </p:cNvSpPr>
          <p:nvPr/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63" name="Text Box 51"/>
          <p:cNvSpPr txBox="1">
            <a:spLocks noChangeArrowheads="1"/>
          </p:cNvSpPr>
          <p:nvPr/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64" name="Text Box 52"/>
          <p:cNvSpPr txBox="1">
            <a:spLocks noChangeArrowheads="1"/>
          </p:cNvSpPr>
          <p:nvPr/>
        </p:nvSpPr>
        <p:spPr bwMode="auto">
          <a:xfrm>
            <a:off x="5486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65" name="Text Box 53"/>
          <p:cNvSpPr txBox="1">
            <a:spLocks noChangeArrowheads="1"/>
          </p:cNvSpPr>
          <p:nvPr/>
        </p:nvSpPr>
        <p:spPr bwMode="auto">
          <a:xfrm>
            <a:off x="6248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66" name="Text Box 54"/>
          <p:cNvSpPr txBox="1">
            <a:spLocks noChangeArrowheads="1"/>
          </p:cNvSpPr>
          <p:nvPr/>
        </p:nvSpPr>
        <p:spPr bwMode="auto">
          <a:xfrm>
            <a:off x="7086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67" name="Text Box 55"/>
          <p:cNvSpPr txBox="1">
            <a:spLocks noChangeArrowheads="1"/>
          </p:cNvSpPr>
          <p:nvPr/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68" name="Text Box 56"/>
          <p:cNvSpPr txBox="1">
            <a:spLocks noChangeArrowheads="1"/>
          </p:cNvSpPr>
          <p:nvPr/>
        </p:nvSpPr>
        <p:spPr bwMode="auto">
          <a:xfrm>
            <a:off x="8763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69" name="Text Box 57"/>
          <p:cNvSpPr txBox="1">
            <a:spLocks noChangeArrowheads="1"/>
          </p:cNvSpPr>
          <p:nvPr/>
        </p:nvSpPr>
        <p:spPr bwMode="auto">
          <a:xfrm>
            <a:off x="7924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70" name="Text Box 58"/>
          <p:cNvSpPr txBox="1">
            <a:spLocks noChangeArrowheads="1"/>
          </p:cNvSpPr>
          <p:nvPr/>
        </p:nvSpPr>
        <p:spPr bwMode="auto">
          <a:xfrm>
            <a:off x="5486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71" name="Text Box 59"/>
          <p:cNvSpPr txBox="1">
            <a:spLocks noChangeArrowheads="1"/>
          </p:cNvSpPr>
          <p:nvPr/>
        </p:nvSpPr>
        <p:spPr bwMode="auto">
          <a:xfrm>
            <a:off x="6248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72" name="Text Box 60"/>
          <p:cNvSpPr txBox="1">
            <a:spLocks noChangeArrowheads="1"/>
          </p:cNvSpPr>
          <p:nvPr/>
        </p:nvSpPr>
        <p:spPr bwMode="auto">
          <a:xfrm>
            <a:off x="70866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73" name="Text Box 61"/>
          <p:cNvSpPr txBox="1">
            <a:spLocks noChangeArrowheads="1"/>
          </p:cNvSpPr>
          <p:nvPr/>
        </p:nvSpPr>
        <p:spPr bwMode="auto">
          <a:xfrm>
            <a:off x="79248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3342" name="Text Box 62"/>
          <p:cNvSpPr txBox="1">
            <a:spLocks noChangeArrowheads="1"/>
          </p:cNvSpPr>
          <p:nvPr/>
        </p:nvSpPr>
        <p:spPr bwMode="auto">
          <a:xfrm>
            <a:off x="8763000" y="4117975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3600" b="1">
                <a:solidFill>
                  <a:srgbClr val="33CC33"/>
                </a:solidFill>
                <a:latin typeface="Times New Roman" panose="02020603050405020304" pitchFamily="18" charset="0"/>
              </a:rPr>
              <a:t>3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3343" name="Oval 63"/>
          <p:cNvSpPr>
            <a:spLocks noChangeArrowheads="1"/>
          </p:cNvSpPr>
          <p:nvPr/>
        </p:nvSpPr>
        <p:spPr bwMode="auto">
          <a:xfrm>
            <a:off x="3886200" y="4114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3344" name="Oval 64"/>
          <p:cNvSpPr>
            <a:spLocks noChangeArrowheads="1"/>
          </p:cNvSpPr>
          <p:nvPr/>
        </p:nvSpPr>
        <p:spPr bwMode="auto">
          <a:xfrm>
            <a:off x="8686800" y="11430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3345" name="Line 65"/>
          <p:cNvSpPr>
            <a:spLocks noChangeShapeType="1"/>
          </p:cNvSpPr>
          <p:nvPr/>
        </p:nvSpPr>
        <p:spPr bwMode="auto">
          <a:xfrm>
            <a:off x="8382000" y="38862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46" name="Oval 66"/>
          <p:cNvSpPr>
            <a:spLocks noChangeArrowheads="1"/>
          </p:cNvSpPr>
          <p:nvPr/>
        </p:nvSpPr>
        <p:spPr bwMode="auto">
          <a:xfrm>
            <a:off x="8610600" y="4114800"/>
            <a:ext cx="685800" cy="685800"/>
          </a:xfrm>
          <a:prstGeom prst="ellipse">
            <a:avLst/>
          </a:prstGeom>
          <a:noFill/>
          <a:ln w="1111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endParaRPr lang="en-US" altLang="en-US" sz="2400">
              <a:solidFill>
                <a:srgbClr val="33CC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79" name="Text Box 67"/>
          <p:cNvSpPr txBox="1">
            <a:spLocks noChangeArrowheads="1"/>
          </p:cNvSpPr>
          <p:nvPr/>
        </p:nvSpPr>
        <p:spPr bwMode="auto">
          <a:xfrm>
            <a:off x="762651" y="1618445"/>
            <a:ext cx="242844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X=</a:t>
            </a:r>
            <a:r>
              <a:rPr lang="en-US" altLang="en-US" sz="2800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ABC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Y=</a:t>
            </a:r>
            <a:r>
              <a:rPr lang="en-US" altLang="en-US" sz="2800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BDCA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en-US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8980" name="Text Box 68"/>
          <p:cNvSpPr txBox="1">
            <a:spLocks noChangeArrowheads="1"/>
          </p:cNvSpPr>
          <p:nvPr/>
        </p:nvSpPr>
        <p:spPr bwMode="auto">
          <a:xfrm>
            <a:off x="3886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X[i]</a:t>
            </a:r>
          </a:p>
        </p:txBody>
      </p:sp>
      <p:sp>
        <p:nvSpPr>
          <p:cNvPr id="38981" name="Text Box 69"/>
          <p:cNvSpPr txBox="1">
            <a:spLocks noChangeArrowheads="1"/>
          </p:cNvSpPr>
          <p:nvPr/>
        </p:nvSpPr>
        <p:spPr bwMode="auto">
          <a:xfrm>
            <a:off x="4572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Y[j]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91544" y="1852"/>
            <a:ext cx="7920608" cy="816496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LCS Algorithm Running Time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idx="1"/>
          </p:nvPr>
        </p:nvSpPr>
        <p:spPr>
          <a:xfrm>
            <a:off x="1199456" y="1196752"/>
            <a:ext cx="9468544" cy="2003648"/>
          </a:xfrm>
        </p:spPr>
        <p:txBody>
          <a:bodyPr rtlCol="0">
            <a:normAutofit/>
          </a:bodyPr>
          <a:lstStyle/>
          <a:p>
            <a:pPr>
              <a:defRPr/>
            </a:pPr>
            <a:endParaRPr lang="en-US" dirty="0" smtClean="0">
              <a:latin typeface="Times New Roman" pitchFamily="18" charset="0"/>
            </a:endParaRPr>
          </a:p>
          <a:p>
            <a:pPr>
              <a:defRPr/>
            </a:pPr>
            <a:r>
              <a:rPr lang="en-US" sz="2400" dirty="0" smtClean="0">
                <a:latin typeface="Times New Roman" pitchFamily="18" charset="0"/>
              </a:rPr>
              <a:t>LCS algorithm calculates the values of each entry of the array c[</a:t>
            </a:r>
            <a:r>
              <a:rPr lang="en-US" sz="2400" dirty="0" err="1" smtClean="0">
                <a:latin typeface="Times New Roman" pitchFamily="18" charset="0"/>
              </a:rPr>
              <a:t>m,n</a:t>
            </a:r>
            <a:r>
              <a:rPr lang="en-US" sz="2400" dirty="0" smtClean="0">
                <a:latin typeface="Times New Roman" pitchFamily="18" charset="0"/>
              </a:rPr>
              <a:t>]</a:t>
            </a:r>
          </a:p>
          <a:p>
            <a:pPr>
              <a:defRPr/>
            </a:pPr>
            <a:r>
              <a:rPr lang="en-US" sz="2400" dirty="0" smtClean="0">
                <a:latin typeface="Times New Roman" pitchFamily="18" charset="0"/>
              </a:rPr>
              <a:t>So what is the running time?</a:t>
            </a:r>
            <a:endParaRPr lang="en-US" sz="2400" dirty="0" smtClean="0"/>
          </a:p>
        </p:txBody>
      </p:sp>
      <p:sp>
        <p:nvSpPr>
          <p:cNvPr id="355332" name="Text Box 4"/>
          <p:cNvSpPr txBox="1">
            <a:spLocks noChangeArrowheads="1"/>
          </p:cNvSpPr>
          <p:nvPr/>
        </p:nvSpPr>
        <p:spPr bwMode="auto">
          <a:xfrm>
            <a:off x="1703512" y="3356992"/>
            <a:ext cx="8964488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en-US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O(m*n)</a:t>
            </a:r>
          </a:p>
          <a:p>
            <a:pPr marL="457200" indent="-457200" eaLnBrk="0" hangingPunct="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ince </a:t>
            </a:r>
            <a:r>
              <a:rPr lang="en-US" altLang="en-US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each c[</a:t>
            </a:r>
            <a:r>
              <a:rPr lang="en-US" altLang="en-US" sz="3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i,j</a:t>
            </a:r>
            <a:r>
              <a:rPr lang="en-US" altLang="en-US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] is calculated in constant time, and there are m*n elements in the array</a:t>
            </a:r>
            <a:endParaRPr lang="en-US" altLang="en-US" sz="24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8153400" cy="7620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Find </a:t>
            </a:r>
            <a:r>
              <a:rPr lang="en-US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ctual LCS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1219199"/>
            <a:ext cx="9748192" cy="41910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The algorithm just found the </a:t>
            </a:r>
            <a:r>
              <a:rPr lang="en-US" altLang="en-US" sz="2400" i="1" dirty="0">
                <a:latin typeface="Times New Roman" panose="02020603050405020304" pitchFamily="18" charset="0"/>
              </a:rPr>
              <a:t>length</a:t>
            </a:r>
            <a:r>
              <a:rPr lang="en-US" altLang="en-US" sz="2400" dirty="0">
                <a:latin typeface="Times New Roman" panose="02020603050405020304" pitchFamily="18" charset="0"/>
              </a:rPr>
              <a:t> of LCS, but not LCS itself.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How to find the actual LCS?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For each c[</a:t>
            </a:r>
            <a:r>
              <a:rPr lang="en-US" altLang="en-US" sz="2400" dirty="0" err="1">
                <a:latin typeface="Times New Roman" panose="02020603050405020304" pitchFamily="18" charset="0"/>
              </a:rPr>
              <a:t>i,j</a:t>
            </a:r>
            <a:r>
              <a:rPr lang="en-US" altLang="en-US" sz="2400" dirty="0">
                <a:latin typeface="Times New Roman" panose="02020603050405020304" pitchFamily="18" charset="0"/>
              </a:rPr>
              <a:t>] we know how it was acquired: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A match happens only when the first equation is taken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So we can start from </a:t>
            </a:r>
            <a:r>
              <a:rPr lang="en-US" altLang="en-US" sz="2400" i="1" dirty="0">
                <a:latin typeface="Times New Roman" panose="02020603050405020304" pitchFamily="18" charset="0"/>
              </a:rPr>
              <a:t>c[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m,n</a:t>
            </a:r>
            <a:r>
              <a:rPr lang="en-US" altLang="en-US" sz="2400" i="1" dirty="0">
                <a:latin typeface="Times New Roman" panose="02020603050405020304" pitchFamily="18" charset="0"/>
              </a:rPr>
              <a:t>]</a:t>
            </a:r>
            <a:r>
              <a:rPr lang="en-US" altLang="en-US" sz="2400" dirty="0">
                <a:latin typeface="Times New Roman" panose="02020603050405020304" pitchFamily="18" charset="0"/>
              </a:rPr>
              <a:t> and go backwards, remember </a:t>
            </a:r>
            <a:r>
              <a:rPr lang="en-US" altLang="en-US" sz="2400" i="1" dirty="0">
                <a:latin typeface="Times New Roman" panose="02020603050405020304" pitchFamily="18" charset="0"/>
              </a:rPr>
              <a:t>x[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</a:rPr>
              <a:t>]</a:t>
            </a:r>
            <a:r>
              <a:rPr lang="en-US" altLang="en-US" sz="2400" dirty="0">
                <a:latin typeface="Times New Roman" panose="02020603050405020304" pitchFamily="18" charset="0"/>
              </a:rPr>
              <a:t> whenever </a:t>
            </a:r>
            <a:r>
              <a:rPr lang="en-US" altLang="en-US" sz="2400" i="1" dirty="0">
                <a:latin typeface="Times New Roman" panose="02020603050405020304" pitchFamily="18" charset="0"/>
              </a:rPr>
              <a:t>c[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i,j</a:t>
            </a:r>
            <a:r>
              <a:rPr lang="en-US" altLang="en-US" sz="2400" i="1" dirty="0">
                <a:latin typeface="Times New Roman" panose="02020603050405020304" pitchFamily="18" charset="0"/>
              </a:rPr>
              <a:t>] = c[i-1, j-1]+1</a:t>
            </a:r>
            <a:r>
              <a:rPr lang="en-US" altLang="en-US" sz="24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2943225" y="5486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Line 5"/>
          <p:cNvSpPr>
            <a:spLocks noChangeShapeType="1"/>
          </p:cNvSpPr>
          <p:nvPr/>
        </p:nvSpPr>
        <p:spPr bwMode="auto">
          <a:xfrm>
            <a:off x="3629025" y="5486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Line 6"/>
          <p:cNvSpPr>
            <a:spLocks noChangeShapeType="1"/>
          </p:cNvSpPr>
          <p:nvPr/>
        </p:nvSpPr>
        <p:spPr bwMode="auto">
          <a:xfrm>
            <a:off x="4391025" y="5486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2943225" y="5486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Line 8"/>
          <p:cNvSpPr>
            <a:spLocks noChangeShapeType="1"/>
          </p:cNvSpPr>
          <p:nvPr/>
        </p:nvSpPr>
        <p:spPr bwMode="auto">
          <a:xfrm>
            <a:off x="2943225" y="6096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>
            <a:off x="2943225" y="6705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Text Box 10"/>
          <p:cNvSpPr txBox="1">
            <a:spLocks noChangeArrowheads="1"/>
          </p:cNvSpPr>
          <p:nvPr/>
        </p:nvSpPr>
        <p:spPr bwMode="auto">
          <a:xfrm>
            <a:off x="3095625" y="5638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36" name="Text Box 11"/>
          <p:cNvSpPr txBox="1">
            <a:spLocks noChangeArrowheads="1"/>
          </p:cNvSpPr>
          <p:nvPr/>
        </p:nvSpPr>
        <p:spPr bwMode="auto">
          <a:xfrm>
            <a:off x="3095625" y="617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37" name="Text Box 12"/>
          <p:cNvSpPr txBox="1">
            <a:spLocks noChangeArrowheads="1"/>
          </p:cNvSpPr>
          <p:nvPr/>
        </p:nvSpPr>
        <p:spPr bwMode="auto">
          <a:xfrm>
            <a:off x="3781425" y="617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038" name="Text Box 13"/>
          <p:cNvSpPr txBox="1">
            <a:spLocks noChangeArrowheads="1"/>
          </p:cNvSpPr>
          <p:nvPr/>
        </p:nvSpPr>
        <p:spPr bwMode="auto">
          <a:xfrm>
            <a:off x="3781425" y="5638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39" name="Text Box 14"/>
          <p:cNvSpPr txBox="1">
            <a:spLocks noChangeArrowheads="1"/>
          </p:cNvSpPr>
          <p:nvPr/>
        </p:nvSpPr>
        <p:spPr bwMode="auto">
          <a:xfrm>
            <a:off x="4772028" y="5683250"/>
            <a:ext cx="42957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For example, here </a:t>
            </a:r>
          </a:p>
          <a:p>
            <a:pPr eaLnBrk="0" hangingPunct="0"/>
            <a:r>
              <a:rPr lang="en-US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c[</a:t>
            </a:r>
            <a:r>
              <a:rPr lang="en-US" altLang="en-US" sz="28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i,j</a:t>
            </a:r>
            <a:r>
              <a:rPr lang="en-US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] = c[i-1,j-1] +1 = 2+1=3</a:t>
            </a:r>
            <a:endParaRPr lang="en-US" altLang="en-US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7391" name="Line 15"/>
          <p:cNvSpPr>
            <a:spLocks noChangeShapeType="1"/>
          </p:cNvSpPr>
          <p:nvPr/>
        </p:nvSpPr>
        <p:spPr bwMode="auto">
          <a:xfrm>
            <a:off x="3476625" y="59436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439839"/>
              </p:ext>
            </p:extLst>
          </p:nvPr>
        </p:nvGraphicFramePr>
        <p:xfrm>
          <a:off x="1703512" y="2708920"/>
          <a:ext cx="65532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4" imgW="3047760" imgH="457200" progId="Equation.3">
                  <p:embed/>
                </p:oleObj>
              </mc:Choice>
              <mc:Fallback>
                <p:oleObj name="Equation" r:id="rId4" imgW="304776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2708920"/>
                        <a:ext cx="65532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568" y="-69850"/>
            <a:ext cx="10548664" cy="762000"/>
          </a:xfrm>
        </p:spPr>
        <p:txBody>
          <a:bodyPr/>
          <a:lstStyle/>
          <a:p>
            <a:pPr algn="ctr"/>
            <a:r>
              <a:rPr lang="en-US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LCS</a:t>
            </a:r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j       0        1          2         3        4         5 </a:t>
            </a:r>
          </a:p>
        </p:txBody>
      </p:sp>
      <p:sp>
        <p:nvSpPr>
          <p:cNvPr id="40977" name="Text Box 17"/>
          <p:cNvSpPr txBox="1">
            <a:spLocks noChangeArrowheads="1"/>
          </p:cNvSpPr>
          <p:nvPr/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40983" name="Text Box 23"/>
          <p:cNvSpPr txBox="1">
            <a:spLocks noChangeArrowheads="1"/>
          </p:cNvSpPr>
          <p:nvPr/>
        </p:nvSpPr>
        <p:spPr bwMode="auto">
          <a:xfrm>
            <a:off x="3962403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85" name="Text Box 25"/>
          <p:cNvSpPr txBox="1">
            <a:spLocks noChangeArrowheads="1"/>
          </p:cNvSpPr>
          <p:nvPr/>
        </p:nvSpPr>
        <p:spPr bwMode="auto">
          <a:xfrm>
            <a:off x="3962403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88" name="Text Box 28"/>
          <p:cNvSpPr txBox="1">
            <a:spLocks noChangeArrowheads="1"/>
          </p:cNvSpPr>
          <p:nvPr/>
        </p:nvSpPr>
        <p:spPr bwMode="auto">
          <a:xfrm>
            <a:off x="79248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70866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auto">
          <a:xfrm>
            <a:off x="62484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91" name="Text Box 31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93" name="Text Box 33"/>
          <p:cNvSpPr txBox="1">
            <a:spLocks noChangeArrowheads="1"/>
          </p:cNvSpPr>
          <p:nvPr/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94" name="Text Box 34"/>
          <p:cNvSpPr txBox="1">
            <a:spLocks noChangeArrowheads="1"/>
          </p:cNvSpPr>
          <p:nvPr/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95" name="Text Box 35"/>
          <p:cNvSpPr txBox="1">
            <a:spLocks noChangeArrowheads="1"/>
          </p:cNvSpPr>
          <p:nvPr/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96" name="Text Box 36"/>
          <p:cNvSpPr txBox="1">
            <a:spLocks noChangeArrowheads="1"/>
          </p:cNvSpPr>
          <p:nvPr/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97" name="Text Box 37"/>
          <p:cNvSpPr txBox="1">
            <a:spLocks noChangeArrowheads="1"/>
          </p:cNvSpPr>
          <p:nvPr/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98" name="Text Box 38"/>
          <p:cNvSpPr txBox="1">
            <a:spLocks noChangeArrowheads="1"/>
          </p:cNvSpPr>
          <p:nvPr/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99" name="Text Box 39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000" name="Text Box 40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001" name="Text Box 41"/>
          <p:cNvSpPr txBox="1">
            <a:spLocks noChangeArrowheads="1"/>
          </p:cNvSpPr>
          <p:nvPr/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002" name="Text Box 42"/>
          <p:cNvSpPr txBox="1">
            <a:spLocks noChangeArrowheads="1"/>
          </p:cNvSpPr>
          <p:nvPr/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003" name="Text Box 43"/>
          <p:cNvSpPr txBox="1">
            <a:spLocks noChangeArrowheads="1"/>
          </p:cNvSpPr>
          <p:nvPr/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004" name="Text Box 44"/>
          <p:cNvSpPr txBox="1">
            <a:spLocks noChangeArrowheads="1"/>
          </p:cNvSpPr>
          <p:nvPr/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005" name="Text Box 45"/>
          <p:cNvSpPr txBox="1">
            <a:spLocks noChangeArrowheads="1"/>
          </p:cNvSpPr>
          <p:nvPr/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006" name="Text Box 46"/>
          <p:cNvSpPr txBox="1">
            <a:spLocks noChangeArrowheads="1"/>
          </p:cNvSpPr>
          <p:nvPr/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007" name="Text Box 47"/>
          <p:cNvSpPr txBox="1">
            <a:spLocks noChangeArrowheads="1"/>
          </p:cNvSpPr>
          <p:nvPr/>
        </p:nvSpPr>
        <p:spPr bwMode="auto">
          <a:xfrm>
            <a:off x="8763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008" name="Text Box 48"/>
          <p:cNvSpPr txBox="1">
            <a:spLocks noChangeArrowheads="1"/>
          </p:cNvSpPr>
          <p:nvPr/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009" name="Text Box 49"/>
          <p:cNvSpPr txBox="1">
            <a:spLocks noChangeArrowheads="1"/>
          </p:cNvSpPr>
          <p:nvPr/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010" name="Text Box 50"/>
          <p:cNvSpPr txBox="1">
            <a:spLocks noChangeArrowheads="1"/>
          </p:cNvSpPr>
          <p:nvPr/>
        </p:nvSpPr>
        <p:spPr bwMode="auto">
          <a:xfrm>
            <a:off x="5486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11" name="Text Box 51"/>
          <p:cNvSpPr txBox="1">
            <a:spLocks noChangeArrowheads="1"/>
          </p:cNvSpPr>
          <p:nvPr/>
        </p:nvSpPr>
        <p:spPr bwMode="auto">
          <a:xfrm>
            <a:off x="6248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012" name="Text Box 52"/>
          <p:cNvSpPr txBox="1">
            <a:spLocks noChangeArrowheads="1"/>
          </p:cNvSpPr>
          <p:nvPr/>
        </p:nvSpPr>
        <p:spPr bwMode="auto">
          <a:xfrm>
            <a:off x="7086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13" name="Text Box 53"/>
          <p:cNvSpPr txBox="1">
            <a:spLocks noChangeArrowheads="1"/>
          </p:cNvSpPr>
          <p:nvPr/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014" name="Text Box 54"/>
          <p:cNvSpPr txBox="1">
            <a:spLocks noChangeArrowheads="1"/>
          </p:cNvSpPr>
          <p:nvPr/>
        </p:nvSpPr>
        <p:spPr bwMode="auto">
          <a:xfrm>
            <a:off x="8763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15" name="Text Box 55"/>
          <p:cNvSpPr txBox="1">
            <a:spLocks noChangeArrowheads="1"/>
          </p:cNvSpPr>
          <p:nvPr/>
        </p:nvSpPr>
        <p:spPr bwMode="auto">
          <a:xfrm>
            <a:off x="7924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16" name="Text Box 56"/>
          <p:cNvSpPr txBox="1">
            <a:spLocks noChangeArrowheads="1"/>
          </p:cNvSpPr>
          <p:nvPr/>
        </p:nvSpPr>
        <p:spPr bwMode="auto">
          <a:xfrm>
            <a:off x="5486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17" name="Text Box 57"/>
          <p:cNvSpPr txBox="1">
            <a:spLocks noChangeArrowheads="1"/>
          </p:cNvSpPr>
          <p:nvPr/>
        </p:nvSpPr>
        <p:spPr bwMode="auto">
          <a:xfrm>
            <a:off x="6248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18" name="Text Box 58"/>
          <p:cNvSpPr txBox="1">
            <a:spLocks noChangeArrowheads="1"/>
          </p:cNvSpPr>
          <p:nvPr/>
        </p:nvSpPr>
        <p:spPr bwMode="auto">
          <a:xfrm>
            <a:off x="70866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19" name="Text Box 59"/>
          <p:cNvSpPr txBox="1">
            <a:spLocks noChangeArrowheads="1"/>
          </p:cNvSpPr>
          <p:nvPr/>
        </p:nvSpPr>
        <p:spPr bwMode="auto">
          <a:xfrm>
            <a:off x="79248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20" name="Text Box 60"/>
          <p:cNvSpPr txBox="1">
            <a:spLocks noChangeArrowheads="1"/>
          </p:cNvSpPr>
          <p:nvPr/>
        </p:nvSpPr>
        <p:spPr bwMode="auto">
          <a:xfrm>
            <a:off x="8763000" y="4117975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3600" b="1">
                <a:solidFill>
                  <a:srgbClr val="33CC33"/>
                </a:solidFill>
                <a:latin typeface="Times New Roman" panose="02020603050405020304" pitchFamily="18" charset="0"/>
              </a:rPr>
              <a:t>3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9485" name="Line 61"/>
          <p:cNvSpPr>
            <a:spLocks noChangeShapeType="1"/>
          </p:cNvSpPr>
          <p:nvPr/>
        </p:nvSpPr>
        <p:spPr bwMode="auto">
          <a:xfrm flipH="1" flipV="1">
            <a:off x="8382000" y="38862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86" name="Line 62"/>
          <p:cNvSpPr>
            <a:spLocks noChangeShapeType="1"/>
          </p:cNvSpPr>
          <p:nvPr/>
        </p:nvSpPr>
        <p:spPr bwMode="auto">
          <a:xfrm flipH="1" flipV="1">
            <a:off x="74676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87" name="Line 63"/>
          <p:cNvSpPr>
            <a:spLocks noChangeShapeType="1"/>
          </p:cNvSpPr>
          <p:nvPr/>
        </p:nvSpPr>
        <p:spPr bwMode="auto">
          <a:xfrm flipH="1" flipV="1">
            <a:off x="6629400" y="32766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88" name="Line 64"/>
          <p:cNvSpPr>
            <a:spLocks noChangeShapeType="1"/>
          </p:cNvSpPr>
          <p:nvPr/>
        </p:nvSpPr>
        <p:spPr bwMode="auto">
          <a:xfrm flipH="1" flipV="1">
            <a:off x="5791200" y="3276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89" name="Line 65"/>
          <p:cNvSpPr>
            <a:spLocks noChangeShapeType="1"/>
          </p:cNvSpPr>
          <p:nvPr/>
        </p:nvSpPr>
        <p:spPr bwMode="auto">
          <a:xfrm flipH="1" flipV="1">
            <a:off x="5105400" y="26670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6" name="Text Box 66"/>
          <p:cNvSpPr txBox="1">
            <a:spLocks noChangeArrowheads="1"/>
          </p:cNvSpPr>
          <p:nvPr/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027" name="Text Box 67"/>
          <p:cNvSpPr txBox="1">
            <a:spLocks noChangeArrowheads="1"/>
          </p:cNvSpPr>
          <p:nvPr/>
        </p:nvSpPr>
        <p:spPr bwMode="auto">
          <a:xfrm>
            <a:off x="3886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X[i]</a:t>
            </a:r>
          </a:p>
        </p:txBody>
      </p:sp>
      <p:sp>
        <p:nvSpPr>
          <p:cNvPr id="41028" name="Text Box 68"/>
          <p:cNvSpPr txBox="1">
            <a:spLocks noChangeArrowheads="1"/>
          </p:cNvSpPr>
          <p:nvPr/>
        </p:nvSpPr>
        <p:spPr bwMode="auto">
          <a:xfrm>
            <a:off x="4572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Y[j]</a:t>
            </a:r>
          </a:p>
        </p:txBody>
      </p:sp>
      <p:sp>
        <p:nvSpPr>
          <p:cNvPr id="41029" name="Text Box 69"/>
          <p:cNvSpPr txBox="1">
            <a:spLocks noChangeArrowheads="1"/>
          </p:cNvSpPr>
          <p:nvPr/>
        </p:nvSpPr>
        <p:spPr bwMode="auto">
          <a:xfrm>
            <a:off x="2567608" y="5562600"/>
            <a:ext cx="688119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for trace back: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m+n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328320" y="-83849"/>
            <a:ext cx="8316416" cy="694747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LCS (2)</a:t>
            </a:r>
          </a:p>
        </p:txBody>
      </p:sp>
      <p:sp>
        <p:nvSpPr>
          <p:cNvPr id="41987" name="Line 3"/>
          <p:cNvSpPr>
            <a:spLocks noChangeShapeType="1"/>
          </p:cNvSpPr>
          <p:nvPr/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j       0        1          2         3        4         5 </a:t>
            </a:r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2004" name="Text Box 20"/>
          <p:cNvSpPr txBox="1">
            <a:spLocks noChangeArrowheads="1"/>
          </p:cNvSpPr>
          <p:nvPr/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3962403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3962403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12" name="Text Box 28"/>
          <p:cNvSpPr txBox="1">
            <a:spLocks noChangeArrowheads="1"/>
          </p:cNvSpPr>
          <p:nvPr/>
        </p:nvSpPr>
        <p:spPr bwMode="auto">
          <a:xfrm>
            <a:off x="79248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70866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14" name="Text Box 30"/>
          <p:cNvSpPr txBox="1">
            <a:spLocks noChangeArrowheads="1"/>
          </p:cNvSpPr>
          <p:nvPr/>
        </p:nvSpPr>
        <p:spPr bwMode="auto">
          <a:xfrm>
            <a:off x="6248403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15" name="Text Box 31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16" name="Text Box 32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18" name="Text Box 34"/>
          <p:cNvSpPr txBox="1">
            <a:spLocks noChangeArrowheads="1"/>
          </p:cNvSpPr>
          <p:nvPr/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19" name="Text Box 35"/>
          <p:cNvSpPr txBox="1">
            <a:spLocks noChangeArrowheads="1"/>
          </p:cNvSpPr>
          <p:nvPr/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20" name="Text Box 36"/>
          <p:cNvSpPr txBox="1">
            <a:spLocks noChangeArrowheads="1"/>
          </p:cNvSpPr>
          <p:nvPr/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21" name="Text Box 37"/>
          <p:cNvSpPr txBox="1">
            <a:spLocks noChangeArrowheads="1"/>
          </p:cNvSpPr>
          <p:nvPr/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22" name="Text Box 38"/>
          <p:cNvSpPr txBox="1">
            <a:spLocks noChangeArrowheads="1"/>
          </p:cNvSpPr>
          <p:nvPr/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24" name="Text Box 40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25" name="Text Box 41"/>
          <p:cNvSpPr txBox="1">
            <a:spLocks noChangeArrowheads="1"/>
          </p:cNvSpPr>
          <p:nvPr/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26" name="Text Box 42"/>
          <p:cNvSpPr txBox="1">
            <a:spLocks noChangeArrowheads="1"/>
          </p:cNvSpPr>
          <p:nvPr/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27" name="Text Box 43"/>
          <p:cNvSpPr txBox="1">
            <a:spLocks noChangeArrowheads="1"/>
          </p:cNvSpPr>
          <p:nvPr/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28" name="Text Box 44"/>
          <p:cNvSpPr txBox="1">
            <a:spLocks noChangeArrowheads="1"/>
          </p:cNvSpPr>
          <p:nvPr/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29" name="Text Box 45"/>
          <p:cNvSpPr txBox="1">
            <a:spLocks noChangeArrowheads="1"/>
          </p:cNvSpPr>
          <p:nvPr/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30" name="Text Box 46"/>
          <p:cNvSpPr txBox="1">
            <a:spLocks noChangeArrowheads="1"/>
          </p:cNvSpPr>
          <p:nvPr/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31" name="Text Box 47"/>
          <p:cNvSpPr txBox="1">
            <a:spLocks noChangeArrowheads="1"/>
          </p:cNvSpPr>
          <p:nvPr/>
        </p:nvSpPr>
        <p:spPr bwMode="auto">
          <a:xfrm>
            <a:off x="8763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32" name="Text Box 48"/>
          <p:cNvSpPr txBox="1">
            <a:spLocks noChangeArrowheads="1"/>
          </p:cNvSpPr>
          <p:nvPr/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33" name="Text Box 49"/>
          <p:cNvSpPr txBox="1">
            <a:spLocks noChangeArrowheads="1"/>
          </p:cNvSpPr>
          <p:nvPr/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5486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35" name="Text Box 51"/>
          <p:cNvSpPr txBox="1">
            <a:spLocks noChangeArrowheads="1"/>
          </p:cNvSpPr>
          <p:nvPr/>
        </p:nvSpPr>
        <p:spPr bwMode="auto">
          <a:xfrm>
            <a:off x="6248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7086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37" name="Text Box 53"/>
          <p:cNvSpPr txBox="1">
            <a:spLocks noChangeArrowheads="1"/>
          </p:cNvSpPr>
          <p:nvPr/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38" name="Text Box 54"/>
          <p:cNvSpPr txBox="1">
            <a:spLocks noChangeArrowheads="1"/>
          </p:cNvSpPr>
          <p:nvPr/>
        </p:nvSpPr>
        <p:spPr bwMode="auto">
          <a:xfrm>
            <a:off x="8763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39" name="Text Box 55"/>
          <p:cNvSpPr txBox="1">
            <a:spLocks noChangeArrowheads="1"/>
          </p:cNvSpPr>
          <p:nvPr/>
        </p:nvSpPr>
        <p:spPr bwMode="auto">
          <a:xfrm>
            <a:off x="7924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40" name="Text Box 56"/>
          <p:cNvSpPr txBox="1">
            <a:spLocks noChangeArrowheads="1"/>
          </p:cNvSpPr>
          <p:nvPr/>
        </p:nvSpPr>
        <p:spPr bwMode="auto">
          <a:xfrm>
            <a:off x="5486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41" name="Text Box 57"/>
          <p:cNvSpPr txBox="1">
            <a:spLocks noChangeArrowheads="1"/>
          </p:cNvSpPr>
          <p:nvPr/>
        </p:nvSpPr>
        <p:spPr bwMode="auto">
          <a:xfrm>
            <a:off x="6248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  <a:endParaRPr lang="en-US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42" name="Text Box 58"/>
          <p:cNvSpPr txBox="1">
            <a:spLocks noChangeArrowheads="1"/>
          </p:cNvSpPr>
          <p:nvPr/>
        </p:nvSpPr>
        <p:spPr bwMode="auto">
          <a:xfrm>
            <a:off x="70866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43" name="Text Box 59"/>
          <p:cNvSpPr txBox="1">
            <a:spLocks noChangeArrowheads="1"/>
          </p:cNvSpPr>
          <p:nvPr/>
        </p:nvSpPr>
        <p:spPr bwMode="auto">
          <a:xfrm>
            <a:off x="79248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44" name="Text Box 60"/>
          <p:cNvSpPr txBox="1">
            <a:spLocks noChangeArrowheads="1"/>
          </p:cNvSpPr>
          <p:nvPr/>
        </p:nvSpPr>
        <p:spPr bwMode="auto">
          <a:xfrm>
            <a:off x="8763000" y="4117975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3600" b="1">
                <a:solidFill>
                  <a:srgbClr val="33CC33"/>
                </a:solidFill>
                <a:latin typeface="Times New Roman" panose="02020603050405020304" pitchFamily="18" charset="0"/>
              </a:rPr>
              <a:t>3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1533" name="Line 61"/>
          <p:cNvSpPr>
            <a:spLocks noChangeShapeType="1"/>
          </p:cNvSpPr>
          <p:nvPr/>
        </p:nvSpPr>
        <p:spPr bwMode="auto">
          <a:xfrm flipH="1" flipV="1">
            <a:off x="8382000" y="3886200"/>
            <a:ext cx="381000" cy="457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534" name="Line 62"/>
          <p:cNvSpPr>
            <a:spLocks noChangeShapeType="1"/>
          </p:cNvSpPr>
          <p:nvPr/>
        </p:nvSpPr>
        <p:spPr bwMode="auto">
          <a:xfrm flipH="1" flipV="1">
            <a:off x="74676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535" name="Line 63"/>
          <p:cNvSpPr>
            <a:spLocks noChangeShapeType="1"/>
          </p:cNvSpPr>
          <p:nvPr/>
        </p:nvSpPr>
        <p:spPr bwMode="auto">
          <a:xfrm flipH="1" flipV="1">
            <a:off x="6629400" y="3276600"/>
            <a:ext cx="38100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536" name="Line 64"/>
          <p:cNvSpPr>
            <a:spLocks noChangeShapeType="1"/>
          </p:cNvSpPr>
          <p:nvPr/>
        </p:nvSpPr>
        <p:spPr bwMode="auto">
          <a:xfrm flipH="1" flipV="1">
            <a:off x="5791200" y="3276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537" name="Line 65"/>
          <p:cNvSpPr>
            <a:spLocks noChangeShapeType="1"/>
          </p:cNvSpPr>
          <p:nvPr/>
        </p:nvSpPr>
        <p:spPr bwMode="auto">
          <a:xfrm flipH="1" flipV="1">
            <a:off x="5105400" y="2667000"/>
            <a:ext cx="38100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50" name="Text Box 66"/>
          <p:cNvSpPr txBox="1">
            <a:spLocks noChangeArrowheads="1"/>
          </p:cNvSpPr>
          <p:nvPr/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1539" name="Oval 67"/>
          <p:cNvSpPr>
            <a:spLocks noChangeArrowheads="1"/>
          </p:cNvSpPr>
          <p:nvPr/>
        </p:nvSpPr>
        <p:spPr bwMode="auto">
          <a:xfrm>
            <a:off x="3810000" y="4038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endParaRPr lang="en-US" altLang="en-US" sz="24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1540" name="Oval 68"/>
          <p:cNvSpPr>
            <a:spLocks noChangeArrowheads="1"/>
          </p:cNvSpPr>
          <p:nvPr/>
        </p:nvSpPr>
        <p:spPr bwMode="auto">
          <a:xfrm>
            <a:off x="3810000" y="34290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endParaRPr lang="en-US" altLang="en-US" sz="24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1541" name="Oval 69"/>
          <p:cNvSpPr>
            <a:spLocks noChangeArrowheads="1"/>
          </p:cNvSpPr>
          <p:nvPr/>
        </p:nvSpPr>
        <p:spPr bwMode="auto">
          <a:xfrm>
            <a:off x="3810000" y="27432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endParaRPr lang="en-US" altLang="en-US" sz="24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1542" name="Oval 70"/>
          <p:cNvSpPr>
            <a:spLocks noChangeArrowheads="1"/>
          </p:cNvSpPr>
          <p:nvPr/>
        </p:nvSpPr>
        <p:spPr bwMode="auto">
          <a:xfrm>
            <a:off x="8534400" y="990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endParaRPr lang="en-US" altLang="en-US" sz="24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1543" name="Oval 71"/>
          <p:cNvSpPr>
            <a:spLocks noChangeArrowheads="1"/>
          </p:cNvSpPr>
          <p:nvPr/>
        </p:nvSpPr>
        <p:spPr bwMode="auto">
          <a:xfrm>
            <a:off x="6934200" y="990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endParaRPr lang="en-US" altLang="en-US" sz="24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1544" name="Oval 72"/>
          <p:cNvSpPr>
            <a:spLocks noChangeArrowheads="1"/>
          </p:cNvSpPr>
          <p:nvPr/>
        </p:nvSpPr>
        <p:spPr bwMode="auto">
          <a:xfrm>
            <a:off x="5334000" y="990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endParaRPr lang="en-US" altLang="en-US" sz="24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1545" name="Text Box 73"/>
          <p:cNvSpPr txBox="1">
            <a:spLocks noChangeArrowheads="1"/>
          </p:cNvSpPr>
          <p:nvPr/>
        </p:nvSpPr>
        <p:spPr bwMode="auto">
          <a:xfrm>
            <a:off x="6629403" y="5059366"/>
            <a:ext cx="4556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32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1546" name="Text Box 74"/>
          <p:cNvSpPr txBox="1">
            <a:spLocks noChangeArrowheads="1"/>
          </p:cNvSpPr>
          <p:nvPr/>
        </p:nvSpPr>
        <p:spPr bwMode="auto">
          <a:xfrm>
            <a:off x="7239000" y="5059366"/>
            <a:ext cx="4778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3200" b="1">
                <a:latin typeface="Times New Roman" panose="02020603050405020304" pitchFamily="18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1547" name="Text Box 75"/>
          <p:cNvSpPr txBox="1">
            <a:spLocks noChangeArrowheads="1"/>
          </p:cNvSpPr>
          <p:nvPr/>
        </p:nvSpPr>
        <p:spPr bwMode="auto">
          <a:xfrm>
            <a:off x="7848603" y="5059366"/>
            <a:ext cx="4556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3200" b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60" name="Text Box 76"/>
          <p:cNvSpPr txBox="1">
            <a:spLocks noChangeArrowheads="1"/>
          </p:cNvSpPr>
          <p:nvPr/>
        </p:nvSpPr>
        <p:spPr bwMode="auto">
          <a:xfrm>
            <a:off x="2917901" y="5020254"/>
            <a:ext cx="3749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3200" dirty="0">
                <a:latin typeface="Times New Roman" panose="02020603050405020304" pitchFamily="18" charset="0"/>
              </a:rPr>
              <a:t>LCS (reversed order):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2061" name="Text Box 77"/>
          <p:cNvSpPr txBox="1">
            <a:spLocks noChangeArrowheads="1"/>
          </p:cNvSpPr>
          <p:nvPr/>
        </p:nvSpPr>
        <p:spPr bwMode="auto">
          <a:xfrm>
            <a:off x="2895603" y="5638800"/>
            <a:ext cx="3590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3200">
                <a:latin typeface="Times New Roman" panose="02020603050405020304" pitchFamily="18" charset="0"/>
              </a:rPr>
              <a:t>LCS (straight order):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1550" name="Text Box 78"/>
          <p:cNvSpPr txBox="1">
            <a:spLocks noChangeArrowheads="1"/>
          </p:cNvSpPr>
          <p:nvPr/>
        </p:nvSpPr>
        <p:spPr bwMode="auto">
          <a:xfrm>
            <a:off x="2852741" y="5638800"/>
            <a:ext cx="696753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hangingPunct="0"/>
            <a:r>
              <a:rPr lang="en-US" altLang="en-US" sz="3200" b="1" dirty="0">
                <a:latin typeface="Times New Roman" panose="02020603050405020304" pitchFamily="18" charset="0"/>
              </a:rPr>
              <a:t>B  C  B</a:t>
            </a:r>
            <a:r>
              <a:rPr lang="en-US" altLang="en-US" sz="3200" dirty="0">
                <a:latin typeface="Times New Roman" panose="02020603050405020304" pitchFamily="18" charset="0"/>
              </a:rPr>
              <a:t> </a:t>
            </a:r>
          </a:p>
          <a:p>
            <a:pPr algn="r" eaLnBrk="0" hangingPunct="0"/>
            <a:r>
              <a:rPr lang="en-US" altLang="en-US" sz="3200" dirty="0">
                <a:latin typeface="Times New Roman" panose="02020603050405020304" pitchFamily="18" charset="0"/>
              </a:rPr>
              <a:t>(this string turned out to be a palindrome)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2063" name="Text Box 79"/>
          <p:cNvSpPr txBox="1">
            <a:spLocks noChangeArrowheads="1"/>
          </p:cNvSpPr>
          <p:nvPr/>
        </p:nvSpPr>
        <p:spPr bwMode="auto">
          <a:xfrm>
            <a:off x="3886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X[i]</a:t>
            </a:r>
          </a:p>
        </p:txBody>
      </p:sp>
      <p:sp>
        <p:nvSpPr>
          <p:cNvPr id="42064" name="Text Box 80"/>
          <p:cNvSpPr txBox="1">
            <a:spLocks noChangeArrowheads="1"/>
          </p:cNvSpPr>
          <p:nvPr/>
        </p:nvSpPr>
        <p:spPr bwMode="auto">
          <a:xfrm>
            <a:off x="4572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Y[j]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xfrm>
            <a:off x="983432" y="980728"/>
            <a:ext cx="9361040" cy="5760640"/>
          </a:xfrm>
        </p:spPr>
        <p:txBody>
          <a:bodyPr rtlCol="0">
            <a:normAutofit fontScale="85000" lnSpcReduction="20000"/>
          </a:bodyPr>
          <a:lstStyle/>
          <a:p>
            <a:pPr>
              <a:lnSpc>
                <a:spcPct val="90000"/>
              </a:lnSpc>
              <a:buNone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LCS-Length(X, Y)	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m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X.length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Y.length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to m do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c[i,0] = 0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= 0 to </a:t>
            </a:r>
            <a:r>
              <a:rPr lang="en-US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c[0,j] = 0                       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O(nm)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to </a:t>
            </a:r>
            <a:r>
              <a:rPr lang="en-US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//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for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= 1 to n do //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cloumn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if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=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c[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c[i-1,j-1] + 1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b[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=“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”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			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  else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if c[i-1, j]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 c[i,j-1] then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		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  c[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i,j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] = c[i-1,j]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		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  b[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i,j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] = “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^” 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			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   else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	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                         c[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i,j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] = c[i,j-1]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				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      b[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i,j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] = “&lt;”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1703512" y="188640"/>
            <a:ext cx="770485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 Solution</a:t>
            </a:r>
            <a:endParaRPr lang="en-US" sz="4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504" y="2132856"/>
            <a:ext cx="8995394" cy="2736304"/>
          </a:xfrm>
        </p:spPr>
        <p:txBody>
          <a:bodyPr/>
          <a:lstStyle/>
          <a:p>
            <a:r>
              <a:rPr lang="en-US" sz="1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1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415480" y="6248399"/>
            <a:ext cx="8634373" cy="13292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1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193808"/>
            <a:ext cx="9355434" cy="1033189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Common Subsequence 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98413" y="1792694"/>
            <a:ext cx="10729192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5425" indent="-2254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Given two sequences </a:t>
            </a:r>
            <a:r>
              <a:rPr lang="en-US" altLang="en-US" sz="2800" i="1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x</a:t>
            </a:r>
            <a:r>
              <a:rPr lang="en-US" altLang="en-US" sz="2800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[1 . . </a:t>
            </a:r>
            <a:r>
              <a:rPr lang="en-US" altLang="en-US" sz="2800" i="1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</a:t>
            </a:r>
            <a:r>
              <a:rPr lang="en-US" altLang="en-US" sz="2800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] </a:t>
            </a:r>
            <a:r>
              <a:rPr lang="en-US" altLang="en-US" sz="28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and </a:t>
            </a:r>
            <a:r>
              <a:rPr lang="en-US" altLang="en-US" sz="2800" i="1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y</a:t>
            </a:r>
            <a:r>
              <a:rPr lang="en-US" altLang="en-US" sz="2800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[1 . . </a:t>
            </a:r>
            <a:r>
              <a:rPr lang="en-US" altLang="en-US" sz="2800" i="1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]</a:t>
            </a:r>
            <a:r>
              <a:rPr lang="en-US" altLang="en-US" sz="28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en-US" sz="28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find a longest subsequence common to them both.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08727" y="3574474"/>
            <a:ext cx="6539837" cy="1550152"/>
            <a:chOff x="240" y="2736"/>
            <a:chExt cx="4044" cy="925"/>
          </a:xfrm>
        </p:grpSpPr>
        <p:sp>
          <p:nvSpPr>
            <p:cNvPr id="11281" name="Text Box 5"/>
            <p:cNvSpPr txBox="1">
              <a:spLocks noChangeArrowheads="1"/>
            </p:cNvSpPr>
            <p:nvPr/>
          </p:nvSpPr>
          <p:spPr bwMode="auto">
            <a:xfrm>
              <a:off x="240" y="2736"/>
              <a:ext cx="29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3200" i="1" dirty="0">
                  <a:solidFill>
                    <a:srgbClr val="FFFF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x</a:t>
              </a:r>
              <a:r>
                <a:rPr lang="en-US" altLang="en-US" sz="3200" dirty="0">
                  <a:solidFill>
                    <a:srgbClr val="FFFF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:</a:t>
              </a:r>
            </a:p>
          </p:txBody>
        </p:sp>
        <p:sp>
          <p:nvSpPr>
            <p:cNvPr id="11282" name="Text Box 6"/>
            <p:cNvSpPr txBox="1">
              <a:spLocks noChangeArrowheads="1"/>
            </p:cNvSpPr>
            <p:nvPr/>
          </p:nvSpPr>
          <p:spPr bwMode="auto">
            <a:xfrm>
              <a:off x="624" y="2736"/>
              <a:ext cx="29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32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</a:p>
          </p:txBody>
        </p:sp>
        <p:sp>
          <p:nvSpPr>
            <p:cNvPr id="11283" name="Text Box 7"/>
            <p:cNvSpPr txBox="1">
              <a:spLocks noChangeArrowheads="1"/>
            </p:cNvSpPr>
            <p:nvPr/>
          </p:nvSpPr>
          <p:spPr bwMode="auto">
            <a:xfrm>
              <a:off x="1180" y="2780"/>
              <a:ext cx="28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32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</a:t>
              </a:r>
            </a:p>
          </p:txBody>
        </p:sp>
        <p:sp>
          <p:nvSpPr>
            <p:cNvPr id="11284" name="Text Box 8"/>
            <p:cNvSpPr txBox="1">
              <a:spLocks noChangeArrowheads="1"/>
            </p:cNvSpPr>
            <p:nvPr/>
          </p:nvSpPr>
          <p:spPr bwMode="auto">
            <a:xfrm>
              <a:off x="1749" y="2736"/>
              <a:ext cx="28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32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</a:p>
          </p:txBody>
        </p:sp>
        <p:sp>
          <p:nvSpPr>
            <p:cNvPr id="11285" name="Text Box 9"/>
            <p:cNvSpPr txBox="1">
              <a:spLocks noChangeArrowheads="1"/>
            </p:cNvSpPr>
            <p:nvPr/>
          </p:nvSpPr>
          <p:spPr bwMode="auto">
            <a:xfrm>
              <a:off x="2312" y="2736"/>
              <a:ext cx="28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32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</a:t>
              </a:r>
            </a:p>
          </p:txBody>
        </p:sp>
        <p:sp>
          <p:nvSpPr>
            <p:cNvPr id="11286" name="Text Box 10"/>
            <p:cNvSpPr txBox="1">
              <a:spLocks noChangeArrowheads="1"/>
            </p:cNvSpPr>
            <p:nvPr/>
          </p:nvSpPr>
          <p:spPr bwMode="auto">
            <a:xfrm>
              <a:off x="2874" y="2736"/>
              <a:ext cx="29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32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</a:t>
              </a:r>
            </a:p>
          </p:txBody>
        </p:sp>
        <p:sp>
          <p:nvSpPr>
            <p:cNvPr id="11287" name="Text Box 11"/>
            <p:cNvSpPr txBox="1">
              <a:spLocks noChangeArrowheads="1"/>
            </p:cNvSpPr>
            <p:nvPr/>
          </p:nvSpPr>
          <p:spPr bwMode="auto">
            <a:xfrm>
              <a:off x="3437" y="2736"/>
              <a:ext cx="29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32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</a:p>
          </p:txBody>
        </p:sp>
        <p:sp>
          <p:nvSpPr>
            <p:cNvPr id="11288" name="Text Box 12"/>
            <p:cNvSpPr txBox="1">
              <a:spLocks noChangeArrowheads="1"/>
            </p:cNvSpPr>
            <p:nvPr/>
          </p:nvSpPr>
          <p:spPr bwMode="auto">
            <a:xfrm>
              <a:off x="4000" y="2736"/>
              <a:ext cx="28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32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</a:t>
              </a:r>
            </a:p>
          </p:txBody>
        </p:sp>
        <p:sp>
          <p:nvSpPr>
            <p:cNvPr id="11289" name="Text Box 13"/>
            <p:cNvSpPr txBox="1">
              <a:spLocks noChangeArrowheads="1"/>
            </p:cNvSpPr>
            <p:nvPr/>
          </p:nvSpPr>
          <p:spPr bwMode="auto">
            <a:xfrm>
              <a:off x="240" y="3312"/>
              <a:ext cx="29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3200" i="1" dirty="0">
                  <a:solidFill>
                    <a:srgbClr val="FFFF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y</a:t>
              </a:r>
              <a:r>
                <a:rPr lang="en-US" altLang="en-US" sz="3200" dirty="0">
                  <a:solidFill>
                    <a:srgbClr val="FFFF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:</a:t>
              </a:r>
            </a:p>
          </p:txBody>
        </p:sp>
        <p:sp>
          <p:nvSpPr>
            <p:cNvPr id="11290" name="Text Box 14"/>
            <p:cNvSpPr txBox="1">
              <a:spLocks noChangeArrowheads="1"/>
            </p:cNvSpPr>
            <p:nvPr/>
          </p:nvSpPr>
          <p:spPr bwMode="auto">
            <a:xfrm>
              <a:off x="624" y="3312"/>
              <a:ext cx="28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32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</a:t>
              </a:r>
            </a:p>
          </p:txBody>
        </p:sp>
        <p:sp>
          <p:nvSpPr>
            <p:cNvPr id="11291" name="Text Box 15"/>
            <p:cNvSpPr txBox="1">
              <a:spLocks noChangeArrowheads="1"/>
            </p:cNvSpPr>
            <p:nvPr/>
          </p:nvSpPr>
          <p:spPr bwMode="auto">
            <a:xfrm>
              <a:off x="1187" y="3312"/>
              <a:ext cx="29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32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</a:t>
              </a:r>
            </a:p>
          </p:txBody>
        </p:sp>
        <p:sp>
          <p:nvSpPr>
            <p:cNvPr id="11292" name="Text Box 16"/>
            <p:cNvSpPr txBox="1">
              <a:spLocks noChangeArrowheads="1"/>
            </p:cNvSpPr>
            <p:nvPr/>
          </p:nvSpPr>
          <p:spPr bwMode="auto">
            <a:xfrm>
              <a:off x="1749" y="3312"/>
              <a:ext cx="28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32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</a:p>
          </p:txBody>
        </p:sp>
        <p:sp>
          <p:nvSpPr>
            <p:cNvPr id="11293" name="Text Box 17"/>
            <p:cNvSpPr txBox="1">
              <a:spLocks noChangeArrowheads="1"/>
            </p:cNvSpPr>
            <p:nvPr/>
          </p:nvSpPr>
          <p:spPr bwMode="auto">
            <a:xfrm>
              <a:off x="2330" y="3312"/>
              <a:ext cx="283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32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</a:p>
          </p:txBody>
        </p:sp>
        <p:sp>
          <p:nvSpPr>
            <p:cNvPr id="11294" name="Text Box 18"/>
            <p:cNvSpPr txBox="1">
              <a:spLocks noChangeArrowheads="1"/>
            </p:cNvSpPr>
            <p:nvPr/>
          </p:nvSpPr>
          <p:spPr bwMode="auto">
            <a:xfrm>
              <a:off x="2874" y="3312"/>
              <a:ext cx="28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32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</a:t>
              </a:r>
            </a:p>
          </p:txBody>
        </p:sp>
        <p:sp>
          <p:nvSpPr>
            <p:cNvPr id="11295" name="Text Box 19"/>
            <p:cNvSpPr txBox="1">
              <a:spLocks noChangeArrowheads="1"/>
            </p:cNvSpPr>
            <p:nvPr/>
          </p:nvSpPr>
          <p:spPr bwMode="auto">
            <a:xfrm>
              <a:off x="3437" y="3312"/>
              <a:ext cx="29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32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777883" y="3576657"/>
            <a:ext cx="9294782" cy="2878725"/>
            <a:chOff x="758" y="2610"/>
            <a:chExt cx="4858" cy="1318"/>
          </a:xfrm>
        </p:grpSpPr>
        <p:sp>
          <p:nvSpPr>
            <p:cNvPr id="11271" name="AutoShape 24"/>
            <p:cNvSpPr>
              <a:spLocks/>
            </p:cNvSpPr>
            <p:nvPr/>
          </p:nvSpPr>
          <p:spPr bwMode="auto">
            <a:xfrm>
              <a:off x="3701" y="2610"/>
              <a:ext cx="252" cy="707"/>
            </a:xfrm>
            <a:prstGeom prst="rightBrace">
              <a:avLst>
                <a:gd name="adj1" fmla="val 32877"/>
                <a:gd name="adj2" fmla="val 50000"/>
              </a:avLst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72" name="Text Box 25"/>
            <p:cNvSpPr txBox="1">
              <a:spLocks noChangeArrowheads="1"/>
            </p:cNvSpPr>
            <p:nvPr/>
          </p:nvSpPr>
          <p:spPr bwMode="auto">
            <a:xfrm>
              <a:off x="4034" y="2744"/>
              <a:ext cx="158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800" dirty="0" smtClean="0"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LCS(</a:t>
              </a:r>
              <a:r>
                <a:rPr lang="en-US" altLang="en-US" sz="2800" dirty="0" err="1" smtClean="0"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x,y</a:t>
              </a:r>
              <a:r>
                <a:rPr lang="en-US" altLang="en-US" sz="2800" dirty="0" smtClean="0"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)=BCBA</a:t>
              </a:r>
              <a:endParaRPr lang="en-US" altLang="en-US" sz="28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1273" name="Line 26"/>
            <p:cNvSpPr>
              <a:spLocks noChangeShapeType="1"/>
            </p:cNvSpPr>
            <p:nvPr/>
          </p:nvSpPr>
          <p:spPr bwMode="auto">
            <a:xfrm flipH="1">
              <a:off x="758" y="2868"/>
              <a:ext cx="265" cy="21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4" name="Line 27"/>
            <p:cNvSpPr>
              <a:spLocks noChangeShapeType="1"/>
            </p:cNvSpPr>
            <p:nvPr/>
          </p:nvSpPr>
          <p:spPr bwMode="auto">
            <a:xfrm>
              <a:off x="2149" y="2826"/>
              <a:ext cx="326" cy="26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5" name="Line 28"/>
            <p:cNvSpPr>
              <a:spLocks noChangeShapeType="1"/>
            </p:cNvSpPr>
            <p:nvPr/>
          </p:nvSpPr>
          <p:spPr bwMode="auto">
            <a:xfrm>
              <a:off x="1603" y="2837"/>
              <a:ext cx="4" cy="2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6" name="Line 29"/>
            <p:cNvSpPr>
              <a:spLocks noChangeShapeType="1"/>
            </p:cNvSpPr>
            <p:nvPr/>
          </p:nvSpPr>
          <p:spPr bwMode="auto">
            <a:xfrm>
              <a:off x="3027" y="2889"/>
              <a:ext cx="9" cy="1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7" name="Text Box 30"/>
            <p:cNvSpPr txBox="1">
              <a:spLocks noChangeArrowheads="1"/>
            </p:cNvSpPr>
            <p:nvPr/>
          </p:nvSpPr>
          <p:spPr bwMode="auto">
            <a:xfrm>
              <a:off x="3283" y="3531"/>
              <a:ext cx="2189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800" dirty="0"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functional notation, but not a function</a:t>
              </a:r>
            </a:p>
          </p:txBody>
        </p:sp>
        <p:sp>
          <p:nvSpPr>
            <p:cNvPr id="11278" name="Line 31"/>
            <p:cNvSpPr>
              <a:spLocks noChangeShapeType="1"/>
            </p:cNvSpPr>
            <p:nvPr/>
          </p:nvSpPr>
          <p:spPr bwMode="auto">
            <a:xfrm flipV="1">
              <a:off x="4416" y="3011"/>
              <a:ext cx="297" cy="49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33505"/>
            <a:ext cx="9499450" cy="995085"/>
          </a:xfrm>
        </p:spPr>
        <p:txBody>
          <a:bodyPr/>
          <a:lstStyle/>
          <a:p>
            <a:pPr algn="ctr"/>
            <a:r>
              <a:rPr lang="en-US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Brute-force LCS algorithm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79376" y="1412776"/>
            <a:ext cx="11305256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Check every subsequence of </a:t>
            </a:r>
            <a:r>
              <a:rPr lang="en-US" altLang="en-US" sz="2800" i="1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x</a:t>
            </a:r>
            <a:r>
              <a:rPr lang="en-US" altLang="en-US" sz="2800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[1 . . </a:t>
            </a:r>
            <a:r>
              <a:rPr lang="en-US" altLang="en-US" sz="2800" i="1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</a:t>
            </a:r>
            <a:r>
              <a:rPr lang="en-US" altLang="en-US" sz="2800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] </a:t>
            </a:r>
            <a:r>
              <a:rPr lang="en-US" altLang="en-US" sz="28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to see if it is also a subsequence of </a:t>
            </a:r>
            <a:r>
              <a:rPr lang="en-US" altLang="en-US" sz="2800" i="1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y</a:t>
            </a:r>
            <a:r>
              <a:rPr lang="en-US" altLang="en-US" sz="2800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[1 . . </a:t>
            </a:r>
            <a:r>
              <a:rPr lang="en-US" altLang="en-US" sz="2800" i="1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].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487488" y="2564904"/>
            <a:ext cx="10153128" cy="3794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5425" indent="-2254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800" b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Analysis</a:t>
            </a:r>
            <a:endParaRPr lang="en-US" altLang="en-US" sz="28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 sz="2400" i="1" baseline="30000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</a:t>
            </a:r>
            <a:r>
              <a:rPr lang="en-US" altLang="en-US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subsequences of </a:t>
            </a:r>
            <a:r>
              <a:rPr lang="en-US" altLang="en-US" sz="2400" i="1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en-US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(each bit-vector of length </a:t>
            </a:r>
            <a:r>
              <a:rPr lang="en-US" altLang="en-US" sz="2400" i="1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</a:t>
            </a:r>
            <a:r>
              <a:rPr lang="en-US" altLang="en-US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determines a distinct subsequence of </a:t>
            </a:r>
            <a:r>
              <a:rPr lang="en-US" altLang="en-US" sz="2400" i="1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en-US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).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Hence, the runtime would be exponential !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altLang="en-US" sz="2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 a better algorithm: a DP strategy</a:t>
            </a:r>
            <a:endParaRPr lang="en-US" altLang="en-US" sz="28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Key: optimal substructure and overlapping sub-problems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First we’ll find the length of LCS. Later we’ll modify the algorithm to find LCS itself.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102896"/>
            <a:ext cx="9427442" cy="986476"/>
          </a:xfrm>
        </p:spPr>
        <p:txBody>
          <a:bodyPr/>
          <a:lstStyle/>
          <a:p>
            <a:pPr algn="ctr"/>
            <a:r>
              <a:rPr lang="en-US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Substructure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07368" y="1340768"/>
            <a:ext cx="11233248" cy="5184575"/>
          </a:xfrm>
        </p:spPr>
        <p:txBody>
          <a:bodyPr/>
          <a:lstStyle/>
          <a:p>
            <a:r>
              <a:rPr lang="en-US" altLang="en-US" sz="2800" dirty="0">
                <a:latin typeface="Times New Roman" panose="02020603050405020304" pitchFamily="18" charset="0"/>
              </a:rPr>
              <a:t>Notice that the LCS problem has </a:t>
            </a:r>
            <a:r>
              <a:rPr lang="en-US" altLang="en-US" sz="2800" i="1" dirty="0">
                <a:latin typeface="Times New Roman" panose="02020603050405020304" pitchFamily="18" charset="0"/>
              </a:rPr>
              <a:t>optimal substructure</a:t>
            </a:r>
            <a:r>
              <a:rPr lang="en-US" altLang="en-US" sz="2800" dirty="0">
                <a:latin typeface="Times New Roman" panose="02020603050405020304" pitchFamily="18" charset="0"/>
              </a:rPr>
              <a:t>: parts of the final solution are solutions of </a:t>
            </a:r>
            <a:r>
              <a:rPr lang="en-US" altLang="en-US" sz="2800" dirty="0" err="1">
                <a:latin typeface="Times New Roman" panose="02020603050405020304" pitchFamily="18" charset="0"/>
              </a:rPr>
              <a:t>subproblems</a:t>
            </a:r>
            <a:r>
              <a:rPr lang="en-US" altLang="en-US" sz="2800" dirty="0">
                <a:latin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</a:rPr>
              <a:t>If </a:t>
            </a:r>
            <a:r>
              <a:rPr lang="en-US" altLang="en-US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z = LCS(x, y</a:t>
            </a:r>
            <a:r>
              <a:rPr lang="en-US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, </a:t>
            </a:r>
            <a:r>
              <a:rPr lang="en-US" altLang="en-US" sz="2400" dirty="0">
                <a:latin typeface="Times New Roman" panose="02020603050405020304" pitchFamily="18" charset="0"/>
              </a:rPr>
              <a:t>then any prefix of </a:t>
            </a:r>
            <a:r>
              <a:rPr lang="en-US" altLang="en-US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en-US" sz="2400" dirty="0">
                <a:latin typeface="Times New Roman" panose="02020603050405020304" pitchFamily="18" charset="0"/>
              </a:rPr>
              <a:t> is an LCS of a prefix of </a:t>
            </a:r>
            <a:r>
              <a:rPr lang="en-US" altLang="en-US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</a:rPr>
              <a:t> and a prefix of </a:t>
            </a:r>
            <a:r>
              <a:rPr lang="en-US" altLang="en-US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2400" dirty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en-US" sz="2800" dirty="0">
              <a:latin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en-US" sz="2800" dirty="0">
              <a:latin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en-US" sz="2800" dirty="0">
              <a:latin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en-US" sz="2800" dirty="0">
              <a:latin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en-US" sz="2800" dirty="0" smtClean="0">
              <a:latin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2800" dirty="0" err="1" smtClean="0">
                <a:latin typeface="Times New Roman" panose="02020603050405020304" pitchFamily="18" charset="0"/>
              </a:rPr>
              <a:t>Subproblems</a:t>
            </a:r>
            <a:r>
              <a:rPr lang="en-US" altLang="en-US" sz="2800" dirty="0">
                <a:latin typeface="Times New Roman" panose="02020603050405020304" pitchFamily="18" charset="0"/>
              </a:rPr>
              <a:t>: “find LCS of pairs of </a:t>
            </a:r>
            <a:r>
              <a:rPr lang="en-US" altLang="en-US" sz="2800" i="1" dirty="0">
                <a:latin typeface="Times New Roman" panose="02020603050405020304" pitchFamily="18" charset="0"/>
              </a:rPr>
              <a:t>prefixes</a:t>
            </a:r>
            <a:r>
              <a:rPr lang="en-US" altLang="en-US" sz="2800" dirty="0">
                <a:latin typeface="Times New Roman" panose="02020603050405020304" pitchFamily="18" charset="0"/>
              </a:rPr>
              <a:t> of x and y”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276600" y="3657600"/>
            <a:ext cx="5715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238500" y="4640621"/>
            <a:ext cx="5410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895600" y="3595688"/>
            <a:ext cx="2840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888401" y="4640621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y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8467725" y="3290888"/>
            <a:ext cx="37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m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8306332" y="4251740"/>
            <a:ext cx="447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n</a:t>
            </a:r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 flipH="1">
            <a:off x="3810000" y="4038600"/>
            <a:ext cx="2286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4495800" y="40386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5105400" y="4038600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5486400" y="4038600"/>
            <a:ext cx="381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6019800" y="4038600"/>
            <a:ext cx="76200" cy="609600"/>
          </a:xfrm>
          <a:prstGeom prst="line">
            <a:avLst/>
          </a:prstGeom>
          <a:noFill/>
          <a:ln w="1905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H="1">
            <a:off x="6553200" y="4038600"/>
            <a:ext cx="381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7239000" y="4038600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8001000" y="40386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3489325" y="4129088"/>
            <a:ext cx="2760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z</a:t>
            </a:r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6019800" y="36576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6096000" y="46482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924550" y="3314703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i="1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5943600" y="5030788"/>
            <a:ext cx="24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i="1">
                <a:latin typeface="Times New Roman" panose="02020603050405020304" pitchFamily="18" charset="0"/>
              </a:rPr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282715"/>
            <a:ext cx="9355434" cy="879196"/>
          </a:xfrm>
        </p:spPr>
        <p:txBody>
          <a:bodyPr/>
          <a:lstStyle/>
          <a:p>
            <a:pPr algn="ctr"/>
            <a:r>
              <a:rPr lang="en-US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Thinking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idx="1"/>
          </p:nvPr>
        </p:nvSpPr>
        <p:spPr>
          <a:xfrm>
            <a:off x="807604" y="3812810"/>
            <a:ext cx="10729192" cy="2856550"/>
          </a:xfrm>
        </p:spPr>
        <p:txBody>
          <a:bodyPr/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1: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x[m]=y[n].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optimal LCS that matches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x[m]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y[n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  <a:p>
            <a:pPr marL="0" indent="0">
              <a:buNone/>
            </a:pPr>
            <a:endParaRPr lang="en-US" altLang="en-US" sz="2400" i="1" dirty="0">
              <a:latin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2: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x[m]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y[n].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most one of them is in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LCS.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2.1: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x[m] not in LCS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2.2: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y[n] not in LCS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955925" y="1591918"/>
            <a:ext cx="5715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959100" y="2573884"/>
            <a:ext cx="5410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581275" y="1583836"/>
            <a:ext cx="2840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2565978" y="253668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y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8670925" y="1591918"/>
            <a:ext cx="228600" cy="3810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8385866" y="2573884"/>
            <a:ext cx="228600" cy="3810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8670925" y="1266321"/>
            <a:ext cx="37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m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8344736" y="2175734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n</a:t>
            </a:r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 flipH="1">
            <a:off x="3532909" y="1968589"/>
            <a:ext cx="2286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4223792" y="1968589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4800600" y="1974323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133109" y="1968589"/>
            <a:ext cx="381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5825436" y="1975329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H="1">
            <a:off x="6324600" y="1963113"/>
            <a:ext cx="381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7162801" y="1974323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7896200" y="1974323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467100" y="4344988"/>
            <a:ext cx="3832225" cy="369888"/>
            <a:chOff x="1224" y="2737"/>
            <a:chExt cx="2414" cy="233"/>
          </a:xfrm>
        </p:grpSpPr>
        <p:sp>
          <p:nvSpPr>
            <p:cNvPr id="14363" name="Line 21"/>
            <p:cNvSpPr>
              <a:spLocks noChangeShapeType="1"/>
            </p:cNvSpPr>
            <p:nvPr/>
          </p:nvSpPr>
          <p:spPr bwMode="auto">
            <a:xfrm flipV="1">
              <a:off x="1224" y="2853"/>
              <a:ext cx="288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4" name="Text Box 22"/>
            <p:cNvSpPr txBox="1">
              <a:spLocks noChangeArrowheads="1"/>
            </p:cNvSpPr>
            <p:nvPr/>
          </p:nvSpPr>
          <p:spPr bwMode="auto">
            <a:xfrm>
              <a:off x="1526" y="2737"/>
              <a:ext cx="21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dirty="0">
                  <a:solidFill>
                    <a:srgbClr val="FFFF00"/>
                  </a:solidFill>
                </a:rPr>
                <a:t>Find out LCS </a:t>
              </a:r>
              <a:r>
                <a:rPr lang="en-US" altLang="en-US" i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(x[1..m-1], y[1..n-1])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545012" y="5765860"/>
            <a:ext cx="3787775" cy="369888"/>
            <a:chOff x="2719" y="3492"/>
            <a:chExt cx="2386" cy="233"/>
          </a:xfrm>
        </p:grpSpPr>
        <p:sp>
          <p:nvSpPr>
            <p:cNvPr id="14361" name="Line 24"/>
            <p:cNvSpPr>
              <a:spLocks noChangeShapeType="1"/>
            </p:cNvSpPr>
            <p:nvPr/>
          </p:nvSpPr>
          <p:spPr bwMode="auto">
            <a:xfrm>
              <a:off x="2719" y="3601"/>
              <a:ext cx="384" cy="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n>
                  <a:solidFill>
                    <a:srgbClr val="FFFF00"/>
                  </a:solidFill>
                </a:ln>
              </a:endParaRPr>
            </a:p>
          </p:txBody>
        </p:sp>
        <p:sp>
          <p:nvSpPr>
            <p:cNvPr id="14362" name="Text Box 25"/>
            <p:cNvSpPr txBox="1">
              <a:spLocks noChangeArrowheads="1"/>
            </p:cNvSpPr>
            <p:nvPr/>
          </p:nvSpPr>
          <p:spPr bwMode="auto">
            <a:xfrm>
              <a:off x="3114" y="3492"/>
              <a:ext cx="199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dirty="0">
                  <a:solidFill>
                    <a:srgbClr val="FFFF00"/>
                  </a:solidFill>
                </a:rPr>
                <a:t>Find out LCS </a:t>
              </a:r>
              <a:r>
                <a:rPr lang="en-US" altLang="en-US" i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(x[1..m], y[1..n-1])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4545012" y="5276010"/>
            <a:ext cx="3824288" cy="369888"/>
            <a:chOff x="2784" y="3238"/>
            <a:chExt cx="2409" cy="233"/>
          </a:xfrm>
        </p:grpSpPr>
        <p:sp>
          <p:nvSpPr>
            <p:cNvPr id="14359" name="Text Box 27"/>
            <p:cNvSpPr txBox="1">
              <a:spLocks noChangeArrowheads="1"/>
            </p:cNvSpPr>
            <p:nvPr/>
          </p:nvSpPr>
          <p:spPr bwMode="auto">
            <a:xfrm>
              <a:off x="3202" y="3238"/>
              <a:ext cx="199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dirty="0">
                  <a:solidFill>
                    <a:srgbClr val="FFFF00"/>
                  </a:solidFill>
                </a:rPr>
                <a:t>Find out LCS </a:t>
              </a:r>
              <a:r>
                <a:rPr lang="en-US" altLang="en-US" i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(x[1..m-1], y[1..n])</a:t>
              </a:r>
            </a:p>
          </p:txBody>
        </p:sp>
        <p:sp>
          <p:nvSpPr>
            <p:cNvPr id="14360" name="Line 28"/>
            <p:cNvSpPr>
              <a:spLocks noChangeShapeType="1"/>
            </p:cNvSpPr>
            <p:nvPr/>
          </p:nvSpPr>
          <p:spPr bwMode="auto">
            <a:xfrm flipV="1">
              <a:off x="2784" y="3345"/>
              <a:ext cx="418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96482" y="220122"/>
            <a:ext cx="9427442" cy="876575"/>
          </a:xfrm>
        </p:spPr>
        <p:txBody>
          <a:bodyPr/>
          <a:lstStyle/>
          <a:p>
            <a:pPr algn="ctr"/>
            <a:r>
              <a:rPr lang="en-US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Thinking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96482" y="3573016"/>
            <a:ext cx="10224054" cy="3240360"/>
          </a:xfrm>
        </p:spPr>
        <p:txBody>
          <a:bodyPr/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1: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x[m]=y[n]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LCS(x, y) = LCS(x[</a:t>
            </a:r>
            <a:r>
              <a:rPr lang="en-US" altLang="en-US" sz="24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1..m-1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y[</a:t>
            </a:r>
            <a:r>
              <a:rPr lang="en-US" altLang="en-US" sz="24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1..n-1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|| x[m]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2: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x[m]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y[n]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LCS(x, y) = LCS(x[</a:t>
            </a:r>
            <a:r>
              <a:rPr lang="en-US" altLang="en-US" sz="24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1..m-1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y[1..n])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LCS(x[1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..m], y</a:t>
            </a:r>
            <a:r>
              <a:rPr lang="en-US" altLang="en-US" sz="24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[1..n-1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whichever is longer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955925" y="1508365"/>
            <a:ext cx="5715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935391" y="2491448"/>
            <a:ext cx="5410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671873" y="1494294"/>
            <a:ext cx="2840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x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2629287" y="2467419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y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8694539" y="1509646"/>
            <a:ext cx="228600" cy="3810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8366584" y="2487048"/>
            <a:ext cx="228600" cy="3810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8621929" y="1131783"/>
            <a:ext cx="381866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m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8377917" y="2159746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n</a:t>
            </a: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flipH="1">
            <a:off x="3314700" y="1881848"/>
            <a:ext cx="2286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4007768" y="1898012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4435015" y="1889365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4838700" y="1889365"/>
            <a:ext cx="381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5448300" y="1898445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 flipH="1">
            <a:off x="5943600" y="1898012"/>
            <a:ext cx="381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6667499" y="1881848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7248128" y="1898012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 flipV="1">
            <a:off x="4991937" y="3819211"/>
            <a:ext cx="616735" cy="289349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5649552" y="3586323"/>
            <a:ext cx="33261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dirty="0">
                <a:solidFill>
                  <a:srgbClr val="FFFF00"/>
                </a:solidFill>
              </a:rPr>
              <a:t>Reduce both sequences by 1 char</a:t>
            </a:r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3621991" y="6298511"/>
            <a:ext cx="3356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dirty="0">
                <a:solidFill>
                  <a:srgbClr val="FFFF00"/>
                </a:solidFill>
              </a:rPr>
              <a:t>Reduce either sequence by 1 char</a:t>
            </a:r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>
            <a:off x="3238500" y="6222311"/>
            <a:ext cx="304800" cy="1524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 flipH="1" flipV="1">
            <a:off x="7084036" y="4402418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7142312" y="4638162"/>
            <a:ext cx="1338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concatenate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321708"/>
            <a:ext cx="9427442" cy="769102"/>
          </a:xfrm>
        </p:spPr>
        <p:txBody>
          <a:bodyPr/>
          <a:lstStyle/>
          <a:p>
            <a:pPr algn="ctr"/>
            <a:r>
              <a:rPr lang="en-US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Length of LCS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3652170"/>
            <a:ext cx="9379768" cy="282483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c[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j]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the length of LCS(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x[1..i], y[1..j]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=&gt;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c[m, n]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length of LCS(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x[m] = y[n]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c[m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n] = c[m-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n-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x[m] != y[n]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c[m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n] = max { c[m-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n], c[m, n-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}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974398" y="1612334"/>
            <a:ext cx="5715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974398" y="2594264"/>
            <a:ext cx="5410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2641567" y="1612334"/>
            <a:ext cx="2701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x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2613314" y="2660251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8689976" y="1612334"/>
            <a:ext cx="228600" cy="3810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8401628" y="2592585"/>
            <a:ext cx="228600" cy="3810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8689398" y="1287164"/>
            <a:ext cx="37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m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8447232" y="2293539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n</a:t>
            </a: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 flipH="1">
            <a:off x="3368965" y="1993334"/>
            <a:ext cx="2286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4007768" y="19812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4396851" y="2002160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4876801" y="1993334"/>
            <a:ext cx="381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5524501" y="1993334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 flipH="1">
            <a:off x="6057901" y="1993334"/>
            <a:ext cx="381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6850063" y="1993334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7464152" y="2008909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553</TotalTime>
  <Words>2863</Words>
  <Application>Microsoft Office PowerPoint</Application>
  <PresentationFormat>Widescreen</PresentationFormat>
  <Paragraphs>1016</Paragraphs>
  <Slides>37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 Unicode MS</vt:lpstr>
      <vt:lpstr>Arial</vt:lpstr>
      <vt:lpstr>Calibri</vt:lpstr>
      <vt:lpstr>Cambria Math</vt:lpstr>
      <vt:lpstr>Century Gothic</vt:lpstr>
      <vt:lpstr>Symbol</vt:lpstr>
      <vt:lpstr>Times New Roman</vt:lpstr>
      <vt:lpstr>Wingdings</vt:lpstr>
      <vt:lpstr>Wingdings 3</vt:lpstr>
      <vt:lpstr>Ion</vt:lpstr>
      <vt:lpstr>Equation</vt:lpstr>
      <vt:lpstr>Welcome To My Presentation</vt:lpstr>
      <vt:lpstr>My Presentation Topic is  Longest Common Subsequence</vt:lpstr>
      <vt:lpstr>Common Subsequence</vt:lpstr>
      <vt:lpstr>Longest Common Subsequence </vt:lpstr>
      <vt:lpstr>Brute-force LCS algorithm</vt:lpstr>
      <vt:lpstr>Optimal Substructure</vt:lpstr>
      <vt:lpstr>Recursive Thinking</vt:lpstr>
      <vt:lpstr>Recursive Thinking</vt:lpstr>
      <vt:lpstr>Finding Length of LCS</vt:lpstr>
      <vt:lpstr>Generalize: Recursive Formulation</vt:lpstr>
      <vt:lpstr>Recursive algorithm for LCS</vt:lpstr>
      <vt:lpstr>Recursion Tree</vt:lpstr>
      <vt:lpstr>DP Algorithm</vt:lpstr>
      <vt:lpstr>DP Algorithm</vt:lpstr>
      <vt:lpstr>LCS Example</vt:lpstr>
      <vt:lpstr>Computing the Length of the LCS</vt:lpstr>
      <vt:lpstr>LCS Example (0)</vt:lpstr>
      <vt:lpstr>LCS Example (1)</vt:lpstr>
      <vt:lpstr>LCS Example (2)</vt:lpstr>
      <vt:lpstr>LCS Example (3)</vt:lpstr>
      <vt:lpstr>LCS Example (4)</vt:lpstr>
      <vt:lpstr>LCS Example (5)</vt:lpstr>
      <vt:lpstr>LCS Example (6)</vt:lpstr>
      <vt:lpstr>LCS Example (7)</vt:lpstr>
      <vt:lpstr>LCS Example (8)</vt:lpstr>
      <vt:lpstr>LCS Example (9)</vt:lpstr>
      <vt:lpstr>LCS Example (10)</vt:lpstr>
      <vt:lpstr>LCS Example (11)</vt:lpstr>
      <vt:lpstr>LCS Example (12)</vt:lpstr>
      <vt:lpstr>LCS Example (13)</vt:lpstr>
      <vt:lpstr>LCS Example (14)</vt:lpstr>
      <vt:lpstr>LCS Algorithm Running Time</vt:lpstr>
      <vt:lpstr>How to Find Actual LCS</vt:lpstr>
      <vt:lpstr>Finding LCS</vt:lpstr>
      <vt:lpstr>Finding LCS (2)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</dc:creator>
  <cp:lastModifiedBy>Hp</cp:lastModifiedBy>
  <cp:revision>37</cp:revision>
  <dcterms:created xsi:type="dcterms:W3CDTF">2010-04-05T14:21:37Z</dcterms:created>
  <dcterms:modified xsi:type="dcterms:W3CDTF">2021-07-31T16:57:40Z</dcterms:modified>
</cp:coreProperties>
</file>