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310" r:id="rId3"/>
    <p:sldId id="312" r:id="rId4"/>
    <p:sldId id="257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92E204-3596-4FA3-BE49-1F4D1C2A5897}" type="datetimeFigureOut">
              <a:rPr lang="tr-TR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B39ACEA-97C8-48E2-A1F1-A12F8A3F369C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95655CE-3647-4A55-A61E-E2B004FA0BC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2017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6788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ACEA-97C8-48E2-A1F1-A12F8A3F369C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186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989FD-6FAC-4CF6-A3C8-D7B11BAC73D4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8370-8241-44D6-A60A-78ADA2E9A67F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461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73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7175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8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1073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897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6585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CA9EDB-AF5A-4DB8-BA74-C0F13A09BC05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B1B4-94BA-49F7-8AE5-A9C6D8A8A84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1137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DA7D-2B19-418C-BB60-DA8C28A87C9E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F68D-F1D7-4AD3-B5C8-6BC4879FB3DA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987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1F472B-A966-47EB-A841-03CAF3ED027E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4F8F-E7B2-4BA4-9614-924DAA808EC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3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EB9229-DF56-455C-A665-5073DBC5125C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3797-1842-4583-95F5-AE104B510BE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1178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D4B07-9E32-47D6-B82B-4B93AF828BC6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871-55E1-4EA5-9595-09CFE7F7BE77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18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7389D-8F53-432F-B851-CC34FAAC84D8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9A3B-3740-4603-A82D-5B7F751554EE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8953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D1E31-8E29-4A02-927C-DA2CF97A4554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7FA7-4A8F-4349-862B-356502C9C633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000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4EF3E-C2BF-4487-A700-D39135571ACB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3804-4267-4263-B6A6-2BE81782E38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4048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60A17-D218-4B6E-BFE8-8300E4653D9F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A05E-0C82-42E1-B85C-22278EFA192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430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78CCD-FF68-4E76-8B9B-B119365CF2BB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8654-123D-49A6-8CAE-1B4E87AB18E2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648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209E3735-14F7-483B-B3BC-84588263C8BA}" type="datetimeFigureOut">
              <a:rPr lang="tr-TR" smtClean="0"/>
              <a:pPr>
                <a:defRPr/>
              </a:pPr>
              <a:t>30.07.2021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CA1B9-CA2C-4A67-B96F-BED35CBA2B05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843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055440" y="1700808"/>
            <a:ext cx="9361039" cy="3404313"/>
          </a:xfrm>
        </p:spPr>
        <p:txBody>
          <a:bodyPr/>
          <a:lstStyle/>
          <a:p>
            <a:pPr algn="ctr"/>
            <a:r>
              <a:rPr lang="en-US" alt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tr-TR" altLang="en-US" sz="10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5301208"/>
            <a:ext cx="8925173" cy="337592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 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0"/>
            <a:ext cx="11161240" cy="90871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Explain(Conquer &amp; Combine)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15851"/>
              </p:ext>
            </p:extLst>
          </p:nvPr>
        </p:nvGraphicFramePr>
        <p:xfrm>
          <a:off x="1587011" y="6049129"/>
          <a:ext cx="8137304" cy="74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3946588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1161434211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60875256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578252465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449583742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981463304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702743828"/>
                    </a:ext>
                  </a:extLst>
                </a:gridCol>
              </a:tblGrid>
              <a:tr h="371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07810"/>
                  </a:ext>
                </a:extLst>
              </a:tr>
              <a:tr h="371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5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84582"/>
              </p:ext>
            </p:extLst>
          </p:nvPr>
        </p:nvGraphicFramePr>
        <p:xfrm>
          <a:off x="975143" y="4284879"/>
          <a:ext cx="4680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282381036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3534721071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07963056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32261816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23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6124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1851"/>
              </p:ext>
            </p:extLst>
          </p:nvPr>
        </p:nvGraphicFramePr>
        <p:xfrm>
          <a:off x="8040215" y="4293059"/>
          <a:ext cx="3456783" cy="74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61">
                  <a:extLst>
                    <a:ext uri="{9D8B030D-6E8A-4147-A177-3AD203B41FA5}">
                      <a16:colId xmlns:a16="http://schemas.microsoft.com/office/drawing/2014/main" val="236318487"/>
                    </a:ext>
                  </a:extLst>
                </a:gridCol>
                <a:gridCol w="1152261">
                  <a:extLst>
                    <a:ext uri="{9D8B030D-6E8A-4147-A177-3AD203B41FA5}">
                      <a16:colId xmlns:a16="http://schemas.microsoft.com/office/drawing/2014/main" val="3067851602"/>
                    </a:ext>
                  </a:extLst>
                </a:gridCol>
                <a:gridCol w="1152261">
                  <a:extLst>
                    <a:ext uri="{9D8B030D-6E8A-4147-A177-3AD203B41FA5}">
                      <a16:colId xmlns:a16="http://schemas.microsoft.com/office/drawing/2014/main" val="644078358"/>
                    </a:ext>
                  </a:extLst>
                </a:gridCol>
              </a:tblGrid>
              <a:tr h="37218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6404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71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3315403" y="5016399"/>
            <a:ext cx="2924613" cy="10279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6240016" y="5037425"/>
            <a:ext cx="3528590" cy="100692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13809"/>
              </p:ext>
            </p:extLst>
          </p:nvPr>
        </p:nvGraphicFramePr>
        <p:xfrm>
          <a:off x="4075782" y="2663815"/>
          <a:ext cx="2340260" cy="7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28461"/>
              </p:ext>
            </p:extLst>
          </p:nvPr>
        </p:nvGraphicFramePr>
        <p:xfrm>
          <a:off x="380365" y="2665165"/>
          <a:ext cx="23402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586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9084"/>
              </p:ext>
            </p:extLst>
          </p:nvPr>
        </p:nvGraphicFramePr>
        <p:xfrm>
          <a:off x="7792089" y="2623789"/>
          <a:ext cx="22750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30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1137530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5138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5138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80929"/>
              </p:ext>
            </p:extLst>
          </p:nvPr>
        </p:nvGraphicFramePr>
        <p:xfrm>
          <a:off x="10714051" y="1269700"/>
          <a:ext cx="1184599" cy="7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9">
                  <a:extLst>
                    <a:ext uri="{9D8B030D-6E8A-4147-A177-3AD203B41FA5}">
                      <a16:colId xmlns:a16="http://schemas.microsoft.com/office/drawing/2014/main" val="236295979"/>
                    </a:ext>
                  </a:extLst>
                </a:gridCol>
              </a:tblGrid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75769"/>
                  </a:ext>
                </a:extLst>
              </a:tr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5269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18" idx="2"/>
            <a:endCxn id="6" idx="0"/>
          </p:cNvCxnSpPr>
          <p:nvPr/>
        </p:nvCxnSpPr>
        <p:spPr>
          <a:xfrm flipH="1">
            <a:off x="3315403" y="3396685"/>
            <a:ext cx="1930509" cy="8881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6" idx="0"/>
          </p:cNvCxnSpPr>
          <p:nvPr/>
        </p:nvCxnSpPr>
        <p:spPr>
          <a:xfrm>
            <a:off x="1550495" y="3396685"/>
            <a:ext cx="1764908" cy="8881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7" idx="0"/>
          </p:cNvCxnSpPr>
          <p:nvPr/>
        </p:nvCxnSpPr>
        <p:spPr>
          <a:xfrm flipH="1">
            <a:off x="9768606" y="2002570"/>
            <a:ext cx="1537744" cy="229048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7" idx="0"/>
          </p:cNvCxnSpPr>
          <p:nvPr/>
        </p:nvCxnSpPr>
        <p:spPr>
          <a:xfrm>
            <a:off x="8929619" y="3355309"/>
            <a:ext cx="838987" cy="9377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11080"/>
              </p:ext>
            </p:extLst>
          </p:nvPr>
        </p:nvGraphicFramePr>
        <p:xfrm>
          <a:off x="9147296" y="1269700"/>
          <a:ext cx="11375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642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43813"/>
              </p:ext>
            </p:extLst>
          </p:nvPr>
        </p:nvGraphicFramePr>
        <p:xfrm>
          <a:off x="7393015" y="1261748"/>
          <a:ext cx="11242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249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97848"/>
              </p:ext>
            </p:extLst>
          </p:nvPr>
        </p:nvGraphicFramePr>
        <p:xfrm>
          <a:off x="5478725" y="1274479"/>
          <a:ext cx="116088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87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5781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5781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7296"/>
              </p:ext>
            </p:extLst>
          </p:nvPr>
        </p:nvGraphicFramePr>
        <p:xfrm>
          <a:off x="3715201" y="1262544"/>
          <a:ext cx="11701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345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345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80403"/>
              </p:ext>
            </p:extLst>
          </p:nvPr>
        </p:nvGraphicFramePr>
        <p:xfrm>
          <a:off x="1800911" y="1274479"/>
          <a:ext cx="11701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597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597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8255"/>
              </p:ext>
            </p:extLst>
          </p:nvPr>
        </p:nvGraphicFramePr>
        <p:xfrm>
          <a:off x="45716" y="1269700"/>
          <a:ext cx="11618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1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stCxn id="35" idx="2"/>
            <a:endCxn id="19" idx="0"/>
          </p:cNvCxnSpPr>
          <p:nvPr/>
        </p:nvCxnSpPr>
        <p:spPr>
          <a:xfrm flipH="1">
            <a:off x="1550495" y="2005999"/>
            <a:ext cx="835481" cy="6591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19" idx="0"/>
          </p:cNvCxnSpPr>
          <p:nvPr/>
        </p:nvCxnSpPr>
        <p:spPr>
          <a:xfrm>
            <a:off x="626616" y="2001220"/>
            <a:ext cx="923879" cy="66394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</p:cNvCxnSpPr>
          <p:nvPr/>
        </p:nvCxnSpPr>
        <p:spPr>
          <a:xfrm flipH="1">
            <a:off x="5193399" y="2005999"/>
            <a:ext cx="865769" cy="6573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8" idx="0"/>
          </p:cNvCxnSpPr>
          <p:nvPr/>
        </p:nvCxnSpPr>
        <p:spPr>
          <a:xfrm>
            <a:off x="4300266" y="1994064"/>
            <a:ext cx="945646" cy="6697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2"/>
            <a:endCxn id="20" idx="0"/>
          </p:cNvCxnSpPr>
          <p:nvPr/>
        </p:nvCxnSpPr>
        <p:spPr>
          <a:xfrm>
            <a:off x="7955139" y="1993268"/>
            <a:ext cx="974480" cy="6305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2"/>
            <a:endCxn id="20" idx="0"/>
          </p:cNvCxnSpPr>
          <p:nvPr/>
        </p:nvCxnSpPr>
        <p:spPr>
          <a:xfrm flipH="1">
            <a:off x="8929619" y="2001220"/>
            <a:ext cx="786442" cy="62256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82" y="-142574"/>
            <a:ext cx="10657184" cy="5617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Example(Divide, Conquer &amp; Combine)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752417"/>
              </p:ext>
            </p:extLst>
          </p:nvPr>
        </p:nvGraphicFramePr>
        <p:xfrm>
          <a:off x="3310436" y="619253"/>
          <a:ext cx="5238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347">
                  <a:extLst>
                    <a:ext uri="{9D8B030D-6E8A-4147-A177-3AD203B41FA5}">
                      <a16:colId xmlns:a16="http://schemas.microsoft.com/office/drawing/2014/main" val="3946588016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1161434211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3608752566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578252465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3449583742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981463304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3702743828"/>
                    </a:ext>
                  </a:extLst>
                </a:gridCol>
              </a:tblGrid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07810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5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99548"/>
              </p:ext>
            </p:extLst>
          </p:nvPr>
        </p:nvGraphicFramePr>
        <p:xfrm>
          <a:off x="1350928" y="1528718"/>
          <a:ext cx="3186612" cy="7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53">
                  <a:extLst>
                    <a:ext uri="{9D8B030D-6E8A-4147-A177-3AD203B41FA5}">
                      <a16:colId xmlns:a16="http://schemas.microsoft.com/office/drawing/2014/main" val="2282381036"/>
                    </a:ext>
                  </a:extLst>
                </a:gridCol>
                <a:gridCol w="796653">
                  <a:extLst>
                    <a:ext uri="{9D8B030D-6E8A-4147-A177-3AD203B41FA5}">
                      <a16:colId xmlns:a16="http://schemas.microsoft.com/office/drawing/2014/main" val="3534721071"/>
                    </a:ext>
                  </a:extLst>
                </a:gridCol>
                <a:gridCol w="796653">
                  <a:extLst>
                    <a:ext uri="{9D8B030D-6E8A-4147-A177-3AD203B41FA5}">
                      <a16:colId xmlns:a16="http://schemas.microsoft.com/office/drawing/2014/main" val="1079630562"/>
                    </a:ext>
                  </a:extLst>
                </a:gridCol>
                <a:gridCol w="796653">
                  <a:extLst>
                    <a:ext uri="{9D8B030D-6E8A-4147-A177-3AD203B41FA5}">
                      <a16:colId xmlns:a16="http://schemas.microsoft.com/office/drawing/2014/main" val="3226181641"/>
                    </a:ext>
                  </a:extLst>
                </a:gridCol>
              </a:tblGrid>
              <a:tr h="3680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23729"/>
                  </a:ext>
                </a:extLst>
              </a:tr>
              <a:tr h="3680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6124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28315"/>
              </p:ext>
            </p:extLst>
          </p:nvPr>
        </p:nvGraphicFramePr>
        <p:xfrm>
          <a:off x="7399500" y="1521933"/>
          <a:ext cx="24287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91">
                  <a:extLst>
                    <a:ext uri="{9D8B030D-6E8A-4147-A177-3AD203B41FA5}">
                      <a16:colId xmlns:a16="http://schemas.microsoft.com/office/drawing/2014/main" val="236318487"/>
                    </a:ext>
                  </a:extLst>
                </a:gridCol>
                <a:gridCol w="809591">
                  <a:extLst>
                    <a:ext uri="{9D8B030D-6E8A-4147-A177-3AD203B41FA5}">
                      <a16:colId xmlns:a16="http://schemas.microsoft.com/office/drawing/2014/main" val="3067851602"/>
                    </a:ext>
                  </a:extLst>
                </a:gridCol>
                <a:gridCol w="809591">
                  <a:extLst>
                    <a:ext uri="{9D8B030D-6E8A-4147-A177-3AD203B41FA5}">
                      <a16:colId xmlns:a16="http://schemas.microsoft.com/office/drawing/2014/main" val="644078358"/>
                    </a:ext>
                  </a:extLst>
                </a:gridCol>
              </a:tblGrid>
              <a:tr h="3609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6404"/>
                  </a:ext>
                </a:extLst>
              </a:tr>
              <a:tr h="3609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71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2976079" y="1350773"/>
            <a:ext cx="2953571" cy="16875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5929650" y="1350773"/>
            <a:ext cx="2684236" cy="1711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35263"/>
              </p:ext>
            </p:extLst>
          </p:nvPr>
        </p:nvGraphicFramePr>
        <p:xfrm>
          <a:off x="3334846" y="2428300"/>
          <a:ext cx="17282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42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877431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12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12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32360"/>
              </p:ext>
            </p:extLst>
          </p:nvPr>
        </p:nvGraphicFramePr>
        <p:xfrm>
          <a:off x="626139" y="2428300"/>
          <a:ext cx="1710190" cy="7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99600"/>
              </p:ext>
            </p:extLst>
          </p:nvPr>
        </p:nvGraphicFramePr>
        <p:xfrm>
          <a:off x="6741450" y="2432377"/>
          <a:ext cx="15375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58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768758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36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36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59685"/>
              </p:ext>
            </p:extLst>
          </p:nvPr>
        </p:nvGraphicFramePr>
        <p:xfrm>
          <a:off x="9474688" y="2428300"/>
          <a:ext cx="8002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23">
                  <a:extLst>
                    <a:ext uri="{9D8B030D-6E8A-4147-A177-3AD203B41FA5}">
                      <a16:colId xmlns:a16="http://schemas.microsoft.com/office/drawing/2014/main" val="236295979"/>
                    </a:ext>
                  </a:extLst>
                </a:gridCol>
              </a:tblGrid>
              <a:tr h="3312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75769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5269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6" idx="2"/>
            <a:endCxn id="18" idx="0"/>
          </p:cNvCxnSpPr>
          <p:nvPr/>
        </p:nvCxnSpPr>
        <p:spPr>
          <a:xfrm>
            <a:off x="2944234" y="2264738"/>
            <a:ext cx="1254748" cy="16356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0"/>
          </p:cNvCxnSpPr>
          <p:nvPr/>
        </p:nvCxnSpPr>
        <p:spPr>
          <a:xfrm flipH="1">
            <a:off x="1481234" y="2276517"/>
            <a:ext cx="1436138" cy="15178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</p:cNvCxnSpPr>
          <p:nvPr/>
        </p:nvCxnSpPr>
        <p:spPr>
          <a:xfrm>
            <a:off x="8613886" y="2253453"/>
            <a:ext cx="1279487" cy="1599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7510208" y="2245560"/>
            <a:ext cx="1080362" cy="1868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47134"/>
              </p:ext>
            </p:extLst>
          </p:nvPr>
        </p:nvGraphicFramePr>
        <p:xfrm>
          <a:off x="8111741" y="3372226"/>
          <a:ext cx="903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06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2893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28934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96629"/>
              </p:ext>
            </p:extLst>
          </p:nvPr>
        </p:nvGraphicFramePr>
        <p:xfrm>
          <a:off x="6439968" y="3367332"/>
          <a:ext cx="8202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213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28864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37800"/>
              </p:ext>
            </p:extLst>
          </p:nvPr>
        </p:nvGraphicFramePr>
        <p:xfrm>
          <a:off x="4543209" y="3357495"/>
          <a:ext cx="8884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14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3931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46607"/>
              </p:ext>
            </p:extLst>
          </p:nvPr>
        </p:nvGraphicFramePr>
        <p:xfrm>
          <a:off x="3159565" y="3357565"/>
          <a:ext cx="84765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58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345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345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23633"/>
              </p:ext>
            </p:extLst>
          </p:nvPr>
        </p:nvGraphicFramePr>
        <p:xfrm>
          <a:off x="1709319" y="3386028"/>
          <a:ext cx="82474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7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449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449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1006"/>
              </p:ext>
            </p:extLst>
          </p:nvPr>
        </p:nvGraphicFramePr>
        <p:xfrm>
          <a:off x="273901" y="3357495"/>
          <a:ext cx="799416" cy="76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16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8131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8131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stCxn id="19" idx="2"/>
            <a:endCxn id="35" idx="0"/>
          </p:cNvCxnSpPr>
          <p:nvPr/>
        </p:nvCxnSpPr>
        <p:spPr>
          <a:xfrm>
            <a:off x="1481234" y="3161170"/>
            <a:ext cx="640458" cy="22485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2"/>
            <a:endCxn id="36" idx="0"/>
          </p:cNvCxnSpPr>
          <p:nvPr/>
        </p:nvCxnSpPr>
        <p:spPr>
          <a:xfrm flipH="1">
            <a:off x="673609" y="3161170"/>
            <a:ext cx="807625" cy="19632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34" idx="0"/>
          </p:cNvCxnSpPr>
          <p:nvPr/>
        </p:nvCxnSpPr>
        <p:spPr>
          <a:xfrm flipH="1">
            <a:off x="3583394" y="3159820"/>
            <a:ext cx="615588" cy="19774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33" idx="0"/>
          </p:cNvCxnSpPr>
          <p:nvPr/>
        </p:nvCxnSpPr>
        <p:spPr>
          <a:xfrm>
            <a:off x="4198982" y="3159820"/>
            <a:ext cx="788434" cy="19767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2"/>
            <a:endCxn id="31" idx="0"/>
          </p:cNvCxnSpPr>
          <p:nvPr/>
        </p:nvCxnSpPr>
        <p:spPr>
          <a:xfrm>
            <a:off x="7510208" y="3163897"/>
            <a:ext cx="1053036" cy="2083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2"/>
            <a:endCxn id="32" idx="0"/>
          </p:cNvCxnSpPr>
          <p:nvPr/>
        </p:nvCxnSpPr>
        <p:spPr>
          <a:xfrm flipH="1">
            <a:off x="6850074" y="3163897"/>
            <a:ext cx="660134" cy="2034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1402"/>
              </p:ext>
            </p:extLst>
          </p:nvPr>
        </p:nvGraphicFramePr>
        <p:xfrm>
          <a:off x="495833" y="4327744"/>
          <a:ext cx="1710190" cy="7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812"/>
              </p:ext>
            </p:extLst>
          </p:nvPr>
        </p:nvGraphicFramePr>
        <p:xfrm>
          <a:off x="3335365" y="4290233"/>
          <a:ext cx="172827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42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877431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12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1276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63009"/>
              </p:ext>
            </p:extLst>
          </p:nvPr>
        </p:nvGraphicFramePr>
        <p:xfrm>
          <a:off x="6917203" y="4312075"/>
          <a:ext cx="15375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58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768758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36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369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2675"/>
              </p:ext>
            </p:extLst>
          </p:nvPr>
        </p:nvGraphicFramePr>
        <p:xfrm>
          <a:off x="1208823" y="5229368"/>
          <a:ext cx="33843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94">
                  <a:extLst>
                    <a:ext uri="{9D8B030D-6E8A-4147-A177-3AD203B41FA5}">
                      <a16:colId xmlns:a16="http://schemas.microsoft.com/office/drawing/2014/main" val="2282381036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3534721071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1079630562"/>
                    </a:ext>
                  </a:extLst>
                </a:gridCol>
                <a:gridCol w="846094">
                  <a:extLst>
                    <a:ext uri="{9D8B030D-6E8A-4147-A177-3AD203B41FA5}">
                      <a16:colId xmlns:a16="http://schemas.microsoft.com/office/drawing/2014/main" val="32261816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23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61245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39"/>
              </p:ext>
            </p:extLst>
          </p:nvPr>
        </p:nvGraphicFramePr>
        <p:xfrm>
          <a:off x="8050389" y="5222519"/>
          <a:ext cx="2434536" cy="75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12">
                  <a:extLst>
                    <a:ext uri="{9D8B030D-6E8A-4147-A177-3AD203B41FA5}">
                      <a16:colId xmlns:a16="http://schemas.microsoft.com/office/drawing/2014/main" val="236318487"/>
                    </a:ext>
                  </a:extLst>
                </a:gridCol>
                <a:gridCol w="811512">
                  <a:extLst>
                    <a:ext uri="{9D8B030D-6E8A-4147-A177-3AD203B41FA5}">
                      <a16:colId xmlns:a16="http://schemas.microsoft.com/office/drawing/2014/main" val="3067851602"/>
                    </a:ext>
                  </a:extLst>
                </a:gridCol>
                <a:gridCol w="811512">
                  <a:extLst>
                    <a:ext uri="{9D8B030D-6E8A-4147-A177-3AD203B41FA5}">
                      <a16:colId xmlns:a16="http://schemas.microsoft.com/office/drawing/2014/main" val="644078358"/>
                    </a:ext>
                  </a:extLst>
                </a:gridCol>
              </a:tblGrid>
              <a:tr h="37989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6404"/>
                  </a:ext>
                </a:extLst>
              </a:tr>
              <a:tr h="37989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712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>
            <a:stCxn id="32" idx="2"/>
            <a:endCxn id="39" idx="0"/>
          </p:cNvCxnSpPr>
          <p:nvPr/>
        </p:nvCxnSpPr>
        <p:spPr>
          <a:xfrm>
            <a:off x="6850074" y="4098852"/>
            <a:ext cx="835887" cy="21322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2"/>
            <a:endCxn id="39" idx="0"/>
          </p:cNvCxnSpPr>
          <p:nvPr/>
        </p:nvCxnSpPr>
        <p:spPr>
          <a:xfrm flipH="1">
            <a:off x="7685961" y="4103746"/>
            <a:ext cx="877283" cy="2083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557195"/>
              </p:ext>
            </p:extLst>
          </p:nvPr>
        </p:nvGraphicFramePr>
        <p:xfrm>
          <a:off x="3398943" y="6119666"/>
          <a:ext cx="5238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347">
                  <a:extLst>
                    <a:ext uri="{9D8B030D-6E8A-4147-A177-3AD203B41FA5}">
                      <a16:colId xmlns:a16="http://schemas.microsoft.com/office/drawing/2014/main" val="3946588016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1161434211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3608752566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578252465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3449583742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981463304"/>
                    </a:ext>
                  </a:extLst>
                </a:gridCol>
                <a:gridCol w="748347">
                  <a:extLst>
                    <a:ext uri="{9D8B030D-6E8A-4147-A177-3AD203B41FA5}">
                      <a16:colId xmlns:a16="http://schemas.microsoft.com/office/drawing/2014/main" val="3702743828"/>
                    </a:ext>
                  </a:extLst>
                </a:gridCol>
              </a:tblGrid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07810"/>
                  </a:ext>
                </a:extLst>
              </a:tr>
              <a:tr h="2942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508"/>
                  </a:ext>
                </a:extLst>
              </a:tr>
            </a:tbl>
          </a:graphicData>
        </a:graphic>
      </p:graphicFrame>
      <p:cxnSp>
        <p:nvCxnSpPr>
          <p:cNvPr id="78" name="Straight Arrow Connector 77"/>
          <p:cNvCxnSpPr>
            <a:endCxn id="41" idx="0"/>
          </p:cNvCxnSpPr>
          <p:nvPr/>
        </p:nvCxnSpPr>
        <p:spPr>
          <a:xfrm>
            <a:off x="1350928" y="5060614"/>
            <a:ext cx="1550083" cy="1687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1" idx="0"/>
          </p:cNvCxnSpPr>
          <p:nvPr/>
        </p:nvCxnSpPr>
        <p:spPr>
          <a:xfrm flipH="1">
            <a:off x="2901011" y="5021753"/>
            <a:ext cx="1297971" cy="20761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0"/>
          </p:cNvCxnSpPr>
          <p:nvPr/>
        </p:nvCxnSpPr>
        <p:spPr>
          <a:xfrm>
            <a:off x="7685961" y="5060614"/>
            <a:ext cx="1581696" cy="1619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3" idx="0"/>
          </p:cNvCxnSpPr>
          <p:nvPr/>
        </p:nvCxnSpPr>
        <p:spPr>
          <a:xfrm flipH="1">
            <a:off x="9267657" y="3172406"/>
            <a:ext cx="607142" cy="20501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9" idx="0"/>
          </p:cNvCxnSpPr>
          <p:nvPr/>
        </p:nvCxnSpPr>
        <p:spPr>
          <a:xfrm>
            <a:off x="626139" y="4117548"/>
            <a:ext cx="724789" cy="2101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5" idx="2"/>
            <a:endCxn id="29" idx="0"/>
          </p:cNvCxnSpPr>
          <p:nvPr/>
        </p:nvCxnSpPr>
        <p:spPr>
          <a:xfrm flipH="1">
            <a:off x="1350928" y="4117548"/>
            <a:ext cx="770764" cy="2101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7" idx="0"/>
          </p:cNvCxnSpPr>
          <p:nvPr/>
        </p:nvCxnSpPr>
        <p:spPr>
          <a:xfrm>
            <a:off x="3549996" y="4098852"/>
            <a:ext cx="649505" cy="19138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37" idx="0"/>
          </p:cNvCxnSpPr>
          <p:nvPr/>
        </p:nvCxnSpPr>
        <p:spPr>
          <a:xfrm flipH="1">
            <a:off x="4199501" y="4117548"/>
            <a:ext cx="787915" cy="1726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0"/>
          </p:cNvCxnSpPr>
          <p:nvPr/>
        </p:nvCxnSpPr>
        <p:spPr>
          <a:xfrm>
            <a:off x="2909585" y="5948506"/>
            <a:ext cx="3108572" cy="1711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6" idx="0"/>
          </p:cNvCxnSpPr>
          <p:nvPr/>
        </p:nvCxnSpPr>
        <p:spPr>
          <a:xfrm flipH="1">
            <a:off x="6018157" y="5982303"/>
            <a:ext cx="3249500" cy="1373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16621"/>
            <a:ext cx="9355434" cy="72008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703459"/>
            <a:ext cx="11866049" cy="6141327"/>
          </a:xfrm>
        </p:spPr>
      </p:pic>
    </p:spTree>
    <p:extLst>
      <p:ext uri="{BB962C8B-B14F-4D97-AF65-F5344CB8AC3E}">
        <p14:creationId xmlns:p14="http://schemas.microsoft.com/office/powerpoint/2010/main" val="30848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19" y="9027"/>
            <a:ext cx="9355434" cy="728504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96752"/>
            <a:ext cx="11161240" cy="54726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denote with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repeatedly divide the (sub)arrays into two equally sized parts, if we double the number of elements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only need one additional step of divisions 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d=2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merge stage, we have to merge a total of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 (on the first stage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×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second stage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 ×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third stage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n/4 × 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merge process does not contain any nested loops, so it is executed with linear complexity: If the array size is doubled, the merge time doubles, too. The total effort is, therefore, the same at all merge levels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times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division and merge stages.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Merge Sort is: </a:t>
            </a:r>
            <a:r>
              <a:rPr lang="en-US" sz="24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27" y="21851"/>
            <a:ext cx="9283426" cy="80051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772816"/>
            <a:ext cx="10873208" cy="468052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interesting algorithm and forms a great case-study to understand data structures and algorithms.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develop strong foundations in computer science, you are advised to thoroughly understand various sorting algorithms that will help you pick up the basics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uses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recursively sorts the elements of a list while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Bubble, Insertion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quadratic time complexity that limit its use to small number of elements.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uses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speed up the sorting.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2132856"/>
            <a:ext cx="8995394" cy="2736304"/>
          </a:xfrm>
        </p:spPr>
        <p:txBody>
          <a:bodyPr/>
          <a:lstStyle/>
          <a:p>
            <a:r>
              <a:rPr lang="en-US" sz="1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415480" y="6248399"/>
            <a:ext cx="8634373" cy="1329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0"/>
            <a:ext cx="11881319" cy="24482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 </a:t>
            </a:r>
            <a:b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US" sz="60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776" y="3645024"/>
            <a:ext cx="6336704" cy="27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18CSE35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11" y="116632"/>
            <a:ext cx="9427442" cy="816042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3" y="1700808"/>
            <a:ext cx="8778389" cy="45475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Strategy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Divide, Conquer &amp; Combine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Explain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3" y="188640"/>
            <a:ext cx="9427442" cy="744034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99456" y="2204864"/>
            <a:ext cx="8851379" cy="35283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one of the most popular </a:t>
            </a:r>
            <a:r>
              <a:rPr lang="en-US" sz="24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is based on the principle of </a:t>
            </a:r>
            <a:r>
              <a:rPr lang="en-US" sz="2400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 problem is divided into multiple sub-problems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 is solved individually.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sub-problems are combined to form the final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116632"/>
            <a:ext cx="9427442" cy="81604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Strategy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2060848"/>
            <a:ext cx="8922405" cy="41875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technique, we divide a problem into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ready, we 'combine' the results from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main problem.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had to sort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sub-problem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to sort a sub-section of this array starting at index 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as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1943" y="3933055"/>
            <a:ext cx="405389" cy="2215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800" y="4775199"/>
            <a:ext cx="374824" cy="23957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3912" y="4793203"/>
            <a:ext cx="405389" cy="2215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6811" y="4726738"/>
            <a:ext cx="99895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A[p…r]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11" y="-27740"/>
            <a:ext cx="9427442" cy="816042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Divide, Conquer &amp; 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788302"/>
            <a:ext cx="11737304" cy="60250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</a:p>
          <a:p>
            <a:pPr marL="0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1424" y="1196752"/>
            <a:ext cx="102251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half-way point between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can split the subarray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p..r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into two arrays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p..q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A[q+1, r]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1424" y="2780928"/>
            <a:ext cx="10225136" cy="1344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conquer step, we try to sort both the subarrays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p..q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A[q+1, r]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haven't yet reached the base case, we again divide both these subarrays and try to sort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5801" y="4729877"/>
            <a:ext cx="10225136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conquer step reaches the base step and we get two sorted subarrays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p..q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A[q+1, r]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array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p..r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combine the results by creating a sorted array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p..r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 two sorted subarrays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p..q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A[q+1, r]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6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19" y="0"/>
            <a:ext cx="9355434" cy="744034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 Algorithm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908720"/>
            <a:ext cx="11449272" cy="568863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repeatedly divides the array into two halves until we reach a stage where we try to perform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subarray of size 1 i.e.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 merge function comes into play and combines the sorted arrays into larger arrays until the whole array is merged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an entire array, we need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0, length(A)-1)</a:t>
            </a: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merge sort algorithm recursively divides the array into halves until we reach the base case of array with 1 element. After that, the merge function picks up the sorted sub-arrays and merges them to gradually sort the entire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708919"/>
            <a:ext cx="3550122" cy="1526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444948"/>
            <a:ext cx="2935471" cy="17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63" y="116632"/>
            <a:ext cx="9210437" cy="824466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052736"/>
            <a:ext cx="11377264" cy="5400600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an array is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Starting index 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ending index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Then denoted array is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p..r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Let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unsorted array.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sorted this array—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40791"/>
              </p:ext>
            </p:extLst>
          </p:nvPr>
        </p:nvGraphicFramePr>
        <p:xfrm>
          <a:off x="1512580" y="234888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510451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57496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994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20478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6968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49107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79130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5279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71286"/>
              </p:ext>
            </p:extLst>
          </p:nvPr>
        </p:nvGraphicFramePr>
        <p:xfrm>
          <a:off x="1512580" y="522920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510451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157496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087994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420478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6968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49107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79130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5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3326"/>
            <a:ext cx="10729192" cy="87539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Explain(Divide)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730559"/>
              </p:ext>
            </p:extLst>
          </p:nvPr>
        </p:nvGraphicFramePr>
        <p:xfrm>
          <a:off x="1991544" y="1052736"/>
          <a:ext cx="8137304" cy="74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3946588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1161434211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60875256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578252465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449583742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981463304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3702743828"/>
                    </a:ext>
                  </a:extLst>
                </a:gridCol>
              </a:tblGrid>
              <a:tr h="371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807810"/>
                  </a:ext>
                </a:extLst>
              </a:tr>
              <a:tr h="371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35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94306"/>
              </p:ext>
            </p:extLst>
          </p:nvPr>
        </p:nvGraphicFramePr>
        <p:xfrm>
          <a:off x="551384" y="2348880"/>
          <a:ext cx="46805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2282381036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3534721071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07963056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32261816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023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6124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38386"/>
              </p:ext>
            </p:extLst>
          </p:nvPr>
        </p:nvGraphicFramePr>
        <p:xfrm>
          <a:off x="8040216" y="2336034"/>
          <a:ext cx="3456783" cy="74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61">
                  <a:extLst>
                    <a:ext uri="{9D8B030D-6E8A-4147-A177-3AD203B41FA5}">
                      <a16:colId xmlns:a16="http://schemas.microsoft.com/office/drawing/2014/main" val="236318487"/>
                    </a:ext>
                  </a:extLst>
                </a:gridCol>
                <a:gridCol w="1152261">
                  <a:extLst>
                    <a:ext uri="{9D8B030D-6E8A-4147-A177-3AD203B41FA5}">
                      <a16:colId xmlns:a16="http://schemas.microsoft.com/office/drawing/2014/main" val="3067851602"/>
                    </a:ext>
                  </a:extLst>
                </a:gridCol>
                <a:gridCol w="1152261">
                  <a:extLst>
                    <a:ext uri="{9D8B030D-6E8A-4147-A177-3AD203B41FA5}">
                      <a16:colId xmlns:a16="http://schemas.microsoft.com/office/drawing/2014/main" val="644078358"/>
                    </a:ext>
                  </a:extLst>
                </a:gridCol>
              </a:tblGrid>
              <a:tr h="37218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96404"/>
                  </a:ext>
                </a:extLst>
              </a:tr>
              <a:tr h="37218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71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2891644" y="1788465"/>
            <a:ext cx="3743881" cy="56041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635525" y="1794888"/>
            <a:ext cx="3133082" cy="5411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92941"/>
              </p:ext>
            </p:extLst>
          </p:nvPr>
        </p:nvGraphicFramePr>
        <p:xfrm>
          <a:off x="3719736" y="3663787"/>
          <a:ext cx="2340260" cy="7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98909"/>
              </p:ext>
            </p:extLst>
          </p:nvPr>
        </p:nvGraphicFramePr>
        <p:xfrm>
          <a:off x="263352" y="3665137"/>
          <a:ext cx="23402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586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586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25555"/>
              </p:ext>
            </p:extLst>
          </p:nvPr>
        </p:nvGraphicFramePr>
        <p:xfrm>
          <a:off x="7176120" y="3665137"/>
          <a:ext cx="22750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30">
                  <a:extLst>
                    <a:ext uri="{9D8B030D-6E8A-4147-A177-3AD203B41FA5}">
                      <a16:colId xmlns:a16="http://schemas.microsoft.com/office/drawing/2014/main" val="3988888636"/>
                    </a:ext>
                  </a:extLst>
                </a:gridCol>
                <a:gridCol w="1137530">
                  <a:extLst>
                    <a:ext uri="{9D8B030D-6E8A-4147-A177-3AD203B41FA5}">
                      <a16:colId xmlns:a16="http://schemas.microsoft.com/office/drawing/2014/main" val="1866807619"/>
                    </a:ext>
                  </a:extLst>
                </a:gridCol>
              </a:tblGrid>
              <a:tr h="35138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17697"/>
                  </a:ext>
                </a:extLst>
              </a:tr>
              <a:tr h="35138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2609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50962"/>
              </p:ext>
            </p:extLst>
          </p:nvPr>
        </p:nvGraphicFramePr>
        <p:xfrm>
          <a:off x="10704512" y="3665918"/>
          <a:ext cx="1184599" cy="73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9">
                  <a:extLst>
                    <a:ext uri="{9D8B030D-6E8A-4147-A177-3AD203B41FA5}">
                      <a16:colId xmlns:a16="http://schemas.microsoft.com/office/drawing/2014/main" val="236295979"/>
                    </a:ext>
                  </a:extLst>
                </a:gridCol>
              </a:tblGrid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75769"/>
                  </a:ext>
                </a:extLst>
              </a:tr>
              <a:tr h="3664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5269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endCxn id="18" idx="0"/>
          </p:cNvCxnSpPr>
          <p:nvPr/>
        </p:nvCxnSpPr>
        <p:spPr>
          <a:xfrm>
            <a:off x="2891644" y="3080400"/>
            <a:ext cx="1998222" cy="58338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0"/>
          </p:cNvCxnSpPr>
          <p:nvPr/>
        </p:nvCxnSpPr>
        <p:spPr>
          <a:xfrm flipH="1">
            <a:off x="1433482" y="3080400"/>
            <a:ext cx="1458162" cy="58473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0"/>
          </p:cNvCxnSpPr>
          <p:nvPr/>
        </p:nvCxnSpPr>
        <p:spPr>
          <a:xfrm>
            <a:off x="9768607" y="3080400"/>
            <a:ext cx="1528204" cy="58551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8313650" y="3078186"/>
            <a:ext cx="1454957" cy="58695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57628"/>
              </p:ext>
            </p:extLst>
          </p:nvPr>
        </p:nvGraphicFramePr>
        <p:xfrm>
          <a:off x="8673747" y="4941289"/>
          <a:ext cx="11375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642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6429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24088"/>
              </p:ext>
            </p:extLst>
          </p:nvPr>
        </p:nvGraphicFramePr>
        <p:xfrm>
          <a:off x="6915432" y="4941289"/>
          <a:ext cx="11242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249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50772"/>
              </p:ext>
            </p:extLst>
          </p:nvPr>
        </p:nvGraphicFramePr>
        <p:xfrm>
          <a:off x="5075220" y="4958165"/>
          <a:ext cx="116088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87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5781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5781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9440"/>
              </p:ext>
            </p:extLst>
          </p:nvPr>
        </p:nvGraphicFramePr>
        <p:xfrm>
          <a:off x="3396915" y="4971588"/>
          <a:ext cx="11701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345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3451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00076"/>
              </p:ext>
            </p:extLst>
          </p:nvPr>
        </p:nvGraphicFramePr>
        <p:xfrm>
          <a:off x="1678305" y="4972223"/>
          <a:ext cx="11701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597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597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86365"/>
              </p:ext>
            </p:extLst>
          </p:nvPr>
        </p:nvGraphicFramePr>
        <p:xfrm>
          <a:off x="0" y="4972223"/>
          <a:ext cx="11701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val="187061629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51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3169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endCxn id="35" idx="0"/>
          </p:cNvCxnSpPr>
          <p:nvPr/>
        </p:nvCxnSpPr>
        <p:spPr>
          <a:xfrm>
            <a:off x="1433482" y="4396657"/>
            <a:ext cx="829888" cy="5755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6" idx="0"/>
          </p:cNvCxnSpPr>
          <p:nvPr/>
        </p:nvCxnSpPr>
        <p:spPr>
          <a:xfrm flipH="1">
            <a:off x="585065" y="4396657"/>
            <a:ext cx="848417" cy="57556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0"/>
          </p:cNvCxnSpPr>
          <p:nvPr/>
        </p:nvCxnSpPr>
        <p:spPr>
          <a:xfrm flipH="1">
            <a:off x="3981980" y="4396657"/>
            <a:ext cx="907886" cy="5749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4889866" y="4396657"/>
            <a:ext cx="765797" cy="56150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1" idx="0"/>
          </p:cNvCxnSpPr>
          <p:nvPr/>
        </p:nvCxnSpPr>
        <p:spPr>
          <a:xfrm>
            <a:off x="8313650" y="4403368"/>
            <a:ext cx="928862" cy="5379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2" idx="0"/>
          </p:cNvCxnSpPr>
          <p:nvPr/>
        </p:nvCxnSpPr>
        <p:spPr>
          <a:xfrm flipH="1">
            <a:off x="7477556" y="4407289"/>
            <a:ext cx="836094" cy="534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972</TotalTime>
  <Words>1057</Words>
  <Application>Microsoft Office PowerPoint</Application>
  <PresentationFormat>Widescreen</PresentationFormat>
  <Paragraphs>318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Welcome To My Presentation</vt:lpstr>
      <vt:lpstr>My Presentation Topic is  Merge Sort</vt:lpstr>
      <vt:lpstr>Content</vt:lpstr>
      <vt:lpstr>Introduction</vt:lpstr>
      <vt:lpstr>Divide and Conquer Strategy </vt:lpstr>
      <vt:lpstr>Divide, Conquer &amp; Combine</vt:lpstr>
      <vt:lpstr>Merge Sort Algorithm </vt:lpstr>
      <vt:lpstr>Example</vt:lpstr>
      <vt:lpstr>Example Explain(Divide)</vt:lpstr>
      <vt:lpstr>Example Explain(Conquer &amp; Combine)</vt:lpstr>
      <vt:lpstr>Example(Divide, Conquer &amp; Combine)</vt:lpstr>
      <vt:lpstr>Pseudocode </vt:lpstr>
      <vt:lpstr>Time Complexity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Hp</cp:lastModifiedBy>
  <cp:revision>58</cp:revision>
  <dcterms:created xsi:type="dcterms:W3CDTF">2010-04-05T14:21:37Z</dcterms:created>
  <dcterms:modified xsi:type="dcterms:W3CDTF">2021-07-30T03:26:51Z</dcterms:modified>
</cp:coreProperties>
</file>