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95" r:id="rId2"/>
    <p:sldId id="283" r:id="rId3"/>
    <p:sldId id="257" r:id="rId4"/>
    <p:sldId id="258" r:id="rId5"/>
    <p:sldId id="259" r:id="rId6"/>
    <p:sldId id="287" r:id="rId7"/>
    <p:sldId id="288" r:id="rId8"/>
    <p:sldId id="291" r:id="rId9"/>
    <p:sldId id="292" r:id="rId10"/>
    <p:sldId id="293" r:id="rId11"/>
    <p:sldId id="294" r:id="rId12"/>
    <p:sldId id="262" r:id="rId13"/>
    <p:sldId id="263" r:id="rId14"/>
    <p:sldId id="289" r:id="rId15"/>
    <p:sldId id="265" r:id="rId16"/>
    <p:sldId id="290" r:id="rId17"/>
    <p:sldId id="266"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8" d="100"/>
          <a:sy n="88" d="100"/>
        </p:scale>
        <p:origin x="26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61BEF0D-F0BB-DE4B-95CE-6DB70DBA9567}" type="datetimeFigureOut">
              <a:rPr lang="en-US" smtClean="0"/>
              <a:pPr/>
              <a:t>8/1/2021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5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4927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723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294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19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551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063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9160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89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659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871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61BEF0D-F0BB-DE4B-95CE-6DB70DBA9567}" type="datetimeFigureOut">
              <a:rPr lang="en-US" smtClean="0"/>
              <a:pPr/>
              <a:t>8/1/2021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743113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sorting-algorith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742" y="1689463"/>
            <a:ext cx="9755777" cy="2812867"/>
          </a:xfrm>
        </p:spPr>
        <p:txBody>
          <a:bodyPr>
            <a:noAutofit/>
          </a:bodyPr>
          <a:lstStyle/>
          <a:p>
            <a:pPr algn="ctr"/>
            <a:r>
              <a:rPr lang="en-US" sz="10000" b="1" dirty="0" smtClean="0">
                <a:solidFill>
                  <a:srgbClr val="00B050"/>
                </a:solidFill>
                <a:latin typeface="Times New Roman" panose="02020603050405020304" pitchFamily="18" charset="0"/>
                <a:cs typeface="Times New Roman" panose="02020603050405020304" pitchFamily="18" charset="0"/>
              </a:rPr>
              <a:t>Welcome To My Presentation</a:t>
            </a:r>
            <a:endParaRPr lang="en-US" sz="100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12526" y="5556068"/>
            <a:ext cx="5503345" cy="539931"/>
          </a:xfrm>
        </p:spPr>
        <p:txBody>
          <a:bodyPr/>
          <a:lstStyle/>
          <a:p>
            <a:pPr marL="45720" indent="0">
              <a:buNone/>
            </a:pPr>
            <a:r>
              <a:rPr lang="en-US" dirty="0" smtClean="0"/>
              <a:t> </a:t>
            </a:r>
            <a:endParaRPr lang="en-US" dirty="0"/>
          </a:p>
        </p:txBody>
      </p:sp>
    </p:spTree>
    <p:extLst>
      <p:ext uri="{BB962C8B-B14F-4D97-AF65-F5344CB8AC3E}">
        <p14:creationId xmlns:p14="http://schemas.microsoft.com/office/powerpoint/2010/main" val="1658492220"/>
      </p:ext>
    </p:extLst>
  </p:cSld>
  <p:clrMapOvr>
    <a:masterClrMapping/>
  </p:clrMapOvr>
  <mc:AlternateContent xmlns:mc="http://schemas.openxmlformats.org/markup-compatibility/2006">
    <mc:Choice xmlns:p14="http://schemas.microsoft.com/office/powerpoint/2010/main" Requires="p14">
      <p:transition spd="slow" p14:dur="2000" advTm="3741"/>
    </mc:Choice>
    <mc:Fallback>
      <p:transition spd="slow" advTm="374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234" y="217714"/>
            <a:ext cx="10069286" cy="923109"/>
          </a:xfrm>
        </p:spPr>
        <p:txBody>
          <a:bodyPr/>
          <a:lstStyle/>
          <a:p>
            <a:pPr algn="ctr"/>
            <a:r>
              <a:rPr lang="en-US" b="1" dirty="0" smtClean="0">
                <a:solidFill>
                  <a:srgbClr val="002060"/>
                </a:solidFill>
                <a:latin typeface="Times New Roman" panose="02020603050405020304" pitchFamily="18" charset="0"/>
                <a:cs typeface="Times New Roman" panose="02020603050405020304" pitchFamily="18" charset="0"/>
              </a:rPr>
              <a:t>Example Explain</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7052" y="1140823"/>
            <a:ext cx="11495314" cy="5425440"/>
          </a:xfrm>
        </p:spPr>
        <p:txBody>
          <a:bodyPr/>
          <a:lstStyle/>
          <a:p>
            <a:pPr marL="45720" indent="0">
              <a:buNone/>
            </a:pPr>
            <a:r>
              <a:rPr lang="en-US" dirty="0">
                <a:solidFill>
                  <a:srgbClr val="00B0F0"/>
                </a:solidFill>
                <a:latin typeface="Times New Roman" panose="02020603050405020304" pitchFamily="18" charset="0"/>
                <a:cs typeface="Times New Roman" panose="02020603050405020304" pitchFamily="18" charset="0"/>
              </a:rPr>
              <a:t>Step </a:t>
            </a:r>
            <a:r>
              <a:rPr lang="en-US" dirty="0" smtClean="0">
                <a:solidFill>
                  <a:srgbClr val="00B0F0"/>
                </a:solidFill>
                <a:latin typeface="Times New Roman" panose="02020603050405020304" pitchFamily="18" charset="0"/>
                <a:cs typeface="Times New Roman" panose="02020603050405020304" pitchFamily="18" charset="0"/>
              </a:rPr>
              <a:t>7: </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pivot=5, </a:t>
            </a:r>
            <a:r>
              <a:rPr lang="en-US" dirty="0">
                <a:solidFill>
                  <a:schemeClr val="tx1"/>
                </a:solidFill>
                <a:latin typeface="Times New Roman" panose="02020603050405020304" pitchFamily="18" charset="0"/>
                <a:cs typeface="Times New Roman" panose="02020603050405020304" pitchFamily="18" charset="0"/>
              </a:rPr>
              <a:t>right=4</a:t>
            </a:r>
          </a:p>
          <a:p>
            <a:pPr marL="45720" indent="0">
              <a:buNone/>
            </a:pPr>
            <a:r>
              <a:rPr lang="en-US" dirty="0">
                <a:solidFill>
                  <a:schemeClr val="tx1"/>
                </a:solidFill>
                <a:latin typeface="Times New Roman" panose="02020603050405020304" pitchFamily="18" charset="0"/>
                <a:cs typeface="Times New Roman" panose="02020603050405020304" pitchFamily="18" charset="0"/>
              </a:rPr>
              <a:t>           pivot </a:t>
            </a:r>
            <a:r>
              <a:rPr lang="en-US" dirty="0" smtClean="0">
                <a:solidFill>
                  <a:schemeClr val="tx1"/>
                </a:solidFill>
                <a:latin typeface="Times New Roman" panose="02020603050405020304" pitchFamily="18" charset="0"/>
                <a:cs typeface="Times New Roman" panose="02020603050405020304" pitchFamily="18" charset="0"/>
              </a:rPr>
              <a:t>&gt; </a:t>
            </a:r>
            <a:r>
              <a:rPr lang="en-US" dirty="0">
                <a:solidFill>
                  <a:schemeClr val="tx1"/>
                </a:solidFill>
                <a:latin typeface="Times New Roman" panose="02020603050405020304" pitchFamily="18" charset="0"/>
                <a:cs typeface="Times New Roman" panose="02020603050405020304" pitchFamily="18" charset="0"/>
              </a:rPr>
              <a:t>right, </a:t>
            </a:r>
            <a:r>
              <a:rPr lang="en-US" dirty="0" smtClean="0">
                <a:solidFill>
                  <a:schemeClr val="tx1"/>
                </a:solidFill>
                <a:latin typeface="Times New Roman" panose="02020603050405020304" pitchFamily="18" charset="0"/>
                <a:cs typeface="Times New Roman" panose="02020603050405020304" pitchFamily="18" charset="0"/>
              </a:rPr>
              <a:t>swap(</a:t>
            </a:r>
            <a:r>
              <a:rPr lang="en-US" dirty="0" err="1" smtClean="0">
                <a:solidFill>
                  <a:schemeClr val="tx1"/>
                </a:solidFill>
                <a:latin typeface="Times New Roman" panose="02020603050405020304" pitchFamily="18" charset="0"/>
                <a:cs typeface="Times New Roman" panose="02020603050405020304" pitchFamily="18" charset="0"/>
              </a:rPr>
              <a:t>pivot,right</a:t>
            </a:r>
            <a:r>
              <a:rPr lang="en-US" dirty="0" smtClean="0">
                <a:solidFill>
                  <a:schemeClr val="tx1"/>
                </a:solidFill>
                <a:latin typeface="Times New Roman" panose="02020603050405020304" pitchFamily="18" charset="0"/>
                <a:cs typeface="Times New Roman" panose="02020603050405020304" pitchFamily="18" charset="0"/>
              </a:rPr>
              <a:t>)</a:t>
            </a:r>
          </a:p>
          <a:p>
            <a:pPr marL="45720" indent="0">
              <a:buNone/>
            </a:pP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Step </a:t>
            </a:r>
            <a:r>
              <a:rPr lang="en-US" dirty="0" smtClean="0">
                <a:solidFill>
                  <a:srgbClr val="00B0F0"/>
                </a:solidFill>
                <a:latin typeface="Times New Roman" panose="02020603050405020304" pitchFamily="18" charset="0"/>
                <a:cs typeface="Times New Roman" panose="02020603050405020304" pitchFamily="18" charset="0"/>
              </a:rPr>
              <a:t>8: </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pivot=5, left=4</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chemeClr val="tx1"/>
                </a:solidFill>
                <a:latin typeface="Times New Roman" panose="02020603050405020304" pitchFamily="18" charset="0"/>
                <a:cs typeface="Times New Roman" panose="02020603050405020304" pitchFamily="18" charset="0"/>
              </a:rPr>
              <a:t>           pivot </a:t>
            </a:r>
            <a:r>
              <a:rPr lang="en-US" dirty="0" smtClean="0">
                <a:solidFill>
                  <a:schemeClr val="tx1"/>
                </a:solidFill>
                <a:latin typeface="Times New Roman" panose="02020603050405020304" pitchFamily="18" charset="0"/>
                <a:cs typeface="Times New Roman" panose="02020603050405020304" pitchFamily="18" charset="0"/>
              </a:rPr>
              <a:t>&gt; left, left </a:t>
            </a:r>
            <a:r>
              <a:rPr lang="en-US" dirty="0">
                <a:solidFill>
                  <a:schemeClr val="tx1"/>
                </a:solidFill>
                <a:latin typeface="Times New Roman" panose="02020603050405020304" pitchFamily="18" charset="0"/>
                <a:cs typeface="Times New Roman" panose="02020603050405020304" pitchFamily="18" charset="0"/>
              </a:rPr>
              <a:t>shift</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Step </a:t>
            </a:r>
            <a:r>
              <a:rPr lang="en-US" dirty="0" smtClean="0">
                <a:solidFill>
                  <a:srgbClr val="00B0F0"/>
                </a:solidFill>
                <a:latin typeface="Times New Roman" panose="02020603050405020304" pitchFamily="18" charset="0"/>
                <a:cs typeface="Times New Roman" panose="02020603050405020304" pitchFamily="18" charset="0"/>
              </a:rPr>
              <a:t>9:</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pivot=left=right=5</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So 5 is sorted</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84778795"/>
              </p:ext>
            </p:extLst>
          </p:nvPr>
        </p:nvGraphicFramePr>
        <p:xfrm>
          <a:off x="5236755" y="5149109"/>
          <a:ext cx="6372540" cy="507620"/>
        </p:xfrm>
        <a:graphic>
          <a:graphicData uri="http://schemas.openxmlformats.org/drawingml/2006/table">
            <a:tbl>
              <a:tblPr firstRow="1" bandRow="1">
                <a:tableStyleId>{5C22544A-7EE6-4342-B048-85BDC9FD1C3A}</a:tableStyleId>
              </a:tblPr>
              <a:tblGrid>
                <a:gridCol w="1593135">
                  <a:extLst>
                    <a:ext uri="{9D8B030D-6E8A-4147-A177-3AD203B41FA5}">
                      <a16:colId xmlns:a16="http://schemas.microsoft.com/office/drawing/2014/main" val="2536400933"/>
                    </a:ext>
                  </a:extLst>
                </a:gridCol>
                <a:gridCol w="1593135">
                  <a:extLst>
                    <a:ext uri="{9D8B030D-6E8A-4147-A177-3AD203B41FA5}">
                      <a16:colId xmlns:a16="http://schemas.microsoft.com/office/drawing/2014/main" val="2350587242"/>
                    </a:ext>
                  </a:extLst>
                </a:gridCol>
                <a:gridCol w="1593135">
                  <a:extLst>
                    <a:ext uri="{9D8B030D-6E8A-4147-A177-3AD203B41FA5}">
                      <a16:colId xmlns:a16="http://schemas.microsoft.com/office/drawing/2014/main" val="1543682602"/>
                    </a:ext>
                  </a:extLst>
                </a:gridCol>
                <a:gridCol w="1593135">
                  <a:extLst>
                    <a:ext uri="{9D8B030D-6E8A-4147-A177-3AD203B41FA5}">
                      <a16:colId xmlns:a16="http://schemas.microsoft.com/office/drawing/2014/main" val="2710450186"/>
                    </a:ext>
                  </a:extLst>
                </a:gridCol>
              </a:tblGrid>
              <a:tr h="507620">
                <a:tc>
                  <a:txBody>
                    <a:bodyPr/>
                    <a:lstStyle/>
                    <a:p>
                      <a:r>
                        <a:rPr lang="en-US" dirty="0" smtClean="0">
                          <a:solidFill>
                            <a:srgbClr val="FF0000"/>
                          </a:solidFill>
                        </a:rPr>
                        <a:t>              2</a:t>
                      </a:r>
                      <a:endParaRPr lang="en-US" dirty="0">
                        <a:solidFill>
                          <a:srgbClr val="FF0000"/>
                        </a:solidFill>
                      </a:endParaRPr>
                    </a:p>
                  </a:txBody>
                  <a:tcPr/>
                </a:tc>
                <a:tc>
                  <a:txBody>
                    <a:bodyPr/>
                    <a:lstStyle/>
                    <a:p>
                      <a:r>
                        <a:rPr lang="en-US" dirty="0" smtClean="0"/>
                        <a:t>               </a:t>
                      </a:r>
                      <a:r>
                        <a:rPr lang="en-US" dirty="0" smtClean="0">
                          <a:solidFill>
                            <a:srgbClr val="FF0000"/>
                          </a:solidFill>
                        </a:rPr>
                        <a:t>3</a:t>
                      </a:r>
                      <a:endParaRPr lang="en-US" dirty="0">
                        <a:solidFill>
                          <a:srgbClr val="FF0000"/>
                        </a:solidFill>
                      </a:endParaRPr>
                    </a:p>
                  </a:txBody>
                  <a:tcPr/>
                </a:tc>
                <a:tc>
                  <a:txBody>
                    <a:bodyPr/>
                    <a:lstStyle/>
                    <a:p>
                      <a:r>
                        <a:rPr lang="en-US" dirty="0" smtClean="0"/>
                        <a:t>              4</a:t>
                      </a:r>
                      <a:endParaRPr lang="en-US" dirty="0"/>
                    </a:p>
                  </a:txBody>
                  <a:tcPr/>
                </a:tc>
                <a:tc>
                  <a:txBody>
                    <a:bodyPr/>
                    <a:lstStyle/>
                    <a:p>
                      <a:r>
                        <a:rPr lang="en-US" dirty="0" smtClean="0"/>
                        <a:t>             5</a:t>
                      </a:r>
                      <a:endParaRPr lang="en-US" dirty="0"/>
                    </a:p>
                  </a:txBody>
                  <a:tcPr/>
                </a:tc>
                <a:extLst>
                  <a:ext uri="{0D108BD9-81ED-4DB2-BD59-A6C34878D82A}">
                    <a16:rowId xmlns:a16="http://schemas.microsoft.com/office/drawing/2014/main" val="303640189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74129828"/>
              </p:ext>
            </p:extLst>
          </p:nvPr>
        </p:nvGraphicFramePr>
        <p:xfrm>
          <a:off x="5236755" y="3496233"/>
          <a:ext cx="6372540" cy="564047"/>
        </p:xfrm>
        <a:graphic>
          <a:graphicData uri="http://schemas.openxmlformats.org/drawingml/2006/table">
            <a:tbl>
              <a:tblPr firstRow="1" bandRow="1">
                <a:tableStyleId>{5C22544A-7EE6-4342-B048-85BDC9FD1C3A}</a:tableStyleId>
              </a:tblPr>
              <a:tblGrid>
                <a:gridCol w="1593135">
                  <a:extLst>
                    <a:ext uri="{9D8B030D-6E8A-4147-A177-3AD203B41FA5}">
                      <a16:colId xmlns:a16="http://schemas.microsoft.com/office/drawing/2014/main" val="3369634930"/>
                    </a:ext>
                  </a:extLst>
                </a:gridCol>
                <a:gridCol w="1593135">
                  <a:extLst>
                    <a:ext uri="{9D8B030D-6E8A-4147-A177-3AD203B41FA5}">
                      <a16:colId xmlns:a16="http://schemas.microsoft.com/office/drawing/2014/main" val="3851188228"/>
                    </a:ext>
                  </a:extLst>
                </a:gridCol>
                <a:gridCol w="1593135">
                  <a:extLst>
                    <a:ext uri="{9D8B030D-6E8A-4147-A177-3AD203B41FA5}">
                      <a16:colId xmlns:a16="http://schemas.microsoft.com/office/drawing/2014/main" val="196693430"/>
                    </a:ext>
                  </a:extLst>
                </a:gridCol>
                <a:gridCol w="1593135">
                  <a:extLst>
                    <a:ext uri="{9D8B030D-6E8A-4147-A177-3AD203B41FA5}">
                      <a16:colId xmlns:a16="http://schemas.microsoft.com/office/drawing/2014/main" val="4233210847"/>
                    </a:ext>
                  </a:extLst>
                </a:gridCol>
              </a:tblGrid>
              <a:tr h="564047">
                <a:tc>
                  <a:txBody>
                    <a:bodyPr/>
                    <a:lstStyle/>
                    <a:p>
                      <a:r>
                        <a:rPr lang="en-US" dirty="0" smtClean="0">
                          <a:solidFill>
                            <a:srgbClr val="FF0000"/>
                          </a:solidFill>
                        </a:rPr>
                        <a:t>            2</a:t>
                      </a:r>
                      <a:endParaRPr lang="en-US" dirty="0">
                        <a:solidFill>
                          <a:srgbClr val="FF0000"/>
                        </a:solidFill>
                      </a:endParaRPr>
                    </a:p>
                  </a:txBody>
                  <a:tcPr/>
                </a:tc>
                <a:tc>
                  <a:txBody>
                    <a:bodyPr/>
                    <a:lstStyle/>
                    <a:p>
                      <a:r>
                        <a:rPr lang="en-US" dirty="0" smtClean="0">
                          <a:solidFill>
                            <a:srgbClr val="FF0000"/>
                          </a:solidFill>
                        </a:rPr>
                        <a:t>               3</a:t>
                      </a:r>
                      <a:endParaRPr lang="en-US" dirty="0">
                        <a:solidFill>
                          <a:srgbClr val="FF0000"/>
                        </a:solidFill>
                      </a:endParaRPr>
                    </a:p>
                  </a:txBody>
                  <a:tcPr/>
                </a:tc>
                <a:tc>
                  <a:txBody>
                    <a:bodyPr/>
                    <a:lstStyle/>
                    <a:p>
                      <a:r>
                        <a:rPr lang="en-US" dirty="0" smtClean="0"/>
                        <a:t>               4</a:t>
                      </a:r>
                      <a:endParaRPr lang="en-US" dirty="0"/>
                    </a:p>
                  </a:txBody>
                  <a:tcPr/>
                </a:tc>
                <a:tc>
                  <a:txBody>
                    <a:bodyPr/>
                    <a:lstStyle/>
                    <a:p>
                      <a:r>
                        <a:rPr lang="en-US" dirty="0" smtClean="0"/>
                        <a:t>              5</a:t>
                      </a:r>
                      <a:endParaRPr lang="en-US" dirty="0"/>
                    </a:p>
                  </a:txBody>
                  <a:tcPr/>
                </a:tc>
                <a:extLst>
                  <a:ext uri="{0D108BD9-81ED-4DB2-BD59-A6C34878D82A}">
                    <a16:rowId xmlns:a16="http://schemas.microsoft.com/office/drawing/2014/main" val="350424623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0260301"/>
              </p:ext>
            </p:extLst>
          </p:nvPr>
        </p:nvGraphicFramePr>
        <p:xfrm>
          <a:off x="5236755" y="1900517"/>
          <a:ext cx="6444256" cy="528918"/>
        </p:xfrm>
        <a:graphic>
          <a:graphicData uri="http://schemas.openxmlformats.org/drawingml/2006/table">
            <a:tbl>
              <a:tblPr firstRow="1" bandRow="1">
                <a:tableStyleId>{5C22544A-7EE6-4342-B048-85BDC9FD1C3A}</a:tableStyleId>
              </a:tblPr>
              <a:tblGrid>
                <a:gridCol w="1611064">
                  <a:extLst>
                    <a:ext uri="{9D8B030D-6E8A-4147-A177-3AD203B41FA5}">
                      <a16:colId xmlns:a16="http://schemas.microsoft.com/office/drawing/2014/main" val="149833819"/>
                    </a:ext>
                  </a:extLst>
                </a:gridCol>
                <a:gridCol w="1611064">
                  <a:extLst>
                    <a:ext uri="{9D8B030D-6E8A-4147-A177-3AD203B41FA5}">
                      <a16:colId xmlns:a16="http://schemas.microsoft.com/office/drawing/2014/main" val="26599759"/>
                    </a:ext>
                  </a:extLst>
                </a:gridCol>
                <a:gridCol w="1611064">
                  <a:extLst>
                    <a:ext uri="{9D8B030D-6E8A-4147-A177-3AD203B41FA5}">
                      <a16:colId xmlns:a16="http://schemas.microsoft.com/office/drawing/2014/main" val="198188787"/>
                    </a:ext>
                  </a:extLst>
                </a:gridCol>
                <a:gridCol w="1611064">
                  <a:extLst>
                    <a:ext uri="{9D8B030D-6E8A-4147-A177-3AD203B41FA5}">
                      <a16:colId xmlns:a16="http://schemas.microsoft.com/office/drawing/2014/main" val="3404033858"/>
                    </a:ext>
                  </a:extLst>
                </a:gridCol>
              </a:tblGrid>
              <a:tr h="528918">
                <a:tc>
                  <a:txBody>
                    <a:bodyPr/>
                    <a:lstStyle/>
                    <a:p>
                      <a:r>
                        <a:rPr lang="en-US" dirty="0" smtClean="0"/>
                        <a:t>             </a:t>
                      </a:r>
                      <a:r>
                        <a:rPr lang="en-US" dirty="0" smtClean="0">
                          <a:solidFill>
                            <a:srgbClr val="FF0000"/>
                          </a:solidFill>
                        </a:rPr>
                        <a:t>2</a:t>
                      </a:r>
                      <a:endParaRPr lang="en-US" dirty="0">
                        <a:solidFill>
                          <a:srgbClr val="FF0000"/>
                        </a:solidFill>
                      </a:endParaRPr>
                    </a:p>
                  </a:txBody>
                  <a:tcPr/>
                </a:tc>
                <a:tc>
                  <a:txBody>
                    <a:bodyPr/>
                    <a:lstStyle/>
                    <a:p>
                      <a:r>
                        <a:rPr lang="en-US" dirty="0" smtClean="0"/>
                        <a:t>              </a:t>
                      </a:r>
                      <a:r>
                        <a:rPr lang="en-US" dirty="0" smtClean="0">
                          <a:solidFill>
                            <a:srgbClr val="FF0000"/>
                          </a:solidFill>
                        </a:rPr>
                        <a:t>3</a:t>
                      </a:r>
                      <a:endParaRPr lang="en-US" dirty="0">
                        <a:solidFill>
                          <a:srgbClr val="FF0000"/>
                        </a:solidFill>
                      </a:endParaRPr>
                    </a:p>
                  </a:txBody>
                  <a:tcPr/>
                </a:tc>
                <a:tc>
                  <a:txBody>
                    <a:bodyPr/>
                    <a:lstStyle/>
                    <a:p>
                      <a:r>
                        <a:rPr lang="en-US" dirty="0" smtClean="0"/>
                        <a:t>              5</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340113377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359797"/>
              </p:ext>
            </p:extLst>
          </p:nvPr>
        </p:nvGraphicFramePr>
        <p:xfrm>
          <a:off x="10020334" y="5608103"/>
          <a:ext cx="803302" cy="385167"/>
        </p:xfrm>
        <a:graphic>
          <a:graphicData uri="http://schemas.openxmlformats.org/drawingml/2006/table">
            <a:tbl>
              <a:tblPr firstRow="1" bandRow="1">
                <a:tableStyleId>{5C22544A-7EE6-4342-B048-85BDC9FD1C3A}</a:tableStyleId>
              </a:tblPr>
              <a:tblGrid>
                <a:gridCol w="803302">
                  <a:extLst>
                    <a:ext uri="{9D8B030D-6E8A-4147-A177-3AD203B41FA5}">
                      <a16:colId xmlns:a16="http://schemas.microsoft.com/office/drawing/2014/main" val="3948559803"/>
                    </a:ext>
                  </a:extLst>
                </a:gridCol>
              </a:tblGrid>
              <a:tr h="385167">
                <a:tc>
                  <a:txBody>
                    <a:bodyPr/>
                    <a:lstStyle/>
                    <a:p>
                      <a:r>
                        <a:rPr lang="en-US" dirty="0" smtClean="0"/>
                        <a:t>Left</a:t>
                      </a:r>
                      <a:endParaRPr lang="en-US" dirty="0"/>
                    </a:p>
                  </a:txBody>
                  <a:tcPr/>
                </a:tc>
                <a:extLst>
                  <a:ext uri="{0D108BD9-81ED-4DB2-BD59-A6C34878D82A}">
                    <a16:rowId xmlns:a16="http://schemas.microsoft.com/office/drawing/2014/main" val="178589204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20614769"/>
              </p:ext>
            </p:extLst>
          </p:nvPr>
        </p:nvGraphicFramePr>
        <p:xfrm>
          <a:off x="10466807" y="4817107"/>
          <a:ext cx="782918" cy="365760"/>
        </p:xfrm>
        <a:graphic>
          <a:graphicData uri="http://schemas.openxmlformats.org/drawingml/2006/table">
            <a:tbl>
              <a:tblPr firstRow="1" bandRow="1">
                <a:tableStyleId>{5C22544A-7EE6-4342-B048-85BDC9FD1C3A}</a:tableStyleId>
              </a:tblPr>
              <a:tblGrid>
                <a:gridCol w="782918">
                  <a:extLst>
                    <a:ext uri="{9D8B030D-6E8A-4147-A177-3AD203B41FA5}">
                      <a16:colId xmlns:a16="http://schemas.microsoft.com/office/drawing/2014/main" val="4147095240"/>
                    </a:ext>
                  </a:extLst>
                </a:gridCol>
              </a:tblGrid>
              <a:tr h="362597">
                <a:tc>
                  <a:txBody>
                    <a:bodyPr/>
                    <a:lstStyle/>
                    <a:p>
                      <a:r>
                        <a:rPr lang="en-US" dirty="0" smtClean="0"/>
                        <a:t>Pivot</a:t>
                      </a:r>
                      <a:endParaRPr lang="en-US" dirty="0"/>
                    </a:p>
                  </a:txBody>
                  <a:tcPr/>
                </a:tc>
                <a:extLst>
                  <a:ext uri="{0D108BD9-81ED-4DB2-BD59-A6C34878D82A}">
                    <a16:rowId xmlns:a16="http://schemas.microsoft.com/office/drawing/2014/main" val="32583626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907272282"/>
              </p:ext>
            </p:extLst>
          </p:nvPr>
        </p:nvGraphicFramePr>
        <p:xfrm>
          <a:off x="10448879" y="4046346"/>
          <a:ext cx="818775" cy="365760"/>
        </p:xfrm>
        <a:graphic>
          <a:graphicData uri="http://schemas.openxmlformats.org/drawingml/2006/table">
            <a:tbl>
              <a:tblPr firstRow="1" bandRow="1">
                <a:tableStyleId>{5C22544A-7EE6-4342-B048-85BDC9FD1C3A}</a:tableStyleId>
              </a:tblPr>
              <a:tblGrid>
                <a:gridCol w="818775">
                  <a:extLst>
                    <a:ext uri="{9D8B030D-6E8A-4147-A177-3AD203B41FA5}">
                      <a16:colId xmlns:a16="http://schemas.microsoft.com/office/drawing/2014/main" val="1432462954"/>
                    </a:ext>
                  </a:extLst>
                </a:gridCol>
              </a:tblGrid>
              <a:tr h="362597">
                <a:tc>
                  <a:txBody>
                    <a:bodyPr/>
                    <a:lstStyle/>
                    <a:p>
                      <a:r>
                        <a:rPr lang="en-US" dirty="0" smtClean="0"/>
                        <a:t>Right</a:t>
                      </a:r>
                      <a:endParaRPr lang="en-US" dirty="0"/>
                    </a:p>
                  </a:txBody>
                  <a:tcPr/>
                </a:tc>
                <a:extLst>
                  <a:ext uri="{0D108BD9-81ED-4DB2-BD59-A6C34878D82A}">
                    <a16:rowId xmlns:a16="http://schemas.microsoft.com/office/drawing/2014/main" val="282233004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518505072"/>
              </p:ext>
            </p:extLst>
          </p:nvPr>
        </p:nvGraphicFramePr>
        <p:xfrm>
          <a:off x="8892987" y="4021442"/>
          <a:ext cx="782918" cy="370840"/>
        </p:xfrm>
        <a:graphic>
          <a:graphicData uri="http://schemas.openxmlformats.org/drawingml/2006/table">
            <a:tbl>
              <a:tblPr firstRow="1" bandRow="1">
                <a:tableStyleId>{5C22544A-7EE6-4342-B048-85BDC9FD1C3A}</a:tableStyleId>
              </a:tblPr>
              <a:tblGrid>
                <a:gridCol w="782918">
                  <a:extLst>
                    <a:ext uri="{9D8B030D-6E8A-4147-A177-3AD203B41FA5}">
                      <a16:colId xmlns:a16="http://schemas.microsoft.com/office/drawing/2014/main" val="3807104708"/>
                    </a:ext>
                  </a:extLst>
                </a:gridCol>
              </a:tblGrid>
              <a:tr h="370840">
                <a:tc>
                  <a:txBody>
                    <a:bodyPr/>
                    <a:lstStyle/>
                    <a:p>
                      <a:r>
                        <a:rPr lang="en-US" dirty="0" smtClean="0"/>
                        <a:t>Left</a:t>
                      </a:r>
                      <a:endParaRPr lang="en-US" dirty="0"/>
                    </a:p>
                  </a:txBody>
                  <a:tcPr/>
                </a:tc>
                <a:extLst>
                  <a:ext uri="{0D108BD9-81ED-4DB2-BD59-A6C34878D82A}">
                    <a16:rowId xmlns:a16="http://schemas.microsoft.com/office/drawing/2014/main" val="1321439856"/>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056220463"/>
              </p:ext>
            </p:extLst>
          </p:nvPr>
        </p:nvGraphicFramePr>
        <p:xfrm>
          <a:off x="10421985" y="3114213"/>
          <a:ext cx="872564" cy="417154"/>
        </p:xfrm>
        <a:graphic>
          <a:graphicData uri="http://schemas.openxmlformats.org/drawingml/2006/table">
            <a:tbl>
              <a:tblPr firstRow="1" bandRow="1">
                <a:tableStyleId>{5C22544A-7EE6-4342-B048-85BDC9FD1C3A}</a:tableStyleId>
              </a:tblPr>
              <a:tblGrid>
                <a:gridCol w="872564">
                  <a:extLst>
                    <a:ext uri="{9D8B030D-6E8A-4147-A177-3AD203B41FA5}">
                      <a16:colId xmlns:a16="http://schemas.microsoft.com/office/drawing/2014/main" val="2350049631"/>
                    </a:ext>
                  </a:extLst>
                </a:gridCol>
              </a:tblGrid>
              <a:tr h="417154">
                <a:tc>
                  <a:txBody>
                    <a:bodyPr/>
                    <a:lstStyle/>
                    <a:p>
                      <a:r>
                        <a:rPr lang="en-US" dirty="0" smtClean="0"/>
                        <a:t>Pivot</a:t>
                      </a:r>
                      <a:endParaRPr lang="en-US" dirty="0"/>
                    </a:p>
                  </a:txBody>
                  <a:tcPr/>
                </a:tc>
                <a:extLst>
                  <a:ext uri="{0D108BD9-81ED-4DB2-BD59-A6C34878D82A}">
                    <a16:rowId xmlns:a16="http://schemas.microsoft.com/office/drawing/2014/main" val="384376627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7727962"/>
              </p:ext>
            </p:extLst>
          </p:nvPr>
        </p:nvGraphicFramePr>
        <p:xfrm>
          <a:off x="10498182" y="2350516"/>
          <a:ext cx="845671" cy="417154"/>
        </p:xfrm>
        <a:graphic>
          <a:graphicData uri="http://schemas.openxmlformats.org/drawingml/2006/table">
            <a:tbl>
              <a:tblPr firstRow="1" bandRow="1">
                <a:tableStyleId>{5C22544A-7EE6-4342-B048-85BDC9FD1C3A}</a:tableStyleId>
              </a:tblPr>
              <a:tblGrid>
                <a:gridCol w="845671">
                  <a:extLst>
                    <a:ext uri="{9D8B030D-6E8A-4147-A177-3AD203B41FA5}">
                      <a16:colId xmlns:a16="http://schemas.microsoft.com/office/drawing/2014/main" val="2096344542"/>
                    </a:ext>
                  </a:extLst>
                </a:gridCol>
              </a:tblGrid>
              <a:tr h="417154">
                <a:tc>
                  <a:txBody>
                    <a:bodyPr/>
                    <a:lstStyle/>
                    <a:p>
                      <a:r>
                        <a:rPr lang="en-US" dirty="0" smtClean="0"/>
                        <a:t>Right</a:t>
                      </a:r>
                      <a:endParaRPr lang="en-US" dirty="0"/>
                    </a:p>
                  </a:txBody>
                  <a:tcPr/>
                </a:tc>
                <a:extLst>
                  <a:ext uri="{0D108BD9-81ED-4DB2-BD59-A6C34878D82A}">
                    <a16:rowId xmlns:a16="http://schemas.microsoft.com/office/drawing/2014/main" val="112278923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684315744"/>
              </p:ext>
            </p:extLst>
          </p:nvPr>
        </p:nvGraphicFramePr>
        <p:xfrm>
          <a:off x="8892987" y="2366776"/>
          <a:ext cx="800847" cy="365760"/>
        </p:xfrm>
        <a:graphic>
          <a:graphicData uri="http://schemas.openxmlformats.org/drawingml/2006/table">
            <a:tbl>
              <a:tblPr firstRow="1" bandRow="1">
                <a:tableStyleId>{5C22544A-7EE6-4342-B048-85BDC9FD1C3A}</a:tableStyleId>
              </a:tblPr>
              <a:tblGrid>
                <a:gridCol w="800847">
                  <a:extLst>
                    <a:ext uri="{9D8B030D-6E8A-4147-A177-3AD203B41FA5}">
                      <a16:colId xmlns:a16="http://schemas.microsoft.com/office/drawing/2014/main" val="892484751"/>
                    </a:ext>
                  </a:extLst>
                </a:gridCol>
              </a:tblGrid>
              <a:tr h="347158">
                <a:tc>
                  <a:txBody>
                    <a:bodyPr/>
                    <a:lstStyle/>
                    <a:p>
                      <a:r>
                        <a:rPr lang="en-US" dirty="0" smtClean="0"/>
                        <a:t>Left</a:t>
                      </a:r>
                      <a:endParaRPr lang="en-US" dirty="0"/>
                    </a:p>
                  </a:txBody>
                  <a:tcPr/>
                </a:tc>
                <a:extLst>
                  <a:ext uri="{0D108BD9-81ED-4DB2-BD59-A6C34878D82A}">
                    <a16:rowId xmlns:a16="http://schemas.microsoft.com/office/drawing/2014/main" val="3730397143"/>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677505623"/>
              </p:ext>
            </p:extLst>
          </p:nvPr>
        </p:nvGraphicFramePr>
        <p:xfrm>
          <a:off x="8892987" y="1570429"/>
          <a:ext cx="854635" cy="370840"/>
        </p:xfrm>
        <a:graphic>
          <a:graphicData uri="http://schemas.openxmlformats.org/drawingml/2006/table">
            <a:tbl>
              <a:tblPr firstRow="1" bandRow="1">
                <a:tableStyleId>{5C22544A-7EE6-4342-B048-85BDC9FD1C3A}</a:tableStyleId>
              </a:tblPr>
              <a:tblGrid>
                <a:gridCol w="854635">
                  <a:extLst>
                    <a:ext uri="{9D8B030D-6E8A-4147-A177-3AD203B41FA5}">
                      <a16:colId xmlns:a16="http://schemas.microsoft.com/office/drawing/2014/main" val="281388384"/>
                    </a:ext>
                  </a:extLst>
                </a:gridCol>
              </a:tblGrid>
              <a:tr h="370840">
                <a:tc>
                  <a:txBody>
                    <a:bodyPr/>
                    <a:lstStyle/>
                    <a:p>
                      <a:r>
                        <a:rPr lang="en-US" dirty="0" smtClean="0"/>
                        <a:t>Pivot</a:t>
                      </a:r>
                      <a:endParaRPr lang="en-US" dirty="0"/>
                    </a:p>
                  </a:txBody>
                  <a:tcPr/>
                </a:tc>
                <a:extLst>
                  <a:ext uri="{0D108BD9-81ED-4DB2-BD59-A6C34878D82A}">
                    <a16:rowId xmlns:a16="http://schemas.microsoft.com/office/drawing/2014/main" val="300224213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469301615"/>
              </p:ext>
            </p:extLst>
          </p:nvPr>
        </p:nvGraphicFramePr>
        <p:xfrm>
          <a:off x="10850601" y="5611905"/>
          <a:ext cx="731729" cy="396204"/>
        </p:xfrm>
        <a:graphic>
          <a:graphicData uri="http://schemas.openxmlformats.org/drawingml/2006/table">
            <a:tbl>
              <a:tblPr firstRow="1" bandRow="1">
                <a:tableStyleId>{5C22544A-7EE6-4342-B048-85BDC9FD1C3A}</a:tableStyleId>
              </a:tblPr>
              <a:tblGrid>
                <a:gridCol w="731729">
                  <a:extLst>
                    <a:ext uri="{9D8B030D-6E8A-4147-A177-3AD203B41FA5}">
                      <a16:colId xmlns:a16="http://schemas.microsoft.com/office/drawing/2014/main" val="4089060148"/>
                    </a:ext>
                  </a:extLst>
                </a:gridCol>
              </a:tblGrid>
              <a:tr h="396204">
                <a:tc>
                  <a:txBody>
                    <a:bodyPr/>
                    <a:lstStyle/>
                    <a:p>
                      <a:r>
                        <a:rPr lang="en-US" dirty="0" smtClean="0"/>
                        <a:t>Right</a:t>
                      </a:r>
                      <a:endParaRPr lang="en-US" dirty="0"/>
                    </a:p>
                  </a:txBody>
                  <a:tcPr/>
                </a:tc>
                <a:extLst>
                  <a:ext uri="{0D108BD9-81ED-4DB2-BD59-A6C34878D82A}">
                    <a16:rowId xmlns:a16="http://schemas.microsoft.com/office/drawing/2014/main" val="2458010820"/>
                  </a:ext>
                </a:extLst>
              </a:tr>
            </a:tbl>
          </a:graphicData>
        </a:graphic>
      </p:graphicFrame>
      <p:cxnSp>
        <p:nvCxnSpPr>
          <p:cNvPr id="17" name="Curved Connector 16"/>
          <p:cNvCxnSpPr/>
          <p:nvPr/>
        </p:nvCxnSpPr>
        <p:spPr>
          <a:xfrm>
            <a:off x="9284446" y="2769590"/>
            <a:ext cx="1714264" cy="35134"/>
          </a:xfrm>
          <a:prstGeom prst="curvedConnector4">
            <a:avLst>
              <a:gd name="adj1" fmla="val 31914"/>
              <a:gd name="adj2" fmla="val 521008"/>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2610496762"/>
              </p:ext>
            </p:extLst>
          </p:nvPr>
        </p:nvGraphicFramePr>
        <p:xfrm>
          <a:off x="10020333" y="4800829"/>
          <a:ext cx="1588961" cy="1192441"/>
        </p:xfrm>
        <a:graphic>
          <a:graphicData uri="http://schemas.openxmlformats.org/drawingml/2006/table">
            <a:tbl>
              <a:tblPr/>
              <a:tblGrid>
                <a:gridCol w="1588961">
                  <a:extLst>
                    <a:ext uri="{9D8B030D-6E8A-4147-A177-3AD203B41FA5}">
                      <a16:colId xmlns:a16="http://schemas.microsoft.com/office/drawing/2014/main" val="2806421847"/>
                    </a:ext>
                  </a:extLst>
                </a:gridCol>
              </a:tblGrid>
              <a:tr h="1192441">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23922037"/>
                  </a:ext>
                </a:extLst>
              </a:tr>
            </a:tbl>
          </a:graphicData>
        </a:graphic>
      </p:graphicFrame>
      <p:cxnSp>
        <p:nvCxnSpPr>
          <p:cNvPr id="25" name="Straight Arrow Connector 24"/>
          <p:cNvCxnSpPr>
            <a:stCxn id="10" idx="3"/>
          </p:cNvCxnSpPr>
          <p:nvPr/>
        </p:nvCxnSpPr>
        <p:spPr>
          <a:xfrm flipV="1">
            <a:off x="9675905" y="4197531"/>
            <a:ext cx="600209" cy="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36737"/>
      </p:ext>
    </p:extLst>
  </p:cSld>
  <p:clrMapOvr>
    <a:masterClrMapping/>
  </p:clrMapOvr>
  <mc:AlternateContent xmlns:mc="http://schemas.openxmlformats.org/markup-compatibility/2006">
    <mc:Choice xmlns:p14="http://schemas.microsoft.com/office/powerpoint/2010/main" Requires="p14">
      <p:transition spd="slow" p14:dur="2000" advTm="975"/>
    </mc:Choice>
    <mc:Fallback>
      <p:transition spd="slow" advTm="97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22217"/>
            <a:ext cx="9875520" cy="653143"/>
          </a:xfrm>
        </p:spPr>
        <p:txBody>
          <a:bodyPr>
            <a:normAutofit fontScale="90000"/>
          </a:bodyPr>
          <a:lstStyle/>
          <a:p>
            <a:pPr algn="ctr"/>
            <a:r>
              <a:rPr lang="en-US" b="1" dirty="0" smtClean="0">
                <a:solidFill>
                  <a:srgbClr val="002060"/>
                </a:solidFill>
                <a:latin typeface="Times New Roman" panose="02020603050405020304" pitchFamily="18" charset="0"/>
                <a:cs typeface="Times New Roman" panose="02020603050405020304" pitchFamily="18" charset="0"/>
              </a:rPr>
              <a:t>Example Explain</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469" y="1393371"/>
            <a:ext cx="11436059" cy="5024847"/>
          </a:xfrm>
        </p:spPr>
        <p:txBody>
          <a:bodyPr/>
          <a:lstStyle/>
          <a:p>
            <a:pPr marL="45720" indent="0">
              <a:buNone/>
            </a:pPr>
            <a:r>
              <a:rPr lang="en-US" dirty="0">
                <a:solidFill>
                  <a:srgbClr val="00B0F0"/>
                </a:solidFill>
                <a:latin typeface="Times New Roman" panose="02020603050405020304" pitchFamily="18" charset="0"/>
                <a:cs typeface="Times New Roman" panose="02020603050405020304" pitchFamily="18" charset="0"/>
              </a:rPr>
              <a:t>Step </a:t>
            </a:r>
            <a:r>
              <a:rPr lang="en-US" dirty="0" smtClean="0">
                <a:solidFill>
                  <a:srgbClr val="00B0F0"/>
                </a:solidFill>
                <a:latin typeface="Times New Roman" panose="02020603050405020304" pitchFamily="18" charset="0"/>
                <a:cs typeface="Times New Roman" panose="02020603050405020304" pitchFamily="18" charset="0"/>
              </a:rPr>
              <a:t>10: </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pivot=left=right=4</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So 4 is sorted</a:t>
            </a:r>
          </a:p>
          <a:p>
            <a:pPr marL="45720" indent="0">
              <a:buNone/>
            </a:pP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Step </a:t>
            </a:r>
            <a:r>
              <a:rPr lang="en-US" dirty="0" smtClean="0">
                <a:solidFill>
                  <a:srgbClr val="00B0F0"/>
                </a:solidFill>
                <a:latin typeface="Times New Roman" panose="02020603050405020304" pitchFamily="18" charset="0"/>
                <a:cs typeface="Times New Roman" panose="02020603050405020304" pitchFamily="18" charset="0"/>
              </a:rPr>
              <a:t>11:</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a:t>
            </a:r>
            <a:r>
              <a:rPr lang="en-US" dirty="0" smtClean="0">
                <a:solidFill>
                  <a:schemeClr val="tx1"/>
                </a:solidFill>
                <a:latin typeface="Times New Roman" panose="02020603050405020304" pitchFamily="18" charset="0"/>
                <a:cs typeface="Times New Roman" panose="02020603050405020304" pitchFamily="18" charset="0"/>
              </a:rPr>
              <a:t>rray is sorted</a:t>
            </a:r>
          </a:p>
          <a:p>
            <a:pPr marL="45720" indent="0">
              <a:buNone/>
            </a:pP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0746319"/>
              </p:ext>
            </p:extLst>
          </p:nvPr>
        </p:nvGraphicFramePr>
        <p:xfrm>
          <a:off x="2943496" y="4438225"/>
          <a:ext cx="8075024" cy="612745"/>
        </p:xfrm>
        <a:graphic>
          <a:graphicData uri="http://schemas.openxmlformats.org/drawingml/2006/table">
            <a:tbl>
              <a:tblPr firstRow="1" bandRow="1">
                <a:tableStyleId>{5C22544A-7EE6-4342-B048-85BDC9FD1C3A}</a:tableStyleId>
              </a:tblPr>
              <a:tblGrid>
                <a:gridCol w="2018756">
                  <a:extLst>
                    <a:ext uri="{9D8B030D-6E8A-4147-A177-3AD203B41FA5}">
                      <a16:colId xmlns:a16="http://schemas.microsoft.com/office/drawing/2014/main" val="399031674"/>
                    </a:ext>
                  </a:extLst>
                </a:gridCol>
                <a:gridCol w="2018756">
                  <a:extLst>
                    <a:ext uri="{9D8B030D-6E8A-4147-A177-3AD203B41FA5}">
                      <a16:colId xmlns:a16="http://schemas.microsoft.com/office/drawing/2014/main" val="889033222"/>
                    </a:ext>
                  </a:extLst>
                </a:gridCol>
                <a:gridCol w="2018756">
                  <a:extLst>
                    <a:ext uri="{9D8B030D-6E8A-4147-A177-3AD203B41FA5}">
                      <a16:colId xmlns:a16="http://schemas.microsoft.com/office/drawing/2014/main" val="3923971631"/>
                    </a:ext>
                  </a:extLst>
                </a:gridCol>
                <a:gridCol w="2018756">
                  <a:extLst>
                    <a:ext uri="{9D8B030D-6E8A-4147-A177-3AD203B41FA5}">
                      <a16:colId xmlns:a16="http://schemas.microsoft.com/office/drawing/2014/main" val="208704821"/>
                    </a:ext>
                  </a:extLst>
                </a:gridCol>
              </a:tblGrid>
              <a:tr h="612745">
                <a:tc>
                  <a:txBody>
                    <a:bodyPr/>
                    <a:lstStyle/>
                    <a:p>
                      <a:r>
                        <a:rPr lang="en-US" dirty="0" smtClean="0">
                          <a:solidFill>
                            <a:srgbClr val="FF0000"/>
                          </a:solidFill>
                        </a:rPr>
                        <a:t>               2</a:t>
                      </a:r>
                      <a:endParaRPr lang="en-US" dirty="0">
                        <a:solidFill>
                          <a:srgbClr val="FF0000"/>
                        </a:solidFill>
                      </a:endParaRPr>
                    </a:p>
                  </a:txBody>
                  <a:tcPr/>
                </a:tc>
                <a:tc>
                  <a:txBody>
                    <a:bodyPr/>
                    <a:lstStyle/>
                    <a:p>
                      <a:r>
                        <a:rPr lang="en-US" dirty="0" smtClean="0"/>
                        <a:t>                  </a:t>
                      </a:r>
                      <a:r>
                        <a:rPr lang="en-US" dirty="0" smtClean="0">
                          <a:solidFill>
                            <a:srgbClr val="FF0000"/>
                          </a:solidFill>
                        </a:rPr>
                        <a:t>3</a:t>
                      </a:r>
                      <a:endParaRPr lang="en-US" dirty="0">
                        <a:solidFill>
                          <a:srgbClr val="FF0000"/>
                        </a:solidFill>
                      </a:endParaRPr>
                    </a:p>
                  </a:txBody>
                  <a:tcPr/>
                </a:tc>
                <a:tc>
                  <a:txBody>
                    <a:bodyPr/>
                    <a:lstStyle/>
                    <a:p>
                      <a:r>
                        <a:rPr lang="en-US" dirty="0" smtClean="0"/>
                        <a:t>                  </a:t>
                      </a:r>
                      <a:r>
                        <a:rPr lang="en-US" dirty="0" smtClean="0">
                          <a:solidFill>
                            <a:srgbClr val="FF0000"/>
                          </a:solidFill>
                        </a:rPr>
                        <a:t>4</a:t>
                      </a:r>
                      <a:endParaRPr lang="en-US" dirty="0">
                        <a:solidFill>
                          <a:srgbClr val="FF0000"/>
                        </a:solidFill>
                      </a:endParaRPr>
                    </a:p>
                  </a:txBody>
                  <a:tcPr/>
                </a:tc>
                <a:tc>
                  <a:txBody>
                    <a:bodyPr/>
                    <a:lstStyle/>
                    <a:p>
                      <a:r>
                        <a:rPr lang="en-US" dirty="0" smtClean="0">
                          <a:solidFill>
                            <a:srgbClr val="FF0000"/>
                          </a:solidFill>
                        </a:rPr>
                        <a:t>                   5</a:t>
                      </a:r>
                      <a:endParaRPr lang="en-US" dirty="0">
                        <a:solidFill>
                          <a:srgbClr val="FF0000"/>
                        </a:solidFill>
                      </a:endParaRPr>
                    </a:p>
                  </a:txBody>
                  <a:tcPr/>
                </a:tc>
                <a:extLst>
                  <a:ext uri="{0D108BD9-81ED-4DB2-BD59-A6C34878D82A}">
                    <a16:rowId xmlns:a16="http://schemas.microsoft.com/office/drawing/2014/main" val="272636225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44438519"/>
              </p:ext>
            </p:extLst>
          </p:nvPr>
        </p:nvGraphicFramePr>
        <p:xfrm>
          <a:off x="4760681" y="1763846"/>
          <a:ext cx="6604004" cy="507880"/>
        </p:xfrm>
        <a:graphic>
          <a:graphicData uri="http://schemas.openxmlformats.org/drawingml/2006/table">
            <a:tbl>
              <a:tblPr firstRow="1" bandRow="1">
                <a:tableStyleId>{5C22544A-7EE6-4342-B048-85BDC9FD1C3A}</a:tableStyleId>
              </a:tblPr>
              <a:tblGrid>
                <a:gridCol w="1651001">
                  <a:extLst>
                    <a:ext uri="{9D8B030D-6E8A-4147-A177-3AD203B41FA5}">
                      <a16:colId xmlns:a16="http://schemas.microsoft.com/office/drawing/2014/main" val="4039567318"/>
                    </a:ext>
                  </a:extLst>
                </a:gridCol>
                <a:gridCol w="1651001">
                  <a:extLst>
                    <a:ext uri="{9D8B030D-6E8A-4147-A177-3AD203B41FA5}">
                      <a16:colId xmlns:a16="http://schemas.microsoft.com/office/drawing/2014/main" val="1885802174"/>
                    </a:ext>
                  </a:extLst>
                </a:gridCol>
                <a:gridCol w="1651001">
                  <a:extLst>
                    <a:ext uri="{9D8B030D-6E8A-4147-A177-3AD203B41FA5}">
                      <a16:colId xmlns:a16="http://schemas.microsoft.com/office/drawing/2014/main" val="387935940"/>
                    </a:ext>
                  </a:extLst>
                </a:gridCol>
                <a:gridCol w="1651001">
                  <a:extLst>
                    <a:ext uri="{9D8B030D-6E8A-4147-A177-3AD203B41FA5}">
                      <a16:colId xmlns:a16="http://schemas.microsoft.com/office/drawing/2014/main" val="1535292472"/>
                    </a:ext>
                  </a:extLst>
                </a:gridCol>
              </a:tblGrid>
              <a:tr h="507880">
                <a:tc>
                  <a:txBody>
                    <a:bodyPr/>
                    <a:lstStyle/>
                    <a:p>
                      <a:r>
                        <a:rPr lang="en-US" dirty="0" smtClean="0"/>
                        <a:t>              </a:t>
                      </a:r>
                      <a:r>
                        <a:rPr lang="en-US" dirty="0" smtClean="0">
                          <a:solidFill>
                            <a:srgbClr val="FF0000"/>
                          </a:solidFill>
                        </a:rPr>
                        <a:t>2</a:t>
                      </a:r>
                      <a:endParaRPr lang="en-US" dirty="0">
                        <a:solidFill>
                          <a:srgbClr val="FF0000"/>
                        </a:solidFill>
                      </a:endParaRPr>
                    </a:p>
                  </a:txBody>
                  <a:tcPr/>
                </a:tc>
                <a:tc>
                  <a:txBody>
                    <a:bodyPr/>
                    <a:lstStyle/>
                    <a:p>
                      <a:r>
                        <a:rPr lang="en-US" dirty="0" smtClean="0">
                          <a:solidFill>
                            <a:srgbClr val="FF0000"/>
                          </a:solidFill>
                        </a:rPr>
                        <a:t>                 3</a:t>
                      </a:r>
                      <a:endParaRPr lang="en-US" dirty="0">
                        <a:solidFill>
                          <a:srgbClr val="FF0000"/>
                        </a:solidFill>
                      </a:endParaRPr>
                    </a:p>
                  </a:txBody>
                  <a:tcPr/>
                </a:tc>
                <a:tc>
                  <a:txBody>
                    <a:bodyPr/>
                    <a:lstStyle/>
                    <a:p>
                      <a:r>
                        <a:rPr lang="en-US" dirty="0" smtClean="0"/>
                        <a:t>            4</a:t>
                      </a:r>
                      <a:endParaRPr lang="en-US" dirty="0"/>
                    </a:p>
                  </a:txBody>
                  <a:tcPr/>
                </a:tc>
                <a:tc>
                  <a:txBody>
                    <a:bodyPr/>
                    <a:lstStyle/>
                    <a:p>
                      <a:r>
                        <a:rPr lang="en-US" dirty="0" smtClean="0"/>
                        <a:t>              </a:t>
                      </a:r>
                      <a:r>
                        <a:rPr lang="en-US" dirty="0" smtClean="0">
                          <a:solidFill>
                            <a:srgbClr val="FF0000"/>
                          </a:solidFill>
                        </a:rPr>
                        <a:t>5</a:t>
                      </a:r>
                      <a:endParaRPr lang="en-US" dirty="0">
                        <a:solidFill>
                          <a:srgbClr val="FF0000"/>
                        </a:solidFill>
                      </a:endParaRPr>
                    </a:p>
                  </a:txBody>
                  <a:tcPr/>
                </a:tc>
                <a:extLst>
                  <a:ext uri="{0D108BD9-81ED-4DB2-BD59-A6C34878D82A}">
                    <a16:rowId xmlns:a16="http://schemas.microsoft.com/office/drawing/2014/main" val="277353576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39605153"/>
              </p:ext>
            </p:extLst>
          </p:nvPr>
        </p:nvGraphicFramePr>
        <p:xfrm>
          <a:off x="8852263" y="2227034"/>
          <a:ext cx="859245" cy="370841"/>
        </p:xfrm>
        <a:graphic>
          <a:graphicData uri="http://schemas.openxmlformats.org/drawingml/2006/table">
            <a:tbl>
              <a:tblPr firstRow="1" bandRow="1">
                <a:tableStyleId>{5C22544A-7EE6-4342-B048-85BDC9FD1C3A}</a:tableStyleId>
              </a:tblPr>
              <a:tblGrid>
                <a:gridCol w="859245">
                  <a:extLst>
                    <a:ext uri="{9D8B030D-6E8A-4147-A177-3AD203B41FA5}">
                      <a16:colId xmlns:a16="http://schemas.microsoft.com/office/drawing/2014/main" val="493273837"/>
                    </a:ext>
                  </a:extLst>
                </a:gridCol>
              </a:tblGrid>
              <a:tr h="370841">
                <a:tc>
                  <a:txBody>
                    <a:bodyPr/>
                    <a:lstStyle/>
                    <a:p>
                      <a:r>
                        <a:rPr lang="en-US" dirty="0" smtClean="0"/>
                        <a:t>Right</a:t>
                      </a:r>
                      <a:endParaRPr lang="en-US" dirty="0"/>
                    </a:p>
                  </a:txBody>
                  <a:tcPr/>
                </a:tc>
                <a:extLst>
                  <a:ext uri="{0D108BD9-81ED-4DB2-BD59-A6C34878D82A}">
                    <a16:rowId xmlns:a16="http://schemas.microsoft.com/office/drawing/2014/main" val="239138223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29893302"/>
              </p:ext>
            </p:extLst>
          </p:nvPr>
        </p:nvGraphicFramePr>
        <p:xfrm>
          <a:off x="8072846" y="2231630"/>
          <a:ext cx="779417" cy="365760"/>
        </p:xfrm>
        <a:graphic>
          <a:graphicData uri="http://schemas.openxmlformats.org/drawingml/2006/table">
            <a:tbl>
              <a:tblPr firstRow="1" bandRow="1">
                <a:tableStyleId>{5C22544A-7EE6-4342-B048-85BDC9FD1C3A}</a:tableStyleId>
              </a:tblPr>
              <a:tblGrid>
                <a:gridCol w="779417">
                  <a:extLst>
                    <a:ext uri="{9D8B030D-6E8A-4147-A177-3AD203B41FA5}">
                      <a16:colId xmlns:a16="http://schemas.microsoft.com/office/drawing/2014/main" val="3436390492"/>
                    </a:ext>
                  </a:extLst>
                </a:gridCol>
              </a:tblGrid>
              <a:tr h="325664">
                <a:tc>
                  <a:txBody>
                    <a:bodyPr/>
                    <a:lstStyle/>
                    <a:p>
                      <a:r>
                        <a:rPr lang="en-US" dirty="0" smtClean="0"/>
                        <a:t>Left</a:t>
                      </a:r>
                      <a:endParaRPr lang="en-US" dirty="0"/>
                    </a:p>
                  </a:txBody>
                  <a:tcPr/>
                </a:tc>
                <a:extLst>
                  <a:ext uri="{0D108BD9-81ED-4DB2-BD59-A6C34878D82A}">
                    <a16:rowId xmlns:a16="http://schemas.microsoft.com/office/drawing/2014/main" val="12345160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32795700"/>
              </p:ext>
            </p:extLst>
          </p:nvPr>
        </p:nvGraphicFramePr>
        <p:xfrm>
          <a:off x="8377645" y="1438182"/>
          <a:ext cx="833119" cy="370841"/>
        </p:xfrm>
        <a:graphic>
          <a:graphicData uri="http://schemas.openxmlformats.org/drawingml/2006/table">
            <a:tbl>
              <a:tblPr firstRow="1" bandRow="1">
                <a:tableStyleId>{5C22544A-7EE6-4342-B048-85BDC9FD1C3A}</a:tableStyleId>
              </a:tblPr>
              <a:tblGrid>
                <a:gridCol w="833119">
                  <a:extLst>
                    <a:ext uri="{9D8B030D-6E8A-4147-A177-3AD203B41FA5}">
                      <a16:colId xmlns:a16="http://schemas.microsoft.com/office/drawing/2014/main" val="388157965"/>
                    </a:ext>
                  </a:extLst>
                </a:gridCol>
              </a:tblGrid>
              <a:tr h="370841">
                <a:tc>
                  <a:txBody>
                    <a:bodyPr/>
                    <a:lstStyle/>
                    <a:p>
                      <a:r>
                        <a:rPr lang="en-US" dirty="0" smtClean="0"/>
                        <a:t>Pivot</a:t>
                      </a:r>
                      <a:endParaRPr lang="en-US" dirty="0"/>
                    </a:p>
                  </a:txBody>
                  <a:tcPr/>
                </a:tc>
                <a:extLst>
                  <a:ext uri="{0D108BD9-81ED-4DB2-BD59-A6C34878D82A}">
                    <a16:rowId xmlns:a16="http://schemas.microsoft.com/office/drawing/2014/main" val="27609866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83043478"/>
              </p:ext>
            </p:extLst>
          </p:nvPr>
        </p:nvGraphicFramePr>
        <p:xfrm>
          <a:off x="8072846" y="1438183"/>
          <a:ext cx="1638662" cy="1159208"/>
        </p:xfrm>
        <a:graphic>
          <a:graphicData uri="http://schemas.openxmlformats.org/drawingml/2006/table">
            <a:tbl>
              <a:tblPr/>
              <a:tblGrid>
                <a:gridCol w="1638662">
                  <a:extLst>
                    <a:ext uri="{9D8B030D-6E8A-4147-A177-3AD203B41FA5}">
                      <a16:colId xmlns:a16="http://schemas.microsoft.com/office/drawing/2014/main" val="631225000"/>
                    </a:ext>
                  </a:extLst>
                </a:gridCol>
              </a:tblGrid>
              <a:tr h="1159208">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217938124"/>
                  </a:ext>
                </a:extLst>
              </a:tr>
            </a:tbl>
          </a:graphicData>
        </a:graphic>
      </p:graphicFrame>
    </p:spTree>
    <p:extLst>
      <p:ext uri="{BB962C8B-B14F-4D97-AF65-F5344CB8AC3E}">
        <p14:creationId xmlns:p14="http://schemas.microsoft.com/office/powerpoint/2010/main" val="2071319631"/>
      </p:ext>
    </p:extLst>
  </p:cSld>
  <p:clrMapOvr>
    <a:masterClrMapping/>
  </p:clrMapOvr>
  <mc:AlternateContent xmlns:mc="http://schemas.openxmlformats.org/markup-compatibility/2006">
    <mc:Choice xmlns:p14="http://schemas.microsoft.com/office/powerpoint/2010/main" Requires="p14">
      <p:transition spd="slow" p14:dur="2000" advTm="1650"/>
    </mc:Choice>
    <mc:Fallback>
      <p:transition spd="slow" advTm="165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206" y="278674"/>
            <a:ext cx="8801085" cy="720633"/>
          </a:xfrm>
        </p:spPr>
        <p:txBody>
          <a:bodyPr>
            <a:noAutofit/>
          </a:bodyPr>
          <a:lstStyle/>
          <a:p>
            <a:pPr algn="ctr"/>
            <a:r>
              <a:rPr lang="en-US" sz="4800" b="1" dirty="0">
                <a:solidFill>
                  <a:srgbClr val="00B050"/>
                </a:solidFill>
                <a:latin typeface="Times New Roman" panose="02020603050405020304" pitchFamily="18" charset="0"/>
                <a:cs typeface="Times New Roman" panose="02020603050405020304" pitchFamily="18" charset="0"/>
              </a:rPr>
              <a:t>Pseudo Code</a:t>
            </a:r>
          </a:p>
        </p:txBody>
      </p:sp>
      <p:sp>
        <p:nvSpPr>
          <p:cNvPr id="4" name="Content Placeholder 2"/>
          <p:cNvSpPr>
            <a:spLocks noGrp="1"/>
          </p:cNvSpPr>
          <p:nvPr>
            <p:ph idx="1"/>
          </p:nvPr>
        </p:nvSpPr>
        <p:spPr>
          <a:xfrm>
            <a:off x="627018" y="1905000"/>
            <a:ext cx="10403462" cy="4347754"/>
          </a:xfrm>
        </p:spPr>
        <p:txBody>
          <a:bodyPr>
            <a:noAutofit/>
          </a:bodyPr>
          <a:lstStyle/>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r>
              <a:rPr lang="en-US"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978" y="1402391"/>
            <a:ext cx="10058400" cy="5211892"/>
          </a:xfrm>
          <a:prstGeom prst="rect">
            <a:avLst/>
          </a:prstGeom>
        </p:spPr>
      </p:pic>
    </p:spTree>
    <p:extLst>
      <p:ext uri="{BB962C8B-B14F-4D97-AF65-F5344CB8AC3E}">
        <p14:creationId xmlns:p14="http://schemas.microsoft.com/office/powerpoint/2010/main" val="1368555075"/>
      </p:ext>
    </p:extLst>
  </p:cSld>
  <p:clrMapOvr>
    <a:masterClrMapping/>
  </p:clrMapOvr>
  <mc:AlternateContent xmlns:mc="http://schemas.openxmlformats.org/markup-compatibility/2006">
    <mc:Choice xmlns:p14="http://schemas.microsoft.com/office/powerpoint/2010/main" Requires="p14">
      <p:transition spd="slow" p14:dur="2000" advTm="6319"/>
    </mc:Choice>
    <mc:Fallback>
      <p:transition spd="slow" advTm="6319"/>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639" y="160742"/>
            <a:ext cx="8911687" cy="1280890"/>
          </a:xfrm>
        </p:spPr>
        <p:txBody>
          <a:bodyPr>
            <a:normAutofit/>
          </a:bodyPr>
          <a:lstStyle/>
          <a:p>
            <a:pPr algn="ctr"/>
            <a:r>
              <a:rPr lang="en-US" altLang="en-US" sz="4800" b="1" dirty="0" smtClean="0">
                <a:solidFill>
                  <a:srgbClr val="00B050"/>
                </a:solidFill>
                <a:latin typeface="Times New Roman" panose="02020603050405020304" pitchFamily="18" charset="0"/>
                <a:cs typeface="Times New Roman" panose="02020603050405020304" pitchFamily="18" charset="0"/>
              </a:rPr>
              <a:t>Complexity</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8240" y="2255519"/>
            <a:ext cx="10772502" cy="4284617"/>
          </a:xfrm>
        </p:spPr>
        <p:txBody>
          <a:bodyPr>
            <a:noAutofit/>
          </a:bodyPr>
          <a:lstStyle/>
          <a:p>
            <a:pPr marL="45720" indent="0" algn="just">
              <a:buNone/>
            </a:pPr>
            <a:r>
              <a:rPr lang="en-US" sz="3200" b="1" dirty="0" smtClean="0">
                <a:solidFill>
                  <a:schemeClr val="tx1"/>
                </a:solidFill>
                <a:latin typeface="Times New Roman" panose="02020603050405020304" pitchFamily="18" charset="0"/>
                <a:cs typeface="Times New Roman" panose="02020603050405020304" pitchFamily="18" charset="0"/>
              </a:rPr>
              <a:t>Best case : </a:t>
            </a:r>
          </a:p>
          <a:p>
            <a:pPr algn="jus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best-case occurs the algorithm is conducted in such a way that always the median element is selected as the pivot and thus reduces the complexity. </a:t>
            </a:r>
            <a:endParaRPr lang="en-US"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following time is taken for the best case</a:t>
            </a:r>
            <a:r>
              <a:rPr lang="en-US" dirty="0" smtClean="0">
                <a:solidFill>
                  <a:schemeClr val="tx1"/>
                </a:solidFill>
                <a:latin typeface="Times New Roman" panose="02020603050405020304" pitchFamily="18" charset="0"/>
                <a:cs typeface="Times New Roman" panose="02020603050405020304" pitchFamily="18" charset="0"/>
              </a:rPr>
              <a:t>.</a:t>
            </a:r>
          </a:p>
          <a:p>
            <a:pPr marL="45720" indent="0" algn="just">
              <a:buNone/>
            </a:pPr>
            <a:r>
              <a:rPr lang="en-US" sz="2400" dirty="0" smtClean="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T(n)=2T(n/2)+n;</a:t>
            </a:r>
          </a:p>
          <a:p>
            <a:pPr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The solution of the above recurrence is O(</a:t>
            </a:r>
            <a:r>
              <a:rPr lang="en-US" sz="2400" i="1" dirty="0" err="1" smtClean="0">
                <a:solidFill>
                  <a:schemeClr val="tx1"/>
                </a:solidFill>
                <a:latin typeface="Times New Roman" panose="02020603050405020304" pitchFamily="18" charset="0"/>
                <a:cs typeface="Times New Roman" panose="02020603050405020304" pitchFamily="18" charset="0"/>
              </a:rPr>
              <a:t>nlogn</a:t>
            </a:r>
            <a:r>
              <a:rPr lang="en-US" sz="2400" dirty="0" smtClean="0">
                <a:solidFill>
                  <a:schemeClr val="tx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It can be solved using Master Theorem.</a:t>
            </a:r>
          </a:p>
          <a:p>
            <a:pPr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So the best case of this algorithm is </a:t>
            </a:r>
            <a:r>
              <a:rPr lang="en-US" sz="2400" i="1" dirty="0" err="1" smtClean="0">
                <a:solidFill>
                  <a:schemeClr val="tx1"/>
                </a:solidFill>
                <a:latin typeface="Times New Roman" panose="02020603050405020304" pitchFamily="18" charset="0"/>
                <a:cs typeface="Times New Roman" panose="02020603050405020304" pitchFamily="18" charset="0"/>
              </a:rPr>
              <a:t>nlogn</a:t>
            </a:r>
            <a:r>
              <a:rPr lang="en-US" sz="2400" i="1"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where n is the size the array</a:t>
            </a:r>
            <a:r>
              <a:rPr lang="en-US" sz="2400" i="1" dirty="0" smtClean="0">
                <a:solidFill>
                  <a:schemeClr val="tx1"/>
                </a:solidFill>
                <a:latin typeface="Times New Roman" panose="02020603050405020304" pitchFamily="18" charset="0"/>
                <a:cs typeface="Times New Roman" panose="02020603050405020304" pitchFamily="18" charset="0"/>
              </a:rPr>
              <a:t>.</a:t>
            </a:r>
          </a:p>
          <a:p>
            <a:pPr marL="45720" indent="0" algn="just">
              <a:buNone/>
            </a:pP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800" b="1"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582810"/>
      </p:ext>
    </p:extLst>
  </p:cSld>
  <p:clrMapOvr>
    <a:masterClrMapping/>
  </p:clrMapOvr>
  <mc:AlternateContent xmlns:mc="http://schemas.openxmlformats.org/markup-compatibility/2006">
    <mc:Choice xmlns:p14="http://schemas.microsoft.com/office/powerpoint/2010/main" Requires="p14">
      <p:transition spd="slow" p14:dur="2000" advTm="3768"/>
    </mc:Choice>
    <mc:Fallback>
      <p:transition spd="slow" advTm="3768"/>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357051"/>
            <a:ext cx="9875520" cy="807720"/>
          </a:xfrm>
        </p:spPr>
        <p:txBody>
          <a:bodyPr>
            <a:normAutofit/>
          </a:bodyPr>
          <a:lstStyle/>
          <a:p>
            <a:pPr algn="ctr"/>
            <a:r>
              <a:rPr lang="en-US" sz="4800" b="1" dirty="0" smtClean="0">
                <a:solidFill>
                  <a:srgbClr val="00B050"/>
                </a:solidFill>
                <a:latin typeface="Times New Roman" panose="02020603050405020304" pitchFamily="18" charset="0"/>
                <a:cs typeface="Times New Roman" panose="02020603050405020304" pitchFamily="18" charset="0"/>
              </a:rPr>
              <a:t>Complexity</a:t>
            </a:r>
            <a:endParaRPr lang="en-US" sz="4800" b="1" dirty="0">
              <a:solidFill>
                <a:srgbClr val="00B05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1"/>
              <p:cNvSpPr>
                <a:spLocks noGrp="1" noChangeArrowheads="1"/>
              </p:cNvSpPr>
              <p:nvPr>
                <p:ph idx="1"/>
              </p:nvPr>
            </p:nvSpPr>
            <p:spPr bwMode="auto">
              <a:xfrm>
                <a:off x="679269" y="1503407"/>
                <a:ext cx="11086012" cy="470898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ClrTx/>
                  <a:buSzTx/>
                  <a:buNone/>
                </a:pPr>
                <a:r>
                  <a:rPr kumimoji="0" lang="en-US" altLang="en-US" sz="3200" b="1" i="0" u="none" strike="noStrike" cap="none" normalizeH="0" baseline="0" dirty="0" smtClean="0">
                    <a:ln>
                      <a:noFill/>
                    </a:ln>
                    <a:effectLst/>
                    <a:latin typeface="Times New Roman" panose="02020603050405020304" pitchFamily="18" charset="0"/>
                    <a:cs typeface="Times New Roman" panose="02020603050405020304" pitchFamily="18" charset="0"/>
                  </a:rPr>
                  <a:t>Worst Case</a:t>
                </a:r>
                <a:r>
                  <a:rPr kumimoji="0" lang="en-US" altLang="en-US" sz="3200" b="1" i="0" u="none" strike="noStrike" cap="none" normalizeH="0" dirty="0" smtClean="0">
                    <a:ln>
                      <a:noFill/>
                    </a:ln>
                    <a:effectLst/>
                    <a:latin typeface="Times New Roman" panose="02020603050405020304" pitchFamily="18" charset="0"/>
                    <a:cs typeface="Times New Roman" panose="02020603050405020304" pitchFamily="18" charset="0"/>
                  </a:rPr>
                  <a:t> : </a:t>
                </a:r>
                <a:endParaRPr kumimoji="0" lang="en-US" altLang="en-US" sz="3200" b="1"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342900" indent="-342900" algn="just">
                  <a:lnSpc>
                    <a:spcPct val="150000"/>
                  </a:lnSpc>
                  <a:buClrTx/>
                  <a:buSzTx/>
                  <a:buFont typeface="Wingdings" panose="05000000000000000000" pitchFamily="2" charset="2"/>
                  <a:buChar char="Ø"/>
                </a:pP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The proposed algorithm gives a better running time than a classical quick sort algorithm.</a:t>
                </a:r>
              </a:p>
              <a:p>
                <a:pPr marL="342900" indent="-342900" algn="just">
                  <a:lnSpc>
                    <a:spcPct val="150000"/>
                  </a:lnSpc>
                  <a:buClrTx/>
                  <a:buSzTx/>
                  <a:buFont typeface="Wingdings" panose="05000000000000000000" pitchFamily="2" charset="2"/>
                  <a:buChar char="Ø"/>
                </a:pP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In this case, we go for a manual sort where we compare two elements normally. </a:t>
                </a:r>
              </a:p>
              <a:p>
                <a:pPr marL="342900" indent="-342900" algn="just">
                  <a:lnSpc>
                    <a:spcPct val="150000"/>
                  </a:lnSpc>
                  <a:buClrTx/>
                  <a:buSzTx/>
                  <a:buFont typeface="Wingdings" panose="05000000000000000000" pitchFamily="2" charset="2"/>
                  <a:buChar char="Ø"/>
                </a:pP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There might be a situation where a worst-case partitioning will be required. </a:t>
                </a:r>
              </a:p>
              <a:p>
                <a:pPr marL="342900" indent="-342900" algn="just">
                  <a:lnSpc>
                    <a:spcPct val="150000"/>
                  </a:lnSpc>
                  <a:buClrTx/>
                  <a:buSzTx/>
                  <a:buFont typeface="Wingdings" panose="05000000000000000000" pitchFamily="2" charset="2"/>
                  <a:buChar char="Ø"/>
                </a:pP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Thus, the time taken for the proposed algorithm is:</a:t>
                </a:r>
              </a:p>
              <a:p>
                <a:pPr marL="0" indent="0" algn="just">
                  <a:lnSpc>
                    <a:spcPct val="150000"/>
                  </a:lnSpc>
                  <a:buClrTx/>
                  <a:buSzTx/>
                  <a:buNone/>
                </a:pP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T(n)=T(n-1)+0(n)</a:t>
                </a:r>
              </a:p>
              <a:p>
                <a:pPr marL="0" indent="0" algn="just">
                  <a:lnSpc>
                    <a:spcPct val="150000"/>
                  </a:lnSpc>
                  <a:buClrTx/>
                  <a:buSzTx/>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The total time taken becomes O(</a:t>
                </a:r>
                <a14:m>
                  <m:oMath xmlns:m="http://schemas.openxmlformats.org/officeDocument/2006/math">
                    <m:sSup>
                      <m:sSupPr>
                        <m:ctrlPr>
                          <a:rPr kumimoji="0" lang="en-US" altLang="en-US" sz="2400" b="0" i="1" u="none" strike="noStrike" cap="none" normalizeH="0" baseline="0" dirty="0" smtClean="0">
                            <a:ln>
                              <a:noFill/>
                            </a:ln>
                            <a:effectLst/>
                            <a:latin typeface="Cambria Math" panose="02040503050406030204" pitchFamily="18" charset="0"/>
                            <a:cs typeface="Times New Roman" panose="02020603050405020304" pitchFamily="18" charset="0"/>
                          </a:rPr>
                        </m:ctrlPr>
                      </m:sSupPr>
                      <m:e>
                        <m:r>
                          <a:rPr kumimoji="0" lang="en-US" altLang="en-US" sz="2400" b="0" i="1" u="none" strike="noStrike" cap="none" normalizeH="0" baseline="0" dirty="0" smtClean="0">
                            <a:ln>
                              <a:noFill/>
                            </a:ln>
                            <a:effectLst/>
                            <a:latin typeface="Cambria Math" panose="02040503050406030204" pitchFamily="18" charset="0"/>
                            <a:cs typeface="Times New Roman" panose="02020603050405020304" pitchFamily="18" charset="0"/>
                          </a:rPr>
                          <m:t>𝑛</m:t>
                        </m:r>
                      </m:e>
                      <m:sup>
                        <m:r>
                          <a:rPr kumimoji="0" lang="en-US" altLang="en-US" sz="2400" b="0" i="1" u="none" strike="noStrike" cap="none" normalizeH="0" baseline="0" dirty="0" smtClean="0">
                            <a:ln>
                              <a:noFill/>
                            </a:ln>
                            <a:effectLst/>
                            <a:latin typeface="Cambria Math" panose="02040503050406030204" pitchFamily="18" charset="0"/>
                            <a:cs typeface="Times New Roman" panose="02020603050405020304" pitchFamily="18" charset="0"/>
                          </a:rPr>
                          <m:t>2</m:t>
                        </m:r>
                      </m:sup>
                    </m:sSup>
                    <m:r>
                      <a:rPr kumimoji="0" lang="en-US" altLang="en-US" sz="2400" b="0" i="1" u="none" strike="noStrike" cap="none" normalizeH="0" baseline="0" dirty="0" smtClean="0">
                        <a:ln>
                          <a:noFill/>
                        </a:ln>
                        <a:effectLst/>
                        <a:latin typeface="Cambria Math" panose="02040503050406030204" pitchFamily="18" charset="0"/>
                        <a:cs typeface="Times New Roman" panose="02020603050405020304" pitchFamily="18" charset="0"/>
                      </a:rPr>
                      <m:t>)</m:t>
                    </m:r>
                  </m:oMath>
                </a14:m>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p:txBody>
          </p:sp>
        </mc:Choice>
        <mc:Fallback xmlns="">
          <p:sp>
            <p:nvSpPr>
              <p:cNvPr id="4" name="Rectangle 1"/>
              <p:cNvSpPr>
                <a:spLocks noGrp="1" noRot="1" noChangeAspect="1" noMove="1" noResize="1" noEditPoints="1" noAdjustHandles="1" noChangeArrowheads="1" noChangeShapeType="1" noTextEdit="1"/>
              </p:cNvSpPr>
              <p:nvPr>
                <p:ph idx="1"/>
              </p:nvPr>
            </p:nvSpPr>
            <p:spPr bwMode="auto">
              <a:xfrm>
                <a:off x="679269" y="1503407"/>
                <a:ext cx="11086012" cy="4708981"/>
              </a:xfrm>
              <a:prstGeom prst="rect">
                <a:avLst/>
              </a:prstGeom>
              <a:blipFill>
                <a:blip r:embed="rId2"/>
                <a:stretch>
                  <a:fillRect l="-1374" r="-880" b="-116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940481083"/>
      </p:ext>
    </p:extLst>
  </p:cSld>
  <p:clrMapOvr>
    <a:masterClrMapping/>
  </p:clrMapOvr>
  <mc:AlternateContent xmlns:mc="http://schemas.openxmlformats.org/markup-compatibility/2006">
    <mc:Choice xmlns:p14="http://schemas.microsoft.com/office/powerpoint/2010/main" Requires="p14">
      <p:transition spd="slow" p14:dur="2000" advTm="1856"/>
    </mc:Choice>
    <mc:Fallback>
      <p:transition spd="slow" advTm="185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325" y="641044"/>
            <a:ext cx="8911687" cy="1280890"/>
          </a:xfrm>
        </p:spPr>
        <p:txBody>
          <a:bodyPr>
            <a:noAutofit/>
          </a:bodyPr>
          <a:lstStyle/>
          <a:p>
            <a:pPr algn="ctr"/>
            <a:r>
              <a:rPr lang="en-US" altLang="en-US" sz="4800" b="1" dirty="0" smtClean="0">
                <a:solidFill>
                  <a:srgbClr val="00B050"/>
                </a:solidFill>
                <a:latin typeface="Times New Roman" panose="02020603050405020304" pitchFamily="18" charset="0"/>
                <a:cs typeface="Times New Roman" panose="02020603050405020304" pitchFamily="18" charset="0"/>
              </a:rPr>
              <a:t>Advantages of Quick Sort</a:t>
            </a:r>
            <a:br>
              <a:rPr lang="en-US" altLang="en-US" sz="4800" b="1" dirty="0" smtClean="0">
                <a:solidFill>
                  <a:srgbClr val="00B050"/>
                </a:solidFill>
                <a:latin typeface="Times New Roman" panose="02020603050405020304" pitchFamily="18" charset="0"/>
                <a:cs typeface="Times New Roman" panose="02020603050405020304" pitchFamily="18" charset="0"/>
              </a:rPr>
            </a:b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6688" y="2592494"/>
            <a:ext cx="10728959" cy="3573175"/>
          </a:xfrm>
        </p:spPr>
        <p:txBody>
          <a:bodyPr>
            <a:normAutofit/>
          </a:bodyPr>
          <a:lstStyle/>
          <a:p>
            <a:pPr>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It </a:t>
            </a:r>
            <a:r>
              <a:rPr lang="en-US" sz="2400" dirty="0">
                <a:solidFill>
                  <a:schemeClr val="tx1"/>
                </a:solidFill>
                <a:latin typeface="Times New Roman" panose="02020603050405020304" pitchFamily="18" charset="0"/>
                <a:cs typeface="Times New Roman" panose="02020603050405020304" pitchFamily="18" charset="0"/>
              </a:rPr>
              <a:t>is in-place since it uses only a small auxiliary stack.</a:t>
            </a:r>
          </a:p>
          <a:p>
            <a:pPr>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It requires only n (log n) time to </a:t>
            </a:r>
            <a:r>
              <a:rPr lang="en-US" sz="2400" b="1" dirty="0">
                <a:solidFill>
                  <a:schemeClr val="tx1"/>
                </a:solidFill>
                <a:latin typeface="Times New Roman" panose="02020603050405020304" pitchFamily="18" charset="0"/>
                <a:cs typeface="Times New Roman" panose="02020603050405020304" pitchFamily="18" charset="0"/>
              </a:rPr>
              <a:t>sort</a:t>
            </a:r>
            <a:r>
              <a:rPr lang="en-US" sz="2400" dirty="0">
                <a:solidFill>
                  <a:schemeClr val="tx1"/>
                </a:solidFill>
                <a:latin typeface="Times New Roman" panose="02020603050405020304" pitchFamily="18" charset="0"/>
                <a:cs typeface="Times New Roman" panose="02020603050405020304" pitchFamily="18" charset="0"/>
              </a:rPr>
              <a:t> n items.</a:t>
            </a:r>
          </a:p>
          <a:p>
            <a:pPr>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It has an extremely short inner loop.</a:t>
            </a:r>
          </a:p>
          <a:p>
            <a:pPr>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This algorithm has been subjected to a thorough mathematical analysis, a very precise statement can be made about performance issues</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283087"/>
      </p:ext>
    </p:extLst>
  </p:cSld>
  <p:clrMapOvr>
    <a:masterClrMapping/>
  </p:clrMapOvr>
  <mc:AlternateContent xmlns:mc="http://schemas.openxmlformats.org/markup-compatibility/2006">
    <mc:Choice xmlns:p14="http://schemas.microsoft.com/office/powerpoint/2010/main" Requires="p14">
      <p:transition spd="slow" p14:dur="2000" advTm="968"/>
    </mc:Choice>
    <mc:Fallback>
      <p:transition spd="slow" advTm="96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546" y="583473"/>
            <a:ext cx="10008326" cy="999309"/>
          </a:xfrm>
        </p:spPr>
        <p:txBody>
          <a:bodyPr>
            <a:normAutofit/>
          </a:bodyPr>
          <a:lstStyle/>
          <a:p>
            <a:pPr algn="ctr"/>
            <a:r>
              <a:rPr lang="en-US" sz="4800" b="1" dirty="0" smtClean="0">
                <a:solidFill>
                  <a:srgbClr val="00B050"/>
                </a:solidFill>
              </a:rPr>
              <a:t>Disadvantages of Quick Sort</a:t>
            </a:r>
            <a:endParaRPr lang="en-US" sz="4800" b="1" dirty="0">
              <a:solidFill>
                <a:srgbClr val="00B050"/>
              </a:solidFill>
            </a:endParaRPr>
          </a:p>
        </p:txBody>
      </p:sp>
      <p:sp>
        <p:nvSpPr>
          <p:cNvPr id="3" name="Content Placeholder 2"/>
          <p:cNvSpPr>
            <a:spLocks noGrp="1"/>
          </p:cNvSpPr>
          <p:nvPr>
            <p:ph idx="1"/>
          </p:nvPr>
        </p:nvSpPr>
        <p:spPr>
          <a:xfrm>
            <a:off x="775063" y="2629988"/>
            <a:ext cx="10240809" cy="3466011"/>
          </a:xfrm>
        </p:spPr>
        <p:txBody>
          <a:bodyPr/>
          <a:lstStyle/>
          <a:p>
            <a:pPr algn="just">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It is recursive. Especially, if recursion is not available, the implementation is extremely complicated.</a:t>
            </a:r>
          </a:p>
          <a:p>
            <a:pPr algn="just">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It </a:t>
            </a:r>
            <a:r>
              <a:rPr lang="en-US" sz="2400" dirty="0">
                <a:solidFill>
                  <a:schemeClr val="tx1"/>
                </a:solidFill>
                <a:latin typeface="Times New Roman" panose="02020603050405020304" pitchFamily="18" charset="0"/>
                <a:cs typeface="Times New Roman" panose="02020603050405020304" pitchFamily="18" charset="0"/>
              </a:rPr>
              <a:t>requires quadratic (i.e., n2) time in the worst-case.</a:t>
            </a:r>
          </a:p>
          <a:p>
            <a:pPr algn="just">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It is fragile, i.e. a simple mistake in the implementation can go unnoticed and cause it to perform badly.</a:t>
            </a:r>
          </a:p>
          <a:p>
            <a:pPr marL="45720" indent="0">
              <a:buNone/>
            </a:pPr>
            <a:endParaRPr lang="en-US" dirty="0">
              <a:solidFill>
                <a:schemeClr val="tx1"/>
              </a:solidFill>
            </a:endParaRPr>
          </a:p>
        </p:txBody>
      </p:sp>
    </p:spTree>
    <p:extLst>
      <p:ext uri="{BB962C8B-B14F-4D97-AF65-F5344CB8AC3E}">
        <p14:creationId xmlns:p14="http://schemas.microsoft.com/office/powerpoint/2010/main" val="391249616"/>
      </p:ext>
    </p:extLst>
  </p:cSld>
  <p:clrMapOvr>
    <a:masterClrMapping/>
  </p:clrMapOvr>
  <mc:AlternateContent xmlns:mc="http://schemas.openxmlformats.org/markup-compatibility/2006">
    <mc:Choice xmlns:p14="http://schemas.microsoft.com/office/powerpoint/2010/main" Requires="p14">
      <p:transition spd="slow" p14:dur="2000" advTm="895"/>
    </mc:Choice>
    <mc:Fallback>
      <p:transition spd="slow" advTm="895"/>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1" y="531222"/>
            <a:ext cx="9990909" cy="851263"/>
          </a:xfrm>
        </p:spPr>
        <p:txBody>
          <a:bodyPr>
            <a:normAutofit/>
          </a:bodyPr>
          <a:lstStyle/>
          <a:p>
            <a:pPr algn="ctr"/>
            <a:r>
              <a:rPr lang="en-US" altLang="en-US" sz="4800" b="1" dirty="0" smtClean="0">
                <a:solidFill>
                  <a:srgbClr val="00B050"/>
                </a:solidFill>
                <a:latin typeface="Times New Roman" panose="02020603050405020304" pitchFamily="18" charset="0"/>
                <a:cs typeface="Times New Roman" panose="02020603050405020304" pitchFamily="18" charset="0"/>
              </a:rPr>
              <a:t>Conclusion</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2149" y="2351314"/>
            <a:ext cx="10153723" cy="4214948"/>
          </a:xfrm>
        </p:spPr>
        <p:txBody>
          <a:bodyPr>
            <a:normAutofit/>
          </a:bodyPr>
          <a:lstStyle/>
          <a:p>
            <a:pPr marL="45720" indent="0">
              <a:lnSpc>
                <a:spcPct val="100000"/>
              </a:lnSpc>
              <a:buNone/>
            </a:pPr>
            <a:endParaRPr lang="en-US" altLang="en-US" sz="3200" dirty="0">
              <a:solidFill>
                <a:schemeClr val="tx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v"/>
            </a:pPr>
            <a:r>
              <a:rPr lang="en-US" sz="2400" b="1" dirty="0" smtClean="0">
                <a:solidFill>
                  <a:schemeClr val="tx1"/>
                </a:solidFill>
                <a:latin typeface="Times New Roman" panose="02020603050405020304" pitchFamily="18" charset="0"/>
                <a:cs typeface="Times New Roman" panose="02020603050405020304" pitchFamily="18" charset="0"/>
              </a:rPr>
              <a:t>Quicksort</a:t>
            </a:r>
            <a:r>
              <a:rPr lang="en-US" sz="2400" dirty="0">
                <a:solidFill>
                  <a:schemeClr val="tx1"/>
                </a:solidFill>
                <a:latin typeface="Times New Roman" panose="02020603050405020304" pitchFamily="18" charset="0"/>
                <a:cs typeface="Times New Roman" panose="02020603050405020304" pitchFamily="18" charset="0"/>
              </a:rPr>
              <a:t> turns out to be the fastest </a:t>
            </a:r>
            <a:r>
              <a:rPr lang="en-US" sz="2400" b="1" dirty="0">
                <a:solidFill>
                  <a:schemeClr val="tx1"/>
                </a:solidFill>
                <a:latin typeface="Times New Roman" panose="02020603050405020304" pitchFamily="18" charset="0"/>
                <a:cs typeface="Times New Roman" panose="02020603050405020304" pitchFamily="18" charset="0"/>
              </a:rPr>
              <a:t>sorting</a:t>
            </a:r>
            <a:r>
              <a:rPr lang="en-US" sz="2400" dirty="0">
                <a:solidFill>
                  <a:schemeClr val="tx1"/>
                </a:solidFill>
                <a:latin typeface="Times New Roman" panose="02020603050405020304" pitchFamily="18" charset="0"/>
                <a:cs typeface="Times New Roman" panose="02020603050405020304" pitchFamily="18" charset="0"/>
              </a:rPr>
              <a:t> algorithm in practice</a:t>
            </a:r>
            <a:r>
              <a:rPr lang="en-US" sz="2400" dirty="0" smtClean="0">
                <a:solidFill>
                  <a:schemeClr val="tx1"/>
                </a:solidFill>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It has a time complexity of Θ( n log( n )) on the average. </a:t>
            </a:r>
            <a:endParaRPr lang="en-US" sz="2400" dirty="0" smtClean="0">
              <a:solidFill>
                <a:schemeClr val="tx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However</a:t>
            </a:r>
            <a:r>
              <a:rPr lang="en-US" sz="2400" dirty="0">
                <a:solidFill>
                  <a:schemeClr val="tx1"/>
                </a:solidFill>
                <a:latin typeface="Times New Roman" panose="02020603050405020304" pitchFamily="18" charset="0"/>
                <a:cs typeface="Times New Roman" panose="02020603050405020304" pitchFamily="18" charset="0"/>
              </a:rPr>
              <a:t>, in the (very rare) worst case </a:t>
            </a:r>
            <a:r>
              <a:rPr lang="en-US" sz="2400" b="1" dirty="0">
                <a:solidFill>
                  <a:schemeClr val="tx1"/>
                </a:solidFill>
                <a:latin typeface="Times New Roman" panose="02020603050405020304" pitchFamily="18" charset="0"/>
                <a:cs typeface="Times New Roman" panose="02020603050405020304" pitchFamily="18" charset="0"/>
              </a:rPr>
              <a:t>quicksort</a:t>
            </a:r>
            <a:r>
              <a:rPr lang="en-US" sz="2400" dirty="0">
                <a:solidFill>
                  <a:schemeClr val="tx1"/>
                </a:solidFill>
                <a:latin typeface="Times New Roman" panose="02020603050405020304" pitchFamily="18" charset="0"/>
                <a:cs typeface="Times New Roman" panose="02020603050405020304" pitchFamily="18" charset="0"/>
              </a:rPr>
              <a:t> is as slow as </a:t>
            </a:r>
            <a:r>
              <a:rPr lang="en-US" sz="2400" dirty="0" err="1">
                <a:solidFill>
                  <a:schemeClr val="tx1"/>
                </a:solidFill>
                <a:latin typeface="Times New Roman" panose="02020603050405020304" pitchFamily="18" charset="0"/>
                <a:cs typeface="Times New Roman" panose="02020603050405020304" pitchFamily="18" charset="0"/>
              </a:rPr>
              <a:t>Bubblesort</a:t>
            </a:r>
            <a:r>
              <a:rPr lang="en-US" sz="2400" dirty="0">
                <a:solidFill>
                  <a:schemeClr val="tx1"/>
                </a:solidFill>
                <a:latin typeface="Times New Roman" panose="02020603050405020304" pitchFamily="18" charset="0"/>
                <a:cs typeface="Times New Roman" panose="02020603050405020304" pitchFamily="18" charset="0"/>
              </a:rPr>
              <a:t>, namely in Θ( n </a:t>
            </a:r>
            <a:r>
              <a:rPr lang="en-US" sz="2400" baseline="30000" dirty="0">
                <a:solidFill>
                  <a:schemeClr val="tx1"/>
                </a:solidFill>
                <a:latin typeface="Times New Roman" panose="02020603050405020304" pitchFamily="18" charset="0"/>
                <a:cs typeface="Times New Roman" panose="02020603050405020304" pitchFamily="18" charset="0"/>
              </a:rPr>
              <a:t>2</a:t>
            </a:r>
            <a:r>
              <a:rPr lang="en-US" sz="24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55931050"/>
      </p:ext>
    </p:extLst>
  </p:cSld>
  <p:clrMapOvr>
    <a:masterClrMapping/>
  </p:clrMapOvr>
  <mc:AlternateContent xmlns:mc="http://schemas.openxmlformats.org/markup-compatibility/2006">
    <mc:Choice xmlns:p14="http://schemas.microsoft.com/office/powerpoint/2010/main" Requires="p14">
      <p:transition spd="slow" p14:dur="2000" advTm="2473"/>
    </mc:Choice>
    <mc:Fallback>
      <p:transition spd="slow" advTm="2473"/>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4" y="374469"/>
            <a:ext cx="9991256" cy="5636864"/>
          </a:xfrm>
        </p:spPr>
        <p:txBody>
          <a:bodyPr>
            <a:normAutofit/>
          </a:bodyPr>
          <a:lstStyle/>
          <a:p>
            <a:pPr algn="ctr"/>
            <a:r>
              <a:rPr lang="en-US" sz="12000" b="1" i="1" dirty="0" smtClean="0">
                <a:solidFill>
                  <a:srgbClr val="002060"/>
                </a:solidFill>
                <a:latin typeface="Times New Roman" panose="02020603050405020304" pitchFamily="18" charset="0"/>
                <a:cs typeface="Times New Roman" panose="02020603050405020304" pitchFamily="18" charset="0"/>
              </a:rPr>
              <a:t>Thank You</a:t>
            </a:r>
            <a:endParaRPr lang="en-US" sz="12000" b="1" i="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109850"/>
      </p:ext>
    </p:extLst>
  </p:cSld>
  <p:clrMapOvr>
    <a:masterClrMapping/>
  </p:clrMapOvr>
  <mc:AlternateContent xmlns:mc="http://schemas.openxmlformats.org/markup-compatibility/2006">
    <mc:Choice xmlns:p14="http://schemas.microsoft.com/office/powerpoint/2010/main" Requires="p14">
      <p:transition spd="slow" p14:dur="2000" advTm="471"/>
    </mc:Choice>
    <mc:Fallback>
      <p:transition spd="slow" advTm="47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765" y="331695"/>
            <a:ext cx="10165975" cy="2088776"/>
          </a:xfrm>
        </p:spPr>
        <p:txBody>
          <a:bodyPr>
            <a:normAutofit fontScale="90000"/>
          </a:bodyPr>
          <a:lstStyle/>
          <a:p>
            <a:pPr algn="ctr">
              <a:lnSpc>
                <a:spcPct val="150000"/>
              </a:lnSpc>
            </a:pPr>
            <a:r>
              <a:rPr lang="en-US" sz="7200" dirty="0" smtClean="0">
                <a:solidFill>
                  <a:srgbClr val="C00000"/>
                </a:solidFill>
                <a:latin typeface="Times New Roman"/>
                <a:cs typeface="Times New Roman"/>
              </a:rPr>
              <a:t>My Presentation Topic is</a:t>
            </a:r>
            <a:br>
              <a:rPr lang="en-US" sz="7200" dirty="0" smtClean="0">
                <a:solidFill>
                  <a:srgbClr val="C00000"/>
                </a:solidFill>
                <a:latin typeface="Times New Roman"/>
                <a:cs typeface="Times New Roman"/>
              </a:rPr>
            </a:br>
            <a:r>
              <a:rPr lang="en-US" sz="7200" b="1" u="sng" dirty="0" smtClean="0">
                <a:solidFill>
                  <a:srgbClr val="C00000"/>
                </a:solidFill>
                <a:latin typeface="Times New Roman"/>
                <a:cs typeface="Times New Roman"/>
              </a:rPr>
              <a:t>Quick Sort</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5764305"/>
            <a:ext cx="667871" cy="573741"/>
          </a:xfrm>
        </p:spPr>
        <p:txBody>
          <a:bodyPr>
            <a:normAutofit fontScale="92500" lnSpcReduction="10000"/>
          </a:bodyPr>
          <a:lstStyle/>
          <a:p>
            <a:pPr marL="45720" indent="0">
              <a:buNone/>
            </a:pPr>
            <a:r>
              <a:rPr lang="en-US" dirty="0" smtClean="0"/>
              <a:t> </a:t>
            </a:r>
            <a:endParaRPr lang="en-US" dirty="0"/>
          </a:p>
        </p:txBody>
      </p:sp>
      <p:sp>
        <p:nvSpPr>
          <p:cNvPr id="4" name="Content Placeholder 3"/>
          <p:cNvSpPr>
            <a:spLocks noGrp="1"/>
          </p:cNvSpPr>
          <p:nvPr>
            <p:ph sz="half" idx="2"/>
          </p:nvPr>
        </p:nvSpPr>
        <p:spPr>
          <a:xfrm>
            <a:off x="4293325" y="3744685"/>
            <a:ext cx="7509095" cy="2360279"/>
          </a:xfrm>
        </p:spPr>
        <p:txBody>
          <a:bodyPr>
            <a:normAutofit fontScale="92500" lnSpcReduction="10000"/>
          </a:bodyPr>
          <a:lstStyle/>
          <a:p>
            <a:pPr marL="0" indent="0">
              <a:buNone/>
            </a:pPr>
            <a:r>
              <a:rPr lang="en-US" sz="3600" b="1" dirty="0" smtClean="0">
                <a:solidFill>
                  <a:srgbClr val="00B050"/>
                </a:solidFill>
                <a:latin typeface="Times New Roman"/>
                <a:cs typeface="Times New Roman"/>
              </a:rPr>
              <a:t>Presented </a:t>
            </a:r>
            <a:r>
              <a:rPr lang="en-US" sz="3600" b="1" dirty="0">
                <a:solidFill>
                  <a:srgbClr val="00B050"/>
                </a:solidFill>
                <a:latin typeface="Times New Roman"/>
                <a:cs typeface="Times New Roman"/>
              </a:rPr>
              <a:t>By:</a:t>
            </a:r>
          </a:p>
          <a:p>
            <a:pPr marL="0" indent="0">
              <a:lnSpc>
                <a:spcPct val="100000"/>
              </a:lnSpc>
              <a:buNone/>
            </a:pPr>
            <a:r>
              <a:rPr lang="en-US" sz="2400" dirty="0" err="1">
                <a:solidFill>
                  <a:schemeClr val="tx1"/>
                </a:solidFill>
                <a:latin typeface="Times New Roman"/>
                <a:cs typeface="Times New Roman"/>
              </a:rPr>
              <a:t>Tushar</a:t>
            </a:r>
            <a:r>
              <a:rPr lang="en-US" sz="2400" dirty="0">
                <a:solidFill>
                  <a:schemeClr val="tx1"/>
                </a:solidFill>
                <a:latin typeface="Times New Roman"/>
                <a:cs typeface="Times New Roman"/>
              </a:rPr>
              <a:t> Sarkar</a:t>
            </a:r>
          </a:p>
          <a:p>
            <a:pPr marL="0" indent="0">
              <a:lnSpc>
                <a:spcPct val="100000"/>
              </a:lnSpc>
              <a:buNone/>
            </a:pPr>
            <a:r>
              <a:rPr lang="en-US" sz="2000" dirty="0">
                <a:solidFill>
                  <a:schemeClr val="tx1"/>
                </a:solidFill>
                <a:latin typeface="Times New Roman"/>
                <a:cs typeface="Times New Roman"/>
              </a:rPr>
              <a:t>Student ID: 18CSE035</a:t>
            </a:r>
          </a:p>
          <a:p>
            <a:pPr marL="0" indent="0">
              <a:lnSpc>
                <a:spcPct val="100000"/>
              </a:lnSpc>
              <a:buNone/>
            </a:pPr>
            <a:r>
              <a:rPr lang="en-US" sz="2000" dirty="0">
                <a:solidFill>
                  <a:schemeClr val="tx1"/>
                </a:solidFill>
                <a:latin typeface="Times New Roman"/>
                <a:cs typeface="Times New Roman"/>
              </a:rPr>
              <a:t>Department of CSE,BSMRSTU,</a:t>
            </a:r>
          </a:p>
          <a:p>
            <a:pPr marL="0" indent="0">
              <a:lnSpc>
                <a:spcPct val="100000"/>
              </a:lnSpc>
              <a:buNone/>
            </a:pPr>
            <a:r>
              <a:rPr lang="en-US" sz="2000" dirty="0">
                <a:solidFill>
                  <a:schemeClr val="tx1"/>
                </a:solidFill>
                <a:latin typeface="Times New Roman"/>
                <a:cs typeface="Times New Roman"/>
              </a:rPr>
              <a:t>Gopalganj-8100.</a:t>
            </a:r>
          </a:p>
          <a:p>
            <a:pPr marL="45720" indent="0">
              <a:buNone/>
            </a:pPr>
            <a:endParaRPr lang="en-US" dirty="0"/>
          </a:p>
        </p:txBody>
      </p:sp>
    </p:spTree>
    <p:extLst>
      <p:ext uri="{BB962C8B-B14F-4D97-AF65-F5344CB8AC3E}">
        <p14:creationId xmlns:p14="http://schemas.microsoft.com/office/powerpoint/2010/main" val="2696568873"/>
      </p:ext>
    </p:extLst>
  </p:cSld>
  <p:clrMapOvr>
    <a:masterClrMapping/>
  </p:clrMapOvr>
  <mc:AlternateContent xmlns:mc="http://schemas.openxmlformats.org/markup-compatibility/2006">
    <mc:Choice xmlns:p14="http://schemas.microsoft.com/office/powerpoint/2010/main" Requires="p14">
      <p:transition spd="slow" p14:dur="2000" advTm="2253"/>
    </mc:Choice>
    <mc:Fallback>
      <p:transition spd="slow" advTm="225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solidFill>
                  <a:srgbClr val="00B050"/>
                </a:solidFill>
                <a:latin typeface="Times New Roman" panose="02020603050405020304" pitchFamily="18" charset="0"/>
                <a:cs typeface="Times New Roman" panose="02020603050405020304" pitchFamily="18" charset="0"/>
              </a:rPr>
              <a:t>Outline</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8274" y="2736668"/>
            <a:ext cx="10066637" cy="3402874"/>
          </a:xfrm>
        </p:spPr>
        <p:txBody>
          <a:bodyPr>
            <a:normAutofit fontScale="85000" lnSpcReduction="20000"/>
          </a:bodyPr>
          <a:lstStyle/>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Introduction to Sort</a:t>
            </a:r>
          </a:p>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What is Quick Sort?</a:t>
            </a:r>
          </a:p>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Algorithm Explain</a:t>
            </a:r>
          </a:p>
          <a:p>
            <a:pPr>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Example of </a:t>
            </a:r>
            <a:r>
              <a:rPr lang="en-US" sz="2800" dirty="0" smtClean="0">
                <a:solidFill>
                  <a:schemeClr val="tx1"/>
                </a:solidFill>
                <a:latin typeface="Times New Roman" panose="02020603050405020304" pitchFamily="18" charset="0"/>
                <a:cs typeface="Times New Roman" panose="02020603050405020304" pitchFamily="18" charset="0"/>
              </a:rPr>
              <a:t>Quick Sort</a:t>
            </a:r>
            <a:endParaRPr lang="en-US"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Pseudo Code</a:t>
            </a:r>
          </a:p>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Complexity</a:t>
            </a:r>
          </a:p>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Advantages &amp; Disadvantages</a:t>
            </a:r>
          </a:p>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2596943471"/>
      </p:ext>
    </p:extLst>
  </p:cSld>
  <p:clrMapOvr>
    <a:masterClrMapping/>
  </p:clrMapOvr>
  <mc:AlternateContent xmlns:mc="http://schemas.openxmlformats.org/markup-compatibility/2006">
    <mc:Choice xmlns:p14="http://schemas.microsoft.com/office/powerpoint/2010/main" Requires="p14">
      <p:transition spd="slow" p14:dur="2000" advTm="1032"/>
    </mc:Choice>
    <mc:Fallback>
      <p:transition spd="slow" advTm="103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824" y="470263"/>
            <a:ext cx="9956074" cy="833846"/>
          </a:xfrm>
        </p:spPr>
        <p:txBody>
          <a:bodyPr>
            <a:normAutofit/>
          </a:bodyPr>
          <a:lstStyle/>
          <a:p>
            <a:pPr algn="ctr"/>
            <a:r>
              <a:rPr lang="en-US" sz="4800" b="1" dirty="0" smtClean="0">
                <a:solidFill>
                  <a:srgbClr val="00B050"/>
                </a:solidFill>
                <a:latin typeface="Times New Roman" panose="02020603050405020304" pitchFamily="18" charset="0"/>
                <a:cs typeface="Times New Roman" panose="02020603050405020304" pitchFamily="18" charset="0"/>
              </a:rPr>
              <a:t>Introduction to Sort</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8640" y="2316480"/>
            <a:ext cx="10467231" cy="3779519"/>
          </a:xfrm>
        </p:spPr>
        <p:txBody>
          <a:bodyPr>
            <a:noAutofit/>
          </a:bodyPr>
          <a:lstStyle/>
          <a:p>
            <a:pPr algn="just">
              <a:buFont typeface="Wingdings" panose="05000000000000000000" pitchFamily="2" charset="2"/>
              <a:buChar char="q"/>
            </a:pPr>
            <a:r>
              <a:rPr lang="en-US" sz="2400" b="1" u="sng" dirty="0">
                <a:solidFill>
                  <a:schemeClr val="tx1"/>
                </a:solidFill>
                <a:latin typeface="Times New Roman" panose="02020603050405020304" pitchFamily="18" charset="0"/>
                <a:cs typeface="Times New Roman" panose="02020603050405020304" pitchFamily="18" charset="0"/>
                <a:hlinkClick r:id="rId2"/>
              </a:rPr>
              <a:t>Sorting</a:t>
            </a:r>
            <a:r>
              <a:rPr lang="en-US" sz="2400" dirty="0">
                <a:solidFill>
                  <a:schemeClr val="tx1"/>
                </a:solidFill>
                <a:latin typeface="Times New Roman" panose="02020603050405020304" pitchFamily="18" charset="0"/>
                <a:cs typeface="Times New Roman" panose="02020603050405020304" pitchFamily="18" charset="0"/>
              </a:rPr>
              <a:t> is one of the most basic functions applied to </a:t>
            </a:r>
            <a:r>
              <a:rPr lang="en-US" sz="2400" dirty="0" smtClean="0">
                <a:solidFill>
                  <a:schemeClr val="tx1"/>
                </a:solidFill>
                <a:latin typeface="Times New Roman" panose="02020603050405020304" pitchFamily="18" charset="0"/>
                <a:cs typeface="Times New Roman" panose="02020603050405020304" pitchFamily="18" charset="0"/>
              </a:rPr>
              <a:t>data.</a:t>
            </a:r>
          </a:p>
          <a:p>
            <a:pPr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Sorting </a:t>
            </a:r>
            <a:r>
              <a:rPr lang="en-US" sz="2400" dirty="0">
                <a:solidFill>
                  <a:schemeClr val="tx1"/>
                </a:solidFill>
                <a:latin typeface="Times New Roman" panose="02020603050405020304" pitchFamily="18" charset="0"/>
                <a:cs typeface="Times New Roman" panose="02020603050405020304" pitchFamily="18" charset="0"/>
              </a:rPr>
              <a:t>is a technique that is implemented to arrange the data in a specific order</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It means arranging the data in a particular fashion, which can be increasing or decreasing</a:t>
            </a:r>
            <a:r>
              <a:rPr lang="en-US" sz="2400" dirty="0" smtClean="0">
                <a:solidFill>
                  <a:schemeClr val="tx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Sorting </a:t>
            </a:r>
            <a:r>
              <a:rPr lang="en-US" sz="2400" dirty="0">
                <a:solidFill>
                  <a:schemeClr val="tx1"/>
                </a:solidFill>
                <a:latin typeface="Times New Roman" panose="02020603050405020304" pitchFamily="18" charset="0"/>
                <a:cs typeface="Times New Roman" panose="02020603050405020304" pitchFamily="18" charset="0"/>
              </a:rPr>
              <a:t>is required to ensure that the data which we use is in a particular order so that we can easily retrieve the required piece of information from the pile of data.</a:t>
            </a:r>
          </a:p>
          <a:p>
            <a:pPr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If the data is unkempt and unsorted, when we want a particular piece of information, then we will have to search it one by one every time to retrieve the data</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500059"/>
      </p:ext>
    </p:extLst>
  </p:cSld>
  <p:clrMapOvr>
    <a:masterClrMapping/>
  </p:clrMapOvr>
  <mc:AlternateContent xmlns:mc="http://schemas.openxmlformats.org/markup-compatibility/2006">
    <mc:Choice xmlns:p14="http://schemas.microsoft.com/office/powerpoint/2010/main" Requires="p14">
      <p:transition spd="slow" p14:dur="2000" advTm="1401"/>
    </mc:Choice>
    <mc:Fallback>
      <p:transition spd="slow" advTm="140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368" y="454777"/>
            <a:ext cx="8911687" cy="1280890"/>
          </a:xfrm>
        </p:spPr>
        <p:txBody>
          <a:bodyPr>
            <a:normAutofit/>
          </a:bodyPr>
          <a:lstStyle/>
          <a:p>
            <a:pPr algn="ctr"/>
            <a:r>
              <a:rPr lang="en-US" sz="4800" b="1" dirty="0">
                <a:solidFill>
                  <a:srgbClr val="00B050"/>
                </a:solidFill>
                <a:latin typeface="Times New Roman" panose="02020603050405020304" pitchFamily="18" charset="0"/>
                <a:cs typeface="Times New Roman" panose="02020603050405020304" pitchFamily="18" charset="0"/>
              </a:rPr>
              <a:t>What is </a:t>
            </a:r>
            <a:r>
              <a:rPr lang="en-US" sz="4800" b="1" dirty="0" smtClean="0">
                <a:solidFill>
                  <a:srgbClr val="00B050"/>
                </a:solidFill>
                <a:latin typeface="Times New Roman" panose="02020603050405020304" pitchFamily="18" charset="0"/>
                <a:cs typeface="Times New Roman" panose="02020603050405020304" pitchFamily="18" charset="0"/>
              </a:rPr>
              <a:t>Quick Sort?</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2777" y="2586446"/>
            <a:ext cx="9866340" cy="2899954"/>
          </a:xfrm>
        </p:spPr>
        <p:txBody>
          <a:bodyPr>
            <a:normAutofit/>
          </a:bodyPr>
          <a:lstStyle/>
          <a:p>
            <a:pPr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Quick sort is a highly efficient sorting algorithm and is based on partitioning of array of data into smaller arrays.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dirty="0">
                <a:solidFill>
                  <a:schemeClr val="tx1"/>
                </a:solidFill>
                <a:latin typeface="Times New Roman" panose="02020603050405020304" pitchFamily="18" charset="0"/>
                <a:cs typeface="Times New Roman" panose="02020603050405020304" pitchFamily="18" charset="0"/>
              </a:rPr>
              <a:t>large array is partitioned into two arrays one of which holds values smaller than the specified value, say pivot, based on which the partition is made and another array holds values greater than the pivot value.</a:t>
            </a:r>
          </a:p>
          <a:p>
            <a:pPr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Quicksort partitions an array and then calls itself recursively twice to sort the two resulting subarrays. </a:t>
            </a:r>
          </a:p>
        </p:txBody>
      </p:sp>
    </p:spTree>
    <p:extLst>
      <p:ext uri="{BB962C8B-B14F-4D97-AF65-F5344CB8AC3E}">
        <p14:creationId xmlns:p14="http://schemas.microsoft.com/office/powerpoint/2010/main" val="1580992852"/>
      </p:ext>
    </p:extLst>
  </p:cSld>
  <p:clrMapOvr>
    <a:masterClrMapping/>
  </p:clrMapOvr>
  <mc:AlternateContent xmlns:mc="http://schemas.openxmlformats.org/markup-compatibility/2006">
    <mc:Choice xmlns:p14="http://schemas.microsoft.com/office/powerpoint/2010/main" Requires="p14">
      <p:transition spd="slow" p14:dur="2000" advTm="832"/>
    </mc:Choice>
    <mc:Fallback>
      <p:transition spd="slow" advTm="832"/>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rgbClr val="00B050"/>
                </a:solidFill>
                <a:latin typeface="Times New Roman" panose="02020603050405020304" pitchFamily="18" charset="0"/>
                <a:cs typeface="Times New Roman" panose="02020603050405020304" pitchFamily="18" charset="0"/>
              </a:rPr>
              <a:t>Algorithm Explain</a:t>
            </a:r>
            <a:endParaRPr lang="en-US" sz="4800" dirty="0">
              <a:solidFill>
                <a:srgbClr val="00B050"/>
              </a:solidFill>
              <a:latin typeface="Times New Roman" panose="02020603050405020304" pitchFamily="18" charset="0"/>
              <a:cs typeface="Times New Roman" panose="02020603050405020304" pitchFamily="18" charset="0"/>
            </a:endParaRPr>
          </a:p>
        </p:txBody>
      </p:sp>
      <p:sp>
        <p:nvSpPr>
          <p:cNvPr id="5" name="Rectangle 2"/>
          <p:cNvSpPr>
            <a:spLocks noGrp="1" noChangeArrowheads="1"/>
          </p:cNvSpPr>
          <p:nvPr>
            <p:ph idx="1"/>
          </p:nvPr>
        </p:nvSpPr>
        <p:spPr bwMode="auto">
          <a:xfrm>
            <a:off x="698861" y="1907953"/>
            <a:ext cx="10093235" cy="445795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1</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Choose the highest index value has pivot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2</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Take two variables to point left and right of the list excluding pivot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3</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left points to the low index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4</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right points to the high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5</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while value at left is less than pivot move right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6</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while value at right is greater than pivot move left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7</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if both step 5 and step 6 does not match swap left and right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8</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if left ≥ right, the point where they met is new pivot </a:t>
            </a:r>
          </a:p>
        </p:txBody>
      </p:sp>
    </p:spTree>
    <p:extLst>
      <p:ext uri="{BB962C8B-B14F-4D97-AF65-F5344CB8AC3E}">
        <p14:creationId xmlns:p14="http://schemas.microsoft.com/office/powerpoint/2010/main" val="1152062491"/>
      </p:ext>
    </p:extLst>
  </p:cSld>
  <p:clrMapOvr>
    <a:masterClrMapping/>
  </p:clrMapOvr>
  <mc:AlternateContent xmlns:mc="http://schemas.openxmlformats.org/markup-compatibility/2006">
    <mc:Choice xmlns:p14="http://schemas.microsoft.com/office/powerpoint/2010/main" Requires="p14">
      <p:transition spd="slow" p14:dur="2000" advTm="1063"/>
    </mc:Choice>
    <mc:Fallback>
      <p:transition spd="slow" advTm="106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17" y="461553"/>
            <a:ext cx="9875520" cy="973183"/>
          </a:xfrm>
        </p:spPr>
        <p:txBody>
          <a:bodyPr>
            <a:normAutofit/>
          </a:bodyPr>
          <a:lstStyle/>
          <a:p>
            <a:pPr algn="ctr"/>
            <a:r>
              <a:rPr lang="en-US" sz="4800" b="1" dirty="0" smtClean="0">
                <a:solidFill>
                  <a:srgbClr val="00B050"/>
                </a:solidFill>
                <a:latin typeface="Times New Roman" panose="02020603050405020304" pitchFamily="18" charset="0"/>
                <a:cs typeface="Times New Roman" panose="02020603050405020304" pitchFamily="18" charset="0"/>
              </a:rPr>
              <a:t>Example of Quick Sort</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0925" y="2083525"/>
            <a:ext cx="11512731" cy="4012475"/>
          </a:xfrm>
        </p:spPr>
        <p:txBody>
          <a:bodyPr>
            <a:normAutofit/>
          </a:bodyPr>
          <a:lstStyle/>
          <a:p>
            <a:pPr marL="45720" indent="0">
              <a:buNone/>
            </a:pPr>
            <a:endParaRPr lang="en-US" sz="2400" dirty="0" smtClean="0">
              <a:solidFill>
                <a:schemeClr val="tx1"/>
              </a:solidFill>
              <a:latin typeface="Times New Roman" panose="02020603050405020304" pitchFamily="18" charset="0"/>
              <a:cs typeface="Times New Roman" panose="02020603050405020304" pitchFamily="18" charset="0"/>
            </a:endParaRPr>
          </a:p>
          <a:p>
            <a:pPr marL="4572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If primary array is : </a:t>
            </a:r>
          </a:p>
          <a:p>
            <a:pPr marL="4572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Sorting By Ascending Order :</a:t>
            </a:r>
          </a:p>
          <a:p>
            <a:pPr marL="4572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Sorting By descending  Order : </a:t>
            </a:r>
            <a:endParaRPr lang="en-US"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40599400"/>
              </p:ext>
            </p:extLst>
          </p:nvPr>
        </p:nvGraphicFramePr>
        <p:xfrm>
          <a:off x="4476207" y="3006628"/>
          <a:ext cx="7218936" cy="624840"/>
        </p:xfrm>
        <a:graphic>
          <a:graphicData uri="http://schemas.openxmlformats.org/drawingml/2006/table">
            <a:tbl>
              <a:tblPr firstRow="1" bandRow="1">
                <a:tableStyleId>{5C22544A-7EE6-4342-B048-85BDC9FD1C3A}</a:tableStyleId>
              </a:tblPr>
              <a:tblGrid>
                <a:gridCol w="1804734">
                  <a:extLst>
                    <a:ext uri="{9D8B030D-6E8A-4147-A177-3AD203B41FA5}">
                      <a16:colId xmlns:a16="http://schemas.microsoft.com/office/drawing/2014/main" val="1251724509"/>
                    </a:ext>
                  </a:extLst>
                </a:gridCol>
                <a:gridCol w="1804734">
                  <a:extLst>
                    <a:ext uri="{9D8B030D-6E8A-4147-A177-3AD203B41FA5}">
                      <a16:colId xmlns:a16="http://schemas.microsoft.com/office/drawing/2014/main" val="435398007"/>
                    </a:ext>
                  </a:extLst>
                </a:gridCol>
                <a:gridCol w="1804734">
                  <a:extLst>
                    <a:ext uri="{9D8B030D-6E8A-4147-A177-3AD203B41FA5}">
                      <a16:colId xmlns:a16="http://schemas.microsoft.com/office/drawing/2014/main" val="683159781"/>
                    </a:ext>
                  </a:extLst>
                </a:gridCol>
                <a:gridCol w="1804734">
                  <a:extLst>
                    <a:ext uri="{9D8B030D-6E8A-4147-A177-3AD203B41FA5}">
                      <a16:colId xmlns:a16="http://schemas.microsoft.com/office/drawing/2014/main" val="1556754757"/>
                    </a:ext>
                  </a:extLst>
                </a:gridCol>
              </a:tblGrid>
              <a:tr h="624840">
                <a:tc>
                  <a:txBody>
                    <a:bodyPr/>
                    <a:lstStyle/>
                    <a:p>
                      <a:r>
                        <a:rPr lang="en-US" dirty="0" smtClean="0"/>
                        <a:t>                 3</a:t>
                      </a:r>
                      <a:endParaRPr lang="en-US" dirty="0"/>
                    </a:p>
                  </a:txBody>
                  <a:tcPr/>
                </a:tc>
                <a:tc>
                  <a:txBody>
                    <a:bodyPr/>
                    <a:lstStyle/>
                    <a:p>
                      <a:r>
                        <a:rPr lang="en-US" dirty="0" smtClean="0"/>
                        <a:t>                  2</a:t>
                      </a:r>
                      <a:endParaRPr lang="en-US" dirty="0"/>
                    </a:p>
                  </a:txBody>
                  <a:tcPr/>
                </a:tc>
                <a:tc>
                  <a:txBody>
                    <a:bodyPr/>
                    <a:lstStyle/>
                    <a:p>
                      <a:r>
                        <a:rPr lang="en-US" dirty="0" smtClean="0"/>
                        <a:t>                 5</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140830897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61739408"/>
              </p:ext>
            </p:extLst>
          </p:nvPr>
        </p:nvGraphicFramePr>
        <p:xfrm>
          <a:off x="4476203" y="4060367"/>
          <a:ext cx="7218940" cy="583475"/>
        </p:xfrm>
        <a:graphic>
          <a:graphicData uri="http://schemas.openxmlformats.org/drawingml/2006/table">
            <a:tbl>
              <a:tblPr firstRow="1" bandRow="1">
                <a:tableStyleId>{5C22544A-7EE6-4342-B048-85BDC9FD1C3A}</a:tableStyleId>
              </a:tblPr>
              <a:tblGrid>
                <a:gridCol w="1804735">
                  <a:extLst>
                    <a:ext uri="{9D8B030D-6E8A-4147-A177-3AD203B41FA5}">
                      <a16:colId xmlns:a16="http://schemas.microsoft.com/office/drawing/2014/main" val="2954738442"/>
                    </a:ext>
                  </a:extLst>
                </a:gridCol>
                <a:gridCol w="1804735">
                  <a:extLst>
                    <a:ext uri="{9D8B030D-6E8A-4147-A177-3AD203B41FA5}">
                      <a16:colId xmlns:a16="http://schemas.microsoft.com/office/drawing/2014/main" val="4134433573"/>
                    </a:ext>
                  </a:extLst>
                </a:gridCol>
                <a:gridCol w="1804735">
                  <a:extLst>
                    <a:ext uri="{9D8B030D-6E8A-4147-A177-3AD203B41FA5}">
                      <a16:colId xmlns:a16="http://schemas.microsoft.com/office/drawing/2014/main" val="2758418771"/>
                    </a:ext>
                  </a:extLst>
                </a:gridCol>
                <a:gridCol w="1804735">
                  <a:extLst>
                    <a:ext uri="{9D8B030D-6E8A-4147-A177-3AD203B41FA5}">
                      <a16:colId xmlns:a16="http://schemas.microsoft.com/office/drawing/2014/main" val="3280824793"/>
                    </a:ext>
                  </a:extLst>
                </a:gridCol>
              </a:tblGrid>
              <a:tr h="583475">
                <a:tc>
                  <a:txBody>
                    <a:bodyPr/>
                    <a:lstStyle/>
                    <a:p>
                      <a:r>
                        <a:rPr lang="en-US" dirty="0" smtClean="0"/>
                        <a:t>                 2</a:t>
                      </a:r>
                      <a:endParaRPr lang="en-US" dirty="0"/>
                    </a:p>
                  </a:txBody>
                  <a:tcPr/>
                </a:tc>
                <a:tc>
                  <a:txBody>
                    <a:bodyPr/>
                    <a:lstStyle/>
                    <a:p>
                      <a:r>
                        <a:rPr lang="en-US" dirty="0" smtClean="0"/>
                        <a:t>                  3</a:t>
                      </a:r>
                      <a:endParaRPr lang="en-US" dirty="0"/>
                    </a:p>
                  </a:txBody>
                  <a:tcPr/>
                </a:tc>
                <a:tc>
                  <a:txBody>
                    <a:bodyPr/>
                    <a:lstStyle/>
                    <a:p>
                      <a:r>
                        <a:rPr lang="en-US" dirty="0" smtClean="0"/>
                        <a:t>                  4</a:t>
                      </a:r>
                      <a:endParaRPr lang="en-US" dirty="0"/>
                    </a:p>
                  </a:txBody>
                  <a:tcPr/>
                </a:tc>
                <a:tc>
                  <a:txBody>
                    <a:bodyPr/>
                    <a:lstStyle/>
                    <a:p>
                      <a:r>
                        <a:rPr lang="en-US" dirty="0" smtClean="0"/>
                        <a:t>                5</a:t>
                      </a:r>
                      <a:endParaRPr lang="en-US" dirty="0"/>
                    </a:p>
                  </a:txBody>
                  <a:tcPr/>
                </a:tc>
                <a:extLst>
                  <a:ext uri="{0D108BD9-81ED-4DB2-BD59-A6C34878D82A}">
                    <a16:rowId xmlns:a16="http://schemas.microsoft.com/office/drawing/2014/main" val="6673352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4319645"/>
              </p:ext>
            </p:extLst>
          </p:nvPr>
        </p:nvGraphicFramePr>
        <p:xfrm>
          <a:off x="4476203" y="5072741"/>
          <a:ext cx="7218940" cy="594360"/>
        </p:xfrm>
        <a:graphic>
          <a:graphicData uri="http://schemas.openxmlformats.org/drawingml/2006/table">
            <a:tbl>
              <a:tblPr firstRow="1" bandRow="1">
                <a:tableStyleId>{5C22544A-7EE6-4342-B048-85BDC9FD1C3A}</a:tableStyleId>
              </a:tblPr>
              <a:tblGrid>
                <a:gridCol w="1804735">
                  <a:extLst>
                    <a:ext uri="{9D8B030D-6E8A-4147-A177-3AD203B41FA5}">
                      <a16:colId xmlns:a16="http://schemas.microsoft.com/office/drawing/2014/main" val="2023965063"/>
                    </a:ext>
                  </a:extLst>
                </a:gridCol>
                <a:gridCol w="1804735">
                  <a:extLst>
                    <a:ext uri="{9D8B030D-6E8A-4147-A177-3AD203B41FA5}">
                      <a16:colId xmlns:a16="http://schemas.microsoft.com/office/drawing/2014/main" val="3468395089"/>
                    </a:ext>
                  </a:extLst>
                </a:gridCol>
                <a:gridCol w="1804735">
                  <a:extLst>
                    <a:ext uri="{9D8B030D-6E8A-4147-A177-3AD203B41FA5}">
                      <a16:colId xmlns:a16="http://schemas.microsoft.com/office/drawing/2014/main" val="4093586834"/>
                    </a:ext>
                  </a:extLst>
                </a:gridCol>
                <a:gridCol w="1804735">
                  <a:extLst>
                    <a:ext uri="{9D8B030D-6E8A-4147-A177-3AD203B41FA5}">
                      <a16:colId xmlns:a16="http://schemas.microsoft.com/office/drawing/2014/main" val="1942377026"/>
                    </a:ext>
                  </a:extLst>
                </a:gridCol>
              </a:tblGrid>
              <a:tr h="594360">
                <a:tc>
                  <a:txBody>
                    <a:bodyPr/>
                    <a:lstStyle/>
                    <a:p>
                      <a:r>
                        <a:rPr lang="en-US" dirty="0" smtClean="0"/>
                        <a:t>                 5</a:t>
                      </a:r>
                      <a:endParaRPr lang="en-US" dirty="0"/>
                    </a:p>
                  </a:txBody>
                  <a:tcPr/>
                </a:tc>
                <a:tc>
                  <a:txBody>
                    <a:bodyPr/>
                    <a:lstStyle/>
                    <a:p>
                      <a:r>
                        <a:rPr lang="en-US" dirty="0" smtClean="0"/>
                        <a:t>                  4</a:t>
                      </a:r>
                      <a:endParaRPr lang="en-US" dirty="0"/>
                    </a:p>
                  </a:txBody>
                  <a:tcPr/>
                </a:tc>
                <a:tc>
                  <a:txBody>
                    <a:bodyPr/>
                    <a:lstStyle/>
                    <a:p>
                      <a:r>
                        <a:rPr lang="en-US" dirty="0" smtClean="0"/>
                        <a:t>                  3</a:t>
                      </a:r>
                      <a:endParaRPr lang="en-US" dirty="0"/>
                    </a:p>
                  </a:txBody>
                  <a:tcPr/>
                </a:tc>
                <a:tc>
                  <a:txBody>
                    <a:bodyPr/>
                    <a:lstStyle/>
                    <a:p>
                      <a:r>
                        <a:rPr lang="en-US" dirty="0" smtClean="0"/>
                        <a:t>                 2</a:t>
                      </a:r>
                      <a:endParaRPr lang="en-US" dirty="0"/>
                    </a:p>
                  </a:txBody>
                  <a:tcPr/>
                </a:tc>
                <a:extLst>
                  <a:ext uri="{0D108BD9-81ED-4DB2-BD59-A6C34878D82A}">
                    <a16:rowId xmlns:a16="http://schemas.microsoft.com/office/drawing/2014/main" val="4086638799"/>
                  </a:ext>
                </a:extLst>
              </a:tr>
            </a:tbl>
          </a:graphicData>
        </a:graphic>
      </p:graphicFrame>
    </p:spTree>
    <p:extLst>
      <p:ext uri="{BB962C8B-B14F-4D97-AF65-F5344CB8AC3E}">
        <p14:creationId xmlns:p14="http://schemas.microsoft.com/office/powerpoint/2010/main" val="314950838"/>
      </p:ext>
    </p:extLst>
  </p:cSld>
  <p:clrMapOvr>
    <a:masterClrMapping/>
  </p:clrMapOvr>
  <mc:AlternateContent xmlns:mc="http://schemas.openxmlformats.org/markup-compatibility/2006">
    <mc:Choice xmlns:p14="http://schemas.microsoft.com/office/powerpoint/2010/main" Requires="p14">
      <p:transition spd="slow" p14:dur="2000" advTm="1184"/>
    </mc:Choice>
    <mc:Fallback>
      <p:transition spd="slow" advTm="118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351" y="348341"/>
            <a:ext cx="9875520" cy="790303"/>
          </a:xfrm>
        </p:spPr>
        <p:txBody>
          <a:bodyPr/>
          <a:lstStyle/>
          <a:p>
            <a:pPr algn="ctr"/>
            <a:r>
              <a:rPr lang="en-US" b="1" dirty="0" smtClean="0">
                <a:solidFill>
                  <a:srgbClr val="002060"/>
                </a:solidFill>
                <a:latin typeface="Times New Roman" panose="02020603050405020304" pitchFamily="18" charset="0"/>
                <a:cs typeface="Times New Roman" panose="02020603050405020304" pitchFamily="18" charset="0"/>
              </a:rPr>
              <a:t>Example Explain</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7169" y="1138644"/>
            <a:ext cx="11097151" cy="5244738"/>
          </a:xfrm>
        </p:spPr>
        <p:txBody>
          <a:bodyPr/>
          <a:lstStyle/>
          <a:p>
            <a:pPr marL="45720" indent="0">
              <a:buNone/>
            </a:pPr>
            <a:r>
              <a:rPr lang="en-US" dirty="0" smtClean="0">
                <a:solidFill>
                  <a:srgbClr val="00B0F0"/>
                </a:solidFill>
                <a:latin typeface="Times New Roman" panose="02020603050405020304" pitchFamily="18" charset="0"/>
                <a:cs typeface="Times New Roman" panose="02020603050405020304" pitchFamily="18" charset="0"/>
              </a:rPr>
              <a:t>Step 1: </a:t>
            </a:r>
          </a:p>
          <a:p>
            <a:pPr marL="45720" indent="0">
              <a:buNone/>
            </a:pPr>
            <a:r>
              <a:rPr lang="en-US" dirty="0" smtClean="0">
                <a:solidFill>
                  <a:srgbClr val="00B0F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pivot=3, right=4</a:t>
            </a: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pivot &lt; right, right shift</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smtClean="0">
                <a:solidFill>
                  <a:srgbClr val="00B0F0"/>
                </a:solidFill>
                <a:latin typeface="Times New Roman" panose="02020603050405020304" pitchFamily="18" charset="0"/>
                <a:cs typeface="Times New Roman" panose="02020603050405020304" pitchFamily="18" charset="0"/>
              </a:rPr>
              <a:t>Step 2:</a:t>
            </a:r>
          </a:p>
          <a:p>
            <a:pPr marL="45720" indent="0">
              <a:buNone/>
            </a:pPr>
            <a:r>
              <a:rPr lang="en-US" dirty="0" smtClean="0">
                <a:solidFill>
                  <a:srgbClr val="00B0F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pivot=3, right=5</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chemeClr val="tx1"/>
                </a:solidFill>
                <a:latin typeface="Times New Roman" panose="02020603050405020304" pitchFamily="18" charset="0"/>
                <a:cs typeface="Times New Roman" panose="02020603050405020304" pitchFamily="18" charset="0"/>
              </a:rPr>
              <a:t>           pivot &lt; right, right </a:t>
            </a:r>
            <a:r>
              <a:rPr lang="en-US" dirty="0" smtClean="0">
                <a:solidFill>
                  <a:schemeClr val="tx1"/>
                </a:solidFill>
                <a:latin typeface="Times New Roman" panose="02020603050405020304" pitchFamily="18" charset="0"/>
                <a:cs typeface="Times New Roman" panose="02020603050405020304" pitchFamily="18" charset="0"/>
              </a:rPr>
              <a:t>shift</a:t>
            </a:r>
            <a:endParaRPr lang="en-US" dirty="0" smtClean="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smtClean="0">
                <a:solidFill>
                  <a:srgbClr val="00B0F0"/>
                </a:solidFill>
                <a:latin typeface="Times New Roman" panose="02020603050405020304" pitchFamily="18" charset="0"/>
                <a:cs typeface="Times New Roman" panose="02020603050405020304" pitchFamily="18" charset="0"/>
              </a:rPr>
              <a:t>Step 3:</a:t>
            </a:r>
          </a:p>
          <a:p>
            <a:pPr marL="4572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pivot=3, right=2</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pivot &gt; </a:t>
            </a:r>
            <a:r>
              <a:rPr lang="en-US" dirty="0">
                <a:solidFill>
                  <a:schemeClr val="tx1"/>
                </a:solidFill>
                <a:latin typeface="Times New Roman" panose="02020603050405020304" pitchFamily="18" charset="0"/>
                <a:cs typeface="Times New Roman" panose="02020603050405020304" pitchFamily="18" charset="0"/>
              </a:rPr>
              <a:t>right, </a:t>
            </a:r>
            <a:r>
              <a:rPr lang="en-US" dirty="0" smtClean="0">
                <a:solidFill>
                  <a:schemeClr val="tx1"/>
                </a:solidFill>
                <a:latin typeface="Times New Roman" panose="02020603050405020304" pitchFamily="18" charset="0"/>
                <a:cs typeface="Times New Roman" panose="02020603050405020304" pitchFamily="18" charset="0"/>
              </a:rPr>
              <a:t>swap(</a:t>
            </a:r>
            <a:r>
              <a:rPr lang="en-US" dirty="0" err="1" smtClean="0">
                <a:solidFill>
                  <a:schemeClr val="tx1"/>
                </a:solidFill>
                <a:latin typeface="Times New Roman" panose="02020603050405020304" pitchFamily="18" charset="0"/>
                <a:cs typeface="Times New Roman" panose="02020603050405020304" pitchFamily="18" charset="0"/>
              </a:rPr>
              <a:t>pivot,right</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endParaRPr lang="en-US" dirty="0">
              <a:solidFill>
                <a:srgbClr val="00B0F0"/>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109597500"/>
              </p:ext>
            </p:extLst>
          </p:nvPr>
        </p:nvGraphicFramePr>
        <p:xfrm>
          <a:off x="5434148" y="1607939"/>
          <a:ext cx="5762172" cy="508243"/>
        </p:xfrm>
        <a:graphic>
          <a:graphicData uri="http://schemas.openxmlformats.org/drawingml/2006/table">
            <a:tbl>
              <a:tblPr firstRow="1" bandRow="1">
                <a:tableStyleId>{5C22544A-7EE6-4342-B048-85BDC9FD1C3A}</a:tableStyleId>
              </a:tblPr>
              <a:tblGrid>
                <a:gridCol w="1440543">
                  <a:extLst>
                    <a:ext uri="{9D8B030D-6E8A-4147-A177-3AD203B41FA5}">
                      <a16:colId xmlns:a16="http://schemas.microsoft.com/office/drawing/2014/main" val="2855072688"/>
                    </a:ext>
                  </a:extLst>
                </a:gridCol>
                <a:gridCol w="1440543">
                  <a:extLst>
                    <a:ext uri="{9D8B030D-6E8A-4147-A177-3AD203B41FA5}">
                      <a16:colId xmlns:a16="http://schemas.microsoft.com/office/drawing/2014/main" val="2017831771"/>
                    </a:ext>
                  </a:extLst>
                </a:gridCol>
                <a:gridCol w="1440543">
                  <a:extLst>
                    <a:ext uri="{9D8B030D-6E8A-4147-A177-3AD203B41FA5}">
                      <a16:colId xmlns:a16="http://schemas.microsoft.com/office/drawing/2014/main" val="1082868455"/>
                    </a:ext>
                  </a:extLst>
                </a:gridCol>
                <a:gridCol w="1440543">
                  <a:extLst>
                    <a:ext uri="{9D8B030D-6E8A-4147-A177-3AD203B41FA5}">
                      <a16:colId xmlns:a16="http://schemas.microsoft.com/office/drawing/2014/main" val="3133962598"/>
                    </a:ext>
                  </a:extLst>
                </a:gridCol>
              </a:tblGrid>
              <a:tr h="508243">
                <a:tc>
                  <a:txBody>
                    <a:bodyPr/>
                    <a:lstStyle/>
                    <a:p>
                      <a:r>
                        <a:rPr lang="en-US" dirty="0" smtClean="0"/>
                        <a:t>             3</a:t>
                      </a:r>
                      <a:r>
                        <a:rPr lang="en-US" baseline="0" dirty="0" smtClean="0"/>
                        <a:t> </a:t>
                      </a:r>
                      <a:endParaRPr lang="en-US" dirty="0"/>
                    </a:p>
                  </a:txBody>
                  <a:tcPr/>
                </a:tc>
                <a:tc>
                  <a:txBody>
                    <a:bodyPr/>
                    <a:lstStyle/>
                    <a:p>
                      <a:r>
                        <a:rPr lang="en-US" dirty="0" smtClean="0"/>
                        <a:t>           2</a:t>
                      </a:r>
                      <a:endParaRPr lang="en-US" dirty="0"/>
                    </a:p>
                  </a:txBody>
                  <a:tcPr/>
                </a:tc>
                <a:tc>
                  <a:txBody>
                    <a:bodyPr/>
                    <a:lstStyle/>
                    <a:p>
                      <a:r>
                        <a:rPr lang="en-US" dirty="0" smtClean="0"/>
                        <a:t>            5</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210140057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00648479"/>
              </p:ext>
            </p:extLst>
          </p:nvPr>
        </p:nvGraphicFramePr>
        <p:xfrm>
          <a:off x="5723256" y="1272292"/>
          <a:ext cx="728852" cy="365760"/>
        </p:xfrm>
        <a:graphic>
          <a:graphicData uri="http://schemas.openxmlformats.org/drawingml/2006/table">
            <a:tbl>
              <a:tblPr firstRow="1" bandRow="1">
                <a:tableStyleId>{5C22544A-7EE6-4342-B048-85BDC9FD1C3A}</a:tableStyleId>
              </a:tblPr>
              <a:tblGrid>
                <a:gridCol w="728852">
                  <a:extLst>
                    <a:ext uri="{9D8B030D-6E8A-4147-A177-3AD203B41FA5}">
                      <a16:colId xmlns:a16="http://schemas.microsoft.com/office/drawing/2014/main" val="3690458300"/>
                    </a:ext>
                  </a:extLst>
                </a:gridCol>
              </a:tblGrid>
              <a:tr h="290046">
                <a:tc>
                  <a:txBody>
                    <a:bodyPr/>
                    <a:lstStyle/>
                    <a:p>
                      <a:r>
                        <a:rPr lang="en-US" b="0" dirty="0" smtClean="0">
                          <a:solidFill>
                            <a:schemeClr val="bg1"/>
                          </a:solidFill>
                        </a:rPr>
                        <a:t>Pivot</a:t>
                      </a:r>
                      <a:endParaRPr lang="en-US" b="0" dirty="0">
                        <a:solidFill>
                          <a:schemeClr val="bg1"/>
                        </a:solidFill>
                      </a:endParaRPr>
                    </a:p>
                  </a:txBody>
                  <a:tcPr/>
                </a:tc>
                <a:extLst>
                  <a:ext uri="{0D108BD9-81ED-4DB2-BD59-A6C34878D82A}">
                    <a16:rowId xmlns:a16="http://schemas.microsoft.com/office/drawing/2014/main" val="39932011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43599638"/>
              </p:ext>
            </p:extLst>
          </p:nvPr>
        </p:nvGraphicFramePr>
        <p:xfrm>
          <a:off x="5713685" y="2089209"/>
          <a:ext cx="783772" cy="365760"/>
        </p:xfrm>
        <a:graphic>
          <a:graphicData uri="http://schemas.openxmlformats.org/drawingml/2006/table">
            <a:tbl>
              <a:tblPr firstRow="1" bandRow="1">
                <a:tableStyleId>{5C22544A-7EE6-4342-B048-85BDC9FD1C3A}</a:tableStyleId>
              </a:tblPr>
              <a:tblGrid>
                <a:gridCol w="783772">
                  <a:extLst>
                    <a:ext uri="{9D8B030D-6E8A-4147-A177-3AD203B41FA5}">
                      <a16:colId xmlns:a16="http://schemas.microsoft.com/office/drawing/2014/main" val="927960403"/>
                    </a:ext>
                  </a:extLst>
                </a:gridCol>
              </a:tblGrid>
              <a:tr h="290528">
                <a:tc>
                  <a:txBody>
                    <a:bodyPr/>
                    <a:lstStyle/>
                    <a:p>
                      <a:r>
                        <a:rPr lang="en-US" dirty="0" smtClean="0"/>
                        <a:t>Left</a:t>
                      </a:r>
                      <a:endParaRPr lang="en-US" dirty="0"/>
                    </a:p>
                  </a:txBody>
                  <a:tcPr/>
                </a:tc>
                <a:extLst>
                  <a:ext uri="{0D108BD9-81ED-4DB2-BD59-A6C34878D82A}">
                    <a16:rowId xmlns:a16="http://schemas.microsoft.com/office/drawing/2014/main" val="317111354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01745448"/>
              </p:ext>
            </p:extLst>
          </p:nvPr>
        </p:nvGraphicFramePr>
        <p:xfrm>
          <a:off x="10075817" y="2063811"/>
          <a:ext cx="754743" cy="365760"/>
        </p:xfrm>
        <a:graphic>
          <a:graphicData uri="http://schemas.openxmlformats.org/drawingml/2006/table">
            <a:tbl>
              <a:tblPr firstRow="1" bandRow="1">
                <a:tableStyleId>{5C22544A-7EE6-4342-B048-85BDC9FD1C3A}</a:tableStyleId>
              </a:tblPr>
              <a:tblGrid>
                <a:gridCol w="754743">
                  <a:extLst>
                    <a:ext uri="{9D8B030D-6E8A-4147-A177-3AD203B41FA5}">
                      <a16:colId xmlns:a16="http://schemas.microsoft.com/office/drawing/2014/main" val="1831285342"/>
                    </a:ext>
                  </a:extLst>
                </a:gridCol>
              </a:tblGrid>
              <a:tr h="325363">
                <a:tc>
                  <a:txBody>
                    <a:bodyPr/>
                    <a:lstStyle/>
                    <a:p>
                      <a:r>
                        <a:rPr lang="en-US" dirty="0" smtClean="0"/>
                        <a:t>Right</a:t>
                      </a:r>
                      <a:endParaRPr lang="en-US" dirty="0"/>
                    </a:p>
                  </a:txBody>
                  <a:tcPr/>
                </a:tc>
                <a:extLst>
                  <a:ext uri="{0D108BD9-81ED-4DB2-BD59-A6C34878D82A}">
                    <a16:rowId xmlns:a16="http://schemas.microsoft.com/office/drawing/2014/main" val="2965902401"/>
                  </a:ext>
                </a:extLst>
              </a:tr>
            </a:tbl>
          </a:graphicData>
        </a:graphic>
      </p:graphicFrame>
      <p:cxnSp>
        <p:nvCxnSpPr>
          <p:cNvPr id="14" name="Straight Arrow Connector 13"/>
          <p:cNvCxnSpPr/>
          <p:nvPr/>
        </p:nvCxnSpPr>
        <p:spPr>
          <a:xfrm flipH="1">
            <a:off x="9396549" y="2289625"/>
            <a:ext cx="705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1956493605"/>
              </p:ext>
            </p:extLst>
          </p:nvPr>
        </p:nvGraphicFramePr>
        <p:xfrm>
          <a:off x="5434148" y="3157821"/>
          <a:ext cx="5762172" cy="475827"/>
        </p:xfrm>
        <a:graphic>
          <a:graphicData uri="http://schemas.openxmlformats.org/drawingml/2006/table">
            <a:tbl>
              <a:tblPr firstRow="1" bandRow="1">
                <a:tableStyleId>{5C22544A-7EE6-4342-B048-85BDC9FD1C3A}</a:tableStyleId>
              </a:tblPr>
              <a:tblGrid>
                <a:gridCol w="1440543">
                  <a:extLst>
                    <a:ext uri="{9D8B030D-6E8A-4147-A177-3AD203B41FA5}">
                      <a16:colId xmlns:a16="http://schemas.microsoft.com/office/drawing/2014/main" val="2258550410"/>
                    </a:ext>
                  </a:extLst>
                </a:gridCol>
                <a:gridCol w="1440543">
                  <a:extLst>
                    <a:ext uri="{9D8B030D-6E8A-4147-A177-3AD203B41FA5}">
                      <a16:colId xmlns:a16="http://schemas.microsoft.com/office/drawing/2014/main" val="3992364409"/>
                    </a:ext>
                  </a:extLst>
                </a:gridCol>
                <a:gridCol w="1440543">
                  <a:extLst>
                    <a:ext uri="{9D8B030D-6E8A-4147-A177-3AD203B41FA5}">
                      <a16:colId xmlns:a16="http://schemas.microsoft.com/office/drawing/2014/main" val="463115205"/>
                    </a:ext>
                  </a:extLst>
                </a:gridCol>
                <a:gridCol w="1440543">
                  <a:extLst>
                    <a:ext uri="{9D8B030D-6E8A-4147-A177-3AD203B41FA5}">
                      <a16:colId xmlns:a16="http://schemas.microsoft.com/office/drawing/2014/main" val="1606725733"/>
                    </a:ext>
                  </a:extLst>
                </a:gridCol>
              </a:tblGrid>
              <a:tr h="475827">
                <a:tc>
                  <a:txBody>
                    <a:bodyPr/>
                    <a:lstStyle/>
                    <a:p>
                      <a:r>
                        <a:rPr lang="en-US" dirty="0" smtClean="0"/>
                        <a:t>           3</a:t>
                      </a:r>
                      <a:endParaRPr lang="en-US" dirty="0"/>
                    </a:p>
                  </a:txBody>
                  <a:tcPr/>
                </a:tc>
                <a:tc>
                  <a:txBody>
                    <a:bodyPr/>
                    <a:lstStyle/>
                    <a:p>
                      <a:r>
                        <a:rPr lang="en-US" dirty="0" smtClean="0"/>
                        <a:t>           2</a:t>
                      </a:r>
                      <a:endParaRPr lang="en-US" dirty="0"/>
                    </a:p>
                  </a:txBody>
                  <a:tcPr/>
                </a:tc>
                <a:tc>
                  <a:txBody>
                    <a:bodyPr/>
                    <a:lstStyle/>
                    <a:p>
                      <a:r>
                        <a:rPr lang="en-US" dirty="0" smtClean="0"/>
                        <a:t>            5</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204527513"/>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591133306"/>
              </p:ext>
            </p:extLst>
          </p:nvPr>
        </p:nvGraphicFramePr>
        <p:xfrm>
          <a:off x="5713685" y="2815769"/>
          <a:ext cx="847634" cy="400350"/>
        </p:xfrm>
        <a:graphic>
          <a:graphicData uri="http://schemas.openxmlformats.org/drawingml/2006/table">
            <a:tbl>
              <a:tblPr firstRow="1" bandRow="1">
                <a:tableStyleId>{5C22544A-7EE6-4342-B048-85BDC9FD1C3A}</a:tableStyleId>
              </a:tblPr>
              <a:tblGrid>
                <a:gridCol w="847634">
                  <a:extLst>
                    <a:ext uri="{9D8B030D-6E8A-4147-A177-3AD203B41FA5}">
                      <a16:colId xmlns:a16="http://schemas.microsoft.com/office/drawing/2014/main" val="4220207827"/>
                    </a:ext>
                  </a:extLst>
                </a:gridCol>
              </a:tblGrid>
              <a:tr h="400350">
                <a:tc>
                  <a:txBody>
                    <a:bodyPr/>
                    <a:lstStyle/>
                    <a:p>
                      <a:r>
                        <a:rPr lang="en-US" dirty="0" smtClean="0"/>
                        <a:t>Pivot</a:t>
                      </a:r>
                      <a:endParaRPr lang="en-US" dirty="0"/>
                    </a:p>
                  </a:txBody>
                  <a:tcPr/>
                </a:tc>
                <a:extLst>
                  <a:ext uri="{0D108BD9-81ED-4DB2-BD59-A6C34878D82A}">
                    <a16:rowId xmlns:a16="http://schemas.microsoft.com/office/drawing/2014/main" val="667472485"/>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341366569"/>
              </p:ext>
            </p:extLst>
          </p:nvPr>
        </p:nvGraphicFramePr>
        <p:xfrm>
          <a:off x="5797868" y="3558171"/>
          <a:ext cx="763451" cy="365760"/>
        </p:xfrm>
        <a:graphic>
          <a:graphicData uri="http://schemas.openxmlformats.org/drawingml/2006/table">
            <a:tbl>
              <a:tblPr firstRow="1" bandRow="1">
                <a:tableStyleId>{5C22544A-7EE6-4342-B048-85BDC9FD1C3A}</a:tableStyleId>
              </a:tblPr>
              <a:tblGrid>
                <a:gridCol w="763451">
                  <a:extLst>
                    <a:ext uri="{9D8B030D-6E8A-4147-A177-3AD203B41FA5}">
                      <a16:colId xmlns:a16="http://schemas.microsoft.com/office/drawing/2014/main" val="3422710791"/>
                    </a:ext>
                  </a:extLst>
                </a:gridCol>
              </a:tblGrid>
              <a:tr h="351488">
                <a:tc>
                  <a:txBody>
                    <a:bodyPr/>
                    <a:lstStyle/>
                    <a:p>
                      <a:r>
                        <a:rPr lang="en-US" dirty="0" smtClean="0"/>
                        <a:t>Left</a:t>
                      </a:r>
                      <a:endParaRPr lang="en-US" dirty="0"/>
                    </a:p>
                  </a:txBody>
                  <a:tcPr/>
                </a:tc>
                <a:extLst>
                  <a:ext uri="{0D108BD9-81ED-4DB2-BD59-A6C34878D82A}">
                    <a16:rowId xmlns:a16="http://schemas.microsoft.com/office/drawing/2014/main" val="381880072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662615191"/>
              </p:ext>
            </p:extLst>
          </p:nvPr>
        </p:nvGraphicFramePr>
        <p:xfrm>
          <a:off x="8606973" y="3569301"/>
          <a:ext cx="824411" cy="418978"/>
        </p:xfrm>
        <a:graphic>
          <a:graphicData uri="http://schemas.openxmlformats.org/drawingml/2006/table">
            <a:tbl>
              <a:tblPr firstRow="1" bandRow="1">
                <a:tableStyleId>{5C22544A-7EE6-4342-B048-85BDC9FD1C3A}</a:tableStyleId>
              </a:tblPr>
              <a:tblGrid>
                <a:gridCol w="824411">
                  <a:extLst>
                    <a:ext uri="{9D8B030D-6E8A-4147-A177-3AD203B41FA5}">
                      <a16:colId xmlns:a16="http://schemas.microsoft.com/office/drawing/2014/main" val="3978676239"/>
                    </a:ext>
                  </a:extLst>
                </a:gridCol>
              </a:tblGrid>
              <a:tr h="418978">
                <a:tc>
                  <a:txBody>
                    <a:bodyPr/>
                    <a:lstStyle/>
                    <a:p>
                      <a:r>
                        <a:rPr lang="en-US" dirty="0" smtClean="0"/>
                        <a:t>Right</a:t>
                      </a:r>
                      <a:endParaRPr lang="en-US" dirty="0"/>
                    </a:p>
                  </a:txBody>
                  <a:tcPr/>
                </a:tc>
                <a:extLst>
                  <a:ext uri="{0D108BD9-81ED-4DB2-BD59-A6C34878D82A}">
                    <a16:rowId xmlns:a16="http://schemas.microsoft.com/office/drawing/2014/main" val="1215199847"/>
                  </a:ext>
                </a:extLst>
              </a:tr>
            </a:tbl>
          </a:graphicData>
        </a:graphic>
      </p:graphicFrame>
      <p:cxnSp>
        <p:nvCxnSpPr>
          <p:cNvPr id="20" name="Straight Arrow Connector 19"/>
          <p:cNvCxnSpPr/>
          <p:nvPr/>
        </p:nvCxnSpPr>
        <p:spPr>
          <a:xfrm flipH="1">
            <a:off x="7846423" y="3761013"/>
            <a:ext cx="760551" cy="8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2646753111"/>
              </p:ext>
            </p:extLst>
          </p:nvPr>
        </p:nvGraphicFramePr>
        <p:xfrm>
          <a:off x="5722394" y="4214462"/>
          <a:ext cx="838925" cy="418978"/>
        </p:xfrm>
        <a:graphic>
          <a:graphicData uri="http://schemas.openxmlformats.org/drawingml/2006/table">
            <a:tbl>
              <a:tblPr firstRow="1" bandRow="1">
                <a:tableStyleId>{5C22544A-7EE6-4342-B048-85BDC9FD1C3A}</a:tableStyleId>
              </a:tblPr>
              <a:tblGrid>
                <a:gridCol w="838925">
                  <a:extLst>
                    <a:ext uri="{9D8B030D-6E8A-4147-A177-3AD203B41FA5}">
                      <a16:colId xmlns:a16="http://schemas.microsoft.com/office/drawing/2014/main" val="1425114024"/>
                    </a:ext>
                  </a:extLst>
                </a:gridCol>
              </a:tblGrid>
              <a:tr h="418978">
                <a:tc>
                  <a:txBody>
                    <a:bodyPr/>
                    <a:lstStyle/>
                    <a:p>
                      <a:r>
                        <a:rPr lang="en-US" dirty="0" smtClean="0"/>
                        <a:t>Pivot</a:t>
                      </a:r>
                      <a:endParaRPr lang="en-US" dirty="0"/>
                    </a:p>
                  </a:txBody>
                  <a:tcPr/>
                </a:tc>
                <a:extLst>
                  <a:ext uri="{0D108BD9-81ED-4DB2-BD59-A6C34878D82A}">
                    <a16:rowId xmlns:a16="http://schemas.microsoft.com/office/drawing/2014/main" val="2397013464"/>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194481970"/>
              </p:ext>
            </p:extLst>
          </p:nvPr>
        </p:nvGraphicFramePr>
        <p:xfrm>
          <a:off x="5434148" y="4633440"/>
          <a:ext cx="5762172" cy="487200"/>
        </p:xfrm>
        <a:graphic>
          <a:graphicData uri="http://schemas.openxmlformats.org/drawingml/2006/table">
            <a:tbl>
              <a:tblPr firstRow="1" bandRow="1">
                <a:tableStyleId>{5C22544A-7EE6-4342-B048-85BDC9FD1C3A}</a:tableStyleId>
              </a:tblPr>
              <a:tblGrid>
                <a:gridCol w="1440543">
                  <a:extLst>
                    <a:ext uri="{9D8B030D-6E8A-4147-A177-3AD203B41FA5}">
                      <a16:colId xmlns:a16="http://schemas.microsoft.com/office/drawing/2014/main" val="3980188359"/>
                    </a:ext>
                  </a:extLst>
                </a:gridCol>
                <a:gridCol w="1440543">
                  <a:extLst>
                    <a:ext uri="{9D8B030D-6E8A-4147-A177-3AD203B41FA5}">
                      <a16:colId xmlns:a16="http://schemas.microsoft.com/office/drawing/2014/main" val="3079672159"/>
                    </a:ext>
                  </a:extLst>
                </a:gridCol>
                <a:gridCol w="1440543">
                  <a:extLst>
                    <a:ext uri="{9D8B030D-6E8A-4147-A177-3AD203B41FA5}">
                      <a16:colId xmlns:a16="http://schemas.microsoft.com/office/drawing/2014/main" val="4024137200"/>
                    </a:ext>
                  </a:extLst>
                </a:gridCol>
                <a:gridCol w="1440543">
                  <a:extLst>
                    <a:ext uri="{9D8B030D-6E8A-4147-A177-3AD203B41FA5}">
                      <a16:colId xmlns:a16="http://schemas.microsoft.com/office/drawing/2014/main" val="2944337495"/>
                    </a:ext>
                  </a:extLst>
                </a:gridCol>
              </a:tblGrid>
              <a:tr h="487200">
                <a:tc>
                  <a:txBody>
                    <a:bodyPr/>
                    <a:lstStyle/>
                    <a:p>
                      <a:r>
                        <a:rPr lang="en-US" dirty="0" smtClean="0"/>
                        <a:t>           3</a:t>
                      </a:r>
                      <a:endParaRPr lang="en-US" dirty="0"/>
                    </a:p>
                  </a:txBody>
                  <a:tcPr/>
                </a:tc>
                <a:tc>
                  <a:txBody>
                    <a:bodyPr/>
                    <a:lstStyle/>
                    <a:p>
                      <a:r>
                        <a:rPr lang="en-US" dirty="0" smtClean="0"/>
                        <a:t>           2</a:t>
                      </a:r>
                      <a:endParaRPr lang="en-US" dirty="0"/>
                    </a:p>
                  </a:txBody>
                  <a:tcPr/>
                </a:tc>
                <a:tc>
                  <a:txBody>
                    <a:bodyPr/>
                    <a:lstStyle/>
                    <a:p>
                      <a:r>
                        <a:rPr lang="en-US" dirty="0" smtClean="0"/>
                        <a:t>             5</a:t>
                      </a:r>
                      <a:endParaRPr lang="en-US" dirty="0"/>
                    </a:p>
                  </a:txBody>
                  <a:tcPr/>
                </a:tc>
                <a:tc>
                  <a:txBody>
                    <a:bodyPr/>
                    <a:lstStyle/>
                    <a:p>
                      <a:r>
                        <a:rPr lang="en-US" dirty="0" smtClean="0"/>
                        <a:t>          </a:t>
                      </a:r>
                      <a:r>
                        <a:rPr lang="en-US" baseline="0" dirty="0" smtClean="0"/>
                        <a:t> 4</a:t>
                      </a:r>
                      <a:endParaRPr lang="en-US" dirty="0"/>
                    </a:p>
                  </a:txBody>
                  <a:tcPr/>
                </a:tc>
                <a:extLst>
                  <a:ext uri="{0D108BD9-81ED-4DB2-BD59-A6C34878D82A}">
                    <a16:rowId xmlns:a16="http://schemas.microsoft.com/office/drawing/2014/main" val="2077101111"/>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602032744"/>
              </p:ext>
            </p:extLst>
          </p:nvPr>
        </p:nvGraphicFramePr>
        <p:xfrm>
          <a:off x="5736908" y="5062700"/>
          <a:ext cx="824412" cy="365760"/>
        </p:xfrm>
        <a:graphic>
          <a:graphicData uri="http://schemas.openxmlformats.org/drawingml/2006/table">
            <a:tbl>
              <a:tblPr firstRow="1" bandRow="1">
                <a:tableStyleId>{5C22544A-7EE6-4342-B048-85BDC9FD1C3A}</a:tableStyleId>
              </a:tblPr>
              <a:tblGrid>
                <a:gridCol w="824412">
                  <a:extLst>
                    <a:ext uri="{9D8B030D-6E8A-4147-A177-3AD203B41FA5}">
                      <a16:colId xmlns:a16="http://schemas.microsoft.com/office/drawing/2014/main" val="4166632011"/>
                    </a:ext>
                  </a:extLst>
                </a:gridCol>
              </a:tblGrid>
              <a:tr h="361043">
                <a:tc>
                  <a:txBody>
                    <a:bodyPr/>
                    <a:lstStyle/>
                    <a:p>
                      <a:r>
                        <a:rPr lang="en-US" dirty="0" smtClean="0"/>
                        <a:t>Left</a:t>
                      </a:r>
                      <a:endParaRPr lang="en-US" dirty="0"/>
                    </a:p>
                  </a:txBody>
                  <a:tcPr/>
                </a:tc>
                <a:extLst>
                  <a:ext uri="{0D108BD9-81ED-4DB2-BD59-A6C34878D82A}">
                    <a16:rowId xmlns:a16="http://schemas.microsoft.com/office/drawing/2014/main" val="400481263"/>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381220631"/>
              </p:ext>
            </p:extLst>
          </p:nvPr>
        </p:nvGraphicFramePr>
        <p:xfrm>
          <a:off x="7175862" y="5057620"/>
          <a:ext cx="885371" cy="370840"/>
        </p:xfrm>
        <a:graphic>
          <a:graphicData uri="http://schemas.openxmlformats.org/drawingml/2006/table">
            <a:tbl>
              <a:tblPr firstRow="1" bandRow="1">
                <a:tableStyleId>{5C22544A-7EE6-4342-B048-85BDC9FD1C3A}</a:tableStyleId>
              </a:tblPr>
              <a:tblGrid>
                <a:gridCol w="885371">
                  <a:extLst>
                    <a:ext uri="{9D8B030D-6E8A-4147-A177-3AD203B41FA5}">
                      <a16:colId xmlns:a16="http://schemas.microsoft.com/office/drawing/2014/main" val="2418906349"/>
                    </a:ext>
                  </a:extLst>
                </a:gridCol>
              </a:tblGrid>
              <a:tr h="370840">
                <a:tc>
                  <a:txBody>
                    <a:bodyPr/>
                    <a:lstStyle/>
                    <a:p>
                      <a:r>
                        <a:rPr lang="en-US" dirty="0" smtClean="0"/>
                        <a:t>Right</a:t>
                      </a:r>
                      <a:endParaRPr lang="en-US" dirty="0"/>
                    </a:p>
                  </a:txBody>
                  <a:tcPr/>
                </a:tc>
                <a:extLst>
                  <a:ext uri="{0D108BD9-81ED-4DB2-BD59-A6C34878D82A}">
                    <a16:rowId xmlns:a16="http://schemas.microsoft.com/office/drawing/2014/main" val="2143807983"/>
                  </a:ext>
                </a:extLst>
              </a:tr>
            </a:tbl>
          </a:graphicData>
        </a:graphic>
      </p:graphicFrame>
      <p:cxnSp>
        <p:nvCxnSpPr>
          <p:cNvPr id="31" name="Curved Connector 30"/>
          <p:cNvCxnSpPr>
            <a:stCxn id="24" idx="2"/>
            <a:endCxn id="25" idx="2"/>
          </p:cNvCxnSpPr>
          <p:nvPr/>
        </p:nvCxnSpPr>
        <p:spPr>
          <a:xfrm rot="16200000" flipH="1">
            <a:off x="6883830" y="4693743"/>
            <a:ext cx="12700" cy="1469433"/>
          </a:xfrm>
          <a:prstGeom prst="curvedConnector3">
            <a:avLst>
              <a:gd name="adj1" fmla="val 255428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241595"/>
      </p:ext>
    </p:extLst>
  </p:cSld>
  <p:clrMapOvr>
    <a:masterClrMapping/>
  </p:clrMapOvr>
  <mc:AlternateContent xmlns:mc="http://schemas.openxmlformats.org/markup-compatibility/2006">
    <mc:Choice xmlns:p14="http://schemas.microsoft.com/office/powerpoint/2010/main" Requires="p14">
      <p:transition spd="slow" p14:dur="2000" advTm="2928"/>
    </mc:Choice>
    <mc:Fallback>
      <p:transition spd="slow" advTm="2928"/>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863" y="357051"/>
            <a:ext cx="9938657" cy="827315"/>
          </a:xfrm>
        </p:spPr>
        <p:txBody>
          <a:bodyPr/>
          <a:lstStyle/>
          <a:p>
            <a:pPr algn="ctr"/>
            <a:r>
              <a:rPr lang="en-US" b="1" dirty="0" smtClean="0">
                <a:solidFill>
                  <a:srgbClr val="002060"/>
                </a:solidFill>
                <a:latin typeface="Times New Roman" panose="02020603050405020304" pitchFamily="18" charset="0"/>
                <a:cs typeface="Times New Roman" panose="02020603050405020304" pitchFamily="18" charset="0"/>
              </a:rPr>
              <a:t>Example Explain</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0594" y="1184365"/>
            <a:ext cx="11521440" cy="5320938"/>
          </a:xfrm>
        </p:spPr>
        <p:txBody>
          <a:bodyPr/>
          <a:lstStyle/>
          <a:p>
            <a:pPr marL="45720" indent="0">
              <a:buNone/>
            </a:pPr>
            <a:r>
              <a:rPr lang="en-US" dirty="0">
                <a:solidFill>
                  <a:srgbClr val="00B0F0"/>
                </a:solidFill>
                <a:latin typeface="Times New Roman" panose="02020603050405020304" pitchFamily="18" charset="0"/>
                <a:cs typeface="Times New Roman" panose="02020603050405020304" pitchFamily="18" charset="0"/>
              </a:rPr>
              <a:t>Step </a:t>
            </a:r>
            <a:r>
              <a:rPr lang="en-US" dirty="0" smtClean="0">
                <a:solidFill>
                  <a:srgbClr val="00B0F0"/>
                </a:solidFill>
                <a:latin typeface="Times New Roman" panose="02020603050405020304" pitchFamily="18" charset="0"/>
                <a:cs typeface="Times New Roman" panose="02020603050405020304" pitchFamily="18" charset="0"/>
              </a:rPr>
              <a:t>4: </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pivot=3, </a:t>
            </a:r>
            <a:r>
              <a:rPr lang="en-US" dirty="0" smtClean="0">
                <a:solidFill>
                  <a:schemeClr val="tx1"/>
                </a:solidFill>
                <a:latin typeface="Times New Roman" panose="02020603050405020304" pitchFamily="18" charset="0"/>
                <a:cs typeface="Times New Roman" panose="02020603050405020304" pitchFamily="18" charset="0"/>
              </a:rPr>
              <a:t>left=2</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chemeClr val="tx1"/>
                </a:solidFill>
                <a:latin typeface="Times New Roman" panose="02020603050405020304" pitchFamily="18" charset="0"/>
                <a:cs typeface="Times New Roman" panose="02020603050405020304" pitchFamily="18" charset="0"/>
              </a:rPr>
              <a:t>           pivot </a:t>
            </a:r>
            <a:r>
              <a:rPr lang="en-US" dirty="0" smtClean="0">
                <a:solidFill>
                  <a:schemeClr val="tx1"/>
                </a:solidFill>
                <a:latin typeface="Times New Roman" panose="02020603050405020304" pitchFamily="18" charset="0"/>
                <a:cs typeface="Times New Roman" panose="02020603050405020304" pitchFamily="18" charset="0"/>
              </a:rPr>
              <a:t>&gt; left, left </a:t>
            </a:r>
            <a:r>
              <a:rPr lang="en-US" dirty="0">
                <a:solidFill>
                  <a:schemeClr val="tx1"/>
                </a:solidFill>
                <a:latin typeface="Times New Roman" panose="02020603050405020304" pitchFamily="18" charset="0"/>
                <a:cs typeface="Times New Roman" panose="02020603050405020304" pitchFamily="18" charset="0"/>
              </a:rPr>
              <a:t>shift</a:t>
            </a:r>
          </a:p>
          <a:p>
            <a:pPr marL="45720" indent="0">
              <a:buNone/>
            </a:pPr>
            <a:r>
              <a:rPr lang="en-US" dirty="0">
                <a:solidFill>
                  <a:srgbClr val="00B0F0"/>
                </a:solidFill>
                <a:latin typeface="Times New Roman" panose="02020603050405020304" pitchFamily="18" charset="0"/>
                <a:cs typeface="Times New Roman" panose="02020603050405020304" pitchFamily="18" charset="0"/>
              </a:rPr>
              <a:t>Step </a:t>
            </a:r>
            <a:r>
              <a:rPr lang="en-US" dirty="0" smtClean="0">
                <a:solidFill>
                  <a:srgbClr val="00B0F0"/>
                </a:solidFill>
                <a:latin typeface="Times New Roman" panose="02020603050405020304" pitchFamily="18" charset="0"/>
                <a:cs typeface="Times New Roman" panose="02020603050405020304" pitchFamily="18" charset="0"/>
              </a:rPr>
              <a:t>5:</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pivot=left=right=3</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So 3 is sorted</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Step </a:t>
            </a:r>
            <a:r>
              <a:rPr lang="en-US" dirty="0" smtClean="0">
                <a:solidFill>
                  <a:srgbClr val="00B0F0"/>
                </a:solidFill>
                <a:latin typeface="Times New Roman" panose="02020603050405020304" pitchFamily="18" charset="0"/>
                <a:cs typeface="Times New Roman" panose="02020603050405020304" pitchFamily="18" charset="0"/>
              </a:rPr>
              <a:t>6:</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pivot=left=right=2</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So 2 is fixed</a:t>
            </a:r>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61023695"/>
              </p:ext>
            </p:extLst>
          </p:nvPr>
        </p:nvGraphicFramePr>
        <p:xfrm>
          <a:off x="5312228" y="1712443"/>
          <a:ext cx="5991496" cy="543076"/>
        </p:xfrm>
        <a:graphic>
          <a:graphicData uri="http://schemas.openxmlformats.org/drawingml/2006/table">
            <a:tbl>
              <a:tblPr firstRow="1" bandRow="1">
                <a:tableStyleId>{5C22544A-7EE6-4342-B048-85BDC9FD1C3A}</a:tableStyleId>
              </a:tblPr>
              <a:tblGrid>
                <a:gridCol w="1497874">
                  <a:extLst>
                    <a:ext uri="{9D8B030D-6E8A-4147-A177-3AD203B41FA5}">
                      <a16:colId xmlns:a16="http://schemas.microsoft.com/office/drawing/2014/main" val="4094984286"/>
                    </a:ext>
                  </a:extLst>
                </a:gridCol>
                <a:gridCol w="1497874">
                  <a:extLst>
                    <a:ext uri="{9D8B030D-6E8A-4147-A177-3AD203B41FA5}">
                      <a16:colId xmlns:a16="http://schemas.microsoft.com/office/drawing/2014/main" val="3884785123"/>
                    </a:ext>
                  </a:extLst>
                </a:gridCol>
                <a:gridCol w="1497874">
                  <a:extLst>
                    <a:ext uri="{9D8B030D-6E8A-4147-A177-3AD203B41FA5}">
                      <a16:colId xmlns:a16="http://schemas.microsoft.com/office/drawing/2014/main" val="266944683"/>
                    </a:ext>
                  </a:extLst>
                </a:gridCol>
                <a:gridCol w="1497874">
                  <a:extLst>
                    <a:ext uri="{9D8B030D-6E8A-4147-A177-3AD203B41FA5}">
                      <a16:colId xmlns:a16="http://schemas.microsoft.com/office/drawing/2014/main" val="1458478043"/>
                    </a:ext>
                  </a:extLst>
                </a:gridCol>
              </a:tblGrid>
              <a:tr h="543076">
                <a:tc>
                  <a:txBody>
                    <a:bodyPr/>
                    <a:lstStyle/>
                    <a:p>
                      <a:r>
                        <a:rPr lang="en-US" dirty="0" smtClean="0"/>
                        <a:t>             2</a:t>
                      </a:r>
                      <a:endParaRPr lang="en-US" dirty="0"/>
                    </a:p>
                  </a:txBody>
                  <a:tcPr/>
                </a:tc>
                <a:tc>
                  <a:txBody>
                    <a:bodyPr/>
                    <a:lstStyle/>
                    <a:p>
                      <a:r>
                        <a:rPr lang="en-US" dirty="0" smtClean="0"/>
                        <a:t>           3</a:t>
                      </a:r>
                      <a:endParaRPr lang="en-US" dirty="0"/>
                    </a:p>
                  </a:txBody>
                  <a:tcPr/>
                </a:tc>
                <a:tc>
                  <a:txBody>
                    <a:bodyPr/>
                    <a:lstStyle/>
                    <a:p>
                      <a:r>
                        <a:rPr lang="en-US" dirty="0" smtClean="0"/>
                        <a:t> </a:t>
                      </a:r>
                      <a:r>
                        <a:rPr lang="en-US" baseline="0" dirty="0" smtClean="0"/>
                        <a:t>            5</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11716165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29959676"/>
              </p:ext>
            </p:extLst>
          </p:nvPr>
        </p:nvGraphicFramePr>
        <p:xfrm>
          <a:off x="7106193" y="1346682"/>
          <a:ext cx="798285" cy="365760"/>
        </p:xfrm>
        <a:graphic>
          <a:graphicData uri="http://schemas.openxmlformats.org/drawingml/2006/table">
            <a:tbl>
              <a:tblPr firstRow="1" bandRow="1">
                <a:tableStyleId>{5C22544A-7EE6-4342-B048-85BDC9FD1C3A}</a:tableStyleId>
              </a:tblPr>
              <a:tblGrid>
                <a:gridCol w="798285">
                  <a:extLst>
                    <a:ext uri="{9D8B030D-6E8A-4147-A177-3AD203B41FA5}">
                      <a16:colId xmlns:a16="http://schemas.microsoft.com/office/drawing/2014/main" val="4226145988"/>
                    </a:ext>
                  </a:extLst>
                </a:gridCol>
              </a:tblGrid>
              <a:tr h="351489">
                <a:tc>
                  <a:txBody>
                    <a:bodyPr/>
                    <a:lstStyle/>
                    <a:p>
                      <a:r>
                        <a:rPr lang="en-US" dirty="0" smtClean="0"/>
                        <a:t>Pivot</a:t>
                      </a:r>
                      <a:endParaRPr lang="en-US" dirty="0"/>
                    </a:p>
                  </a:txBody>
                  <a:tcPr/>
                </a:tc>
                <a:extLst>
                  <a:ext uri="{0D108BD9-81ED-4DB2-BD59-A6C34878D82A}">
                    <a16:rowId xmlns:a16="http://schemas.microsoft.com/office/drawing/2014/main" val="132614232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06086315"/>
              </p:ext>
            </p:extLst>
          </p:nvPr>
        </p:nvGraphicFramePr>
        <p:xfrm>
          <a:off x="5657667" y="2191172"/>
          <a:ext cx="876663" cy="395031"/>
        </p:xfrm>
        <a:graphic>
          <a:graphicData uri="http://schemas.openxmlformats.org/drawingml/2006/table">
            <a:tbl>
              <a:tblPr firstRow="1" bandRow="1">
                <a:tableStyleId>{5C22544A-7EE6-4342-B048-85BDC9FD1C3A}</a:tableStyleId>
              </a:tblPr>
              <a:tblGrid>
                <a:gridCol w="876663">
                  <a:extLst>
                    <a:ext uri="{9D8B030D-6E8A-4147-A177-3AD203B41FA5}">
                      <a16:colId xmlns:a16="http://schemas.microsoft.com/office/drawing/2014/main" val="3282527794"/>
                    </a:ext>
                  </a:extLst>
                </a:gridCol>
              </a:tblGrid>
              <a:tr h="395031">
                <a:tc>
                  <a:txBody>
                    <a:bodyPr/>
                    <a:lstStyle/>
                    <a:p>
                      <a:r>
                        <a:rPr lang="en-US" dirty="0" smtClean="0"/>
                        <a:t>Left</a:t>
                      </a:r>
                      <a:endParaRPr lang="en-US" dirty="0"/>
                    </a:p>
                  </a:txBody>
                  <a:tcPr/>
                </a:tc>
                <a:extLst>
                  <a:ext uri="{0D108BD9-81ED-4DB2-BD59-A6C34878D82A}">
                    <a16:rowId xmlns:a16="http://schemas.microsoft.com/office/drawing/2014/main" val="73313222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87092724"/>
              </p:ext>
            </p:extLst>
          </p:nvPr>
        </p:nvGraphicFramePr>
        <p:xfrm>
          <a:off x="7106192" y="2194193"/>
          <a:ext cx="798285" cy="365760"/>
        </p:xfrm>
        <a:graphic>
          <a:graphicData uri="http://schemas.openxmlformats.org/drawingml/2006/table">
            <a:tbl>
              <a:tblPr firstRow="1" bandRow="1">
                <a:tableStyleId>{5C22544A-7EE6-4342-B048-85BDC9FD1C3A}</a:tableStyleId>
              </a:tblPr>
              <a:tblGrid>
                <a:gridCol w="798285">
                  <a:extLst>
                    <a:ext uri="{9D8B030D-6E8A-4147-A177-3AD203B41FA5}">
                      <a16:colId xmlns:a16="http://schemas.microsoft.com/office/drawing/2014/main" val="1055181844"/>
                    </a:ext>
                  </a:extLst>
                </a:gridCol>
              </a:tblGrid>
              <a:tr h="358623">
                <a:tc>
                  <a:txBody>
                    <a:bodyPr/>
                    <a:lstStyle/>
                    <a:p>
                      <a:r>
                        <a:rPr lang="en-US" dirty="0" smtClean="0"/>
                        <a:t>Right</a:t>
                      </a:r>
                      <a:endParaRPr lang="en-US" dirty="0"/>
                    </a:p>
                  </a:txBody>
                  <a:tcPr/>
                </a:tc>
                <a:extLst>
                  <a:ext uri="{0D108BD9-81ED-4DB2-BD59-A6C34878D82A}">
                    <a16:rowId xmlns:a16="http://schemas.microsoft.com/office/drawing/2014/main" val="197007968"/>
                  </a:ext>
                </a:extLst>
              </a:tr>
            </a:tbl>
          </a:graphicData>
        </a:graphic>
      </p:graphicFrame>
      <p:cxnSp>
        <p:nvCxnSpPr>
          <p:cNvPr id="9" name="Straight Arrow Connector 8"/>
          <p:cNvCxnSpPr/>
          <p:nvPr/>
        </p:nvCxnSpPr>
        <p:spPr>
          <a:xfrm>
            <a:off x="6534330" y="2377073"/>
            <a:ext cx="505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91330405"/>
              </p:ext>
            </p:extLst>
          </p:nvPr>
        </p:nvGraphicFramePr>
        <p:xfrm>
          <a:off x="5312226" y="3341793"/>
          <a:ext cx="5991500" cy="504374"/>
        </p:xfrm>
        <a:graphic>
          <a:graphicData uri="http://schemas.openxmlformats.org/drawingml/2006/table">
            <a:tbl>
              <a:tblPr firstRow="1" bandRow="1">
                <a:tableStyleId>{5C22544A-7EE6-4342-B048-85BDC9FD1C3A}</a:tableStyleId>
              </a:tblPr>
              <a:tblGrid>
                <a:gridCol w="1497875">
                  <a:extLst>
                    <a:ext uri="{9D8B030D-6E8A-4147-A177-3AD203B41FA5}">
                      <a16:colId xmlns:a16="http://schemas.microsoft.com/office/drawing/2014/main" val="2708573560"/>
                    </a:ext>
                  </a:extLst>
                </a:gridCol>
                <a:gridCol w="1584962">
                  <a:extLst>
                    <a:ext uri="{9D8B030D-6E8A-4147-A177-3AD203B41FA5}">
                      <a16:colId xmlns:a16="http://schemas.microsoft.com/office/drawing/2014/main" val="917811769"/>
                    </a:ext>
                  </a:extLst>
                </a:gridCol>
                <a:gridCol w="1410788">
                  <a:extLst>
                    <a:ext uri="{9D8B030D-6E8A-4147-A177-3AD203B41FA5}">
                      <a16:colId xmlns:a16="http://schemas.microsoft.com/office/drawing/2014/main" val="2329724188"/>
                    </a:ext>
                  </a:extLst>
                </a:gridCol>
                <a:gridCol w="1497875">
                  <a:extLst>
                    <a:ext uri="{9D8B030D-6E8A-4147-A177-3AD203B41FA5}">
                      <a16:colId xmlns:a16="http://schemas.microsoft.com/office/drawing/2014/main" val="1673074974"/>
                    </a:ext>
                  </a:extLst>
                </a:gridCol>
              </a:tblGrid>
              <a:tr h="504374">
                <a:tc>
                  <a:txBody>
                    <a:bodyPr/>
                    <a:lstStyle/>
                    <a:p>
                      <a:r>
                        <a:rPr lang="en-US" dirty="0" smtClean="0"/>
                        <a:t>              2</a:t>
                      </a:r>
                      <a:endParaRPr lang="en-US" dirty="0"/>
                    </a:p>
                  </a:txBody>
                  <a:tcPr/>
                </a:tc>
                <a:tc>
                  <a:txBody>
                    <a:bodyPr/>
                    <a:lstStyle/>
                    <a:p>
                      <a:r>
                        <a:rPr lang="en-US" dirty="0" smtClean="0"/>
                        <a:t>              3</a:t>
                      </a:r>
                      <a:endParaRPr lang="en-US" dirty="0"/>
                    </a:p>
                  </a:txBody>
                  <a:tcPr/>
                </a:tc>
                <a:tc>
                  <a:txBody>
                    <a:bodyPr/>
                    <a:lstStyle/>
                    <a:p>
                      <a:r>
                        <a:rPr lang="en-US" dirty="0" smtClean="0"/>
                        <a:t>            5</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98098469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051719000"/>
              </p:ext>
            </p:extLst>
          </p:nvPr>
        </p:nvGraphicFramePr>
        <p:xfrm>
          <a:off x="7588068" y="3836492"/>
          <a:ext cx="772160" cy="368905"/>
        </p:xfrm>
        <a:graphic>
          <a:graphicData uri="http://schemas.openxmlformats.org/drawingml/2006/table">
            <a:tbl>
              <a:tblPr firstRow="1" bandRow="1">
                <a:tableStyleId>{5C22544A-7EE6-4342-B048-85BDC9FD1C3A}</a:tableStyleId>
              </a:tblPr>
              <a:tblGrid>
                <a:gridCol w="772160">
                  <a:extLst>
                    <a:ext uri="{9D8B030D-6E8A-4147-A177-3AD203B41FA5}">
                      <a16:colId xmlns:a16="http://schemas.microsoft.com/office/drawing/2014/main" val="773325429"/>
                    </a:ext>
                  </a:extLst>
                </a:gridCol>
              </a:tblGrid>
              <a:tr h="368905">
                <a:tc>
                  <a:txBody>
                    <a:bodyPr/>
                    <a:lstStyle/>
                    <a:p>
                      <a:r>
                        <a:rPr lang="en-US" dirty="0" smtClean="0"/>
                        <a:t>Right</a:t>
                      </a:r>
                      <a:endParaRPr lang="en-US" dirty="0"/>
                    </a:p>
                  </a:txBody>
                  <a:tcPr/>
                </a:tc>
                <a:extLst>
                  <a:ext uri="{0D108BD9-81ED-4DB2-BD59-A6C34878D82A}">
                    <a16:rowId xmlns:a16="http://schemas.microsoft.com/office/drawing/2014/main" val="380944588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988891694"/>
              </p:ext>
            </p:extLst>
          </p:nvPr>
        </p:nvGraphicFramePr>
        <p:xfrm>
          <a:off x="6811555" y="3836492"/>
          <a:ext cx="746034" cy="370840"/>
        </p:xfrm>
        <a:graphic>
          <a:graphicData uri="http://schemas.openxmlformats.org/drawingml/2006/table">
            <a:tbl>
              <a:tblPr firstRow="1" bandRow="1">
                <a:tableStyleId>{5C22544A-7EE6-4342-B048-85BDC9FD1C3A}</a:tableStyleId>
              </a:tblPr>
              <a:tblGrid>
                <a:gridCol w="746034">
                  <a:extLst>
                    <a:ext uri="{9D8B030D-6E8A-4147-A177-3AD203B41FA5}">
                      <a16:colId xmlns:a16="http://schemas.microsoft.com/office/drawing/2014/main" val="2264082032"/>
                    </a:ext>
                  </a:extLst>
                </a:gridCol>
              </a:tblGrid>
              <a:tr h="370840">
                <a:tc>
                  <a:txBody>
                    <a:bodyPr/>
                    <a:lstStyle/>
                    <a:p>
                      <a:r>
                        <a:rPr lang="en-US" dirty="0" smtClean="0"/>
                        <a:t>Left</a:t>
                      </a:r>
                      <a:endParaRPr lang="en-US" dirty="0"/>
                    </a:p>
                  </a:txBody>
                  <a:tcPr/>
                </a:tc>
                <a:extLst>
                  <a:ext uri="{0D108BD9-81ED-4DB2-BD59-A6C34878D82A}">
                    <a16:rowId xmlns:a16="http://schemas.microsoft.com/office/drawing/2014/main" val="280384153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43257137"/>
              </p:ext>
            </p:extLst>
          </p:nvPr>
        </p:nvGraphicFramePr>
        <p:xfrm>
          <a:off x="7184572" y="2976034"/>
          <a:ext cx="789576" cy="365760"/>
        </p:xfrm>
        <a:graphic>
          <a:graphicData uri="http://schemas.openxmlformats.org/drawingml/2006/table">
            <a:tbl>
              <a:tblPr firstRow="1" bandRow="1">
                <a:tableStyleId>{5C22544A-7EE6-4342-B048-85BDC9FD1C3A}</a:tableStyleId>
              </a:tblPr>
              <a:tblGrid>
                <a:gridCol w="789576">
                  <a:extLst>
                    <a:ext uri="{9D8B030D-6E8A-4147-A177-3AD203B41FA5}">
                      <a16:colId xmlns:a16="http://schemas.microsoft.com/office/drawing/2014/main" val="1461688830"/>
                    </a:ext>
                  </a:extLst>
                </a:gridCol>
              </a:tblGrid>
              <a:tr h="342779">
                <a:tc>
                  <a:txBody>
                    <a:bodyPr/>
                    <a:lstStyle/>
                    <a:p>
                      <a:r>
                        <a:rPr lang="en-US" dirty="0" smtClean="0"/>
                        <a:t>Pivot</a:t>
                      </a:r>
                      <a:endParaRPr lang="en-US" dirty="0"/>
                    </a:p>
                  </a:txBody>
                  <a:tcPr/>
                </a:tc>
                <a:extLst>
                  <a:ext uri="{0D108BD9-81ED-4DB2-BD59-A6C34878D82A}">
                    <a16:rowId xmlns:a16="http://schemas.microsoft.com/office/drawing/2014/main" val="54814453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452810611"/>
              </p:ext>
            </p:extLst>
          </p:nvPr>
        </p:nvGraphicFramePr>
        <p:xfrm>
          <a:off x="6811555" y="2966359"/>
          <a:ext cx="1574799" cy="1229364"/>
        </p:xfrm>
        <a:graphic>
          <a:graphicData uri="http://schemas.openxmlformats.org/drawingml/2006/table">
            <a:tbl>
              <a:tblPr/>
              <a:tblGrid>
                <a:gridCol w="1574799">
                  <a:extLst>
                    <a:ext uri="{9D8B030D-6E8A-4147-A177-3AD203B41FA5}">
                      <a16:colId xmlns:a16="http://schemas.microsoft.com/office/drawing/2014/main" val="1317311240"/>
                    </a:ext>
                  </a:extLst>
                </a:gridCol>
              </a:tblGrid>
              <a:tr h="1229364">
                <a:tc>
                  <a:txBody>
                    <a:bodyPr/>
                    <a:lstStyle/>
                    <a:p>
                      <a:endParaRPr lang="en-US" dirty="0">
                        <a:solidFill>
                          <a:srgbClr val="FF000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89730459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94674519"/>
              </p:ext>
            </p:extLst>
          </p:nvPr>
        </p:nvGraphicFramePr>
        <p:xfrm>
          <a:off x="5312226" y="4621478"/>
          <a:ext cx="5991500" cy="533996"/>
        </p:xfrm>
        <a:graphic>
          <a:graphicData uri="http://schemas.openxmlformats.org/drawingml/2006/table">
            <a:tbl>
              <a:tblPr firstRow="1" bandRow="1">
                <a:tableStyleId>{5C22544A-7EE6-4342-B048-85BDC9FD1C3A}</a:tableStyleId>
              </a:tblPr>
              <a:tblGrid>
                <a:gridCol w="1576254">
                  <a:extLst>
                    <a:ext uri="{9D8B030D-6E8A-4147-A177-3AD203B41FA5}">
                      <a16:colId xmlns:a16="http://schemas.microsoft.com/office/drawing/2014/main" val="366064418"/>
                    </a:ext>
                  </a:extLst>
                </a:gridCol>
                <a:gridCol w="1419496">
                  <a:extLst>
                    <a:ext uri="{9D8B030D-6E8A-4147-A177-3AD203B41FA5}">
                      <a16:colId xmlns:a16="http://schemas.microsoft.com/office/drawing/2014/main" val="3767846268"/>
                    </a:ext>
                  </a:extLst>
                </a:gridCol>
                <a:gridCol w="1497875">
                  <a:extLst>
                    <a:ext uri="{9D8B030D-6E8A-4147-A177-3AD203B41FA5}">
                      <a16:colId xmlns:a16="http://schemas.microsoft.com/office/drawing/2014/main" val="2078897001"/>
                    </a:ext>
                  </a:extLst>
                </a:gridCol>
                <a:gridCol w="1497875">
                  <a:extLst>
                    <a:ext uri="{9D8B030D-6E8A-4147-A177-3AD203B41FA5}">
                      <a16:colId xmlns:a16="http://schemas.microsoft.com/office/drawing/2014/main" val="941837157"/>
                    </a:ext>
                  </a:extLst>
                </a:gridCol>
              </a:tblGrid>
              <a:tr h="533996">
                <a:tc>
                  <a:txBody>
                    <a:bodyPr/>
                    <a:lstStyle/>
                    <a:p>
                      <a:r>
                        <a:rPr lang="en-US" dirty="0" smtClean="0"/>
                        <a:t>           2</a:t>
                      </a:r>
                      <a:endParaRPr lang="en-US" dirty="0"/>
                    </a:p>
                  </a:txBody>
                  <a:tcPr/>
                </a:tc>
                <a:tc>
                  <a:txBody>
                    <a:bodyPr/>
                    <a:lstStyle/>
                    <a:p>
                      <a:r>
                        <a:rPr lang="en-US" dirty="0" smtClean="0"/>
                        <a:t>           </a:t>
                      </a:r>
                      <a:r>
                        <a:rPr lang="en-US" b="1" dirty="0" smtClean="0">
                          <a:solidFill>
                            <a:srgbClr val="FF0000"/>
                          </a:solidFill>
                        </a:rPr>
                        <a:t>3</a:t>
                      </a:r>
                      <a:endParaRPr lang="en-US" b="1" dirty="0">
                        <a:solidFill>
                          <a:srgbClr val="FF0000"/>
                        </a:solidFill>
                      </a:endParaRPr>
                    </a:p>
                  </a:txBody>
                  <a:tcPr/>
                </a:tc>
                <a:tc>
                  <a:txBody>
                    <a:bodyPr/>
                    <a:lstStyle/>
                    <a:p>
                      <a:r>
                        <a:rPr lang="en-US" dirty="0" smtClean="0"/>
                        <a:t>               5</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252889226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526035184"/>
              </p:ext>
            </p:extLst>
          </p:nvPr>
        </p:nvGraphicFramePr>
        <p:xfrm>
          <a:off x="6095999" y="5047460"/>
          <a:ext cx="801189" cy="374351"/>
        </p:xfrm>
        <a:graphic>
          <a:graphicData uri="http://schemas.openxmlformats.org/drawingml/2006/table">
            <a:tbl>
              <a:tblPr firstRow="1" bandRow="1">
                <a:tableStyleId>{5C22544A-7EE6-4342-B048-85BDC9FD1C3A}</a:tableStyleId>
              </a:tblPr>
              <a:tblGrid>
                <a:gridCol w="801189">
                  <a:extLst>
                    <a:ext uri="{9D8B030D-6E8A-4147-A177-3AD203B41FA5}">
                      <a16:colId xmlns:a16="http://schemas.microsoft.com/office/drawing/2014/main" val="3901413406"/>
                    </a:ext>
                  </a:extLst>
                </a:gridCol>
              </a:tblGrid>
              <a:tr h="374351">
                <a:tc>
                  <a:txBody>
                    <a:bodyPr/>
                    <a:lstStyle/>
                    <a:p>
                      <a:r>
                        <a:rPr lang="en-US" dirty="0" smtClean="0"/>
                        <a:t>Right</a:t>
                      </a:r>
                      <a:endParaRPr lang="en-US" dirty="0"/>
                    </a:p>
                  </a:txBody>
                  <a:tcPr/>
                </a:tc>
                <a:extLst>
                  <a:ext uri="{0D108BD9-81ED-4DB2-BD59-A6C34878D82A}">
                    <a16:rowId xmlns:a16="http://schemas.microsoft.com/office/drawing/2014/main" val="302049723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484074885"/>
              </p:ext>
            </p:extLst>
          </p:nvPr>
        </p:nvGraphicFramePr>
        <p:xfrm>
          <a:off x="5312226" y="5056052"/>
          <a:ext cx="783773" cy="365760"/>
        </p:xfrm>
        <a:graphic>
          <a:graphicData uri="http://schemas.openxmlformats.org/drawingml/2006/table">
            <a:tbl>
              <a:tblPr firstRow="1" bandRow="1">
                <a:tableStyleId>{5C22544A-7EE6-4342-B048-85BDC9FD1C3A}</a:tableStyleId>
              </a:tblPr>
              <a:tblGrid>
                <a:gridCol w="783773">
                  <a:extLst>
                    <a:ext uri="{9D8B030D-6E8A-4147-A177-3AD203B41FA5}">
                      <a16:colId xmlns:a16="http://schemas.microsoft.com/office/drawing/2014/main" val="150617288"/>
                    </a:ext>
                  </a:extLst>
                </a:gridCol>
              </a:tblGrid>
              <a:tr h="365759">
                <a:tc>
                  <a:txBody>
                    <a:bodyPr/>
                    <a:lstStyle/>
                    <a:p>
                      <a:r>
                        <a:rPr lang="en-US" dirty="0" smtClean="0"/>
                        <a:t>Left</a:t>
                      </a:r>
                      <a:endParaRPr lang="en-US" dirty="0"/>
                    </a:p>
                  </a:txBody>
                  <a:tcPr/>
                </a:tc>
                <a:extLst>
                  <a:ext uri="{0D108BD9-81ED-4DB2-BD59-A6C34878D82A}">
                    <a16:rowId xmlns:a16="http://schemas.microsoft.com/office/drawing/2014/main" val="313633968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888101665"/>
              </p:ext>
            </p:extLst>
          </p:nvPr>
        </p:nvGraphicFramePr>
        <p:xfrm>
          <a:off x="5610859" y="4280740"/>
          <a:ext cx="763815" cy="365760"/>
        </p:xfrm>
        <a:graphic>
          <a:graphicData uri="http://schemas.openxmlformats.org/drawingml/2006/table">
            <a:tbl>
              <a:tblPr firstRow="1" bandRow="1">
                <a:tableStyleId>{5C22544A-7EE6-4342-B048-85BDC9FD1C3A}</a:tableStyleId>
              </a:tblPr>
              <a:tblGrid>
                <a:gridCol w="763815">
                  <a:extLst>
                    <a:ext uri="{9D8B030D-6E8A-4147-A177-3AD203B41FA5}">
                      <a16:colId xmlns:a16="http://schemas.microsoft.com/office/drawing/2014/main" val="2806163537"/>
                    </a:ext>
                  </a:extLst>
                </a:gridCol>
              </a:tblGrid>
              <a:tr h="340737">
                <a:tc>
                  <a:txBody>
                    <a:bodyPr/>
                    <a:lstStyle/>
                    <a:p>
                      <a:r>
                        <a:rPr lang="en-US" dirty="0" smtClean="0"/>
                        <a:t>Pivot</a:t>
                      </a:r>
                      <a:endParaRPr lang="en-US" dirty="0"/>
                    </a:p>
                  </a:txBody>
                  <a:tcPr/>
                </a:tc>
                <a:extLst>
                  <a:ext uri="{0D108BD9-81ED-4DB2-BD59-A6C34878D82A}">
                    <a16:rowId xmlns:a16="http://schemas.microsoft.com/office/drawing/2014/main" val="2772728505"/>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83560552"/>
              </p:ext>
            </p:extLst>
          </p:nvPr>
        </p:nvGraphicFramePr>
        <p:xfrm>
          <a:off x="5312228" y="4280739"/>
          <a:ext cx="1576252" cy="1141072"/>
        </p:xfrm>
        <a:graphic>
          <a:graphicData uri="http://schemas.openxmlformats.org/drawingml/2006/table">
            <a:tbl>
              <a:tblPr/>
              <a:tblGrid>
                <a:gridCol w="1576252">
                  <a:extLst>
                    <a:ext uri="{9D8B030D-6E8A-4147-A177-3AD203B41FA5}">
                      <a16:colId xmlns:a16="http://schemas.microsoft.com/office/drawing/2014/main" val="1845609369"/>
                    </a:ext>
                  </a:extLst>
                </a:gridCol>
              </a:tblGrid>
              <a:tr h="1141072">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1494787"/>
                  </a:ext>
                </a:extLst>
              </a:tr>
            </a:tbl>
          </a:graphicData>
        </a:graphic>
      </p:graphicFrame>
    </p:spTree>
    <p:extLst>
      <p:ext uri="{BB962C8B-B14F-4D97-AF65-F5344CB8AC3E}">
        <p14:creationId xmlns:p14="http://schemas.microsoft.com/office/powerpoint/2010/main" val="1674714488"/>
      </p:ext>
    </p:extLst>
  </p:cSld>
  <p:clrMapOvr>
    <a:masterClrMapping/>
  </p:clrMapOvr>
  <mc:AlternateContent xmlns:mc="http://schemas.openxmlformats.org/markup-compatibility/2006">
    <mc:Choice xmlns:p14="http://schemas.microsoft.com/office/powerpoint/2010/main" Requires="p14">
      <p:transition spd="slow" p14:dur="2000" advTm="912"/>
    </mc:Choice>
    <mc:Fallback>
      <p:transition spd="slow" advTm="912"/>
    </mc:Fallback>
  </mc:AlternateContent>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979</TotalTime>
  <Words>1006</Words>
  <Application>Microsoft Office PowerPoint</Application>
  <PresentationFormat>Widescreen</PresentationFormat>
  <Paragraphs>202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Cambria Math</vt:lpstr>
      <vt:lpstr>Corbel</vt:lpstr>
      <vt:lpstr>Times New Roman</vt:lpstr>
      <vt:lpstr>Wingdings</vt:lpstr>
      <vt:lpstr>Basis</vt:lpstr>
      <vt:lpstr>Welcome To My Presentation</vt:lpstr>
      <vt:lpstr>My Presentation Topic is Quick Sort</vt:lpstr>
      <vt:lpstr>Outline</vt:lpstr>
      <vt:lpstr>Introduction to Sort</vt:lpstr>
      <vt:lpstr>What is Quick Sort?</vt:lpstr>
      <vt:lpstr>Algorithm Explain</vt:lpstr>
      <vt:lpstr>Example of Quick Sort</vt:lpstr>
      <vt:lpstr>Example Explain</vt:lpstr>
      <vt:lpstr>Example Explain</vt:lpstr>
      <vt:lpstr>Example Explain</vt:lpstr>
      <vt:lpstr>Example Explain</vt:lpstr>
      <vt:lpstr>Pseudo Code</vt:lpstr>
      <vt:lpstr>Complexity</vt:lpstr>
      <vt:lpstr>Complexity</vt:lpstr>
      <vt:lpstr>Advantages of Quick Sort </vt:lpstr>
      <vt:lpstr>Disadvantages of Quick Sort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Lists</dc:title>
  <dc:creator>MD Imran Hosan</dc:creator>
  <cp:lastModifiedBy>Hp</cp:lastModifiedBy>
  <cp:revision>63</cp:revision>
  <dcterms:created xsi:type="dcterms:W3CDTF">2021-07-07T07:41:40Z</dcterms:created>
  <dcterms:modified xsi:type="dcterms:W3CDTF">2021-08-01T07:34:15Z</dcterms:modified>
</cp:coreProperties>
</file>