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1D3E60E-93A5-45B8-A882-B9A128DBD26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68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E3117-81AD-40A4-981A-4FF21401FF1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3E60E-93A5-45B8-A882-B9A128DBD263}" type="slidenum">
              <a:rPr lang="en-US" smtClean="0"/>
              <a:t>‹#›</a:t>
            </a:fld>
            <a:endParaRPr lang="en-US"/>
          </a:p>
        </p:txBody>
      </p:sp>
    </p:spTree>
    <p:extLst>
      <p:ext uri="{BB962C8B-B14F-4D97-AF65-F5344CB8AC3E}">
        <p14:creationId xmlns:p14="http://schemas.microsoft.com/office/powerpoint/2010/main" val="14657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028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38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spTree>
    <p:extLst>
      <p:ext uri="{BB962C8B-B14F-4D97-AF65-F5344CB8AC3E}">
        <p14:creationId xmlns:p14="http://schemas.microsoft.com/office/powerpoint/2010/main" val="263506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014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645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14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spTree>
    <p:extLst>
      <p:ext uri="{BB962C8B-B14F-4D97-AF65-F5344CB8AC3E}">
        <p14:creationId xmlns:p14="http://schemas.microsoft.com/office/powerpoint/2010/main" val="314373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E3117-81AD-40A4-981A-4FF21401FF11}"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3E60E-93A5-45B8-A882-B9A128DBD26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453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6E3117-81AD-40A4-981A-4FF21401FF1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3E60E-93A5-45B8-A882-B9A128DBD263}" type="slidenum">
              <a:rPr lang="en-US" smtClean="0"/>
              <a:t>‹#›</a:t>
            </a:fld>
            <a:endParaRPr lang="en-US"/>
          </a:p>
        </p:txBody>
      </p:sp>
    </p:spTree>
    <p:extLst>
      <p:ext uri="{BB962C8B-B14F-4D97-AF65-F5344CB8AC3E}">
        <p14:creationId xmlns:p14="http://schemas.microsoft.com/office/powerpoint/2010/main" val="4849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6E3117-81AD-40A4-981A-4FF21401FF11}"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D3E60E-93A5-45B8-A882-B9A128DBD26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61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6E3117-81AD-40A4-981A-4FF21401FF11}"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3E60E-93A5-45B8-A882-B9A128DBD26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43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E3117-81AD-40A4-981A-4FF21401FF11}"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D3E60E-93A5-45B8-A882-B9A128DBD263}" type="slidenum">
              <a:rPr lang="en-US" smtClean="0"/>
              <a:t>‹#›</a:t>
            </a:fld>
            <a:endParaRPr lang="en-US"/>
          </a:p>
        </p:txBody>
      </p:sp>
    </p:spTree>
    <p:extLst>
      <p:ext uri="{BB962C8B-B14F-4D97-AF65-F5344CB8AC3E}">
        <p14:creationId xmlns:p14="http://schemas.microsoft.com/office/powerpoint/2010/main" val="4935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E3117-81AD-40A4-981A-4FF21401FF1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3E60E-93A5-45B8-A882-B9A128DBD26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43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E3117-81AD-40A4-981A-4FF21401FF11}"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3E60E-93A5-45B8-A882-B9A128DBD263}" type="slidenum">
              <a:rPr lang="en-US" smtClean="0"/>
              <a:t>‹#›</a:t>
            </a:fld>
            <a:endParaRPr lang="en-US"/>
          </a:p>
        </p:txBody>
      </p:sp>
    </p:spTree>
    <p:extLst>
      <p:ext uri="{BB962C8B-B14F-4D97-AF65-F5344CB8AC3E}">
        <p14:creationId xmlns:p14="http://schemas.microsoft.com/office/powerpoint/2010/main" val="407293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6E3117-81AD-40A4-981A-4FF21401FF11}" type="datetimeFigureOut">
              <a:rPr lang="en-US" smtClean="0"/>
              <a:t>8/3/2021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D3E60E-93A5-45B8-A882-B9A128DBD263}" type="slidenum">
              <a:rPr lang="en-US" smtClean="0"/>
              <a:t>‹#›</a:t>
            </a:fld>
            <a:endParaRPr lang="en-US"/>
          </a:p>
        </p:txBody>
      </p:sp>
    </p:spTree>
    <p:extLst>
      <p:ext uri="{BB962C8B-B14F-4D97-AF65-F5344CB8AC3E}">
        <p14:creationId xmlns:p14="http://schemas.microsoft.com/office/powerpoint/2010/main" val="22507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99408" y="2671887"/>
            <a:ext cx="9601200" cy="1395412"/>
          </a:xfrm>
        </p:spPr>
        <p:txBody>
          <a:bodyPr/>
          <a:lstStyle/>
          <a:p>
            <a:r>
              <a:rPr lang="en-US" dirty="0"/>
              <a:t>Definition of Matrix </a:t>
            </a:r>
          </a:p>
        </p:txBody>
      </p:sp>
      <p:sp>
        <p:nvSpPr>
          <p:cNvPr id="2" name="Rectangle 1"/>
          <p:cNvSpPr/>
          <p:nvPr/>
        </p:nvSpPr>
        <p:spPr>
          <a:xfrm>
            <a:off x="2078182" y="4637315"/>
            <a:ext cx="2945081" cy="1442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Name : </a:t>
            </a:r>
            <a:r>
              <a:rPr lang="en-US" b="1" dirty="0" err="1" smtClean="0">
                <a:solidFill>
                  <a:schemeClr val="tx1"/>
                </a:solidFill>
              </a:rPr>
              <a:t>Tushar</a:t>
            </a:r>
            <a:r>
              <a:rPr lang="en-US" b="1" dirty="0" smtClean="0">
                <a:solidFill>
                  <a:schemeClr val="tx1"/>
                </a:solidFill>
              </a:rPr>
              <a:t> Sarkar</a:t>
            </a:r>
            <a:endParaRPr lang="en-US" b="1" dirty="0" smtClean="0">
              <a:solidFill>
                <a:schemeClr val="tx1"/>
              </a:solidFill>
            </a:endParaRPr>
          </a:p>
          <a:p>
            <a:r>
              <a:rPr lang="en-US" b="1" dirty="0" smtClean="0">
                <a:solidFill>
                  <a:schemeClr val="tx1"/>
                </a:solidFill>
              </a:rPr>
              <a:t>ID: </a:t>
            </a:r>
            <a:r>
              <a:rPr lang="en-US" b="1" dirty="0" smtClean="0">
                <a:solidFill>
                  <a:schemeClr val="tx1"/>
                </a:solidFill>
              </a:rPr>
              <a:t>18CSE035</a:t>
            </a:r>
            <a:endParaRPr lang="en-US" b="1" dirty="0" smtClean="0">
              <a:solidFill>
                <a:schemeClr val="tx1"/>
              </a:solidFill>
            </a:endParaRPr>
          </a:p>
          <a:p>
            <a:r>
              <a:rPr lang="en-US" b="1" dirty="0" smtClean="0">
                <a:solidFill>
                  <a:schemeClr val="tx1"/>
                </a:solidFill>
              </a:rPr>
              <a:t>Course Code: MAT205</a:t>
            </a:r>
            <a:endParaRPr lang="en-US" b="1" dirty="0">
              <a:solidFill>
                <a:schemeClr val="tx1"/>
              </a:solidFill>
            </a:endParaRPr>
          </a:p>
        </p:txBody>
      </p:sp>
    </p:spTree>
    <p:extLst>
      <p:ext uri="{BB962C8B-B14F-4D97-AF65-F5344CB8AC3E}">
        <p14:creationId xmlns:p14="http://schemas.microsoft.com/office/powerpoint/2010/main" val="949285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005577" y="1678939"/>
            <a:ext cx="67945" cy="12700"/>
          </a:xfrm>
          <a:custGeom>
            <a:avLst/>
            <a:gdLst/>
            <a:ahLst/>
            <a:cxnLst/>
            <a:rect l="l" t="t" r="r" b="b"/>
            <a:pathLst>
              <a:path w="67945" h="12700">
                <a:moveTo>
                  <a:pt x="0" y="12700"/>
                </a:moveTo>
                <a:lnTo>
                  <a:pt x="67563" y="12700"/>
                </a:lnTo>
                <a:lnTo>
                  <a:pt x="67563" y="0"/>
                </a:lnTo>
                <a:lnTo>
                  <a:pt x="0" y="0"/>
                </a:lnTo>
                <a:lnTo>
                  <a:pt x="0" y="12700"/>
                </a:lnTo>
                <a:close/>
              </a:path>
            </a:pathLst>
          </a:custGeom>
          <a:solidFill>
            <a:srgbClr val="000000"/>
          </a:solidFill>
        </p:spPr>
        <p:txBody>
          <a:bodyPr wrap="square" lIns="0" tIns="0" rIns="0" bIns="0" rtlCol="0"/>
          <a:lstStyle/>
          <a:p>
            <a:endParaRPr/>
          </a:p>
        </p:txBody>
      </p:sp>
      <p:sp>
        <p:nvSpPr>
          <p:cNvPr id="4" name="object 4"/>
          <p:cNvSpPr/>
          <p:nvPr/>
        </p:nvSpPr>
        <p:spPr>
          <a:xfrm>
            <a:off x="6005577" y="937260"/>
            <a:ext cx="67945" cy="11430"/>
          </a:xfrm>
          <a:custGeom>
            <a:avLst/>
            <a:gdLst/>
            <a:ahLst/>
            <a:cxnLst/>
            <a:rect l="l" t="t" r="r" b="b"/>
            <a:pathLst>
              <a:path w="67945" h="11430">
                <a:moveTo>
                  <a:pt x="0" y="11430"/>
                </a:moveTo>
                <a:lnTo>
                  <a:pt x="67563" y="11430"/>
                </a:lnTo>
                <a:lnTo>
                  <a:pt x="67563" y="0"/>
                </a:lnTo>
                <a:lnTo>
                  <a:pt x="0" y="0"/>
                </a:lnTo>
                <a:lnTo>
                  <a:pt x="0" y="11430"/>
                </a:lnTo>
                <a:close/>
              </a:path>
            </a:pathLst>
          </a:custGeom>
          <a:solidFill>
            <a:srgbClr val="000000"/>
          </a:solidFill>
        </p:spPr>
        <p:txBody>
          <a:bodyPr wrap="square" lIns="0" tIns="0" rIns="0" bIns="0" rtlCol="0"/>
          <a:lstStyle/>
          <a:p>
            <a:endParaRPr/>
          </a:p>
        </p:txBody>
      </p:sp>
      <p:sp>
        <p:nvSpPr>
          <p:cNvPr id="5" name="object 5"/>
          <p:cNvSpPr/>
          <p:nvPr/>
        </p:nvSpPr>
        <p:spPr>
          <a:xfrm>
            <a:off x="4996561" y="1678939"/>
            <a:ext cx="67945" cy="12700"/>
          </a:xfrm>
          <a:custGeom>
            <a:avLst/>
            <a:gdLst/>
            <a:ahLst/>
            <a:cxnLst/>
            <a:rect l="l" t="t" r="r" b="b"/>
            <a:pathLst>
              <a:path w="67945" h="12700">
                <a:moveTo>
                  <a:pt x="0" y="12700"/>
                </a:moveTo>
                <a:lnTo>
                  <a:pt x="67563" y="12700"/>
                </a:lnTo>
                <a:lnTo>
                  <a:pt x="67563" y="0"/>
                </a:lnTo>
                <a:lnTo>
                  <a:pt x="0" y="0"/>
                </a:lnTo>
                <a:lnTo>
                  <a:pt x="0" y="12700"/>
                </a:lnTo>
                <a:close/>
              </a:path>
            </a:pathLst>
          </a:custGeom>
          <a:solidFill>
            <a:srgbClr val="000000"/>
          </a:solidFill>
        </p:spPr>
        <p:txBody>
          <a:bodyPr wrap="square" lIns="0" tIns="0" rIns="0" bIns="0" rtlCol="0"/>
          <a:lstStyle/>
          <a:p>
            <a:endParaRPr/>
          </a:p>
        </p:txBody>
      </p:sp>
      <p:sp>
        <p:nvSpPr>
          <p:cNvPr id="6" name="object 6"/>
          <p:cNvSpPr/>
          <p:nvPr/>
        </p:nvSpPr>
        <p:spPr>
          <a:xfrm>
            <a:off x="4996561" y="937260"/>
            <a:ext cx="67945" cy="11430"/>
          </a:xfrm>
          <a:custGeom>
            <a:avLst/>
            <a:gdLst/>
            <a:ahLst/>
            <a:cxnLst/>
            <a:rect l="l" t="t" r="r" b="b"/>
            <a:pathLst>
              <a:path w="67945" h="11430">
                <a:moveTo>
                  <a:pt x="0" y="11430"/>
                </a:moveTo>
                <a:lnTo>
                  <a:pt x="67563" y="11430"/>
                </a:lnTo>
                <a:lnTo>
                  <a:pt x="67563" y="0"/>
                </a:lnTo>
                <a:lnTo>
                  <a:pt x="0" y="0"/>
                </a:lnTo>
                <a:lnTo>
                  <a:pt x="0" y="11430"/>
                </a:lnTo>
                <a:close/>
              </a:path>
            </a:pathLst>
          </a:custGeom>
          <a:solidFill>
            <a:srgbClr val="000000"/>
          </a:solidFill>
        </p:spPr>
        <p:txBody>
          <a:bodyPr wrap="square" lIns="0" tIns="0" rIns="0" bIns="0" rtlCol="0"/>
          <a:lstStyle/>
          <a:p>
            <a:endParaRPr/>
          </a:p>
        </p:txBody>
      </p:sp>
      <p:sp>
        <p:nvSpPr>
          <p:cNvPr id="7" name="object 7"/>
          <p:cNvSpPr txBox="1"/>
          <p:nvPr/>
        </p:nvSpPr>
        <p:spPr>
          <a:xfrm>
            <a:off x="1757641" y="2136903"/>
            <a:ext cx="8759190" cy="940435"/>
          </a:xfrm>
          <a:prstGeom prst="rect">
            <a:avLst/>
          </a:prstGeom>
        </p:spPr>
        <p:txBody>
          <a:bodyPr vert="horz" wrap="square" lIns="0" tIns="13335" rIns="0" bIns="0" rtlCol="0">
            <a:spAutoFit/>
          </a:bodyPr>
          <a:lstStyle/>
          <a:p>
            <a:pPr marL="355600" marR="5080" indent="-342900" algn="just">
              <a:spcBef>
                <a:spcPts val="105"/>
              </a:spcBef>
              <a:buClr>
                <a:srgbClr val="EF7E09"/>
              </a:buClr>
              <a:buSzPct val="80000"/>
              <a:buFont typeface="Wingdings" panose="05000000000000000000" pitchFamily="2" charset="2"/>
              <a:buChar char="Ø"/>
              <a:tabLst>
                <a:tab pos="206375" algn="l"/>
              </a:tabLst>
            </a:pPr>
            <a:r>
              <a:rPr sz="2000" b="1" u="sng" spc="-5" dirty="0">
                <a:uFill>
                  <a:solidFill>
                    <a:srgbClr val="000000"/>
                  </a:solidFill>
                </a:uFill>
                <a:latin typeface="Georgia"/>
                <a:cs typeface="Georgia"/>
              </a:rPr>
              <a:t>Null (Zero) Matrix </a:t>
            </a:r>
            <a:r>
              <a:rPr sz="2000" b="1" u="sng" dirty="0">
                <a:uFill>
                  <a:solidFill>
                    <a:srgbClr val="000000"/>
                  </a:solidFill>
                </a:uFill>
                <a:latin typeface="Georgia"/>
                <a:cs typeface="Georgia"/>
              </a:rPr>
              <a:t>:</a:t>
            </a:r>
            <a:r>
              <a:rPr sz="2000" b="1" spc="5" dirty="0">
                <a:latin typeface="Georgia"/>
                <a:cs typeface="Georgia"/>
              </a:rPr>
              <a:t> </a:t>
            </a:r>
            <a:r>
              <a:rPr sz="2000" dirty="0">
                <a:latin typeface="Georgia"/>
                <a:cs typeface="Georgia"/>
              </a:rPr>
              <a:t>A matrix </a:t>
            </a:r>
            <a:r>
              <a:rPr sz="2000" spc="-5" dirty="0">
                <a:latin typeface="Georgia"/>
                <a:cs typeface="Georgia"/>
              </a:rPr>
              <a:t>of </a:t>
            </a:r>
            <a:r>
              <a:rPr sz="2000" spc="5" dirty="0">
                <a:latin typeface="Georgia"/>
                <a:cs typeface="Georgia"/>
              </a:rPr>
              <a:t>any </a:t>
            </a:r>
            <a:r>
              <a:rPr sz="2000" spc="-5" dirty="0">
                <a:latin typeface="Georgia"/>
                <a:cs typeface="Georgia"/>
              </a:rPr>
              <a:t>order </a:t>
            </a:r>
            <a:r>
              <a:rPr sz="2000" dirty="0">
                <a:latin typeface="Georgia"/>
                <a:cs typeface="Georgia"/>
              </a:rPr>
              <a:t>(rectangular </a:t>
            </a:r>
            <a:r>
              <a:rPr sz="2000" spc="-5" dirty="0">
                <a:latin typeface="Georgia"/>
                <a:cs typeface="Georgia"/>
              </a:rPr>
              <a:t>or </a:t>
            </a:r>
            <a:r>
              <a:rPr sz="2000" dirty="0">
                <a:latin typeface="Georgia"/>
                <a:cs typeface="Georgia"/>
              </a:rPr>
              <a:t>square) </a:t>
            </a:r>
            <a:r>
              <a:rPr sz="2000" spc="-10" dirty="0">
                <a:latin typeface="Georgia"/>
                <a:cs typeface="Georgia"/>
              </a:rPr>
              <a:t>whose </a:t>
            </a:r>
            <a:r>
              <a:rPr sz="2000" spc="-470" dirty="0">
                <a:latin typeface="Georgia"/>
                <a:cs typeface="Georgia"/>
              </a:rPr>
              <a:t> </a:t>
            </a:r>
            <a:r>
              <a:rPr sz="2000" spc="-5" dirty="0">
                <a:latin typeface="Georgia"/>
                <a:cs typeface="Georgia"/>
              </a:rPr>
              <a:t>each of </a:t>
            </a:r>
            <a:r>
              <a:rPr sz="2000" dirty="0">
                <a:latin typeface="Georgia"/>
                <a:cs typeface="Georgia"/>
              </a:rPr>
              <a:t>its </a:t>
            </a:r>
            <a:r>
              <a:rPr sz="2000" spc="-5" dirty="0">
                <a:latin typeface="Georgia"/>
                <a:cs typeface="Georgia"/>
              </a:rPr>
              <a:t>element </a:t>
            </a:r>
            <a:r>
              <a:rPr sz="2000" dirty="0">
                <a:latin typeface="Georgia"/>
                <a:cs typeface="Georgia"/>
              </a:rPr>
              <a:t>is zero is </a:t>
            </a:r>
            <a:r>
              <a:rPr sz="2000" spc="-5" dirty="0">
                <a:latin typeface="Georgia"/>
                <a:cs typeface="Georgia"/>
              </a:rPr>
              <a:t>called </a:t>
            </a:r>
            <a:r>
              <a:rPr sz="2000" dirty="0">
                <a:latin typeface="Georgia"/>
                <a:cs typeface="Georgia"/>
              </a:rPr>
              <a:t>a null matrix (or a </a:t>
            </a:r>
            <a:r>
              <a:rPr sz="2000" spc="-5" dirty="0">
                <a:latin typeface="Georgia"/>
                <a:cs typeface="Georgia"/>
              </a:rPr>
              <a:t>Zero </a:t>
            </a:r>
            <a:r>
              <a:rPr sz="2000" dirty="0">
                <a:latin typeface="Georgia"/>
                <a:cs typeface="Georgia"/>
              </a:rPr>
              <a:t>matrix) and is </a:t>
            </a:r>
            <a:r>
              <a:rPr sz="2000" spc="5" dirty="0">
                <a:latin typeface="Georgia"/>
                <a:cs typeface="Georgia"/>
              </a:rPr>
              <a:t> </a:t>
            </a:r>
            <a:r>
              <a:rPr sz="2000" dirty="0">
                <a:latin typeface="Georgia"/>
                <a:cs typeface="Georgia"/>
              </a:rPr>
              <a:t>denoted</a:t>
            </a:r>
            <a:r>
              <a:rPr sz="2000" spc="-25" dirty="0">
                <a:latin typeface="Georgia"/>
                <a:cs typeface="Georgia"/>
              </a:rPr>
              <a:t> </a:t>
            </a:r>
            <a:r>
              <a:rPr sz="2000" dirty="0">
                <a:latin typeface="Georgia"/>
                <a:cs typeface="Georgia"/>
              </a:rPr>
              <a:t>by</a:t>
            </a:r>
            <a:r>
              <a:rPr sz="2000" spc="-5" dirty="0">
                <a:latin typeface="Georgia"/>
                <a:cs typeface="Georgia"/>
              </a:rPr>
              <a:t> O.</a:t>
            </a:r>
            <a:r>
              <a:rPr sz="2000" spc="5" dirty="0">
                <a:latin typeface="Georgia"/>
                <a:cs typeface="Georgia"/>
              </a:rPr>
              <a:t> </a:t>
            </a:r>
            <a:r>
              <a:rPr sz="2000" spc="-5" dirty="0">
                <a:latin typeface="Georgia"/>
                <a:cs typeface="Georgia"/>
              </a:rPr>
              <a:t>e.g.</a:t>
            </a:r>
            <a:endParaRPr sz="2000" dirty="0">
              <a:latin typeface="Georgia"/>
              <a:cs typeface="Georgia"/>
            </a:endParaRPr>
          </a:p>
        </p:txBody>
      </p:sp>
      <p:sp>
        <p:nvSpPr>
          <p:cNvPr id="8" name="object 8"/>
          <p:cNvSpPr/>
          <p:nvPr/>
        </p:nvSpPr>
        <p:spPr>
          <a:xfrm>
            <a:off x="2948432" y="3571239"/>
            <a:ext cx="59690" cy="417830"/>
          </a:xfrm>
          <a:custGeom>
            <a:avLst/>
            <a:gdLst/>
            <a:ahLst/>
            <a:cxnLst/>
            <a:rect l="l" t="t" r="r" b="b"/>
            <a:pathLst>
              <a:path w="59690" h="417829">
                <a:moveTo>
                  <a:pt x="59182" y="0"/>
                </a:moveTo>
                <a:lnTo>
                  <a:pt x="0" y="0"/>
                </a:lnTo>
                <a:lnTo>
                  <a:pt x="0" y="10160"/>
                </a:lnTo>
                <a:lnTo>
                  <a:pt x="36195" y="10160"/>
                </a:lnTo>
                <a:lnTo>
                  <a:pt x="36195" y="406400"/>
                </a:lnTo>
                <a:lnTo>
                  <a:pt x="0" y="406400"/>
                </a:lnTo>
                <a:lnTo>
                  <a:pt x="0" y="417830"/>
                </a:lnTo>
                <a:lnTo>
                  <a:pt x="59182" y="417830"/>
                </a:lnTo>
                <a:lnTo>
                  <a:pt x="59182" y="406400"/>
                </a:lnTo>
                <a:lnTo>
                  <a:pt x="59182" y="10160"/>
                </a:lnTo>
                <a:lnTo>
                  <a:pt x="59182" y="0"/>
                </a:lnTo>
                <a:close/>
              </a:path>
            </a:pathLst>
          </a:custGeom>
          <a:solidFill>
            <a:srgbClr val="000000"/>
          </a:solidFill>
        </p:spPr>
        <p:txBody>
          <a:bodyPr wrap="square" lIns="0" tIns="0" rIns="0" bIns="0" rtlCol="0"/>
          <a:lstStyle/>
          <a:p>
            <a:endParaRPr/>
          </a:p>
        </p:txBody>
      </p:sp>
      <p:sp>
        <p:nvSpPr>
          <p:cNvPr id="9" name="object 9"/>
          <p:cNvSpPr/>
          <p:nvPr/>
        </p:nvSpPr>
        <p:spPr>
          <a:xfrm>
            <a:off x="2341638" y="3571239"/>
            <a:ext cx="59690" cy="417830"/>
          </a:xfrm>
          <a:custGeom>
            <a:avLst/>
            <a:gdLst/>
            <a:ahLst/>
            <a:cxnLst/>
            <a:rect l="l" t="t" r="r" b="b"/>
            <a:pathLst>
              <a:path w="59690" h="417829">
                <a:moveTo>
                  <a:pt x="59156" y="0"/>
                </a:moveTo>
                <a:lnTo>
                  <a:pt x="0" y="0"/>
                </a:lnTo>
                <a:lnTo>
                  <a:pt x="0" y="10160"/>
                </a:lnTo>
                <a:lnTo>
                  <a:pt x="0" y="406400"/>
                </a:lnTo>
                <a:lnTo>
                  <a:pt x="0" y="417830"/>
                </a:lnTo>
                <a:lnTo>
                  <a:pt x="59156" y="417830"/>
                </a:lnTo>
                <a:lnTo>
                  <a:pt x="59156" y="406400"/>
                </a:lnTo>
                <a:lnTo>
                  <a:pt x="22987" y="406400"/>
                </a:lnTo>
                <a:lnTo>
                  <a:pt x="22987" y="10160"/>
                </a:lnTo>
                <a:lnTo>
                  <a:pt x="59156" y="10160"/>
                </a:lnTo>
                <a:lnTo>
                  <a:pt x="59156" y="0"/>
                </a:lnTo>
                <a:close/>
              </a:path>
            </a:pathLst>
          </a:custGeom>
          <a:solidFill>
            <a:srgbClr val="000000"/>
          </a:solidFill>
        </p:spPr>
        <p:txBody>
          <a:bodyPr wrap="square" lIns="0" tIns="0" rIns="0" bIns="0" rtlCol="0"/>
          <a:lstStyle/>
          <a:p>
            <a:endParaRPr/>
          </a:p>
        </p:txBody>
      </p:sp>
      <p:sp>
        <p:nvSpPr>
          <p:cNvPr id="10" name="object 10"/>
          <p:cNvSpPr/>
          <p:nvPr/>
        </p:nvSpPr>
        <p:spPr>
          <a:xfrm>
            <a:off x="5170424" y="3571239"/>
            <a:ext cx="59690" cy="417830"/>
          </a:xfrm>
          <a:custGeom>
            <a:avLst/>
            <a:gdLst/>
            <a:ahLst/>
            <a:cxnLst/>
            <a:rect l="l" t="t" r="r" b="b"/>
            <a:pathLst>
              <a:path w="59689" h="417829">
                <a:moveTo>
                  <a:pt x="59182" y="0"/>
                </a:moveTo>
                <a:lnTo>
                  <a:pt x="0" y="0"/>
                </a:lnTo>
                <a:lnTo>
                  <a:pt x="0" y="10160"/>
                </a:lnTo>
                <a:lnTo>
                  <a:pt x="36195" y="10160"/>
                </a:lnTo>
                <a:lnTo>
                  <a:pt x="36195" y="406400"/>
                </a:lnTo>
                <a:lnTo>
                  <a:pt x="0" y="406400"/>
                </a:lnTo>
                <a:lnTo>
                  <a:pt x="0" y="417830"/>
                </a:lnTo>
                <a:lnTo>
                  <a:pt x="59182" y="417830"/>
                </a:lnTo>
                <a:lnTo>
                  <a:pt x="59182" y="406400"/>
                </a:lnTo>
                <a:lnTo>
                  <a:pt x="59182" y="10160"/>
                </a:lnTo>
                <a:lnTo>
                  <a:pt x="59182" y="0"/>
                </a:lnTo>
                <a:close/>
              </a:path>
            </a:pathLst>
          </a:custGeom>
          <a:solidFill>
            <a:srgbClr val="000000"/>
          </a:solidFill>
        </p:spPr>
        <p:txBody>
          <a:bodyPr wrap="square" lIns="0" tIns="0" rIns="0" bIns="0" rtlCol="0"/>
          <a:lstStyle/>
          <a:p>
            <a:endParaRPr/>
          </a:p>
        </p:txBody>
      </p:sp>
      <p:sp>
        <p:nvSpPr>
          <p:cNvPr id="11" name="object 11"/>
          <p:cNvSpPr/>
          <p:nvPr/>
        </p:nvSpPr>
        <p:spPr>
          <a:xfrm>
            <a:off x="4167378" y="3571239"/>
            <a:ext cx="59690" cy="417830"/>
          </a:xfrm>
          <a:custGeom>
            <a:avLst/>
            <a:gdLst/>
            <a:ahLst/>
            <a:cxnLst/>
            <a:rect l="l" t="t" r="r" b="b"/>
            <a:pathLst>
              <a:path w="59689" h="417829">
                <a:moveTo>
                  <a:pt x="59182" y="0"/>
                </a:moveTo>
                <a:lnTo>
                  <a:pt x="0" y="0"/>
                </a:lnTo>
                <a:lnTo>
                  <a:pt x="0" y="10160"/>
                </a:lnTo>
                <a:lnTo>
                  <a:pt x="0" y="406400"/>
                </a:lnTo>
                <a:lnTo>
                  <a:pt x="0" y="417830"/>
                </a:lnTo>
                <a:lnTo>
                  <a:pt x="59182" y="417830"/>
                </a:lnTo>
                <a:lnTo>
                  <a:pt x="59182" y="406400"/>
                </a:lnTo>
                <a:lnTo>
                  <a:pt x="22987" y="406400"/>
                </a:lnTo>
                <a:lnTo>
                  <a:pt x="22987" y="10160"/>
                </a:lnTo>
                <a:lnTo>
                  <a:pt x="59182" y="10160"/>
                </a:lnTo>
                <a:lnTo>
                  <a:pt x="59182" y="0"/>
                </a:lnTo>
                <a:close/>
              </a:path>
            </a:pathLst>
          </a:custGeom>
          <a:solidFill>
            <a:srgbClr val="000000"/>
          </a:solidFill>
        </p:spPr>
        <p:txBody>
          <a:bodyPr wrap="square" lIns="0" tIns="0" rIns="0" bIns="0" rtlCol="0"/>
          <a:lstStyle/>
          <a:p>
            <a:endParaRPr/>
          </a:p>
        </p:txBody>
      </p:sp>
      <p:sp>
        <p:nvSpPr>
          <p:cNvPr id="12" name="object 12"/>
          <p:cNvSpPr txBox="1"/>
          <p:nvPr/>
        </p:nvSpPr>
        <p:spPr>
          <a:xfrm>
            <a:off x="1764285" y="3586353"/>
            <a:ext cx="2660015" cy="330835"/>
          </a:xfrm>
          <a:prstGeom prst="rect">
            <a:avLst/>
          </a:prstGeom>
        </p:spPr>
        <p:txBody>
          <a:bodyPr vert="horz" wrap="square" lIns="0" tIns="13335" rIns="0" bIns="0" rtlCol="0">
            <a:spAutoFit/>
          </a:bodyPr>
          <a:lstStyle/>
          <a:p>
            <a:pPr marL="50800">
              <a:spcBef>
                <a:spcPts val="105"/>
              </a:spcBef>
              <a:tabLst>
                <a:tab pos="641985" algn="l"/>
                <a:tab pos="1036955" algn="l"/>
                <a:tab pos="1326515" algn="l"/>
                <a:tab pos="2467610" algn="l"/>
              </a:tabLst>
            </a:pPr>
            <a:r>
              <a:rPr sz="2000" dirty="0">
                <a:latin typeface="Cambria Math"/>
                <a:cs typeface="Cambria Math"/>
              </a:rPr>
              <a:t>O</a:t>
            </a:r>
            <a:r>
              <a:rPr sz="2000" spc="120" dirty="0">
                <a:latin typeface="Cambria Math"/>
                <a:cs typeface="Cambria Math"/>
              </a:rPr>
              <a:t> </a:t>
            </a:r>
            <a:r>
              <a:rPr sz="2000" dirty="0">
                <a:latin typeface="Cambria Math"/>
                <a:cs typeface="Cambria Math"/>
              </a:rPr>
              <a:t>=	</a:t>
            </a:r>
            <a:r>
              <a:rPr sz="3000" baseline="30555" dirty="0">
                <a:latin typeface="Cambria Math"/>
                <a:cs typeface="Cambria Math"/>
              </a:rPr>
              <a:t>0	0	</a:t>
            </a:r>
            <a:r>
              <a:rPr sz="2000" dirty="0">
                <a:latin typeface="Georgia"/>
                <a:cs typeface="Georgia"/>
              </a:rPr>
              <a:t>and</a:t>
            </a:r>
            <a:r>
              <a:rPr sz="2000" spc="505" dirty="0">
                <a:latin typeface="Georgia"/>
                <a:cs typeface="Georgia"/>
              </a:rPr>
              <a:t> </a:t>
            </a:r>
            <a:r>
              <a:rPr sz="2000" dirty="0">
                <a:latin typeface="Cambria Math"/>
                <a:cs typeface="Cambria Math"/>
              </a:rPr>
              <a:t>O</a:t>
            </a:r>
            <a:r>
              <a:rPr sz="2000" spc="125" dirty="0">
                <a:latin typeface="Cambria Math"/>
                <a:cs typeface="Cambria Math"/>
              </a:rPr>
              <a:t> </a:t>
            </a:r>
            <a:r>
              <a:rPr sz="2000" dirty="0">
                <a:latin typeface="Cambria Math"/>
                <a:cs typeface="Cambria Math"/>
              </a:rPr>
              <a:t>=	</a:t>
            </a:r>
            <a:r>
              <a:rPr sz="3000" baseline="30555" dirty="0">
                <a:latin typeface="Cambria Math"/>
                <a:cs typeface="Cambria Math"/>
              </a:rPr>
              <a:t>0</a:t>
            </a:r>
            <a:endParaRPr sz="3000" baseline="30555">
              <a:latin typeface="Cambria Math"/>
              <a:cs typeface="Cambria Math"/>
            </a:endParaRPr>
          </a:p>
        </p:txBody>
      </p:sp>
      <p:sp>
        <p:nvSpPr>
          <p:cNvPr id="13" name="object 13"/>
          <p:cNvSpPr txBox="1"/>
          <p:nvPr/>
        </p:nvSpPr>
        <p:spPr>
          <a:xfrm>
            <a:off x="2393696" y="3449192"/>
            <a:ext cx="2783840" cy="629920"/>
          </a:xfrm>
          <a:prstGeom prst="rect">
            <a:avLst/>
          </a:prstGeom>
        </p:spPr>
        <p:txBody>
          <a:bodyPr vert="horz" wrap="square" lIns="0" tIns="13335" rIns="0" bIns="0" rtlCol="0">
            <a:spAutoFit/>
          </a:bodyPr>
          <a:lstStyle/>
          <a:p>
            <a:pPr marR="5080" algn="r">
              <a:lnSpc>
                <a:spcPts val="2375"/>
              </a:lnSpc>
              <a:spcBef>
                <a:spcPts val="105"/>
              </a:spcBef>
              <a:tabLst>
                <a:tab pos="394335" algn="l"/>
              </a:tabLst>
            </a:pPr>
            <a:r>
              <a:rPr sz="2000" dirty="0">
                <a:latin typeface="Cambria Math"/>
                <a:cs typeface="Cambria Math"/>
              </a:rPr>
              <a:t>0	0</a:t>
            </a:r>
            <a:endParaRPr sz="2000">
              <a:latin typeface="Cambria Math"/>
              <a:cs typeface="Cambria Math"/>
            </a:endParaRPr>
          </a:p>
          <a:p>
            <a:pPr marR="5080" algn="r">
              <a:lnSpc>
                <a:spcPts val="2375"/>
              </a:lnSpc>
              <a:tabLst>
                <a:tab pos="394335" algn="l"/>
                <a:tab pos="1825625" algn="l"/>
                <a:tab pos="2222500" algn="l"/>
                <a:tab pos="2616835" algn="l"/>
              </a:tabLst>
            </a:pPr>
            <a:r>
              <a:rPr sz="2000" dirty="0">
                <a:latin typeface="Cambria Math"/>
                <a:cs typeface="Cambria Math"/>
              </a:rPr>
              <a:t>0	0	0	0	0</a:t>
            </a:r>
            <a:endParaRPr sz="2000">
              <a:latin typeface="Cambria Math"/>
              <a:cs typeface="Cambria Math"/>
            </a:endParaRPr>
          </a:p>
        </p:txBody>
      </p:sp>
      <p:sp>
        <p:nvSpPr>
          <p:cNvPr id="14" name="object 14"/>
          <p:cNvSpPr txBox="1"/>
          <p:nvPr/>
        </p:nvSpPr>
        <p:spPr>
          <a:xfrm>
            <a:off x="5367655" y="3586353"/>
            <a:ext cx="5070475" cy="330835"/>
          </a:xfrm>
          <a:prstGeom prst="rect">
            <a:avLst/>
          </a:prstGeom>
        </p:spPr>
        <p:txBody>
          <a:bodyPr vert="horz" wrap="square" lIns="0" tIns="13335" rIns="0" bIns="0" rtlCol="0">
            <a:spAutoFit/>
          </a:bodyPr>
          <a:lstStyle/>
          <a:p>
            <a:pPr marL="12700">
              <a:spcBef>
                <a:spcPts val="105"/>
              </a:spcBef>
            </a:pPr>
            <a:r>
              <a:rPr sz="2000" spc="-5" dirty="0">
                <a:latin typeface="Georgia"/>
                <a:cs typeface="Georgia"/>
              </a:rPr>
              <a:t>are</a:t>
            </a:r>
            <a:r>
              <a:rPr sz="2000" spc="484" dirty="0">
                <a:latin typeface="Georgia"/>
                <a:cs typeface="Georgia"/>
              </a:rPr>
              <a:t> </a:t>
            </a:r>
            <a:r>
              <a:rPr sz="2000" dirty="0">
                <a:latin typeface="Georgia"/>
                <a:cs typeface="Georgia"/>
              </a:rPr>
              <a:t>null</a:t>
            </a:r>
            <a:r>
              <a:rPr sz="2000" spc="490" dirty="0">
                <a:latin typeface="Georgia"/>
                <a:cs typeface="Georgia"/>
              </a:rPr>
              <a:t> </a:t>
            </a:r>
            <a:r>
              <a:rPr sz="2000" dirty="0">
                <a:latin typeface="Georgia"/>
                <a:cs typeface="Georgia"/>
              </a:rPr>
              <a:t>matrices</a:t>
            </a:r>
            <a:r>
              <a:rPr sz="2000" spc="470" dirty="0">
                <a:latin typeface="Georgia"/>
                <a:cs typeface="Georgia"/>
              </a:rPr>
              <a:t> </a:t>
            </a:r>
            <a:r>
              <a:rPr sz="2000" spc="-5" dirty="0">
                <a:latin typeface="Georgia"/>
                <a:cs typeface="Georgia"/>
              </a:rPr>
              <a:t>of</a:t>
            </a:r>
            <a:r>
              <a:rPr sz="2000" spc="480" dirty="0">
                <a:latin typeface="Georgia"/>
                <a:cs typeface="Georgia"/>
              </a:rPr>
              <a:t> </a:t>
            </a:r>
            <a:r>
              <a:rPr sz="2000" spc="-5" dirty="0">
                <a:latin typeface="Georgia"/>
                <a:cs typeface="Georgia"/>
              </a:rPr>
              <a:t>order</a:t>
            </a:r>
            <a:r>
              <a:rPr sz="2000" spc="484" dirty="0">
                <a:latin typeface="Georgia"/>
                <a:cs typeface="Georgia"/>
              </a:rPr>
              <a:t> </a:t>
            </a:r>
            <a:r>
              <a:rPr sz="2000" dirty="0">
                <a:latin typeface="Cambria Math"/>
                <a:cs typeface="Cambria Math"/>
              </a:rPr>
              <a:t>2</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2</a:t>
            </a:r>
            <a:r>
              <a:rPr sz="2000" spc="525" dirty="0">
                <a:latin typeface="Cambria Math"/>
                <a:cs typeface="Cambria Math"/>
              </a:rPr>
              <a:t> </a:t>
            </a:r>
            <a:r>
              <a:rPr sz="2000" spc="5" dirty="0">
                <a:latin typeface="Georgia"/>
                <a:cs typeface="Georgia"/>
              </a:rPr>
              <a:t>and </a:t>
            </a:r>
            <a:r>
              <a:rPr sz="2000" spc="10" dirty="0">
                <a:latin typeface="Georgia"/>
                <a:cs typeface="Georgia"/>
              </a:rPr>
              <a:t> </a:t>
            </a:r>
            <a:r>
              <a:rPr sz="2000" dirty="0">
                <a:latin typeface="Cambria Math"/>
                <a:cs typeface="Cambria Math"/>
              </a:rPr>
              <a:t>2</a:t>
            </a:r>
            <a:r>
              <a:rPr sz="2000" spc="5" dirty="0">
                <a:latin typeface="Cambria Math"/>
                <a:cs typeface="Cambria Math"/>
              </a:rPr>
              <a:t> </a:t>
            </a:r>
            <a:r>
              <a:rPr sz="2000" dirty="0">
                <a:latin typeface="Cambria Math"/>
                <a:cs typeface="Cambria Math"/>
              </a:rPr>
              <a:t>× 3</a:t>
            </a:r>
            <a:endParaRPr sz="2000">
              <a:latin typeface="Cambria Math"/>
              <a:cs typeface="Cambria Math"/>
            </a:endParaRPr>
          </a:p>
        </p:txBody>
      </p:sp>
      <p:sp>
        <p:nvSpPr>
          <p:cNvPr id="15" name="object 15"/>
          <p:cNvSpPr/>
          <p:nvPr/>
        </p:nvSpPr>
        <p:spPr>
          <a:xfrm>
            <a:off x="5955030" y="5838189"/>
            <a:ext cx="55880" cy="237490"/>
          </a:xfrm>
          <a:custGeom>
            <a:avLst/>
            <a:gdLst/>
            <a:ahLst/>
            <a:cxnLst/>
            <a:rect l="l" t="t" r="r" b="b"/>
            <a:pathLst>
              <a:path w="55879" h="237489">
                <a:moveTo>
                  <a:pt x="55372" y="0"/>
                </a:moveTo>
                <a:lnTo>
                  <a:pt x="0" y="0"/>
                </a:lnTo>
                <a:lnTo>
                  <a:pt x="0" y="10160"/>
                </a:lnTo>
                <a:lnTo>
                  <a:pt x="34798" y="10160"/>
                </a:lnTo>
                <a:lnTo>
                  <a:pt x="34798" y="227330"/>
                </a:lnTo>
                <a:lnTo>
                  <a:pt x="0" y="227330"/>
                </a:lnTo>
                <a:lnTo>
                  <a:pt x="0" y="237490"/>
                </a:lnTo>
                <a:lnTo>
                  <a:pt x="55372" y="237490"/>
                </a:lnTo>
                <a:lnTo>
                  <a:pt x="55372" y="227330"/>
                </a:lnTo>
                <a:lnTo>
                  <a:pt x="55372" y="10160"/>
                </a:lnTo>
                <a:lnTo>
                  <a:pt x="55372" y="0"/>
                </a:lnTo>
                <a:close/>
              </a:path>
            </a:pathLst>
          </a:custGeom>
          <a:solidFill>
            <a:srgbClr val="000000"/>
          </a:solidFill>
        </p:spPr>
        <p:txBody>
          <a:bodyPr wrap="square" lIns="0" tIns="0" rIns="0" bIns="0" rtlCol="0"/>
          <a:lstStyle/>
          <a:p>
            <a:endParaRPr/>
          </a:p>
        </p:txBody>
      </p:sp>
      <p:sp>
        <p:nvSpPr>
          <p:cNvPr id="16" name="object 16"/>
          <p:cNvSpPr/>
          <p:nvPr/>
        </p:nvSpPr>
        <p:spPr>
          <a:xfrm>
            <a:off x="4956937" y="5838189"/>
            <a:ext cx="55880" cy="237490"/>
          </a:xfrm>
          <a:custGeom>
            <a:avLst/>
            <a:gdLst/>
            <a:ahLst/>
            <a:cxnLst/>
            <a:rect l="l" t="t" r="r" b="b"/>
            <a:pathLst>
              <a:path w="55879" h="237489">
                <a:moveTo>
                  <a:pt x="55499" y="0"/>
                </a:moveTo>
                <a:lnTo>
                  <a:pt x="0" y="0"/>
                </a:lnTo>
                <a:lnTo>
                  <a:pt x="0" y="10160"/>
                </a:lnTo>
                <a:lnTo>
                  <a:pt x="0" y="227330"/>
                </a:lnTo>
                <a:lnTo>
                  <a:pt x="0" y="237490"/>
                </a:lnTo>
                <a:lnTo>
                  <a:pt x="55499" y="237490"/>
                </a:lnTo>
                <a:lnTo>
                  <a:pt x="55499" y="227330"/>
                </a:lnTo>
                <a:lnTo>
                  <a:pt x="20701" y="227330"/>
                </a:lnTo>
                <a:lnTo>
                  <a:pt x="20701" y="10160"/>
                </a:lnTo>
                <a:lnTo>
                  <a:pt x="55499" y="10160"/>
                </a:lnTo>
                <a:lnTo>
                  <a:pt x="55499" y="0"/>
                </a:lnTo>
                <a:close/>
              </a:path>
            </a:pathLst>
          </a:custGeom>
          <a:solidFill>
            <a:srgbClr val="000000"/>
          </a:solidFill>
        </p:spPr>
        <p:txBody>
          <a:bodyPr wrap="square" lIns="0" tIns="0" rIns="0" bIns="0" rtlCol="0"/>
          <a:lstStyle/>
          <a:p>
            <a:endParaRPr/>
          </a:p>
        </p:txBody>
      </p:sp>
      <p:sp>
        <p:nvSpPr>
          <p:cNvPr id="17" name="object 17"/>
          <p:cNvSpPr txBox="1"/>
          <p:nvPr/>
        </p:nvSpPr>
        <p:spPr>
          <a:xfrm>
            <a:off x="1678939" y="3994784"/>
            <a:ext cx="8757920" cy="2159566"/>
          </a:xfrm>
          <a:prstGeom prst="rect">
            <a:avLst/>
          </a:prstGeom>
        </p:spPr>
        <p:txBody>
          <a:bodyPr vert="horz" wrap="square" lIns="0" tIns="12700" rIns="0" bIns="0" rtlCol="0">
            <a:spAutoFit/>
          </a:bodyPr>
          <a:lstStyle/>
          <a:p>
            <a:pPr marL="12700">
              <a:spcBef>
                <a:spcPts val="100"/>
              </a:spcBef>
            </a:pPr>
            <a:r>
              <a:rPr sz="2000" spc="-5" dirty="0">
                <a:latin typeface="Georgia"/>
                <a:cs typeface="Georgia"/>
              </a:rPr>
              <a:t>respectively.</a:t>
            </a:r>
            <a:endParaRPr sz="2000" dirty="0">
              <a:latin typeface="Georgia"/>
              <a:cs typeface="Georgia"/>
            </a:endParaRPr>
          </a:p>
          <a:p>
            <a:pPr>
              <a:spcBef>
                <a:spcPts val="15"/>
              </a:spcBef>
            </a:pPr>
            <a:endParaRPr sz="2950" dirty="0">
              <a:latin typeface="Georgia"/>
              <a:cs typeface="Georgia"/>
            </a:endParaRPr>
          </a:p>
          <a:p>
            <a:pPr marL="355600" marR="5080" indent="-342900">
              <a:buClr>
                <a:srgbClr val="EF7E09"/>
              </a:buClr>
              <a:buSzPct val="80000"/>
              <a:buFont typeface="Wingdings" panose="05000000000000000000" pitchFamily="2" charset="2"/>
              <a:buChar char="Ø"/>
              <a:tabLst>
                <a:tab pos="206375" algn="l"/>
                <a:tab pos="2074545" algn="l"/>
              </a:tabLst>
            </a:pPr>
            <a:r>
              <a:rPr sz="2000" b="1" u="sng" spc="-5" dirty="0">
                <a:uFill>
                  <a:solidFill>
                    <a:srgbClr val="000000"/>
                  </a:solidFill>
                </a:uFill>
                <a:latin typeface="Georgia"/>
                <a:cs typeface="Georgia"/>
              </a:rPr>
              <a:t>Row</a:t>
            </a:r>
            <a:r>
              <a:rPr sz="2000" b="1" u="sng" spc="105" dirty="0">
                <a:uFill>
                  <a:solidFill>
                    <a:srgbClr val="000000"/>
                  </a:solidFill>
                </a:uFill>
                <a:latin typeface="Georgia"/>
                <a:cs typeface="Georgia"/>
              </a:rPr>
              <a:t> </a:t>
            </a:r>
            <a:r>
              <a:rPr sz="2000" b="1" u="sng" spc="-5" dirty="0">
                <a:uFill>
                  <a:solidFill>
                    <a:srgbClr val="000000"/>
                  </a:solidFill>
                </a:uFill>
                <a:latin typeface="Georgia"/>
                <a:cs typeface="Georgia"/>
              </a:rPr>
              <a:t>Matrix</a:t>
            </a:r>
            <a:r>
              <a:rPr sz="2000" b="1" u="sng" spc="105" dirty="0">
                <a:uFill>
                  <a:solidFill>
                    <a:srgbClr val="000000"/>
                  </a:solidFill>
                </a:uFill>
                <a:latin typeface="Georgia"/>
                <a:cs typeface="Georgia"/>
              </a:rPr>
              <a:t> </a:t>
            </a:r>
            <a:r>
              <a:rPr sz="2000" b="1" u="sng" dirty="0">
                <a:uFill>
                  <a:solidFill>
                    <a:srgbClr val="000000"/>
                  </a:solidFill>
                </a:uFill>
                <a:latin typeface="Georgia"/>
                <a:cs typeface="Georgia"/>
              </a:rPr>
              <a:t>:</a:t>
            </a:r>
            <a:r>
              <a:rPr sz="2000" b="1" dirty="0">
                <a:latin typeface="Georgia"/>
                <a:cs typeface="Georgia"/>
              </a:rPr>
              <a:t>	</a:t>
            </a:r>
            <a:r>
              <a:rPr sz="2000" dirty="0">
                <a:latin typeface="Georgia"/>
                <a:cs typeface="Georgia"/>
              </a:rPr>
              <a:t>A</a:t>
            </a:r>
            <a:r>
              <a:rPr sz="2000" spc="120" dirty="0">
                <a:latin typeface="Georgia"/>
                <a:cs typeface="Georgia"/>
              </a:rPr>
              <a:t> </a:t>
            </a:r>
            <a:r>
              <a:rPr sz="2000" dirty="0">
                <a:latin typeface="Georgia"/>
                <a:cs typeface="Georgia"/>
              </a:rPr>
              <a:t>matrix</a:t>
            </a:r>
            <a:r>
              <a:rPr sz="2000" spc="135" dirty="0">
                <a:latin typeface="Georgia"/>
                <a:cs typeface="Georgia"/>
              </a:rPr>
              <a:t> </a:t>
            </a:r>
            <a:r>
              <a:rPr sz="2000" spc="-5" dirty="0">
                <a:latin typeface="Georgia"/>
                <a:cs typeface="Georgia"/>
              </a:rPr>
              <a:t>having</a:t>
            </a:r>
            <a:r>
              <a:rPr sz="2000" spc="114" dirty="0">
                <a:latin typeface="Georgia"/>
                <a:cs typeface="Georgia"/>
              </a:rPr>
              <a:t> </a:t>
            </a:r>
            <a:r>
              <a:rPr sz="2000" spc="-5" dirty="0">
                <a:latin typeface="Georgia"/>
                <a:cs typeface="Georgia"/>
              </a:rPr>
              <a:t>only</a:t>
            </a:r>
            <a:r>
              <a:rPr sz="2000" spc="120" dirty="0">
                <a:latin typeface="Georgia"/>
                <a:cs typeface="Georgia"/>
              </a:rPr>
              <a:t> </a:t>
            </a:r>
            <a:r>
              <a:rPr sz="2000" spc="-5" dirty="0">
                <a:latin typeface="Georgia"/>
                <a:cs typeface="Georgia"/>
              </a:rPr>
              <a:t>one</a:t>
            </a:r>
            <a:r>
              <a:rPr sz="2000" spc="125" dirty="0">
                <a:latin typeface="Georgia"/>
                <a:cs typeface="Georgia"/>
              </a:rPr>
              <a:t> </a:t>
            </a:r>
            <a:r>
              <a:rPr sz="2000" dirty="0">
                <a:latin typeface="Georgia"/>
                <a:cs typeface="Georgia"/>
              </a:rPr>
              <a:t>row</a:t>
            </a:r>
            <a:r>
              <a:rPr sz="2000" spc="110" dirty="0">
                <a:latin typeface="Georgia"/>
                <a:cs typeface="Georgia"/>
              </a:rPr>
              <a:t> </a:t>
            </a:r>
            <a:r>
              <a:rPr sz="2000" dirty="0">
                <a:latin typeface="Georgia"/>
                <a:cs typeface="Georgia"/>
              </a:rPr>
              <a:t>and</a:t>
            </a:r>
            <a:r>
              <a:rPr sz="2000" spc="130" dirty="0">
                <a:latin typeface="Georgia"/>
                <a:cs typeface="Georgia"/>
              </a:rPr>
              <a:t> </a:t>
            </a:r>
            <a:r>
              <a:rPr sz="2000" spc="5" dirty="0">
                <a:latin typeface="Georgia"/>
                <a:cs typeface="Georgia"/>
              </a:rPr>
              <a:t>any</a:t>
            </a:r>
            <a:r>
              <a:rPr sz="2000" spc="120" dirty="0">
                <a:latin typeface="Georgia"/>
                <a:cs typeface="Georgia"/>
              </a:rPr>
              <a:t> </a:t>
            </a:r>
            <a:r>
              <a:rPr sz="2000" dirty="0">
                <a:latin typeface="Georgia"/>
                <a:cs typeface="Georgia"/>
              </a:rPr>
              <a:t>number</a:t>
            </a:r>
            <a:r>
              <a:rPr sz="2000" spc="114" dirty="0">
                <a:latin typeface="Georgia"/>
                <a:cs typeface="Georgia"/>
              </a:rPr>
              <a:t> </a:t>
            </a:r>
            <a:r>
              <a:rPr sz="2000" spc="-5" dirty="0">
                <a:latin typeface="Georgia"/>
                <a:cs typeface="Georgia"/>
              </a:rPr>
              <a:t>of</a:t>
            </a:r>
            <a:r>
              <a:rPr sz="2000" spc="140" dirty="0">
                <a:latin typeface="Georgia"/>
                <a:cs typeface="Georgia"/>
              </a:rPr>
              <a:t> </a:t>
            </a:r>
            <a:r>
              <a:rPr sz="2000" spc="-5" dirty="0">
                <a:latin typeface="Georgia"/>
                <a:cs typeface="Georgia"/>
              </a:rPr>
              <a:t>columns </a:t>
            </a:r>
            <a:r>
              <a:rPr sz="2000" spc="-470" dirty="0">
                <a:latin typeface="Georgia"/>
                <a:cs typeface="Georgia"/>
              </a:rPr>
              <a:t> </a:t>
            </a:r>
            <a:r>
              <a:rPr sz="2000" dirty="0">
                <a:latin typeface="Georgia"/>
                <a:cs typeface="Georgia"/>
              </a:rPr>
              <a:t>is</a:t>
            </a:r>
            <a:r>
              <a:rPr sz="2000" spc="-10" dirty="0">
                <a:latin typeface="Georgia"/>
                <a:cs typeface="Georgia"/>
              </a:rPr>
              <a:t> </a:t>
            </a:r>
            <a:r>
              <a:rPr sz="2000" spc="-5" dirty="0">
                <a:latin typeface="Georgia"/>
                <a:cs typeface="Georgia"/>
              </a:rPr>
              <a:t>called</a:t>
            </a:r>
            <a:r>
              <a:rPr sz="2000" dirty="0">
                <a:latin typeface="Georgia"/>
                <a:cs typeface="Georgia"/>
              </a:rPr>
              <a:t> a</a:t>
            </a:r>
            <a:r>
              <a:rPr sz="2000" spc="5" dirty="0">
                <a:latin typeface="Georgia"/>
                <a:cs typeface="Georgia"/>
              </a:rPr>
              <a:t> </a:t>
            </a:r>
            <a:r>
              <a:rPr sz="2000" dirty="0">
                <a:latin typeface="Georgia"/>
                <a:cs typeface="Georgia"/>
              </a:rPr>
              <a:t>row matrix</a:t>
            </a:r>
            <a:r>
              <a:rPr sz="2000" spc="10" dirty="0">
                <a:latin typeface="Georgia"/>
                <a:cs typeface="Georgia"/>
              </a:rPr>
              <a:t> </a:t>
            </a:r>
            <a:r>
              <a:rPr sz="2000" dirty="0">
                <a:latin typeface="Georgia"/>
                <a:cs typeface="Georgia"/>
              </a:rPr>
              <a:t>(or</a:t>
            </a:r>
            <a:r>
              <a:rPr sz="2000" spc="-5" dirty="0">
                <a:latin typeface="Georgia"/>
                <a:cs typeface="Georgia"/>
              </a:rPr>
              <a:t> </a:t>
            </a:r>
            <a:r>
              <a:rPr sz="2000" dirty="0">
                <a:latin typeface="Georgia"/>
                <a:cs typeface="Georgia"/>
              </a:rPr>
              <a:t>a</a:t>
            </a:r>
            <a:r>
              <a:rPr sz="2000" spc="5" dirty="0">
                <a:latin typeface="Georgia"/>
                <a:cs typeface="Georgia"/>
              </a:rPr>
              <a:t> </a:t>
            </a:r>
            <a:r>
              <a:rPr sz="2000" dirty="0">
                <a:latin typeface="Georgia"/>
                <a:cs typeface="Georgia"/>
              </a:rPr>
              <a:t>row </a:t>
            </a:r>
            <a:r>
              <a:rPr sz="2000" spc="-5" dirty="0">
                <a:latin typeface="Georgia"/>
                <a:cs typeface="Georgia"/>
              </a:rPr>
              <a:t>vector)</a:t>
            </a:r>
            <a:r>
              <a:rPr sz="2000" spc="-25" dirty="0">
                <a:latin typeface="Georgia"/>
                <a:cs typeface="Georgia"/>
              </a:rPr>
              <a:t> </a:t>
            </a:r>
            <a:r>
              <a:rPr sz="2000" dirty="0">
                <a:latin typeface="Georgia"/>
                <a:cs typeface="Georgia"/>
              </a:rPr>
              <a:t>e.g.</a:t>
            </a:r>
          </a:p>
          <a:p>
            <a:pPr>
              <a:spcBef>
                <a:spcPts val="45"/>
              </a:spcBef>
            </a:pPr>
            <a:endParaRPr sz="3000" dirty="0">
              <a:latin typeface="Georgia"/>
              <a:cs typeface="Georgia"/>
            </a:endParaRPr>
          </a:p>
          <a:p>
            <a:pPr marL="2756535">
              <a:spcBef>
                <a:spcPts val="5"/>
              </a:spcBef>
              <a:tabLst>
                <a:tab pos="3340100" algn="l"/>
                <a:tab pos="3734435" algn="l"/>
                <a:tab pos="4130675" algn="l"/>
                <a:tab pos="4423410" algn="l"/>
              </a:tabLst>
            </a:pPr>
            <a:r>
              <a:rPr sz="3000" baseline="2777" dirty="0">
                <a:latin typeface="Cambria Math"/>
                <a:cs typeface="Cambria Math"/>
              </a:rPr>
              <a:t>𝐴</a:t>
            </a:r>
            <a:r>
              <a:rPr sz="3000" spc="187" baseline="2777" dirty="0">
                <a:latin typeface="Cambria Math"/>
                <a:cs typeface="Cambria Math"/>
              </a:rPr>
              <a:t> </a:t>
            </a:r>
            <a:r>
              <a:rPr sz="3000" baseline="2777" dirty="0">
                <a:latin typeface="Cambria Math"/>
                <a:cs typeface="Cambria Math"/>
              </a:rPr>
              <a:t>=	</a:t>
            </a:r>
            <a:r>
              <a:rPr sz="2000" dirty="0">
                <a:latin typeface="Cambria Math"/>
                <a:cs typeface="Cambria Math"/>
              </a:rPr>
              <a:t>1	2	3	</a:t>
            </a:r>
            <a:r>
              <a:rPr sz="3000" baseline="2777" dirty="0">
                <a:latin typeface="Georgia"/>
                <a:cs typeface="Georgia"/>
              </a:rPr>
              <a:t>is</a:t>
            </a:r>
            <a:r>
              <a:rPr sz="3000" spc="-15" baseline="2777" dirty="0">
                <a:latin typeface="Georgia"/>
                <a:cs typeface="Georgia"/>
              </a:rPr>
              <a:t> </a:t>
            </a:r>
            <a:r>
              <a:rPr sz="3000" baseline="2777" dirty="0">
                <a:latin typeface="Georgia"/>
                <a:cs typeface="Georgia"/>
              </a:rPr>
              <a:t>a row</a:t>
            </a:r>
            <a:r>
              <a:rPr sz="3000" spc="-7" baseline="2777" dirty="0">
                <a:latin typeface="Georgia"/>
                <a:cs typeface="Georgia"/>
              </a:rPr>
              <a:t> </a:t>
            </a:r>
            <a:r>
              <a:rPr sz="3000" baseline="2777" dirty="0">
                <a:latin typeface="Georgia"/>
                <a:cs typeface="Georgia"/>
              </a:rPr>
              <a:t>matrix</a:t>
            </a:r>
            <a:r>
              <a:rPr sz="3000" spc="-7" baseline="2777" dirty="0">
                <a:latin typeface="Georgia"/>
                <a:cs typeface="Georgia"/>
              </a:rPr>
              <a:t> of</a:t>
            </a:r>
            <a:r>
              <a:rPr sz="3000" baseline="2777" dirty="0">
                <a:latin typeface="Georgia"/>
                <a:cs typeface="Georgia"/>
              </a:rPr>
              <a:t> </a:t>
            </a:r>
            <a:r>
              <a:rPr sz="3000" spc="-7" baseline="2777" dirty="0">
                <a:latin typeface="Georgia"/>
                <a:cs typeface="Georgia"/>
              </a:rPr>
              <a:t>order</a:t>
            </a:r>
            <a:r>
              <a:rPr sz="3000" spc="-15" baseline="2777" dirty="0">
                <a:latin typeface="Georgia"/>
                <a:cs typeface="Georgia"/>
              </a:rPr>
              <a:t> </a:t>
            </a:r>
            <a:r>
              <a:rPr sz="3000" baseline="2777" dirty="0">
                <a:latin typeface="Cambria Math"/>
                <a:cs typeface="Cambria Math"/>
              </a:rPr>
              <a:t>1 ×</a:t>
            </a:r>
            <a:r>
              <a:rPr sz="3000" spc="-30" baseline="2777" dirty="0">
                <a:latin typeface="Cambria Math"/>
                <a:cs typeface="Cambria Math"/>
              </a:rPr>
              <a:t> </a:t>
            </a:r>
            <a:r>
              <a:rPr sz="3000" baseline="2777" dirty="0">
                <a:latin typeface="Cambria Math"/>
                <a:cs typeface="Cambria Math"/>
              </a:rPr>
              <a:t>3</a:t>
            </a:r>
          </a:p>
        </p:txBody>
      </p:sp>
      <p:graphicFrame>
        <p:nvGraphicFramePr>
          <p:cNvPr id="18" name="object 18"/>
          <p:cNvGraphicFramePr>
            <a:graphicFrameLocks noGrp="1"/>
          </p:cNvGraphicFramePr>
          <p:nvPr>
            <p:extLst>
              <p:ext uri="{D42A27DB-BD31-4B8C-83A1-F6EECF244321}">
                <p14:modId xmlns:p14="http://schemas.microsoft.com/office/powerpoint/2010/main" val="1975536352"/>
              </p:ext>
            </p:extLst>
          </p:nvPr>
        </p:nvGraphicFramePr>
        <p:xfrm>
          <a:off x="4424300" y="186246"/>
          <a:ext cx="4658360" cy="1652270"/>
        </p:xfrm>
        <a:graphic>
          <a:graphicData uri="http://schemas.openxmlformats.org/drawingml/2006/table">
            <a:tbl>
              <a:tblPr firstRow="1" bandRow="1">
                <a:tableStyleId>{2D5ABB26-0587-4C30-8999-92F81FD0307C}</a:tableStyleId>
              </a:tblPr>
              <a:tblGrid>
                <a:gridCol w="605790">
                  <a:extLst>
                    <a:ext uri="{9D8B030D-6E8A-4147-A177-3AD203B41FA5}">
                      <a16:colId xmlns:a16="http://schemas.microsoft.com/office/drawing/2014/main" val="20000"/>
                    </a:ext>
                  </a:extLst>
                </a:gridCol>
                <a:gridCol w="328295">
                  <a:extLst>
                    <a:ext uri="{9D8B030D-6E8A-4147-A177-3AD203B41FA5}">
                      <a16:colId xmlns:a16="http://schemas.microsoft.com/office/drawing/2014/main" val="20001"/>
                    </a:ext>
                  </a:extLst>
                </a:gridCol>
                <a:gridCol w="395605">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001010">
                  <a:extLst>
                    <a:ext uri="{9D8B030D-6E8A-4147-A177-3AD203B41FA5}">
                      <a16:colId xmlns:a16="http://schemas.microsoft.com/office/drawing/2014/main" val="20004"/>
                    </a:ext>
                  </a:extLst>
                </a:gridCol>
              </a:tblGrid>
              <a:tr h="466725">
                <a:tc gridSpan="4">
                  <a:txBody>
                    <a:bodyPr/>
                    <a:lstStyle/>
                    <a:p>
                      <a:pPr>
                        <a:lnSpc>
                          <a:spcPct val="100000"/>
                        </a:lnSpc>
                      </a:pPr>
                      <a:endParaRPr sz="1900" dirty="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57225">
                        <a:lnSpc>
                          <a:spcPts val="1340"/>
                        </a:lnSpc>
                      </a:pPr>
                      <a:endParaRPr sz="1200" dirty="0">
                        <a:latin typeface="Georgia"/>
                        <a:cs typeface="Georgia"/>
                      </a:endParaRPr>
                    </a:p>
                  </a:txBody>
                  <a:tcPr marL="0" marR="0" marT="0" marB="0"/>
                </a:tc>
                <a:extLst>
                  <a:ext uri="{0D108BD9-81ED-4DB2-BD59-A6C34878D82A}">
                    <a16:rowId xmlns:a16="http://schemas.microsoft.com/office/drawing/2014/main" val="10000"/>
                  </a:ext>
                </a:extLst>
              </a:tr>
              <a:tr h="585470">
                <a:tc>
                  <a:txBody>
                    <a:bodyPr/>
                    <a:lstStyle/>
                    <a:p>
                      <a:pPr>
                        <a:lnSpc>
                          <a:spcPct val="100000"/>
                        </a:lnSpc>
                      </a:pPr>
                      <a:endParaRPr sz="1900">
                        <a:latin typeface="Times New Roman"/>
                        <a:cs typeface="Times New Roman"/>
                      </a:endParaRPr>
                    </a:p>
                  </a:txBody>
                  <a:tcPr marL="0" marR="0" marT="0" marB="0">
                    <a:lnR w="28575">
                      <a:solidFill>
                        <a:srgbClr val="000000"/>
                      </a:solidFill>
                      <a:prstDash val="solid"/>
                    </a:lnR>
                  </a:tcPr>
                </a:tc>
                <a:tc>
                  <a:txBody>
                    <a:bodyPr/>
                    <a:lstStyle/>
                    <a:p>
                      <a:pPr>
                        <a:lnSpc>
                          <a:spcPct val="100000"/>
                        </a:lnSpc>
                        <a:spcBef>
                          <a:spcPts val="30"/>
                        </a:spcBef>
                      </a:pPr>
                      <a:endParaRPr sz="1900">
                        <a:latin typeface="Times New Roman"/>
                        <a:cs typeface="Times New Roman"/>
                      </a:endParaRPr>
                    </a:p>
                    <a:p>
                      <a:pPr marL="59690">
                        <a:lnSpc>
                          <a:spcPts val="2295"/>
                        </a:lnSpc>
                      </a:pPr>
                      <a:r>
                        <a:rPr sz="2000" dirty="0">
                          <a:latin typeface="Cambria Math"/>
                          <a:cs typeface="Cambria Math"/>
                        </a:rPr>
                        <a:t>1</a:t>
                      </a:r>
                      <a:endParaRPr sz="2000">
                        <a:latin typeface="Cambria Math"/>
                        <a:cs typeface="Cambria Math"/>
                      </a:endParaRPr>
                    </a:p>
                  </a:txBody>
                  <a:tcPr marL="0" marR="0" marT="3810" marB="0">
                    <a:lnL w="28575">
                      <a:solidFill>
                        <a:srgbClr val="000000"/>
                      </a:solidFill>
                      <a:prstDash val="solid"/>
                    </a:lnL>
                  </a:tcPr>
                </a:tc>
                <a:tc>
                  <a:txBody>
                    <a:bodyPr/>
                    <a:lstStyle/>
                    <a:p>
                      <a:pPr>
                        <a:lnSpc>
                          <a:spcPct val="100000"/>
                        </a:lnSpc>
                        <a:spcBef>
                          <a:spcPts val="30"/>
                        </a:spcBef>
                      </a:pPr>
                      <a:endParaRPr sz="1900">
                        <a:latin typeface="Times New Roman"/>
                        <a:cs typeface="Times New Roman"/>
                      </a:endParaRPr>
                    </a:p>
                    <a:p>
                      <a:pPr algn="ctr">
                        <a:lnSpc>
                          <a:spcPts val="2295"/>
                        </a:lnSpc>
                      </a:pPr>
                      <a:r>
                        <a:rPr sz="2000" dirty="0">
                          <a:latin typeface="Cambria Math"/>
                          <a:cs typeface="Cambria Math"/>
                        </a:rPr>
                        <a:t>0</a:t>
                      </a:r>
                      <a:endParaRPr sz="2000">
                        <a:latin typeface="Cambria Math"/>
                        <a:cs typeface="Cambria Math"/>
                      </a:endParaRPr>
                    </a:p>
                  </a:txBody>
                  <a:tcPr marL="0" marR="0" marT="3810" marB="0"/>
                </a:tc>
                <a:tc>
                  <a:txBody>
                    <a:bodyPr/>
                    <a:lstStyle/>
                    <a:p>
                      <a:pPr>
                        <a:lnSpc>
                          <a:spcPct val="100000"/>
                        </a:lnSpc>
                        <a:spcBef>
                          <a:spcPts val="30"/>
                        </a:spcBef>
                      </a:pPr>
                      <a:endParaRPr sz="1900">
                        <a:latin typeface="Times New Roman"/>
                        <a:cs typeface="Times New Roman"/>
                      </a:endParaRPr>
                    </a:p>
                    <a:p>
                      <a:pPr marR="50800" algn="r">
                        <a:lnSpc>
                          <a:spcPts val="2295"/>
                        </a:lnSpc>
                      </a:pPr>
                      <a:r>
                        <a:rPr sz="2000" dirty="0">
                          <a:latin typeface="Cambria Math"/>
                          <a:cs typeface="Cambria Math"/>
                        </a:rPr>
                        <a:t>0</a:t>
                      </a:r>
                      <a:endParaRPr sz="2000">
                        <a:latin typeface="Cambria Math"/>
                        <a:cs typeface="Cambria Math"/>
                      </a:endParaRPr>
                    </a:p>
                  </a:txBody>
                  <a:tcPr marL="0" marR="0" marT="3810" marB="0">
                    <a:lnR w="28575">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314960">
                <a:tc>
                  <a:txBody>
                    <a:bodyPr/>
                    <a:lstStyle/>
                    <a:p>
                      <a:pPr marL="31750">
                        <a:lnSpc>
                          <a:spcPts val="2250"/>
                        </a:lnSpc>
                      </a:pPr>
                      <a:r>
                        <a:rPr sz="2000" spc="20" dirty="0">
                          <a:latin typeface="Cambria Math"/>
                          <a:cs typeface="Cambria Math"/>
                        </a:rPr>
                        <a:t>I</a:t>
                      </a:r>
                      <a:r>
                        <a:rPr sz="2175" spc="30" baseline="-15325" dirty="0">
                          <a:latin typeface="Cambria Math"/>
                          <a:cs typeface="Cambria Math"/>
                        </a:rPr>
                        <a:t>3</a:t>
                      </a:r>
                      <a:r>
                        <a:rPr sz="2175" spc="405" baseline="-15325" dirty="0">
                          <a:latin typeface="Cambria Math"/>
                          <a:cs typeface="Cambria Math"/>
                        </a:rPr>
                        <a:t> </a:t>
                      </a:r>
                      <a:r>
                        <a:rPr sz="2000" dirty="0">
                          <a:latin typeface="Cambria Math"/>
                          <a:cs typeface="Cambria Math"/>
                        </a:rPr>
                        <a:t>=</a:t>
                      </a:r>
                      <a:endParaRPr sz="2000">
                        <a:latin typeface="Cambria Math"/>
                        <a:cs typeface="Cambria Math"/>
                      </a:endParaRPr>
                    </a:p>
                  </a:txBody>
                  <a:tcPr marL="0" marR="0" marT="0" marB="0">
                    <a:lnR w="28575">
                      <a:solidFill>
                        <a:srgbClr val="000000"/>
                      </a:solidFill>
                      <a:prstDash val="solid"/>
                    </a:lnR>
                  </a:tcPr>
                </a:tc>
                <a:tc>
                  <a:txBody>
                    <a:bodyPr/>
                    <a:lstStyle/>
                    <a:p>
                      <a:pPr marL="59690">
                        <a:lnSpc>
                          <a:spcPts val="2345"/>
                        </a:lnSpc>
                      </a:pPr>
                      <a:r>
                        <a:rPr sz="2000" dirty="0">
                          <a:latin typeface="Cambria Math"/>
                          <a:cs typeface="Cambria Math"/>
                        </a:rPr>
                        <a:t>0</a:t>
                      </a:r>
                      <a:endParaRPr sz="2000">
                        <a:latin typeface="Cambria Math"/>
                        <a:cs typeface="Cambria Math"/>
                      </a:endParaRPr>
                    </a:p>
                  </a:txBody>
                  <a:tcPr marL="0" marR="0" marT="0" marB="0">
                    <a:lnL w="28575">
                      <a:solidFill>
                        <a:srgbClr val="000000"/>
                      </a:solidFill>
                      <a:prstDash val="solid"/>
                    </a:lnL>
                  </a:tcPr>
                </a:tc>
                <a:tc>
                  <a:txBody>
                    <a:bodyPr/>
                    <a:lstStyle/>
                    <a:p>
                      <a:pPr algn="ctr">
                        <a:lnSpc>
                          <a:spcPts val="2345"/>
                        </a:lnSpc>
                      </a:pPr>
                      <a:r>
                        <a:rPr sz="2000" dirty="0">
                          <a:latin typeface="Cambria Math"/>
                          <a:cs typeface="Cambria Math"/>
                        </a:rPr>
                        <a:t>1</a:t>
                      </a:r>
                    </a:p>
                  </a:txBody>
                  <a:tcPr marL="0" marR="0" marT="0" marB="0"/>
                </a:tc>
                <a:tc>
                  <a:txBody>
                    <a:bodyPr/>
                    <a:lstStyle/>
                    <a:p>
                      <a:pPr marR="50800" algn="r">
                        <a:lnSpc>
                          <a:spcPts val="2345"/>
                        </a:lnSpc>
                      </a:pPr>
                      <a:r>
                        <a:rPr sz="2000" dirty="0">
                          <a:latin typeface="Cambria Math"/>
                          <a:cs typeface="Cambria Math"/>
                        </a:rPr>
                        <a:t>0</a:t>
                      </a:r>
                      <a:endParaRPr sz="2000">
                        <a:latin typeface="Cambria Math"/>
                        <a:cs typeface="Cambria Math"/>
                      </a:endParaRPr>
                    </a:p>
                  </a:txBody>
                  <a:tcPr marL="0" marR="0" marT="0" marB="0">
                    <a:lnR w="28575">
                      <a:solidFill>
                        <a:srgbClr val="000000"/>
                      </a:solidFill>
                      <a:prstDash val="solid"/>
                    </a:lnR>
                  </a:tcPr>
                </a:tc>
                <a:tc>
                  <a:txBody>
                    <a:bodyPr/>
                    <a:lstStyle/>
                    <a:p>
                      <a:pPr marL="104775">
                        <a:lnSpc>
                          <a:spcPts val="2250"/>
                        </a:lnSpc>
                      </a:pPr>
                      <a:r>
                        <a:rPr sz="2000" dirty="0">
                          <a:latin typeface="Georgia"/>
                          <a:cs typeface="Georgia"/>
                        </a:rPr>
                        <a:t>is</a:t>
                      </a:r>
                      <a:r>
                        <a:rPr sz="2000" spc="-15" dirty="0">
                          <a:latin typeface="Georgia"/>
                          <a:cs typeface="Georgia"/>
                        </a:rPr>
                        <a:t> </a:t>
                      </a:r>
                      <a:r>
                        <a:rPr sz="2000" dirty="0">
                          <a:latin typeface="Georgia"/>
                          <a:cs typeface="Georgia"/>
                        </a:rPr>
                        <a:t>a </a:t>
                      </a:r>
                      <a:r>
                        <a:rPr sz="2000" spc="-5" dirty="0">
                          <a:latin typeface="Georgia"/>
                          <a:cs typeface="Georgia"/>
                        </a:rPr>
                        <a:t>unit </a:t>
                      </a:r>
                      <a:r>
                        <a:rPr sz="2000" dirty="0">
                          <a:latin typeface="Georgia"/>
                          <a:cs typeface="Georgia"/>
                        </a:rPr>
                        <a:t>matrix</a:t>
                      </a:r>
                      <a:r>
                        <a:rPr sz="2000" spc="-5" dirty="0">
                          <a:latin typeface="Georgia"/>
                          <a:cs typeface="Georgia"/>
                        </a:rPr>
                        <a:t> of</a:t>
                      </a:r>
                      <a:r>
                        <a:rPr sz="2000" spc="-10" dirty="0">
                          <a:latin typeface="Georgia"/>
                          <a:cs typeface="Georgia"/>
                        </a:rPr>
                        <a:t> </a:t>
                      </a:r>
                      <a:r>
                        <a:rPr sz="2000" spc="-5" dirty="0">
                          <a:latin typeface="Georgia"/>
                          <a:cs typeface="Georgia"/>
                        </a:rPr>
                        <a:t>order</a:t>
                      </a:r>
                      <a:r>
                        <a:rPr sz="2000" spc="-10" dirty="0">
                          <a:latin typeface="Georgia"/>
                          <a:cs typeface="Georgia"/>
                        </a:rPr>
                        <a:t> </a:t>
                      </a:r>
                      <a:r>
                        <a:rPr sz="2000" dirty="0">
                          <a:latin typeface="Georgia"/>
                          <a:cs typeface="Georgia"/>
                        </a:rPr>
                        <a:t>3</a:t>
                      </a:r>
                      <a:endParaRPr sz="2000">
                        <a:latin typeface="Georgia"/>
                        <a:cs typeface="Georgia"/>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r h="285115">
                <a:tc>
                  <a:txBody>
                    <a:bodyPr/>
                    <a:lstStyle/>
                    <a:p>
                      <a:pPr>
                        <a:lnSpc>
                          <a:spcPct val="100000"/>
                        </a:lnSpc>
                      </a:pPr>
                      <a:endParaRPr sz="1700">
                        <a:latin typeface="Times New Roman"/>
                        <a:cs typeface="Times New Roman"/>
                      </a:endParaRPr>
                    </a:p>
                  </a:txBody>
                  <a:tcPr marL="0" marR="0" marT="0" marB="0">
                    <a:lnR w="28575">
                      <a:solidFill>
                        <a:srgbClr val="000000"/>
                      </a:solidFill>
                      <a:prstDash val="solid"/>
                    </a:lnR>
                  </a:tcPr>
                </a:tc>
                <a:tc>
                  <a:txBody>
                    <a:bodyPr/>
                    <a:lstStyle/>
                    <a:p>
                      <a:pPr marL="59690">
                        <a:lnSpc>
                          <a:spcPts val="2150"/>
                        </a:lnSpc>
                      </a:pPr>
                      <a:r>
                        <a:rPr sz="2000" dirty="0">
                          <a:latin typeface="Cambria Math"/>
                          <a:cs typeface="Cambria Math"/>
                        </a:rPr>
                        <a:t>0</a:t>
                      </a:r>
                      <a:endParaRPr sz="2000">
                        <a:latin typeface="Cambria Math"/>
                        <a:cs typeface="Cambria Math"/>
                      </a:endParaRPr>
                    </a:p>
                  </a:txBody>
                  <a:tcPr marL="0" marR="0" marT="0" marB="0">
                    <a:lnL w="28575">
                      <a:solidFill>
                        <a:srgbClr val="000000"/>
                      </a:solidFill>
                      <a:prstDash val="solid"/>
                    </a:lnL>
                  </a:tcPr>
                </a:tc>
                <a:tc>
                  <a:txBody>
                    <a:bodyPr/>
                    <a:lstStyle/>
                    <a:p>
                      <a:pPr algn="ctr">
                        <a:lnSpc>
                          <a:spcPts val="2150"/>
                        </a:lnSpc>
                      </a:pPr>
                      <a:r>
                        <a:rPr sz="2000" dirty="0">
                          <a:latin typeface="Cambria Math"/>
                          <a:cs typeface="Cambria Math"/>
                        </a:rPr>
                        <a:t>0</a:t>
                      </a:r>
                      <a:endParaRPr sz="2000">
                        <a:latin typeface="Cambria Math"/>
                        <a:cs typeface="Cambria Math"/>
                      </a:endParaRPr>
                    </a:p>
                  </a:txBody>
                  <a:tcPr marL="0" marR="0" marT="0" marB="0"/>
                </a:tc>
                <a:tc>
                  <a:txBody>
                    <a:bodyPr/>
                    <a:lstStyle/>
                    <a:p>
                      <a:pPr marR="50800" algn="r">
                        <a:lnSpc>
                          <a:spcPts val="2150"/>
                        </a:lnSpc>
                      </a:pPr>
                      <a:r>
                        <a:rPr sz="2000" dirty="0">
                          <a:latin typeface="Cambria Math"/>
                          <a:cs typeface="Cambria Math"/>
                        </a:rPr>
                        <a:t>1</a:t>
                      </a:r>
                      <a:endParaRPr sz="2000">
                        <a:latin typeface="Cambria Math"/>
                        <a:cs typeface="Cambria Math"/>
                      </a:endParaRPr>
                    </a:p>
                  </a:txBody>
                  <a:tcPr marL="0" marR="0" marT="0" marB="0">
                    <a:lnR w="28575">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0479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59073" y="1242059"/>
            <a:ext cx="67945" cy="754380"/>
          </a:xfrm>
          <a:custGeom>
            <a:avLst/>
            <a:gdLst/>
            <a:ahLst/>
            <a:cxnLst/>
            <a:rect l="l" t="t" r="r" b="b"/>
            <a:pathLst>
              <a:path w="67944" h="754380">
                <a:moveTo>
                  <a:pt x="67564" y="0"/>
                </a:moveTo>
                <a:lnTo>
                  <a:pt x="0" y="0"/>
                </a:lnTo>
                <a:lnTo>
                  <a:pt x="0" y="11430"/>
                </a:lnTo>
                <a:lnTo>
                  <a:pt x="42037" y="11430"/>
                </a:lnTo>
                <a:lnTo>
                  <a:pt x="42037" y="741680"/>
                </a:lnTo>
                <a:lnTo>
                  <a:pt x="0" y="741680"/>
                </a:lnTo>
                <a:lnTo>
                  <a:pt x="0" y="754380"/>
                </a:lnTo>
                <a:lnTo>
                  <a:pt x="67564" y="754380"/>
                </a:lnTo>
                <a:lnTo>
                  <a:pt x="67564" y="741680"/>
                </a:lnTo>
                <a:lnTo>
                  <a:pt x="67564" y="11430"/>
                </a:lnTo>
                <a:lnTo>
                  <a:pt x="67564" y="0"/>
                </a:lnTo>
                <a:close/>
              </a:path>
            </a:pathLst>
          </a:custGeom>
          <a:solidFill>
            <a:srgbClr val="000000"/>
          </a:solidFill>
        </p:spPr>
        <p:txBody>
          <a:bodyPr wrap="square" lIns="0" tIns="0" rIns="0" bIns="0" rtlCol="0"/>
          <a:lstStyle/>
          <a:p>
            <a:endParaRPr/>
          </a:p>
        </p:txBody>
      </p:sp>
      <p:sp>
        <p:nvSpPr>
          <p:cNvPr id="3" name="object 3"/>
          <p:cNvSpPr/>
          <p:nvPr/>
        </p:nvSpPr>
        <p:spPr>
          <a:xfrm>
            <a:off x="4039490" y="1242059"/>
            <a:ext cx="67945" cy="754380"/>
          </a:xfrm>
          <a:custGeom>
            <a:avLst/>
            <a:gdLst/>
            <a:ahLst/>
            <a:cxnLst/>
            <a:rect l="l" t="t" r="r" b="b"/>
            <a:pathLst>
              <a:path w="67944" h="754380">
                <a:moveTo>
                  <a:pt x="67564" y="0"/>
                </a:moveTo>
                <a:lnTo>
                  <a:pt x="0" y="0"/>
                </a:lnTo>
                <a:lnTo>
                  <a:pt x="0" y="11430"/>
                </a:lnTo>
                <a:lnTo>
                  <a:pt x="0" y="741680"/>
                </a:lnTo>
                <a:lnTo>
                  <a:pt x="0" y="754380"/>
                </a:lnTo>
                <a:lnTo>
                  <a:pt x="67564" y="754380"/>
                </a:lnTo>
                <a:lnTo>
                  <a:pt x="67564" y="741680"/>
                </a:lnTo>
                <a:lnTo>
                  <a:pt x="25654" y="741680"/>
                </a:lnTo>
                <a:lnTo>
                  <a:pt x="25654" y="11430"/>
                </a:lnTo>
                <a:lnTo>
                  <a:pt x="67564" y="11430"/>
                </a:lnTo>
                <a:lnTo>
                  <a:pt x="67564" y="0"/>
                </a:lnTo>
                <a:close/>
              </a:path>
            </a:pathLst>
          </a:custGeom>
          <a:solidFill>
            <a:srgbClr val="000000"/>
          </a:solidFill>
        </p:spPr>
        <p:txBody>
          <a:bodyPr wrap="square" lIns="0" tIns="0" rIns="0" bIns="0" rtlCol="0"/>
          <a:lstStyle/>
          <a:p>
            <a:endParaRPr/>
          </a:p>
        </p:txBody>
      </p:sp>
      <p:grpSp>
        <p:nvGrpSpPr>
          <p:cNvPr id="4" name="object 4"/>
          <p:cNvGrpSpPr/>
          <p:nvPr/>
        </p:nvGrpSpPr>
        <p:grpSpPr>
          <a:xfrm>
            <a:off x="2972753" y="3414713"/>
            <a:ext cx="1308735" cy="942975"/>
            <a:chOff x="1448752" y="3414712"/>
            <a:chExt cx="1308735" cy="942975"/>
          </a:xfrm>
        </p:grpSpPr>
        <p:sp>
          <p:nvSpPr>
            <p:cNvPr id="5" name="object 5"/>
            <p:cNvSpPr/>
            <p:nvPr/>
          </p:nvSpPr>
          <p:spPr>
            <a:xfrm>
              <a:off x="1604137" y="3493769"/>
              <a:ext cx="1078230" cy="755650"/>
            </a:xfrm>
            <a:custGeom>
              <a:avLst/>
              <a:gdLst/>
              <a:ahLst/>
              <a:cxnLst/>
              <a:rect l="l" t="t" r="r" b="b"/>
              <a:pathLst>
                <a:path w="1078230" h="755650">
                  <a:moveTo>
                    <a:pt x="67564" y="742950"/>
                  </a:moveTo>
                  <a:lnTo>
                    <a:pt x="0" y="742950"/>
                  </a:lnTo>
                  <a:lnTo>
                    <a:pt x="0" y="755650"/>
                  </a:lnTo>
                  <a:lnTo>
                    <a:pt x="67564" y="755650"/>
                  </a:lnTo>
                  <a:lnTo>
                    <a:pt x="67564" y="742950"/>
                  </a:lnTo>
                  <a:close/>
                </a:path>
                <a:path w="1078230" h="755650">
                  <a:moveTo>
                    <a:pt x="67564" y="0"/>
                  </a:moveTo>
                  <a:lnTo>
                    <a:pt x="0" y="0"/>
                  </a:lnTo>
                  <a:lnTo>
                    <a:pt x="0" y="12700"/>
                  </a:lnTo>
                  <a:lnTo>
                    <a:pt x="67564" y="12700"/>
                  </a:lnTo>
                  <a:lnTo>
                    <a:pt x="67564" y="0"/>
                  </a:lnTo>
                  <a:close/>
                </a:path>
                <a:path w="1078230" h="755650">
                  <a:moveTo>
                    <a:pt x="1078103" y="742950"/>
                  </a:moveTo>
                  <a:lnTo>
                    <a:pt x="1010539" y="742950"/>
                  </a:lnTo>
                  <a:lnTo>
                    <a:pt x="1010539" y="755650"/>
                  </a:lnTo>
                  <a:lnTo>
                    <a:pt x="1078103" y="755650"/>
                  </a:lnTo>
                  <a:lnTo>
                    <a:pt x="1078103" y="742950"/>
                  </a:lnTo>
                  <a:close/>
                </a:path>
                <a:path w="1078230" h="755650">
                  <a:moveTo>
                    <a:pt x="1078103" y="0"/>
                  </a:moveTo>
                  <a:lnTo>
                    <a:pt x="1010539" y="0"/>
                  </a:lnTo>
                  <a:lnTo>
                    <a:pt x="1010539" y="12700"/>
                  </a:lnTo>
                  <a:lnTo>
                    <a:pt x="1078103" y="12700"/>
                  </a:lnTo>
                  <a:lnTo>
                    <a:pt x="1078103" y="0"/>
                  </a:lnTo>
                  <a:close/>
                </a:path>
              </a:pathLst>
            </a:custGeom>
            <a:solidFill>
              <a:srgbClr val="000000"/>
            </a:solidFill>
          </p:spPr>
          <p:txBody>
            <a:bodyPr wrap="square" lIns="0" tIns="0" rIns="0" bIns="0" rtlCol="0"/>
            <a:lstStyle/>
            <a:p>
              <a:endParaRPr/>
            </a:p>
          </p:txBody>
        </p:sp>
        <p:sp>
          <p:nvSpPr>
            <p:cNvPr id="6" name="object 6"/>
            <p:cNvSpPr/>
            <p:nvPr/>
          </p:nvSpPr>
          <p:spPr>
            <a:xfrm>
              <a:off x="1463039" y="3429000"/>
              <a:ext cx="1280160" cy="914400"/>
            </a:xfrm>
            <a:custGeom>
              <a:avLst/>
              <a:gdLst/>
              <a:ahLst/>
              <a:cxnLst/>
              <a:rect l="l" t="t" r="r" b="b"/>
              <a:pathLst>
                <a:path w="1280160" h="914400">
                  <a:moveTo>
                    <a:pt x="1280160" y="0"/>
                  </a:moveTo>
                  <a:lnTo>
                    <a:pt x="0" y="0"/>
                  </a:lnTo>
                  <a:lnTo>
                    <a:pt x="1280160" y="914400"/>
                  </a:lnTo>
                  <a:lnTo>
                    <a:pt x="1280160" y="0"/>
                  </a:lnTo>
                  <a:close/>
                </a:path>
              </a:pathLst>
            </a:custGeom>
            <a:solidFill>
              <a:srgbClr val="13425D">
                <a:alpha val="41175"/>
              </a:srgbClr>
            </a:solidFill>
          </p:spPr>
          <p:txBody>
            <a:bodyPr wrap="square" lIns="0" tIns="0" rIns="0" bIns="0" rtlCol="0"/>
            <a:lstStyle/>
            <a:p>
              <a:endParaRPr/>
            </a:p>
          </p:txBody>
        </p:sp>
        <p:sp>
          <p:nvSpPr>
            <p:cNvPr id="7" name="object 7"/>
            <p:cNvSpPr/>
            <p:nvPr/>
          </p:nvSpPr>
          <p:spPr>
            <a:xfrm>
              <a:off x="1463039" y="3429000"/>
              <a:ext cx="1280160" cy="914400"/>
            </a:xfrm>
            <a:custGeom>
              <a:avLst/>
              <a:gdLst/>
              <a:ahLst/>
              <a:cxnLst/>
              <a:rect l="l" t="t" r="r" b="b"/>
              <a:pathLst>
                <a:path w="1280160" h="914400">
                  <a:moveTo>
                    <a:pt x="1280160" y="0"/>
                  </a:moveTo>
                  <a:lnTo>
                    <a:pt x="1280160" y="914400"/>
                  </a:lnTo>
                  <a:lnTo>
                    <a:pt x="0" y="0"/>
                  </a:lnTo>
                  <a:lnTo>
                    <a:pt x="1280160" y="0"/>
                  </a:lnTo>
                  <a:close/>
                </a:path>
              </a:pathLst>
            </a:custGeom>
            <a:ln w="28575">
              <a:solidFill>
                <a:srgbClr val="AF5C04"/>
              </a:solidFill>
            </a:ln>
          </p:spPr>
          <p:txBody>
            <a:bodyPr wrap="square" lIns="0" tIns="0" rIns="0" bIns="0" rtlCol="0"/>
            <a:lstStyle/>
            <a:p>
              <a:endParaRPr/>
            </a:p>
          </p:txBody>
        </p:sp>
      </p:grpSp>
      <p:grpSp>
        <p:nvGrpSpPr>
          <p:cNvPr id="8" name="object 8"/>
          <p:cNvGrpSpPr/>
          <p:nvPr/>
        </p:nvGrpSpPr>
        <p:grpSpPr>
          <a:xfrm>
            <a:off x="7648639" y="3338513"/>
            <a:ext cx="1308735" cy="942975"/>
            <a:chOff x="6124638" y="3338512"/>
            <a:chExt cx="1308735" cy="942975"/>
          </a:xfrm>
        </p:grpSpPr>
        <p:sp>
          <p:nvSpPr>
            <p:cNvPr id="9" name="object 9"/>
            <p:cNvSpPr/>
            <p:nvPr/>
          </p:nvSpPr>
          <p:spPr>
            <a:xfrm>
              <a:off x="6186805" y="3493769"/>
              <a:ext cx="1078230" cy="755650"/>
            </a:xfrm>
            <a:custGeom>
              <a:avLst/>
              <a:gdLst/>
              <a:ahLst/>
              <a:cxnLst/>
              <a:rect l="l" t="t" r="r" b="b"/>
              <a:pathLst>
                <a:path w="1078229" h="755650">
                  <a:moveTo>
                    <a:pt x="67564" y="742950"/>
                  </a:moveTo>
                  <a:lnTo>
                    <a:pt x="0" y="742950"/>
                  </a:lnTo>
                  <a:lnTo>
                    <a:pt x="0" y="755650"/>
                  </a:lnTo>
                  <a:lnTo>
                    <a:pt x="67564" y="755650"/>
                  </a:lnTo>
                  <a:lnTo>
                    <a:pt x="67564" y="742950"/>
                  </a:lnTo>
                  <a:close/>
                </a:path>
                <a:path w="1078229" h="755650">
                  <a:moveTo>
                    <a:pt x="67564" y="0"/>
                  </a:moveTo>
                  <a:lnTo>
                    <a:pt x="0" y="0"/>
                  </a:lnTo>
                  <a:lnTo>
                    <a:pt x="0" y="12700"/>
                  </a:lnTo>
                  <a:lnTo>
                    <a:pt x="67564" y="12700"/>
                  </a:lnTo>
                  <a:lnTo>
                    <a:pt x="67564" y="0"/>
                  </a:lnTo>
                  <a:close/>
                </a:path>
                <a:path w="1078229" h="755650">
                  <a:moveTo>
                    <a:pt x="1078103" y="742950"/>
                  </a:moveTo>
                  <a:lnTo>
                    <a:pt x="1010539" y="742950"/>
                  </a:lnTo>
                  <a:lnTo>
                    <a:pt x="1010539" y="755650"/>
                  </a:lnTo>
                  <a:lnTo>
                    <a:pt x="1078103" y="755650"/>
                  </a:lnTo>
                  <a:lnTo>
                    <a:pt x="1078103" y="742950"/>
                  </a:lnTo>
                  <a:close/>
                </a:path>
                <a:path w="1078229" h="755650">
                  <a:moveTo>
                    <a:pt x="1078103" y="0"/>
                  </a:moveTo>
                  <a:lnTo>
                    <a:pt x="1010539" y="0"/>
                  </a:lnTo>
                  <a:lnTo>
                    <a:pt x="1010539" y="12700"/>
                  </a:lnTo>
                  <a:lnTo>
                    <a:pt x="1078103" y="12700"/>
                  </a:lnTo>
                  <a:lnTo>
                    <a:pt x="1078103" y="0"/>
                  </a:lnTo>
                  <a:close/>
                </a:path>
              </a:pathLst>
            </a:custGeom>
            <a:solidFill>
              <a:srgbClr val="000000"/>
            </a:solidFill>
          </p:spPr>
          <p:txBody>
            <a:bodyPr wrap="square" lIns="0" tIns="0" rIns="0" bIns="0" rtlCol="0"/>
            <a:lstStyle/>
            <a:p>
              <a:endParaRPr/>
            </a:p>
          </p:txBody>
        </p:sp>
        <p:sp>
          <p:nvSpPr>
            <p:cNvPr id="10" name="object 10"/>
            <p:cNvSpPr/>
            <p:nvPr/>
          </p:nvSpPr>
          <p:spPr>
            <a:xfrm>
              <a:off x="6138926" y="3352800"/>
              <a:ext cx="1280160" cy="914400"/>
            </a:xfrm>
            <a:custGeom>
              <a:avLst/>
              <a:gdLst/>
              <a:ahLst/>
              <a:cxnLst/>
              <a:rect l="l" t="t" r="r" b="b"/>
              <a:pathLst>
                <a:path w="1280159" h="914400">
                  <a:moveTo>
                    <a:pt x="0" y="0"/>
                  </a:moveTo>
                  <a:lnTo>
                    <a:pt x="0" y="914400"/>
                  </a:lnTo>
                  <a:lnTo>
                    <a:pt x="1280159" y="914400"/>
                  </a:lnTo>
                  <a:lnTo>
                    <a:pt x="0" y="0"/>
                  </a:lnTo>
                  <a:close/>
                </a:path>
              </a:pathLst>
            </a:custGeom>
            <a:solidFill>
              <a:srgbClr val="13425D">
                <a:alpha val="41175"/>
              </a:srgbClr>
            </a:solidFill>
          </p:spPr>
          <p:txBody>
            <a:bodyPr wrap="square" lIns="0" tIns="0" rIns="0" bIns="0" rtlCol="0"/>
            <a:lstStyle/>
            <a:p>
              <a:endParaRPr/>
            </a:p>
          </p:txBody>
        </p:sp>
        <p:sp>
          <p:nvSpPr>
            <p:cNvPr id="11" name="object 11"/>
            <p:cNvSpPr/>
            <p:nvPr/>
          </p:nvSpPr>
          <p:spPr>
            <a:xfrm>
              <a:off x="6138926" y="3352800"/>
              <a:ext cx="1280160" cy="914400"/>
            </a:xfrm>
            <a:custGeom>
              <a:avLst/>
              <a:gdLst/>
              <a:ahLst/>
              <a:cxnLst/>
              <a:rect l="l" t="t" r="r" b="b"/>
              <a:pathLst>
                <a:path w="1280159" h="914400">
                  <a:moveTo>
                    <a:pt x="0" y="914400"/>
                  </a:moveTo>
                  <a:lnTo>
                    <a:pt x="0" y="0"/>
                  </a:lnTo>
                  <a:lnTo>
                    <a:pt x="1280159" y="914400"/>
                  </a:lnTo>
                  <a:lnTo>
                    <a:pt x="0" y="914400"/>
                  </a:lnTo>
                  <a:close/>
                </a:path>
              </a:pathLst>
            </a:custGeom>
            <a:ln w="28575">
              <a:solidFill>
                <a:srgbClr val="AF5C04"/>
              </a:solidFill>
            </a:ln>
          </p:spPr>
          <p:txBody>
            <a:bodyPr wrap="square" lIns="0" tIns="0" rIns="0" bIns="0" rtlCol="0"/>
            <a:lstStyle/>
            <a:p>
              <a:endParaRPr/>
            </a:p>
          </p:txBody>
        </p:sp>
      </p:grpSp>
      <p:sp>
        <p:nvSpPr>
          <p:cNvPr id="12" name="object 12"/>
          <p:cNvSpPr/>
          <p:nvPr/>
        </p:nvSpPr>
        <p:spPr>
          <a:xfrm>
            <a:off x="2276233" y="5133339"/>
            <a:ext cx="1078230" cy="755650"/>
          </a:xfrm>
          <a:custGeom>
            <a:avLst/>
            <a:gdLst/>
            <a:ahLst/>
            <a:cxnLst/>
            <a:rect l="l" t="t" r="r" b="b"/>
            <a:pathLst>
              <a:path w="1078230" h="755650">
                <a:moveTo>
                  <a:pt x="67602" y="742950"/>
                </a:moveTo>
                <a:lnTo>
                  <a:pt x="25603" y="742950"/>
                </a:lnTo>
                <a:lnTo>
                  <a:pt x="25603" y="395478"/>
                </a:lnTo>
                <a:lnTo>
                  <a:pt x="0" y="395478"/>
                </a:lnTo>
                <a:lnTo>
                  <a:pt x="0" y="742950"/>
                </a:lnTo>
                <a:lnTo>
                  <a:pt x="0" y="755650"/>
                </a:lnTo>
                <a:lnTo>
                  <a:pt x="67602" y="755650"/>
                </a:lnTo>
                <a:lnTo>
                  <a:pt x="67602" y="742950"/>
                </a:lnTo>
                <a:close/>
              </a:path>
              <a:path w="1078230" h="755650">
                <a:moveTo>
                  <a:pt x="67602" y="0"/>
                </a:moveTo>
                <a:lnTo>
                  <a:pt x="0" y="0"/>
                </a:lnTo>
                <a:lnTo>
                  <a:pt x="0" y="12700"/>
                </a:lnTo>
                <a:lnTo>
                  <a:pt x="0" y="338328"/>
                </a:lnTo>
                <a:lnTo>
                  <a:pt x="25603" y="338328"/>
                </a:lnTo>
                <a:lnTo>
                  <a:pt x="25603" y="12700"/>
                </a:lnTo>
                <a:lnTo>
                  <a:pt x="67602" y="12700"/>
                </a:lnTo>
                <a:lnTo>
                  <a:pt x="67602" y="0"/>
                </a:lnTo>
                <a:close/>
              </a:path>
              <a:path w="1078230" h="755650">
                <a:moveTo>
                  <a:pt x="1078090" y="395478"/>
                </a:moveTo>
                <a:lnTo>
                  <a:pt x="1052563" y="395478"/>
                </a:lnTo>
                <a:lnTo>
                  <a:pt x="1052563" y="742950"/>
                </a:lnTo>
                <a:lnTo>
                  <a:pt x="1010526" y="742950"/>
                </a:lnTo>
                <a:lnTo>
                  <a:pt x="1010526" y="755650"/>
                </a:lnTo>
                <a:lnTo>
                  <a:pt x="1078090" y="755650"/>
                </a:lnTo>
                <a:lnTo>
                  <a:pt x="1078090" y="742950"/>
                </a:lnTo>
                <a:lnTo>
                  <a:pt x="1078090" y="395478"/>
                </a:lnTo>
                <a:close/>
              </a:path>
              <a:path w="1078230" h="755650">
                <a:moveTo>
                  <a:pt x="1078090" y="0"/>
                </a:moveTo>
                <a:lnTo>
                  <a:pt x="1010526" y="0"/>
                </a:lnTo>
                <a:lnTo>
                  <a:pt x="1010526" y="12700"/>
                </a:lnTo>
                <a:lnTo>
                  <a:pt x="1052563" y="12700"/>
                </a:lnTo>
                <a:lnTo>
                  <a:pt x="1052563" y="338328"/>
                </a:lnTo>
                <a:lnTo>
                  <a:pt x="1078090" y="338328"/>
                </a:lnTo>
                <a:lnTo>
                  <a:pt x="1078090" y="12700"/>
                </a:lnTo>
                <a:lnTo>
                  <a:pt x="1078090" y="0"/>
                </a:lnTo>
                <a:close/>
              </a:path>
            </a:pathLst>
          </a:custGeom>
          <a:solidFill>
            <a:srgbClr val="000000"/>
          </a:solidFill>
        </p:spPr>
        <p:txBody>
          <a:bodyPr wrap="square" lIns="0" tIns="0" rIns="0" bIns="0" rtlCol="0"/>
          <a:lstStyle/>
          <a:p>
            <a:endParaRPr/>
          </a:p>
        </p:txBody>
      </p:sp>
      <p:sp>
        <p:nvSpPr>
          <p:cNvPr id="13" name="object 13"/>
          <p:cNvSpPr txBox="1"/>
          <p:nvPr/>
        </p:nvSpPr>
        <p:spPr>
          <a:xfrm>
            <a:off x="2337308" y="5627624"/>
            <a:ext cx="956310" cy="330835"/>
          </a:xfrm>
          <a:prstGeom prst="rect">
            <a:avLst/>
          </a:prstGeom>
        </p:spPr>
        <p:txBody>
          <a:bodyPr vert="horz" wrap="square" lIns="0" tIns="12700" rIns="0" bIns="0" rtlCol="0">
            <a:spAutoFit/>
          </a:bodyPr>
          <a:lstStyle/>
          <a:p>
            <a:pPr marL="12700">
              <a:spcBef>
                <a:spcPts val="100"/>
              </a:spcBef>
              <a:tabLst>
                <a:tab pos="407034" algn="l"/>
                <a:tab pos="802005" algn="l"/>
              </a:tabLst>
            </a:pPr>
            <a:r>
              <a:rPr sz="2000" dirty="0">
                <a:latin typeface="Cambria Math"/>
                <a:cs typeface="Cambria Math"/>
              </a:rPr>
              <a:t>3	9	7</a:t>
            </a:r>
            <a:endParaRPr sz="2000">
              <a:latin typeface="Cambria Math"/>
              <a:cs typeface="Cambria Math"/>
            </a:endParaRPr>
          </a:p>
        </p:txBody>
      </p:sp>
      <p:sp>
        <p:nvSpPr>
          <p:cNvPr id="14" name="object 14"/>
          <p:cNvSpPr txBox="1"/>
          <p:nvPr/>
        </p:nvSpPr>
        <p:spPr>
          <a:xfrm>
            <a:off x="1741424" y="5033009"/>
            <a:ext cx="2475230" cy="628650"/>
          </a:xfrm>
          <a:prstGeom prst="rect">
            <a:avLst/>
          </a:prstGeom>
        </p:spPr>
        <p:txBody>
          <a:bodyPr vert="horz" wrap="square" lIns="0" tIns="12700" rIns="0" bIns="0" rtlCol="0">
            <a:spAutoFit/>
          </a:bodyPr>
          <a:lstStyle/>
          <a:p>
            <a:pPr marL="608330">
              <a:lnSpc>
                <a:spcPts val="2370"/>
              </a:lnSpc>
              <a:spcBef>
                <a:spcPts val="100"/>
              </a:spcBef>
              <a:tabLst>
                <a:tab pos="1003300" algn="l"/>
                <a:tab pos="1397635" algn="l"/>
              </a:tabLst>
            </a:pPr>
            <a:r>
              <a:rPr sz="2000" dirty="0">
                <a:latin typeface="Cambria Math"/>
                <a:cs typeface="Cambria Math"/>
              </a:rPr>
              <a:t>2	3	4</a:t>
            </a:r>
            <a:endParaRPr sz="2000">
              <a:latin typeface="Cambria Math"/>
              <a:cs typeface="Cambria Math"/>
            </a:endParaRPr>
          </a:p>
          <a:p>
            <a:pPr marL="12700">
              <a:lnSpc>
                <a:spcPts val="2370"/>
              </a:lnSpc>
              <a:tabLst>
                <a:tab pos="608330" algn="l"/>
                <a:tab pos="1003300" algn="l"/>
                <a:tab pos="1397635" algn="l"/>
                <a:tab pos="1757680" algn="l"/>
              </a:tabLst>
            </a:pPr>
            <a:r>
              <a:rPr sz="3000" baseline="2777" dirty="0">
                <a:latin typeface="Cambria Math"/>
                <a:cs typeface="Cambria Math"/>
              </a:rPr>
              <a:t>𝐴</a:t>
            </a:r>
            <a:r>
              <a:rPr sz="3000" spc="187" baseline="2777" dirty="0">
                <a:latin typeface="Cambria Math"/>
                <a:cs typeface="Cambria Math"/>
              </a:rPr>
              <a:t> </a:t>
            </a:r>
            <a:r>
              <a:rPr sz="3000" baseline="2777" dirty="0">
                <a:latin typeface="Cambria Math"/>
                <a:cs typeface="Cambria Math"/>
              </a:rPr>
              <a:t>=	</a:t>
            </a:r>
            <a:r>
              <a:rPr sz="2000" dirty="0">
                <a:latin typeface="Cambria Math"/>
                <a:cs typeface="Cambria Math"/>
              </a:rPr>
              <a:t>5	1	5	</a:t>
            </a:r>
            <a:r>
              <a:rPr sz="3000" baseline="2777" dirty="0">
                <a:latin typeface="Georgia"/>
                <a:cs typeface="Georgia"/>
              </a:rPr>
              <a:t>,</a:t>
            </a:r>
            <a:r>
              <a:rPr sz="3000" spc="517" baseline="2777" dirty="0">
                <a:latin typeface="Georgia"/>
                <a:cs typeface="Georgia"/>
              </a:rPr>
              <a:t> </a:t>
            </a:r>
            <a:r>
              <a:rPr sz="3000" spc="-7" baseline="2777" dirty="0">
                <a:latin typeface="Georgia"/>
                <a:cs typeface="Georgia"/>
              </a:rPr>
              <a:t>Now</a:t>
            </a:r>
            <a:endParaRPr sz="3000" baseline="2777">
              <a:latin typeface="Georgia"/>
              <a:cs typeface="Georgia"/>
            </a:endParaRPr>
          </a:p>
        </p:txBody>
      </p:sp>
      <p:sp>
        <p:nvSpPr>
          <p:cNvPr id="15" name="object 15"/>
          <p:cNvSpPr/>
          <p:nvPr/>
        </p:nvSpPr>
        <p:spPr>
          <a:xfrm>
            <a:off x="4957064" y="5302250"/>
            <a:ext cx="59690" cy="417830"/>
          </a:xfrm>
          <a:custGeom>
            <a:avLst/>
            <a:gdLst/>
            <a:ahLst/>
            <a:cxnLst/>
            <a:rect l="l" t="t" r="r" b="b"/>
            <a:pathLst>
              <a:path w="59689" h="417829">
                <a:moveTo>
                  <a:pt x="59182" y="0"/>
                </a:moveTo>
                <a:lnTo>
                  <a:pt x="0" y="0"/>
                </a:lnTo>
                <a:lnTo>
                  <a:pt x="0" y="11430"/>
                </a:lnTo>
                <a:lnTo>
                  <a:pt x="36195" y="11430"/>
                </a:lnTo>
                <a:lnTo>
                  <a:pt x="36195" y="406400"/>
                </a:lnTo>
                <a:lnTo>
                  <a:pt x="0" y="406400"/>
                </a:lnTo>
                <a:lnTo>
                  <a:pt x="0" y="417830"/>
                </a:lnTo>
                <a:lnTo>
                  <a:pt x="59182" y="417830"/>
                </a:lnTo>
                <a:lnTo>
                  <a:pt x="59182" y="406400"/>
                </a:lnTo>
                <a:lnTo>
                  <a:pt x="59182" y="11430"/>
                </a:lnTo>
                <a:lnTo>
                  <a:pt x="59182" y="0"/>
                </a:lnTo>
                <a:close/>
              </a:path>
            </a:pathLst>
          </a:custGeom>
          <a:solidFill>
            <a:srgbClr val="000000"/>
          </a:solidFill>
        </p:spPr>
        <p:txBody>
          <a:bodyPr wrap="square" lIns="0" tIns="0" rIns="0" bIns="0" rtlCol="0"/>
          <a:lstStyle/>
          <a:p>
            <a:endParaRPr/>
          </a:p>
        </p:txBody>
      </p:sp>
      <p:sp>
        <p:nvSpPr>
          <p:cNvPr id="16" name="object 16"/>
          <p:cNvSpPr/>
          <p:nvPr/>
        </p:nvSpPr>
        <p:spPr>
          <a:xfrm>
            <a:off x="4350258" y="5302250"/>
            <a:ext cx="59690" cy="417830"/>
          </a:xfrm>
          <a:custGeom>
            <a:avLst/>
            <a:gdLst/>
            <a:ahLst/>
            <a:cxnLst/>
            <a:rect l="l" t="t" r="r" b="b"/>
            <a:pathLst>
              <a:path w="59689" h="417829">
                <a:moveTo>
                  <a:pt x="59182" y="0"/>
                </a:moveTo>
                <a:lnTo>
                  <a:pt x="0" y="0"/>
                </a:lnTo>
                <a:lnTo>
                  <a:pt x="0" y="11430"/>
                </a:lnTo>
                <a:lnTo>
                  <a:pt x="0" y="406400"/>
                </a:lnTo>
                <a:lnTo>
                  <a:pt x="0" y="417830"/>
                </a:lnTo>
                <a:lnTo>
                  <a:pt x="59182" y="417830"/>
                </a:lnTo>
                <a:lnTo>
                  <a:pt x="59182" y="406400"/>
                </a:lnTo>
                <a:lnTo>
                  <a:pt x="22987" y="406400"/>
                </a:lnTo>
                <a:lnTo>
                  <a:pt x="22987" y="11430"/>
                </a:lnTo>
                <a:lnTo>
                  <a:pt x="59182" y="11430"/>
                </a:lnTo>
                <a:lnTo>
                  <a:pt x="59182" y="0"/>
                </a:lnTo>
                <a:close/>
              </a:path>
            </a:pathLst>
          </a:custGeom>
          <a:solidFill>
            <a:srgbClr val="000000"/>
          </a:solidFill>
        </p:spPr>
        <p:txBody>
          <a:bodyPr wrap="square" lIns="0" tIns="0" rIns="0" bIns="0" rtlCol="0"/>
          <a:lstStyle/>
          <a:p>
            <a:endParaRPr/>
          </a:p>
        </p:txBody>
      </p:sp>
      <p:sp>
        <p:nvSpPr>
          <p:cNvPr id="17" name="object 17"/>
          <p:cNvSpPr txBox="1"/>
          <p:nvPr/>
        </p:nvSpPr>
        <p:spPr>
          <a:xfrm>
            <a:off x="4402583" y="5180838"/>
            <a:ext cx="561975" cy="629920"/>
          </a:xfrm>
          <a:prstGeom prst="rect">
            <a:avLst/>
          </a:prstGeom>
        </p:spPr>
        <p:txBody>
          <a:bodyPr vert="horz" wrap="square" lIns="0" tIns="12700" rIns="0" bIns="0" rtlCol="0">
            <a:spAutoFit/>
          </a:bodyPr>
          <a:lstStyle/>
          <a:p>
            <a:pPr marL="12700">
              <a:lnSpc>
                <a:spcPts val="2375"/>
              </a:lnSpc>
              <a:spcBef>
                <a:spcPts val="100"/>
              </a:spcBef>
              <a:tabLst>
                <a:tab pos="407670" algn="l"/>
              </a:tabLst>
            </a:pPr>
            <a:r>
              <a:rPr sz="2000" dirty="0">
                <a:latin typeface="Cambria Math"/>
                <a:cs typeface="Cambria Math"/>
              </a:rPr>
              <a:t>2	3</a:t>
            </a:r>
            <a:endParaRPr sz="2000">
              <a:latin typeface="Cambria Math"/>
              <a:cs typeface="Cambria Math"/>
            </a:endParaRPr>
          </a:p>
          <a:p>
            <a:pPr marL="12700">
              <a:lnSpc>
                <a:spcPts val="2375"/>
              </a:lnSpc>
              <a:tabLst>
                <a:tab pos="407670" algn="l"/>
              </a:tabLst>
            </a:pPr>
            <a:r>
              <a:rPr sz="2000" dirty="0">
                <a:latin typeface="Cambria Math"/>
                <a:cs typeface="Cambria Math"/>
              </a:rPr>
              <a:t>3	9</a:t>
            </a:r>
            <a:endParaRPr sz="2000">
              <a:latin typeface="Cambria Math"/>
              <a:cs typeface="Cambria Math"/>
            </a:endParaRPr>
          </a:p>
        </p:txBody>
      </p:sp>
      <p:sp>
        <p:nvSpPr>
          <p:cNvPr id="18" name="object 18"/>
          <p:cNvSpPr txBox="1"/>
          <p:nvPr/>
        </p:nvSpPr>
        <p:spPr>
          <a:xfrm>
            <a:off x="5148199" y="5318253"/>
            <a:ext cx="5288915" cy="330835"/>
          </a:xfrm>
          <a:prstGeom prst="rect">
            <a:avLst/>
          </a:prstGeom>
        </p:spPr>
        <p:txBody>
          <a:bodyPr vert="horz" wrap="square" lIns="0" tIns="12700" rIns="0" bIns="0" rtlCol="0">
            <a:spAutoFit/>
          </a:bodyPr>
          <a:lstStyle/>
          <a:p>
            <a:pPr marL="12700">
              <a:spcBef>
                <a:spcPts val="100"/>
              </a:spcBef>
              <a:tabLst>
                <a:tab pos="4331970" algn="l"/>
              </a:tabLst>
            </a:pPr>
            <a:r>
              <a:rPr sz="2000" dirty="0">
                <a:latin typeface="Georgia"/>
                <a:cs typeface="Georgia"/>
              </a:rPr>
              <a:t>is</a:t>
            </a:r>
            <a:r>
              <a:rPr sz="2000" spc="434" dirty="0">
                <a:latin typeface="Georgia"/>
                <a:cs typeface="Georgia"/>
              </a:rPr>
              <a:t> </a:t>
            </a:r>
            <a:r>
              <a:rPr sz="2000" dirty="0">
                <a:latin typeface="Georgia"/>
                <a:cs typeface="Georgia"/>
              </a:rPr>
              <a:t>a</a:t>
            </a:r>
            <a:r>
              <a:rPr sz="2000" spc="445" dirty="0">
                <a:latin typeface="Georgia"/>
                <a:cs typeface="Georgia"/>
              </a:rPr>
              <a:t> </a:t>
            </a:r>
            <a:r>
              <a:rPr sz="2000" spc="-5" dirty="0">
                <a:latin typeface="Georgia"/>
                <a:cs typeface="Georgia"/>
              </a:rPr>
              <a:t>sub</a:t>
            </a:r>
            <a:r>
              <a:rPr sz="2000" spc="440" dirty="0">
                <a:latin typeface="Georgia"/>
                <a:cs typeface="Georgia"/>
              </a:rPr>
              <a:t> </a:t>
            </a:r>
            <a:r>
              <a:rPr sz="2000" dirty="0">
                <a:latin typeface="Georgia"/>
                <a:cs typeface="Georgia"/>
              </a:rPr>
              <a:t>matrix</a:t>
            </a:r>
            <a:r>
              <a:rPr sz="2000" spc="459" dirty="0">
                <a:latin typeface="Georgia"/>
                <a:cs typeface="Georgia"/>
              </a:rPr>
              <a:t> </a:t>
            </a:r>
            <a:r>
              <a:rPr sz="2000" spc="-5" dirty="0">
                <a:latin typeface="Georgia"/>
                <a:cs typeface="Georgia"/>
              </a:rPr>
              <a:t>of</a:t>
            </a:r>
            <a:r>
              <a:rPr sz="2000" spc="430" dirty="0">
                <a:latin typeface="Georgia"/>
                <a:cs typeface="Georgia"/>
              </a:rPr>
              <a:t> </a:t>
            </a:r>
            <a:r>
              <a:rPr sz="2000" spc="-5" dirty="0">
                <a:latin typeface="Georgia"/>
                <a:cs typeface="Georgia"/>
              </a:rPr>
              <a:t>given</a:t>
            </a:r>
            <a:r>
              <a:rPr sz="2000" spc="445" dirty="0">
                <a:latin typeface="Georgia"/>
                <a:cs typeface="Georgia"/>
              </a:rPr>
              <a:t> </a:t>
            </a:r>
            <a:r>
              <a:rPr sz="2000" dirty="0">
                <a:latin typeface="Georgia"/>
                <a:cs typeface="Georgia"/>
              </a:rPr>
              <a:t>matrix</a:t>
            </a:r>
            <a:r>
              <a:rPr sz="2000" spc="440" dirty="0">
                <a:latin typeface="Georgia"/>
                <a:cs typeface="Georgia"/>
              </a:rPr>
              <a:t> </a:t>
            </a:r>
            <a:r>
              <a:rPr sz="2000" spc="-5" dirty="0">
                <a:latin typeface="Georgia"/>
                <a:cs typeface="Georgia"/>
              </a:rPr>
              <a:t>A.	The</a:t>
            </a:r>
            <a:r>
              <a:rPr sz="2000" spc="350" dirty="0">
                <a:latin typeface="Georgia"/>
                <a:cs typeface="Georgia"/>
              </a:rPr>
              <a:t> </a:t>
            </a:r>
            <a:r>
              <a:rPr sz="2000" dirty="0">
                <a:latin typeface="Georgia"/>
                <a:cs typeface="Georgia"/>
              </a:rPr>
              <a:t>sub</a:t>
            </a:r>
            <a:endParaRPr sz="2000">
              <a:latin typeface="Georgia"/>
              <a:cs typeface="Georgia"/>
            </a:endParaRPr>
          </a:p>
        </p:txBody>
      </p:sp>
      <p:sp>
        <p:nvSpPr>
          <p:cNvPr id="19" name="object 19"/>
          <p:cNvSpPr txBox="1"/>
          <p:nvPr/>
        </p:nvSpPr>
        <p:spPr>
          <a:xfrm>
            <a:off x="1653540" y="5876036"/>
            <a:ext cx="7281545" cy="330835"/>
          </a:xfrm>
          <a:prstGeom prst="rect">
            <a:avLst/>
          </a:prstGeom>
        </p:spPr>
        <p:txBody>
          <a:bodyPr vert="horz" wrap="square" lIns="0" tIns="12700" rIns="0" bIns="0" rtlCol="0">
            <a:spAutoFit/>
          </a:bodyPr>
          <a:lstStyle/>
          <a:p>
            <a:pPr marL="38100">
              <a:spcBef>
                <a:spcPts val="100"/>
              </a:spcBef>
            </a:pPr>
            <a:r>
              <a:rPr sz="2000" dirty="0">
                <a:latin typeface="Georgia"/>
                <a:cs typeface="Georgia"/>
              </a:rPr>
              <a:t>matrix obtained</a:t>
            </a:r>
            <a:r>
              <a:rPr sz="2000" spc="470" dirty="0">
                <a:latin typeface="Georgia"/>
                <a:cs typeface="Georgia"/>
              </a:rPr>
              <a:t> </a:t>
            </a:r>
            <a:r>
              <a:rPr sz="2000" dirty="0">
                <a:latin typeface="Georgia"/>
                <a:cs typeface="Georgia"/>
              </a:rPr>
              <a:t>by</a:t>
            </a:r>
            <a:r>
              <a:rPr sz="2000" spc="5" dirty="0">
                <a:latin typeface="Georgia"/>
                <a:cs typeface="Georgia"/>
              </a:rPr>
              <a:t> </a:t>
            </a:r>
            <a:r>
              <a:rPr sz="2000" dirty="0">
                <a:latin typeface="Georgia"/>
                <a:cs typeface="Georgia"/>
              </a:rPr>
              <a:t>deleting</a:t>
            </a:r>
            <a:r>
              <a:rPr sz="2000" spc="-10" dirty="0">
                <a:latin typeface="Georgia"/>
                <a:cs typeface="Georgia"/>
              </a:rPr>
              <a:t> </a:t>
            </a:r>
            <a:r>
              <a:rPr sz="2000" spc="10" dirty="0">
                <a:latin typeface="Georgia"/>
                <a:cs typeface="Georgia"/>
              </a:rPr>
              <a:t>2</a:t>
            </a:r>
            <a:r>
              <a:rPr sz="1950" spc="15" baseline="25641" dirty="0">
                <a:latin typeface="Georgia"/>
                <a:cs typeface="Georgia"/>
              </a:rPr>
              <a:t>nd</a:t>
            </a:r>
            <a:r>
              <a:rPr sz="1950" spc="232" baseline="25641" dirty="0">
                <a:latin typeface="Georgia"/>
                <a:cs typeface="Georgia"/>
              </a:rPr>
              <a:t> </a:t>
            </a:r>
            <a:r>
              <a:rPr sz="2000" dirty="0">
                <a:latin typeface="Georgia"/>
                <a:cs typeface="Georgia"/>
              </a:rPr>
              <a:t>row and</a:t>
            </a:r>
            <a:r>
              <a:rPr sz="2000" spc="10" dirty="0">
                <a:latin typeface="Georgia"/>
                <a:cs typeface="Georgia"/>
              </a:rPr>
              <a:t> </a:t>
            </a:r>
            <a:r>
              <a:rPr sz="2000" spc="5" dirty="0">
                <a:latin typeface="Georgia"/>
                <a:cs typeface="Georgia"/>
              </a:rPr>
              <a:t>3</a:t>
            </a:r>
            <a:r>
              <a:rPr sz="1950" spc="7" baseline="25641" dirty="0">
                <a:latin typeface="Georgia"/>
                <a:cs typeface="Georgia"/>
              </a:rPr>
              <a:t>rd</a:t>
            </a:r>
            <a:r>
              <a:rPr sz="1950" spc="254" baseline="25641" dirty="0">
                <a:latin typeface="Georgia"/>
                <a:cs typeface="Georgia"/>
              </a:rPr>
              <a:t> </a:t>
            </a:r>
            <a:r>
              <a:rPr sz="2000" spc="-5" dirty="0">
                <a:latin typeface="Georgia"/>
                <a:cs typeface="Georgia"/>
              </a:rPr>
              <a:t>column</a:t>
            </a:r>
            <a:r>
              <a:rPr sz="2000" dirty="0">
                <a:latin typeface="Georgia"/>
                <a:cs typeface="Georgia"/>
              </a:rPr>
              <a:t> </a:t>
            </a:r>
            <a:r>
              <a:rPr sz="2000" spc="-5" dirty="0">
                <a:latin typeface="Georgia"/>
                <a:cs typeface="Georgia"/>
              </a:rPr>
              <a:t>of</a:t>
            </a:r>
            <a:r>
              <a:rPr sz="2000" spc="10" dirty="0">
                <a:latin typeface="Georgia"/>
                <a:cs typeface="Georgia"/>
              </a:rPr>
              <a:t> </a:t>
            </a:r>
            <a:r>
              <a:rPr sz="2000" dirty="0">
                <a:latin typeface="Georgia"/>
                <a:cs typeface="Georgia"/>
              </a:rPr>
              <a:t>matrix </a:t>
            </a:r>
            <a:r>
              <a:rPr sz="2000" spc="-5" dirty="0">
                <a:latin typeface="Georgia"/>
                <a:cs typeface="Georgia"/>
              </a:rPr>
              <a:t>A.</a:t>
            </a:r>
            <a:endParaRPr sz="2000">
              <a:latin typeface="Georgia"/>
              <a:cs typeface="Georgia"/>
            </a:endParaRPr>
          </a:p>
        </p:txBody>
      </p:sp>
      <p:graphicFrame>
        <p:nvGraphicFramePr>
          <p:cNvPr id="22" name="object 22"/>
          <p:cNvGraphicFramePr>
            <a:graphicFrameLocks noGrp="1"/>
          </p:cNvGraphicFramePr>
          <p:nvPr/>
        </p:nvGraphicFramePr>
        <p:xfrm>
          <a:off x="2574595" y="3500121"/>
          <a:ext cx="6201407" cy="813435"/>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328930">
                  <a:extLst>
                    <a:ext uri="{9D8B030D-6E8A-4147-A177-3AD203B41FA5}">
                      <a16:colId xmlns:a16="http://schemas.microsoft.com/office/drawing/2014/main" val="20001"/>
                    </a:ext>
                  </a:extLst>
                </a:gridCol>
                <a:gridCol w="395605">
                  <a:extLst>
                    <a:ext uri="{9D8B030D-6E8A-4147-A177-3AD203B41FA5}">
                      <a16:colId xmlns:a16="http://schemas.microsoft.com/office/drawing/2014/main" val="20002"/>
                    </a:ext>
                  </a:extLst>
                </a:gridCol>
                <a:gridCol w="328294">
                  <a:extLst>
                    <a:ext uri="{9D8B030D-6E8A-4147-A177-3AD203B41FA5}">
                      <a16:colId xmlns:a16="http://schemas.microsoft.com/office/drawing/2014/main" val="20003"/>
                    </a:ext>
                  </a:extLst>
                </a:gridCol>
                <a:gridCol w="1579245">
                  <a:extLst>
                    <a:ext uri="{9D8B030D-6E8A-4147-A177-3AD203B41FA5}">
                      <a16:colId xmlns:a16="http://schemas.microsoft.com/office/drawing/2014/main" val="20004"/>
                    </a:ext>
                  </a:extLst>
                </a:gridCol>
                <a:gridCol w="1950720">
                  <a:extLst>
                    <a:ext uri="{9D8B030D-6E8A-4147-A177-3AD203B41FA5}">
                      <a16:colId xmlns:a16="http://schemas.microsoft.com/office/drawing/2014/main" val="20005"/>
                    </a:ext>
                  </a:extLst>
                </a:gridCol>
                <a:gridCol w="329564">
                  <a:extLst>
                    <a:ext uri="{9D8B030D-6E8A-4147-A177-3AD203B41FA5}">
                      <a16:colId xmlns:a16="http://schemas.microsoft.com/office/drawing/2014/main" val="20006"/>
                    </a:ext>
                  </a:extLst>
                </a:gridCol>
                <a:gridCol w="395604">
                  <a:extLst>
                    <a:ext uri="{9D8B030D-6E8A-4147-A177-3AD203B41FA5}">
                      <a16:colId xmlns:a16="http://schemas.microsoft.com/office/drawing/2014/main" val="20007"/>
                    </a:ext>
                  </a:extLst>
                </a:gridCol>
                <a:gridCol w="327025">
                  <a:extLst>
                    <a:ext uri="{9D8B030D-6E8A-4147-A177-3AD203B41FA5}">
                      <a16:colId xmlns:a16="http://schemas.microsoft.com/office/drawing/2014/main" val="20008"/>
                    </a:ext>
                  </a:extLst>
                </a:gridCol>
              </a:tblGrid>
              <a:tr h="514350">
                <a:tc>
                  <a:txBody>
                    <a:bodyPr/>
                    <a:lstStyle/>
                    <a:p>
                      <a:pPr marL="31750">
                        <a:lnSpc>
                          <a:spcPct val="100000"/>
                        </a:lnSpc>
                        <a:spcBef>
                          <a:spcPts val="1500"/>
                        </a:spcBef>
                      </a:pPr>
                      <a:r>
                        <a:rPr sz="2000" dirty="0">
                          <a:latin typeface="Cambria Math"/>
                          <a:cs typeface="Cambria Math"/>
                        </a:rPr>
                        <a:t>𝐴</a:t>
                      </a:r>
                      <a:r>
                        <a:rPr sz="2000" spc="80" dirty="0">
                          <a:latin typeface="Cambria Math"/>
                          <a:cs typeface="Cambria Math"/>
                        </a:rPr>
                        <a:t> </a:t>
                      </a:r>
                      <a:r>
                        <a:rPr sz="2000" dirty="0">
                          <a:latin typeface="Cambria Math"/>
                          <a:cs typeface="Cambria Math"/>
                        </a:rPr>
                        <a:t>=</a:t>
                      </a:r>
                    </a:p>
                  </a:txBody>
                  <a:tcPr marL="0" marR="0" marT="190500" marB="0">
                    <a:lnR w="28575">
                      <a:solidFill>
                        <a:srgbClr val="000000"/>
                      </a:solidFill>
                      <a:prstDash val="solid"/>
                    </a:lnR>
                  </a:tcPr>
                </a:tc>
                <a:tc>
                  <a:txBody>
                    <a:bodyPr/>
                    <a:lstStyle/>
                    <a:p>
                      <a:pPr marL="60960">
                        <a:lnSpc>
                          <a:spcPts val="1630"/>
                        </a:lnSpc>
                      </a:pPr>
                      <a:r>
                        <a:rPr sz="2000" dirty="0">
                          <a:latin typeface="Cambria Math"/>
                          <a:cs typeface="Cambria Math"/>
                        </a:rPr>
                        <a:t>2</a:t>
                      </a:r>
                      <a:endParaRPr sz="2000">
                        <a:latin typeface="Cambria Math"/>
                        <a:cs typeface="Cambria Math"/>
                      </a:endParaRPr>
                    </a:p>
                    <a:p>
                      <a:pPr marL="60960">
                        <a:lnSpc>
                          <a:spcPts val="2325"/>
                        </a:lnSpc>
                      </a:pPr>
                      <a:r>
                        <a:rPr sz="2000" dirty="0">
                          <a:latin typeface="Cambria Math"/>
                          <a:cs typeface="Cambria Math"/>
                        </a:rPr>
                        <a:t>0</a:t>
                      </a:r>
                      <a:endParaRPr sz="2000">
                        <a:latin typeface="Cambria Math"/>
                        <a:cs typeface="Cambria Math"/>
                      </a:endParaRPr>
                    </a:p>
                  </a:txBody>
                  <a:tcPr marL="0" marR="0" marT="0" marB="0">
                    <a:lnL w="28575">
                      <a:solidFill>
                        <a:srgbClr val="000000"/>
                      </a:solidFill>
                      <a:prstDash val="solid"/>
                    </a:lnL>
                  </a:tcPr>
                </a:tc>
                <a:tc>
                  <a:txBody>
                    <a:bodyPr/>
                    <a:lstStyle/>
                    <a:p>
                      <a:pPr marL="126364">
                        <a:lnSpc>
                          <a:spcPts val="1630"/>
                        </a:lnSpc>
                      </a:pPr>
                      <a:r>
                        <a:rPr sz="2000" dirty="0">
                          <a:latin typeface="Cambria Math"/>
                          <a:cs typeface="Cambria Math"/>
                        </a:rPr>
                        <a:t>3</a:t>
                      </a:r>
                      <a:endParaRPr sz="2000">
                        <a:latin typeface="Cambria Math"/>
                        <a:cs typeface="Cambria Math"/>
                      </a:endParaRPr>
                    </a:p>
                    <a:p>
                      <a:pPr marL="126364">
                        <a:lnSpc>
                          <a:spcPts val="2325"/>
                        </a:lnSpc>
                      </a:pPr>
                      <a:r>
                        <a:rPr sz="2000" dirty="0">
                          <a:latin typeface="Cambria Math"/>
                          <a:cs typeface="Cambria Math"/>
                        </a:rPr>
                        <a:t>1</a:t>
                      </a:r>
                      <a:endParaRPr sz="2000">
                        <a:latin typeface="Cambria Math"/>
                        <a:cs typeface="Cambria Math"/>
                      </a:endParaRPr>
                    </a:p>
                  </a:txBody>
                  <a:tcPr marL="0" marR="0" marT="0" marB="0"/>
                </a:tc>
                <a:tc>
                  <a:txBody>
                    <a:bodyPr/>
                    <a:lstStyle/>
                    <a:p>
                      <a:pPr marL="127635">
                        <a:lnSpc>
                          <a:spcPts val="1630"/>
                        </a:lnSpc>
                      </a:pPr>
                      <a:r>
                        <a:rPr sz="2000" dirty="0">
                          <a:latin typeface="Cambria Math"/>
                          <a:cs typeface="Cambria Math"/>
                        </a:rPr>
                        <a:t>4</a:t>
                      </a:r>
                      <a:endParaRPr sz="2000">
                        <a:latin typeface="Cambria Math"/>
                        <a:cs typeface="Cambria Math"/>
                      </a:endParaRPr>
                    </a:p>
                    <a:p>
                      <a:pPr marL="127635">
                        <a:lnSpc>
                          <a:spcPts val="2325"/>
                        </a:lnSpc>
                      </a:pPr>
                      <a:r>
                        <a:rPr sz="2000" dirty="0">
                          <a:latin typeface="Cambria Math"/>
                          <a:cs typeface="Cambria Math"/>
                        </a:rPr>
                        <a:t>5</a:t>
                      </a:r>
                      <a:endParaRPr sz="2000">
                        <a:latin typeface="Cambria Math"/>
                        <a:cs typeface="Cambria Math"/>
                      </a:endParaRPr>
                    </a:p>
                  </a:txBody>
                  <a:tcPr marL="0" marR="0" marT="0" marB="0">
                    <a:lnR w="28575">
                      <a:solidFill>
                        <a:srgbClr val="000000"/>
                      </a:solidFill>
                      <a:prstDash val="solid"/>
                    </a:lnR>
                  </a:tcPr>
                </a:tc>
                <a:tc>
                  <a:txBody>
                    <a:bodyPr/>
                    <a:lstStyle/>
                    <a:p>
                      <a:pPr marL="104139">
                        <a:lnSpc>
                          <a:spcPct val="100000"/>
                        </a:lnSpc>
                        <a:spcBef>
                          <a:spcPts val="1500"/>
                        </a:spcBef>
                      </a:pPr>
                      <a:r>
                        <a:rPr sz="2000" dirty="0">
                          <a:latin typeface="Georgia"/>
                          <a:cs typeface="Georgia"/>
                        </a:rPr>
                        <a:t>,</a:t>
                      </a:r>
                    </a:p>
                  </a:txBody>
                  <a:tcPr marL="0" marR="0" marT="190500" marB="0">
                    <a:lnL w="28575">
                      <a:solidFill>
                        <a:srgbClr val="000000"/>
                      </a:solidFill>
                      <a:prstDash val="solid"/>
                    </a:lnL>
                  </a:tcPr>
                </a:tc>
                <a:tc>
                  <a:txBody>
                    <a:bodyPr/>
                    <a:lstStyle/>
                    <a:p>
                      <a:pPr marR="148590" algn="ctr">
                        <a:lnSpc>
                          <a:spcPts val="1639"/>
                        </a:lnSpc>
                      </a:pPr>
                      <a:r>
                        <a:rPr sz="1800" dirty="0">
                          <a:latin typeface="Georgia"/>
                          <a:cs typeface="Georgia"/>
                        </a:rPr>
                        <a:t>LTM</a:t>
                      </a:r>
                      <a:endParaRPr sz="1800">
                        <a:latin typeface="Georgia"/>
                        <a:cs typeface="Georgia"/>
                      </a:endParaRPr>
                    </a:p>
                    <a:p>
                      <a:pPr marR="102870" algn="r">
                        <a:lnSpc>
                          <a:spcPts val="2265"/>
                        </a:lnSpc>
                      </a:pPr>
                      <a:r>
                        <a:rPr sz="2000" dirty="0">
                          <a:latin typeface="Cambria Math"/>
                          <a:cs typeface="Cambria Math"/>
                        </a:rPr>
                        <a:t>𝐵</a:t>
                      </a:r>
                      <a:r>
                        <a:rPr sz="2000" spc="114" dirty="0">
                          <a:latin typeface="Cambria Math"/>
                          <a:cs typeface="Cambria Math"/>
                        </a:rPr>
                        <a:t> </a:t>
                      </a:r>
                      <a:r>
                        <a:rPr sz="2000" dirty="0">
                          <a:latin typeface="Cambria Math"/>
                          <a:cs typeface="Cambria Math"/>
                        </a:rPr>
                        <a:t>=</a:t>
                      </a:r>
                      <a:endParaRPr sz="2000">
                        <a:latin typeface="Cambria Math"/>
                        <a:cs typeface="Cambria Math"/>
                      </a:endParaRPr>
                    </a:p>
                  </a:txBody>
                  <a:tcPr marL="0" marR="0" marT="0" marB="0">
                    <a:lnR w="28575">
                      <a:solidFill>
                        <a:srgbClr val="000000"/>
                      </a:solidFill>
                      <a:prstDash val="solid"/>
                    </a:lnR>
                  </a:tcPr>
                </a:tc>
                <a:tc>
                  <a:txBody>
                    <a:bodyPr/>
                    <a:lstStyle/>
                    <a:p>
                      <a:pPr marL="61594">
                        <a:lnSpc>
                          <a:spcPts val="1655"/>
                        </a:lnSpc>
                      </a:pPr>
                      <a:r>
                        <a:rPr sz="2000" dirty="0">
                          <a:latin typeface="Cambria Math"/>
                          <a:cs typeface="Cambria Math"/>
                        </a:rPr>
                        <a:t>5</a:t>
                      </a:r>
                      <a:endParaRPr sz="2000">
                        <a:latin typeface="Cambria Math"/>
                        <a:cs typeface="Cambria Math"/>
                      </a:endParaRPr>
                    </a:p>
                    <a:p>
                      <a:pPr marL="61594">
                        <a:lnSpc>
                          <a:spcPts val="2300"/>
                        </a:lnSpc>
                      </a:pPr>
                      <a:r>
                        <a:rPr sz="2000" dirty="0">
                          <a:latin typeface="Cambria Math"/>
                          <a:cs typeface="Cambria Math"/>
                        </a:rPr>
                        <a:t>8</a:t>
                      </a:r>
                      <a:endParaRPr sz="2000">
                        <a:latin typeface="Cambria Math"/>
                        <a:cs typeface="Cambria Math"/>
                      </a:endParaRPr>
                    </a:p>
                  </a:txBody>
                  <a:tcPr marL="0" marR="0" marT="0" marB="0">
                    <a:lnL w="28575">
                      <a:solidFill>
                        <a:srgbClr val="000000"/>
                      </a:solidFill>
                      <a:prstDash val="solid"/>
                    </a:lnL>
                  </a:tcPr>
                </a:tc>
                <a:tc>
                  <a:txBody>
                    <a:bodyPr/>
                    <a:lstStyle/>
                    <a:p>
                      <a:pPr marL="126364">
                        <a:lnSpc>
                          <a:spcPts val="1655"/>
                        </a:lnSpc>
                      </a:pPr>
                      <a:r>
                        <a:rPr sz="2000" dirty="0">
                          <a:latin typeface="Cambria Math"/>
                          <a:cs typeface="Cambria Math"/>
                        </a:rPr>
                        <a:t>0</a:t>
                      </a:r>
                      <a:endParaRPr sz="2000">
                        <a:latin typeface="Cambria Math"/>
                        <a:cs typeface="Cambria Math"/>
                      </a:endParaRPr>
                    </a:p>
                    <a:p>
                      <a:pPr marL="126364">
                        <a:lnSpc>
                          <a:spcPts val="2300"/>
                        </a:lnSpc>
                      </a:pPr>
                      <a:r>
                        <a:rPr sz="2000" dirty="0">
                          <a:latin typeface="Cambria Math"/>
                          <a:cs typeface="Cambria Math"/>
                        </a:rPr>
                        <a:t>7</a:t>
                      </a:r>
                      <a:endParaRPr sz="2000">
                        <a:latin typeface="Cambria Math"/>
                        <a:cs typeface="Cambria Math"/>
                      </a:endParaRPr>
                    </a:p>
                  </a:txBody>
                  <a:tcPr marL="0" marR="0" marT="0" marB="0"/>
                </a:tc>
                <a:tc>
                  <a:txBody>
                    <a:bodyPr/>
                    <a:lstStyle/>
                    <a:p>
                      <a:pPr marL="127635">
                        <a:lnSpc>
                          <a:spcPts val="1655"/>
                        </a:lnSpc>
                      </a:pPr>
                      <a:r>
                        <a:rPr sz="2000" dirty="0">
                          <a:latin typeface="Cambria Math"/>
                          <a:cs typeface="Cambria Math"/>
                        </a:rPr>
                        <a:t>0</a:t>
                      </a:r>
                      <a:endParaRPr sz="2000">
                        <a:latin typeface="Cambria Math"/>
                        <a:cs typeface="Cambria Math"/>
                      </a:endParaRPr>
                    </a:p>
                    <a:p>
                      <a:pPr marL="127635">
                        <a:lnSpc>
                          <a:spcPts val="2300"/>
                        </a:lnSpc>
                      </a:pPr>
                      <a:r>
                        <a:rPr sz="2000" dirty="0">
                          <a:latin typeface="Cambria Math"/>
                          <a:cs typeface="Cambria Math"/>
                        </a:rPr>
                        <a:t>0</a:t>
                      </a:r>
                      <a:endParaRPr sz="2000">
                        <a:latin typeface="Cambria Math"/>
                        <a:cs typeface="Cambria Math"/>
                      </a:endParaRPr>
                    </a:p>
                  </a:txBody>
                  <a:tcPr marL="0" marR="0" marT="0" marB="0">
                    <a:lnR w="28575">
                      <a:solidFill>
                        <a:srgbClr val="000000"/>
                      </a:solidFill>
                      <a:prstDash val="solid"/>
                    </a:lnR>
                  </a:tcPr>
                </a:tc>
                <a:extLst>
                  <a:ext uri="{0D108BD9-81ED-4DB2-BD59-A6C34878D82A}">
                    <a16:rowId xmlns:a16="http://schemas.microsoft.com/office/drawing/2014/main" val="10000"/>
                  </a:ext>
                </a:extLst>
              </a:tr>
              <a:tr h="299085">
                <a:tc>
                  <a:txBody>
                    <a:bodyPr/>
                    <a:lstStyle/>
                    <a:p>
                      <a:pPr>
                        <a:lnSpc>
                          <a:spcPct val="100000"/>
                        </a:lnSpc>
                      </a:pPr>
                      <a:endParaRPr sz="1800">
                        <a:latin typeface="Times New Roman"/>
                        <a:cs typeface="Times New Roman"/>
                      </a:endParaRPr>
                    </a:p>
                  </a:txBody>
                  <a:tcPr marL="0" marR="0" marT="0" marB="0">
                    <a:lnR w="28575">
                      <a:solidFill>
                        <a:srgbClr val="000000"/>
                      </a:solidFill>
                      <a:prstDash val="solid"/>
                    </a:lnR>
                  </a:tcPr>
                </a:tc>
                <a:tc>
                  <a:txBody>
                    <a:bodyPr/>
                    <a:lstStyle/>
                    <a:p>
                      <a:pPr marL="60960">
                        <a:lnSpc>
                          <a:spcPts val="2255"/>
                        </a:lnSpc>
                      </a:pPr>
                      <a:r>
                        <a:rPr sz="2000" dirty="0">
                          <a:latin typeface="Cambria Math"/>
                          <a:cs typeface="Cambria Math"/>
                        </a:rPr>
                        <a:t>0</a:t>
                      </a:r>
                      <a:endParaRPr sz="2000">
                        <a:latin typeface="Cambria Math"/>
                        <a:cs typeface="Cambria Math"/>
                      </a:endParaRPr>
                    </a:p>
                  </a:txBody>
                  <a:tcPr marL="0" marR="0" marT="0" marB="0">
                    <a:lnL w="28575">
                      <a:solidFill>
                        <a:srgbClr val="000000"/>
                      </a:solidFill>
                      <a:prstDash val="solid"/>
                    </a:lnL>
                  </a:tcPr>
                </a:tc>
                <a:tc>
                  <a:txBody>
                    <a:bodyPr/>
                    <a:lstStyle/>
                    <a:p>
                      <a:pPr marL="126364">
                        <a:lnSpc>
                          <a:spcPts val="2255"/>
                        </a:lnSpc>
                      </a:pPr>
                      <a:r>
                        <a:rPr sz="2000" dirty="0">
                          <a:latin typeface="Cambria Math"/>
                          <a:cs typeface="Cambria Math"/>
                        </a:rPr>
                        <a:t>0</a:t>
                      </a:r>
                    </a:p>
                  </a:txBody>
                  <a:tcPr marL="0" marR="0" marT="0" marB="0"/>
                </a:tc>
                <a:tc>
                  <a:txBody>
                    <a:bodyPr/>
                    <a:lstStyle/>
                    <a:p>
                      <a:pPr marL="127635">
                        <a:lnSpc>
                          <a:spcPts val="2255"/>
                        </a:lnSpc>
                      </a:pPr>
                      <a:r>
                        <a:rPr sz="2000" dirty="0">
                          <a:latin typeface="Cambria Math"/>
                          <a:cs typeface="Cambria Math"/>
                        </a:rPr>
                        <a:t>7</a:t>
                      </a:r>
                      <a:endParaRPr sz="2000">
                        <a:latin typeface="Cambria Math"/>
                        <a:cs typeface="Cambria Math"/>
                      </a:endParaRPr>
                    </a:p>
                  </a:txBody>
                  <a:tcPr marL="0" marR="0" marT="0" marB="0">
                    <a:lnR w="28575">
                      <a:solidFill>
                        <a:srgbClr val="000000"/>
                      </a:solidFill>
                      <a:prstDash val="solid"/>
                    </a:lnR>
                  </a:tcPr>
                </a:tc>
                <a:tc>
                  <a:txBody>
                    <a:bodyPr/>
                    <a:lstStyle/>
                    <a:p>
                      <a:pPr>
                        <a:lnSpc>
                          <a:spcPct val="100000"/>
                        </a:lnSpc>
                      </a:pPr>
                      <a:endParaRPr sz="1800" dirty="0">
                        <a:latin typeface="Times New Roman"/>
                        <a:cs typeface="Times New Roman"/>
                      </a:endParaRPr>
                    </a:p>
                  </a:txBody>
                  <a:tcPr marL="0" marR="0" marT="0" marB="0">
                    <a:lnL w="28575">
                      <a:solidFill>
                        <a:srgbClr val="000000"/>
                      </a:solidFill>
                      <a:prstDash val="solid"/>
                    </a:lnL>
                  </a:tcPr>
                </a:tc>
                <a:tc>
                  <a:txBody>
                    <a:bodyPr/>
                    <a:lstStyle/>
                    <a:p>
                      <a:pPr>
                        <a:lnSpc>
                          <a:spcPct val="100000"/>
                        </a:lnSpc>
                      </a:pPr>
                      <a:endParaRPr sz="1800">
                        <a:latin typeface="Times New Roman"/>
                        <a:cs typeface="Times New Roman"/>
                      </a:endParaRPr>
                    </a:p>
                  </a:txBody>
                  <a:tcPr marL="0" marR="0" marT="0" marB="0">
                    <a:lnR w="28575">
                      <a:solidFill>
                        <a:srgbClr val="000000"/>
                      </a:solidFill>
                      <a:prstDash val="solid"/>
                    </a:lnR>
                  </a:tcPr>
                </a:tc>
                <a:tc>
                  <a:txBody>
                    <a:bodyPr/>
                    <a:lstStyle/>
                    <a:p>
                      <a:pPr marL="61594">
                        <a:lnSpc>
                          <a:spcPts val="2255"/>
                        </a:lnSpc>
                      </a:pPr>
                      <a:r>
                        <a:rPr sz="2000" dirty="0">
                          <a:latin typeface="Cambria Math"/>
                          <a:cs typeface="Cambria Math"/>
                        </a:rPr>
                        <a:t>4</a:t>
                      </a:r>
                      <a:endParaRPr sz="2000">
                        <a:latin typeface="Cambria Math"/>
                        <a:cs typeface="Cambria Math"/>
                      </a:endParaRPr>
                    </a:p>
                  </a:txBody>
                  <a:tcPr marL="0" marR="0" marT="0" marB="0">
                    <a:lnL w="28575">
                      <a:solidFill>
                        <a:srgbClr val="000000"/>
                      </a:solidFill>
                      <a:prstDash val="solid"/>
                    </a:lnL>
                  </a:tcPr>
                </a:tc>
                <a:tc>
                  <a:txBody>
                    <a:bodyPr/>
                    <a:lstStyle/>
                    <a:p>
                      <a:pPr marL="126364">
                        <a:lnSpc>
                          <a:spcPts val="2255"/>
                        </a:lnSpc>
                      </a:pPr>
                      <a:r>
                        <a:rPr sz="2000" dirty="0">
                          <a:latin typeface="Cambria Math"/>
                          <a:cs typeface="Cambria Math"/>
                        </a:rPr>
                        <a:t>3</a:t>
                      </a:r>
                      <a:endParaRPr sz="2000">
                        <a:latin typeface="Cambria Math"/>
                        <a:cs typeface="Cambria Math"/>
                      </a:endParaRPr>
                    </a:p>
                  </a:txBody>
                  <a:tcPr marL="0" marR="0" marT="0" marB="0"/>
                </a:tc>
                <a:tc>
                  <a:txBody>
                    <a:bodyPr/>
                    <a:lstStyle/>
                    <a:p>
                      <a:pPr marL="127635">
                        <a:lnSpc>
                          <a:spcPts val="2255"/>
                        </a:lnSpc>
                      </a:pPr>
                      <a:r>
                        <a:rPr sz="2000" dirty="0">
                          <a:latin typeface="Cambria Math"/>
                          <a:cs typeface="Cambria Math"/>
                        </a:rPr>
                        <a:t>1</a:t>
                      </a:r>
                    </a:p>
                  </a:txBody>
                  <a:tcPr marL="0" marR="0" marT="0" marB="0">
                    <a:lnR w="28575">
                      <a:solidFill>
                        <a:srgbClr val="000000"/>
                      </a:solidFill>
                      <a:prstDash val="solid"/>
                    </a:lnR>
                  </a:tcPr>
                </a:tc>
                <a:extLst>
                  <a:ext uri="{0D108BD9-81ED-4DB2-BD59-A6C34878D82A}">
                    <a16:rowId xmlns:a16="http://schemas.microsoft.com/office/drawing/2014/main" val="10001"/>
                  </a:ext>
                </a:extLst>
              </a:tr>
            </a:tbl>
          </a:graphicData>
        </a:graphic>
      </p:graphicFrame>
      <p:sp>
        <p:nvSpPr>
          <p:cNvPr id="23" name="object 23"/>
          <p:cNvSpPr txBox="1"/>
          <p:nvPr/>
        </p:nvSpPr>
        <p:spPr>
          <a:xfrm>
            <a:off x="1677289" y="556103"/>
            <a:ext cx="8759825" cy="4483920"/>
          </a:xfrm>
          <a:prstGeom prst="rect">
            <a:avLst/>
          </a:prstGeom>
        </p:spPr>
        <p:txBody>
          <a:bodyPr vert="horz" wrap="square" lIns="0" tIns="13335" rIns="0" bIns="0" rtlCol="0">
            <a:spAutoFit/>
          </a:bodyPr>
          <a:lstStyle/>
          <a:p>
            <a:pPr marL="354965" indent="-342900">
              <a:spcBef>
                <a:spcPts val="105"/>
              </a:spcBef>
              <a:buClr>
                <a:srgbClr val="EF7E09"/>
              </a:buClr>
              <a:buSzPct val="85000"/>
              <a:buFont typeface="Wingdings" panose="05000000000000000000" pitchFamily="2" charset="2"/>
              <a:buChar char="Ø"/>
              <a:tabLst>
                <a:tab pos="266065" algn="l"/>
                <a:tab pos="6548755" algn="l"/>
              </a:tabLst>
            </a:pPr>
            <a:r>
              <a:rPr sz="2000" b="1" u="sng" dirty="0">
                <a:uFill>
                  <a:solidFill>
                    <a:srgbClr val="000000"/>
                  </a:solidFill>
                </a:uFill>
                <a:latin typeface="Georgia"/>
                <a:cs typeface="Georgia"/>
              </a:rPr>
              <a:t>Column</a:t>
            </a:r>
            <a:r>
              <a:rPr sz="2000" b="1" u="sng" spc="155" dirty="0">
                <a:uFill>
                  <a:solidFill>
                    <a:srgbClr val="000000"/>
                  </a:solidFill>
                </a:uFill>
                <a:latin typeface="Georgia"/>
                <a:cs typeface="Georgia"/>
              </a:rPr>
              <a:t> </a:t>
            </a:r>
            <a:r>
              <a:rPr sz="2000" b="1" u="sng" spc="-5" dirty="0">
                <a:uFill>
                  <a:solidFill>
                    <a:srgbClr val="000000"/>
                  </a:solidFill>
                </a:uFill>
                <a:latin typeface="Georgia"/>
                <a:cs typeface="Georgia"/>
              </a:rPr>
              <a:t>Matrix</a:t>
            </a:r>
            <a:r>
              <a:rPr sz="2000" b="1" u="sng" spc="175" dirty="0">
                <a:uFill>
                  <a:solidFill>
                    <a:srgbClr val="000000"/>
                  </a:solidFill>
                </a:uFill>
                <a:latin typeface="Georgia"/>
                <a:cs typeface="Georgia"/>
              </a:rPr>
              <a:t> </a:t>
            </a:r>
            <a:r>
              <a:rPr sz="2000" b="1" u="sng" dirty="0">
                <a:uFill>
                  <a:solidFill>
                    <a:srgbClr val="000000"/>
                  </a:solidFill>
                </a:uFill>
                <a:latin typeface="Georgia"/>
                <a:cs typeface="Georgia"/>
              </a:rPr>
              <a:t>:</a:t>
            </a:r>
            <a:r>
              <a:rPr sz="2000" b="1" spc="170" dirty="0">
                <a:latin typeface="Georgia"/>
                <a:cs typeface="Georgia"/>
              </a:rPr>
              <a:t> </a:t>
            </a:r>
            <a:r>
              <a:rPr sz="2000" dirty="0">
                <a:latin typeface="Georgia"/>
                <a:cs typeface="Georgia"/>
              </a:rPr>
              <a:t>A</a:t>
            </a:r>
            <a:r>
              <a:rPr sz="2000" spc="190" dirty="0">
                <a:latin typeface="Georgia"/>
                <a:cs typeface="Georgia"/>
              </a:rPr>
              <a:t> </a:t>
            </a:r>
            <a:r>
              <a:rPr sz="2000" dirty="0">
                <a:latin typeface="Georgia"/>
                <a:cs typeface="Georgia"/>
              </a:rPr>
              <a:t>matrix</a:t>
            </a:r>
            <a:r>
              <a:rPr sz="2000" spc="185" dirty="0">
                <a:latin typeface="Georgia"/>
                <a:cs typeface="Georgia"/>
              </a:rPr>
              <a:t> </a:t>
            </a:r>
            <a:r>
              <a:rPr sz="2000" dirty="0">
                <a:latin typeface="Georgia"/>
                <a:cs typeface="Georgia"/>
              </a:rPr>
              <a:t>having</a:t>
            </a:r>
            <a:r>
              <a:rPr sz="2000" spc="190" dirty="0">
                <a:latin typeface="Georgia"/>
                <a:cs typeface="Georgia"/>
              </a:rPr>
              <a:t> </a:t>
            </a:r>
            <a:r>
              <a:rPr sz="2000" spc="-5" dirty="0">
                <a:latin typeface="Georgia"/>
                <a:cs typeface="Georgia"/>
              </a:rPr>
              <a:t>only</a:t>
            </a:r>
            <a:r>
              <a:rPr sz="2000" spc="190" dirty="0">
                <a:latin typeface="Georgia"/>
                <a:cs typeface="Georgia"/>
              </a:rPr>
              <a:t> </a:t>
            </a:r>
            <a:r>
              <a:rPr sz="2000" dirty="0">
                <a:latin typeface="Georgia"/>
                <a:cs typeface="Georgia"/>
              </a:rPr>
              <a:t>one</a:t>
            </a:r>
            <a:r>
              <a:rPr sz="2000" spc="195" dirty="0">
                <a:latin typeface="Georgia"/>
                <a:cs typeface="Georgia"/>
              </a:rPr>
              <a:t> </a:t>
            </a:r>
            <a:r>
              <a:rPr sz="2000" spc="-5" dirty="0">
                <a:latin typeface="Georgia"/>
                <a:cs typeface="Georgia"/>
              </a:rPr>
              <a:t>column	</a:t>
            </a:r>
            <a:r>
              <a:rPr sz="2000" dirty="0">
                <a:latin typeface="Georgia"/>
                <a:cs typeface="Georgia"/>
              </a:rPr>
              <a:t>and</a:t>
            </a:r>
            <a:r>
              <a:rPr sz="2000" spc="165" dirty="0">
                <a:latin typeface="Georgia"/>
                <a:cs typeface="Georgia"/>
              </a:rPr>
              <a:t> </a:t>
            </a:r>
            <a:r>
              <a:rPr sz="2000" spc="5" dirty="0">
                <a:latin typeface="Georgia"/>
                <a:cs typeface="Georgia"/>
              </a:rPr>
              <a:t>any</a:t>
            </a:r>
            <a:r>
              <a:rPr sz="2000" spc="180" dirty="0">
                <a:latin typeface="Georgia"/>
                <a:cs typeface="Georgia"/>
              </a:rPr>
              <a:t> </a:t>
            </a:r>
            <a:r>
              <a:rPr sz="2000" dirty="0">
                <a:latin typeface="Georgia"/>
                <a:cs typeface="Georgia"/>
              </a:rPr>
              <a:t>number</a:t>
            </a:r>
            <a:r>
              <a:rPr sz="2000" spc="155" dirty="0">
                <a:latin typeface="Georgia"/>
                <a:cs typeface="Georgia"/>
              </a:rPr>
              <a:t> </a:t>
            </a:r>
            <a:r>
              <a:rPr sz="2000" spc="-5" dirty="0">
                <a:latin typeface="Georgia"/>
                <a:cs typeface="Georgia"/>
              </a:rPr>
              <a:t>of</a:t>
            </a:r>
            <a:endParaRPr sz="2000" dirty="0">
              <a:latin typeface="Georgia"/>
              <a:cs typeface="Georgia"/>
            </a:endParaRPr>
          </a:p>
          <a:p>
            <a:pPr marL="195580" algn="just"/>
            <a:r>
              <a:rPr sz="2000" spc="-5" dirty="0">
                <a:latin typeface="Georgia"/>
                <a:cs typeface="Georgia"/>
              </a:rPr>
              <a:t>rows</a:t>
            </a:r>
            <a:r>
              <a:rPr sz="2000" dirty="0">
                <a:latin typeface="Georgia"/>
                <a:cs typeface="Georgia"/>
              </a:rPr>
              <a:t> is </a:t>
            </a:r>
            <a:r>
              <a:rPr sz="2000" spc="-5" dirty="0">
                <a:latin typeface="Georgia"/>
                <a:cs typeface="Georgia"/>
              </a:rPr>
              <a:t>called</a:t>
            </a:r>
            <a:r>
              <a:rPr sz="2000" spc="5" dirty="0">
                <a:latin typeface="Georgia"/>
                <a:cs typeface="Georgia"/>
              </a:rPr>
              <a:t> </a:t>
            </a:r>
            <a:r>
              <a:rPr sz="2000" dirty="0">
                <a:latin typeface="Georgia"/>
                <a:cs typeface="Georgia"/>
              </a:rPr>
              <a:t>a</a:t>
            </a:r>
            <a:r>
              <a:rPr sz="2000" spc="10" dirty="0">
                <a:latin typeface="Georgia"/>
                <a:cs typeface="Georgia"/>
              </a:rPr>
              <a:t> </a:t>
            </a:r>
            <a:r>
              <a:rPr sz="2000" spc="-5" dirty="0">
                <a:latin typeface="Georgia"/>
                <a:cs typeface="Georgia"/>
              </a:rPr>
              <a:t>column</a:t>
            </a:r>
            <a:r>
              <a:rPr sz="2000" spc="10" dirty="0">
                <a:latin typeface="Georgia"/>
                <a:cs typeface="Georgia"/>
              </a:rPr>
              <a:t> </a:t>
            </a:r>
            <a:r>
              <a:rPr sz="2000" dirty="0">
                <a:latin typeface="Georgia"/>
                <a:cs typeface="Georgia"/>
              </a:rPr>
              <a:t>matrix</a:t>
            </a:r>
            <a:r>
              <a:rPr sz="2000" spc="5" dirty="0">
                <a:latin typeface="Georgia"/>
                <a:cs typeface="Georgia"/>
              </a:rPr>
              <a:t> </a:t>
            </a:r>
            <a:r>
              <a:rPr sz="2000" dirty="0">
                <a:latin typeface="Georgia"/>
                <a:cs typeface="Georgia"/>
              </a:rPr>
              <a:t>(or</a:t>
            </a:r>
            <a:r>
              <a:rPr sz="2000" spc="10" dirty="0">
                <a:latin typeface="Georgia"/>
                <a:cs typeface="Georgia"/>
              </a:rPr>
              <a:t> </a:t>
            </a:r>
            <a:r>
              <a:rPr sz="2000" dirty="0">
                <a:latin typeface="Georgia"/>
                <a:cs typeface="Georgia"/>
              </a:rPr>
              <a:t>a</a:t>
            </a:r>
            <a:r>
              <a:rPr sz="2000" spc="10" dirty="0">
                <a:latin typeface="Georgia"/>
                <a:cs typeface="Georgia"/>
              </a:rPr>
              <a:t> </a:t>
            </a:r>
            <a:r>
              <a:rPr sz="2000" spc="-5" dirty="0">
                <a:latin typeface="Georgia"/>
                <a:cs typeface="Georgia"/>
              </a:rPr>
              <a:t>column</a:t>
            </a:r>
            <a:r>
              <a:rPr sz="2000" spc="10" dirty="0">
                <a:latin typeface="Georgia"/>
                <a:cs typeface="Georgia"/>
              </a:rPr>
              <a:t> </a:t>
            </a:r>
            <a:r>
              <a:rPr sz="2000" spc="-5" dirty="0">
                <a:latin typeface="Georgia"/>
                <a:cs typeface="Georgia"/>
              </a:rPr>
              <a:t>vector)</a:t>
            </a:r>
            <a:r>
              <a:rPr sz="2000" spc="-20" dirty="0">
                <a:latin typeface="Georgia"/>
                <a:cs typeface="Georgia"/>
              </a:rPr>
              <a:t> </a:t>
            </a:r>
            <a:r>
              <a:rPr sz="2000" spc="-5" dirty="0" smtClean="0">
                <a:latin typeface="Georgia"/>
                <a:cs typeface="Georgia"/>
              </a:rPr>
              <a:t>e.g.</a:t>
            </a:r>
            <a:endParaRPr lang="en-US" sz="2000" dirty="0">
              <a:latin typeface="Georgia"/>
              <a:cs typeface="Georgia"/>
            </a:endParaRPr>
          </a:p>
          <a:p>
            <a:pPr marL="195580" algn="just"/>
            <a:r>
              <a:rPr lang="en-US" sz="2000" dirty="0">
                <a:latin typeface="Georgia"/>
                <a:cs typeface="Cambria Math"/>
              </a:rPr>
              <a:t> </a:t>
            </a:r>
            <a:r>
              <a:rPr lang="en-US" sz="2000" dirty="0" smtClean="0">
                <a:latin typeface="Georgia"/>
                <a:cs typeface="Cambria Math"/>
              </a:rPr>
              <a:t>                                   </a:t>
            </a:r>
            <a:r>
              <a:rPr sz="2000" dirty="0" smtClean="0">
                <a:latin typeface="Cambria Math"/>
                <a:cs typeface="Cambria Math"/>
              </a:rPr>
              <a:t>1</a:t>
            </a:r>
            <a:endParaRPr sz="2000" dirty="0">
              <a:latin typeface="Cambria Math"/>
              <a:cs typeface="Cambria Math"/>
            </a:endParaRPr>
          </a:p>
          <a:p>
            <a:pPr marL="2432685" marR="2303145" indent="-591820" algn="just">
              <a:lnSpc>
                <a:spcPts val="2340"/>
              </a:lnSpc>
              <a:spcBef>
                <a:spcPts val="95"/>
              </a:spcBef>
            </a:pPr>
            <a:r>
              <a:rPr sz="3000" baseline="2777" dirty="0">
                <a:latin typeface="Cambria Math"/>
                <a:cs typeface="Cambria Math"/>
              </a:rPr>
              <a:t>A =   </a:t>
            </a:r>
            <a:r>
              <a:rPr sz="2000" dirty="0">
                <a:latin typeface="Cambria Math"/>
                <a:cs typeface="Cambria Math"/>
              </a:rPr>
              <a:t>3</a:t>
            </a:r>
            <a:r>
              <a:rPr sz="2000" spc="440" dirty="0">
                <a:latin typeface="Cambria Math"/>
                <a:cs typeface="Cambria Math"/>
              </a:rPr>
              <a:t> </a:t>
            </a:r>
            <a:r>
              <a:rPr sz="3000" baseline="2777" dirty="0">
                <a:latin typeface="Georgia"/>
                <a:cs typeface="Georgia"/>
              </a:rPr>
              <a:t>is a </a:t>
            </a:r>
            <a:r>
              <a:rPr sz="3000" spc="-7" baseline="2777" dirty="0">
                <a:latin typeface="Georgia"/>
                <a:cs typeface="Georgia"/>
              </a:rPr>
              <a:t>column </a:t>
            </a:r>
            <a:r>
              <a:rPr sz="3000" baseline="2777" dirty="0">
                <a:latin typeface="Georgia"/>
                <a:cs typeface="Georgia"/>
              </a:rPr>
              <a:t>matrix </a:t>
            </a:r>
            <a:r>
              <a:rPr sz="3000" spc="-7" baseline="2777" dirty="0">
                <a:latin typeface="Georgia"/>
                <a:cs typeface="Georgia"/>
              </a:rPr>
              <a:t>or order </a:t>
            </a:r>
            <a:r>
              <a:rPr sz="3000" baseline="2777" dirty="0">
                <a:latin typeface="Cambria Math"/>
                <a:cs typeface="Cambria Math"/>
              </a:rPr>
              <a:t>3 × 1 </a:t>
            </a:r>
            <a:r>
              <a:rPr sz="3000" spc="7" baseline="2777" dirty="0">
                <a:latin typeface="Cambria Math"/>
                <a:cs typeface="Cambria Math"/>
              </a:rPr>
              <a:t> </a:t>
            </a:r>
            <a:r>
              <a:rPr sz="2000" dirty="0">
                <a:latin typeface="Cambria Math"/>
                <a:cs typeface="Cambria Math"/>
              </a:rPr>
              <a:t>6</a:t>
            </a:r>
          </a:p>
          <a:p>
            <a:pPr marL="355600" marR="6350" indent="-342900" algn="just">
              <a:lnSpc>
                <a:spcPts val="2400"/>
              </a:lnSpc>
              <a:spcBef>
                <a:spcPts val="55"/>
              </a:spcBef>
              <a:buClr>
                <a:srgbClr val="EF7E09"/>
              </a:buClr>
              <a:buSzPct val="85000"/>
              <a:buFont typeface="Wingdings" panose="05000000000000000000" pitchFamily="2" charset="2"/>
              <a:buChar char="Ø"/>
              <a:tabLst>
                <a:tab pos="266065" algn="l"/>
              </a:tabLst>
            </a:pPr>
            <a:r>
              <a:rPr sz="2000" b="1" u="sng" spc="-5" dirty="0">
                <a:uFill>
                  <a:solidFill>
                    <a:srgbClr val="000000"/>
                  </a:solidFill>
                </a:uFill>
                <a:latin typeface="Georgia"/>
                <a:cs typeface="Georgia"/>
              </a:rPr>
              <a:t>Upper Triangular </a:t>
            </a:r>
            <a:r>
              <a:rPr sz="2000" b="1" u="sng" spc="-10" dirty="0">
                <a:uFill>
                  <a:solidFill>
                    <a:srgbClr val="000000"/>
                  </a:solidFill>
                </a:uFill>
                <a:latin typeface="Georgia"/>
                <a:cs typeface="Georgia"/>
              </a:rPr>
              <a:t>and </a:t>
            </a:r>
            <a:r>
              <a:rPr sz="2000" b="1" u="sng" spc="-5" dirty="0">
                <a:uFill>
                  <a:solidFill>
                    <a:srgbClr val="000000"/>
                  </a:solidFill>
                </a:uFill>
                <a:latin typeface="Georgia"/>
                <a:cs typeface="Georgia"/>
              </a:rPr>
              <a:t>Lower Triangular Matrix</a:t>
            </a:r>
            <a:r>
              <a:rPr sz="2000" u="sng" spc="-5" dirty="0">
                <a:uFill>
                  <a:solidFill>
                    <a:srgbClr val="000000"/>
                  </a:solidFill>
                </a:uFill>
                <a:latin typeface="Georgia"/>
                <a:cs typeface="Georgia"/>
              </a:rPr>
              <a:t>: </a:t>
            </a:r>
            <a:r>
              <a:rPr sz="2000" dirty="0">
                <a:latin typeface="Georgia"/>
                <a:cs typeface="Georgia"/>
              </a:rPr>
              <a:t>A </a:t>
            </a:r>
            <a:r>
              <a:rPr sz="2000" spc="-5" dirty="0">
                <a:latin typeface="Georgia"/>
                <a:cs typeface="Georgia"/>
              </a:rPr>
              <a:t>square </a:t>
            </a:r>
            <a:r>
              <a:rPr sz="2000" dirty="0">
                <a:latin typeface="Georgia"/>
                <a:cs typeface="Georgia"/>
              </a:rPr>
              <a:t>matrix is </a:t>
            </a:r>
            <a:r>
              <a:rPr sz="2000" spc="5" dirty="0">
                <a:latin typeface="Georgia"/>
                <a:cs typeface="Georgia"/>
              </a:rPr>
              <a:t> </a:t>
            </a:r>
            <a:r>
              <a:rPr sz="2000" spc="-5" dirty="0">
                <a:latin typeface="Georgia"/>
                <a:cs typeface="Georgia"/>
              </a:rPr>
              <a:t>called an upper triangular </a:t>
            </a:r>
            <a:r>
              <a:rPr sz="2000" dirty="0">
                <a:latin typeface="Georgia"/>
                <a:cs typeface="Georgia"/>
              </a:rPr>
              <a:t>matrix if all </a:t>
            </a:r>
            <a:r>
              <a:rPr sz="2000" spc="-5" dirty="0">
                <a:latin typeface="Georgia"/>
                <a:cs typeface="Georgia"/>
              </a:rPr>
              <a:t>the elements </a:t>
            </a:r>
            <a:r>
              <a:rPr sz="2000" dirty="0">
                <a:latin typeface="Georgia"/>
                <a:cs typeface="Georgia"/>
              </a:rPr>
              <a:t>below </a:t>
            </a:r>
            <a:r>
              <a:rPr sz="2000" spc="-5" dirty="0">
                <a:latin typeface="Georgia"/>
                <a:cs typeface="Georgia"/>
              </a:rPr>
              <a:t>the principal </a:t>
            </a:r>
            <a:r>
              <a:rPr sz="2000" dirty="0">
                <a:latin typeface="Georgia"/>
                <a:cs typeface="Georgia"/>
              </a:rPr>
              <a:t> </a:t>
            </a:r>
            <a:r>
              <a:rPr sz="2000" spc="-5" dirty="0">
                <a:latin typeface="Georgia"/>
                <a:cs typeface="Georgia"/>
              </a:rPr>
              <a:t>diagonal</a:t>
            </a:r>
            <a:r>
              <a:rPr sz="2000" spc="405" dirty="0">
                <a:latin typeface="Georgia"/>
                <a:cs typeface="Georgia"/>
              </a:rPr>
              <a:t> </a:t>
            </a:r>
            <a:r>
              <a:rPr sz="2000" spc="-5" dirty="0">
                <a:latin typeface="Georgia"/>
                <a:cs typeface="Georgia"/>
              </a:rPr>
              <a:t>are</a:t>
            </a:r>
            <a:r>
              <a:rPr sz="2000" spc="430" dirty="0">
                <a:latin typeface="Georgia"/>
                <a:cs typeface="Georgia"/>
              </a:rPr>
              <a:t> </a:t>
            </a:r>
            <a:r>
              <a:rPr sz="2000" dirty="0">
                <a:latin typeface="Georgia"/>
                <a:cs typeface="Georgia"/>
              </a:rPr>
              <a:t>zero</a:t>
            </a:r>
            <a:r>
              <a:rPr sz="2000" spc="425" dirty="0">
                <a:latin typeface="Georgia"/>
                <a:cs typeface="Georgia"/>
              </a:rPr>
              <a:t> </a:t>
            </a:r>
            <a:r>
              <a:rPr sz="2000" dirty="0">
                <a:latin typeface="Georgia"/>
                <a:cs typeface="Georgia"/>
              </a:rPr>
              <a:t>and</a:t>
            </a:r>
            <a:r>
              <a:rPr sz="2000" spc="434" dirty="0">
                <a:latin typeface="Georgia"/>
                <a:cs typeface="Georgia"/>
              </a:rPr>
              <a:t> </a:t>
            </a:r>
            <a:r>
              <a:rPr sz="2000" dirty="0">
                <a:latin typeface="Georgia"/>
                <a:cs typeface="Georgia"/>
              </a:rPr>
              <a:t>it</a:t>
            </a:r>
            <a:r>
              <a:rPr sz="2000" spc="434" dirty="0">
                <a:latin typeface="Georgia"/>
                <a:cs typeface="Georgia"/>
              </a:rPr>
              <a:t> </a:t>
            </a:r>
            <a:r>
              <a:rPr sz="2000" dirty="0">
                <a:latin typeface="Georgia"/>
                <a:cs typeface="Georgia"/>
              </a:rPr>
              <a:t>is</a:t>
            </a:r>
            <a:r>
              <a:rPr sz="2000" spc="430" dirty="0">
                <a:latin typeface="Georgia"/>
                <a:cs typeface="Georgia"/>
              </a:rPr>
              <a:t> </a:t>
            </a:r>
            <a:r>
              <a:rPr sz="2000" spc="-5" dirty="0">
                <a:latin typeface="Georgia"/>
                <a:cs typeface="Georgia"/>
              </a:rPr>
              <a:t>said</a:t>
            </a:r>
            <a:r>
              <a:rPr sz="2000" spc="430" dirty="0">
                <a:latin typeface="Georgia"/>
                <a:cs typeface="Georgia"/>
              </a:rPr>
              <a:t> </a:t>
            </a:r>
            <a:r>
              <a:rPr sz="2000" dirty="0">
                <a:latin typeface="Georgia"/>
                <a:cs typeface="Georgia"/>
              </a:rPr>
              <a:t>to</a:t>
            </a:r>
            <a:r>
              <a:rPr sz="2000" spc="430" dirty="0">
                <a:latin typeface="Georgia"/>
                <a:cs typeface="Georgia"/>
              </a:rPr>
              <a:t> </a:t>
            </a:r>
            <a:r>
              <a:rPr sz="2000" spc="-5" dirty="0">
                <a:latin typeface="Georgia"/>
                <a:cs typeface="Georgia"/>
              </a:rPr>
              <a:t>be</a:t>
            </a:r>
            <a:r>
              <a:rPr sz="2000" spc="425" dirty="0">
                <a:latin typeface="Georgia"/>
                <a:cs typeface="Georgia"/>
              </a:rPr>
              <a:t> </a:t>
            </a:r>
            <a:r>
              <a:rPr sz="2000" spc="-5" dirty="0">
                <a:latin typeface="Georgia"/>
                <a:cs typeface="Georgia"/>
              </a:rPr>
              <a:t>lower</a:t>
            </a:r>
            <a:r>
              <a:rPr sz="2000" spc="430" dirty="0">
                <a:latin typeface="Georgia"/>
                <a:cs typeface="Georgia"/>
              </a:rPr>
              <a:t> </a:t>
            </a:r>
            <a:r>
              <a:rPr sz="2000" spc="-5" dirty="0">
                <a:latin typeface="Georgia"/>
                <a:cs typeface="Georgia"/>
              </a:rPr>
              <a:t>triangular</a:t>
            </a:r>
            <a:r>
              <a:rPr sz="2000" spc="434" dirty="0">
                <a:latin typeface="Georgia"/>
                <a:cs typeface="Georgia"/>
              </a:rPr>
              <a:t> </a:t>
            </a:r>
            <a:r>
              <a:rPr sz="2000" dirty="0">
                <a:latin typeface="Georgia"/>
                <a:cs typeface="Georgia"/>
              </a:rPr>
              <a:t>matrix</a:t>
            </a:r>
            <a:r>
              <a:rPr sz="2000" spc="430" dirty="0">
                <a:latin typeface="Georgia"/>
                <a:cs typeface="Georgia"/>
              </a:rPr>
              <a:t> </a:t>
            </a:r>
            <a:r>
              <a:rPr sz="2000" spc="5" dirty="0">
                <a:latin typeface="Georgia"/>
                <a:cs typeface="Georgia"/>
              </a:rPr>
              <a:t>if</a:t>
            </a:r>
            <a:r>
              <a:rPr sz="2000" spc="425" dirty="0">
                <a:latin typeface="Georgia"/>
                <a:cs typeface="Georgia"/>
              </a:rPr>
              <a:t> </a:t>
            </a:r>
            <a:r>
              <a:rPr sz="2000" dirty="0">
                <a:latin typeface="Georgia"/>
                <a:cs typeface="Georgia"/>
              </a:rPr>
              <a:t>all</a:t>
            </a:r>
            <a:r>
              <a:rPr sz="2000" spc="434" dirty="0">
                <a:latin typeface="Georgia"/>
                <a:cs typeface="Georgia"/>
              </a:rPr>
              <a:t> </a:t>
            </a:r>
            <a:r>
              <a:rPr sz="2000" spc="-5" dirty="0" smtClean="0">
                <a:latin typeface="Georgia"/>
                <a:cs typeface="Georgia"/>
              </a:rPr>
              <a:t>the</a:t>
            </a:r>
            <a:r>
              <a:rPr lang="en-US" sz="2000" spc="-5" dirty="0" smtClean="0">
                <a:latin typeface="Georgia"/>
                <a:cs typeface="Georgia"/>
              </a:rPr>
              <a:t> </a:t>
            </a:r>
            <a:r>
              <a:rPr sz="2000" dirty="0" smtClean="0">
                <a:latin typeface="Georgia"/>
                <a:cs typeface="Georgia"/>
              </a:rPr>
              <a:t>elements</a:t>
            </a:r>
            <a:r>
              <a:rPr sz="2000" spc="-40" dirty="0" smtClean="0">
                <a:latin typeface="Georgia"/>
                <a:cs typeface="Georgia"/>
              </a:rPr>
              <a:t> </a:t>
            </a:r>
            <a:r>
              <a:rPr sz="2000" dirty="0">
                <a:latin typeface="Georgia"/>
                <a:cs typeface="Georgia"/>
              </a:rPr>
              <a:t>above</a:t>
            </a:r>
            <a:r>
              <a:rPr sz="2000" spc="-15" dirty="0">
                <a:latin typeface="Georgia"/>
                <a:cs typeface="Georgia"/>
              </a:rPr>
              <a:t> </a:t>
            </a:r>
            <a:r>
              <a:rPr sz="2000" spc="-5" dirty="0">
                <a:latin typeface="Georgia"/>
                <a:cs typeface="Georgia"/>
              </a:rPr>
              <a:t>the</a:t>
            </a:r>
            <a:r>
              <a:rPr sz="2000" spc="-15" dirty="0">
                <a:latin typeface="Georgia"/>
                <a:cs typeface="Georgia"/>
              </a:rPr>
              <a:t> </a:t>
            </a:r>
            <a:r>
              <a:rPr sz="2000" dirty="0">
                <a:latin typeface="Georgia"/>
                <a:cs typeface="Georgia"/>
              </a:rPr>
              <a:t>principal</a:t>
            </a:r>
            <a:r>
              <a:rPr sz="2000" spc="5" dirty="0">
                <a:latin typeface="Georgia"/>
                <a:cs typeface="Georgia"/>
              </a:rPr>
              <a:t> </a:t>
            </a:r>
            <a:r>
              <a:rPr sz="2000" spc="-5" dirty="0">
                <a:latin typeface="Georgia"/>
                <a:cs typeface="Georgia"/>
              </a:rPr>
              <a:t>diagonal</a:t>
            </a:r>
            <a:r>
              <a:rPr sz="2000" dirty="0">
                <a:latin typeface="Georgia"/>
                <a:cs typeface="Georgia"/>
              </a:rPr>
              <a:t> </a:t>
            </a:r>
            <a:r>
              <a:rPr sz="2000" spc="-5" dirty="0">
                <a:latin typeface="Georgia"/>
                <a:cs typeface="Georgia"/>
              </a:rPr>
              <a:t>are</a:t>
            </a:r>
            <a:r>
              <a:rPr sz="2000" spc="10" dirty="0">
                <a:latin typeface="Georgia"/>
                <a:cs typeface="Georgia"/>
              </a:rPr>
              <a:t> </a:t>
            </a:r>
            <a:r>
              <a:rPr sz="2000" dirty="0">
                <a:latin typeface="Georgia"/>
                <a:cs typeface="Georgia"/>
              </a:rPr>
              <a:t>zero</a:t>
            </a:r>
            <a:r>
              <a:rPr sz="2000" spc="-10" dirty="0">
                <a:latin typeface="Georgia"/>
                <a:cs typeface="Georgia"/>
              </a:rPr>
              <a:t> </a:t>
            </a:r>
            <a:r>
              <a:rPr sz="2000" dirty="0">
                <a:latin typeface="Georgia"/>
                <a:cs typeface="Georgia"/>
              </a:rPr>
              <a:t>e.g.</a:t>
            </a:r>
          </a:p>
          <a:p>
            <a:pPr marL="165100">
              <a:spcBef>
                <a:spcPts val="1150"/>
              </a:spcBef>
            </a:pPr>
            <a:r>
              <a:rPr spc="-5" dirty="0">
                <a:latin typeface="Georgia"/>
                <a:cs typeface="Georgia"/>
              </a:rPr>
              <a:t>UTM</a:t>
            </a:r>
            <a:endParaRPr dirty="0">
              <a:latin typeface="Georgia"/>
              <a:cs typeface="Georgia"/>
            </a:endParaRPr>
          </a:p>
          <a:p>
            <a:pPr>
              <a:lnSpc>
                <a:spcPct val="100000"/>
              </a:lnSpc>
            </a:pPr>
            <a:endParaRPr sz="2000" dirty="0">
              <a:latin typeface="Georgia"/>
              <a:cs typeface="Georgia"/>
            </a:endParaRPr>
          </a:p>
          <a:p>
            <a:pPr>
              <a:spcBef>
                <a:spcPts val="20"/>
              </a:spcBef>
            </a:pPr>
            <a:endParaRPr sz="2250" dirty="0">
              <a:latin typeface="Georgia"/>
              <a:cs typeface="Georgia"/>
            </a:endParaRPr>
          </a:p>
          <a:p>
            <a:pPr marL="354965" indent="-342900">
              <a:buClr>
                <a:srgbClr val="EF7E09"/>
              </a:buClr>
              <a:buSzPct val="85000"/>
              <a:buFont typeface="Wingdings" panose="05000000000000000000" pitchFamily="2" charset="2"/>
              <a:buChar char="Ø"/>
              <a:tabLst>
                <a:tab pos="207010" algn="l"/>
                <a:tab pos="6998334" algn="l"/>
              </a:tabLst>
            </a:pPr>
            <a:r>
              <a:rPr sz="2000" b="1" u="sng" dirty="0">
                <a:uFill>
                  <a:solidFill>
                    <a:srgbClr val="000000"/>
                  </a:solidFill>
                </a:uFill>
                <a:latin typeface="Georgia"/>
                <a:cs typeface="Georgia"/>
              </a:rPr>
              <a:t>Sub</a:t>
            </a:r>
            <a:r>
              <a:rPr sz="2000" b="1" u="sng" spc="45" dirty="0">
                <a:uFill>
                  <a:solidFill>
                    <a:srgbClr val="000000"/>
                  </a:solidFill>
                </a:uFill>
                <a:latin typeface="Georgia"/>
                <a:cs typeface="Georgia"/>
              </a:rPr>
              <a:t> </a:t>
            </a:r>
            <a:r>
              <a:rPr sz="2000" b="1" u="sng" spc="-5" dirty="0">
                <a:uFill>
                  <a:solidFill>
                    <a:srgbClr val="000000"/>
                  </a:solidFill>
                </a:uFill>
                <a:latin typeface="Georgia"/>
                <a:cs typeface="Georgia"/>
              </a:rPr>
              <a:t>Matrix</a:t>
            </a:r>
            <a:r>
              <a:rPr sz="2000" b="1" u="sng" spc="75" dirty="0">
                <a:uFill>
                  <a:solidFill>
                    <a:srgbClr val="000000"/>
                  </a:solidFill>
                </a:uFill>
                <a:latin typeface="Georgia"/>
                <a:cs typeface="Georgia"/>
              </a:rPr>
              <a:t> </a:t>
            </a:r>
            <a:r>
              <a:rPr sz="2000" b="1" u="sng" dirty="0">
                <a:uFill>
                  <a:solidFill>
                    <a:srgbClr val="000000"/>
                  </a:solidFill>
                </a:uFill>
                <a:latin typeface="Georgia"/>
                <a:cs typeface="Georgia"/>
              </a:rPr>
              <a:t>:</a:t>
            </a:r>
            <a:r>
              <a:rPr sz="2000" b="1" spc="60" dirty="0">
                <a:latin typeface="Georgia"/>
                <a:cs typeface="Georgia"/>
              </a:rPr>
              <a:t> </a:t>
            </a:r>
            <a:r>
              <a:rPr sz="2000" dirty="0">
                <a:latin typeface="Georgia"/>
                <a:cs typeface="Georgia"/>
              </a:rPr>
              <a:t>A</a:t>
            </a:r>
            <a:r>
              <a:rPr sz="2000" spc="80" dirty="0">
                <a:latin typeface="Georgia"/>
                <a:cs typeface="Georgia"/>
              </a:rPr>
              <a:t> </a:t>
            </a:r>
            <a:r>
              <a:rPr sz="2000" spc="-5" dirty="0">
                <a:latin typeface="Georgia"/>
                <a:cs typeface="Georgia"/>
              </a:rPr>
              <a:t>matrix</a:t>
            </a:r>
            <a:r>
              <a:rPr sz="2000" spc="80" dirty="0">
                <a:latin typeface="Georgia"/>
                <a:cs typeface="Georgia"/>
              </a:rPr>
              <a:t> </a:t>
            </a:r>
            <a:r>
              <a:rPr sz="2000" dirty="0">
                <a:latin typeface="Georgia"/>
                <a:cs typeface="Georgia"/>
              </a:rPr>
              <a:t>obtained</a:t>
            </a:r>
            <a:r>
              <a:rPr sz="2000" spc="100" dirty="0">
                <a:latin typeface="Georgia"/>
                <a:cs typeface="Georgia"/>
              </a:rPr>
              <a:t> </a:t>
            </a:r>
            <a:r>
              <a:rPr sz="2000" dirty="0">
                <a:latin typeface="Georgia"/>
                <a:cs typeface="Georgia"/>
              </a:rPr>
              <a:t>by</a:t>
            </a:r>
            <a:r>
              <a:rPr sz="2000" spc="80" dirty="0">
                <a:latin typeface="Georgia"/>
                <a:cs typeface="Georgia"/>
              </a:rPr>
              <a:t> </a:t>
            </a:r>
            <a:r>
              <a:rPr sz="2000" spc="-5" dirty="0">
                <a:latin typeface="Georgia"/>
                <a:cs typeface="Georgia"/>
              </a:rPr>
              <a:t>deleting</a:t>
            </a:r>
            <a:r>
              <a:rPr sz="2000" spc="95" dirty="0">
                <a:latin typeface="Georgia"/>
                <a:cs typeface="Georgia"/>
              </a:rPr>
              <a:t> </a:t>
            </a:r>
            <a:r>
              <a:rPr sz="2000" spc="-5" dirty="0">
                <a:latin typeface="Georgia"/>
                <a:cs typeface="Georgia"/>
              </a:rPr>
              <a:t>some</a:t>
            </a:r>
            <a:r>
              <a:rPr sz="2000" spc="80" dirty="0">
                <a:latin typeface="Georgia"/>
                <a:cs typeface="Georgia"/>
              </a:rPr>
              <a:t> </a:t>
            </a:r>
            <a:r>
              <a:rPr sz="2000" spc="-5" dirty="0">
                <a:latin typeface="Georgia"/>
                <a:cs typeface="Georgia"/>
              </a:rPr>
              <a:t>rows</a:t>
            </a:r>
            <a:r>
              <a:rPr sz="2000" spc="85" dirty="0">
                <a:latin typeface="Georgia"/>
                <a:cs typeface="Georgia"/>
              </a:rPr>
              <a:t> </a:t>
            </a:r>
            <a:r>
              <a:rPr sz="2000" dirty="0">
                <a:latin typeface="Georgia"/>
                <a:cs typeface="Georgia"/>
              </a:rPr>
              <a:t>or	</a:t>
            </a:r>
            <a:r>
              <a:rPr sz="2000" spc="-5" dirty="0">
                <a:latin typeface="Georgia"/>
                <a:cs typeface="Georgia"/>
              </a:rPr>
              <a:t>column</a:t>
            </a:r>
            <a:r>
              <a:rPr sz="2000" spc="45" dirty="0">
                <a:latin typeface="Georgia"/>
                <a:cs typeface="Georgia"/>
              </a:rPr>
              <a:t> </a:t>
            </a:r>
            <a:r>
              <a:rPr sz="2000" dirty="0">
                <a:latin typeface="Georgia"/>
                <a:cs typeface="Georgia"/>
              </a:rPr>
              <a:t>or</a:t>
            </a:r>
            <a:r>
              <a:rPr sz="2000" spc="45" dirty="0">
                <a:latin typeface="Georgia"/>
                <a:cs typeface="Georgia"/>
              </a:rPr>
              <a:t> </a:t>
            </a:r>
            <a:r>
              <a:rPr sz="2000" dirty="0">
                <a:latin typeface="Georgia"/>
                <a:cs typeface="Georgia"/>
              </a:rPr>
              <a:t>both</a:t>
            </a:r>
          </a:p>
          <a:p>
            <a:pPr marL="195580" algn="just"/>
            <a:r>
              <a:rPr sz="2000" spc="-5" dirty="0">
                <a:latin typeface="Georgia"/>
                <a:cs typeface="Georgia"/>
              </a:rPr>
              <a:t>of</a:t>
            </a:r>
            <a:r>
              <a:rPr sz="2000" spc="-10" dirty="0">
                <a:latin typeface="Georgia"/>
                <a:cs typeface="Georgia"/>
              </a:rPr>
              <a:t> </a:t>
            </a:r>
            <a:r>
              <a:rPr sz="2000" dirty="0">
                <a:latin typeface="Georgia"/>
                <a:cs typeface="Georgia"/>
              </a:rPr>
              <a:t>a </a:t>
            </a:r>
            <a:r>
              <a:rPr sz="2000" spc="-5" dirty="0">
                <a:latin typeface="Georgia"/>
                <a:cs typeface="Georgia"/>
              </a:rPr>
              <a:t>given </a:t>
            </a:r>
            <a:r>
              <a:rPr sz="2000" dirty="0">
                <a:latin typeface="Georgia"/>
                <a:cs typeface="Georgia"/>
              </a:rPr>
              <a:t>matrix is</a:t>
            </a:r>
            <a:r>
              <a:rPr sz="2000" spc="5" dirty="0">
                <a:latin typeface="Georgia"/>
                <a:cs typeface="Georgia"/>
              </a:rPr>
              <a:t> </a:t>
            </a:r>
            <a:r>
              <a:rPr sz="2000" spc="-5" dirty="0">
                <a:latin typeface="Georgia"/>
                <a:cs typeface="Georgia"/>
              </a:rPr>
              <a:t>called</a:t>
            </a:r>
            <a:r>
              <a:rPr sz="2000" spc="-10" dirty="0">
                <a:latin typeface="Georgia"/>
                <a:cs typeface="Georgia"/>
              </a:rPr>
              <a:t> </a:t>
            </a:r>
            <a:r>
              <a:rPr sz="2000" dirty="0">
                <a:latin typeface="Georgia"/>
                <a:cs typeface="Georgia"/>
              </a:rPr>
              <a:t>its </a:t>
            </a:r>
            <a:r>
              <a:rPr sz="2000" spc="-5" dirty="0">
                <a:latin typeface="Georgia"/>
                <a:cs typeface="Georgia"/>
              </a:rPr>
              <a:t>sub</a:t>
            </a:r>
            <a:r>
              <a:rPr sz="2000" dirty="0">
                <a:latin typeface="Georgia"/>
                <a:cs typeface="Georgia"/>
              </a:rPr>
              <a:t> matrix.</a:t>
            </a:r>
            <a:r>
              <a:rPr sz="2000" spc="5" dirty="0">
                <a:latin typeface="Georgia"/>
                <a:cs typeface="Georgia"/>
              </a:rPr>
              <a:t> </a:t>
            </a:r>
            <a:r>
              <a:rPr sz="2000" spc="-5" dirty="0">
                <a:latin typeface="Georgia"/>
                <a:cs typeface="Georgia"/>
              </a:rPr>
              <a:t>e.g.</a:t>
            </a:r>
            <a:endParaRPr sz="2000" dirty="0">
              <a:latin typeface="Georgia"/>
              <a:cs typeface="Georgia"/>
            </a:endParaRPr>
          </a:p>
        </p:txBody>
      </p:sp>
      <p:grpSp>
        <p:nvGrpSpPr>
          <p:cNvPr id="24" name="object 24"/>
          <p:cNvGrpSpPr/>
          <p:nvPr/>
        </p:nvGrpSpPr>
        <p:grpSpPr>
          <a:xfrm>
            <a:off x="2209800" y="4953000"/>
            <a:ext cx="1188720" cy="914400"/>
            <a:chOff x="685800" y="4953000"/>
            <a:chExt cx="1188720" cy="914400"/>
          </a:xfrm>
        </p:grpSpPr>
        <p:sp>
          <p:nvSpPr>
            <p:cNvPr id="25" name="object 25"/>
            <p:cNvSpPr/>
            <p:nvPr/>
          </p:nvSpPr>
          <p:spPr>
            <a:xfrm>
              <a:off x="685800" y="5500243"/>
              <a:ext cx="1188720" cy="0"/>
            </a:xfrm>
            <a:custGeom>
              <a:avLst/>
              <a:gdLst/>
              <a:ahLst/>
              <a:cxnLst/>
              <a:rect l="l" t="t" r="r" b="b"/>
              <a:pathLst>
                <a:path w="1188720">
                  <a:moveTo>
                    <a:pt x="0" y="0"/>
                  </a:moveTo>
                  <a:lnTo>
                    <a:pt x="1188720" y="0"/>
                  </a:lnTo>
                </a:path>
              </a:pathLst>
            </a:custGeom>
            <a:ln w="57150">
              <a:solidFill>
                <a:srgbClr val="5F0000"/>
              </a:solidFill>
            </a:ln>
          </p:spPr>
          <p:txBody>
            <a:bodyPr wrap="square" lIns="0" tIns="0" rIns="0" bIns="0" rtlCol="0"/>
            <a:lstStyle/>
            <a:p>
              <a:endParaRPr/>
            </a:p>
          </p:txBody>
        </p:sp>
        <p:sp>
          <p:nvSpPr>
            <p:cNvPr id="26" name="object 26"/>
            <p:cNvSpPr/>
            <p:nvPr/>
          </p:nvSpPr>
          <p:spPr>
            <a:xfrm>
              <a:off x="1676400" y="4953000"/>
              <a:ext cx="0" cy="914400"/>
            </a:xfrm>
            <a:custGeom>
              <a:avLst/>
              <a:gdLst/>
              <a:ahLst/>
              <a:cxnLst/>
              <a:rect l="l" t="t" r="r" b="b"/>
              <a:pathLst>
                <a:path h="914400">
                  <a:moveTo>
                    <a:pt x="0" y="0"/>
                  </a:moveTo>
                  <a:lnTo>
                    <a:pt x="0" y="914400"/>
                  </a:lnTo>
                </a:path>
              </a:pathLst>
            </a:custGeom>
            <a:ln w="57150">
              <a:solidFill>
                <a:srgbClr val="5F0000"/>
              </a:solidFill>
            </a:ln>
          </p:spPr>
          <p:txBody>
            <a:bodyPr wrap="square" lIns="0" tIns="0" rIns="0" bIns="0" rtlCol="0"/>
            <a:lstStyle/>
            <a:p>
              <a:endParaRPr/>
            </a:p>
          </p:txBody>
        </p:sp>
      </p:grpSp>
    </p:spTree>
    <p:extLst>
      <p:ext uri="{BB962C8B-B14F-4D97-AF65-F5344CB8AC3E}">
        <p14:creationId xmlns:p14="http://schemas.microsoft.com/office/powerpoint/2010/main" val="1977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8938" y="657596"/>
            <a:ext cx="9601200" cy="708066"/>
          </a:xfrm>
        </p:spPr>
        <p:txBody>
          <a:bodyPr>
            <a:normAutofit fontScale="90000"/>
          </a:bodyPr>
          <a:lstStyle/>
          <a:p>
            <a:r>
              <a:rPr lang="en-US" b="1" dirty="0" smtClean="0"/>
              <a:t>Application of Matrix in Computer Science</a:t>
            </a:r>
            <a:endParaRPr lang="en-US" b="1" dirty="0"/>
          </a:p>
        </p:txBody>
      </p:sp>
      <p:sp>
        <p:nvSpPr>
          <p:cNvPr id="4" name="Rectangle 3"/>
          <p:cNvSpPr/>
          <p:nvPr/>
        </p:nvSpPr>
        <p:spPr>
          <a:xfrm>
            <a:off x="771896" y="2060369"/>
            <a:ext cx="10132621" cy="4459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
            </a:pPr>
            <a:r>
              <a:rPr lang="en-US" sz="3200" dirty="0" smtClean="0">
                <a:ln w="0"/>
                <a:solidFill>
                  <a:schemeClr val="tx1"/>
                </a:solidFill>
                <a:effectLst>
                  <a:outerShdw blurRad="38100" dist="19050" dir="2700000" algn="tl" rotWithShape="0">
                    <a:schemeClr val="dk1">
                      <a:alpha val="40000"/>
                    </a:schemeClr>
                  </a:outerShdw>
                </a:effectLst>
              </a:rPr>
              <a:t>Matrices are used for making Graphics and for Creating and modifying Images.</a:t>
            </a:r>
          </a:p>
          <a:p>
            <a:pPr marL="285750" indent="-285750">
              <a:buFont typeface="Wingdings" panose="05000000000000000000" pitchFamily="2" charset="2"/>
              <a:buChar char="§"/>
            </a:pPr>
            <a:r>
              <a:rPr lang="en-US" sz="3200" dirty="0" smtClean="0">
                <a:ln w="0"/>
                <a:solidFill>
                  <a:schemeClr val="tx1"/>
                </a:solidFill>
                <a:effectLst>
                  <a:outerShdw blurRad="38100" dist="19050" dir="2700000" algn="tl" rotWithShape="0">
                    <a:schemeClr val="dk1">
                      <a:alpha val="40000"/>
                    </a:schemeClr>
                  </a:outerShdw>
                </a:effectLst>
              </a:rPr>
              <a:t>Images are a collection of points, in this case matrix co-ordinates are used to represent these points.</a:t>
            </a:r>
          </a:p>
          <a:p>
            <a:pPr marL="285750" indent="-285750">
              <a:buFont typeface="Wingdings" panose="05000000000000000000" pitchFamily="2" charset="2"/>
              <a:buChar char="§"/>
            </a:pPr>
            <a:r>
              <a:rPr lang="en-US" sz="3200" dirty="0" smtClean="0">
                <a:ln w="0"/>
                <a:solidFill>
                  <a:schemeClr val="tx1"/>
                </a:solidFill>
                <a:effectLst>
                  <a:outerShdw blurRad="38100" dist="19050" dir="2700000" algn="tl" rotWithShape="0">
                    <a:schemeClr val="dk1">
                      <a:alpha val="40000"/>
                    </a:schemeClr>
                  </a:outerShdw>
                </a:effectLst>
              </a:rPr>
              <a:t>The Images formed can be further transformed or mutated by changing these co ordinates.</a:t>
            </a:r>
          </a:p>
          <a:p>
            <a:pPr marL="285750" indent="-285750">
              <a:buFont typeface="Wingdings" panose="05000000000000000000" pitchFamily="2" charset="2"/>
              <a:buChar char="§"/>
            </a:pPr>
            <a:r>
              <a:rPr lang="en-US" sz="3200" dirty="0" smtClean="0">
                <a:ln w="0"/>
                <a:solidFill>
                  <a:schemeClr val="tx1"/>
                </a:solidFill>
                <a:effectLst>
                  <a:outerShdw blurRad="38100" dist="19050" dir="2700000" algn="tl" rotWithShape="0">
                    <a:schemeClr val="dk1">
                      <a:alpha val="40000"/>
                    </a:schemeClr>
                  </a:outerShdw>
                </a:effectLst>
              </a:rPr>
              <a:t>Matrices are also used for encryption/decryption of codes or messages.</a:t>
            </a:r>
          </a:p>
          <a:p>
            <a:endParaRPr lang="en-US"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1156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9397" y="1035663"/>
            <a:ext cx="10628416" cy="3046988"/>
          </a:xfrm>
          <a:prstGeom prst="rect">
            <a:avLst/>
          </a:prstGeom>
        </p:spPr>
        <p:txBody>
          <a:bodyPr wrap="square">
            <a:spAutoFit/>
          </a:bodyPr>
          <a:lstStyle/>
          <a:p>
            <a:pPr marL="457200" indent="-457200">
              <a:buFont typeface="Wingdings" panose="05000000000000000000" pitchFamily="2" charset="2"/>
              <a:buChar char="§"/>
            </a:pPr>
            <a:r>
              <a:rPr lang="en-US" sz="3200" dirty="0">
                <a:ln w="0"/>
                <a:effectLst>
                  <a:outerShdw blurRad="38100" dist="19050" dir="2700000" algn="tl" rotWithShape="0">
                    <a:schemeClr val="dk1">
                      <a:alpha val="40000"/>
                    </a:schemeClr>
                  </a:outerShdw>
                </a:effectLst>
              </a:rPr>
              <a:t>Matrices are also used for creating 2 Dimensional and 3 Dimensional Graphical images</a:t>
            </a:r>
            <a:r>
              <a:rPr lang="en-US" sz="3200" dirty="0" smtClean="0">
                <a:ln w="0"/>
                <a:effectLst>
                  <a:outerShdw blurRad="38100" dist="19050" dir="2700000" algn="tl" rotWithShape="0">
                    <a:schemeClr val="dk1">
                      <a:alpha val="40000"/>
                    </a:schemeClr>
                  </a:outerShdw>
                </a:effectLst>
              </a:rPr>
              <a:t>.</a:t>
            </a:r>
          </a:p>
          <a:p>
            <a:pPr marL="457200" indent="-457200">
              <a:buFont typeface="Wingdings" panose="05000000000000000000" pitchFamily="2" charset="2"/>
              <a:buChar char="§"/>
            </a:pPr>
            <a:endParaRPr lang="en-US" sz="3200" dirty="0">
              <a:ln w="0"/>
              <a:effectLst>
                <a:outerShdw blurRad="38100" dist="19050" dir="2700000" algn="tl" rotWithShape="0">
                  <a:schemeClr val="dk1">
                    <a:alpha val="40000"/>
                  </a:schemeClr>
                </a:outerShdw>
              </a:effectLst>
            </a:endParaRPr>
          </a:p>
          <a:p>
            <a:pPr marL="457200" indent="-457200">
              <a:buFont typeface="Wingdings" panose="05000000000000000000" pitchFamily="2" charset="2"/>
              <a:buChar char="§"/>
            </a:pPr>
            <a:r>
              <a:rPr lang="en-US" sz="3200" dirty="0">
                <a:ln w="0"/>
                <a:effectLst>
                  <a:outerShdw blurRad="38100" dist="19050" dir="2700000" algn="tl" rotWithShape="0">
                    <a:schemeClr val="dk1">
                      <a:alpha val="40000"/>
                    </a:schemeClr>
                  </a:outerShdw>
                </a:effectLst>
              </a:rPr>
              <a:t>The accumulated collection of these points after being modified generates the final image , this is also known as rendering.</a:t>
            </a:r>
          </a:p>
        </p:txBody>
      </p:sp>
    </p:spTree>
    <p:extLst>
      <p:ext uri="{BB962C8B-B14F-4D97-AF65-F5344CB8AC3E}">
        <p14:creationId xmlns:p14="http://schemas.microsoft.com/office/powerpoint/2010/main" val="73720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861954" y="2517569"/>
            <a:ext cx="5676405" cy="167442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ln w="22225">
                  <a:solidFill>
                    <a:schemeClr val="accent2"/>
                  </a:solidFill>
                  <a:prstDash val="solid"/>
                </a:ln>
                <a:solidFill>
                  <a:schemeClr val="accent2">
                    <a:lumMod val="40000"/>
                    <a:lumOff val="60000"/>
                  </a:schemeClr>
                </a:solidFill>
              </a:rPr>
              <a:t>Thank You </a:t>
            </a:r>
            <a:endParaRPr lang="en-US" sz="7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12125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4778" y="1184014"/>
            <a:ext cx="9601196" cy="882294"/>
          </a:xfrm>
        </p:spPr>
        <p:txBody>
          <a:bodyPr/>
          <a:lstStyle/>
          <a:p>
            <a:r>
              <a:rPr lang="en-US" dirty="0" smtClean="0"/>
              <a:t>What is Matrix ?</a:t>
            </a:r>
            <a:endParaRPr lang="en-US" dirty="0"/>
          </a:p>
        </p:txBody>
      </p:sp>
      <p:sp>
        <p:nvSpPr>
          <p:cNvPr id="4" name="Content Placeholder 3"/>
          <p:cNvSpPr>
            <a:spLocks noGrp="1"/>
          </p:cNvSpPr>
          <p:nvPr>
            <p:ph idx="1"/>
          </p:nvPr>
        </p:nvSpPr>
        <p:spPr>
          <a:xfrm flipH="1" flipV="1">
            <a:off x="11312233" y="6857999"/>
            <a:ext cx="99954" cy="45719"/>
          </a:xfrm>
        </p:spPr>
        <p:txBody>
          <a:bodyPr>
            <a:normAutofit fontScale="25000" lnSpcReduction="20000"/>
          </a:bodyPr>
          <a:lstStyle/>
          <a:p>
            <a:pPr marL="0" indent="0">
              <a:buNone/>
            </a:pPr>
            <a:endParaRPr lang="en-US" dirty="0"/>
          </a:p>
        </p:txBody>
      </p:sp>
      <p:sp>
        <p:nvSpPr>
          <p:cNvPr id="5" name="Rectangle 4"/>
          <p:cNvSpPr/>
          <p:nvPr/>
        </p:nvSpPr>
        <p:spPr>
          <a:xfrm>
            <a:off x="1354778" y="2541319"/>
            <a:ext cx="10057409" cy="3265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ln w="0"/>
                <a:solidFill>
                  <a:schemeClr val="tx1"/>
                </a:solidFill>
                <a:effectLst>
                  <a:outerShdw blurRad="38100" dist="19050" dir="2700000" algn="tl" rotWithShape="0">
                    <a:schemeClr val="dk1">
                      <a:alpha val="40000"/>
                    </a:schemeClr>
                  </a:outerShdw>
                </a:effectLst>
              </a:rPr>
              <a:t>A matrix is a rectangular array of numbers. In other words, a set of „m‟, „n‟</a:t>
            </a:r>
          </a:p>
          <a:p>
            <a:r>
              <a:rPr lang="en-US" sz="2400" dirty="0" smtClean="0">
                <a:ln w="0"/>
                <a:solidFill>
                  <a:schemeClr val="tx1"/>
                </a:solidFill>
                <a:effectLst>
                  <a:outerShdw blurRad="38100" dist="19050" dir="2700000" algn="tl" rotWithShape="0">
                    <a:schemeClr val="dk1">
                      <a:alpha val="40000"/>
                    </a:schemeClr>
                  </a:outerShdw>
                </a:effectLst>
              </a:rPr>
              <a:t>numbers arranged in the form of rectangular array of m rows and n column is</a:t>
            </a:r>
          </a:p>
          <a:p>
            <a:r>
              <a:rPr lang="en-US" sz="2400" dirty="0" smtClean="0">
                <a:ln w="0"/>
                <a:solidFill>
                  <a:schemeClr val="tx1"/>
                </a:solidFill>
                <a:effectLst>
                  <a:outerShdw blurRad="38100" dist="19050" dir="2700000" algn="tl" rotWithShape="0">
                    <a:schemeClr val="dk1">
                      <a:alpha val="40000"/>
                    </a:schemeClr>
                  </a:outerShdw>
                </a:effectLst>
              </a:rPr>
              <a:t>called </a:t>
            </a:r>
            <a:r>
              <a:rPr lang="en-US" sz="2400" dirty="0" err="1" smtClean="0">
                <a:ln w="0"/>
                <a:solidFill>
                  <a:schemeClr val="tx1"/>
                </a:solidFill>
                <a:effectLst>
                  <a:outerShdw blurRad="38100" dist="19050" dir="2700000" algn="tl" rotWithShape="0">
                    <a:schemeClr val="dk1">
                      <a:alpha val="40000"/>
                    </a:schemeClr>
                  </a:outerShdw>
                </a:effectLst>
              </a:rPr>
              <a:t>m×n</a:t>
            </a:r>
            <a:r>
              <a:rPr lang="en-US" sz="2400" dirty="0" smtClean="0">
                <a:ln w="0"/>
                <a:solidFill>
                  <a:schemeClr val="tx1"/>
                </a:solidFill>
                <a:effectLst>
                  <a:outerShdw blurRad="38100" dist="19050" dir="2700000" algn="tl" rotWithShape="0">
                    <a:schemeClr val="dk1">
                      <a:alpha val="40000"/>
                    </a:schemeClr>
                  </a:outerShdw>
                </a:effectLst>
              </a:rPr>
              <a:t> matrix read as „m‟ by „n‟ matrix.</a:t>
            </a:r>
          </a:p>
          <a:p>
            <a:endParaRPr lang="en-US" sz="2400" dirty="0">
              <a:ln w="0"/>
              <a:solidFill>
                <a:schemeClr val="tx1"/>
              </a:solidFill>
              <a:effectLst>
                <a:outerShdw blurRad="38100" dist="19050" dir="2700000" algn="tl" rotWithShape="0">
                  <a:schemeClr val="dk1">
                    <a:alpha val="40000"/>
                  </a:schemeClr>
                </a:outerShdw>
              </a:effectLst>
            </a:endParaRPr>
          </a:p>
          <a:p>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11</a:t>
            </a:r>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12</a:t>
            </a:r>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13</a:t>
            </a:r>
            <a:r>
              <a:rPr lang="en-US" sz="2400" dirty="0" smtClean="0">
                <a:ln w="0"/>
                <a:solidFill>
                  <a:schemeClr val="tx1"/>
                </a:solidFill>
                <a:effectLst>
                  <a:outerShdw blurRad="38100" dist="19050" dir="2700000" algn="tl" rotWithShape="0">
                    <a:schemeClr val="dk1">
                      <a:alpha val="40000"/>
                    </a:schemeClr>
                  </a:outerShdw>
                </a:effectLst>
              </a:rPr>
              <a:t>… …</a:t>
            </a:r>
          </a:p>
          <a:p>
            <a:r>
              <a:rPr lang="en-US" sz="2400" dirty="0">
                <a:ln w="0"/>
                <a:solidFill>
                  <a:schemeClr val="tx1"/>
                </a:solidFill>
                <a:effectLst>
                  <a:outerShdw blurRad="38100" dist="19050" dir="2700000" algn="tl" rotWithShape="0">
                    <a:schemeClr val="dk1">
                      <a:alpha val="40000"/>
                    </a:schemeClr>
                  </a:outerShdw>
                </a:effectLst>
              </a:rPr>
              <a:t>	</a:t>
            </a:r>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21</a:t>
            </a:r>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22</a:t>
            </a:r>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23</a:t>
            </a:r>
            <a:r>
              <a:rPr lang="en-US" sz="2400" dirty="0" smtClean="0">
                <a:ln w="0"/>
                <a:solidFill>
                  <a:schemeClr val="tx1"/>
                </a:solidFill>
                <a:effectLst>
                  <a:outerShdw blurRad="38100" dist="19050" dir="2700000" algn="tl" rotWithShape="0">
                    <a:schemeClr val="dk1">
                      <a:alpha val="40000"/>
                    </a:schemeClr>
                  </a:outerShdw>
                </a:effectLst>
              </a:rPr>
              <a:t>… …</a:t>
            </a:r>
          </a:p>
          <a:p>
            <a:r>
              <a:rPr lang="en-US" sz="2400" dirty="0">
                <a:ln w="0"/>
                <a:solidFill>
                  <a:schemeClr val="tx1"/>
                </a:solidFill>
                <a:effectLst>
                  <a:outerShdw blurRad="38100" dist="19050" dir="2700000" algn="tl" rotWithShape="0">
                    <a:schemeClr val="dk1">
                      <a:alpha val="40000"/>
                    </a:schemeClr>
                  </a:outerShdw>
                </a:effectLst>
              </a:rPr>
              <a:t>		</a:t>
            </a:r>
            <a:r>
              <a:rPr lang="en-US" sz="2400" dirty="0" smtClean="0">
                <a:ln w="0"/>
                <a:solidFill>
                  <a:schemeClr val="tx1"/>
                </a:solidFill>
                <a:effectLst>
                  <a:outerShdw blurRad="38100" dist="19050" dir="2700000" algn="tl" rotWithShape="0">
                    <a:schemeClr val="dk1">
                      <a:alpha val="40000"/>
                    </a:schemeClr>
                  </a:outerShdw>
                </a:effectLst>
              </a:rPr>
              <a:t>a</a:t>
            </a:r>
            <a:r>
              <a:rPr lang="en-US" sz="2400" baseline="-25000" dirty="0" smtClean="0">
                <a:ln w="0"/>
                <a:solidFill>
                  <a:schemeClr val="tx1"/>
                </a:solidFill>
                <a:effectLst>
                  <a:outerShdw blurRad="38100" dist="19050" dir="2700000" algn="tl" rotWithShape="0">
                    <a:schemeClr val="dk1">
                      <a:alpha val="40000"/>
                    </a:schemeClr>
                  </a:outerShdw>
                </a:effectLst>
              </a:rPr>
              <a:t>31</a:t>
            </a:r>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32</a:t>
            </a:r>
            <a:r>
              <a:rPr lang="en-US" sz="2400" dirty="0" smtClean="0">
                <a:ln w="0"/>
                <a:solidFill>
                  <a:schemeClr val="tx1"/>
                </a:solidFill>
                <a:effectLst>
                  <a:outerShdw blurRad="38100" dist="19050" dir="2700000" algn="tl" rotWithShape="0">
                    <a:schemeClr val="dk1">
                      <a:alpha val="40000"/>
                    </a:schemeClr>
                  </a:outerShdw>
                </a:effectLst>
              </a:rPr>
              <a:t>	a</a:t>
            </a:r>
            <a:r>
              <a:rPr lang="en-US" sz="2400" baseline="-25000" dirty="0" smtClean="0">
                <a:ln w="0"/>
                <a:solidFill>
                  <a:schemeClr val="tx1"/>
                </a:solidFill>
                <a:effectLst>
                  <a:outerShdw blurRad="38100" dist="19050" dir="2700000" algn="tl" rotWithShape="0">
                    <a:schemeClr val="dk1">
                      <a:alpha val="40000"/>
                    </a:schemeClr>
                  </a:outerShdw>
                </a:effectLst>
              </a:rPr>
              <a:t>33</a:t>
            </a:r>
            <a:r>
              <a:rPr lang="en-US" sz="2400" dirty="0" smtClean="0">
                <a:ln w="0"/>
                <a:solidFill>
                  <a:schemeClr val="tx1"/>
                </a:solidFill>
                <a:effectLst>
                  <a:outerShdw blurRad="38100" dist="19050" dir="2700000" algn="tl" rotWithShape="0">
                    <a:schemeClr val="dk1">
                      <a:alpha val="40000"/>
                    </a:schemeClr>
                  </a:outerShdw>
                </a:effectLst>
              </a:rPr>
              <a:t>… …	</a:t>
            </a:r>
          </a:p>
          <a:p>
            <a:endParaRPr lang="en-US" sz="2400" dirty="0">
              <a:ln w="0"/>
              <a:solidFill>
                <a:schemeClr val="tx1"/>
              </a:solidFill>
              <a:effectLst>
                <a:outerShdw blurRad="38100" dist="19050" dir="2700000" algn="tl" rotWithShape="0">
                  <a:schemeClr val="dk1">
                    <a:alpha val="40000"/>
                  </a:schemeClr>
                </a:outerShdw>
              </a:effectLst>
            </a:endParaRPr>
          </a:p>
        </p:txBody>
      </p:sp>
      <p:sp>
        <p:nvSpPr>
          <p:cNvPr id="7" name="Double Bracket 6"/>
          <p:cNvSpPr/>
          <p:nvPr/>
        </p:nvSpPr>
        <p:spPr>
          <a:xfrm>
            <a:off x="3112327" y="4010891"/>
            <a:ext cx="3265714" cy="12231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2268187" y="4393870"/>
            <a:ext cx="676894" cy="451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A =</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78041" y="4393870"/>
            <a:ext cx="1318161" cy="451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 x N</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7846623" y="3715492"/>
            <a:ext cx="3415142" cy="1808018"/>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4" name="Straight Arrow Connector 13"/>
          <p:cNvCxnSpPr/>
          <p:nvPr/>
        </p:nvCxnSpPr>
        <p:spPr>
          <a:xfrm flipH="1">
            <a:off x="8455231" y="3808269"/>
            <a:ext cx="11875" cy="151187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4" name="Straight Arrow Connector 23"/>
          <p:cNvCxnSpPr/>
          <p:nvPr/>
        </p:nvCxnSpPr>
        <p:spPr>
          <a:xfrm flipH="1">
            <a:off x="9421094" y="3808269"/>
            <a:ext cx="11875" cy="151187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5" name="Straight Arrow Connector 24"/>
          <p:cNvCxnSpPr/>
          <p:nvPr/>
        </p:nvCxnSpPr>
        <p:spPr>
          <a:xfrm flipH="1">
            <a:off x="10418621" y="3808269"/>
            <a:ext cx="11875" cy="151187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p:nvPr/>
        </p:nvCxnSpPr>
        <p:spPr>
          <a:xfrm>
            <a:off x="7944592" y="4174176"/>
            <a:ext cx="3123211"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p:nvPr/>
        </p:nvCxnSpPr>
        <p:spPr>
          <a:xfrm>
            <a:off x="7992588" y="4615666"/>
            <a:ext cx="3123211"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p:nvPr/>
        </p:nvCxnSpPr>
        <p:spPr>
          <a:xfrm>
            <a:off x="7992588" y="5062846"/>
            <a:ext cx="3123211"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30" name="Oval 29"/>
          <p:cNvSpPr/>
          <p:nvPr/>
        </p:nvSpPr>
        <p:spPr>
          <a:xfrm>
            <a:off x="8375197" y="4072310"/>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87072" y="4533715"/>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9341060" y="4083937"/>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341060" y="4533715"/>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335627" y="4083628"/>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319923" y="4520540"/>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374072" y="4972484"/>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333269" y="4972175"/>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319923" y="4961720"/>
            <a:ext cx="160068" cy="163285"/>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6483927" y="3808269"/>
            <a:ext cx="1302328" cy="3659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Horizontal lines</a:t>
            </a:r>
            <a:endParaRPr lang="en-US" b="1" dirty="0">
              <a:ln w="0"/>
              <a:solidFill>
                <a:schemeClr val="tx1"/>
              </a:solidFill>
              <a:effectLst>
                <a:outerShdw blurRad="38100" dist="19050" dir="2700000" algn="tl" rotWithShape="0">
                  <a:schemeClr val="dk1">
                    <a:alpha val="40000"/>
                  </a:schemeClr>
                </a:outerShdw>
              </a:effectLst>
            </a:endParaRPr>
          </a:p>
        </p:txBody>
      </p:sp>
      <p:cxnSp>
        <p:nvCxnSpPr>
          <p:cNvPr id="41" name="Straight Arrow Connector 40"/>
          <p:cNvCxnSpPr/>
          <p:nvPr/>
        </p:nvCxnSpPr>
        <p:spPr>
          <a:xfrm flipH="1" flipV="1">
            <a:off x="7410203" y="4072310"/>
            <a:ext cx="534389" cy="1018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2" name="Rounded Rectangle 41"/>
          <p:cNvSpPr/>
          <p:nvPr/>
        </p:nvSpPr>
        <p:spPr>
          <a:xfrm>
            <a:off x="6483927" y="5320145"/>
            <a:ext cx="1302328" cy="3681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Vertical lines</a:t>
            </a:r>
            <a:endParaRPr lang="en-US" b="1" dirty="0">
              <a:ln w="0"/>
              <a:solidFill>
                <a:schemeClr val="tx1"/>
              </a:solidFill>
              <a:effectLst>
                <a:outerShdw blurRad="38100" dist="19050" dir="2700000" algn="tl" rotWithShape="0">
                  <a:schemeClr val="dk1">
                    <a:alpha val="40000"/>
                  </a:schemeClr>
                </a:outerShdw>
              </a:effectLst>
            </a:endParaRPr>
          </a:p>
        </p:txBody>
      </p:sp>
      <p:cxnSp>
        <p:nvCxnSpPr>
          <p:cNvPr id="44" name="Straight Arrow Connector 43"/>
          <p:cNvCxnSpPr/>
          <p:nvPr/>
        </p:nvCxnSpPr>
        <p:spPr>
          <a:xfrm flipH="1">
            <a:off x="7517081" y="4845132"/>
            <a:ext cx="856991" cy="65908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84581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509" y="1369053"/>
            <a:ext cx="2228088" cy="1841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object 17"/>
          <p:cNvGrpSpPr/>
          <p:nvPr/>
        </p:nvGrpSpPr>
        <p:grpSpPr>
          <a:xfrm>
            <a:off x="1550067" y="860194"/>
            <a:ext cx="2726564" cy="1923287"/>
            <a:chOff x="4782311" y="2106167"/>
            <a:chExt cx="2726564" cy="1923287"/>
          </a:xfrm>
        </p:grpSpPr>
        <p:pic>
          <p:nvPicPr>
            <p:cNvPr id="6" name="object 18"/>
            <p:cNvPicPr/>
            <p:nvPr/>
          </p:nvPicPr>
          <p:blipFill>
            <a:blip r:embed="rId2" cstate="print"/>
            <a:stretch>
              <a:fillRect/>
            </a:stretch>
          </p:blipFill>
          <p:spPr>
            <a:xfrm>
              <a:off x="4782311" y="2441447"/>
              <a:ext cx="2322576" cy="339851"/>
            </a:xfrm>
            <a:prstGeom prst="rect">
              <a:avLst/>
            </a:prstGeom>
          </p:spPr>
        </p:pic>
        <p:sp>
          <p:nvSpPr>
            <p:cNvPr id="7" name="object 19"/>
            <p:cNvSpPr/>
            <p:nvPr/>
          </p:nvSpPr>
          <p:spPr>
            <a:xfrm>
              <a:off x="4952872" y="2524505"/>
              <a:ext cx="1981835" cy="132715"/>
            </a:xfrm>
            <a:custGeom>
              <a:avLst/>
              <a:gdLst/>
              <a:ahLst/>
              <a:cxnLst/>
              <a:rect l="l" t="t" r="r" b="b"/>
              <a:pathLst>
                <a:path w="1981834" h="132714">
                  <a:moveTo>
                    <a:pt x="113791" y="0"/>
                  </a:moveTo>
                  <a:lnTo>
                    <a:pt x="0" y="66294"/>
                  </a:lnTo>
                  <a:lnTo>
                    <a:pt x="113791" y="132588"/>
                  </a:lnTo>
                  <a:lnTo>
                    <a:pt x="122554" y="130302"/>
                  </a:lnTo>
                  <a:lnTo>
                    <a:pt x="126491" y="123444"/>
                  </a:lnTo>
                  <a:lnTo>
                    <a:pt x="130428" y="116713"/>
                  </a:lnTo>
                  <a:lnTo>
                    <a:pt x="128142" y="107950"/>
                  </a:lnTo>
                  <a:lnTo>
                    <a:pt x="81039" y="80521"/>
                  </a:lnTo>
                  <a:lnTo>
                    <a:pt x="28448" y="80518"/>
                  </a:lnTo>
                  <a:lnTo>
                    <a:pt x="28448" y="51943"/>
                  </a:lnTo>
                  <a:lnTo>
                    <a:pt x="81250" y="51943"/>
                  </a:lnTo>
                  <a:lnTo>
                    <a:pt x="128142" y="24638"/>
                  </a:lnTo>
                  <a:lnTo>
                    <a:pt x="130428" y="15875"/>
                  </a:lnTo>
                  <a:lnTo>
                    <a:pt x="126491" y="9144"/>
                  </a:lnTo>
                  <a:lnTo>
                    <a:pt x="122554" y="2286"/>
                  </a:lnTo>
                  <a:lnTo>
                    <a:pt x="113791" y="0"/>
                  </a:lnTo>
                  <a:close/>
                </a:path>
                <a:path w="1981834" h="132714">
                  <a:moveTo>
                    <a:pt x="1867661" y="0"/>
                  </a:moveTo>
                  <a:lnTo>
                    <a:pt x="1858899" y="2286"/>
                  </a:lnTo>
                  <a:lnTo>
                    <a:pt x="1854961" y="9144"/>
                  </a:lnTo>
                  <a:lnTo>
                    <a:pt x="1851025" y="15875"/>
                  </a:lnTo>
                  <a:lnTo>
                    <a:pt x="1853310" y="24638"/>
                  </a:lnTo>
                  <a:lnTo>
                    <a:pt x="1900414" y="52066"/>
                  </a:lnTo>
                  <a:lnTo>
                    <a:pt x="1953005" y="52070"/>
                  </a:lnTo>
                  <a:lnTo>
                    <a:pt x="1953005" y="80645"/>
                  </a:lnTo>
                  <a:lnTo>
                    <a:pt x="1900203" y="80645"/>
                  </a:lnTo>
                  <a:lnTo>
                    <a:pt x="1853310" y="107950"/>
                  </a:lnTo>
                  <a:lnTo>
                    <a:pt x="1851025" y="116713"/>
                  </a:lnTo>
                  <a:lnTo>
                    <a:pt x="1854961" y="123444"/>
                  </a:lnTo>
                  <a:lnTo>
                    <a:pt x="1858899" y="130302"/>
                  </a:lnTo>
                  <a:lnTo>
                    <a:pt x="1867661" y="132588"/>
                  </a:lnTo>
                  <a:lnTo>
                    <a:pt x="1956843" y="80645"/>
                  </a:lnTo>
                  <a:lnTo>
                    <a:pt x="1953005" y="80645"/>
                  </a:lnTo>
                  <a:lnTo>
                    <a:pt x="1956849" y="80641"/>
                  </a:lnTo>
                  <a:lnTo>
                    <a:pt x="1981453" y="66294"/>
                  </a:lnTo>
                  <a:lnTo>
                    <a:pt x="1867661" y="0"/>
                  </a:lnTo>
                  <a:close/>
                </a:path>
                <a:path w="1981834" h="132714">
                  <a:moveTo>
                    <a:pt x="1924789" y="66294"/>
                  </a:moveTo>
                  <a:lnTo>
                    <a:pt x="1900208" y="80641"/>
                  </a:lnTo>
                  <a:lnTo>
                    <a:pt x="1953005" y="80645"/>
                  </a:lnTo>
                  <a:lnTo>
                    <a:pt x="1953005" y="78613"/>
                  </a:lnTo>
                  <a:lnTo>
                    <a:pt x="1945894" y="78613"/>
                  </a:lnTo>
                  <a:lnTo>
                    <a:pt x="1924789" y="66294"/>
                  </a:lnTo>
                  <a:close/>
                </a:path>
                <a:path w="1981834" h="132714">
                  <a:moveTo>
                    <a:pt x="81245" y="51946"/>
                  </a:moveTo>
                  <a:lnTo>
                    <a:pt x="56664" y="66294"/>
                  </a:lnTo>
                  <a:lnTo>
                    <a:pt x="81039" y="80521"/>
                  </a:lnTo>
                  <a:lnTo>
                    <a:pt x="1900208" y="80641"/>
                  </a:lnTo>
                  <a:lnTo>
                    <a:pt x="1924789" y="66294"/>
                  </a:lnTo>
                  <a:lnTo>
                    <a:pt x="1900414" y="52066"/>
                  </a:lnTo>
                  <a:lnTo>
                    <a:pt x="81245" y="51946"/>
                  </a:lnTo>
                  <a:close/>
                </a:path>
                <a:path w="1981834" h="132714">
                  <a:moveTo>
                    <a:pt x="28448" y="51943"/>
                  </a:moveTo>
                  <a:lnTo>
                    <a:pt x="28448" y="80518"/>
                  </a:lnTo>
                  <a:lnTo>
                    <a:pt x="81039" y="80521"/>
                  </a:lnTo>
                  <a:lnTo>
                    <a:pt x="77769" y="78613"/>
                  </a:lnTo>
                  <a:lnTo>
                    <a:pt x="35560" y="78613"/>
                  </a:lnTo>
                  <a:lnTo>
                    <a:pt x="35560" y="53975"/>
                  </a:lnTo>
                  <a:lnTo>
                    <a:pt x="77769" y="53975"/>
                  </a:lnTo>
                  <a:lnTo>
                    <a:pt x="81245" y="51946"/>
                  </a:lnTo>
                  <a:lnTo>
                    <a:pt x="28448" y="51943"/>
                  </a:lnTo>
                  <a:close/>
                </a:path>
                <a:path w="1981834" h="132714">
                  <a:moveTo>
                    <a:pt x="35560" y="53975"/>
                  </a:moveTo>
                  <a:lnTo>
                    <a:pt x="35560" y="78613"/>
                  </a:lnTo>
                  <a:lnTo>
                    <a:pt x="56664" y="66294"/>
                  </a:lnTo>
                  <a:lnTo>
                    <a:pt x="35560" y="53975"/>
                  </a:lnTo>
                  <a:close/>
                </a:path>
                <a:path w="1981834" h="132714">
                  <a:moveTo>
                    <a:pt x="56664" y="66294"/>
                  </a:moveTo>
                  <a:lnTo>
                    <a:pt x="35560" y="78613"/>
                  </a:lnTo>
                  <a:lnTo>
                    <a:pt x="77769" y="78613"/>
                  </a:lnTo>
                  <a:lnTo>
                    <a:pt x="56664" y="66294"/>
                  </a:lnTo>
                  <a:close/>
                </a:path>
                <a:path w="1981834" h="132714">
                  <a:moveTo>
                    <a:pt x="1945894" y="53975"/>
                  </a:moveTo>
                  <a:lnTo>
                    <a:pt x="1924789" y="66294"/>
                  </a:lnTo>
                  <a:lnTo>
                    <a:pt x="1945894" y="78613"/>
                  </a:lnTo>
                  <a:lnTo>
                    <a:pt x="1945894" y="53975"/>
                  </a:lnTo>
                  <a:close/>
                </a:path>
                <a:path w="1981834" h="132714">
                  <a:moveTo>
                    <a:pt x="1953005" y="53975"/>
                  </a:moveTo>
                  <a:lnTo>
                    <a:pt x="1945894" y="53975"/>
                  </a:lnTo>
                  <a:lnTo>
                    <a:pt x="1945894" y="78613"/>
                  </a:lnTo>
                  <a:lnTo>
                    <a:pt x="1953005" y="78613"/>
                  </a:lnTo>
                  <a:lnTo>
                    <a:pt x="1953005" y="53975"/>
                  </a:lnTo>
                  <a:close/>
                </a:path>
                <a:path w="1981834" h="132714">
                  <a:moveTo>
                    <a:pt x="77769" y="53975"/>
                  </a:moveTo>
                  <a:lnTo>
                    <a:pt x="35560" y="53975"/>
                  </a:lnTo>
                  <a:lnTo>
                    <a:pt x="56664" y="66294"/>
                  </a:lnTo>
                  <a:lnTo>
                    <a:pt x="77769" y="53975"/>
                  </a:lnTo>
                  <a:close/>
                </a:path>
                <a:path w="1981834" h="132714">
                  <a:moveTo>
                    <a:pt x="1900414" y="52066"/>
                  </a:moveTo>
                  <a:lnTo>
                    <a:pt x="1924789" y="66294"/>
                  </a:lnTo>
                  <a:lnTo>
                    <a:pt x="1945894" y="53975"/>
                  </a:lnTo>
                  <a:lnTo>
                    <a:pt x="1953005" y="53975"/>
                  </a:lnTo>
                  <a:lnTo>
                    <a:pt x="1953005" y="52070"/>
                  </a:lnTo>
                  <a:lnTo>
                    <a:pt x="1900414" y="52066"/>
                  </a:lnTo>
                  <a:close/>
                </a:path>
              </a:pathLst>
            </a:custGeom>
            <a:solidFill>
              <a:srgbClr val="9F293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8" name="object 20"/>
            <p:cNvPicPr/>
            <p:nvPr/>
          </p:nvPicPr>
          <p:blipFill>
            <a:blip r:embed="rId2" cstate="print"/>
            <a:stretch>
              <a:fillRect/>
            </a:stretch>
          </p:blipFill>
          <p:spPr>
            <a:xfrm>
              <a:off x="4782311" y="2898647"/>
              <a:ext cx="2322576" cy="339851"/>
            </a:xfrm>
            <a:prstGeom prst="rect">
              <a:avLst/>
            </a:prstGeom>
          </p:spPr>
        </p:pic>
        <p:sp>
          <p:nvSpPr>
            <p:cNvPr id="9" name="object 21"/>
            <p:cNvSpPr/>
            <p:nvPr/>
          </p:nvSpPr>
          <p:spPr>
            <a:xfrm>
              <a:off x="4952872" y="2981705"/>
              <a:ext cx="1981835" cy="132715"/>
            </a:xfrm>
            <a:custGeom>
              <a:avLst/>
              <a:gdLst/>
              <a:ahLst/>
              <a:cxnLst/>
              <a:rect l="l" t="t" r="r" b="b"/>
              <a:pathLst>
                <a:path w="1981834" h="132714">
                  <a:moveTo>
                    <a:pt x="113791" y="0"/>
                  </a:moveTo>
                  <a:lnTo>
                    <a:pt x="0" y="66294"/>
                  </a:lnTo>
                  <a:lnTo>
                    <a:pt x="113791" y="132588"/>
                  </a:lnTo>
                  <a:lnTo>
                    <a:pt x="122554" y="130302"/>
                  </a:lnTo>
                  <a:lnTo>
                    <a:pt x="126491" y="123444"/>
                  </a:lnTo>
                  <a:lnTo>
                    <a:pt x="130428" y="116713"/>
                  </a:lnTo>
                  <a:lnTo>
                    <a:pt x="128142" y="107950"/>
                  </a:lnTo>
                  <a:lnTo>
                    <a:pt x="81039" y="80521"/>
                  </a:lnTo>
                  <a:lnTo>
                    <a:pt x="28448" y="80518"/>
                  </a:lnTo>
                  <a:lnTo>
                    <a:pt x="28448" y="51943"/>
                  </a:lnTo>
                  <a:lnTo>
                    <a:pt x="81250" y="51943"/>
                  </a:lnTo>
                  <a:lnTo>
                    <a:pt x="128142" y="24638"/>
                  </a:lnTo>
                  <a:lnTo>
                    <a:pt x="130428" y="15875"/>
                  </a:lnTo>
                  <a:lnTo>
                    <a:pt x="126491" y="9144"/>
                  </a:lnTo>
                  <a:lnTo>
                    <a:pt x="122554" y="2286"/>
                  </a:lnTo>
                  <a:lnTo>
                    <a:pt x="113791" y="0"/>
                  </a:lnTo>
                  <a:close/>
                </a:path>
                <a:path w="1981834" h="132714">
                  <a:moveTo>
                    <a:pt x="1867661" y="0"/>
                  </a:moveTo>
                  <a:lnTo>
                    <a:pt x="1858899" y="2286"/>
                  </a:lnTo>
                  <a:lnTo>
                    <a:pt x="1854961" y="9144"/>
                  </a:lnTo>
                  <a:lnTo>
                    <a:pt x="1851025" y="15875"/>
                  </a:lnTo>
                  <a:lnTo>
                    <a:pt x="1853310" y="24638"/>
                  </a:lnTo>
                  <a:lnTo>
                    <a:pt x="1900414" y="52066"/>
                  </a:lnTo>
                  <a:lnTo>
                    <a:pt x="1953005" y="52070"/>
                  </a:lnTo>
                  <a:lnTo>
                    <a:pt x="1953005" y="80645"/>
                  </a:lnTo>
                  <a:lnTo>
                    <a:pt x="1900203" y="80645"/>
                  </a:lnTo>
                  <a:lnTo>
                    <a:pt x="1853310" y="107950"/>
                  </a:lnTo>
                  <a:lnTo>
                    <a:pt x="1851025" y="116713"/>
                  </a:lnTo>
                  <a:lnTo>
                    <a:pt x="1854961" y="123444"/>
                  </a:lnTo>
                  <a:lnTo>
                    <a:pt x="1858899" y="130302"/>
                  </a:lnTo>
                  <a:lnTo>
                    <a:pt x="1867661" y="132588"/>
                  </a:lnTo>
                  <a:lnTo>
                    <a:pt x="1956843" y="80645"/>
                  </a:lnTo>
                  <a:lnTo>
                    <a:pt x="1953005" y="80645"/>
                  </a:lnTo>
                  <a:lnTo>
                    <a:pt x="1956849" y="80641"/>
                  </a:lnTo>
                  <a:lnTo>
                    <a:pt x="1981453" y="66294"/>
                  </a:lnTo>
                  <a:lnTo>
                    <a:pt x="1867661" y="0"/>
                  </a:lnTo>
                  <a:close/>
                </a:path>
                <a:path w="1981834" h="132714">
                  <a:moveTo>
                    <a:pt x="1924789" y="66294"/>
                  </a:moveTo>
                  <a:lnTo>
                    <a:pt x="1900208" y="80641"/>
                  </a:lnTo>
                  <a:lnTo>
                    <a:pt x="1953005" y="80645"/>
                  </a:lnTo>
                  <a:lnTo>
                    <a:pt x="1953005" y="78613"/>
                  </a:lnTo>
                  <a:lnTo>
                    <a:pt x="1945894" y="78613"/>
                  </a:lnTo>
                  <a:lnTo>
                    <a:pt x="1924789" y="66294"/>
                  </a:lnTo>
                  <a:close/>
                </a:path>
                <a:path w="1981834" h="132714">
                  <a:moveTo>
                    <a:pt x="81245" y="51946"/>
                  </a:moveTo>
                  <a:lnTo>
                    <a:pt x="56664" y="66294"/>
                  </a:lnTo>
                  <a:lnTo>
                    <a:pt x="81039" y="80521"/>
                  </a:lnTo>
                  <a:lnTo>
                    <a:pt x="1900208" y="80641"/>
                  </a:lnTo>
                  <a:lnTo>
                    <a:pt x="1924789" y="66294"/>
                  </a:lnTo>
                  <a:lnTo>
                    <a:pt x="1900414" y="52066"/>
                  </a:lnTo>
                  <a:lnTo>
                    <a:pt x="81245" y="51946"/>
                  </a:lnTo>
                  <a:close/>
                </a:path>
                <a:path w="1981834" h="132714">
                  <a:moveTo>
                    <a:pt x="28448" y="51943"/>
                  </a:moveTo>
                  <a:lnTo>
                    <a:pt x="28448" y="80518"/>
                  </a:lnTo>
                  <a:lnTo>
                    <a:pt x="81039" y="80521"/>
                  </a:lnTo>
                  <a:lnTo>
                    <a:pt x="77769" y="78613"/>
                  </a:lnTo>
                  <a:lnTo>
                    <a:pt x="35560" y="78613"/>
                  </a:lnTo>
                  <a:lnTo>
                    <a:pt x="35560" y="53975"/>
                  </a:lnTo>
                  <a:lnTo>
                    <a:pt x="77769" y="53975"/>
                  </a:lnTo>
                  <a:lnTo>
                    <a:pt x="81245" y="51946"/>
                  </a:lnTo>
                  <a:lnTo>
                    <a:pt x="28448" y="51943"/>
                  </a:lnTo>
                  <a:close/>
                </a:path>
                <a:path w="1981834" h="132714">
                  <a:moveTo>
                    <a:pt x="35560" y="53975"/>
                  </a:moveTo>
                  <a:lnTo>
                    <a:pt x="35560" y="78613"/>
                  </a:lnTo>
                  <a:lnTo>
                    <a:pt x="56664" y="66294"/>
                  </a:lnTo>
                  <a:lnTo>
                    <a:pt x="35560" y="53975"/>
                  </a:lnTo>
                  <a:close/>
                </a:path>
                <a:path w="1981834" h="132714">
                  <a:moveTo>
                    <a:pt x="56664" y="66294"/>
                  </a:moveTo>
                  <a:lnTo>
                    <a:pt x="35560" y="78613"/>
                  </a:lnTo>
                  <a:lnTo>
                    <a:pt x="77769" y="78613"/>
                  </a:lnTo>
                  <a:lnTo>
                    <a:pt x="56664" y="66294"/>
                  </a:lnTo>
                  <a:close/>
                </a:path>
                <a:path w="1981834" h="132714">
                  <a:moveTo>
                    <a:pt x="1945894" y="53975"/>
                  </a:moveTo>
                  <a:lnTo>
                    <a:pt x="1924789" y="66294"/>
                  </a:lnTo>
                  <a:lnTo>
                    <a:pt x="1945894" y="78613"/>
                  </a:lnTo>
                  <a:lnTo>
                    <a:pt x="1945894" y="53975"/>
                  </a:lnTo>
                  <a:close/>
                </a:path>
                <a:path w="1981834" h="132714">
                  <a:moveTo>
                    <a:pt x="1953005" y="53975"/>
                  </a:moveTo>
                  <a:lnTo>
                    <a:pt x="1945894" y="53975"/>
                  </a:lnTo>
                  <a:lnTo>
                    <a:pt x="1945894" y="78613"/>
                  </a:lnTo>
                  <a:lnTo>
                    <a:pt x="1953005" y="78613"/>
                  </a:lnTo>
                  <a:lnTo>
                    <a:pt x="1953005" y="53975"/>
                  </a:lnTo>
                  <a:close/>
                </a:path>
                <a:path w="1981834" h="132714">
                  <a:moveTo>
                    <a:pt x="77769" y="53975"/>
                  </a:moveTo>
                  <a:lnTo>
                    <a:pt x="35560" y="53975"/>
                  </a:lnTo>
                  <a:lnTo>
                    <a:pt x="56664" y="66294"/>
                  </a:lnTo>
                  <a:lnTo>
                    <a:pt x="77769" y="53975"/>
                  </a:lnTo>
                  <a:close/>
                </a:path>
                <a:path w="1981834" h="132714">
                  <a:moveTo>
                    <a:pt x="1900414" y="52066"/>
                  </a:moveTo>
                  <a:lnTo>
                    <a:pt x="1924789" y="66294"/>
                  </a:lnTo>
                  <a:lnTo>
                    <a:pt x="1945894" y="53975"/>
                  </a:lnTo>
                  <a:lnTo>
                    <a:pt x="1953005" y="53975"/>
                  </a:lnTo>
                  <a:lnTo>
                    <a:pt x="1953005" y="52070"/>
                  </a:lnTo>
                  <a:lnTo>
                    <a:pt x="1900414" y="52066"/>
                  </a:lnTo>
                  <a:close/>
                </a:path>
              </a:pathLst>
            </a:custGeom>
            <a:solidFill>
              <a:srgbClr val="9F293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0" name="object 22"/>
            <p:cNvPicPr/>
            <p:nvPr/>
          </p:nvPicPr>
          <p:blipFill>
            <a:blip r:embed="rId2" cstate="print"/>
            <a:stretch>
              <a:fillRect/>
            </a:stretch>
          </p:blipFill>
          <p:spPr>
            <a:xfrm>
              <a:off x="4782311" y="3355847"/>
              <a:ext cx="2322576" cy="339851"/>
            </a:xfrm>
            <a:prstGeom prst="rect">
              <a:avLst/>
            </a:prstGeom>
          </p:spPr>
        </p:pic>
        <p:sp>
          <p:nvSpPr>
            <p:cNvPr id="11" name="object 23"/>
            <p:cNvSpPr/>
            <p:nvPr/>
          </p:nvSpPr>
          <p:spPr>
            <a:xfrm>
              <a:off x="4952872" y="3438905"/>
              <a:ext cx="1981835" cy="132715"/>
            </a:xfrm>
            <a:custGeom>
              <a:avLst/>
              <a:gdLst/>
              <a:ahLst/>
              <a:cxnLst/>
              <a:rect l="l" t="t" r="r" b="b"/>
              <a:pathLst>
                <a:path w="1981834" h="132714">
                  <a:moveTo>
                    <a:pt x="113791" y="0"/>
                  </a:moveTo>
                  <a:lnTo>
                    <a:pt x="0" y="66294"/>
                  </a:lnTo>
                  <a:lnTo>
                    <a:pt x="113791" y="132588"/>
                  </a:lnTo>
                  <a:lnTo>
                    <a:pt x="122554" y="130302"/>
                  </a:lnTo>
                  <a:lnTo>
                    <a:pt x="126491" y="123444"/>
                  </a:lnTo>
                  <a:lnTo>
                    <a:pt x="130428" y="116713"/>
                  </a:lnTo>
                  <a:lnTo>
                    <a:pt x="128142" y="107950"/>
                  </a:lnTo>
                  <a:lnTo>
                    <a:pt x="81033" y="80518"/>
                  </a:lnTo>
                  <a:lnTo>
                    <a:pt x="28448" y="80518"/>
                  </a:lnTo>
                  <a:lnTo>
                    <a:pt x="28448" y="51943"/>
                  </a:lnTo>
                  <a:lnTo>
                    <a:pt x="81250" y="51943"/>
                  </a:lnTo>
                  <a:lnTo>
                    <a:pt x="128142" y="24638"/>
                  </a:lnTo>
                  <a:lnTo>
                    <a:pt x="130428" y="15875"/>
                  </a:lnTo>
                  <a:lnTo>
                    <a:pt x="126491" y="9144"/>
                  </a:lnTo>
                  <a:lnTo>
                    <a:pt x="122554" y="2286"/>
                  </a:lnTo>
                  <a:lnTo>
                    <a:pt x="113791" y="0"/>
                  </a:lnTo>
                  <a:close/>
                </a:path>
                <a:path w="1981834" h="132714">
                  <a:moveTo>
                    <a:pt x="1924789" y="66294"/>
                  </a:moveTo>
                  <a:lnTo>
                    <a:pt x="1853310" y="107950"/>
                  </a:lnTo>
                  <a:lnTo>
                    <a:pt x="1851025" y="116713"/>
                  </a:lnTo>
                  <a:lnTo>
                    <a:pt x="1854961" y="123444"/>
                  </a:lnTo>
                  <a:lnTo>
                    <a:pt x="1858899" y="130302"/>
                  </a:lnTo>
                  <a:lnTo>
                    <a:pt x="1867661" y="132588"/>
                  </a:lnTo>
                  <a:lnTo>
                    <a:pt x="1957061" y="80518"/>
                  </a:lnTo>
                  <a:lnTo>
                    <a:pt x="1953005" y="80518"/>
                  </a:lnTo>
                  <a:lnTo>
                    <a:pt x="1953005" y="78613"/>
                  </a:lnTo>
                  <a:lnTo>
                    <a:pt x="1945894" y="78613"/>
                  </a:lnTo>
                  <a:lnTo>
                    <a:pt x="1924789" y="66294"/>
                  </a:lnTo>
                  <a:close/>
                </a:path>
                <a:path w="1981834" h="132714">
                  <a:moveTo>
                    <a:pt x="81250" y="51943"/>
                  </a:moveTo>
                  <a:lnTo>
                    <a:pt x="28448" y="51943"/>
                  </a:lnTo>
                  <a:lnTo>
                    <a:pt x="28448" y="80518"/>
                  </a:lnTo>
                  <a:lnTo>
                    <a:pt x="81033" y="80518"/>
                  </a:lnTo>
                  <a:lnTo>
                    <a:pt x="77769" y="78613"/>
                  </a:lnTo>
                  <a:lnTo>
                    <a:pt x="35560" y="78613"/>
                  </a:lnTo>
                  <a:lnTo>
                    <a:pt x="35560" y="53975"/>
                  </a:lnTo>
                  <a:lnTo>
                    <a:pt x="77769" y="53975"/>
                  </a:lnTo>
                  <a:lnTo>
                    <a:pt x="81250" y="51943"/>
                  </a:lnTo>
                  <a:close/>
                </a:path>
                <a:path w="1981834" h="132714">
                  <a:moveTo>
                    <a:pt x="1900203" y="51943"/>
                  </a:moveTo>
                  <a:lnTo>
                    <a:pt x="81250" y="51943"/>
                  </a:lnTo>
                  <a:lnTo>
                    <a:pt x="56664" y="66294"/>
                  </a:lnTo>
                  <a:lnTo>
                    <a:pt x="81033" y="80518"/>
                  </a:lnTo>
                  <a:lnTo>
                    <a:pt x="1900420" y="80518"/>
                  </a:lnTo>
                  <a:lnTo>
                    <a:pt x="1924789" y="66294"/>
                  </a:lnTo>
                  <a:lnTo>
                    <a:pt x="1900203" y="51943"/>
                  </a:lnTo>
                  <a:close/>
                </a:path>
                <a:path w="1981834" h="132714">
                  <a:moveTo>
                    <a:pt x="1956843" y="51943"/>
                  </a:moveTo>
                  <a:lnTo>
                    <a:pt x="1953005" y="51943"/>
                  </a:lnTo>
                  <a:lnTo>
                    <a:pt x="1953005" y="80518"/>
                  </a:lnTo>
                  <a:lnTo>
                    <a:pt x="1957061" y="80518"/>
                  </a:lnTo>
                  <a:lnTo>
                    <a:pt x="1981453" y="66294"/>
                  </a:lnTo>
                  <a:lnTo>
                    <a:pt x="1956843" y="51943"/>
                  </a:lnTo>
                  <a:close/>
                </a:path>
                <a:path w="1981834" h="132714">
                  <a:moveTo>
                    <a:pt x="35560" y="53975"/>
                  </a:moveTo>
                  <a:lnTo>
                    <a:pt x="35560" y="78613"/>
                  </a:lnTo>
                  <a:lnTo>
                    <a:pt x="56664" y="66294"/>
                  </a:lnTo>
                  <a:lnTo>
                    <a:pt x="35560" y="53975"/>
                  </a:lnTo>
                  <a:close/>
                </a:path>
                <a:path w="1981834" h="132714">
                  <a:moveTo>
                    <a:pt x="56664" y="66294"/>
                  </a:moveTo>
                  <a:lnTo>
                    <a:pt x="35560" y="78613"/>
                  </a:lnTo>
                  <a:lnTo>
                    <a:pt x="77769" y="78613"/>
                  </a:lnTo>
                  <a:lnTo>
                    <a:pt x="56664" y="66294"/>
                  </a:lnTo>
                  <a:close/>
                </a:path>
                <a:path w="1981834" h="132714">
                  <a:moveTo>
                    <a:pt x="1945894" y="53975"/>
                  </a:moveTo>
                  <a:lnTo>
                    <a:pt x="1924789" y="66294"/>
                  </a:lnTo>
                  <a:lnTo>
                    <a:pt x="1945894" y="78613"/>
                  </a:lnTo>
                  <a:lnTo>
                    <a:pt x="1945894" y="53975"/>
                  </a:lnTo>
                  <a:close/>
                </a:path>
                <a:path w="1981834" h="132714">
                  <a:moveTo>
                    <a:pt x="1953005" y="53975"/>
                  </a:moveTo>
                  <a:lnTo>
                    <a:pt x="1945894" y="53975"/>
                  </a:lnTo>
                  <a:lnTo>
                    <a:pt x="1945894" y="78613"/>
                  </a:lnTo>
                  <a:lnTo>
                    <a:pt x="1953005" y="78613"/>
                  </a:lnTo>
                  <a:lnTo>
                    <a:pt x="1953005" y="53975"/>
                  </a:lnTo>
                  <a:close/>
                </a:path>
                <a:path w="1981834" h="132714">
                  <a:moveTo>
                    <a:pt x="77769" y="53975"/>
                  </a:moveTo>
                  <a:lnTo>
                    <a:pt x="35560" y="53975"/>
                  </a:lnTo>
                  <a:lnTo>
                    <a:pt x="56664" y="66294"/>
                  </a:lnTo>
                  <a:lnTo>
                    <a:pt x="77769" y="53975"/>
                  </a:lnTo>
                  <a:close/>
                </a:path>
                <a:path w="1981834" h="132714">
                  <a:moveTo>
                    <a:pt x="1867661" y="0"/>
                  </a:moveTo>
                  <a:lnTo>
                    <a:pt x="1858899" y="2286"/>
                  </a:lnTo>
                  <a:lnTo>
                    <a:pt x="1854961" y="9144"/>
                  </a:lnTo>
                  <a:lnTo>
                    <a:pt x="1851025" y="15875"/>
                  </a:lnTo>
                  <a:lnTo>
                    <a:pt x="1853310" y="24638"/>
                  </a:lnTo>
                  <a:lnTo>
                    <a:pt x="1924789" y="66294"/>
                  </a:lnTo>
                  <a:lnTo>
                    <a:pt x="1945894" y="53975"/>
                  </a:lnTo>
                  <a:lnTo>
                    <a:pt x="1953005" y="53975"/>
                  </a:lnTo>
                  <a:lnTo>
                    <a:pt x="1953005" y="51943"/>
                  </a:lnTo>
                  <a:lnTo>
                    <a:pt x="1956843" y="51943"/>
                  </a:lnTo>
                  <a:lnTo>
                    <a:pt x="1867661" y="0"/>
                  </a:lnTo>
                  <a:close/>
                </a:path>
              </a:pathLst>
            </a:custGeom>
            <a:solidFill>
              <a:srgbClr val="9F293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2" name="object 24"/>
            <p:cNvPicPr/>
            <p:nvPr/>
          </p:nvPicPr>
          <p:blipFill>
            <a:blip r:embed="rId3" cstate="print"/>
            <a:stretch>
              <a:fillRect/>
            </a:stretch>
          </p:blipFill>
          <p:spPr>
            <a:xfrm>
              <a:off x="5239511" y="2136647"/>
              <a:ext cx="341375" cy="1863852"/>
            </a:xfrm>
            <a:prstGeom prst="rect">
              <a:avLst/>
            </a:prstGeom>
          </p:spPr>
        </p:pic>
        <p:sp>
          <p:nvSpPr>
            <p:cNvPr id="13" name="object 25"/>
            <p:cNvSpPr/>
            <p:nvPr/>
          </p:nvSpPr>
          <p:spPr>
            <a:xfrm>
              <a:off x="5343905" y="2285872"/>
              <a:ext cx="132715" cy="1524635"/>
            </a:xfrm>
            <a:custGeom>
              <a:avLst/>
              <a:gdLst/>
              <a:ahLst/>
              <a:cxnLst/>
              <a:rect l="l" t="t" r="r" b="b"/>
              <a:pathLst>
                <a:path w="132714" h="1524635">
                  <a:moveTo>
                    <a:pt x="15875" y="1393825"/>
                  </a:moveTo>
                  <a:lnTo>
                    <a:pt x="9144" y="1397762"/>
                  </a:lnTo>
                  <a:lnTo>
                    <a:pt x="2286" y="1401699"/>
                  </a:lnTo>
                  <a:lnTo>
                    <a:pt x="0" y="1410462"/>
                  </a:lnTo>
                  <a:lnTo>
                    <a:pt x="3937" y="1417320"/>
                  </a:lnTo>
                  <a:lnTo>
                    <a:pt x="66294" y="1524253"/>
                  </a:lnTo>
                  <a:lnTo>
                    <a:pt x="82883" y="1495806"/>
                  </a:lnTo>
                  <a:lnTo>
                    <a:pt x="51943" y="1495806"/>
                  </a:lnTo>
                  <a:lnTo>
                    <a:pt x="51943" y="1443003"/>
                  </a:lnTo>
                  <a:lnTo>
                    <a:pt x="28575" y="1402969"/>
                  </a:lnTo>
                  <a:lnTo>
                    <a:pt x="24638" y="1396110"/>
                  </a:lnTo>
                  <a:lnTo>
                    <a:pt x="15875" y="1393825"/>
                  </a:lnTo>
                  <a:close/>
                </a:path>
                <a:path w="132714" h="1524635">
                  <a:moveTo>
                    <a:pt x="51943" y="1443003"/>
                  </a:moveTo>
                  <a:lnTo>
                    <a:pt x="51943" y="1495806"/>
                  </a:lnTo>
                  <a:lnTo>
                    <a:pt x="80518" y="1495806"/>
                  </a:lnTo>
                  <a:lnTo>
                    <a:pt x="80518" y="1488694"/>
                  </a:lnTo>
                  <a:lnTo>
                    <a:pt x="53975" y="1488694"/>
                  </a:lnTo>
                  <a:lnTo>
                    <a:pt x="66294" y="1467589"/>
                  </a:lnTo>
                  <a:lnTo>
                    <a:pt x="51943" y="1443003"/>
                  </a:lnTo>
                  <a:close/>
                </a:path>
                <a:path w="132714" h="1524635">
                  <a:moveTo>
                    <a:pt x="116713" y="1393825"/>
                  </a:moveTo>
                  <a:lnTo>
                    <a:pt x="107950" y="1396110"/>
                  </a:lnTo>
                  <a:lnTo>
                    <a:pt x="104013" y="1402969"/>
                  </a:lnTo>
                  <a:lnTo>
                    <a:pt x="80645" y="1443003"/>
                  </a:lnTo>
                  <a:lnTo>
                    <a:pt x="80518" y="1495806"/>
                  </a:lnTo>
                  <a:lnTo>
                    <a:pt x="82883" y="1495806"/>
                  </a:lnTo>
                  <a:lnTo>
                    <a:pt x="128651" y="1417320"/>
                  </a:lnTo>
                  <a:lnTo>
                    <a:pt x="132588" y="1410462"/>
                  </a:lnTo>
                  <a:lnTo>
                    <a:pt x="130302" y="1401699"/>
                  </a:lnTo>
                  <a:lnTo>
                    <a:pt x="123444" y="1397762"/>
                  </a:lnTo>
                  <a:lnTo>
                    <a:pt x="116713" y="1393825"/>
                  </a:lnTo>
                  <a:close/>
                </a:path>
                <a:path w="132714" h="1524635">
                  <a:moveTo>
                    <a:pt x="66294" y="1467589"/>
                  </a:moveTo>
                  <a:lnTo>
                    <a:pt x="53975" y="1488694"/>
                  </a:lnTo>
                  <a:lnTo>
                    <a:pt x="78613" y="1488694"/>
                  </a:lnTo>
                  <a:lnTo>
                    <a:pt x="66294" y="1467589"/>
                  </a:lnTo>
                  <a:close/>
                </a:path>
                <a:path w="132714" h="1524635">
                  <a:moveTo>
                    <a:pt x="80518" y="1443220"/>
                  </a:moveTo>
                  <a:lnTo>
                    <a:pt x="66294" y="1467589"/>
                  </a:lnTo>
                  <a:lnTo>
                    <a:pt x="78613" y="1488694"/>
                  </a:lnTo>
                  <a:lnTo>
                    <a:pt x="80518" y="1488694"/>
                  </a:lnTo>
                  <a:lnTo>
                    <a:pt x="80518" y="1443220"/>
                  </a:lnTo>
                  <a:close/>
                </a:path>
                <a:path w="132714" h="1524635">
                  <a:moveTo>
                    <a:pt x="66294" y="56664"/>
                  </a:moveTo>
                  <a:lnTo>
                    <a:pt x="52070" y="81033"/>
                  </a:lnTo>
                  <a:lnTo>
                    <a:pt x="52070" y="1443220"/>
                  </a:lnTo>
                  <a:lnTo>
                    <a:pt x="66294" y="1467589"/>
                  </a:lnTo>
                  <a:lnTo>
                    <a:pt x="80518" y="1443220"/>
                  </a:lnTo>
                  <a:lnTo>
                    <a:pt x="80518" y="81033"/>
                  </a:lnTo>
                  <a:lnTo>
                    <a:pt x="66294" y="56664"/>
                  </a:lnTo>
                  <a:close/>
                </a:path>
                <a:path w="132714" h="1524635">
                  <a:moveTo>
                    <a:pt x="66294" y="0"/>
                  </a:moveTo>
                  <a:lnTo>
                    <a:pt x="3937" y="106934"/>
                  </a:lnTo>
                  <a:lnTo>
                    <a:pt x="0" y="113791"/>
                  </a:lnTo>
                  <a:lnTo>
                    <a:pt x="2286" y="122554"/>
                  </a:lnTo>
                  <a:lnTo>
                    <a:pt x="9144" y="126491"/>
                  </a:lnTo>
                  <a:lnTo>
                    <a:pt x="15875" y="130428"/>
                  </a:lnTo>
                  <a:lnTo>
                    <a:pt x="24638" y="128142"/>
                  </a:lnTo>
                  <a:lnTo>
                    <a:pt x="28575" y="121285"/>
                  </a:lnTo>
                  <a:lnTo>
                    <a:pt x="51943" y="81250"/>
                  </a:lnTo>
                  <a:lnTo>
                    <a:pt x="51943" y="28448"/>
                  </a:lnTo>
                  <a:lnTo>
                    <a:pt x="82883" y="28448"/>
                  </a:lnTo>
                  <a:lnTo>
                    <a:pt x="66294" y="0"/>
                  </a:lnTo>
                  <a:close/>
                </a:path>
                <a:path w="132714" h="1524635">
                  <a:moveTo>
                    <a:pt x="82883" y="28448"/>
                  </a:moveTo>
                  <a:lnTo>
                    <a:pt x="80518" y="28448"/>
                  </a:lnTo>
                  <a:lnTo>
                    <a:pt x="80645" y="81250"/>
                  </a:lnTo>
                  <a:lnTo>
                    <a:pt x="104013" y="121285"/>
                  </a:lnTo>
                  <a:lnTo>
                    <a:pt x="107950" y="128142"/>
                  </a:lnTo>
                  <a:lnTo>
                    <a:pt x="116713" y="130428"/>
                  </a:lnTo>
                  <a:lnTo>
                    <a:pt x="123444" y="126491"/>
                  </a:lnTo>
                  <a:lnTo>
                    <a:pt x="130302" y="122554"/>
                  </a:lnTo>
                  <a:lnTo>
                    <a:pt x="132588" y="113791"/>
                  </a:lnTo>
                  <a:lnTo>
                    <a:pt x="128651" y="106934"/>
                  </a:lnTo>
                  <a:lnTo>
                    <a:pt x="82883" y="28448"/>
                  </a:lnTo>
                  <a:close/>
                </a:path>
                <a:path w="132714" h="1524635">
                  <a:moveTo>
                    <a:pt x="80518" y="28448"/>
                  </a:moveTo>
                  <a:lnTo>
                    <a:pt x="51943" y="28448"/>
                  </a:lnTo>
                  <a:lnTo>
                    <a:pt x="51943" y="81250"/>
                  </a:lnTo>
                  <a:lnTo>
                    <a:pt x="66294" y="56664"/>
                  </a:lnTo>
                  <a:lnTo>
                    <a:pt x="53975" y="35560"/>
                  </a:lnTo>
                  <a:lnTo>
                    <a:pt x="80518" y="35560"/>
                  </a:lnTo>
                  <a:lnTo>
                    <a:pt x="80518" y="28448"/>
                  </a:lnTo>
                  <a:close/>
                </a:path>
                <a:path w="132714" h="1524635">
                  <a:moveTo>
                    <a:pt x="80518" y="35560"/>
                  </a:moveTo>
                  <a:lnTo>
                    <a:pt x="78613" y="35560"/>
                  </a:lnTo>
                  <a:lnTo>
                    <a:pt x="66294" y="56664"/>
                  </a:lnTo>
                  <a:lnTo>
                    <a:pt x="80518" y="81033"/>
                  </a:lnTo>
                  <a:lnTo>
                    <a:pt x="80518" y="35560"/>
                  </a:lnTo>
                  <a:close/>
                </a:path>
                <a:path w="132714" h="1524635">
                  <a:moveTo>
                    <a:pt x="78613" y="35560"/>
                  </a:moveTo>
                  <a:lnTo>
                    <a:pt x="53975" y="35560"/>
                  </a:lnTo>
                  <a:lnTo>
                    <a:pt x="66294" y="56664"/>
                  </a:lnTo>
                  <a:lnTo>
                    <a:pt x="78613" y="35560"/>
                  </a:lnTo>
                  <a:close/>
                </a:path>
              </a:pathLst>
            </a:custGeom>
            <a:solidFill>
              <a:srgbClr val="9F293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4" name="object 26"/>
            <p:cNvPicPr/>
            <p:nvPr/>
          </p:nvPicPr>
          <p:blipFill>
            <a:blip r:embed="rId4" cstate="print"/>
            <a:stretch>
              <a:fillRect/>
            </a:stretch>
          </p:blipFill>
          <p:spPr>
            <a:xfrm>
              <a:off x="5801867" y="2136647"/>
              <a:ext cx="339851" cy="1863852"/>
            </a:xfrm>
            <a:prstGeom prst="rect">
              <a:avLst/>
            </a:prstGeom>
          </p:spPr>
        </p:pic>
        <p:sp>
          <p:nvSpPr>
            <p:cNvPr id="15" name="object 27"/>
            <p:cNvSpPr/>
            <p:nvPr/>
          </p:nvSpPr>
          <p:spPr>
            <a:xfrm>
              <a:off x="5904991" y="2285872"/>
              <a:ext cx="132715" cy="1524635"/>
            </a:xfrm>
            <a:custGeom>
              <a:avLst/>
              <a:gdLst/>
              <a:ahLst/>
              <a:cxnLst/>
              <a:rect l="l" t="t" r="r" b="b"/>
              <a:pathLst>
                <a:path w="132714" h="1524635">
                  <a:moveTo>
                    <a:pt x="15875" y="1393825"/>
                  </a:moveTo>
                  <a:lnTo>
                    <a:pt x="9144" y="1397762"/>
                  </a:lnTo>
                  <a:lnTo>
                    <a:pt x="2286" y="1401699"/>
                  </a:lnTo>
                  <a:lnTo>
                    <a:pt x="0" y="1410462"/>
                  </a:lnTo>
                  <a:lnTo>
                    <a:pt x="3937" y="1417320"/>
                  </a:lnTo>
                  <a:lnTo>
                    <a:pt x="66294" y="1524253"/>
                  </a:lnTo>
                  <a:lnTo>
                    <a:pt x="82883" y="1495806"/>
                  </a:lnTo>
                  <a:lnTo>
                    <a:pt x="52070" y="1495806"/>
                  </a:lnTo>
                  <a:lnTo>
                    <a:pt x="52010" y="1443003"/>
                  </a:lnTo>
                  <a:lnTo>
                    <a:pt x="28702" y="1402969"/>
                  </a:lnTo>
                  <a:lnTo>
                    <a:pt x="24637" y="1396110"/>
                  </a:lnTo>
                  <a:lnTo>
                    <a:pt x="15875" y="1393825"/>
                  </a:lnTo>
                  <a:close/>
                </a:path>
                <a:path w="132714" h="1524635">
                  <a:moveTo>
                    <a:pt x="52070" y="1443104"/>
                  </a:moveTo>
                  <a:lnTo>
                    <a:pt x="52070" y="1495806"/>
                  </a:lnTo>
                  <a:lnTo>
                    <a:pt x="80645" y="1495806"/>
                  </a:lnTo>
                  <a:lnTo>
                    <a:pt x="80645" y="1488694"/>
                  </a:lnTo>
                  <a:lnTo>
                    <a:pt x="53975" y="1488694"/>
                  </a:lnTo>
                  <a:lnTo>
                    <a:pt x="66309" y="1467562"/>
                  </a:lnTo>
                  <a:lnTo>
                    <a:pt x="52070" y="1443104"/>
                  </a:lnTo>
                  <a:close/>
                </a:path>
                <a:path w="132714" h="1524635">
                  <a:moveTo>
                    <a:pt x="116712" y="1393825"/>
                  </a:moveTo>
                  <a:lnTo>
                    <a:pt x="107950" y="1396110"/>
                  </a:lnTo>
                  <a:lnTo>
                    <a:pt x="104012" y="1402969"/>
                  </a:lnTo>
                  <a:lnTo>
                    <a:pt x="80645" y="1443003"/>
                  </a:lnTo>
                  <a:lnTo>
                    <a:pt x="80645" y="1495806"/>
                  </a:lnTo>
                  <a:lnTo>
                    <a:pt x="82883" y="1495806"/>
                  </a:lnTo>
                  <a:lnTo>
                    <a:pt x="128650" y="1417320"/>
                  </a:lnTo>
                  <a:lnTo>
                    <a:pt x="132587" y="1410462"/>
                  </a:lnTo>
                  <a:lnTo>
                    <a:pt x="130302" y="1401699"/>
                  </a:lnTo>
                  <a:lnTo>
                    <a:pt x="123571" y="1397762"/>
                  </a:lnTo>
                  <a:lnTo>
                    <a:pt x="116712" y="1393825"/>
                  </a:lnTo>
                  <a:close/>
                </a:path>
                <a:path w="132714" h="1524635">
                  <a:moveTo>
                    <a:pt x="66309" y="1467562"/>
                  </a:moveTo>
                  <a:lnTo>
                    <a:pt x="53975" y="1488694"/>
                  </a:lnTo>
                  <a:lnTo>
                    <a:pt x="78612" y="1488694"/>
                  </a:lnTo>
                  <a:lnTo>
                    <a:pt x="66309" y="1467562"/>
                  </a:lnTo>
                  <a:close/>
                </a:path>
                <a:path w="132714" h="1524635">
                  <a:moveTo>
                    <a:pt x="80645" y="1443003"/>
                  </a:moveTo>
                  <a:lnTo>
                    <a:pt x="66309" y="1467562"/>
                  </a:lnTo>
                  <a:lnTo>
                    <a:pt x="78612" y="1488694"/>
                  </a:lnTo>
                  <a:lnTo>
                    <a:pt x="80645" y="1488694"/>
                  </a:lnTo>
                  <a:lnTo>
                    <a:pt x="80645" y="1443003"/>
                  </a:lnTo>
                  <a:close/>
                </a:path>
                <a:path w="132714" h="1524635">
                  <a:moveTo>
                    <a:pt x="66309" y="56691"/>
                  </a:moveTo>
                  <a:lnTo>
                    <a:pt x="52070" y="81149"/>
                  </a:lnTo>
                  <a:lnTo>
                    <a:pt x="52070" y="1443104"/>
                  </a:lnTo>
                  <a:lnTo>
                    <a:pt x="66309" y="1467562"/>
                  </a:lnTo>
                  <a:lnTo>
                    <a:pt x="80585" y="1443104"/>
                  </a:lnTo>
                  <a:lnTo>
                    <a:pt x="80585" y="81149"/>
                  </a:lnTo>
                  <a:lnTo>
                    <a:pt x="66309" y="56691"/>
                  </a:lnTo>
                  <a:close/>
                </a:path>
                <a:path w="132714" h="1524635">
                  <a:moveTo>
                    <a:pt x="66294" y="0"/>
                  </a:moveTo>
                  <a:lnTo>
                    <a:pt x="3937" y="106934"/>
                  </a:lnTo>
                  <a:lnTo>
                    <a:pt x="0" y="113791"/>
                  </a:lnTo>
                  <a:lnTo>
                    <a:pt x="2286" y="122554"/>
                  </a:lnTo>
                  <a:lnTo>
                    <a:pt x="9144" y="126491"/>
                  </a:lnTo>
                  <a:lnTo>
                    <a:pt x="15875" y="130428"/>
                  </a:lnTo>
                  <a:lnTo>
                    <a:pt x="24637" y="128142"/>
                  </a:lnTo>
                  <a:lnTo>
                    <a:pt x="28702" y="121285"/>
                  </a:lnTo>
                  <a:lnTo>
                    <a:pt x="52010" y="81250"/>
                  </a:lnTo>
                  <a:lnTo>
                    <a:pt x="52070" y="28448"/>
                  </a:lnTo>
                  <a:lnTo>
                    <a:pt x="82883" y="28448"/>
                  </a:lnTo>
                  <a:lnTo>
                    <a:pt x="66294" y="0"/>
                  </a:lnTo>
                  <a:close/>
                </a:path>
                <a:path w="132714" h="1524635">
                  <a:moveTo>
                    <a:pt x="82883" y="28448"/>
                  </a:moveTo>
                  <a:lnTo>
                    <a:pt x="80645" y="28448"/>
                  </a:lnTo>
                  <a:lnTo>
                    <a:pt x="80645" y="81250"/>
                  </a:lnTo>
                  <a:lnTo>
                    <a:pt x="104012" y="121285"/>
                  </a:lnTo>
                  <a:lnTo>
                    <a:pt x="107950" y="128142"/>
                  </a:lnTo>
                  <a:lnTo>
                    <a:pt x="116712" y="130428"/>
                  </a:lnTo>
                  <a:lnTo>
                    <a:pt x="123571" y="126491"/>
                  </a:lnTo>
                  <a:lnTo>
                    <a:pt x="130302" y="122554"/>
                  </a:lnTo>
                  <a:lnTo>
                    <a:pt x="132587" y="113791"/>
                  </a:lnTo>
                  <a:lnTo>
                    <a:pt x="128650" y="106934"/>
                  </a:lnTo>
                  <a:lnTo>
                    <a:pt x="82883" y="28448"/>
                  </a:lnTo>
                  <a:close/>
                </a:path>
                <a:path w="132714" h="1524635">
                  <a:moveTo>
                    <a:pt x="80645" y="35560"/>
                  </a:moveTo>
                  <a:lnTo>
                    <a:pt x="78612" y="35560"/>
                  </a:lnTo>
                  <a:lnTo>
                    <a:pt x="66309" y="56691"/>
                  </a:lnTo>
                  <a:lnTo>
                    <a:pt x="80645" y="81250"/>
                  </a:lnTo>
                  <a:lnTo>
                    <a:pt x="80645" y="35560"/>
                  </a:lnTo>
                  <a:close/>
                </a:path>
                <a:path w="132714" h="1524635">
                  <a:moveTo>
                    <a:pt x="80645" y="28448"/>
                  </a:moveTo>
                  <a:lnTo>
                    <a:pt x="52070" y="28448"/>
                  </a:lnTo>
                  <a:lnTo>
                    <a:pt x="52070" y="81149"/>
                  </a:lnTo>
                  <a:lnTo>
                    <a:pt x="66309" y="56691"/>
                  </a:lnTo>
                  <a:lnTo>
                    <a:pt x="53975" y="35560"/>
                  </a:lnTo>
                  <a:lnTo>
                    <a:pt x="80645" y="35560"/>
                  </a:lnTo>
                  <a:lnTo>
                    <a:pt x="80645" y="28448"/>
                  </a:lnTo>
                  <a:close/>
                </a:path>
                <a:path w="132714" h="1524635">
                  <a:moveTo>
                    <a:pt x="78612" y="35560"/>
                  </a:moveTo>
                  <a:lnTo>
                    <a:pt x="53975" y="35560"/>
                  </a:lnTo>
                  <a:lnTo>
                    <a:pt x="66309" y="56691"/>
                  </a:lnTo>
                  <a:lnTo>
                    <a:pt x="78612" y="35560"/>
                  </a:lnTo>
                  <a:close/>
                </a:path>
              </a:pathLst>
            </a:custGeom>
            <a:solidFill>
              <a:srgbClr val="9F293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6" name="object 28"/>
            <p:cNvPicPr/>
            <p:nvPr/>
          </p:nvPicPr>
          <p:blipFill>
            <a:blip r:embed="rId3" cstate="print"/>
            <a:stretch>
              <a:fillRect/>
            </a:stretch>
          </p:blipFill>
          <p:spPr>
            <a:xfrm>
              <a:off x="6382511" y="2136647"/>
              <a:ext cx="341376" cy="1863852"/>
            </a:xfrm>
            <a:prstGeom prst="rect">
              <a:avLst/>
            </a:prstGeom>
          </p:spPr>
        </p:pic>
        <p:sp>
          <p:nvSpPr>
            <p:cNvPr id="17" name="object 29"/>
            <p:cNvSpPr/>
            <p:nvPr/>
          </p:nvSpPr>
          <p:spPr>
            <a:xfrm>
              <a:off x="6486905" y="2285872"/>
              <a:ext cx="132715" cy="1524635"/>
            </a:xfrm>
            <a:custGeom>
              <a:avLst/>
              <a:gdLst/>
              <a:ahLst/>
              <a:cxnLst/>
              <a:rect l="l" t="t" r="r" b="b"/>
              <a:pathLst>
                <a:path w="132715" h="1524635">
                  <a:moveTo>
                    <a:pt x="15875" y="1393825"/>
                  </a:moveTo>
                  <a:lnTo>
                    <a:pt x="9144" y="1397762"/>
                  </a:lnTo>
                  <a:lnTo>
                    <a:pt x="2286" y="1401699"/>
                  </a:lnTo>
                  <a:lnTo>
                    <a:pt x="0" y="1410462"/>
                  </a:lnTo>
                  <a:lnTo>
                    <a:pt x="3937" y="1417320"/>
                  </a:lnTo>
                  <a:lnTo>
                    <a:pt x="66294" y="1524253"/>
                  </a:lnTo>
                  <a:lnTo>
                    <a:pt x="82883" y="1495806"/>
                  </a:lnTo>
                  <a:lnTo>
                    <a:pt x="51943" y="1495806"/>
                  </a:lnTo>
                  <a:lnTo>
                    <a:pt x="51943" y="1443003"/>
                  </a:lnTo>
                  <a:lnTo>
                    <a:pt x="28575" y="1402969"/>
                  </a:lnTo>
                  <a:lnTo>
                    <a:pt x="24638" y="1396110"/>
                  </a:lnTo>
                  <a:lnTo>
                    <a:pt x="15875" y="1393825"/>
                  </a:lnTo>
                  <a:close/>
                </a:path>
                <a:path w="132715" h="1524635">
                  <a:moveTo>
                    <a:pt x="51943" y="1443003"/>
                  </a:moveTo>
                  <a:lnTo>
                    <a:pt x="51943" y="1495806"/>
                  </a:lnTo>
                  <a:lnTo>
                    <a:pt x="80518" y="1495806"/>
                  </a:lnTo>
                  <a:lnTo>
                    <a:pt x="80518" y="1488694"/>
                  </a:lnTo>
                  <a:lnTo>
                    <a:pt x="53975" y="1488694"/>
                  </a:lnTo>
                  <a:lnTo>
                    <a:pt x="66294" y="1467589"/>
                  </a:lnTo>
                  <a:lnTo>
                    <a:pt x="51943" y="1443003"/>
                  </a:lnTo>
                  <a:close/>
                </a:path>
                <a:path w="132715" h="1524635">
                  <a:moveTo>
                    <a:pt x="116713" y="1393825"/>
                  </a:moveTo>
                  <a:lnTo>
                    <a:pt x="107950" y="1396110"/>
                  </a:lnTo>
                  <a:lnTo>
                    <a:pt x="104013" y="1402969"/>
                  </a:lnTo>
                  <a:lnTo>
                    <a:pt x="80645" y="1443003"/>
                  </a:lnTo>
                  <a:lnTo>
                    <a:pt x="80518" y="1495806"/>
                  </a:lnTo>
                  <a:lnTo>
                    <a:pt x="82883" y="1495806"/>
                  </a:lnTo>
                  <a:lnTo>
                    <a:pt x="128650" y="1417320"/>
                  </a:lnTo>
                  <a:lnTo>
                    <a:pt x="132588" y="1410462"/>
                  </a:lnTo>
                  <a:lnTo>
                    <a:pt x="130301" y="1401699"/>
                  </a:lnTo>
                  <a:lnTo>
                    <a:pt x="123444" y="1397762"/>
                  </a:lnTo>
                  <a:lnTo>
                    <a:pt x="116713" y="1393825"/>
                  </a:lnTo>
                  <a:close/>
                </a:path>
                <a:path w="132715" h="1524635">
                  <a:moveTo>
                    <a:pt x="66294" y="1467589"/>
                  </a:moveTo>
                  <a:lnTo>
                    <a:pt x="53975" y="1488694"/>
                  </a:lnTo>
                  <a:lnTo>
                    <a:pt x="78613" y="1488694"/>
                  </a:lnTo>
                  <a:lnTo>
                    <a:pt x="66294" y="1467589"/>
                  </a:lnTo>
                  <a:close/>
                </a:path>
                <a:path w="132715" h="1524635">
                  <a:moveTo>
                    <a:pt x="80518" y="1443220"/>
                  </a:moveTo>
                  <a:lnTo>
                    <a:pt x="66294" y="1467589"/>
                  </a:lnTo>
                  <a:lnTo>
                    <a:pt x="78613" y="1488694"/>
                  </a:lnTo>
                  <a:lnTo>
                    <a:pt x="80518" y="1488694"/>
                  </a:lnTo>
                  <a:lnTo>
                    <a:pt x="80518" y="1443220"/>
                  </a:lnTo>
                  <a:close/>
                </a:path>
                <a:path w="132715" h="1524635">
                  <a:moveTo>
                    <a:pt x="66294" y="56664"/>
                  </a:moveTo>
                  <a:lnTo>
                    <a:pt x="52070" y="81033"/>
                  </a:lnTo>
                  <a:lnTo>
                    <a:pt x="52070" y="1443220"/>
                  </a:lnTo>
                  <a:lnTo>
                    <a:pt x="66294" y="1467589"/>
                  </a:lnTo>
                  <a:lnTo>
                    <a:pt x="80518" y="1443220"/>
                  </a:lnTo>
                  <a:lnTo>
                    <a:pt x="80518" y="81033"/>
                  </a:lnTo>
                  <a:lnTo>
                    <a:pt x="66294" y="56664"/>
                  </a:lnTo>
                  <a:close/>
                </a:path>
                <a:path w="132715" h="1524635">
                  <a:moveTo>
                    <a:pt x="66294" y="0"/>
                  </a:moveTo>
                  <a:lnTo>
                    <a:pt x="3937" y="106934"/>
                  </a:lnTo>
                  <a:lnTo>
                    <a:pt x="0" y="113791"/>
                  </a:lnTo>
                  <a:lnTo>
                    <a:pt x="2286" y="122554"/>
                  </a:lnTo>
                  <a:lnTo>
                    <a:pt x="9144" y="126491"/>
                  </a:lnTo>
                  <a:lnTo>
                    <a:pt x="15875" y="130428"/>
                  </a:lnTo>
                  <a:lnTo>
                    <a:pt x="24638" y="128142"/>
                  </a:lnTo>
                  <a:lnTo>
                    <a:pt x="28575" y="121285"/>
                  </a:lnTo>
                  <a:lnTo>
                    <a:pt x="51943" y="81250"/>
                  </a:lnTo>
                  <a:lnTo>
                    <a:pt x="51943" y="28448"/>
                  </a:lnTo>
                  <a:lnTo>
                    <a:pt x="82883" y="28448"/>
                  </a:lnTo>
                  <a:lnTo>
                    <a:pt x="66294" y="0"/>
                  </a:lnTo>
                  <a:close/>
                </a:path>
                <a:path w="132715" h="1524635">
                  <a:moveTo>
                    <a:pt x="82883" y="28448"/>
                  </a:moveTo>
                  <a:lnTo>
                    <a:pt x="80518" y="28448"/>
                  </a:lnTo>
                  <a:lnTo>
                    <a:pt x="80645" y="81250"/>
                  </a:lnTo>
                  <a:lnTo>
                    <a:pt x="104013" y="121285"/>
                  </a:lnTo>
                  <a:lnTo>
                    <a:pt x="107950" y="128142"/>
                  </a:lnTo>
                  <a:lnTo>
                    <a:pt x="116713" y="130428"/>
                  </a:lnTo>
                  <a:lnTo>
                    <a:pt x="123444" y="126491"/>
                  </a:lnTo>
                  <a:lnTo>
                    <a:pt x="130301" y="122554"/>
                  </a:lnTo>
                  <a:lnTo>
                    <a:pt x="132588" y="113791"/>
                  </a:lnTo>
                  <a:lnTo>
                    <a:pt x="128650" y="106934"/>
                  </a:lnTo>
                  <a:lnTo>
                    <a:pt x="82883" y="28448"/>
                  </a:lnTo>
                  <a:close/>
                </a:path>
                <a:path w="132715" h="1524635">
                  <a:moveTo>
                    <a:pt x="80518" y="28448"/>
                  </a:moveTo>
                  <a:lnTo>
                    <a:pt x="51943" y="28448"/>
                  </a:lnTo>
                  <a:lnTo>
                    <a:pt x="51943" y="81250"/>
                  </a:lnTo>
                  <a:lnTo>
                    <a:pt x="66294" y="56664"/>
                  </a:lnTo>
                  <a:lnTo>
                    <a:pt x="53975" y="35560"/>
                  </a:lnTo>
                  <a:lnTo>
                    <a:pt x="80518" y="35560"/>
                  </a:lnTo>
                  <a:lnTo>
                    <a:pt x="80518" y="28448"/>
                  </a:lnTo>
                  <a:close/>
                </a:path>
                <a:path w="132715" h="1524635">
                  <a:moveTo>
                    <a:pt x="80518" y="35560"/>
                  </a:moveTo>
                  <a:lnTo>
                    <a:pt x="78613" y="35560"/>
                  </a:lnTo>
                  <a:lnTo>
                    <a:pt x="66294" y="56664"/>
                  </a:lnTo>
                  <a:lnTo>
                    <a:pt x="80518" y="81033"/>
                  </a:lnTo>
                  <a:lnTo>
                    <a:pt x="80518" y="35560"/>
                  </a:lnTo>
                  <a:close/>
                </a:path>
                <a:path w="132715" h="1524635">
                  <a:moveTo>
                    <a:pt x="78613" y="35560"/>
                  </a:moveTo>
                  <a:lnTo>
                    <a:pt x="53975" y="35560"/>
                  </a:lnTo>
                  <a:lnTo>
                    <a:pt x="66294" y="56664"/>
                  </a:lnTo>
                  <a:lnTo>
                    <a:pt x="78613" y="35560"/>
                  </a:lnTo>
                  <a:close/>
                </a:path>
              </a:pathLst>
            </a:custGeom>
            <a:solidFill>
              <a:srgbClr val="9F2936"/>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8" name="object 30"/>
            <p:cNvPicPr/>
            <p:nvPr/>
          </p:nvPicPr>
          <p:blipFill>
            <a:blip r:embed="rId5" cstate="print"/>
            <a:stretch>
              <a:fillRect/>
            </a:stretch>
          </p:blipFill>
          <p:spPr>
            <a:xfrm>
              <a:off x="5319712" y="2500312"/>
              <a:ext cx="211454" cy="211454"/>
            </a:xfrm>
            <a:prstGeom prst="rect">
              <a:avLst/>
            </a:prstGeom>
          </p:spPr>
        </p:pic>
        <p:pic>
          <p:nvPicPr>
            <p:cNvPr id="19" name="object 31"/>
            <p:cNvPicPr/>
            <p:nvPr/>
          </p:nvPicPr>
          <p:blipFill>
            <a:blip r:embed="rId5" cstate="print"/>
            <a:stretch>
              <a:fillRect/>
            </a:stretch>
          </p:blipFill>
          <p:spPr>
            <a:xfrm>
              <a:off x="5898832" y="2500312"/>
              <a:ext cx="211454" cy="211454"/>
            </a:xfrm>
            <a:prstGeom prst="rect">
              <a:avLst/>
            </a:prstGeom>
          </p:spPr>
        </p:pic>
        <p:pic>
          <p:nvPicPr>
            <p:cNvPr id="20" name="object 32"/>
            <p:cNvPicPr/>
            <p:nvPr/>
          </p:nvPicPr>
          <p:blipFill>
            <a:blip r:embed="rId5" cstate="print"/>
            <a:stretch>
              <a:fillRect/>
            </a:stretch>
          </p:blipFill>
          <p:spPr>
            <a:xfrm>
              <a:off x="6432232" y="2500312"/>
              <a:ext cx="211454" cy="211454"/>
            </a:xfrm>
            <a:prstGeom prst="rect">
              <a:avLst/>
            </a:prstGeom>
          </p:spPr>
        </p:pic>
        <p:pic>
          <p:nvPicPr>
            <p:cNvPr id="21" name="object 33"/>
            <p:cNvPicPr/>
            <p:nvPr/>
          </p:nvPicPr>
          <p:blipFill>
            <a:blip r:embed="rId5" cstate="print"/>
            <a:stretch>
              <a:fillRect/>
            </a:stretch>
          </p:blipFill>
          <p:spPr>
            <a:xfrm>
              <a:off x="5319712" y="2927032"/>
              <a:ext cx="211454" cy="211454"/>
            </a:xfrm>
            <a:prstGeom prst="rect">
              <a:avLst/>
            </a:prstGeom>
          </p:spPr>
        </p:pic>
        <p:pic>
          <p:nvPicPr>
            <p:cNvPr id="22" name="object 34"/>
            <p:cNvPicPr/>
            <p:nvPr/>
          </p:nvPicPr>
          <p:blipFill>
            <a:blip r:embed="rId5" cstate="print"/>
            <a:stretch>
              <a:fillRect/>
            </a:stretch>
          </p:blipFill>
          <p:spPr>
            <a:xfrm>
              <a:off x="5884989" y="2927032"/>
              <a:ext cx="211455" cy="211454"/>
            </a:xfrm>
            <a:prstGeom prst="rect">
              <a:avLst/>
            </a:prstGeom>
          </p:spPr>
        </p:pic>
        <p:pic>
          <p:nvPicPr>
            <p:cNvPr id="23" name="object 35"/>
            <p:cNvPicPr/>
            <p:nvPr/>
          </p:nvPicPr>
          <p:blipFill>
            <a:blip r:embed="rId5" cstate="print"/>
            <a:stretch>
              <a:fillRect/>
            </a:stretch>
          </p:blipFill>
          <p:spPr>
            <a:xfrm>
              <a:off x="6462712" y="2927032"/>
              <a:ext cx="211454" cy="211454"/>
            </a:xfrm>
            <a:prstGeom prst="rect">
              <a:avLst/>
            </a:prstGeom>
          </p:spPr>
        </p:pic>
        <p:pic>
          <p:nvPicPr>
            <p:cNvPr id="24" name="object 36"/>
            <p:cNvPicPr/>
            <p:nvPr/>
          </p:nvPicPr>
          <p:blipFill>
            <a:blip r:embed="rId6" cstate="print"/>
            <a:stretch>
              <a:fillRect/>
            </a:stretch>
          </p:blipFill>
          <p:spPr>
            <a:xfrm>
              <a:off x="5337746" y="3384232"/>
              <a:ext cx="211454" cy="211454"/>
            </a:xfrm>
            <a:prstGeom prst="rect">
              <a:avLst/>
            </a:prstGeom>
          </p:spPr>
        </p:pic>
        <p:pic>
          <p:nvPicPr>
            <p:cNvPr id="25" name="object 37"/>
            <p:cNvPicPr/>
            <p:nvPr/>
          </p:nvPicPr>
          <p:blipFill>
            <a:blip r:embed="rId5" cstate="print"/>
            <a:stretch>
              <a:fillRect/>
            </a:stretch>
          </p:blipFill>
          <p:spPr>
            <a:xfrm>
              <a:off x="5866955" y="3384232"/>
              <a:ext cx="211455" cy="211454"/>
            </a:xfrm>
            <a:prstGeom prst="rect">
              <a:avLst/>
            </a:prstGeom>
          </p:spPr>
        </p:pic>
        <p:pic>
          <p:nvPicPr>
            <p:cNvPr id="26" name="object 38"/>
            <p:cNvPicPr/>
            <p:nvPr/>
          </p:nvPicPr>
          <p:blipFill>
            <a:blip r:embed="rId5" cstate="print"/>
            <a:stretch>
              <a:fillRect/>
            </a:stretch>
          </p:blipFill>
          <p:spPr>
            <a:xfrm>
              <a:off x="6462712" y="3384232"/>
              <a:ext cx="211454" cy="211454"/>
            </a:xfrm>
            <a:prstGeom prst="rect">
              <a:avLst/>
            </a:prstGeom>
          </p:spPr>
        </p:pic>
        <p:pic>
          <p:nvPicPr>
            <p:cNvPr id="27" name="object 39"/>
            <p:cNvPicPr/>
            <p:nvPr/>
          </p:nvPicPr>
          <p:blipFill>
            <a:blip r:embed="rId7" cstate="print"/>
            <a:stretch>
              <a:fillRect/>
            </a:stretch>
          </p:blipFill>
          <p:spPr>
            <a:xfrm>
              <a:off x="4829555" y="2106167"/>
              <a:ext cx="2304288" cy="1923287"/>
            </a:xfrm>
            <a:prstGeom prst="rect">
              <a:avLst/>
            </a:prstGeom>
          </p:spPr>
        </p:pic>
        <p:sp>
          <p:nvSpPr>
            <p:cNvPr id="28" name="object 40"/>
            <p:cNvSpPr/>
            <p:nvPr/>
          </p:nvSpPr>
          <p:spPr>
            <a:xfrm>
              <a:off x="4876799" y="2133599"/>
              <a:ext cx="2209800" cy="1828800"/>
            </a:xfrm>
            <a:custGeom>
              <a:avLst/>
              <a:gdLst/>
              <a:ahLst/>
              <a:cxnLst/>
              <a:rect l="l" t="t" r="r" b="b"/>
              <a:pathLst>
                <a:path w="2209800" h="1828800">
                  <a:moveTo>
                    <a:pt x="2209800" y="0"/>
                  </a:moveTo>
                  <a:lnTo>
                    <a:pt x="0" y="0"/>
                  </a:lnTo>
                  <a:lnTo>
                    <a:pt x="0" y="1828800"/>
                  </a:lnTo>
                  <a:lnTo>
                    <a:pt x="2209800" y="1828800"/>
                  </a:lnTo>
                  <a:lnTo>
                    <a:pt x="2209800" y="0"/>
                  </a:lnTo>
                  <a:close/>
                </a:path>
              </a:pathLst>
            </a:custGeom>
            <a:solidFill>
              <a:srgbClr val="CCCCCC">
                <a:alpha val="39999"/>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41"/>
            <p:cNvSpPr/>
            <p:nvPr/>
          </p:nvSpPr>
          <p:spPr>
            <a:xfrm>
              <a:off x="4876799" y="2133599"/>
              <a:ext cx="2209800" cy="1828800"/>
            </a:xfrm>
            <a:custGeom>
              <a:avLst/>
              <a:gdLst/>
              <a:ahLst/>
              <a:cxnLst/>
              <a:rect l="l" t="t" r="r" b="b"/>
              <a:pathLst>
                <a:path w="2209800" h="1828800">
                  <a:moveTo>
                    <a:pt x="0" y="1828800"/>
                  </a:moveTo>
                  <a:lnTo>
                    <a:pt x="2209800" y="1828800"/>
                  </a:lnTo>
                  <a:lnTo>
                    <a:pt x="2209800" y="0"/>
                  </a:lnTo>
                  <a:lnTo>
                    <a:pt x="0" y="0"/>
                  </a:lnTo>
                  <a:lnTo>
                    <a:pt x="0" y="1828800"/>
                  </a:lnTo>
                  <a:close/>
                </a:path>
              </a:pathLst>
            </a:custGeom>
            <a:ln w="9525">
              <a:solidFill>
                <a:srgbClr val="5E4576"/>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42"/>
            <p:cNvSpPr/>
            <p:nvPr/>
          </p:nvSpPr>
          <p:spPr>
            <a:xfrm>
              <a:off x="6934200" y="2280411"/>
              <a:ext cx="574675" cy="314325"/>
            </a:xfrm>
            <a:custGeom>
              <a:avLst/>
              <a:gdLst/>
              <a:ahLst/>
              <a:cxnLst/>
              <a:rect l="l" t="t" r="r" b="b"/>
              <a:pathLst>
                <a:path w="574675" h="314325">
                  <a:moveTo>
                    <a:pt x="57784" y="222123"/>
                  </a:moveTo>
                  <a:lnTo>
                    <a:pt x="53848" y="223012"/>
                  </a:lnTo>
                  <a:lnTo>
                    <a:pt x="51943" y="226060"/>
                  </a:lnTo>
                  <a:lnTo>
                    <a:pt x="0" y="310388"/>
                  </a:lnTo>
                  <a:lnTo>
                    <a:pt x="102489" y="314325"/>
                  </a:lnTo>
                  <a:lnTo>
                    <a:pt x="105409" y="311530"/>
                  </a:lnTo>
                  <a:lnTo>
                    <a:pt x="105460" y="310134"/>
                  </a:lnTo>
                  <a:lnTo>
                    <a:pt x="14097" y="310134"/>
                  </a:lnTo>
                  <a:lnTo>
                    <a:pt x="8127" y="298830"/>
                  </a:lnTo>
                  <a:lnTo>
                    <a:pt x="28899" y="287753"/>
                  </a:lnTo>
                  <a:lnTo>
                    <a:pt x="62865" y="232663"/>
                  </a:lnTo>
                  <a:lnTo>
                    <a:pt x="64643" y="229742"/>
                  </a:lnTo>
                  <a:lnTo>
                    <a:pt x="63753" y="225805"/>
                  </a:lnTo>
                  <a:lnTo>
                    <a:pt x="60705" y="224027"/>
                  </a:lnTo>
                  <a:lnTo>
                    <a:pt x="57784" y="222123"/>
                  </a:lnTo>
                  <a:close/>
                </a:path>
                <a:path w="574675" h="314325">
                  <a:moveTo>
                    <a:pt x="28899" y="287753"/>
                  </a:moveTo>
                  <a:lnTo>
                    <a:pt x="8127" y="298830"/>
                  </a:lnTo>
                  <a:lnTo>
                    <a:pt x="14097" y="310134"/>
                  </a:lnTo>
                  <a:lnTo>
                    <a:pt x="18382" y="307848"/>
                  </a:lnTo>
                  <a:lnTo>
                    <a:pt x="16509" y="307848"/>
                  </a:lnTo>
                  <a:lnTo>
                    <a:pt x="11302" y="298068"/>
                  </a:lnTo>
                  <a:lnTo>
                    <a:pt x="22539" y="298068"/>
                  </a:lnTo>
                  <a:lnTo>
                    <a:pt x="28899" y="287753"/>
                  </a:lnTo>
                  <a:close/>
                </a:path>
                <a:path w="574675" h="314325">
                  <a:moveTo>
                    <a:pt x="34992" y="298987"/>
                  </a:moveTo>
                  <a:lnTo>
                    <a:pt x="14097" y="310134"/>
                  </a:lnTo>
                  <a:lnTo>
                    <a:pt x="105460" y="310134"/>
                  </a:lnTo>
                  <a:lnTo>
                    <a:pt x="105664" y="304546"/>
                  </a:lnTo>
                  <a:lnTo>
                    <a:pt x="102997" y="301625"/>
                  </a:lnTo>
                  <a:lnTo>
                    <a:pt x="34992" y="298987"/>
                  </a:lnTo>
                  <a:close/>
                </a:path>
                <a:path w="574675" h="314325">
                  <a:moveTo>
                    <a:pt x="11302" y="298068"/>
                  </a:moveTo>
                  <a:lnTo>
                    <a:pt x="16509" y="307848"/>
                  </a:lnTo>
                  <a:lnTo>
                    <a:pt x="22276" y="298494"/>
                  </a:lnTo>
                  <a:lnTo>
                    <a:pt x="11302" y="298068"/>
                  </a:lnTo>
                  <a:close/>
                </a:path>
                <a:path w="574675" h="314325">
                  <a:moveTo>
                    <a:pt x="22276" y="298494"/>
                  </a:moveTo>
                  <a:lnTo>
                    <a:pt x="16509" y="307848"/>
                  </a:lnTo>
                  <a:lnTo>
                    <a:pt x="18382" y="307848"/>
                  </a:lnTo>
                  <a:lnTo>
                    <a:pt x="34992" y="298987"/>
                  </a:lnTo>
                  <a:lnTo>
                    <a:pt x="22276" y="298494"/>
                  </a:lnTo>
                  <a:close/>
                </a:path>
                <a:path w="574675" h="314325">
                  <a:moveTo>
                    <a:pt x="568451" y="0"/>
                  </a:moveTo>
                  <a:lnTo>
                    <a:pt x="28899" y="287753"/>
                  </a:lnTo>
                  <a:lnTo>
                    <a:pt x="22276" y="298494"/>
                  </a:lnTo>
                  <a:lnTo>
                    <a:pt x="34992" y="298987"/>
                  </a:lnTo>
                  <a:lnTo>
                    <a:pt x="574548" y="11175"/>
                  </a:lnTo>
                  <a:lnTo>
                    <a:pt x="568451" y="0"/>
                  </a:lnTo>
                  <a:close/>
                </a:path>
                <a:path w="574675" h="314325">
                  <a:moveTo>
                    <a:pt x="22539" y="298068"/>
                  </a:moveTo>
                  <a:lnTo>
                    <a:pt x="11302" y="298068"/>
                  </a:lnTo>
                  <a:lnTo>
                    <a:pt x="22276" y="298494"/>
                  </a:lnTo>
                  <a:lnTo>
                    <a:pt x="22539" y="298068"/>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31" name="Rounded Rectangle 30"/>
          <p:cNvSpPr/>
          <p:nvPr/>
        </p:nvSpPr>
        <p:spPr>
          <a:xfrm>
            <a:off x="4217067" y="842055"/>
            <a:ext cx="1304771" cy="4183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Horizontal Line</a:t>
            </a:r>
            <a:endParaRPr lang="en-US"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4341000" y="1825326"/>
            <a:ext cx="1056903" cy="553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Vertical Line</a:t>
            </a:r>
            <a:endParaRPr lang="en-US" dirty="0">
              <a:ln w="0"/>
              <a:solidFill>
                <a:schemeClr val="tx1"/>
              </a:solidFill>
              <a:effectLst>
                <a:outerShdw blurRad="38100" dist="19050" dir="2700000" algn="tl" rotWithShape="0">
                  <a:schemeClr val="dk1">
                    <a:alpha val="40000"/>
                  </a:schemeClr>
                </a:outerShdw>
              </a:effectLst>
            </a:endParaRPr>
          </a:p>
        </p:txBody>
      </p:sp>
      <p:cxnSp>
        <p:nvCxnSpPr>
          <p:cNvPr id="34" name="Straight Arrow Connector 33"/>
          <p:cNvCxnSpPr/>
          <p:nvPr/>
        </p:nvCxnSpPr>
        <p:spPr>
          <a:xfrm flipH="1">
            <a:off x="3336195" y="2056334"/>
            <a:ext cx="11123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1080653" y="3085543"/>
            <a:ext cx="10153403" cy="3016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smtClean="0">
                <a:solidFill>
                  <a:schemeClr val="tx1"/>
                </a:solidFill>
              </a:rPr>
              <a:t>We can understand matrix by the fig. shown above, which shows a mess of  vertical and horizontal lines. The crossing points of vertical and horizontal  lines are the position of elements of matrix. In above fig there are 9 crossing  points which can be find out by multiplying no. of horizontal and vertical  lines i.e. 3 × 3 = 9.</a:t>
            </a:r>
            <a:endParaRPr lang="en-US" sz="2800" dirty="0">
              <a:solidFill>
                <a:schemeClr val="tx1"/>
              </a:solidFill>
            </a:endParaRPr>
          </a:p>
        </p:txBody>
      </p:sp>
    </p:spTree>
    <p:extLst>
      <p:ext uri="{BB962C8B-B14F-4D97-AF65-F5344CB8AC3E}">
        <p14:creationId xmlns:p14="http://schemas.microsoft.com/office/powerpoint/2010/main" val="1111814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58785" y="699318"/>
            <a:ext cx="9512135" cy="119940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The numbers a</a:t>
            </a:r>
            <a:r>
              <a:rPr lang="en-US" sz="2400" baseline="-25000" dirty="0" smtClean="0">
                <a:solidFill>
                  <a:schemeClr val="tx1"/>
                </a:solidFill>
              </a:rPr>
              <a:t>11</a:t>
            </a:r>
            <a:r>
              <a:rPr lang="en-US" sz="2400" dirty="0" smtClean="0">
                <a:solidFill>
                  <a:schemeClr val="tx1"/>
                </a:solidFill>
              </a:rPr>
              <a:t>, a</a:t>
            </a:r>
            <a:r>
              <a:rPr lang="en-US" sz="2400" baseline="-25000" dirty="0" smtClean="0">
                <a:solidFill>
                  <a:schemeClr val="tx1"/>
                </a:solidFill>
              </a:rPr>
              <a:t>12</a:t>
            </a:r>
            <a:r>
              <a:rPr lang="en-US" sz="2400" dirty="0" smtClean="0">
                <a:solidFill>
                  <a:schemeClr val="tx1"/>
                </a:solidFill>
              </a:rPr>
              <a:t> ……..</a:t>
            </a:r>
            <a:r>
              <a:rPr lang="en-US" sz="2400" dirty="0" err="1" smtClean="0">
                <a:solidFill>
                  <a:schemeClr val="tx1"/>
                </a:solidFill>
              </a:rPr>
              <a:t>etc</a:t>
            </a:r>
            <a:r>
              <a:rPr lang="en-US" sz="2400" dirty="0" smtClean="0">
                <a:solidFill>
                  <a:schemeClr val="tx1"/>
                </a:solidFill>
              </a:rPr>
              <a:t> are called elements of the matrix A. „m‟ is </a:t>
            </a:r>
            <a:r>
              <a:rPr lang="en-US" sz="2400" dirty="0" err="1" smtClean="0">
                <a:solidFill>
                  <a:schemeClr val="tx1"/>
                </a:solidFill>
              </a:rPr>
              <a:t>thenumbers</a:t>
            </a:r>
            <a:r>
              <a:rPr lang="en-US" sz="2400" dirty="0" smtClean="0">
                <a:solidFill>
                  <a:schemeClr val="tx1"/>
                </a:solidFill>
              </a:rPr>
              <a:t> of rows and „n‟ is number of column.</a:t>
            </a:r>
            <a:endParaRPr lang="en-US" sz="2400" dirty="0">
              <a:solidFill>
                <a:schemeClr val="tx1"/>
              </a:solidFill>
            </a:endParaRPr>
          </a:p>
        </p:txBody>
      </p:sp>
      <p:sp>
        <p:nvSpPr>
          <p:cNvPr id="3" name="object 5"/>
          <p:cNvSpPr txBox="1"/>
          <p:nvPr/>
        </p:nvSpPr>
        <p:spPr>
          <a:xfrm>
            <a:off x="3230903" y="3573576"/>
            <a:ext cx="1974214" cy="452120"/>
          </a:xfrm>
          <a:prstGeom prst="rect">
            <a:avLst/>
          </a:prstGeom>
        </p:spPr>
        <p:txBody>
          <a:bodyPr vert="horz" wrap="square" lIns="0" tIns="12065" rIns="0" bIns="0" rtlCol="0">
            <a:spAutoFit/>
          </a:bodyPr>
          <a:lstStyle/>
          <a:p>
            <a:pPr marL="12700">
              <a:lnSpc>
                <a:spcPct val="100000"/>
              </a:lnSpc>
              <a:spcBef>
                <a:spcPts val="95"/>
              </a:spcBef>
              <a:tabLst>
                <a:tab pos="1069340" algn="l"/>
                <a:tab pos="1764030" algn="l"/>
              </a:tabLst>
            </a:pPr>
            <a:r>
              <a:rPr sz="2800" spc="-10" dirty="0">
                <a:latin typeface="Georgia"/>
                <a:cs typeface="Georgia"/>
              </a:rPr>
              <a:t>e.</a:t>
            </a:r>
            <a:r>
              <a:rPr sz="2800" spc="5" dirty="0">
                <a:latin typeface="Georgia"/>
                <a:cs typeface="Georgia"/>
              </a:rPr>
              <a:t>g</a:t>
            </a:r>
            <a:r>
              <a:rPr sz="2800" spc="-5" dirty="0">
                <a:latin typeface="Georgia"/>
                <a:cs typeface="Georgia"/>
              </a:rPr>
              <a:t>.</a:t>
            </a:r>
            <a:r>
              <a:rPr sz="2800" dirty="0">
                <a:latin typeface="Georgia"/>
                <a:cs typeface="Georgia"/>
              </a:rPr>
              <a:t>	</a:t>
            </a:r>
            <a:r>
              <a:rPr sz="2800" spc="-5" dirty="0">
                <a:latin typeface="Georgia"/>
                <a:cs typeface="Georgia"/>
              </a:rPr>
              <a:t>A=</a:t>
            </a:r>
            <a:r>
              <a:rPr sz="2800" dirty="0">
                <a:latin typeface="Georgia"/>
                <a:cs typeface="Georgia"/>
              </a:rPr>
              <a:t>	</a:t>
            </a:r>
            <a:r>
              <a:rPr sz="4200" spc="-7" baseline="-2976" dirty="0">
                <a:latin typeface="Cambria Math"/>
                <a:cs typeface="Cambria Math"/>
              </a:rPr>
              <a:t>5</a:t>
            </a:r>
            <a:endParaRPr sz="4200" baseline="-2976" dirty="0">
              <a:latin typeface="Cambria Math"/>
              <a:cs typeface="Cambria Math"/>
            </a:endParaRPr>
          </a:p>
        </p:txBody>
      </p:sp>
      <p:sp>
        <p:nvSpPr>
          <p:cNvPr id="4" name="object 6"/>
          <p:cNvSpPr txBox="1"/>
          <p:nvPr/>
        </p:nvSpPr>
        <p:spPr>
          <a:xfrm>
            <a:off x="4982360" y="3147872"/>
            <a:ext cx="1327785" cy="1285875"/>
          </a:xfrm>
          <a:prstGeom prst="rect">
            <a:avLst/>
          </a:prstGeom>
        </p:spPr>
        <p:txBody>
          <a:bodyPr vert="horz" wrap="square" lIns="0" tIns="12065" rIns="0" bIns="0" rtlCol="0">
            <a:spAutoFit/>
          </a:bodyPr>
          <a:lstStyle/>
          <a:p>
            <a:pPr algn="ctr">
              <a:lnSpc>
                <a:spcPts val="3320"/>
              </a:lnSpc>
              <a:spcBef>
                <a:spcPts val="95"/>
              </a:spcBef>
              <a:tabLst>
                <a:tab pos="553085" algn="l"/>
                <a:tab pos="1104900" algn="l"/>
              </a:tabLst>
            </a:pPr>
            <a:r>
              <a:rPr sz="2800" spc="-5" dirty="0">
                <a:latin typeface="Cambria Math"/>
                <a:cs typeface="Cambria Math"/>
              </a:rPr>
              <a:t>2	3	4</a:t>
            </a:r>
            <a:endParaRPr sz="2800" dirty="0">
              <a:latin typeface="Cambria Math"/>
              <a:cs typeface="Cambria Math"/>
            </a:endParaRPr>
          </a:p>
          <a:p>
            <a:pPr marL="1270" algn="ctr">
              <a:lnSpc>
                <a:spcPts val="3279"/>
              </a:lnSpc>
            </a:pPr>
            <a:r>
              <a:rPr sz="2800" spc="-5" dirty="0">
                <a:latin typeface="Cambria Math"/>
                <a:cs typeface="Cambria Math"/>
              </a:rPr>
              <a:t>4</a:t>
            </a:r>
            <a:endParaRPr sz="2800" dirty="0">
              <a:latin typeface="Cambria Math"/>
              <a:cs typeface="Cambria Math"/>
            </a:endParaRPr>
          </a:p>
          <a:p>
            <a:pPr algn="ctr">
              <a:lnSpc>
                <a:spcPts val="3325"/>
              </a:lnSpc>
              <a:tabLst>
                <a:tab pos="553085" algn="l"/>
                <a:tab pos="1104900" algn="l"/>
              </a:tabLst>
            </a:pPr>
            <a:r>
              <a:rPr sz="2800" spc="-5" dirty="0">
                <a:latin typeface="Cambria Math"/>
                <a:cs typeface="Cambria Math"/>
              </a:rPr>
              <a:t>2	4	3</a:t>
            </a:r>
            <a:endParaRPr sz="2800" dirty="0">
              <a:latin typeface="Cambria Math"/>
              <a:cs typeface="Cambria Math"/>
            </a:endParaRPr>
          </a:p>
        </p:txBody>
      </p:sp>
      <p:sp>
        <p:nvSpPr>
          <p:cNvPr id="5" name="object 7"/>
          <p:cNvSpPr txBox="1"/>
          <p:nvPr/>
        </p:nvSpPr>
        <p:spPr>
          <a:xfrm>
            <a:off x="6111264" y="3564749"/>
            <a:ext cx="985519" cy="45212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4200" spc="-7" baseline="-2976" dirty="0">
                <a:latin typeface="Cambria Math"/>
                <a:cs typeface="Cambria Math"/>
              </a:rPr>
              <a:t>6	</a:t>
            </a:r>
            <a:r>
              <a:rPr sz="2800" spc="-5" dirty="0">
                <a:latin typeface="Georgia"/>
                <a:cs typeface="Georgia"/>
              </a:rPr>
              <a:t>3×3</a:t>
            </a:r>
            <a:endParaRPr sz="2800" dirty="0">
              <a:latin typeface="Georgia"/>
              <a:cs typeface="Georgia"/>
            </a:endParaRPr>
          </a:p>
        </p:txBody>
      </p:sp>
      <p:sp>
        <p:nvSpPr>
          <p:cNvPr id="6" name="Double Bracket 5"/>
          <p:cNvSpPr/>
          <p:nvPr/>
        </p:nvSpPr>
        <p:spPr>
          <a:xfrm>
            <a:off x="4892634" y="3147872"/>
            <a:ext cx="1520041" cy="1285875"/>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86162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p:cNvGrpSpPr/>
          <p:nvPr/>
        </p:nvGrpSpPr>
        <p:grpSpPr>
          <a:xfrm>
            <a:off x="2031683" y="4174681"/>
            <a:ext cx="8334375" cy="1933575"/>
            <a:chOff x="366712" y="4405312"/>
            <a:chExt cx="8334375" cy="1933575"/>
          </a:xfrm>
        </p:grpSpPr>
        <p:sp>
          <p:nvSpPr>
            <p:cNvPr id="10" name="object 10"/>
            <p:cNvSpPr/>
            <p:nvPr/>
          </p:nvSpPr>
          <p:spPr>
            <a:xfrm>
              <a:off x="381000" y="4419600"/>
              <a:ext cx="8305800" cy="1905000"/>
            </a:xfrm>
            <a:custGeom>
              <a:avLst/>
              <a:gdLst/>
              <a:ahLst/>
              <a:cxnLst/>
              <a:rect l="l" t="t" r="r" b="b"/>
              <a:pathLst>
                <a:path w="8305800" h="1905000">
                  <a:moveTo>
                    <a:pt x="8305800" y="0"/>
                  </a:moveTo>
                  <a:lnTo>
                    <a:pt x="0" y="0"/>
                  </a:lnTo>
                  <a:lnTo>
                    <a:pt x="0" y="1905000"/>
                  </a:lnTo>
                  <a:lnTo>
                    <a:pt x="8305800" y="1905000"/>
                  </a:lnTo>
                  <a:lnTo>
                    <a:pt x="8305800" y="0"/>
                  </a:lnTo>
                  <a:close/>
                </a:path>
              </a:pathLst>
            </a:custGeom>
            <a:solidFill>
              <a:srgbClr val="1B170F"/>
            </a:solidFill>
          </p:spPr>
          <p:txBody>
            <a:bodyPr wrap="square" lIns="0" tIns="0" rIns="0" bIns="0" rtlCol="0"/>
            <a:lstStyle/>
            <a:p>
              <a:endParaRPr/>
            </a:p>
          </p:txBody>
        </p:sp>
        <p:sp>
          <p:nvSpPr>
            <p:cNvPr id="11" name="object 11"/>
            <p:cNvSpPr/>
            <p:nvPr/>
          </p:nvSpPr>
          <p:spPr>
            <a:xfrm>
              <a:off x="381000" y="4419600"/>
              <a:ext cx="8305800" cy="1905000"/>
            </a:xfrm>
            <a:custGeom>
              <a:avLst/>
              <a:gdLst/>
              <a:ahLst/>
              <a:cxnLst/>
              <a:rect l="l" t="t" r="r" b="b"/>
              <a:pathLst>
                <a:path w="8305800" h="1905000">
                  <a:moveTo>
                    <a:pt x="0" y="1905000"/>
                  </a:moveTo>
                  <a:lnTo>
                    <a:pt x="8305800" y="1905000"/>
                  </a:lnTo>
                  <a:lnTo>
                    <a:pt x="8305800" y="0"/>
                  </a:lnTo>
                  <a:lnTo>
                    <a:pt x="0" y="0"/>
                  </a:lnTo>
                  <a:lnTo>
                    <a:pt x="0" y="1905000"/>
                  </a:lnTo>
                  <a:close/>
                </a:path>
              </a:pathLst>
            </a:custGeom>
            <a:ln w="28575">
              <a:solidFill>
                <a:srgbClr val="AF5C04"/>
              </a:solidFill>
            </a:ln>
          </p:spPr>
          <p:txBody>
            <a:bodyPr wrap="square" lIns="0" tIns="0" rIns="0" bIns="0" rtlCol="0"/>
            <a:lstStyle/>
            <a:p>
              <a:endParaRPr/>
            </a:p>
          </p:txBody>
        </p:sp>
      </p:grpSp>
      <p:sp>
        <p:nvSpPr>
          <p:cNvPr id="12" name="object 12"/>
          <p:cNvSpPr txBox="1"/>
          <p:nvPr/>
        </p:nvSpPr>
        <p:spPr>
          <a:xfrm>
            <a:off x="5269866" y="5002480"/>
            <a:ext cx="1355725" cy="1031875"/>
          </a:xfrm>
          <a:prstGeom prst="rect">
            <a:avLst/>
          </a:prstGeom>
        </p:spPr>
        <p:txBody>
          <a:bodyPr vert="horz" wrap="square" lIns="0" tIns="12700" rIns="0" bIns="0" rtlCol="0">
            <a:spAutoFit/>
          </a:bodyPr>
          <a:lstStyle/>
          <a:p>
            <a:pPr marL="25400">
              <a:spcBef>
                <a:spcPts val="100"/>
              </a:spcBef>
            </a:pPr>
            <a:r>
              <a:rPr sz="9900" spc="-22" baseline="11363" dirty="0">
                <a:solidFill>
                  <a:srgbClr val="FFFFFF"/>
                </a:solidFill>
                <a:latin typeface="Cambria Math"/>
                <a:cs typeface="Cambria Math"/>
              </a:rPr>
              <a:t>𝑎</a:t>
            </a:r>
            <a:r>
              <a:rPr sz="4800" spc="-15" dirty="0">
                <a:solidFill>
                  <a:srgbClr val="FFFFFF"/>
                </a:solidFill>
                <a:latin typeface="Cambria Math"/>
                <a:cs typeface="Cambria Math"/>
              </a:rPr>
              <a:t>1</a:t>
            </a:r>
            <a:r>
              <a:rPr sz="4800" spc="-60" dirty="0">
                <a:solidFill>
                  <a:srgbClr val="FFFFFF"/>
                </a:solidFill>
                <a:latin typeface="Cambria Math"/>
                <a:cs typeface="Cambria Math"/>
              </a:rPr>
              <a:t> </a:t>
            </a:r>
            <a:r>
              <a:rPr sz="4800" spc="130" dirty="0">
                <a:solidFill>
                  <a:srgbClr val="FFFFFF"/>
                </a:solidFill>
                <a:latin typeface="Cambria Math"/>
                <a:cs typeface="Cambria Math"/>
              </a:rPr>
              <a:t>3</a:t>
            </a:r>
            <a:endParaRPr sz="4800">
              <a:latin typeface="Cambria Math"/>
              <a:cs typeface="Cambria Math"/>
            </a:endParaRPr>
          </a:p>
        </p:txBody>
      </p:sp>
      <p:sp>
        <p:nvSpPr>
          <p:cNvPr id="13" name="object 13"/>
          <p:cNvSpPr txBox="1"/>
          <p:nvPr/>
        </p:nvSpPr>
        <p:spPr>
          <a:xfrm>
            <a:off x="2927350" y="4582414"/>
            <a:ext cx="866140" cy="299720"/>
          </a:xfrm>
          <a:prstGeom prst="rect">
            <a:avLst/>
          </a:prstGeom>
        </p:spPr>
        <p:txBody>
          <a:bodyPr vert="horz" wrap="square" lIns="0" tIns="12700" rIns="0" bIns="0" rtlCol="0">
            <a:spAutoFit/>
          </a:bodyPr>
          <a:lstStyle/>
          <a:p>
            <a:pPr>
              <a:spcBef>
                <a:spcPts val="100"/>
              </a:spcBef>
            </a:pPr>
            <a:r>
              <a:rPr spc="-5" dirty="0">
                <a:solidFill>
                  <a:srgbClr val="FFFFFF"/>
                </a:solidFill>
                <a:latin typeface="Georgia"/>
                <a:cs typeface="Georgia"/>
              </a:rPr>
              <a:t>El</a:t>
            </a:r>
            <a:r>
              <a:rPr spc="5" dirty="0">
                <a:solidFill>
                  <a:srgbClr val="FFFFFF"/>
                </a:solidFill>
                <a:latin typeface="Georgia"/>
                <a:cs typeface="Georgia"/>
              </a:rPr>
              <a:t>e</a:t>
            </a:r>
            <a:r>
              <a:rPr dirty="0">
                <a:solidFill>
                  <a:srgbClr val="FFFFFF"/>
                </a:solidFill>
                <a:latin typeface="Georgia"/>
                <a:cs typeface="Georgia"/>
              </a:rPr>
              <a:t>me</a:t>
            </a:r>
            <a:r>
              <a:rPr spc="5" dirty="0">
                <a:solidFill>
                  <a:srgbClr val="FFFFFF"/>
                </a:solidFill>
                <a:latin typeface="Georgia"/>
                <a:cs typeface="Georgia"/>
              </a:rPr>
              <a:t>n</a:t>
            </a:r>
            <a:r>
              <a:rPr dirty="0">
                <a:solidFill>
                  <a:srgbClr val="FFFFFF"/>
                </a:solidFill>
                <a:latin typeface="Georgia"/>
                <a:cs typeface="Georgia"/>
              </a:rPr>
              <a:t>t</a:t>
            </a:r>
            <a:endParaRPr>
              <a:latin typeface="Georgia"/>
              <a:cs typeface="Georgia"/>
            </a:endParaRPr>
          </a:p>
        </p:txBody>
      </p:sp>
      <p:sp>
        <p:nvSpPr>
          <p:cNvPr id="14" name="object 14"/>
          <p:cNvSpPr/>
          <p:nvPr/>
        </p:nvSpPr>
        <p:spPr>
          <a:xfrm>
            <a:off x="6057900" y="4871720"/>
            <a:ext cx="670560" cy="500380"/>
          </a:xfrm>
          <a:custGeom>
            <a:avLst/>
            <a:gdLst/>
            <a:ahLst/>
            <a:cxnLst/>
            <a:rect l="l" t="t" r="r" b="b"/>
            <a:pathLst>
              <a:path w="670560" h="500379">
                <a:moveTo>
                  <a:pt x="44069" y="404494"/>
                </a:moveTo>
                <a:lnTo>
                  <a:pt x="40259" y="406018"/>
                </a:lnTo>
                <a:lnTo>
                  <a:pt x="0" y="500379"/>
                </a:lnTo>
                <a:lnTo>
                  <a:pt x="21745" y="497966"/>
                </a:lnTo>
                <a:lnTo>
                  <a:pt x="13842" y="497966"/>
                </a:lnTo>
                <a:lnTo>
                  <a:pt x="6350" y="487806"/>
                </a:lnTo>
                <a:lnTo>
                  <a:pt x="25068" y="473900"/>
                </a:lnTo>
                <a:lnTo>
                  <a:pt x="51942" y="410971"/>
                </a:lnTo>
                <a:lnTo>
                  <a:pt x="50419" y="407288"/>
                </a:lnTo>
                <a:lnTo>
                  <a:pt x="44069" y="404494"/>
                </a:lnTo>
                <a:close/>
              </a:path>
              <a:path w="670560" h="500379">
                <a:moveTo>
                  <a:pt x="25068" y="473900"/>
                </a:moveTo>
                <a:lnTo>
                  <a:pt x="6350" y="487806"/>
                </a:lnTo>
                <a:lnTo>
                  <a:pt x="13842" y="497966"/>
                </a:lnTo>
                <a:lnTo>
                  <a:pt x="17262" y="495426"/>
                </a:lnTo>
                <a:lnTo>
                  <a:pt x="15875" y="495426"/>
                </a:lnTo>
                <a:lnTo>
                  <a:pt x="9398" y="486536"/>
                </a:lnTo>
                <a:lnTo>
                  <a:pt x="20185" y="485333"/>
                </a:lnTo>
                <a:lnTo>
                  <a:pt x="25068" y="473900"/>
                </a:lnTo>
                <a:close/>
              </a:path>
              <a:path w="670560" h="500379">
                <a:moveTo>
                  <a:pt x="100584" y="476376"/>
                </a:moveTo>
                <a:lnTo>
                  <a:pt x="32737" y="483932"/>
                </a:lnTo>
                <a:lnTo>
                  <a:pt x="13842" y="497966"/>
                </a:lnTo>
                <a:lnTo>
                  <a:pt x="21745" y="497966"/>
                </a:lnTo>
                <a:lnTo>
                  <a:pt x="101980" y="489076"/>
                </a:lnTo>
                <a:lnTo>
                  <a:pt x="104521" y="485901"/>
                </a:lnTo>
                <a:lnTo>
                  <a:pt x="104139" y="482472"/>
                </a:lnTo>
                <a:lnTo>
                  <a:pt x="103632" y="478916"/>
                </a:lnTo>
                <a:lnTo>
                  <a:pt x="100584" y="476376"/>
                </a:lnTo>
                <a:close/>
              </a:path>
              <a:path w="670560" h="500379">
                <a:moveTo>
                  <a:pt x="20185" y="485333"/>
                </a:moveTo>
                <a:lnTo>
                  <a:pt x="9398" y="486536"/>
                </a:lnTo>
                <a:lnTo>
                  <a:pt x="15875" y="495426"/>
                </a:lnTo>
                <a:lnTo>
                  <a:pt x="20185" y="485333"/>
                </a:lnTo>
                <a:close/>
              </a:path>
              <a:path w="670560" h="500379">
                <a:moveTo>
                  <a:pt x="32737" y="483932"/>
                </a:moveTo>
                <a:lnTo>
                  <a:pt x="20185" y="485333"/>
                </a:lnTo>
                <a:lnTo>
                  <a:pt x="15875" y="495426"/>
                </a:lnTo>
                <a:lnTo>
                  <a:pt x="17262" y="495426"/>
                </a:lnTo>
                <a:lnTo>
                  <a:pt x="32737" y="483932"/>
                </a:lnTo>
                <a:close/>
              </a:path>
              <a:path w="670560" h="500379">
                <a:moveTo>
                  <a:pt x="662939" y="0"/>
                </a:moveTo>
                <a:lnTo>
                  <a:pt x="25068" y="473900"/>
                </a:lnTo>
                <a:lnTo>
                  <a:pt x="20185" y="485333"/>
                </a:lnTo>
                <a:lnTo>
                  <a:pt x="32737" y="483932"/>
                </a:lnTo>
                <a:lnTo>
                  <a:pt x="670560" y="10159"/>
                </a:lnTo>
                <a:lnTo>
                  <a:pt x="662939" y="0"/>
                </a:lnTo>
                <a:close/>
              </a:path>
            </a:pathLst>
          </a:custGeom>
          <a:solidFill>
            <a:srgbClr val="EF7B03"/>
          </a:solidFill>
        </p:spPr>
        <p:txBody>
          <a:bodyPr wrap="square" lIns="0" tIns="0" rIns="0" bIns="0" rtlCol="0"/>
          <a:lstStyle/>
          <a:p>
            <a:endParaRPr/>
          </a:p>
        </p:txBody>
      </p:sp>
      <p:sp>
        <p:nvSpPr>
          <p:cNvPr id="15" name="object 15"/>
          <p:cNvSpPr txBox="1"/>
          <p:nvPr/>
        </p:nvSpPr>
        <p:spPr>
          <a:xfrm>
            <a:off x="6615684" y="4582414"/>
            <a:ext cx="1352550" cy="299720"/>
          </a:xfrm>
          <a:prstGeom prst="rect">
            <a:avLst/>
          </a:prstGeom>
        </p:spPr>
        <p:txBody>
          <a:bodyPr vert="horz" wrap="square" lIns="0" tIns="12700" rIns="0" bIns="0" rtlCol="0">
            <a:spAutoFit/>
          </a:bodyPr>
          <a:lstStyle/>
          <a:p>
            <a:pPr>
              <a:spcBef>
                <a:spcPts val="100"/>
              </a:spcBef>
            </a:pPr>
            <a:r>
              <a:rPr spc="-5" dirty="0">
                <a:solidFill>
                  <a:srgbClr val="FFFFFF"/>
                </a:solidFill>
                <a:latin typeface="Georgia"/>
                <a:cs typeface="Georgia"/>
              </a:rPr>
              <a:t>Indicate</a:t>
            </a:r>
            <a:r>
              <a:rPr spc="-50" dirty="0">
                <a:solidFill>
                  <a:srgbClr val="FFFFFF"/>
                </a:solidFill>
                <a:latin typeface="Georgia"/>
                <a:cs typeface="Georgia"/>
              </a:rPr>
              <a:t> </a:t>
            </a:r>
            <a:r>
              <a:rPr dirty="0">
                <a:solidFill>
                  <a:srgbClr val="FFFFFF"/>
                </a:solidFill>
                <a:latin typeface="Georgia"/>
                <a:cs typeface="Georgia"/>
              </a:rPr>
              <a:t>Row</a:t>
            </a:r>
            <a:endParaRPr>
              <a:latin typeface="Georgia"/>
              <a:cs typeface="Georgia"/>
            </a:endParaRPr>
          </a:p>
        </p:txBody>
      </p:sp>
      <p:sp>
        <p:nvSpPr>
          <p:cNvPr id="16" name="object 16"/>
          <p:cNvSpPr txBox="1"/>
          <p:nvPr/>
        </p:nvSpPr>
        <p:spPr>
          <a:xfrm>
            <a:off x="7848601" y="5385917"/>
            <a:ext cx="1702435" cy="299720"/>
          </a:xfrm>
          <a:prstGeom prst="rect">
            <a:avLst/>
          </a:prstGeom>
        </p:spPr>
        <p:txBody>
          <a:bodyPr vert="horz" wrap="square" lIns="0" tIns="12700" rIns="0" bIns="0" rtlCol="0">
            <a:spAutoFit/>
          </a:bodyPr>
          <a:lstStyle/>
          <a:p>
            <a:pPr>
              <a:spcBef>
                <a:spcPts val="100"/>
              </a:spcBef>
            </a:pPr>
            <a:r>
              <a:rPr spc="-5" dirty="0">
                <a:solidFill>
                  <a:srgbClr val="FFFFFF"/>
                </a:solidFill>
                <a:latin typeface="Georgia"/>
                <a:cs typeface="Georgia"/>
              </a:rPr>
              <a:t>Indicate</a:t>
            </a:r>
            <a:r>
              <a:rPr spc="-45" dirty="0">
                <a:solidFill>
                  <a:srgbClr val="FFFFFF"/>
                </a:solidFill>
                <a:latin typeface="Georgia"/>
                <a:cs typeface="Georgia"/>
              </a:rPr>
              <a:t> </a:t>
            </a:r>
            <a:r>
              <a:rPr spc="-5" dirty="0">
                <a:solidFill>
                  <a:srgbClr val="FFFFFF"/>
                </a:solidFill>
                <a:latin typeface="Georgia"/>
                <a:cs typeface="Georgia"/>
              </a:rPr>
              <a:t>Column</a:t>
            </a:r>
            <a:endParaRPr dirty="0">
              <a:latin typeface="Georgia"/>
              <a:cs typeface="Georgia"/>
            </a:endParaRPr>
          </a:p>
        </p:txBody>
      </p:sp>
      <p:sp>
        <p:nvSpPr>
          <p:cNvPr id="17" name="object 17"/>
          <p:cNvSpPr/>
          <p:nvPr/>
        </p:nvSpPr>
        <p:spPr>
          <a:xfrm>
            <a:off x="3715893" y="4870831"/>
            <a:ext cx="4041140" cy="810895"/>
          </a:xfrm>
          <a:custGeom>
            <a:avLst/>
            <a:gdLst/>
            <a:ahLst/>
            <a:cxnLst/>
            <a:rect l="l" t="t" r="r" b="b"/>
            <a:pathLst>
              <a:path w="4041140" h="810895">
                <a:moveTo>
                  <a:pt x="1541907" y="565150"/>
                </a:moveTo>
                <a:lnTo>
                  <a:pt x="1478534" y="489077"/>
                </a:lnTo>
                <a:lnTo>
                  <a:pt x="1476248" y="486283"/>
                </a:lnTo>
                <a:lnTo>
                  <a:pt x="1472311" y="485902"/>
                </a:lnTo>
                <a:lnTo>
                  <a:pt x="1469517" y="488188"/>
                </a:lnTo>
                <a:lnTo>
                  <a:pt x="1466850" y="490474"/>
                </a:lnTo>
                <a:lnTo>
                  <a:pt x="1466469" y="494411"/>
                </a:lnTo>
                <a:lnTo>
                  <a:pt x="1468755" y="497205"/>
                </a:lnTo>
                <a:lnTo>
                  <a:pt x="1510207" y="546862"/>
                </a:lnTo>
                <a:lnTo>
                  <a:pt x="4318" y="0"/>
                </a:lnTo>
                <a:lnTo>
                  <a:pt x="0" y="11938"/>
                </a:lnTo>
                <a:lnTo>
                  <a:pt x="1505877" y="558800"/>
                </a:lnTo>
                <a:lnTo>
                  <a:pt x="1438656" y="570992"/>
                </a:lnTo>
                <a:lnTo>
                  <a:pt x="1436370" y="574294"/>
                </a:lnTo>
                <a:lnTo>
                  <a:pt x="1437640" y="581279"/>
                </a:lnTo>
                <a:lnTo>
                  <a:pt x="1440942" y="583565"/>
                </a:lnTo>
                <a:lnTo>
                  <a:pt x="1532851" y="566801"/>
                </a:lnTo>
                <a:lnTo>
                  <a:pt x="1541907" y="565150"/>
                </a:lnTo>
                <a:close/>
              </a:path>
              <a:path w="4041140" h="810895">
                <a:moveTo>
                  <a:pt x="4040886" y="679450"/>
                </a:moveTo>
                <a:lnTo>
                  <a:pt x="4039870" y="666750"/>
                </a:lnTo>
                <a:lnTo>
                  <a:pt x="2843199" y="756386"/>
                </a:lnTo>
                <a:lnTo>
                  <a:pt x="2832785" y="763549"/>
                </a:lnTo>
                <a:lnTo>
                  <a:pt x="2839732" y="758761"/>
                </a:lnTo>
                <a:lnTo>
                  <a:pt x="2896489" y="719683"/>
                </a:lnTo>
                <a:lnTo>
                  <a:pt x="2892171" y="707263"/>
                </a:lnTo>
                <a:lnTo>
                  <a:pt x="2889250" y="709168"/>
                </a:lnTo>
                <a:lnTo>
                  <a:pt x="2807589" y="765416"/>
                </a:lnTo>
                <a:lnTo>
                  <a:pt x="2899918" y="810348"/>
                </a:lnTo>
                <a:lnTo>
                  <a:pt x="2903728" y="809040"/>
                </a:lnTo>
                <a:lnTo>
                  <a:pt x="2906776" y="802741"/>
                </a:lnTo>
                <a:lnTo>
                  <a:pt x="2905379" y="798931"/>
                </a:lnTo>
                <a:lnTo>
                  <a:pt x="2902331" y="797394"/>
                </a:lnTo>
                <a:lnTo>
                  <a:pt x="2847708" y="770813"/>
                </a:lnTo>
                <a:lnTo>
                  <a:pt x="2844101" y="769061"/>
                </a:lnTo>
                <a:lnTo>
                  <a:pt x="2820670" y="770813"/>
                </a:lnTo>
                <a:lnTo>
                  <a:pt x="2835414" y="769708"/>
                </a:lnTo>
                <a:lnTo>
                  <a:pt x="2844101" y="769061"/>
                </a:lnTo>
                <a:lnTo>
                  <a:pt x="4040886" y="679450"/>
                </a:lnTo>
                <a:close/>
              </a:path>
            </a:pathLst>
          </a:custGeom>
          <a:solidFill>
            <a:srgbClr val="EF7B03"/>
          </a:solidFill>
        </p:spPr>
        <p:txBody>
          <a:bodyPr wrap="square" lIns="0" tIns="0" rIns="0" bIns="0" rtlCol="0"/>
          <a:lstStyle/>
          <a:p>
            <a:endParaRPr/>
          </a:p>
        </p:txBody>
      </p:sp>
      <p:sp>
        <p:nvSpPr>
          <p:cNvPr id="23" name="Rounded Rectangle 22"/>
          <p:cNvSpPr/>
          <p:nvPr/>
        </p:nvSpPr>
        <p:spPr>
          <a:xfrm>
            <a:off x="801535" y="707906"/>
            <a:ext cx="10794671" cy="33607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200" b="1" dirty="0" smtClean="0">
                <a:ln w="0"/>
                <a:solidFill>
                  <a:schemeClr val="tx1"/>
                </a:solidFill>
                <a:effectLst>
                  <a:outerShdw blurRad="38100" dist="19050" dir="2700000" algn="tl" rotWithShape="0">
                    <a:schemeClr val="dk1">
                      <a:alpha val="40000"/>
                    </a:schemeClr>
                  </a:outerShdw>
                </a:effectLst>
              </a:rPr>
              <a:t>Matrices are denoted by capital letters A, B, C or X , Y , Z etc.</a:t>
            </a:r>
          </a:p>
          <a:p>
            <a:pPr marL="285750" indent="-285750">
              <a:buFont typeface="Arial" panose="020B0604020202020204" pitchFamily="34" charset="0"/>
              <a:buChar char="•"/>
            </a:pPr>
            <a:r>
              <a:rPr lang="en-US" sz="2200" b="1" dirty="0" smtClean="0">
                <a:ln w="0"/>
                <a:solidFill>
                  <a:schemeClr val="tx1"/>
                </a:solidFill>
                <a:effectLst>
                  <a:outerShdw blurRad="38100" dist="19050" dir="2700000" algn="tl" rotWithShape="0">
                    <a:schemeClr val="dk1">
                      <a:alpha val="40000"/>
                    </a:schemeClr>
                  </a:outerShdw>
                </a:effectLst>
              </a:rPr>
              <a:t>Its elements are denoted by small letters a, b, c ….. etc.</a:t>
            </a:r>
          </a:p>
          <a:p>
            <a:pPr marL="285750" indent="-285750">
              <a:buFont typeface="Arial" panose="020B0604020202020204" pitchFamily="34" charset="0"/>
              <a:buChar char="•"/>
            </a:pPr>
            <a:r>
              <a:rPr lang="en-US" sz="2200" b="1" dirty="0" smtClean="0">
                <a:ln w="0"/>
                <a:solidFill>
                  <a:schemeClr val="tx1"/>
                </a:solidFill>
                <a:effectLst>
                  <a:outerShdw blurRad="38100" dist="19050" dir="2700000" algn="tl" rotWithShape="0">
                    <a:schemeClr val="dk1">
                      <a:alpha val="40000"/>
                    </a:schemeClr>
                  </a:outerShdw>
                </a:effectLst>
              </a:rPr>
              <a:t>The	elements of</a:t>
            </a:r>
            <a:r>
              <a:rPr lang="en-US" sz="2200" b="1" dirty="0">
                <a:ln w="0"/>
                <a:solidFill>
                  <a:schemeClr val="tx1"/>
                </a:solidFill>
                <a:effectLst>
                  <a:outerShdw blurRad="38100" dist="19050" dir="2700000" algn="tl" rotWithShape="0">
                    <a:schemeClr val="dk1">
                      <a:alpha val="40000"/>
                    </a:schemeClr>
                  </a:outerShdw>
                </a:effectLst>
              </a:rPr>
              <a:t> </a:t>
            </a:r>
            <a:r>
              <a:rPr lang="en-US" sz="2200" b="1" dirty="0" smtClean="0">
                <a:ln w="0"/>
                <a:solidFill>
                  <a:schemeClr val="tx1"/>
                </a:solidFill>
                <a:effectLst>
                  <a:outerShdw blurRad="38100" dist="19050" dir="2700000" algn="tl" rotWithShape="0">
                    <a:schemeClr val="dk1">
                      <a:alpha val="40000"/>
                    </a:schemeClr>
                  </a:outerShdw>
                </a:effectLst>
              </a:rPr>
              <a:t>the</a:t>
            </a:r>
            <a:r>
              <a:rPr lang="en-US" sz="2200" b="1" dirty="0">
                <a:ln w="0"/>
                <a:solidFill>
                  <a:schemeClr val="tx1"/>
                </a:solidFill>
                <a:effectLst>
                  <a:outerShdw blurRad="38100" dist="19050" dir="2700000" algn="tl" rotWithShape="0">
                    <a:schemeClr val="dk1">
                      <a:alpha val="40000"/>
                    </a:schemeClr>
                  </a:outerShdw>
                </a:effectLst>
              </a:rPr>
              <a:t> </a:t>
            </a:r>
            <a:r>
              <a:rPr lang="en-US" sz="2200" b="1" dirty="0" smtClean="0">
                <a:ln w="0"/>
                <a:solidFill>
                  <a:schemeClr val="tx1"/>
                </a:solidFill>
                <a:effectLst>
                  <a:outerShdw blurRad="38100" dist="19050" dir="2700000" algn="tl" rotWithShape="0">
                    <a:schemeClr val="dk1">
                      <a:alpha val="40000"/>
                    </a:schemeClr>
                  </a:outerShdw>
                </a:effectLst>
              </a:rPr>
              <a:t>matrix	are enclosed</a:t>
            </a:r>
            <a:r>
              <a:rPr lang="en-US" sz="2200" b="1" dirty="0">
                <a:ln w="0"/>
                <a:solidFill>
                  <a:schemeClr val="tx1"/>
                </a:solidFill>
                <a:effectLst>
                  <a:outerShdw blurRad="38100" dist="19050" dir="2700000" algn="tl" rotWithShape="0">
                    <a:schemeClr val="dk1">
                      <a:alpha val="40000"/>
                    </a:schemeClr>
                  </a:outerShdw>
                </a:effectLst>
              </a:rPr>
              <a:t> </a:t>
            </a:r>
            <a:r>
              <a:rPr lang="en-US" sz="2200" b="1" dirty="0" smtClean="0">
                <a:ln w="0"/>
                <a:solidFill>
                  <a:schemeClr val="tx1"/>
                </a:solidFill>
                <a:effectLst>
                  <a:outerShdw blurRad="38100" dist="19050" dir="2700000" algn="tl" rotWithShape="0">
                    <a:schemeClr val="dk1">
                      <a:alpha val="40000"/>
                    </a:schemeClr>
                  </a:outerShdw>
                </a:effectLst>
              </a:rPr>
              <a:t>by	 any</a:t>
            </a:r>
            <a:r>
              <a:rPr lang="en-US" sz="2200" b="1" dirty="0">
                <a:ln w="0"/>
                <a:solidFill>
                  <a:schemeClr val="tx1"/>
                </a:solidFill>
                <a:effectLst>
                  <a:outerShdw blurRad="38100" dist="19050" dir="2700000" algn="tl" rotWithShape="0">
                    <a:schemeClr val="dk1">
                      <a:alpha val="40000"/>
                    </a:schemeClr>
                  </a:outerShdw>
                </a:effectLst>
              </a:rPr>
              <a:t> </a:t>
            </a:r>
            <a:r>
              <a:rPr lang="en-US" sz="2200" b="1" dirty="0" smtClean="0">
                <a:ln w="0"/>
                <a:solidFill>
                  <a:schemeClr val="tx1"/>
                </a:solidFill>
                <a:effectLst>
                  <a:outerShdw blurRad="38100" dist="19050" dir="2700000" algn="tl" rotWithShape="0">
                    <a:schemeClr val="dk1">
                      <a:alpha val="40000"/>
                    </a:schemeClr>
                  </a:outerShdw>
                </a:effectLst>
              </a:rPr>
              <a:t>of	the brackets</a:t>
            </a:r>
            <a:r>
              <a:rPr lang="en-US" sz="2200" b="1" dirty="0">
                <a:ln w="0"/>
                <a:solidFill>
                  <a:schemeClr val="tx1"/>
                </a:solidFill>
                <a:effectLst>
                  <a:outerShdw blurRad="38100" dist="19050" dir="2700000" algn="tl" rotWithShape="0">
                    <a:schemeClr val="dk1">
                      <a:alpha val="40000"/>
                    </a:schemeClr>
                  </a:outerShdw>
                </a:effectLst>
              </a:rPr>
              <a:t> </a:t>
            </a:r>
            <a:r>
              <a:rPr lang="en-US" sz="2200" b="1" dirty="0" err="1" smtClean="0">
                <a:ln w="0"/>
                <a:solidFill>
                  <a:schemeClr val="tx1"/>
                </a:solidFill>
                <a:effectLst>
                  <a:outerShdw blurRad="38100" dist="19050" dir="2700000" algn="tl" rotWithShape="0">
                    <a:schemeClr val="dk1">
                      <a:alpha val="40000"/>
                    </a:schemeClr>
                  </a:outerShdw>
                </a:effectLst>
              </a:rPr>
              <a:t>i.e</a:t>
            </a:r>
            <a:endParaRPr lang="en-US" sz="2200" b="1" dirty="0" smtClean="0">
              <a:ln w="0"/>
              <a:solidFill>
                <a:schemeClr val="tx1"/>
              </a:solidFill>
              <a:effectLst>
                <a:outerShdw blurRad="38100" dist="19050" dir="2700000" algn="tl" rotWithShape="0">
                  <a:schemeClr val="dk1">
                    <a:alpha val="40000"/>
                  </a:schemeClr>
                </a:outerShdw>
              </a:effectLst>
            </a:endParaRPr>
          </a:p>
          <a:p>
            <a:pPr marL="285750" indent="-285750">
              <a:lnSpc>
                <a:spcPct val="150000"/>
              </a:lnSpc>
              <a:buFont typeface="Arial" panose="020B0604020202020204" pitchFamily="34" charset="0"/>
              <a:buChar char="•"/>
            </a:pPr>
            <a:r>
              <a:rPr lang="en-US" sz="2400" b="1" dirty="0" smtClean="0">
                <a:ln w="0"/>
                <a:solidFill>
                  <a:schemeClr val="tx1"/>
                </a:solidFill>
                <a:effectLst>
                  <a:outerShdw blurRad="38100" dist="19050" dir="2700000" algn="tl" rotWithShape="0">
                    <a:schemeClr val="dk1">
                      <a:alpha val="40000"/>
                    </a:schemeClr>
                  </a:outerShdw>
                </a:effectLst>
              </a:rPr>
              <a:t>(   )</a:t>
            </a:r>
          </a:p>
          <a:p>
            <a:pPr marL="285750" indent="-285750">
              <a:buFont typeface="Arial" panose="020B0604020202020204" pitchFamily="34" charset="0"/>
              <a:buChar char="•"/>
            </a:pPr>
            <a:r>
              <a:rPr lang="en-US" sz="2200" b="1" dirty="0" smtClean="0">
                <a:ln w="0"/>
                <a:solidFill>
                  <a:schemeClr val="tx1"/>
                </a:solidFill>
                <a:effectLst>
                  <a:outerShdw blurRad="38100" dist="19050" dir="2700000" algn="tl" rotWithShape="0">
                    <a:schemeClr val="dk1">
                      <a:alpha val="40000"/>
                    </a:schemeClr>
                  </a:outerShdw>
                </a:effectLst>
              </a:rPr>
              <a:t>The position of the elements of a Matrix is indicated by the subscripts  attached to the element. e.g. 𝑎13 indicates that element „a‟ lies in first row  and third column i.e. first subscript denotes row and second subscript  denote column.</a:t>
            </a:r>
          </a:p>
          <a:p>
            <a:pPr marL="285750" indent="-285750">
              <a:buFont typeface="Arial" panose="020B0604020202020204" pitchFamily="34" charset="0"/>
              <a:buChar char="•"/>
            </a:pPr>
            <a:endParaRPr lang="en-US" sz="2200" b="1" dirty="0">
              <a:ln w="0"/>
              <a:solidFill>
                <a:schemeClr val="tx1"/>
              </a:solidFill>
              <a:effectLst>
                <a:outerShdw blurRad="38100" dist="19050" dir="2700000" algn="tl" rotWithShape="0">
                  <a:schemeClr val="dk1">
                    <a:alpha val="40000"/>
                  </a:schemeClr>
                </a:outerShdw>
              </a:effectLst>
            </a:endParaRPr>
          </a:p>
        </p:txBody>
      </p:sp>
      <p:sp>
        <p:nvSpPr>
          <p:cNvPr id="24" name="Double Bracket 23"/>
          <p:cNvSpPr/>
          <p:nvPr/>
        </p:nvSpPr>
        <p:spPr>
          <a:xfrm>
            <a:off x="1888177" y="2155607"/>
            <a:ext cx="498764" cy="312559"/>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Double Brace 24"/>
          <p:cNvSpPr/>
          <p:nvPr/>
        </p:nvSpPr>
        <p:spPr>
          <a:xfrm>
            <a:off x="2493818" y="2155606"/>
            <a:ext cx="433532" cy="312559"/>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88897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15972" y="725298"/>
            <a:ext cx="8759190" cy="1978025"/>
          </a:xfrm>
          <a:prstGeom prst="rect">
            <a:avLst/>
          </a:prstGeom>
        </p:spPr>
        <p:txBody>
          <a:bodyPr vert="horz" wrap="square" lIns="0" tIns="13335" rIns="0" bIns="0" rtlCol="0">
            <a:spAutoFit/>
          </a:bodyPr>
          <a:lstStyle/>
          <a:p>
            <a:pPr marL="195580" indent="-182880">
              <a:spcBef>
                <a:spcPts val="105"/>
              </a:spcBef>
              <a:buClr>
                <a:srgbClr val="EF7E09"/>
              </a:buClr>
              <a:buSzPct val="85000"/>
              <a:buFont typeface="Arial"/>
              <a:buChar char="•"/>
              <a:tabLst>
                <a:tab pos="195580" algn="l"/>
              </a:tabLst>
            </a:pPr>
            <a:r>
              <a:rPr sz="2000" dirty="0">
                <a:latin typeface="Georgia"/>
                <a:cs typeface="Georgia"/>
              </a:rPr>
              <a:t>The</a:t>
            </a:r>
            <a:r>
              <a:rPr sz="2000" spc="225" dirty="0">
                <a:latin typeface="Georgia"/>
                <a:cs typeface="Georgia"/>
              </a:rPr>
              <a:t> </a:t>
            </a:r>
            <a:r>
              <a:rPr sz="2000" dirty="0">
                <a:latin typeface="Georgia"/>
                <a:cs typeface="Georgia"/>
              </a:rPr>
              <a:t>number</a:t>
            </a:r>
            <a:r>
              <a:rPr sz="2000" spc="225" dirty="0">
                <a:latin typeface="Georgia"/>
                <a:cs typeface="Georgia"/>
              </a:rPr>
              <a:t> </a:t>
            </a:r>
            <a:r>
              <a:rPr sz="2000" dirty="0">
                <a:latin typeface="Georgia"/>
                <a:cs typeface="Georgia"/>
              </a:rPr>
              <a:t>of</a:t>
            </a:r>
            <a:r>
              <a:rPr sz="2000" spc="220" dirty="0">
                <a:latin typeface="Georgia"/>
                <a:cs typeface="Georgia"/>
              </a:rPr>
              <a:t> </a:t>
            </a:r>
            <a:r>
              <a:rPr sz="2000" spc="-5" dirty="0">
                <a:latin typeface="Georgia"/>
                <a:cs typeface="Georgia"/>
              </a:rPr>
              <a:t>rows</a:t>
            </a:r>
            <a:r>
              <a:rPr sz="2000" spc="229" dirty="0">
                <a:latin typeface="Georgia"/>
                <a:cs typeface="Georgia"/>
              </a:rPr>
              <a:t> </a:t>
            </a:r>
            <a:r>
              <a:rPr sz="2000" dirty="0">
                <a:latin typeface="Georgia"/>
                <a:cs typeface="Georgia"/>
              </a:rPr>
              <a:t>and</a:t>
            </a:r>
            <a:r>
              <a:rPr sz="2000" spc="250" dirty="0">
                <a:latin typeface="Georgia"/>
                <a:cs typeface="Georgia"/>
              </a:rPr>
              <a:t> </a:t>
            </a:r>
            <a:r>
              <a:rPr sz="2000" spc="-5" dirty="0">
                <a:latin typeface="Georgia"/>
                <a:cs typeface="Georgia"/>
              </a:rPr>
              <a:t>columns</a:t>
            </a:r>
            <a:r>
              <a:rPr sz="2000" spc="225" dirty="0">
                <a:latin typeface="Georgia"/>
                <a:cs typeface="Georgia"/>
              </a:rPr>
              <a:t> </a:t>
            </a:r>
            <a:r>
              <a:rPr sz="2000" dirty="0">
                <a:latin typeface="Georgia"/>
                <a:cs typeface="Georgia"/>
              </a:rPr>
              <a:t>of</a:t>
            </a:r>
            <a:r>
              <a:rPr sz="2000" spc="220" dirty="0">
                <a:latin typeface="Georgia"/>
                <a:cs typeface="Georgia"/>
              </a:rPr>
              <a:t> </a:t>
            </a:r>
            <a:r>
              <a:rPr sz="2000" dirty="0">
                <a:latin typeface="Georgia"/>
                <a:cs typeface="Georgia"/>
              </a:rPr>
              <a:t>a</a:t>
            </a:r>
            <a:r>
              <a:rPr sz="2000" spc="240" dirty="0">
                <a:latin typeface="Georgia"/>
                <a:cs typeface="Georgia"/>
              </a:rPr>
              <a:t> </a:t>
            </a:r>
            <a:r>
              <a:rPr sz="2000" spc="-5" dirty="0">
                <a:latin typeface="Georgia"/>
                <a:cs typeface="Georgia"/>
              </a:rPr>
              <a:t>matrix</a:t>
            </a:r>
            <a:r>
              <a:rPr sz="2000" spc="229" dirty="0">
                <a:latin typeface="Georgia"/>
                <a:cs typeface="Georgia"/>
              </a:rPr>
              <a:t> </a:t>
            </a:r>
            <a:r>
              <a:rPr sz="2000" dirty="0">
                <a:latin typeface="Georgia"/>
                <a:cs typeface="Georgia"/>
              </a:rPr>
              <a:t>determines</a:t>
            </a:r>
            <a:r>
              <a:rPr sz="2000" spc="235" dirty="0">
                <a:latin typeface="Georgia"/>
                <a:cs typeface="Georgia"/>
              </a:rPr>
              <a:t> </a:t>
            </a:r>
            <a:r>
              <a:rPr sz="2000" spc="-5" dirty="0">
                <a:latin typeface="Georgia"/>
                <a:cs typeface="Georgia"/>
              </a:rPr>
              <a:t>the</a:t>
            </a:r>
            <a:r>
              <a:rPr sz="2000" spc="229" dirty="0">
                <a:latin typeface="Georgia"/>
                <a:cs typeface="Georgia"/>
              </a:rPr>
              <a:t> </a:t>
            </a:r>
            <a:r>
              <a:rPr sz="2000" spc="-5" dirty="0">
                <a:latin typeface="Georgia"/>
                <a:cs typeface="Georgia"/>
              </a:rPr>
              <a:t>order</a:t>
            </a:r>
            <a:r>
              <a:rPr sz="2000" spc="220" dirty="0">
                <a:latin typeface="Georgia"/>
                <a:cs typeface="Georgia"/>
              </a:rPr>
              <a:t> </a:t>
            </a:r>
            <a:r>
              <a:rPr sz="2000" dirty="0">
                <a:latin typeface="Georgia"/>
                <a:cs typeface="Georgia"/>
              </a:rPr>
              <a:t>of</a:t>
            </a:r>
            <a:r>
              <a:rPr sz="2000" spc="225" dirty="0">
                <a:latin typeface="Georgia"/>
                <a:cs typeface="Georgia"/>
              </a:rPr>
              <a:t> </a:t>
            </a:r>
            <a:r>
              <a:rPr sz="2000" spc="-5" dirty="0">
                <a:latin typeface="Georgia"/>
                <a:cs typeface="Georgia"/>
              </a:rPr>
              <a:t>the</a:t>
            </a:r>
            <a:endParaRPr sz="2000" dirty="0">
              <a:latin typeface="Georgia"/>
              <a:cs typeface="Georgia"/>
            </a:endParaRPr>
          </a:p>
          <a:p>
            <a:pPr marL="195580"/>
            <a:r>
              <a:rPr sz="2000" dirty="0">
                <a:latin typeface="Georgia"/>
                <a:cs typeface="Georgia"/>
              </a:rPr>
              <a:t>matrix.</a:t>
            </a:r>
          </a:p>
          <a:p>
            <a:pPr marL="195580" indent="-182880">
              <a:spcBef>
                <a:spcPts val="480"/>
              </a:spcBef>
              <a:buClr>
                <a:srgbClr val="EF7E09"/>
              </a:buClr>
              <a:buSzPct val="85000"/>
              <a:buFont typeface="Arial"/>
              <a:buChar char="•"/>
              <a:tabLst>
                <a:tab pos="195580" algn="l"/>
              </a:tabLst>
            </a:pPr>
            <a:r>
              <a:rPr sz="2000" spc="-5" dirty="0">
                <a:latin typeface="Georgia"/>
                <a:cs typeface="Georgia"/>
              </a:rPr>
              <a:t>Hence</a:t>
            </a:r>
            <a:r>
              <a:rPr sz="2000" spc="185" dirty="0">
                <a:latin typeface="Georgia"/>
                <a:cs typeface="Georgia"/>
              </a:rPr>
              <a:t> </a:t>
            </a:r>
            <a:r>
              <a:rPr sz="2000" dirty="0">
                <a:latin typeface="Georgia"/>
                <a:cs typeface="Georgia"/>
              </a:rPr>
              <a:t>,</a:t>
            </a:r>
            <a:r>
              <a:rPr sz="2000" spc="180" dirty="0">
                <a:latin typeface="Georgia"/>
                <a:cs typeface="Georgia"/>
              </a:rPr>
              <a:t> </a:t>
            </a:r>
            <a:r>
              <a:rPr sz="2000" dirty="0">
                <a:latin typeface="Georgia"/>
                <a:cs typeface="Georgia"/>
              </a:rPr>
              <a:t>a</a:t>
            </a:r>
            <a:r>
              <a:rPr sz="2000" spc="175" dirty="0">
                <a:latin typeface="Georgia"/>
                <a:cs typeface="Georgia"/>
              </a:rPr>
              <a:t> </a:t>
            </a:r>
            <a:r>
              <a:rPr sz="2000" dirty="0">
                <a:latin typeface="Georgia"/>
                <a:cs typeface="Georgia"/>
              </a:rPr>
              <a:t>matrix</a:t>
            </a:r>
            <a:r>
              <a:rPr sz="2000" spc="180" dirty="0">
                <a:latin typeface="Georgia"/>
                <a:cs typeface="Georgia"/>
              </a:rPr>
              <a:t> </a:t>
            </a:r>
            <a:r>
              <a:rPr sz="2000" dirty="0">
                <a:latin typeface="Georgia"/>
                <a:cs typeface="Georgia"/>
              </a:rPr>
              <a:t>,</a:t>
            </a:r>
            <a:r>
              <a:rPr sz="2000" spc="185" dirty="0">
                <a:latin typeface="Georgia"/>
                <a:cs typeface="Georgia"/>
              </a:rPr>
              <a:t> </a:t>
            </a:r>
            <a:r>
              <a:rPr sz="2000" spc="-5" dirty="0">
                <a:latin typeface="Georgia"/>
                <a:cs typeface="Georgia"/>
              </a:rPr>
              <a:t>having</a:t>
            </a:r>
            <a:r>
              <a:rPr sz="2000" spc="185" dirty="0">
                <a:latin typeface="Georgia"/>
                <a:cs typeface="Georgia"/>
              </a:rPr>
              <a:t> </a:t>
            </a:r>
            <a:r>
              <a:rPr sz="2000" dirty="0">
                <a:latin typeface="Georgia"/>
                <a:cs typeface="Georgia"/>
              </a:rPr>
              <a:t>m</a:t>
            </a:r>
            <a:r>
              <a:rPr sz="2000" spc="180" dirty="0">
                <a:latin typeface="Georgia"/>
                <a:cs typeface="Georgia"/>
              </a:rPr>
              <a:t> </a:t>
            </a:r>
            <a:r>
              <a:rPr sz="2000" spc="-5" dirty="0">
                <a:latin typeface="Georgia"/>
                <a:cs typeface="Georgia"/>
              </a:rPr>
              <a:t>rows</a:t>
            </a:r>
            <a:r>
              <a:rPr sz="2000" spc="180" dirty="0">
                <a:latin typeface="Georgia"/>
                <a:cs typeface="Georgia"/>
              </a:rPr>
              <a:t> </a:t>
            </a:r>
            <a:r>
              <a:rPr sz="2000" dirty="0">
                <a:latin typeface="Georgia"/>
                <a:cs typeface="Georgia"/>
              </a:rPr>
              <a:t>and</a:t>
            </a:r>
            <a:r>
              <a:rPr sz="2000" spc="210" dirty="0">
                <a:latin typeface="Georgia"/>
                <a:cs typeface="Georgia"/>
              </a:rPr>
              <a:t> </a:t>
            </a:r>
            <a:r>
              <a:rPr sz="2000" dirty="0">
                <a:latin typeface="Georgia"/>
                <a:cs typeface="Georgia"/>
              </a:rPr>
              <a:t>n</a:t>
            </a:r>
            <a:r>
              <a:rPr sz="2000" spc="180" dirty="0">
                <a:latin typeface="Georgia"/>
                <a:cs typeface="Georgia"/>
              </a:rPr>
              <a:t> </a:t>
            </a:r>
            <a:r>
              <a:rPr sz="2000" spc="-5" dirty="0">
                <a:latin typeface="Georgia"/>
                <a:cs typeface="Georgia"/>
              </a:rPr>
              <a:t>columns</a:t>
            </a:r>
            <a:r>
              <a:rPr sz="2000" spc="180" dirty="0">
                <a:latin typeface="Georgia"/>
                <a:cs typeface="Georgia"/>
              </a:rPr>
              <a:t> </a:t>
            </a:r>
            <a:r>
              <a:rPr sz="2000" dirty="0">
                <a:latin typeface="Georgia"/>
                <a:cs typeface="Georgia"/>
              </a:rPr>
              <a:t>is</a:t>
            </a:r>
            <a:r>
              <a:rPr sz="2000" spc="190" dirty="0">
                <a:latin typeface="Georgia"/>
                <a:cs typeface="Georgia"/>
              </a:rPr>
              <a:t> </a:t>
            </a:r>
            <a:r>
              <a:rPr sz="2000" spc="-5" dirty="0">
                <a:latin typeface="Georgia"/>
                <a:cs typeface="Georgia"/>
              </a:rPr>
              <a:t>said</a:t>
            </a:r>
            <a:r>
              <a:rPr sz="2000" spc="175" dirty="0">
                <a:latin typeface="Georgia"/>
                <a:cs typeface="Georgia"/>
              </a:rPr>
              <a:t> </a:t>
            </a:r>
            <a:r>
              <a:rPr sz="2000" dirty="0">
                <a:latin typeface="Georgia"/>
                <a:cs typeface="Georgia"/>
              </a:rPr>
              <a:t>to</a:t>
            </a:r>
            <a:r>
              <a:rPr sz="2000" spc="180" dirty="0">
                <a:latin typeface="Georgia"/>
                <a:cs typeface="Georgia"/>
              </a:rPr>
              <a:t> </a:t>
            </a:r>
            <a:r>
              <a:rPr sz="2000" dirty="0">
                <a:latin typeface="Georgia"/>
                <a:cs typeface="Georgia"/>
              </a:rPr>
              <a:t>be</a:t>
            </a:r>
            <a:r>
              <a:rPr sz="2000" spc="180" dirty="0">
                <a:latin typeface="Georgia"/>
                <a:cs typeface="Georgia"/>
              </a:rPr>
              <a:t> </a:t>
            </a:r>
            <a:r>
              <a:rPr sz="2000" spc="-5" dirty="0">
                <a:latin typeface="Georgia"/>
                <a:cs typeface="Georgia"/>
              </a:rPr>
              <a:t>of</a:t>
            </a:r>
            <a:r>
              <a:rPr sz="2000" spc="190" dirty="0">
                <a:latin typeface="Georgia"/>
                <a:cs typeface="Georgia"/>
              </a:rPr>
              <a:t> </a:t>
            </a:r>
            <a:r>
              <a:rPr sz="2000" spc="-5" dirty="0">
                <a:latin typeface="Georgia"/>
                <a:cs typeface="Georgia"/>
              </a:rPr>
              <a:t>the</a:t>
            </a:r>
            <a:r>
              <a:rPr sz="2000" spc="185" dirty="0">
                <a:latin typeface="Georgia"/>
                <a:cs typeface="Georgia"/>
              </a:rPr>
              <a:t> </a:t>
            </a:r>
            <a:r>
              <a:rPr sz="2000" spc="-5" dirty="0">
                <a:latin typeface="Georgia"/>
                <a:cs typeface="Georgia"/>
              </a:rPr>
              <a:t>order</a:t>
            </a:r>
            <a:endParaRPr sz="2000" dirty="0">
              <a:latin typeface="Georgia"/>
              <a:cs typeface="Georgia"/>
            </a:endParaRPr>
          </a:p>
          <a:p>
            <a:pPr marL="195580"/>
            <a:r>
              <a:rPr sz="2000" dirty="0">
                <a:latin typeface="Cambria Math"/>
                <a:cs typeface="Cambria Math"/>
              </a:rPr>
              <a:t>m ×</a:t>
            </a:r>
            <a:r>
              <a:rPr sz="2000" spc="-15" dirty="0">
                <a:latin typeface="Cambria Math"/>
                <a:cs typeface="Cambria Math"/>
              </a:rPr>
              <a:t> </a:t>
            </a:r>
            <a:r>
              <a:rPr sz="2000" dirty="0">
                <a:latin typeface="Cambria Math"/>
                <a:cs typeface="Cambria Math"/>
              </a:rPr>
              <a:t>n </a:t>
            </a:r>
            <a:r>
              <a:rPr sz="2000" spc="55" dirty="0">
                <a:latin typeface="Cambria Math"/>
                <a:cs typeface="Cambria Math"/>
              </a:rPr>
              <a:t> </a:t>
            </a:r>
            <a:r>
              <a:rPr sz="2000" dirty="0">
                <a:latin typeface="Georgia"/>
                <a:cs typeface="Georgia"/>
              </a:rPr>
              <a:t>( read</a:t>
            </a:r>
            <a:r>
              <a:rPr sz="2000" spc="5" dirty="0">
                <a:latin typeface="Georgia"/>
                <a:cs typeface="Georgia"/>
              </a:rPr>
              <a:t> </a:t>
            </a:r>
            <a:r>
              <a:rPr sz="2000" spc="-5" dirty="0">
                <a:latin typeface="Georgia"/>
                <a:cs typeface="Georgia"/>
              </a:rPr>
              <a:t>a</a:t>
            </a:r>
            <a:r>
              <a:rPr sz="2000" dirty="0">
                <a:latin typeface="Georgia"/>
                <a:cs typeface="Georgia"/>
              </a:rPr>
              <a:t>s</a:t>
            </a:r>
            <a:r>
              <a:rPr sz="2000" spc="-5" dirty="0">
                <a:latin typeface="Georgia"/>
                <a:cs typeface="Georgia"/>
              </a:rPr>
              <a:t> </a:t>
            </a:r>
            <a:r>
              <a:rPr lang="en-US" sz="2000" spc="-5" dirty="0" smtClean="0">
                <a:latin typeface="Georgia"/>
                <a:cs typeface="Georgia"/>
              </a:rPr>
              <a:t>f ‘m’ by ‘n’</a:t>
            </a:r>
            <a:r>
              <a:rPr sz="2000" spc="-295" dirty="0" smtClean="0">
                <a:latin typeface="Georgia"/>
                <a:cs typeface="Georgia"/>
              </a:rPr>
              <a:t>)</a:t>
            </a:r>
            <a:r>
              <a:rPr sz="2000" dirty="0" smtClean="0">
                <a:latin typeface="Georgia"/>
                <a:cs typeface="Georgia"/>
              </a:rPr>
              <a:t>.</a:t>
            </a:r>
            <a:endParaRPr sz="2000" dirty="0">
              <a:latin typeface="Georgia"/>
              <a:cs typeface="Georgia"/>
            </a:endParaRPr>
          </a:p>
          <a:p>
            <a:pPr marL="195580" indent="-182880">
              <a:spcBef>
                <a:spcPts val="484"/>
              </a:spcBef>
              <a:buClr>
                <a:srgbClr val="EF7E09"/>
              </a:buClr>
              <a:buSzPct val="85000"/>
              <a:buFont typeface="Arial"/>
              <a:buChar char="•"/>
              <a:tabLst>
                <a:tab pos="195580" algn="l"/>
              </a:tabLst>
            </a:pPr>
            <a:r>
              <a:rPr sz="2000" dirty="0">
                <a:latin typeface="Georgia"/>
                <a:cs typeface="Georgia"/>
              </a:rPr>
              <a:t>In</a:t>
            </a:r>
            <a:r>
              <a:rPr sz="2000" spc="265" dirty="0">
                <a:latin typeface="Georgia"/>
                <a:cs typeface="Georgia"/>
              </a:rPr>
              <a:t> </a:t>
            </a:r>
            <a:r>
              <a:rPr sz="2000" spc="-5" dirty="0">
                <a:latin typeface="Georgia"/>
                <a:cs typeface="Georgia"/>
              </a:rPr>
              <a:t>particular,</a:t>
            </a:r>
            <a:r>
              <a:rPr sz="2000" spc="275" dirty="0">
                <a:latin typeface="Georgia"/>
                <a:cs typeface="Georgia"/>
              </a:rPr>
              <a:t> </a:t>
            </a:r>
            <a:r>
              <a:rPr sz="2000" dirty="0">
                <a:latin typeface="Georgia"/>
                <a:cs typeface="Georgia"/>
              </a:rPr>
              <a:t>a</a:t>
            </a:r>
            <a:r>
              <a:rPr sz="2000" spc="270" dirty="0">
                <a:latin typeface="Georgia"/>
                <a:cs typeface="Georgia"/>
              </a:rPr>
              <a:t> </a:t>
            </a:r>
            <a:r>
              <a:rPr sz="2000" spc="-5" dirty="0">
                <a:latin typeface="Georgia"/>
                <a:cs typeface="Georgia"/>
              </a:rPr>
              <a:t>matrix</a:t>
            </a:r>
            <a:r>
              <a:rPr sz="2000" spc="270" dirty="0">
                <a:latin typeface="Georgia"/>
                <a:cs typeface="Georgia"/>
              </a:rPr>
              <a:t> </a:t>
            </a:r>
            <a:r>
              <a:rPr sz="2000" spc="-5" dirty="0">
                <a:latin typeface="Georgia"/>
                <a:cs typeface="Georgia"/>
              </a:rPr>
              <a:t>having</a:t>
            </a:r>
            <a:r>
              <a:rPr sz="2000" spc="270" dirty="0">
                <a:latin typeface="Georgia"/>
                <a:cs typeface="Georgia"/>
              </a:rPr>
              <a:t> </a:t>
            </a:r>
            <a:r>
              <a:rPr sz="2000" dirty="0">
                <a:latin typeface="Georgia"/>
                <a:cs typeface="Georgia"/>
              </a:rPr>
              <a:t>3</a:t>
            </a:r>
            <a:r>
              <a:rPr sz="2000" spc="260" dirty="0">
                <a:latin typeface="Georgia"/>
                <a:cs typeface="Georgia"/>
              </a:rPr>
              <a:t> </a:t>
            </a:r>
            <a:r>
              <a:rPr sz="2000" spc="-5" dirty="0">
                <a:latin typeface="Georgia"/>
                <a:cs typeface="Georgia"/>
              </a:rPr>
              <a:t>rows</a:t>
            </a:r>
            <a:r>
              <a:rPr sz="2000" spc="254" dirty="0">
                <a:latin typeface="Georgia"/>
                <a:cs typeface="Georgia"/>
              </a:rPr>
              <a:t> </a:t>
            </a:r>
            <a:r>
              <a:rPr sz="2000" dirty="0">
                <a:latin typeface="Georgia"/>
                <a:cs typeface="Georgia"/>
              </a:rPr>
              <a:t>and</a:t>
            </a:r>
            <a:r>
              <a:rPr sz="2000" spc="265" dirty="0">
                <a:latin typeface="Georgia"/>
                <a:cs typeface="Georgia"/>
              </a:rPr>
              <a:t> </a:t>
            </a:r>
            <a:r>
              <a:rPr sz="2000" dirty="0">
                <a:latin typeface="Georgia"/>
                <a:cs typeface="Georgia"/>
              </a:rPr>
              <a:t>4</a:t>
            </a:r>
            <a:r>
              <a:rPr sz="2000" spc="260" dirty="0">
                <a:latin typeface="Georgia"/>
                <a:cs typeface="Georgia"/>
              </a:rPr>
              <a:t> </a:t>
            </a:r>
            <a:r>
              <a:rPr sz="2000" dirty="0">
                <a:latin typeface="Georgia"/>
                <a:cs typeface="Georgia"/>
              </a:rPr>
              <a:t>columns</a:t>
            </a:r>
            <a:r>
              <a:rPr sz="2000" spc="265" dirty="0">
                <a:latin typeface="Georgia"/>
                <a:cs typeface="Georgia"/>
              </a:rPr>
              <a:t> </a:t>
            </a:r>
            <a:r>
              <a:rPr sz="2000" dirty="0">
                <a:latin typeface="Georgia"/>
                <a:cs typeface="Georgia"/>
              </a:rPr>
              <a:t>is</a:t>
            </a:r>
            <a:r>
              <a:rPr sz="2000" spc="260" dirty="0">
                <a:latin typeface="Georgia"/>
                <a:cs typeface="Georgia"/>
              </a:rPr>
              <a:t> </a:t>
            </a:r>
            <a:r>
              <a:rPr sz="2000" dirty="0">
                <a:latin typeface="Georgia"/>
                <a:cs typeface="Georgia"/>
              </a:rPr>
              <a:t>of</a:t>
            </a:r>
            <a:r>
              <a:rPr sz="2000" spc="270" dirty="0">
                <a:latin typeface="Georgia"/>
                <a:cs typeface="Georgia"/>
              </a:rPr>
              <a:t> </a:t>
            </a:r>
            <a:r>
              <a:rPr sz="2000" spc="-5" dirty="0">
                <a:latin typeface="Georgia"/>
                <a:cs typeface="Georgia"/>
              </a:rPr>
              <a:t>the</a:t>
            </a:r>
            <a:r>
              <a:rPr sz="2000" spc="270" dirty="0">
                <a:latin typeface="Georgia"/>
                <a:cs typeface="Georgia"/>
              </a:rPr>
              <a:t> </a:t>
            </a:r>
            <a:r>
              <a:rPr sz="2000" spc="-5" dirty="0">
                <a:latin typeface="Georgia"/>
                <a:cs typeface="Georgia"/>
              </a:rPr>
              <a:t>order</a:t>
            </a:r>
            <a:r>
              <a:rPr sz="2000" spc="285" dirty="0">
                <a:latin typeface="Georgia"/>
                <a:cs typeface="Georgia"/>
              </a:rPr>
              <a:t> </a:t>
            </a:r>
            <a:r>
              <a:rPr sz="2000" dirty="0">
                <a:latin typeface="Cambria Math"/>
                <a:cs typeface="Cambria Math"/>
              </a:rPr>
              <a:t>3</a:t>
            </a:r>
            <a:r>
              <a:rPr sz="2000" spc="5" dirty="0">
                <a:latin typeface="Cambria Math"/>
                <a:cs typeface="Cambria Math"/>
              </a:rPr>
              <a:t> </a:t>
            </a:r>
            <a:r>
              <a:rPr sz="2000" dirty="0">
                <a:latin typeface="Cambria Math"/>
                <a:cs typeface="Cambria Math"/>
              </a:rPr>
              <a:t>×</a:t>
            </a:r>
            <a:r>
              <a:rPr sz="2000" spc="-10" dirty="0">
                <a:latin typeface="Cambria Math"/>
                <a:cs typeface="Cambria Math"/>
              </a:rPr>
              <a:t> </a:t>
            </a:r>
            <a:r>
              <a:rPr sz="2000" dirty="0">
                <a:latin typeface="Cambria Math"/>
                <a:cs typeface="Cambria Math"/>
              </a:rPr>
              <a:t>4</a:t>
            </a:r>
          </a:p>
          <a:p>
            <a:pPr marL="195580"/>
            <a:r>
              <a:rPr sz="2000" dirty="0">
                <a:latin typeface="Georgia"/>
                <a:cs typeface="Georgia"/>
              </a:rPr>
              <a:t>and</a:t>
            </a:r>
            <a:r>
              <a:rPr sz="2000" spc="5" dirty="0">
                <a:latin typeface="Georgia"/>
                <a:cs typeface="Georgia"/>
              </a:rPr>
              <a:t> </a:t>
            </a:r>
            <a:r>
              <a:rPr sz="2000" dirty="0">
                <a:latin typeface="Georgia"/>
                <a:cs typeface="Georgia"/>
              </a:rPr>
              <a:t>it is</a:t>
            </a:r>
            <a:r>
              <a:rPr sz="2000" spc="-10" dirty="0">
                <a:latin typeface="Georgia"/>
                <a:cs typeface="Georgia"/>
              </a:rPr>
              <a:t> </a:t>
            </a:r>
            <a:r>
              <a:rPr sz="2000" spc="-5" dirty="0">
                <a:latin typeface="Georgia"/>
                <a:cs typeface="Georgia"/>
              </a:rPr>
              <a:t>called</a:t>
            </a:r>
            <a:r>
              <a:rPr sz="2000" dirty="0">
                <a:latin typeface="Georgia"/>
                <a:cs typeface="Georgia"/>
              </a:rPr>
              <a:t> a </a:t>
            </a:r>
            <a:r>
              <a:rPr sz="2000" dirty="0">
                <a:latin typeface="Cambria Math"/>
                <a:cs typeface="Cambria Math"/>
              </a:rPr>
              <a:t>3</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4</a:t>
            </a:r>
            <a:r>
              <a:rPr sz="2000" spc="45" dirty="0">
                <a:latin typeface="Cambria Math"/>
                <a:cs typeface="Cambria Math"/>
              </a:rPr>
              <a:t> </a:t>
            </a:r>
            <a:r>
              <a:rPr sz="2000" dirty="0">
                <a:latin typeface="Georgia"/>
                <a:cs typeface="Georgia"/>
              </a:rPr>
              <a:t>matrix</a:t>
            </a:r>
            <a:r>
              <a:rPr sz="2000" spc="-5" dirty="0">
                <a:latin typeface="Georgia"/>
                <a:cs typeface="Georgia"/>
              </a:rPr>
              <a:t> e.g.</a:t>
            </a:r>
            <a:endParaRPr sz="2000" dirty="0">
              <a:latin typeface="Georgia"/>
              <a:cs typeface="Georgia"/>
            </a:endParaRPr>
          </a:p>
        </p:txBody>
      </p:sp>
      <p:sp>
        <p:nvSpPr>
          <p:cNvPr id="3" name="object 3"/>
          <p:cNvSpPr txBox="1"/>
          <p:nvPr/>
        </p:nvSpPr>
        <p:spPr>
          <a:xfrm>
            <a:off x="1678940" y="2927986"/>
            <a:ext cx="551815" cy="330835"/>
          </a:xfrm>
          <a:prstGeom prst="rect">
            <a:avLst/>
          </a:prstGeom>
        </p:spPr>
        <p:txBody>
          <a:bodyPr vert="horz" wrap="square" lIns="0" tIns="13335" rIns="0" bIns="0" rtlCol="0">
            <a:spAutoFit/>
          </a:bodyPr>
          <a:lstStyle/>
          <a:p>
            <a:pPr marL="205740" indent="-193675">
              <a:spcBef>
                <a:spcPts val="105"/>
              </a:spcBef>
              <a:buClr>
                <a:srgbClr val="EF7E09"/>
              </a:buClr>
              <a:buSzPct val="80000"/>
              <a:buFont typeface="Wingdings"/>
              <a:buChar char=""/>
              <a:tabLst>
                <a:tab pos="206375" algn="l"/>
              </a:tabLst>
            </a:pPr>
            <a:r>
              <a:rPr sz="2000" spc="-5" dirty="0">
                <a:latin typeface="Georgia"/>
                <a:cs typeface="Georgia"/>
              </a:rPr>
              <a:t>A</a:t>
            </a:r>
            <a:r>
              <a:rPr sz="2000" dirty="0">
                <a:latin typeface="Georgia"/>
                <a:cs typeface="Georgia"/>
              </a:rPr>
              <a:t>=</a:t>
            </a:r>
            <a:endParaRPr sz="2000">
              <a:latin typeface="Georgia"/>
              <a:cs typeface="Georgia"/>
            </a:endParaRPr>
          </a:p>
        </p:txBody>
      </p:sp>
      <p:sp>
        <p:nvSpPr>
          <p:cNvPr id="4" name="object 4"/>
          <p:cNvSpPr/>
          <p:nvPr/>
        </p:nvSpPr>
        <p:spPr>
          <a:xfrm>
            <a:off x="3329432" y="2913380"/>
            <a:ext cx="59690" cy="416559"/>
          </a:xfrm>
          <a:custGeom>
            <a:avLst/>
            <a:gdLst/>
            <a:ahLst/>
            <a:cxnLst/>
            <a:rect l="l" t="t" r="r" b="b"/>
            <a:pathLst>
              <a:path w="59689" h="416560">
                <a:moveTo>
                  <a:pt x="59182" y="0"/>
                </a:moveTo>
                <a:lnTo>
                  <a:pt x="0" y="0"/>
                </a:lnTo>
                <a:lnTo>
                  <a:pt x="0" y="10160"/>
                </a:lnTo>
                <a:lnTo>
                  <a:pt x="36195" y="10160"/>
                </a:lnTo>
                <a:lnTo>
                  <a:pt x="36195" y="406400"/>
                </a:lnTo>
                <a:lnTo>
                  <a:pt x="0" y="406400"/>
                </a:lnTo>
                <a:lnTo>
                  <a:pt x="0" y="416560"/>
                </a:lnTo>
                <a:lnTo>
                  <a:pt x="59182" y="416560"/>
                </a:lnTo>
                <a:lnTo>
                  <a:pt x="59182" y="406400"/>
                </a:lnTo>
                <a:lnTo>
                  <a:pt x="59182" y="10160"/>
                </a:lnTo>
                <a:lnTo>
                  <a:pt x="59182" y="0"/>
                </a:lnTo>
                <a:close/>
              </a:path>
            </a:pathLst>
          </a:custGeom>
          <a:solidFill>
            <a:srgbClr val="000000"/>
          </a:solidFill>
        </p:spPr>
        <p:txBody>
          <a:bodyPr wrap="square" lIns="0" tIns="0" rIns="0" bIns="0" rtlCol="0"/>
          <a:lstStyle/>
          <a:p>
            <a:endParaRPr/>
          </a:p>
        </p:txBody>
      </p:sp>
      <p:sp>
        <p:nvSpPr>
          <p:cNvPr id="5" name="object 5"/>
          <p:cNvSpPr/>
          <p:nvPr/>
        </p:nvSpPr>
        <p:spPr>
          <a:xfrm>
            <a:off x="2326398" y="2913380"/>
            <a:ext cx="59690" cy="416559"/>
          </a:xfrm>
          <a:custGeom>
            <a:avLst/>
            <a:gdLst/>
            <a:ahLst/>
            <a:cxnLst/>
            <a:rect l="l" t="t" r="r" b="b"/>
            <a:pathLst>
              <a:path w="59690" h="416560">
                <a:moveTo>
                  <a:pt x="59156" y="0"/>
                </a:moveTo>
                <a:lnTo>
                  <a:pt x="0" y="0"/>
                </a:lnTo>
                <a:lnTo>
                  <a:pt x="0" y="10160"/>
                </a:lnTo>
                <a:lnTo>
                  <a:pt x="0" y="406400"/>
                </a:lnTo>
                <a:lnTo>
                  <a:pt x="0" y="416560"/>
                </a:lnTo>
                <a:lnTo>
                  <a:pt x="59156" y="416560"/>
                </a:lnTo>
                <a:lnTo>
                  <a:pt x="59156" y="406400"/>
                </a:lnTo>
                <a:lnTo>
                  <a:pt x="22987" y="406400"/>
                </a:lnTo>
                <a:lnTo>
                  <a:pt x="22987" y="10160"/>
                </a:lnTo>
                <a:lnTo>
                  <a:pt x="59156" y="10160"/>
                </a:lnTo>
                <a:lnTo>
                  <a:pt x="59156" y="0"/>
                </a:lnTo>
                <a:close/>
              </a:path>
            </a:pathLst>
          </a:custGeom>
          <a:solidFill>
            <a:srgbClr val="000000"/>
          </a:solidFill>
        </p:spPr>
        <p:txBody>
          <a:bodyPr wrap="square" lIns="0" tIns="0" rIns="0" bIns="0" rtlCol="0"/>
          <a:lstStyle/>
          <a:p>
            <a:endParaRPr/>
          </a:p>
        </p:txBody>
      </p:sp>
      <p:sp>
        <p:nvSpPr>
          <p:cNvPr id="6" name="object 6"/>
          <p:cNvSpPr txBox="1"/>
          <p:nvPr/>
        </p:nvSpPr>
        <p:spPr>
          <a:xfrm>
            <a:off x="2378455" y="2793873"/>
            <a:ext cx="957580" cy="629920"/>
          </a:xfrm>
          <a:prstGeom prst="rect">
            <a:avLst/>
          </a:prstGeom>
        </p:spPr>
        <p:txBody>
          <a:bodyPr vert="horz" wrap="square" lIns="0" tIns="13335" rIns="0" bIns="0" rtlCol="0">
            <a:spAutoFit/>
          </a:bodyPr>
          <a:lstStyle/>
          <a:p>
            <a:pPr marL="12700">
              <a:lnSpc>
                <a:spcPts val="2375"/>
              </a:lnSpc>
              <a:spcBef>
                <a:spcPts val="105"/>
              </a:spcBef>
              <a:tabLst>
                <a:tab pos="408940" algn="l"/>
                <a:tab pos="803275" algn="l"/>
              </a:tabLst>
            </a:pPr>
            <a:r>
              <a:rPr sz="2000" dirty="0">
                <a:latin typeface="Cambria Math"/>
                <a:cs typeface="Cambria Math"/>
              </a:rPr>
              <a:t>2	3	5</a:t>
            </a:r>
            <a:endParaRPr sz="2000">
              <a:latin typeface="Cambria Math"/>
              <a:cs typeface="Cambria Math"/>
            </a:endParaRPr>
          </a:p>
          <a:p>
            <a:pPr marL="12700">
              <a:lnSpc>
                <a:spcPts val="2375"/>
              </a:lnSpc>
              <a:tabLst>
                <a:tab pos="408940" algn="l"/>
                <a:tab pos="803275" algn="l"/>
              </a:tabLst>
            </a:pPr>
            <a:r>
              <a:rPr sz="2000" dirty="0">
                <a:latin typeface="Cambria Math"/>
                <a:cs typeface="Cambria Math"/>
              </a:rPr>
              <a:t>4	6	7</a:t>
            </a:r>
            <a:endParaRPr sz="2000">
              <a:latin typeface="Cambria Math"/>
              <a:cs typeface="Cambria Math"/>
            </a:endParaRPr>
          </a:p>
        </p:txBody>
      </p:sp>
      <p:sp>
        <p:nvSpPr>
          <p:cNvPr id="7" name="object 7"/>
          <p:cNvSpPr txBox="1"/>
          <p:nvPr/>
        </p:nvSpPr>
        <p:spPr>
          <a:xfrm>
            <a:off x="3483611" y="2927986"/>
            <a:ext cx="6952615" cy="330835"/>
          </a:xfrm>
          <a:prstGeom prst="rect">
            <a:avLst/>
          </a:prstGeom>
        </p:spPr>
        <p:txBody>
          <a:bodyPr vert="horz" wrap="square" lIns="0" tIns="13335" rIns="0" bIns="0" rtlCol="0">
            <a:spAutoFit/>
          </a:bodyPr>
          <a:lstStyle/>
          <a:p>
            <a:pPr marL="12700">
              <a:spcBef>
                <a:spcPts val="105"/>
              </a:spcBef>
            </a:pPr>
            <a:r>
              <a:rPr sz="2000" dirty="0">
                <a:latin typeface="Georgia"/>
                <a:cs typeface="Georgia"/>
              </a:rPr>
              <a:t>is</a:t>
            </a:r>
            <a:r>
              <a:rPr sz="2000" spc="160" dirty="0">
                <a:latin typeface="Georgia"/>
                <a:cs typeface="Georgia"/>
              </a:rPr>
              <a:t> </a:t>
            </a:r>
            <a:r>
              <a:rPr sz="2000" dirty="0">
                <a:latin typeface="Georgia"/>
                <a:cs typeface="Georgia"/>
              </a:rPr>
              <a:t>a</a:t>
            </a:r>
            <a:r>
              <a:rPr sz="2000" spc="160" dirty="0">
                <a:latin typeface="Georgia"/>
                <a:cs typeface="Georgia"/>
              </a:rPr>
              <a:t> </a:t>
            </a:r>
            <a:r>
              <a:rPr sz="2000" dirty="0">
                <a:latin typeface="Georgia"/>
                <a:cs typeface="Georgia"/>
              </a:rPr>
              <a:t>matrix</a:t>
            </a:r>
            <a:r>
              <a:rPr sz="2000" spc="150" dirty="0">
                <a:latin typeface="Georgia"/>
                <a:cs typeface="Georgia"/>
              </a:rPr>
              <a:t> </a:t>
            </a:r>
            <a:r>
              <a:rPr sz="2000" spc="-5" dirty="0">
                <a:latin typeface="Georgia"/>
                <a:cs typeface="Georgia"/>
              </a:rPr>
              <a:t>of</a:t>
            </a:r>
            <a:r>
              <a:rPr sz="2000" spc="150" dirty="0">
                <a:latin typeface="Georgia"/>
                <a:cs typeface="Georgia"/>
              </a:rPr>
              <a:t> </a:t>
            </a:r>
            <a:r>
              <a:rPr sz="2000" dirty="0">
                <a:latin typeface="Georgia"/>
                <a:cs typeface="Georgia"/>
              </a:rPr>
              <a:t>order</a:t>
            </a:r>
            <a:r>
              <a:rPr sz="2000" spc="160" dirty="0">
                <a:latin typeface="Georgia"/>
                <a:cs typeface="Georgia"/>
              </a:rPr>
              <a:t> </a:t>
            </a:r>
            <a:r>
              <a:rPr sz="2000" dirty="0">
                <a:latin typeface="Cambria Math"/>
                <a:cs typeface="Cambria Math"/>
              </a:rPr>
              <a:t>2</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3</a:t>
            </a:r>
            <a:r>
              <a:rPr sz="2000" spc="190" dirty="0">
                <a:latin typeface="Cambria Math"/>
                <a:cs typeface="Cambria Math"/>
              </a:rPr>
              <a:t> </a:t>
            </a:r>
            <a:r>
              <a:rPr sz="2000" dirty="0">
                <a:latin typeface="Georgia"/>
                <a:cs typeface="Georgia"/>
              </a:rPr>
              <a:t>since</a:t>
            </a:r>
            <a:r>
              <a:rPr sz="2000" spc="160" dirty="0">
                <a:latin typeface="Georgia"/>
                <a:cs typeface="Georgia"/>
              </a:rPr>
              <a:t> </a:t>
            </a:r>
            <a:r>
              <a:rPr sz="2000" spc="-5" dirty="0">
                <a:latin typeface="Georgia"/>
                <a:cs typeface="Georgia"/>
              </a:rPr>
              <a:t>there</a:t>
            </a:r>
            <a:r>
              <a:rPr sz="2000" spc="155" dirty="0">
                <a:latin typeface="Georgia"/>
                <a:cs typeface="Georgia"/>
              </a:rPr>
              <a:t> </a:t>
            </a:r>
            <a:r>
              <a:rPr sz="2000" spc="-5" dirty="0">
                <a:latin typeface="Georgia"/>
                <a:cs typeface="Georgia"/>
              </a:rPr>
              <a:t>are</a:t>
            </a:r>
            <a:r>
              <a:rPr sz="2000" spc="165" dirty="0">
                <a:latin typeface="Georgia"/>
                <a:cs typeface="Georgia"/>
              </a:rPr>
              <a:t> </a:t>
            </a:r>
            <a:r>
              <a:rPr sz="2000" spc="-5" dirty="0">
                <a:latin typeface="Georgia"/>
                <a:cs typeface="Georgia"/>
              </a:rPr>
              <a:t>two</a:t>
            </a:r>
            <a:r>
              <a:rPr sz="2000" spc="155" dirty="0">
                <a:latin typeface="Georgia"/>
                <a:cs typeface="Georgia"/>
              </a:rPr>
              <a:t> </a:t>
            </a:r>
            <a:r>
              <a:rPr sz="2000" spc="-5" dirty="0">
                <a:latin typeface="Georgia"/>
                <a:cs typeface="Georgia"/>
              </a:rPr>
              <a:t>rows</a:t>
            </a:r>
            <a:r>
              <a:rPr sz="2000" spc="160" dirty="0">
                <a:latin typeface="Georgia"/>
                <a:cs typeface="Georgia"/>
              </a:rPr>
              <a:t> </a:t>
            </a:r>
            <a:r>
              <a:rPr sz="2000" dirty="0">
                <a:latin typeface="Georgia"/>
                <a:cs typeface="Georgia"/>
              </a:rPr>
              <a:t>and</a:t>
            </a:r>
            <a:r>
              <a:rPr sz="2000" spc="160" dirty="0">
                <a:latin typeface="Georgia"/>
                <a:cs typeface="Georgia"/>
              </a:rPr>
              <a:t> </a:t>
            </a:r>
            <a:r>
              <a:rPr sz="2000" spc="-5" dirty="0">
                <a:latin typeface="Georgia"/>
                <a:cs typeface="Georgia"/>
              </a:rPr>
              <a:t>three</a:t>
            </a:r>
            <a:endParaRPr sz="2000">
              <a:latin typeface="Georgia"/>
              <a:cs typeface="Georgia"/>
            </a:endParaRPr>
          </a:p>
        </p:txBody>
      </p:sp>
      <p:sp>
        <p:nvSpPr>
          <p:cNvPr id="8" name="object 8"/>
          <p:cNvSpPr txBox="1"/>
          <p:nvPr/>
        </p:nvSpPr>
        <p:spPr>
          <a:xfrm>
            <a:off x="1861820" y="3340990"/>
            <a:ext cx="1051560" cy="330835"/>
          </a:xfrm>
          <a:prstGeom prst="rect">
            <a:avLst/>
          </a:prstGeom>
        </p:spPr>
        <p:txBody>
          <a:bodyPr vert="horz" wrap="square" lIns="0" tIns="13335" rIns="0" bIns="0" rtlCol="0">
            <a:spAutoFit/>
          </a:bodyPr>
          <a:lstStyle/>
          <a:p>
            <a:pPr marL="12700">
              <a:spcBef>
                <a:spcPts val="105"/>
              </a:spcBef>
            </a:pPr>
            <a:r>
              <a:rPr sz="2000" spc="-5" dirty="0">
                <a:latin typeface="Georgia"/>
                <a:cs typeface="Georgia"/>
              </a:rPr>
              <a:t>columns.</a:t>
            </a:r>
            <a:endParaRPr sz="2000">
              <a:latin typeface="Georgia"/>
              <a:cs typeface="Georgia"/>
            </a:endParaRPr>
          </a:p>
        </p:txBody>
      </p:sp>
      <p:sp>
        <p:nvSpPr>
          <p:cNvPr id="9" name="object 9"/>
          <p:cNvSpPr/>
          <p:nvPr/>
        </p:nvSpPr>
        <p:spPr>
          <a:xfrm>
            <a:off x="3400806" y="4147819"/>
            <a:ext cx="55880" cy="237490"/>
          </a:xfrm>
          <a:custGeom>
            <a:avLst/>
            <a:gdLst/>
            <a:ahLst/>
            <a:cxnLst/>
            <a:rect l="l" t="t" r="r" b="b"/>
            <a:pathLst>
              <a:path w="55880" h="237489">
                <a:moveTo>
                  <a:pt x="55372" y="0"/>
                </a:moveTo>
                <a:lnTo>
                  <a:pt x="0" y="0"/>
                </a:lnTo>
                <a:lnTo>
                  <a:pt x="0" y="10160"/>
                </a:lnTo>
                <a:lnTo>
                  <a:pt x="34798" y="10160"/>
                </a:lnTo>
                <a:lnTo>
                  <a:pt x="34798" y="227330"/>
                </a:lnTo>
                <a:lnTo>
                  <a:pt x="0" y="227330"/>
                </a:lnTo>
                <a:lnTo>
                  <a:pt x="0" y="237490"/>
                </a:lnTo>
                <a:lnTo>
                  <a:pt x="55372" y="237490"/>
                </a:lnTo>
                <a:lnTo>
                  <a:pt x="55372" y="227330"/>
                </a:lnTo>
                <a:lnTo>
                  <a:pt x="55372" y="10160"/>
                </a:lnTo>
                <a:lnTo>
                  <a:pt x="55372" y="0"/>
                </a:lnTo>
                <a:close/>
              </a:path>
            </a:pathLst>
          </a:custGeom>
          <a:solidFill>
            <a:srgbClr val="000000"/>
          </a:solidFill>
        </p:spPr>
        <p:txBody>
          <a:bodyPr wrap="square" lIns="0" tIns="0" rIns="0" bIns="0" rtlCol="0"/>
          <a:lstStyle/>
          <a:p>
            <a:endParaRPr/>
          </a:p>
        </p:txBody>
      </p:sp>
      <p:sp>
        <p:nvSpPr>
          <p:cNvPr id="10" name="object 10"/>
          <p:cNvSpPr/>
          <p:nvPr/>
        </p:nvSpPr>
        <p:spPr>
          <a:xfrm>
            <a:off x="2402725" y="4147819"/>
            <a:ext cx="55880" cy="237490"/>
          </a:xfrm>
          <a:custGeom>
            <a:avLst/>
            <a:gdLst/>
            <a:ahLst/>
            <a:cxnLst/>
            <a:rect l="l" t="t" r="r" b="b"/>
            <a:pathLst>
              <a:path w="55880" h="237489">
                <a:moveTo>
                  <a:pt x="55422" y="0"/>
                </a:moveTo>
                <a:lnTo>
                  <a:pt x="0" y="0"/>
                </a:lnTo>
                <a:lnTo>
                  <a:pt x="0" y="10160"/>
                </a:lnTo>
                <a:lnTo>
                  <a:pt x="0" y="227330"/>
                </a:lnTo>
                <a:lnTo>
                  <a:pt x="0" y="237490"/>
                </a:lnTo>
                <a:lnTo>
                  <a:pt x="55422" y="237490"/>
                </a:lnTo>
                <a:lnTo>
                  <a:pt x="55422" y="227330"/>
                </a:lnTo>
                <a:lnTo>
                  <a:pt x="20624" y="227330"/>
                </a:lnTo>
                <a:lnTo>
                  <a:pt x="20624" y="10160"/>
                </a:lnTo>
                <a:lnTo>
                  <a:pt x="55422" y="10160"/>
                </a:lnTo>
                <a:lnTo>
                  <a:pt x="55422" y="0"/>
                </a:lnTo>
                <a:close/>
              </a:path>
            </a:pathLst>
          </a:custGeom>
          <a:solidFill>
            <a:srgbClr val="000000"/>
          </a:solidFill>
        </p:spPr>
        <p:txBody>
          <a:bodyPr wrap="square" lIns="0" tIns="0" rIns="0" bIns="0" rtlCol="0"/>
          <a:lstStyle/>
          <a:p>
            <a:endParaRPr/>
          </a:p>
        </p:txBody>
      </p:sp>
      <p:sp>
        <p:nvSpPr>
          <p:cNvPr id="11" name="object 11"/>
          <p:cNvSpPr txBox="1"/>
          <p:nvPr/>
        </p:nvSpPr>
        <p:spPr>
          <a:xfrm>
            <a:off x="1678939" y="4072510"/>
            <a:ext cx="937894" cy="330835"/>
          </a:xfrm>
          <a:prstGeom prst="rect">
            <a:avLst/>
          </a:prstGeom>
        </p:spPr>
        <p:txBody>
          <a:bodyPr vert="horz" wrap="square" lIns="0" tIns="12700" rIns="0" bIns="0" rtlCol="0">
            <a:spAutoFit/>
          </a:bodyPr>
          <a:lstStyle/>
          <a:p>
            <a:pPr marL="205740" indent="-193675">
              <a:spcBef>
                <a:spcPts val="100"/>
              </a:spcBef>
              <a:buClr>
                <a:srgbClr val="EF7E09"/>
              </a:buClr>
              <a:buSzPct val="80000"/>
              <a:buFont typeface="Wingdings"/>
              <a:buChar char=""/>
              <a:tabLst>
                <a:tab pos="206375" algn="l"/>
                <a:tab pos="783590" algn="l"/>
              </a:tabLst>
            </a:pPr>
            <a:r>
              <a:rPr sz="2000" dirty="0">
                <a:latin typeface="Cambria Math"/>
                <a:cs typeface="Cambria Math"/>
              </a:rPr>
              <a:t>A</a:t>
            </a:r>
            <a:r>
              <a:rPr sz="2000" spc="120" dirty="0">
                <a:latin typeface="Cambria Math"/>
                <a:cs typeface="Cambria Math"/>
              </a:rPr>
              <a:t> </a:t>
            </a:r>
            <a:r>
              <a:rPr sz="2000" dirty="0">
                <a:latin typeface="Cambria Math"/>
                <a:cs typeface="Cambria Math"/>
              </a:rPr>
              <a:t>=	</a:t>
            </a:r>
            <a:r>
              <a:rPr sz="3000" baseline="-2777" dirty="0">
                <a:latin typeface="Cambria Math"/>
                <a:cs typeface="Cambria Math"/>
              </a:rPr>
              <a:t>3</a:t>
            </a:r>
            <a:endParaRPr sz="3000" baseline="-2777">
              <a:latin typeface="Cambria Math"/>
              <a:cs typeface="Cambria Math"/>
            </a:endParaRPr>
          </a:p>
        </p:txBody>
      </p:sp>
      <p:sp>
        <p:nvSpPr>
          <p:cNvPr id="12" name="object 12"/>
          <p:cNvSpPr txBox="1"/>
          <p:nvPr/>
        </p:nvSpPr>
        <p:spPr>
          <a:xfrm>
            <a:off x="2846577" y="4088130"/>
            <a:ext cx="561340" cy="330835"/>
          </a:xfrm>
          <a:prstGeom prst="rect">
            <a:avLst/>
          </a:prstGeom>
        </p:spPr>
        <p:txBody>
          <a:bodyPr vert="horz" wrap="square" lIns="0" tIns="12700" rIns="0" bIns="0" rtlCol="0">
            <a:spAutoFit/>
          </a:bodyPr>
          <a:lstStyle/>
          <a:p>
            <a:pPr marL="12700">
              <a:spcBef>
                <a:spcPts val="100"/>
              </a:spcBef>
              <a:tabLst>
                <a:tab pos="407034" algn="l"/>
              </a:tabLst>
            </a:pPr>
            <a:r>
              <a:rPr sz="2000" dirty="0">
                <a:latin typeface="Cambria Math"/>
                <a:cs typeface="Cambria Math"/>
              </a:rPr>
              <a:t>5	7</a:t>
            </a:r>
            <a:endParaRPr sz="2000">
              <a:latin typeface="Cambria Math"/>
              <a:cs typeface="Cambria Math"/>
            </a:endParaRPr>
          </a:p>
        </p:txBody>
      </p:sp>
      <p:sp>
        <p:nvSpPr>
          <p:cNvPr id="13" name="object 13"/>
          <p:cNvSpPr txBox="1"/>
          <p:nvPr/>
        </p:nvSpPr>
        <p:spPr>
          <a:xfrm>
            <a:off x="3555239" y="4072510"/>
            <a:ext cx="6882765" cy="330835"/>
          </a:xfrm>
          <a:prstGeom prst="rect">
            <a:avLst/>
          </a:prstGeom>
        </p:spPr>
        <p:txBody>
          <a:bodyPr vert="horz" wrap="square" lIns="0" tIns="12700" rIns="0" bIns="0" rtlCol="0">
            <a:spAutoFit/>
          </a:bodyPr>
          <a:lstStyle/>
          <a:p>
            <a:pPr marL="12700">
              <a:spcBef>
                <a:spcPts val="100"/>
              </a:spcBef>
            </a:pPr>
            <a:r>
              <a:rPr sz="2000" dirty="0">
                <a:latin typeface="Georgia"/>
                <a:cs typeface="Georgia"/>
              </a:rPr>
              <a:t>is</a:t>
            </a:r>
            <a:r>
              <a:rPr sz="2000" spc="185" dirty="0">
                <a:latin typeface="Georgia"/>
                <a:cs typeface="Georgia"/>
              </a:rPr>
              <a:t> </a:t>
            </a:r>
            <a:r>
              <a:rPr sz="2000" dirty="0">
                <a:latin typeface="Georgia"/>
                <a:cs typeface="Georgia"/>
              </a:rPr>
              <a:t>a</a:t>
            </a:r>
            <a:r>
              <a:rPr sz="2000" spc="190" dirty="0">
                <a:latin typeface="Georgia"/>
                <a:cs typeface="Georgia"/>
              </a:rPr>
              <a:t> </a:t>
            </a:r>
            <a:r>
              <a:rPr sz="2000" dirty="0">
                <a:latin typeface="Georgia"/>
                <a:cs typeface="Georgia"/>
              </a:rPr>
              <a:t>matrix</a:t>
            </a:r>
            <a:r>
              <a:rPr sz="2000" spc="175" dirty="0">
                <a:latin typeface="Georgia"/>
                <a:cs typeface="Georgia"/>
              </a:rPr>
              <a:t> </a:t>
            </a:r>
            <a:r>
              <a:rPr sz="2000" spc="5" dirty="0">
                <a:latin typeface="Georgia"/>
                <a:cs typeface="Georgia"/>
              </a:rPr>
              <a:t>of</a:t>
            </a:r>
            <a:r>
              <a:rPr sz="2000" spc="175" dirty="0">
                <a:latin typeface="Georgia"/>
                <a:cs typeface="Georgia"/>
              </a:rPr>
              <a:t> </a:t>
            </a:r>
            <a:r>
              <a:rPr sz="2000" spc="-5" dirty="0">
                <a:latin typeface="Georgia"/>
                <a:cs typeface="Georgia"/>
              </a:rPr>
              <a:t>order</a:t>
            </a:r>
            <a:r>
              <a:rPr sz="2000" spc="195" dirty="0">
                <a:latin typeface="Georgia"/>
                <a:cs typeface="Georgia"/>
              </a:rPr>
              <a:t> </a:t>
            </a:r>
            <a:r>
              <a:rPr sz="2000" dirty="0">
                <a:latin typeface="Cambria Math"/>
                <a:cs typeface="Cambria Math"/>
              </a:rPr>
              <a:t>1</a:t>
            </a:r>
            <a:r>
              <a:rPr sz="2000" spc="5" dirty="0">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3</a:t>
            </a:r>
            <a:r>
              <a:rPr sz="2000" spc="210" dirty="0">
                <a:latin typeface="Cambria Math"/>
                <a:cs typeface="Cambria Math"/>
              </a:rPr>
              <a:t> </a:t>
            </a:r>
            <a:r>
              <a:rPr sz="2000" spc="-5" dirty="0">
                <a:latin typeface="Georgia"/>
                <a:cs typeface="Georgia"/>
              </a:rPr>
              <a:t>since</a:t>
            </a:r>
            <a:r>
              <a:rPr sz="2000" spc="190" dirty="0">
                <a:latin typeface="Georgia"/>
                <a:cs typeface="Georgia"/>
              </a:rPr>
              <a:t> </a:t>
            </a:r>
            <a:r>
              <a:rPr sz="2000" spc="-5" dirty="0">
                <a:latin typeface="Georgia"/>
                <a:cs typeface="Georgia"/>
              </a:rPr>
              <a:t>there</a:t>
            </a:r>
            <a:r>
              <a:rPr sz="2000" spc="175" dirty="0">
                <a:latin typeface="Georgia"/>
                <a:cs typeface="Georgia"/>
              </a:rPr>
              <a:t> </a:t>
            </a:r>
            <a:r>
              <a:rPr sz="2000" spc="-5" dirty="0">
                <a:latin typeface="Georgia"/>
                <a:cs typeface="Georgia"/>
              </a:rPr>
              <a:t>are</a:t>
            </a:r>
            <a:r>
              <a:rPr sz="2000" spc="185" dirty="0">
                <a:latin typeface="Georgia"/>
                <a:cs typeface="Georgia"/>
              </a:rPr>
              <a:t> </a:t>
            </a:r>
            <a:r>
              <a:rPr sz="2000" dirty="0">
                <a:latin typeface="Georgia"/>
                <a:cs typeface="Georgia"/>
              </a:rPr>
              <a:t>one</a:t>
            </a:r>
            <a:r>
              <a:rPr sz="2000" spc="180" dirty="0">
                <a:latin typeface="Georgia"/>
                <a:cs typeface="Georgia"/>
              </a:rPr>
              <a:t> </a:t>
            </a:r>
            <a:r>
              <a:rPr sz="2000" dirty="0">
                <a:latin typeface="Georgia"/>
                <a:cs typeface="Georgia"/>
              </a:rPr>
              <a:t>row</a:t>
            </a:r>
            <a:r>
              <a:rPr sz="2000" spc="185" dirty="0">
                <a:latin typeface="Georgia"/>
                <a:cs typeface="Georgia"/>
              </a:rPr>
              <a:t> </a:t>
            </a:r>
            <a:r>
              <a:rPr sz="2000" dirty="0">
                <a:latin typeface="Georgia"/>
                <a:cs typeface="Georgia"/>
              </a:rPr>
              <a:t>and</a:t>
            </a:r>
            <a:r>
              <a:rPr sz="2000" spc="180" dirty="0">
                <a:latin typeface="Georgia"/>
                <a:cs typeface="Georgia"/>
              </a:rPr>
              <a:t> </a:t>
            </a:r>
            <a:r>
              <a:rPr sz="2000" dirty="0">
                <a:latin typeface="Georgia"/>
                <a:cs typeface="Georgia"/>
              </a:rPr>
              <a:t>three</a:t>
            </a:r>
            <a:endParaRPr sz="2000">
              <a:latin typeface="Georgia"/>
              <a:cs typeface="Georgia"/>
            </a:endParaRPr>
          </a:p>
        </p:txBody>
      </p:sp>
      <p:sp>
        <p:nvSpPr>
          <p:cNvPr id="14" name="object 14"/>
          <p:cNvSpPr/>
          <p:nvPr/>
        </p:nvSpPr>
        <p:spPr>
          <a:xfrm>
            <a:off x="2636455" y="5036694"/>
            <a:ext cx="67945" cy="755650"/>
          </a:xfrm>
          <a:custGeom>
            <a:avLst/>
            <a:gdLst/>
            <a:ahLst/>
            <a:cxnLst/>
            <a:rect l="l" t="t" r="r" b="b"/>
            <a:pathLst>
              <a:path w="67944" h="755650">
                <a:moveTo>
                  <a:pt x="67602" y="0"/>
                </a:moveTo>
                <a:lnTo>
                  <a:pt x="0" y="0"/>
                </a:lnTo>
                <a:lnTo>
                  <a:pt x="0" y="12700"/>
                </a:lnTo>
                <a:lnTo>
                  <a:pt x="42011" y="12700"/>
                </a:lnTo>
                <a:lnTo>
                  <a:pt x="42011" y="742950"/>
                </a:lnTo>
                <a:lnTo>
                  <a:pt x="0" y="742950"/>
                </a:lnTo>
                <a:lnTo>
                  <a:pt x="0" y="755650"/>
                </a:lnTo>
                <a:lnTo>
                  <a:pt x="67602" y="755650"/>
                </a:lnTo>
                <a:lnTo>
                  <a:pt x="67602" y="742950"/>
                </a:lnTo>
                <a:lnTo>
                  <a:pt x="67602" y="12700"/>
                </a:lnTo>
                <a:lnTo>
                  <a:pt x="67602" y="0"/>
                </a:lnTo>
                <a:close/>
              </a:path>
            </a:pathLst>
          </a:custGeom>
          <a:solidFill>
            <a:srgbClr val="000000"/>
          </a:solidFill>
        </p:spPr>
        <p:txBody>
          <a:bodyPr wrap="square" lIns="0" tIns="0" rIns="0" bIns="0" rtlCol="0"/>
          <a:lstStyle/>
          <a:p>
            <a:endParaRPr/>
          </a:p>
        </p:txBody>
      </p:sp>
      <p:sp>
        <p:nvSpPr>
          <p:cNvPr id="15" name="object 15"/>
          <p:cNvSpPr/>
          <p:nvPr/>
        </p:nvSpPr>
        <p:spPr>
          <a:xfrm>
            <a:off x="2402725" y="5040661"/>
            <a:ext cx="67945" cy="755650"/>
          </a:xfrm>
          <a:custGeom>
            <a:avLst/>
            <a:gdLst/>
            <a:ahLst/>
            <a:cxnLst/>
            <a:rect l="l" t="t" r="r" b="b"/>
            <a:pathLst>
              <a:path w="67944" h="755650">
                <a:moveTo>
                  <a:pt x="67602" y="0"/>
                </a:moveTo>
                <a:lnTo>
                  <a:pt x="0" y="0"/>
                </a:lnTo>
                <a:lnTo>
                  <a:pt x="0" y="12700"/>
                </a:lnTo>
                <a:lnTo>
                  <a:pt x="0" y="742950"/>
                </a:lnTo>
                <a:lnTo>
                  <a:pt x="0" y="755650"/>
                </a:lnTo>
                <a:lnTo>
                  <a:pt x="67602" y="755650"/>
                </a:lnTo>
                <a:lnTo>
                  <a:pt x="67602" y="742950"/>
                </a:lnTo>
                <a:lnTo>
                  <a:pt x="25603" y="742950"/>
                </a:lnTo>
                <a:lnTo>
                  <a:pt x="25603" y="12700"/>
                </a:lnTo>
                <a:lnTo>
                  <a:pt x="67602" y="12700"/>
                </a:lnTo>
                <a:lnTo>
                  <a:pt x="67602" y="0"/>
                </a:lnTo>
                <a:close/>
              </a:path>
            </a:pathLst>
          </a:custGeom>
          <a:solidFill>
            <a:srgbClr val="000000"/>
          </a:solidFill>
        </p:spPr>
        <p:txBody>
          <a:bodyPr wrap="square" lIns="0" tIns="0" rIns="0" bIns="0" rtlCol="0"/>
          <a:lstStyle/>
          <a:p>
            <a:endParaRPr/>
          </a:p>
        </p:txBody>
      </p:sp>
      <p:sp>
        <p:nvSpPr>
          <p:cNvPr id="16" name="object 16"/>
          <p:cNvSpPr txBox="1"/>
          <p:nvPr/>
        </p:nvSpPr>
        <p:spPr>
          <a:xfrm>
            <a:off x="1861820" y="4377691"/>
            <a:ext cx="1051560" cy="1164421"/>
          </a:xfrm>
          <a:prstGeom prst="rect">
            <a:avLst/>
          </a:prstGeom>
        </p:spPr>
        <p:txBody>
          <a:bodyPr vert="horz" wrap="square" lIns="0" tIns="12700" rIns="0" bIns="0" rtlCol="0">
            <a:spAutoFit/>
          </a:bodyPr>
          <a:lstStyle/>
          <a:p>
            <a:pPr marL="12700">
              <a:spcBef>
                <a:spcPts val="100"/>
              </a:spcBef>
            </a:pPr>
            <a:r>
              <a:rPr sz="2000" spc="-5" dirty="0">
                <a:latin typeface="Georgia"/>
                <a:cs typeface="Georgia"/>
              </a:rPr>
              <a:t>columns.</a:t>
            </a:r>
            <a:endParaRPr sz="2000" dirty="0">
              <a:latin typeface="Georgia"/>
              <a:cs typeface="Georgia"/>
            </a:endParaRPr>
          </a:p>
          <a:p>
            <a:pPr>
              <a:spcBef>
                <a:spcPts val="50"/>
              </a:spcBef>
            </a:pPr>
            <a:endParaRPr sz="3400" dirty="0">
              <a:latin typeface="Georgia"/>
              <a:cs typeface="Georgia"/>
            </a:endParaRPr>
          </a:p>
          <a:p>
            <a:pPr marL="612775"/>
            <a:endParaRPr sz="2000" dirty="0">
              <a:latin typeface="Cambria Math"/>
              <a:cs typeface="Cambria Math"/>
            </a:endParaRPr>
          </a:p>
        </p:txBody>
      </p:sp>
      <p:sp>
        <p:nvSpPr>
          <p:cNvPr id="17" name="object 17"/>
          <p:cNvSpPr txBox="1"/>
          <p:nvPr/>
        </p:nvSpPr>
        <p:spPr>
          <a:xfrm>
            <a:off x="1667913" y="5289297"/>
            <a:ext cx="949960" cy="330835"/>
          </a:xfrm>
          <a:prstGeom prst="rect">
            <a:avLst/>
          </a:prstGeom>
        </p:spPr>
        <p:txBody>
          <a:bodyPr vert="horz" wrap="square" lIns="0" tIns="12700" rIns="0" bIns="0" rtlCol="0">
            <a:spAutoFit/>
          </a:bodyPr>
          <a:lstStyle/>
          <a:p>
            <a:pPr marL="205740" indent="-193675">
              <a:spcBef>
                <a:spcPts val="100"/>
              </a:spcBef>
              <a:buClr>
                <a:srgbClr val="EF7E09"/>
              </a:buClr>
              <a:buSzPct val="80000"/>
              <a:buFont typeface="Wingdings"/>
              <a:buChar char=""/>
              <a:tabLst>
                <a:tab pos="206375" algn="l"/>
                <a:tab pos="795655" algn="l"/>
              </a:tabLst>
            </a:pPr>
            <a:r>
              <a:rPr sz="2000" dirty="0">
                <a:latin typeface="Cambria Math"/>
                <a:cs typeface="Cambria Math"/>
              </a:rPr>
              <a:t>A</a:t>
            </a:r>
            <a:r>
              <a:rPr sz="2000" spc="120" dirty="0">
                <a:latin typeface="Cambria Math"/>
                <a:cs typeface="Cambria Math"/>
              </a:rPr>
              <a:t> </a:t>
            </a:r>
            <a:r>
              <a:rPr sz="2000" dirty="0">
                <a:latin typeface="Cambria Math"/>
                <a:cs typeface="Cambria Math"/>
              </a:rPr>
              <a:t>=	</a:t>
            </a:r>
            <a:r>
              <a:rPr sz="3000" baseline="-2777" dirty="0">
                <a:latin typeface="Cambria Math"/>
                <a:cs typeface="Cambria Math"/>
              </a:rPr>
              <a:t>6</a:t>
            </a:r>
          </a:p>
        </p:txBody>
      </p:sp>
      <p:sp>
        <p:nvSpPr>
          <p:cNvPr id="18" name="object 18"/>
          <p:cNvSpPr txBox="1"/>
          <p:nvPr/>
        </p:nvSpPr>
        <p:spPr>
          <a:xfrm>
            <a:off x="2825943" y="5226445"/>
            <a:ext cx="3128010" cy="330835"/>
          </a:xfrm>
          <a:prstGeom prst="rect">
            <a:avLst/>
          </a:prstGeom>
        </p:spPr>
        <p:txBody>
          <a:bodyPr vert="horz" wrap="square" lIns="0" tIns="12700" rIns="0" bIns="0" rtlCol="0">
            <a:spAutoFit/>
          </a:bodyPr>
          <a:lstStyle/>
          <a:p>
            <a:pPr marL="12700">
              <a:spcBef>
                <a:spcPts val="100"/>
              </a:spcBef>
              <a:tabLst>
                <a:tab pos="2538095" algn="l"/>
              </a:tabLst>
            </a:pPr>
            <a:r>
              <a:rPr sz="2000" dirty="0">
                <a:latin typeface="Georgia"/>
                <a:cs typeface="Georgia"/>
              </a:rPr>
              <a:t>is</a:t>
            </a:r>
            <a:r>
              <a:rPr sz="2000" spc="515" dirty="0">
                <a:latin typeface="Georgia"/>
                <a:cs typeface="Georgia"/>
              </a:rPr>
              <a:t> </a:t>
            </a:r>
            <a:r>
              <a:rPr sz="2000" dirty="0">
                <a:latin typeface="Georgia"/>
                <a:cs typeface="Georgia"/>
              </a:rPr>
              <a:t>a</a:t>
            </a:r>
            <a:r>
              <a:rPr sz="2000" spc="505" dirty="0">
                <a:latin typeface="Georgia"/>
                <a:cs typeface="Georgia"/>
              </a:rPr>
              <a:t> </a:t>
            </a:r>
            <a:r>
              <a:rPr sz="2000" dirty="0">
                <a:latin typeface="Georgia"/>
                <a:cs typeface="Georgia"/>
              </a:rPr>
              <a:t>matrix</a:t>
            </a:r>
            <a:r>
              <a:rPr sz="2000" spc="515" dirty="0">
                <a:latin typeface="Georgia"/>
                <a:cs typeface="Georgia"/>
              </a:rPr>
              <a:t> </a:t>
            </a:r>
            <a:r>
              <a:rPr sz="2000" spc="-5" dirty="0">
                <a:latin typeface="Georgia"/>
                <a:cs typeface="Georgia"/>
              </a:rPr>
              <a:t>of</a:t>
            </a:r>
            <a:r>
              <a:rPr sz="2000" spc="509" dirty="0">
                <a:latin typeface="Georgia"/>
                <a:cs typeface="Georgia"/>
              </a:rPr>
              <a:t> </a:t>
            </a:r>
            <a:r>
              <a:rPr sz="2000" spc="-5" dirty="0">
                <a:latin typeface="Georgia"/>
                <a:cs typeface="Georgia"/>
              </a:rPr>
              <a:t>order	</a:t>
            </a:r>
            <a:r>
              <a:rPr sz="2000" dirty="0">
                <a:latin typeface="Cambria Math"/>
                <a:cs typeface="Cambria Math"/>
              </a:rPr>
              <a:t>3</a:t>
            </a:r>
            <a:r>
              <a:rPr sz="2000" spc="-40" dirty="0">
                <a:latin typeface="Cambria Math"/>
                <a:cs typeface="Cambria Math"/>
              </a:rPr>
              <a:t> </a:t>
            </a:r>
            <a:r>
              <a:rPr sz="2000" dirty="0">
                <a:latin typeface="Cambria Math"/>
                <a:cs typeface="Cambria Math"/>
              </a:rPr>
              <a:t>×</a:t>
            </a:r>
            <a:r>
              <a:rPr sz="2000" spc="-40" dirty="0">
                <a:latin typeface="Cambria Math"/>
                <a:cs typeface="Cambria Math"/>
              </a:rPr>
              <a:t> </a:t>
            </a:r>
            <a:r>
              <a:rPr sz="2000" dirty="0">
                <a:latin typeface="Cambria Math"/>
                <a:cs typeface="Cambria Math"/>
              </a:rPr>
              <a:t>1</a:t>
            </a:r>
          </a:p>
        </p:txBody>
      </p:sp>
      <p:sp>
        <p:nvSpPr>
          <p:cNvPr id="19" name="object 19"/>
          <p:cNvSpPr txBox="1"/>
          <p:nvPr/>
        </p:nvSpPr>
        <p:spPr>
          <a:xfrm>
            <a:off x="6123837" y="5241613"/>
            <a:ext cx="4251325" cy="330835"/>
          </a:xfrm>
          <a:prstGeom prst="rect">
            <a:avLst/>
          </a:prstGeom>
        </p:spPr>
        <p:txBody>
          <a:bodyPr vert="horz" wrap="square" lIns="0" tIns="12700" rIns="0" bIns="0" rtlCol="0">
            <a:spAutoFit/>
          </a:bodyPr>
          <a:lstStyle/>
          <a:p>
            <a:pPr marL="12700">
              <a:spcBef>
                <a:spcPts val="100"/>
              </a:spcBef>
            </a:pPr>
            <a:r>
              <a:rPr sz="2000" spc="-5" dirty="0">
                <a:latin typeface="Georgia"/>
                <a:cs typeface="Georgia"/>
              </a:rPr>
              <a:t>since</a:t>
            </a:r>
            <a:r>
              <a:rPr sz="2000" spc="505" dirty="0">
                <a:latin typeface="Georgia"/>
                <a:cs typeface="Georgia"/>
              </a:rPr>
              <a:t> </a:t>
            </a:r>
            <a:r>
              <a:rPr sz="2000" spc="-5" dirty="0">
                <a:latin typeface="Georgia"/>
                <a:cs typeface="Georgia"/>
              </a:rPr>
              <a:t>there</a:t>
            </a:r>
            <a:r>
              <a:rPr sz="2000" spc="500" dirty="0">
                <a:latin typeface="Georgia"/>
                <a:cs typeface="Georgia"/>
              </a:rPr>
              <a:t> </a:t>
            </a:r>
            <a:r>
              <a:rPr sz="2000" spc="-5" dirty="0">
                <a:latin typeface="Georgia"/>
                <a:cs typeface="Georgia"/>
              </a:rPr>
              <a:t>are</a:t>
            </a:r>
            <a:r>
              <a:rPr sz="2000" spc="500" dirty="0">
                <a:latin typeface="Georgia"/>
                <a:cs typeface="Georgia"/>
              </a:rPr>
              <a:t> </a:t>
            </a:r>
            <a:r>
              <a:rPr sz="2000" spc="-5" dirty="0">
                <a:latin typeface="Georgia"/>
                <a:cs typeface="Georgia"/>
              </a:rPr>
              <a:t>three</a:t>
            </a:r>
            <a:r>
              <a:rPr sz="2000" spc="500" dirty="0">
                <a:latin typeface="Georgia"/>
                <a:cs typeface="Georgia"/>
              </a:rPr>
              <a:t> </a:t>
            </a:r>
            <a:r>
              <a:rPr sz="2000" spc="-5" dirty="0">
                <a:latin typeface="Georgia"/>
                <a:cs typeface="Georgia"/>
              </a:rPr>
              <a:t>rows</a:t>
            </a:r>
            <a:r>
              <a:rPr sz="2000" spc="490" dirty="0">
                <a:latin typeface="Georgia"/>
                <a:cs typeface="Georgia"/>
              </a:rPr>
              <a:t> </a:t>
            </a:r>
            <a:r>
              <a:rPr sz="2000" dirty="0">
                <a:latin typeface="Georgia"/>
                <a:cs typeface="Georgia"/>
              </a:rPr>
              <a:t>and</a:t>
            </a:r>
            <a:r>
              <a:rPr sz="2000" spc="500" dirty="0">
                <a:latin typeface="Georgia"/>
                <a:cs typeface="Georgia"/>
              </a:rPr>
              <a:t> </a:t>
            </a:r>
            <a:r>
              <a:rPr sz="2000" spc="-5" dirty="0">
                <a:latin typeface="Georgia"/>
                <a:cs typeface="Georgia"/>
              </a:rPr>
              <a:t>one</a:t>
            </a:r>
            <a:endParaRPr sz="2000" dirty="0">
              <a:latin typeface="Georgia"/>
              <a:cs typeface="Georgia"/>
            </a:endParaRPr>
          </a:p>
        </p:txBody>
      </p:sp>
      <p:sp>
        <p:nvSpPr>
          <p:cNvPr id="20" name="object 20"/>
          <p:cNvSpPr txBox="1"/>
          <p:nvPr/>
        </p:nvSpPr>
        <p:spPr>
          <a:xfrm>
            <a:off x="1876272" y="5560914"/>
            <a:ext cx="941705" cy="579755"/>
          </a:xfrm>
          <a:prstGeom prst="rect">
            <a:avLst/>
          </a:prstGeom>
        </p:spPr>
        <p:txBody>
          <a:bodyPr vert="horz" wrap="square" lIns="0" tIns="12700" rIns="0" bIns="0" rtlCol="0">
            <a:spAutoFit/>
          </a:bodyPr>
          <a:lstStyle/>
          <a:p>
            <a:pPr marL="612775">
              <a:lnSpc>
                <a:spcPts val="2180"/>
              </a:lnSpc>
              <a:spcBef>
                <a:spcPts val="100"/>
              </a:spcBef>
            </a:pPr>
            <a:r>
              <a:rPr sz="2000" dirty="0">
                <a:latin typeface="Cambria Math"/>
                <a:cs typeface="Cambria Math"/>
              </a:rPr>
              <a:t>8</a:t>
            </a:r>
          </a:p>
          <a:p>
            <a:pPr marL="12700">
              <a:lnSpc>
                <a:spcPts val="2180"/>
              </a:lnSpc>
            </a:pPr>
            <a:r>
              <a:rPr sz="2000" spc="-5" dirty="0">
                <a:latin typeface="Georgia"/>
                <a:cs typeface="Georgia"/>
              </a:rPr>
              <a:t>column.</a:t>
            </a:r>
            <a:endParaRPr sz="2000" dirty="0">
              <a:latin typeface="Georgia"/>
              <a:cs typeface="Georgia"/>
            </a:endParaRPr>
          </a:p>
        </p:txBody>
      </p:sp>
      <p:sp>
        <p:nvSpPr>
          <p:cNvPr id="28" name="Rectangle 27"/>
          <p:cNvSpPr/>
          <p:nvPr/>
        </p:nvSpPr>
        <p:spPr>
          <a:xfrm>
            <a:off x="2571386" y="32978"/>
            <a:ext cx="7520941" cy="460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0"/>
                <a:solidFill>
                  <a:schemeClr val="tx1"/>
                </a:solidFill>
                <a:effectLst>
                  <a:outerShdw blurRad="38100" dist="19050" dir="2700000" algn="tl" rotWithShape="0">
                    <a:schemeClr val="dk1">
                      <a:alpha val="40000"/>
                    </a:schemeClr>
                  </a:outerShdw>
                </a:effectLst>
              </a:rPr>
              <a:t>Order of Matrices</a:t>
            </a:r>
            <a:endParaRPr lang="en-US" sz="280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2454440" y="5091175"/>
            <a:ext cx="186168" cy="244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5</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07232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1528573" y="734568"/>
            <a:ext cx="1983105" cy="1416050"/>
            <a:chOff x="4572" y="734568"/>
            <a:chExt cx="1983105" cy="1416050"/>
          </a:xfrm>
        </p:grpSpPr>
        <p:pic>
          <p:nvPicPr>
            <p:cNvPr id="5" name="object 5"/>
            <p:cNvPicPr/>
            <p:nvPr/>
          </p:nvPicPr>
          <p:blipFill>
            <a:blip r:embed="rId2" cstate="print"/>
            <a:stretch>
              <a:fillRect/>
            </a:stretch>
          </p:blipFill>
          <p:spPr>
            <a:xfrm>
              <a:off x="4572" y="734568"/>
              <a:ext cx="1982724" cy="1415796"/>
            </a:xfrm>
            <a:prstGeom prst="rect">
              <a:avLst/>
            </a:prstGeom>
          </p:spPr>
        </p:pic>
        <p:sp>
          <p:nvSpPr>
            <p:cNvPr id="6" name="object 6"/>
            <p:cNvSpPr/>
            <p:nvPr/>
          </p:nvSpPr>
          <p:spPr>
            <a:xfrm>
              <a:off x="104381" y="1098549"/>
              <a:ext cx="1582420" cy="457200"/>
            </a:xfrm>
            <a:custGeom>
              <a:avLst/>
              <a:gdLst/>
              <a:ahLst/>
              <a:cxnLst/>
              <a:rect l="l" t="t" r="r" b="b"/>
              <a:pathLst>
                <a:path w="1582420" h="457200">
                  <a:moveTo>
                    <a:pt x="64820" y="0"/>
                  </a:moveTo>
                  <a:lnTo>
                    <a:pt x="0" y="0"/>
                  </a:lnTo>
                  <a:lnTo>
                    <a:pt x="0" y="11430"/>
                  </a:lnTo>
                  <a:lnTo>
                    <a:pt x="0" y="445770"/>
                  </a:lnTo>
                  <a:lnTo>
                    <a:pt x="0" y="457200"/>
                  </a:lnTo>
                  <a:lnTo>
                    <a:pt x="64820" y="457200"/>
                  </a:lnTo>
                  <a:lnTo>
                    <a:pt x="64820" y="445770"/>
                  </a:lnTo>
                  <a:lnTo>
                    <a:pt x="25196" y="445770"/>
                  </a:lnTo>
                  <a:lnTo>
                    <a:pt x="25196" y="11430"/>
                  </a:lnTo>
                  <a:lnTo>
                    <a:pt x="64820" y="11430"/>
                  </a:lnTo>
                  <a:lnTo>
                    <a:pt x="64820" y="0"/>
                  </a:lnTo>
                  <a:close/>
                </a:path>
                <a:path w="1582420" h="457200">
                  <a:moveTo>
                    <a:pt x="1582305" y="0"/>
                  </a:moveTo>
                  <a:lnTo>
                    <a:pt x="1517535" y="0"/>
                  </a:lnTo>
                  <a:lnTo>
                    <a:pt x="1517535" y="11430"/>
                  </a:lnTo>
                  <a:lnTo>
                    <a:pt x="1557159" y="11430"/>
                  </a:lnTo>
                  <a:lnTo>
                    <a:pt x="1557159" y="445770"/>
                  </a:lnTo>
                  <a:lnTo>
                    <a:pt x="1517535" y="445770"/>
                  </a:lnTo>
                  <a:lnTo>
                    <a:pt x="1517535" y="457200"/>
                  </a:lnTo>
                  <a:lnTo>
                    <a:pt x="1582305" y="457200"/>
                  </a:lnTo>
                  <a:lnTo>
                    <a:pt x="1582305" y="445770"/>
                  </a:lnTo>
                  <a:lnTo>
                    <a:pt x="1582305" y="11430"/>
                  </a:lnTo>
                  <a:lnTo>
                    <a:pt x="1582305" y="0"/>
                  </a:lnTo>
                  <a:close/>
                </a:path>
              </a:pathLst>
            </a:custGeom>
            <a:solidFill>
              <a:srgbClr val="000000"/>
            </a:solidFill>
          </p:spPr>
          <p:txBody>
            <a:bodyPr wrap="square" lIns="0" tIns="0" rIns="0" bIns="0" rtlCol="0"/>
            <a:lstStyle/>
            <a:p>
              <a:endParaRPr sz="1600"/>
            </a:p>
          </p:txBody>
        </p:sp>
      </p:grpSp>
      <p:sp>
        <p:nvSpPr>
          <p:cNvPr id="7" name="object 7"/>
          <p:cNvSpPr txBox="1"/>
          <p:nvPr/>
        </p:nvSpPr>
        <p:spPr>
          <a:xfrm>
            <a:off x="1686865" y="965073"/>
            <a:ext cx="1463675" cy="627736"/>
          </a:xfrm>
          <a:prstGeom prst="rect">
            <a:avLst/>
          </a:prstGeom>
        </p:spPr>
        <p:txBody>
          <a:bodyPr vert="horz" wrap="square" lIns="0" tIns="12065" rIns="0" bIns="0" rtlCol="0">
            <a:spAutoFit/>
          </a:bodyPr>
          <a:lstStyle/>
          <a:p>
            <a:pPr marL="338455" marR="5080" indent="-326390">
              <a:spcBef>
                <a:spcPts val="95"/>
              </a:spcBef>
            </a:pPr>
            <a:r>
              <a:rPr sz="2000" spc="-10" dirty="0">
                <a:latin typeface="Cambria Math"/>
                <a:cs typeface="Cambria Math"/>
              </a:rPr>
              <a:t>Rectan</a:t>
            </a:r>
            <a:r>
              <a:rPr sz="2000" dirty="0">
                <a:latin typeface="Cambria Math"/>
                <a:cs typeface="Cambria Math"/>
              </a:rPr>
              <a:t>g</a:t>
            </a:r>
            <a:r>
              <a:rPr sz="2000" spc="-10" dirty="0">
                <a:latin typeface="Cambria Math"/>
                <a:cs typeface="Cambria Math"/>
              </a:rPr>
              <a:t>ular  Matrix</a:t>
            </a:r>
            <a:endParaRPr sz="2000" dirty="0">
              <a:latin typeface="Cambria Math"/>
              <a:cs typeface="Cambria Math"/>
            </a:endParaRPr>
          </a:p>
        </p:txBody>
      </p:sp>
      <p:grpSp>
        <p:nvGrpSpPr>
          <p:cNvPr id="8" name="object 8"/>
          <p:cNvGrpSpPr/>
          <p:nvPr/>
        </p:nvGrpSpPr>
        <p:grpSpPr>
          <a:xfrm>
            <a:off x="3409188" y="1124712"/>
            <a:ext cx="445134" cy="634365"/>
            <a:chOff x="1885188" y="1124711"/>
            <a:chExt cx="445134" cy="634365"/>
          </a:xfrm>
        </p:grpSpPr>
        <p:pic>
          <p:nvPicPr>
            <p:cNvPr id="9" name="object 9"/>
            <p:cNvPicPr/>
            <p:nvPr/>
          </p:nvPicPr>
          <p:blipFill>
            <a:blip r:embed="rId3" cstate="print"/>
            <a:stretch>
              <a:fillRect/>
            </a:stretch>
          </p:blipFill>
          <p:spPr>
            <a:xfrm>
              <a:off x="1885188" y="1124711"/>
              <a:ext cx="445007" cy="633984"/>
            </a:xfrm>
            <a:prstGeom prst="rect">
              <a:avLst/>
            </a:prstGeom>
          </p:spPr>
        </p:pic>
        <p:pic>
          <p:nvPicPr>
            <p:cNvPr id="10" name="object 10"/>
            <p:cNvPicPr/>
            <p:nvPr/>
          </p:nvPicPr>
          <p:blipFill>
            <a:blip r:embed="rId4" cstate="print"/>
            <a:stretch>
              <a:fillRect/>
            </a:stretch>
          </p:blipFill>
          <p:spPr>
            <a:xfrm>
              <a:off x="1927860" y="1147571"/>
              <a:ext cx="360044" cy="548766"/>
            </a:xfrm>
            <a:prstGeom prst="rect">
              <a:avLst/>
            </a:prstGeom>
          </p:spPr>
        </p:pic>
      </p:grpSp>
      <p:grpSp>
        <p:nvGrpSpPr>
          <p:cNvPr id="11" name="object 11"/>
          <p:cNvGrpSpPr/>
          <p:nvPr/>
        </p:nvGrpSpPr>
        <p:grpSpPr>
          <a:xfrm>
            <a:off x="3938017" y="734568"/>
            <a:ext cx="1786255" cy="1416050"/>
            <a:chOff x="2414016" y="734568"/>
            <a:chExt cx="1786255" cy="1416050"/>
          </a:xfrm>
        </p:grpSpPr>
        <p:pic>
          <p:nvPicPr>
            <p:cNvPr id="12" name="object 12"/>
            <p:cNvPicPr/>
            <p:nvPr/>
          </p:nvPicPr>
          <p:blipFill>
            <a:blip r:embed="rId5" cstate="print"/>
            <a:stretch>
              <a:fillRect/>
            </a:stretch>
          </p:blipFill>
          <p:spPr>
            <a:xfrm>
              <a:off x="2414016" y="734568"/>
              <a:ext cx="1786128" cy="1415796"/>
            </a:xfrm>
            <a:prstGeom prst="rect">
              <a:avLst/>
            </a:prstGeom>
          </p:spPr>
        </p:pic>
        <p:sp>
          <p:nvSpPr>
            <p:cNvPr id="13" name="object 13"/>
            <p:cNvSpPr/>
            <p:nvPr/>
          </p:nvSpPr>
          <p:spPr>
            <a:xfrm>
              <a:off x="2754503" y="1101089"/>
              <a:ext cx="1036955" cy="457200"/>
            </a:xfrm>
            <a:custGeom>
              <a:avLst/>
              <a:gdLst/>
              <a:ahLst/>
              <a:cxnLst/>
              <a:rect l="l" t="t" r="r" b="b"/>
              <a:pathLst>
                <a:path w="1036954" h="457200">
                  <a:moveTo>
                    <a:pt x="64897" y="0"/>
                  </a:moveTo>
                  <a:lnTo>
                    <a:pt x="0" y="0"/>
                  </a:lnTo>
                  <a:lnTo>
                    <a:pt x="0" y="12700"/>
                  </a:lnTo>
                  <a:lnTo>
                    <a:pt x="0" y="445770"/>
                  </a:lnTo>
                  <a:lnTo>
                    <a:pt x="0" y="457200"/>
                  </a:lnTo>
                  <a:lnTo>
                    <a:pt x="64897" y="457200"/>
                  </a:lnTo>
                  <a:lnTo>
                    <a:pt x="64897" y="445770"/>
                  </a:lnTo>
                  <a:lnTo>
                    <a:pt x="25273" y="445770"/>
                  </a:lnTo>
                  <a:lnTo>
                    <a:pt x="25273" y="12700"/>
                  </a:lnTo>
                  <a:lnTo>
                    <a:pt x="64897" y="12700"/>
                  </a:lnTo>
                  <a:lnTo>
                    <a:pt x="64897" y="0"/>
                  </a:lnTo>
                  <a:close/>
                </a:path>
                <a:path w="1036954" h="457200">
                  <a:moveTo>
                    <a:pt x="1036701" y="0"/>
                  </a:moveTo>
                  <a:lnTo>
                    <a:pt x="971931" y="0"/>
                  </a:lnTo>
                  <a:lnTo>
                    <a:pt x="971931" y="12700"/>
                  </a:lnTo>
                  <a:lnTo>
                    <a:pt x="1011555" y="12700"/>
                  </a:lnTo>
                  <a:lnTo>
                    <a:pt x="1011555" y="445770"/>
                  </a:lnTo>
                  <a:lnTo>
                    <a:pt x="971931" y="445770"/>
                  </a:lnTo>
                  <a:lnTo>
                    <a:pt x="971931" y="457200"/>
                  </a:lnTo>
                  <a:lnTo>
                    <a:pt x="1036701" y="457200"/>
                  </a:lnTo>
                  <a:lnTo>
                    <a:pt x="1036701" y="445770"/>
                  </a:lnTo>
                  <a:lnTo>
                    <a:pt x="1036701" y="12700"/>
                  </a:lnTo>
                  <a:lnTo>
                    <a:pt x="1036701" y="0"/>
                  </a:lnTo>
                  <a:close/>
                </a:path>
              </a:pathLst>
            </a:custGeom>
            <a:solidFill>
              <a:srgbClr val="000000"/>
            </a:solidFill>
          </p:spPr>
          <p:txBody>
            <a:bodyPr wrap="square" lIns="0" tIns="0" rIns="0" bIns="0" rtlCol="0"/>
            <a:lstStyle/>
            <a:p>
              <a:endParaRPr sz="1600"/>
            </a:p>
          </p:txBody>
        </p:sp>
      </p:grpSp>
      <p:sp>
        <p:nvSpPr>
          <p:cNvPr id="14" name="object 14"/>
          <p:cNvSpPr txBox="1"/>
          <p:nvPr/>
        </p:nvSpPr>
        <p:spPr>
          <a:xfrm>
            <a:off x="4337431" y="964514"/>
            <a:ext cx="865505" cy="694690"/>
          </a:xfrm>
          <a:prstGeom prst="rect">
            <a:avLst/>
          </a:prstGeom>
        </p:spPr>
        <p:txBody>
          <a:bodyPr vert="horz" wrap="square" lIns="0" tIns="24765" rIns="0" bIns="0" rtlCol="0">
            <a:spAutoFit/>
          </a:bodyPr>
          <a:lstStyle/>
          <a:p>
            <a:pPr marL="65405" marR="5080" indent="-53340">
              <a:lnSpc>
                <a:spcPts val="2630"/>
              </a:lnSpc>
              <a:spcBef>
                <a:spcPts val="195"/>
              </a:spcBef>
            </a:pPr>
            <a:r>
              <a:rPr sz="2000" spc="-10" dirty="0">
                <a:latin typeface="Cambria Math"/>
                <a:cs typeface="Cambria Math"/>
              </a:rPr>
              <a:t>Squ</a:t>
            </a:r>
            <a:r>
              <a:rPr sz="2000" spc="-15" dirty="0">
                <a:latin typeface="Cambria Math"/>
                <a:cs typeface="Cambria Math"/>
              </a:rPr>
              <a:t>a</a:t>
            </a:r>
            <a:r>
              <a:rPr sz="2000" spc="-5" dirty="0">
                <a:latin typeface="Cambria Math"/>
                <a:cs typeface="Cambria Math"/>
              </a:rPr>
              <a:t>re  </a:t>
            </a:r>
            <a:r>
              <a:rPr sz="2000" spc="-10" dirty="0">
                <a:latin typeface="Cambria Math"/>
                <a:cs typeface="Cambria Math"/>
              </a:rPr>
              <a:t>M</a:t>
            </a:r>
            <a:r>
              <a:rPr sz="2000" spc="-15" dirty="0">
                <a:latin typeface="Cambria Math"/>
                <a:cs typeface="Cambria Math"/>
              </a:rPr>
              <a:t>a</a:t>
            </a:r>
            <a:r>
              <a:rPr sz="2000" spc="5" dirty="0">
                <a:latin typeface="Cambria Math"/>
                <a:cs typeface="Cambria Math"/>
              </a:rPr>
              <a:t>t</a:t>
            </a:r>
            <a:r>
              <a:rPr sz="2000" spc="-5" dirty="0">
                <a:latin typeface="Cambria Math"/>
                <a:cs typeface="Cambria Math"/>
              </a:rPr>
              <a:t>rix</a:t>
            </a:r>
            <a:endParaRPr sz="2000">
              <a:latin typeface="Cambria Math"/>
              <a:cs typeface="Cambria Math"/>
            </a:endParaRPr>
          </a:p>
        </p:txBody>
      </p:sp>
      <p:grpSp>
        <p:nvGrpSpPr>
          <p:cNvPr id="15" name="object 15"/>
          <p:cNvGrpSpPr/>
          <p:nvPr/>
        </p:nvGrpSpPr>
        <p:grpSpPr>
          <a:xfrm>
            <a:off x="5786628" y="1124712"/>
            <a:ext cx="445134" cy="634365"/>
            <a:chOff x="4262628" y="1124711"/>
            <a:chExt cx="445134" cy="634365"/>
          </a:xfrm>
        </p:grpSpPr>
        <p:pic>
          <p:nvPicPr>
            <p:cNvPr id="16" name="object 16"/>
            <p:cNvPicPr/>
            <p:nvPr/>
          </p:nvPicPr>
          <p:blipFill>
            <a:blip r:embed="rId3" cstate="print"/>
            <a:stretch>
              <a:fillRect/>
            </a:stretch>
          </p:blipFill>
          <p:spPr>
            <a:xfrm>
              <a:off x="4262628" y="1124711"/>
              <a:ext cx="445008" cy="633984"/>
            </a:xfrm>
            <a:prstGeom prst="rect">
              <a:avLst/>
            </a:prstGeom>
          </p:spPr>
        </p:pic>
        <p:pic>
          <p:nvPicPr>
            <p:cNvPr id="17" name="object 17"/>
            <p:cNvPicPr/>
            <p:nvPr/>
          </p:nvPicPr>
          <p:blipFill>
            <a:blip r:embed="rId6" cstate="print"/>
            <a:stretch>
              <a:fillRect/>
            </a:stretch>
          </p:blipFill>
          <p:spPr>
            <a:xfrm>
              <a:off x="4305554" y="1147571"/>
              <a:ext cx="360045" cy="548766"/>
            </a:xfrm>
            <a:prstGeom prst="rect">
              <a:avLst/>
            </a:prstGeom>
          </p:spPr>
        </p:pic>
      </p:grpSp>
      <p:grpSp>
        <p:nvGrpSpPr>
          <p:cNvPr id="18" name="object 18"/>
          <p:cNvGrpSpPr/>
          <p:nvPr/>
        </p:nvGrpSpPr>
        <p:grpSpPr>
          <a:xfrm>
            <a:off x="6315455" y="734568"/>
            <a:ext cx="1789430" cy="1416050"/>
            <a:chOff x="4791455" y="734568"/>
            <a:chExt cx="1789430" cy="1416050"/>
          </a:xfrm>
        </p:grpSpPr>
        <p:pic>
          <p:nvPicPr>
            <p:cNvPr id="19" name="object 19"/>
            <p:cNvPicPr/>
            <p:nvPr/>
          </p:nvPicPr>
          <p:blipFill>
            <a:blip r:embed="rId7" cstate="print"/>
            <a:stretch>
              <a:fillRect/>
            </a:stretch>
          </p:blipFill>
          <p:spPr>
            <a:xfrm>
              <a:off x="4791455" y="734568"/>
              <a:ext cx="1789176" cy="1415796"/>
            </a:xfrm>
            <a:prstGeom prst="rect">
              <a:avLst/>
            </a:prstGeom>
          </p:spPr>
        </p:pic>
        <p:sp>
          <p:nvSpPr>
            <p:cNvPr id="20" name="object 20"/>
            <p:cNvSpPr/>
            <p:nvPr/>
          </p:nvSpPr>
          <p:spPr>
            <a:xfrm>
              <a:off x="5022469" y="1098549"/>
              <a:ext cx="1256665" cy="457200"/>
            </a:xfrm>
            <a:custGeom>
              <a:avLst/>
              <a:gdLst/>
              <a:ahLst/>
              <a:cxnLst/>
              <a:rect l="l" t="t" r="r" b="b"/>
              <a:pathLst>
                <a:path w="1256664" h="457200">
                  <a:moveTo>
                    <a:pt x="64897" y="0"/>
                  </a:moveTo>
                  <a:lnTo>
                    <a:pt x="0" y="0"/>
                  </a:lnTo>
                  <a:lnTo>
                    <a:pt x="0" y="11430"/>
                  </a:lnTo>
                  <a:lnTo>
                    <a:pt x="0" y="445770"/>
                  </a:lnTo>
                  <a:lnTo>
                    <a:pt x="0" y="457200"/>
                  </a:lnTo>
                  <a:lnTo>
                    <a:pt x="64897" y="457200"/>
                  </a:lnTo>
                  <a:lnTo>
                    <a:pt x="64897" y="445770"/>
                  </a:lnTo>
                  <a:lnTo>
                    <a:pt x="25273" y="445770"/>
                  </a:lnTo>
                  <a:lnTo>
                    <a:pt x="25273" y="11430"/>
                  </a:lnTo>
                  <a:lnTo>
                    <a:pt x="64897" y="11430"/>
                  </a:lnTo>
                  <a:lnTo>
                    <a:pt x="64897" y="0"/>
                  </a:lnTo>
                  <a:close/>
                </a:path>
                <a:path w="1256664" h="457200">
                  <a:moveTo>
                    <a:pt x="1256157" y="0"/>
                  </a:moveTo>
                  <a:lnTo>
                    <a:pt x="1191387" y="0"/>
                  </a:lnTo>
                  <a:lnTo>
                    <a:pt x="1191387" y="11430"/>
                  </a:lnTo>
                  <a:lnTo>
                    <a:pt x="1231011" y="11430"/>
                  </a:lnTo>
                  <a:lnTo>
                    <a:pt x="1231011" y="445770"/>
                  </a:lnTo>
                  <a:lnTo>
                    <a:pt x="1191387" y="445770"/>
                  </a:lnTo>
                  <a:lnTo>
                    <a:pt x="1191387" y="457200"/>
                  </a:lnTo>
                  <a:lnTo>
                    <a:pt x="1256157" y="457200"/>
                  </a:lnTo>
                  <a:lnTo>
                    <a:pt x="1256157" y="445770"/>
                  </a:lnTo>
                  <a:lnTo>
                    <a:pt x="1256157" y="11430"/>
                  </a:lnTo>
                  <a:lnTo>
                    <a:pt x="1256157" y="0"/>
                  </a:lnTo>
                  <a:close/>
                </a:path>
              </a:pathLst>
            </a:custGeom>
            <a:solidFill>
              <a:srgbClr val="000000"/>
            </a:solidFill>
          </p:spPr>
          <p:txBody>
            <a:bodyPr wrap="square" lIns="0" tIns="0" rIns="0" bIns="0" rtlCol="0"/>
            <a:lstStyle/>
            <a:p>
              <a:endParaRPr sz="1600"/>
            </a:p>
          </p:txBody>
        </p:sp>
      </p:grpSp>
      <p:sp>
        <p:nvSpPr>
          <p:cNvPr id="21" name="object 21"/>
          <p:cNvSpPr txBox="1"/>
          <p:nvPr/>
        </p:nvSpPr>
        <p:spPr>
          <a:xfrm>
            <a:off x="6605779" y="965073"/>
            <a:ext cx="1077595" cy="627736"/>
          </a:xfrm>
          <a:prstGeom prst="rect">
            <a:avLst/>
          </a:prstGeom>
        </p:spPr>
        <p:txBody>
          <a:bodyPr vert="horz" wrap="square" lIns="0" tIns="12065" rIns="0" bIns="0" rtlCol="0">
            <a:spAutoFit/>
          </a:bodyPr>
          <a:lstStyle/>
          <a:p>
            <a:pPr marL="175260" marR="5080" indent="-163195">
              <a:spcBef>
                <a:spcPts val="95"/>
              </a:spcBef>
            </a:pPr>
            <a:r>
              <a:rPr sz="2000" spc="-5" dirty="0">
                <a:latin typeface="Cambria Math"/>
                <a:cs typeface="Cambria Math"/>
              </a:rPr>
              <a:t>Dia</a:t>
            </a:r>
            <a:r>
              <a:rPr sz="2000" spc="-15" dirty="0">
                <a:latin typeface="Cambria Math"/>
                <a:cs typeface="Cambria Math"/>
              </a:rPr>
              <a:t>g</a:t>
            </a:r>
            <a:r>
              <a:rPr sz="2000" spc="-5" dirty="0">
                <a:latin typeface="Cambria Math"/>
                <a:cs typeface="Cambria Math"/>
              </a:rPr>
              <a:t>o</a:t>
            </a:r>
            <a:r>
              <a:rPr sz="2000" dirty="0">
                <a:latin typeface="Cambria Math"/>
                <a:cs typeface="Cambria Math"/>
              </a:rPr>
              <a:t>n</a:t>
            </a:r>
            <a:r>
              <a:rPr sz="2000" spc="-10" dirty="0">
                <a:latin typeface="Cambria Math"/>
                <a:cs typeface="Cambria Math"/>
              </a:rPr>
              <a:t>al  </a:t>
            </a:r>
            <a:r>
              <a:rPr sz="2000" spc="-5" dirty="0">
                <a:latin typeface="Cambria Math"/>
                <a:cs typeface="Cambria Math"/>
              </a:rPr>
              <a:t>Matrix</a:t>
            </a:r>
            <a:endParaRPr sz="2000">
              <a:latin typeface="Cambria Math"/>
              <a:cs typeface="Cambria Math"/>
            </a:endParaRPr>
          </a:p>
        </p:txBody>
      </p:sp>
      <p:grpSp>
        <p:nvGrpSpPr>
          <p:cNvPr id="22" name="object 22"/>
          <p:cNvGrpSpPr/>
          <p:nvPr/>
        </p:nvGrpSpPr>
        <p:grpSpPr>
          <a:xfrm>
            <a:off x="8164068" y="1124712"/>
            <a:ext cx="447040" cy="634365"/>
            <a:chOff x="6640068" y="1124711"/>
            <a:chExt cx="447040" cy="634365"/>
          </a:xfrm>
        </p:grpSpPr>
        <p:pic>
          <p:nvPicPr>
            <p:cNvPr id="23" name="object 23"/>
            <p:cNvPicPr/>
            <p:nvPr/>
          </p:nvPicPr>
          <p:blipFill>
            <a:blip r:embed="rId8" cstate="print"/>
            <a:stretch>
              <a:fillRect/>
            </a:stretch>
          </p:blipFill>
          <p:spPr>
            <a:xfrm>
              <a:off x="6640068" y="1124711"/>
              <a:ext cx="446531" cy="633984"/>
            </a:xfrm>
            <a:prstGeom prst="rect">
              <a:avLst/>
            </a:prstGeom>
          </p:spPr>
        </p:pic>
        <p:pic>
          <p:nvPicPr>
            <p:cNvPr id="24" name="object 24"/>
            <p:cNvPicPr/>
            <p:nvPr/>
          </p:nvPicPr>
          <p:blipFill>
            <a:blip r:embed="rId9" cstate="print"/>
            <a:stretch>
              <a:fillRect/>
            </a:stretch>
          </p:blipFill>
          <p:spPr>
            <a:xfrm>
              <a:off x="6683248" y="1147571"/>
              <a:ext cx="360045" cy="548766"/>
            </a:xfrm>
            <a:prstGeom prst="rect">
              <a:avLst/>
            </a:prstGeom>
          </p:spPr>
        </p:pic>
      </p:grpSp>
      <p:grpSp>
        <p:nvGrpSpPr>
          <p:cNvPr id="25" name="object 25"/>
          <p:cNvGrpSpPr/>
          <p:nvPr/>
        </p:nvGrpSpPr>
        <p:grpSpPr>
          <a:xfrm>
            <a:off x="8692896" y="734568"/>
            <a:ext cx="1786255" cy="1416050"/>
            <a:chOff x="7168895" y="734568"/>
            <a:chExt cx="1786255" cy="1416050"/>
          </a:xfrm>
        </p:grpSpPr>
        <p:pic>
          <p:nvPicPr>
            <p:cNvPr id="26" name="object 26"/>
            <p:cNvPicPr/>
            <p:nvPr/>
          </p:nvPicPr>
          <p:blipFill>
            <a:blip r:embed="rId10" cstate="print"/>
            <a:stretch>
              <a:fillRect/>
            </a:stretch>
          </p:blipFill>
          <p:spPr>
            <a:xfrm>
              <a:off x="7168895" y="734568"/>
              <a:ext cx="1786127" cy="1415796"/>
            </a:xfrm>
            <a:prstGeom prst="rect">
              <a:avLst/>
            </a:prstGeom>
          </p:spPr>
        </p:pic>
        <p:sp>
          <p:nvSpPr>
            <p:cNvPr id="27" name="object 27"/>
            <p:cNvSpPr/>
            <p:nvPr/>
          </p:nvSpPr>
          <p:spPr>
            <a:xfrm>
              <a:off x="7532751" y="1101089"/>
              <a:ext cx="991235" cy="457200"/>
            </a:xfrm>
            <a:custGeom>
              <a:avLst/>
              <a:gdLst/>
              <a:ahLst/>
              <a:cxnLst/>
              <a:rect l="l" t="t" r="r" b="b"/>
              <a:pathLst>
                <a:path w="991234" h="457200">
                  <a:moveTo>
                    <a:pt x="64897" y="0"/>
                  </a:moveTo>
                  <a:lnTo>
                    <a:pt x="0" y="0"/>
                  </a:lnTo>
                  <a:lnTo>
                    <a:pt x="0" y="11430"/>
                  </a:lnTo>
                  <a:lnTo>
                    <a:pt x="0" y="445770"/>
                  </a:lnTo>
                  <a:lnTo>
                    <a:pt x="0" y="457200"/>
                  </a:lnTo>
                  <a:lnTo>
                    <a:pt x="64897" y="457200"/>
                  </a:lnTo>
                  <a:lnTo>
                    <a:pt x="64897" y="445770"/>
                  </a:lnTo>
                  <a:lnTo>
                    <a:pt x="25146" y="445770"/>
                  </a:lnTo>
                  <a:lnTo>
                    <a:pt x="25146" y="11430"/>
                  </a:lnTo>
                  <a:lnTo>
                    <a:pt x="64897" y="11430"/>
                  </a:lnTo>
                  <a:lnTo>
                    <a:pt x="64897" y="0"/>
                  </a:lnTo>
                  <a:close/>
                </a:path>
                <a:path w="991234" h="457200">
                  <a:moveTo>
                    <a:pt x="990981" y="0"/>
                  </a:moveTo>
                  <a:lnTo>
                    <a:pt x="926211" y="0"/>
                  </a:lnTo>
                  <a:lnTo>
                    <a:pt x="926211" y="11430"/>
                  </a:lnTo>
                  <a:lnTo>
                    <a:pt x="965835" y="11430"/>
                  </a:lnTo>
                  <a:lnTo>
                    <a:pt x="965835" y="445770"/>
                  </a:lnTo>
                  <a:lnTo>
                    <a:pt x="926211" y="445770"/>
                  </a:lnTo>
                  <a:lnTo>
                    <a:pt x="926211" y="457200"/>
                  </a:lnTo>
                  <a:lnTo>
                    <a:pt x="990981" y="457200"/>
                  </a:lnTo>
                  <a:lnTo>
                    <a:pt x="990981" y="445770"/>
                  </a:lnTo>
                  <a:lnTo>
                    <a:pt x="990981" y="11430"/>
                  </a:lnTo>
                  <a:lnTo>
                    <a:pt x="990981" y="0"/>
                  </a:lnTo>
                  <a:close/>
                </a:path>
              </a:pathLst>
            </a:custGeom>
            <a:solidFill>
              <a:srgbClr val="000000"/>
            </a:solidFill>
          </p:spPr>
          <p:txBody>
            <a:bodyPr wrap="square" lIns="0" tIns="0" rIns="0" bIns="0" rtlCol="0"/>
            <a:lstStyle/>
            <a:p>
              <a:endParaRPr sz="1600"/>
            </a:p>
          </p:txBody>
        </p:sp>
      </p:grpSp>
      <p:sp>
        <p:nvSpPr>
          <p:cNvPr id="28" name="object 28"/>
          <p:cNvSpPr txBox="1"/>
          <p:nvPr/>
        </p:nvSpPr>
        <p:spPr>
          <a:xfrm>
            <a:off x="9116314" y="970535"/>
            <a:ext cx="842644" cy="696343"/>
          </a:xfrm>
          <a:prstGeom prst="rect">
            <a:avLst/>
          </a:prstGeom>
        </p:spPr>
        <p:txBody>
          <a:bodyPr vert="horz" wrap="square" lIns="0" tIns="29209" rIns="0" bIns="0" rtlCol="0">
            <a:spAutoFit/>
          </a:bodyPr>
          <a:lstStyle/>
          <a:p>
            <a:pPr marL="42545" marR="5080" indent="-30480">
              <a:lnSpc>
                <a:spcPts val="2580"/>
              </a:lnSpc>
              <a:spcBef>
                <a:spcPts val="229"/>
              </a:spcBef>
            </a:pPr>
            <a:r>
              <a:rPr sz="2000" spc="-10" dirty="0">
                <a:latin typeface="Cambria Math"/>
                <a:cs typeface="Cambria Math"/>
              </a:rPr>
              <a:t>Scalar </a:t>
            </a:r>
            <a:r>
              <a:rPr sz="2000" spc="-5" dirty="0">
                <a:latin typeface="Cambria Math"/>
                <a:cs typeface="Cambria Math"/>
              </a:rPr>
              <a:t> </a:t>
            </a:r>
            <a:r>
              <a:rPr sz="2000" spc="-10" dirty="0">
                <a:latin typeface="Cambria Math"/>
                <a:cs typeface="Cambria Math"/>
              </a:rPr>
              <a:t>Ma</a:t>
            </a:r>
            <a:r>
              <a:rPr sz="2000" dirty="0">
                <a:latin typeface="Cambria Math"/>
                <a:cs typeface="Cambria Math"/>
              </a:rPr>
              <a:t>t</a:t>
            </a:r>
            <a:r>
              <a:rPr sz="2000" spc="-5" dirty="0">
                <a:latin typeface="Cambria Math"/>
                <a:cs typeface="Cambria Math"/>
              </a:rPr>
              <a:t>rix</a:t>
            </a:r>
            <a:endParaRPr sz="2000">
              <a:latin typeface="Cambria Math"/>
              <a:cs typeface="Cambria Math"/>
            </a:endParaRPr>
          </a:p>
        </p:txBody>
      </p:sp>
      <p:grpSp>
        <p:nvGrpSpPr>
          <p:cNvPr id="29" name="object 29"/>
          <p:cNvGrpSpPr/>
          <p:nvPr/>
        </p:nvGrpSpPr>
        <p:grpSpPr>
          <a:xfrm>
            <a:off x="9268969" y="2212848"/>
            <a:ext cx="634365" cy="445134"/>
            <a:chOff x="7744968" y="2212848"/>
            <a:chExt cx="634365" cy="445134"/>
          </a:xfrm>
        </p:grpSpPr>
        <p:pic>
          <p:nvPicPr>
            <p:cNvPr id="30" name="object 30"/>
            <p:cNvPicPr/>
            <p:nvPr/>
          </p:nvPicPr>
          <p:blipFill>
            <a:blip r:embed="rId11" cstate="print"/>
            <a:stretch>
              <a:fillRect/>
            </a:stretch>
          </p:blipFill>
          <p:spPr>
            <a:xfrm>
              <a:off x="7744968" y="2212848"/>
              <a:ext cx="633983" cy="445008"/>
            </a:xfrm>
            <a:prstGeom prst="rect">
              <a:avLst/>
            </a:prstGeom>
          </p:spPr>
        </p:pic>
        <p:pic>
          <p:nvPicPr>
            <p:cNvPr id="31" name="object 31"/>
            <p:cNvPicPr/>
            <p:nvPr/>
          </p:nvPicPr>
          <p:blipFill>
            <a:blip r:embed="rId12" cstate="print"/>
            <a:stretch>
              <a:fillRect/>
            </a:stretch>
          </p:blipFill>
          <p:spPr>
            <a:xfrm>
              <a:off x="7787894" y="2235327"/>
              <a:ext cx="548894" cy="360045"/>
            </a:xfrm>
            <a:prstGeom prst="rect">
              <a:avLst/>
            </a:prstGeom>
          </p:spPr>
        </p:pic>
      </p:grpSp>
      <p:grpSp>
        <p:nvGrpSpPr>
          <p:cNvPr id="32" name="object 32"/>
          <p:cNvGrpSpPr/>
          <p:nvPr/>
        </p:nvGrpSpPr>
        <p:grpSpPr>
          <a:xfrm>
            <a:off x="8692896" y="2741676"/>
            <a:ext cx="1786255" cy="1414780"/>
            <a:chOff x="7168895" y="2741676"/>
            <a:chExt cx="1786255" cy="1414780"/>
          </a:xfrm>
        </p:grpSpPr>
        <p:pic>
          <p:nvPicPr>
            <p:cNvPr id="33" name="object 33"/>
            <p:cNvPicPr/>
            <p:nvPr/>
          </p:nvPicPr>
          <p:blipFill>
            <a:blip r:embed="rId13" cstate="print"/>
            <a:stretch>
              <a:fillRect/>
            </a:stretch>
          </p:blipFill>
          <p:spPr>
            <a:xfrm>
              <a:off x="7168895" y="2741676"/>
              <a:ext cx="1786127" cy="1414272"/>
            </a:xfrm>
            <a:prstGeom prst="rect">
              <a:avLst/>
            </a:prstGeom>
          </p:spPr>
        </p:pic>
        <p:sp>
          <p:nvSpPr>
            <p:cNvPr id="34" name="object 34"/>
            <p:cNvSpPr/>
            <p:nvPr/>
          </p:nvSpPr>
          <p:spPr>
            <a:xfrm>
              <a:off x="7564755" y="3108959"/>
              <a:ext cx="929005" cy="457200"/>
            </a:xfrm>
            <a:custGeom>
              <a:avLst/>
              <a:gdLst/>
              <a:ahLst/>
              <a:cxnLst/>
              <a:rect l="l" t="t" r="r" b="b"/>
              <a:pathLst>
                <a:path w="929004" h="457200">
                  <a:moveTo>
                    <a:pt x="64897" y="0"/>
                  </a:moveTo>
                  <a:lnTo>
                    <a:pt x="0" y="0"/>
                  </a:lnTo>
                  <a:lnTo>
                    <a:pt x="0" y="12700"/>
                  </a:lnTo>
                  <a:lnTo>
                    <a:pt x="0" y="445770"/>
                  </a:lnTo>
                  <a:lnTo>
                    <a:pt x="0" y="457200"/>
                  </a:lnTo>
                  <a:lnTo>
                    <a:pt x="64897" y="457200"/>
                  </a:lnTo>
                  <a:lnTo>
                    <a:pt x="64897" y="445770"/>
                  </a:lnTo>
                  <a:lnTo>
                    <a:pt x="25146" y="445770"/>
                  </a:lnTo>
                  <a:lnTo>
                    <a:pt x="25146" y="12700"/>
                  </a:lnTo>
                  <a:lnTo>
                    <a:pt x="64897" y="12700"/>
                  </a:lnTo>
                  <a:lnTo>
                    <a:pt x="64897" y="0"/>
                  </a:lnTo>
                  <a:close/>
                </a:path>
                <a:path w="929004" h="457200">
                  <a:moveTo>
                    <a:pt x="928497" y="0"/>
                  </a:moveTo>
                  <a:lnTo>
                    <a:pt x="863727" y="0"/>
                  </a:lnTo>
                  <a:lnTo>
                    <a:pt x="863727" y="12700"/>
                  </a:lnTo>
                  <a:lnTo>
                    <a:pt x="903351" y="12700"/>
                  </a:lnTo>
                  <a:lnTo>
                    <a:pt x="903351" y="445770"/>
                  </a:lnTo>
                  <a:lnTo>
                    <a:pt x="863727" y="445770"/>
                  </a:lnTo>
                  <a:lnTo>
                    <a:pt x="863727" y="457200"/>
                  </a:lnTo>
                  <a:lnTo>
                    <a:pt x="928497" y="457200"/>
                  </a:lnTo>
                  <a:lnTo>
                    <a:pt x="928497" y="445770"/>
                  </a:lnTo>
                  <a:lnTo>
                    <a:pt x="928497" y="12700"/>
                  </a:lnTo>
                  <a:lnTo>
                    <a:pt x="928497" y="0"/>
                  </a:lnTo>
                  <a:close/>
                </a:path>
              </a:pathLst>
            </a:custGeom>
            <a:solidFill>
              <a:srgbClr val="000000"/>
            </a:solidFill>
          </p:spPr>
          <p:txBody>
            <a:bodyPr wrap="square" lIns="0" tIns="0" rIns="0" bIns="0" rtlCol="0"/>
            <a:lstStyle/>
            <a:p>
              <a:endParaRPr sz="1600"/>
            </a:p>
          </p:txBody>
        </p:sp>
      </p:grpSp>
      <p:sp>
        <p:nvSpPr>
          <p:cNvPr id="35" name="object 35"/>
          <p:cNvSpPr txBox="1"/>
          <p:nvPr/>
        </p:nvSpPr>
        <p:spPr>
          <a:xfrm>
            <a:off x="9146794" y="2975814"/>
            <a:ext cx="812165" cy="697627"/>
          </a:xfrm>
          <a:prstGeom prst="rect">
            <a:avLst/>
          </a:prstGeom>
        </p:spPr>
        <p:txBody>
          <a:bodyPr vert="horz" wrap="square" lIns="0" tIns="30480" rIns="0" bIns="0" rtlCol="0">
            <a:spAutoFit/>
          </a:bodyPr>
          <a:lstStyle/>
          <a:p>
            <a:pPr marL="12700" marR="5080" indent="107950">
              <a:lnSpc>
                <a:spcPts val="2570"/>
              </a:lnSpc>
              <a:spcBef>
                <a:spcPts val="240"/>
              </a:spcBef>
            </a:pPr>
            <a:r>
              <a:rPr sz="2000" spc="-5" dirty="0">
                <a:latin typeface="Cambria Math"/>
                <a:cs typeface="Cambria Math"/>
              </a:rPr>
              <a:t>Unit </a:t>
            </a:r>
            <a:r>
              <a:rPr sz="2000" dirty="0">
                <a:latin typeface="Cambria Math"/>
                <a:cs typeface="Cambria Math"/>
              </a:rPr>
              <a:t> </a:t>
            </a:r>
            <a:r>
              <a:rPr sz="2000" spc="-10" dirty="0">
                <a:latin typeface="Cambria Math"/>
                <a:cs typeface="Cambria Math"/>
              </a:rPr>
              <a:t>M</a:t>
            </a:r>
            <a:r>
              <a:rPr sz="2000" spc="-15" dirty="0">
                <a:latin typeface="Cambria Math"/>
                <a:cs typeface="Cambria Math"/>
              </a:rPr>
              <a:t>a</a:t>
            </a:r>
            <a:r>
              <a:rPr sz="2000" spc="5" dirty="0">
                <a:latin typeface="Cambria Math"/>
                <a:cs typeface="Cambria Math"/>
              </a:rPr>
              <a:t>t</a:t>
            </a:r>
            <a:r>
              <a:rPr sz="2000" spc="-5" dirty="0">
                <a:latin typeface="Cambria Math"/>
                <a:cs typeface="Cambria Math"/>
              </a:rPr>
              <a:t>rix</a:t>
            </a:r>
            <a:endParaRPr sz="2000">
              <a:latin typeface="Cambria Math"/>
              <a:cs typeface="Cambria Math"/>
            </a:endParaRPr>
          </a:p>
        </p:txBody>
      </p:sp>
      <p:grpSp>
        <p:nvGrpSpPr>
          <p:cNvPr id="36" name="object 36"/>
          <p:cNvGrpSpPr/>
          <p:nvPr/>
        </p:nvGrpSpPr>
        <p:grpSpPr>
          <a:xfrm>
            <a:off x="8185404" y="3131821"/>
            <a:ext cx="445134" cy="634365"/>
            <a:chOff x="6661404" y="3131820"/>
            <a:chExt cx="445134" cy="634365"/>
          </a:xfrm>
        </p:grpSpPr>
        <p:pic>
          <p:nvPicPr>
            <p:cNvPr id="37" name="object 37"/>
            <p:cNvPicPr/>
            <p:nvPr/>
          </p:nvPicPr>
          <p:blipFill>
            <a:blip r:embed="rId14" cstate="print"/>
            <a:stretch>
              <a:fillRect/>
            </a:stretch>
          </p:blipFill>
          <p:spPr>
            <a:xfrm>
              <a:off x="6661404" y="3131820"/>
              <a:ext cx="445007" cy="633983"/>
            </a:xfrm>
            <a:prstGeom prst="rect">
              <a:avLst/>
            </a:prstGeom>
          </p:spPr>
        </p:pic>
        <p:pic>
          <p:nvPicPr>
            <p:cNvPr id="38" name="object 38"/>
            <p:cNvPicPr/>
            <p:nvPr/>
          </p:nvPicPr>
          <p:blipFill>
            <a:blip r:embed="rId15" cstate="print"/>
            <a:stretch>
              <a:fillRect/>
            </a:stretch>
          </p:blipFill>
          <p:spPr>
            <a:xfrm>
              <a:off x="6703695" y="3154553"/>
              <a:ext cx="360045" cy="548894"/>
            </a:xfrm>
            <a:prstGeom prst="rect">
              <a:avLst/>
            </a:prstGeom>
          </p:spPr>
        </p:pic>
      </p:grpSp>
      <p:grpSp>
        <p:nvGrpSpPr>
          <p:cNvPr id="39" name="object 39"/>
          <p:cNvGrpSpPr/>
          <p:nvPr/>
        </p:nvGrpSpPr>
        <p:grpSpPr>
          <a:xfrm>
            <a:off x="6315456" y="2741676"/>
            <a:ext cx="1786255" cy="1414780"/>
            <a:chOff x="4791455" y="2741676"/>
            <a:chExt cx="1786255" cy="1414780"/>
          </a:xfrm>
        </p:grpSpPr>
        <p:pic>
          <p:nvPicPr>
            <p:cNvPr id="40" name="object 40"/>
            <p:cNvPicPr/>
            <p:nvPr/>
          </p:nvPicPr>
          <p:blipFill>
            <a:blip r:embed="rId16" cstate="print"/>
            <a:stretch>
              <a:fillRect/>
            </a:stretch>
          </p:blipFill>
          <p:spPr>
            <a:xfrm>
              <a:off x="4791455" y="2741676"/>
              <a:ext cx="1786127" cy="1414272"/>
            </a:xfrm>
            <a:prstGeom prst="rect">
              <a:avLst/>
            </a:prstGeom>
          </p:spPr>
        </p:pic>
        <p:sp>
          <p:nvSpPr>
            <p:cNvPr id="41" name="object 41"/>
            <p:cNvSpPr/>
            <p:nvPr/>
          </p:nvSpPr>
          <p:spPr>
            <a:xfrm>
              <a:off x="5187061" y="3107689"/>
              <a:ext cx="929005" cy="458470"/>
            </a:xfrm>
            <a:custGeom>
              <a:avLst/>
              <a:gdLst/>
              <a:ahLst/>
              <a:cxnLst/>
              <a:rect l="l" t="t" r="r" b="b"/>
              <a:pathLst>
                <a:path w="929004" h="458470">
                  <a:moveTo>
                    <a:pt x="64897" y="0"/>
                  </a:moveTo>
                  <a:lnTo>
                    <a:pt x="0" y="0"/>
                  </a:lnTo>
                  <a:lnTo>
                    <a:pt x="0" y="12700"/>
                  </a:lnTo>
                  <a:lnTo>
                    <a:pt x="0" y="445770"/>
                  </a:lnTo>
                  <a:lnTo>
                    <a:pt x="0" y="458470"/>
                  </a:lnTo>
                  <a:lnTo>
                    <a:pt x="64897" y="458470"/>
                  </a:lnTo>
                  <a:lnTo>
                    <a:pt x="64897" y="445770"/>
                  </a:lnTo>
                  <a:lnTo>
                    <a:pt x="25273" y="445770"/>
                  </a:lnTo>
                  <a:lnTo>
                    <a:pt x="25273" y="12700"/>
                  </a:lnTo>
                  <a:lnTo>
                    <a:pt x="64897" y="12700"/>
                  </a:lnTo>
                  <a:lnTo>
                    <a:pt x="64897" y="0"/>
                  </a:lnTo>
                  <a:close/>
                </a:path>
                <a:path w="929004" h="458470">
                  <a:moveTo>
                    <a:pt x="928497" y="0"/>
                  </a:moveTo>
                  <a:lnTo>
                    <a:pt x="863727" y="0"/>
                  </a:lnTo>
                  <a:lnTo>
                    <a:pt x="863727" y="12700"/>
                  </a:lnTo>
                  <a:lnTo>
                    <a:pt x="903351" y="12700"/>
                  </a:lnTo>
                  <a:lnTo>
                    <a:pt x="903351" y="445770"/>
                  </a:lnTo>
                  <a:lnTo>
                    <a:pt x="863727" y="445770"/>
                  </a:lnTo>
                  <a:lnTo>
                    <a:pt x="863727" y="458470"/>
                  </a:lnTo>
                  <a:lnTo>
                    <a:pt x="928497" y="458470"/>
                  </a:lnTo>
                  <a:lnTo>
                    <a:pt x="928497" y="445770"/>
                  </a:lnTo>
                  <a:lnTo>
                    <a:pt x="928497" y="12700"/>
                  </a:lnTo>
                  <a:lnTo>
                    <a:pt x="928497" y="0"/>
                  </a:lnTo>
                  <a:close/>
                </a:path>
              </a:pathLst>
            </a:custGeom>
            <a:solidFill>
              <a:srgbClr val="000000"/>
            </a:solidFill>
          </p:spPr>
          <p:txBody>
            <a:bodyPr wrap="square" lIns="0" tIns="0" rIns="0" bIns="0" rtlCol="0"/>
            <a:lstStyle/>
            <a:p>
              <a:endParaRPr sz="1600"/>
            </a:p>
          </p:txBody>
        </p:sp>
      </p:grpSp>
      <p:sp>
        <p:nvSpPr>
          <p:cNvPr id="42" name="object 42"/>
          <p:cNvSpPr txBox="1"/>
          <p:nvPr/>
        </p:nvSpPr>
        <p:spPr>
          <a:xfrm>
            <a:off x="6768847" y="2978024"/>
            <a:ext cx="812165" cy="696343"/>
          </a:xfrm>
          <a:prstGeom prst="rect">
            <a:avLst/>
          </a:prstGeom>
        </p:spPr>
        <p:txBody>
          <a:bodyPr vert="horz" wrap="square" lIns="0" tIns="29209" rIns="0" bIns="0" rtlCol="0">
            <a:spAutoFit/>
          </a:bodyPr>
          <a:lstStyle/>
          <a:p>
            <a:pPr marL="12700" marR="5080" indent="115570">
              <a:lnSpc>
                <a:spcPts val="2580"/>
              </a:lnSpc>
              <a:spcBef>
                <a:spcPts val="229"/>
              </a:spcBef>
            </a:pPr>
            <a:r>
              <a:rPr sz="2000" spc="-5" dirty="0">
                <a:latin typeface="Cambria Math"/>
                <a:cs typeface="Cambria Math"/>
              </a:rPr>
              <a:t>Null </a:t>
            </a:r>
            <a:r>
              <a:rPr sz="2000" dirty="0">
                <a:latin typeface="Cambria Math"/>
                <a:cs typeface="Cambria Math"/>
              </a:rPr>
              <a:t> </a:t>
            </a:r>
            <a:r>
              <a:rPr sz="2000" spc="-10" dirty="0">
                <a:latin typeface="Cambria Math"/>
                <a:cs typeface="Cambria Math"/>
              </a:rPr>
              <a:t>Ma</a:t>
            </a:r>
            <a:r>
              <a:rPr sz="2000" dirty="0">
                <a:latin typeface="Cambria Math"/>
                <a:cs typeface="Cambria Math"/>
              </a:rPr>
              <a:t>t</a:t>
            </a:r>
            <a:r>
              <a:rPr sz="2000" spc="-5" dirty="0">
                <a:latin typeface="Cambria Math"/>
                <a:cs typeface="Cambria Math"/>
              </a:rPr>
              <a:t>rix</a:t>
            </a:r>
            <a:endParaRPr sz="2000">
              <a:latin typeface="Cambria Math"/>
              <a:cs typeface="Cambria Math"/>
            </a:endParaRPr>
          </a:p>
        </p:txBody>
      </p:sp>
      <p:grpSp>
        <p:nvGrpSpPr>
          <p:cNvPr id="43" name="object 43"/>
          <p:cNvGrpSpPr/>
          <p:nvPr/>
        </p:nvGrpSpPr>
        <p:grpSpPr>
          <a:xfrm>
            <a:off x="5807964" y="3131821"/>
            <a:ext cx="445134" cy="634365"/>
            <a:chOff x="4283964" y="3131820"/>
            <a:chExt cx="445134" cy="634365"/>
          </a:xfrm>
        </p:grpSpPr>
        <p:pic>
          <p:nvPicPr>
            <p:cNvPr id="44" name="object 44"/>
            <p:cNvPicPr/>
            <p:nvPr/>
          </p:nvPicPr>
          <p:blipFill>
            <a:blip r:embed="rId17" cstate="print"/>
            <a:stretch>
              <a:fillRect/>
            </a:stretch>
          </p:blipFill>
          <p:spPr>
            <a:xfrm>
              <a:off x="4283964" y="3131820"/>
              <a:ext cx="445008" cy="633983"/>
            </a:xfrm>
            <a:prstGeom prst="rect">
              <a:avLst/>
            </a:prstGeom>
          </p:spPr>
        </p:pic>
        <p:pic>
          <p:nvPicPr>
            <p:cNvPr id="45" name="object 45"/>
            <p:cNvPicPr/>
            <p:nvPr/>
          </p:nvPicPr>
          <p:blipFill>
            <a:blip r:embed="rId18" cstate="print"/>
            <a:stretch>
              <a:fillRect/>
            </a:stretch>
          </p:blipFill>
          <p:spPr>
            <a:xfrm>
              <a:off x="4326001" y="3154553"/>
              <a:ext cx="360045" cy="548894"/>
            </a:xfrm>
            <a:prstGeom prst="rect">
              <a:avLst/>
            </a:prstGeom>
          </p:spPr>
        </p:pic>
      </p:grpSp>
      <p:grpSp>
        <p:nvGrpSpPr>
          <p:cNvPr id="46" name="object 46"/>
          <p:cNvGrpSpPr/>
          <p:nvPr/>
        </p:nvGrpSpPr>
        <p:grpSpPr>
          <a:xfrm>
            <a:off x="3938017" y="2741676"/>
            <a:ext cx="1786255" cy="1414780"/>
            <a:chOff x="2414016" y="2741676"/>
            <a:chExt cx="1786255" cy="1414780"/>
          </a:xfrm>
        </p:grpSpPr>
        <p:pic>
          <p:nvPicPr>
            <p:cNvPr id="47" name="object 47"/>
            <p:cNvPicPr/>
            <p:nvPr/>
          </p:nvPicPr>
          <p:blipFill>
            <a:blip r:embed="rId19" cstate="print"/>
            <a:stretch>
              <a:fillRect/>
            </a:stretch>
          </p:blipFill>
          <p:spPr>
            <a:xfrm>
              <a:off x="2414016" y="2741676"/>
              <a:ext cx="1786128" cy="1414272"/>
            </a:xfrm>
            <a:prstGeom prst="rect">
              <a:avLst/>
            </a:prstGeom>
          </p:spPr>
        </p:pic>
        <p:sp>
          <p:nvSpPr>
            <p:cNvPr id="48" name="object 48"/>
            <p:cNvSpPr/>
            <p:nvPr/>
          </p:nvSpPr>
          <p:spPr>
            <a:xfrm>
              <a:off x="2809367" y="3108959"/>
              <a:ext cx="929005" cy="457200"/>
            </a:xfrm>
            <a:custGeom>
              <a:avLst/>
              <a:gdLst/>
              <a:ahLst/>
              <a:cxnLst/>
              <a:rect l="l" t="t" r="r" b="b"/>
              <a:pathLst>
                <a:path w="929004" h="457200">
                  <a:moveTo>
                    <a:pt x="64897" y="0"/>
                  </a:moveTo>
                  <a:lnTo>
                    <a:pt x="0" y="0"/>
                  </a:lnTo>
                  <a:lnTo>
                    <a:pt x="0" y="12700"/>
                  </a:lnTo>
                  <a:lnTo>
                    <a:pt x="0" y="445770"/>
                  </a:lnTo>
                  <a:lnTo>
                    <a:pt x="0" y="457200"/>
                  </a:lnTo>
                  <a:lnTo>
                    <a:pt x="64897" y="457200"/>
                  </a:lnTo>
                  <a:lnTo>
                    <a:pt x="64897" y="445770"/>
                  </a:lnTo>
                  <a:lnTo>
                    <a:pt x="25273" y="445770"/>
                  </a:lnTo>
                  <a:lnTo>
                    <a:pt x="25273" y="12700"/>
                  </a:lnTo>
                  <a:lnTo>
                    <a:pt x="64897" y="12700"/>
                  </a:lnTo>
                  <a:lnTo>
                    <a:pt x="64897" y="0"/>
                  </a:lnTo>
                  <a:close/>
                </a:path>
                <a:path w="929004" h="457200">
                  <a:moveTo>
                    <a:pt x="928497" y="0"/>
                  </a:moveTo>
                  <a:lnTo>
                    <a:pt x="863727" y="0"/>
                  </a:lnTo>
                  <a:lnTo>
                    <a:pt x="863727" y="12700"/>
                  </a:lnTo>
                  <a:lnTo>
                    <a:pt x="903351" y="12700"/>
                  </a:lnTo>
                  <a:lnTo>
                    <a:pt x="903351" y="445770"/>
                  </a:lnTo>
                  <a:lnTo>
                    <a:pt x="863727" y="445770"/>
                  </a:lnTo>
                  <a:lnTo>
                    <a:pt x="863727" y="457200"/>
                  </a:lnTo>
                  <a:lnTo>
                    <a:pt x="928497" y="457200"/>
                  </a:lnTo>
                  <a:lnTo>
                    <a:pt x="928497" y="445770"/>
                  </a:lnTo>
                  <a:lnTo>
                    <a:pt x="928497" y="12700"/>
                  </a:lnTo>
                  <a:lnTo>
                    <a:pt x="928497" y="0"/>
                  </a:lnTo>
                  <a:close/>
                </a:path>
              </a:pathLst>
            </a:custGeom>
            <a:solidFill>
              <a:srgbClr val="000000"/>
            </a:solidFill>
          </p:spPr>
          <p:txBody>
            <a:bodyPr wrap="square" lIns="0" tIns="0" rIns="0" bIns="0" rtlCol="0"/>
            <a:lstStyle/>
            <a:p>
              <a:endParaRPr sz="1600"/>
            </a:p>
          </p:txBody>
        </p:sp>
      </p:grpSp>
      <p:sp>
        <p:nvSpPr>
          <p:cNvPr id="49" name="object 49"/>
          <p:cNvSpPr txBox="1"/>
          <p:nvPr/>
        </p:nvSpPr>
        <p:spPr>
          <a:xfrm>
            <a:off x="4390771" y="2975814"/>
            <a:ext cx="812165" cy="697627"/>
          </a:xfrm>
          <a:prstGeom prst="rect">
            <a:avLst/>
          </a:prstGeom>
        </p:spPr>
        <p:txBody>
          <a:bodyPr vert="horz" wrap="square" lIns="0" tIns="30480" rIns="0" bIns="0" rtlCol="0">
            <a:spAutoFit/>
          </a:bodyPr>
          <a:lstStyle/>
          <a:p>
            <a:pPr marL="12700" marR="5080" indent="93980">
              <a:lnSpc>
                <a:spcPts val="2570"/>
              </a:lnSpc>
              <a:spcBef>
                <a:spcPts val="240"/>
              </a:spcBef>
            </a:pPr>
            <a:r>
              <a:rPr sz="2000" spc="-10" dirty="0">
                <a:latin typeface="Cambria Math"/>
                <a:cs typeface="Cambria Math"/>
              </a:rPr>
              <a:t>Row </a:t>
            </a:r>
            <a:r>
              <a:rPr sz="2000" spc="-5" dirty="0">
                <a:latin typeface="Cambria Math"/>
                <a:cs typeface="Cambria Math"/>
              </a:rPr>
              <a:t> </a:t>
            </a:r>
            <a:r>
              <a:rPr sz="2000" spc="-10" dirty="0">
                <a:latin typeface="Cambria Math"/>
                <a:cs typeface="Cambria Math"/>
              </a:rPr>
              <a:t>M</a:t>
            </a:r>
            <a:r>
              <a:rPr sz="2000" spc="-15" dirty="0">
                <a:latin typeface="Cambria Math"/>
                <a:cs typeface="Cambria Math"/>
              </a:rPr>
              <a:t>a</a:t>
            </a:r>
            <a:r>
              <a:rPr sz="2000" spc="5" dirty="0">
                <a:latin typeface="Cambria Math"/>
                <a:cs typeface="Cambria Math"/>
              </a:rPr>
              <a:t>t</a:t>
            </a:r>
            <a:r>
              <a:rPr sz="2000" spc="-5" dirty="0">
                <a:latin typeface="Cambria Math"/>
                <a:cs typeface="Cambria Math"/>
              </a:rPr>
              <a:t>rix</a:t>
            </a:r>
            <a:endParaRPr sz="2000">
              <a:latin typeface="Cambria Math"/>
              <a:cs typeface="Cambria Math"/>
            </a:endParaRPr>
          </a:p>
        </p:txBody>
      </p:sp>
      <p:grpSp>
        <p:nvGrpSpPr>
          <p:cNvPr id="50" name="object 50"/>
          <p:cNvGrpSpPr/>
          <p:nvPr/>
        </p:nvGrpSpPr>
        <p:grpSpPr>
          <a:xfrm>
            <a:off x="3429000" y="3131821"/>
            <a:ext cx="447040" cy="634365"/>
            <a:chOff x="1905000" y="3131820"/>
            <a:chExt cx="447040" cy="634365"/>
          </a:xfrm>
        </p:grpSpPr>
        <p:pic>
          <p:nvPicPr>
            <p:cNvPr id="51" name="object 51"/>
            <p:cNvPicPr/>
            <p:nvPr/>
          </p:nvPicPr>
          <p:blipFill>
            <a:blip r:embed="rId20" cstate="print"/>
            <a:stretch>
              <a:fillRect/>
            </a:stretch>
          </p:blipFill>
          <p:spPr>
            <a:xfrm>
              <a:off x="1905000" y="3131820"/>
              <a:ext cx="446531" cy="633983"/>
            </a:xfrm>
            <a:prstGeom prst="rect">
              <a:avLst/>
            </a:prstGeom>
          </p:spPr>
        </p:pic>
        <p:pic>
          <p:nvPicPr>
            <p:cNvPr id="52" name="object 52"/>
            <p:cNvPicPr/>
            <p:nvPr/>
          </p:nvPicPr>
          <p:blipFill>
            <a:blip r:embed="rId21" cstate="print"/>
            <a:stretch>
              <a:fillRect/>
            </a:stretch>
          </p:blipFill>
          <p:spPr>
            <a:xfrm>
              <a:off x="1948307" y="3154553"/>
              <a:ext cx="360044" cy="548894"/>
            </a:xfrm>
            <a:prstGeom prst="rect">
              <a:avLst/>
            </a:prstGeom>
          </p:spPr>
        </p:pic>
      </p:grpSp>
      <p:grpSp>
        <p:nvGrpSpPr>
          <p:cNvPr id="53" name="object 53"/>
          <p:cNvGrpSpPr/>
          <p:nvPr/>
        </p:nvGrpSpPr>
        <p:grpSpPr>
          <a:xfrm>
            <a:off x="1560577" y="2741676"/>
            <a:ext cx="1786255" cy="1414780"/>
            <a:chOff x="36576" y="2741676"/>
            <a:chExt cx="1786255" cy="1414780"/>
          </a:xfrm>
        </p:grpSpPr>
        <p:pic>
          <p:nvPicPr>
            <p:cNvPr id="54" name="object 54"/>
            <p:cNvPicPr/>
            <p:nvPr/>
          </p:nvPicPr>
          <p:blipFill>
            <a:blip r:embed="rId22" cstate="print"/>
            <a:stretch>
              <a:fillRect/>
            </a:stretch>
          </p:blipFill>
          <p:spPr>
            <a:xfrm>
              <a:off x="36576" y="2741676"/>
              <a:ext cx="1786127" cy="1414272"/>
            </a:xfrm>
            <a:prstGeom prst="rect">
              <a:avLst/>
            </a:prstGeom>
          </p:spPr>
        </p:pic>
        <p:sp>
          <p:nvSpPr>
            <p:cNvPr id="55" name="object 55"/>
            <p:cNvSpPr/>
            <p:nvPr/>
          </p:nvSpPr>
          <p:spPr>
            <a:xfrm>
              <a:off x="331076" y="3107689"/>
              <a:ext cx="1128395" cy="458470"/>
            </a:xfrm>
            <a:custGeom>
              <a:avLst/>
              <a:gdLst/>
              <a:ahLst/>
              <a:cxnLst/>
              <a:rect l="l" t="t" r="r" b="b"/>
              <a:pathLst>
                <a:path w="1128395" h="458470">
                  <a:moveTo>
                    <a:pt x="64820" y="0"/>
                  </a:moveTo>
                  <a:lnTo>
                    <a:pt x="0" y="0"/>
                  </a:lnTo>
                  <a:lnTo>
                    <a:pt x="0" y="12700"/>
                  </a:lnTo>
                  <a:lnTo>
                    <a:pt x="0" y="445770"/>
                  </a:lnTo>
                  <a:lnTo>
                    <a:pt x="0" y="458470"/>
                  </a:lnTo>
                  <a:lnTo>
                    <a:pt x="64820" y="458470"/>
                  </a:lnTo>
                  <a:lnTo>
                    <a:pt x="64820" y="445770"/>
                  </a:lnTo>
                  <a:lnTo>
                    <a:pt x="25196" y="445770"/>
                  </a:lnTo>
                  <a:lnTo>
                    <a:pt x="25196" y="12700"/>
                  </a:lnTo>
                  <a:lnTo>
                    <a:pt x="64820" y="12700"/>
                  </a:lnTo>
                  <a:lnTo>
                    <a:pt x="64820" y="0"/>
                  </a:lnTo>
                  <a:close/>
                </a:path>
                <a:path w="1128395" h="458470">
                  <a:moveTo>
                    <a:pt x="1128153" y="0"/>
                  </a:moveTo>
                  <a:lnTo>
                    <a:pt x="1063383" y="0"/>
                  </a:lnTo>
                  <a:lnTo>
                    <a:pt x="1063383" y="12700"/>
                  </a:lnTo>
                  <a:lnTo>
                    <a:pt x="1103007" y="12700"/>
                  </a:lnTo>
                  <a:lnTo>
                    <a:pt x="1103007" y="445770"/>
                  </a:lnTo>
                  <a:lnTo>
                    <a:pt x="1063383" y="445770"/>
                  </a:lnTo>
                  <a:lnTo>
                    <a:pt x="1063383" y="458470"/>
                  </a:lnTo>
                  <a:lnTo>
                    <a:pt x="1128153" y="458470"/>
                  </a:lnTo>
                  <a:lnTo>
                    <a:pt x="1128153" y="445770"/>
                  </a:lnTo>
                  <a:lnTo>
                    <a:pt x="1128153" y="12700"/>
                  </a:lnTo>
                  <a:lnTo>
                    <a:pt x="1128153" y="0"/>
                  </a:lnTo>
                  <a:close/>
                </a:path>
              </a:pathLst>
            </a:custGeom>
            <a:solidFill>
              <a:srgbClr val="000000"/>
            </a:solidFill>
          </p:spPr>
          <p:txBody>
            <a:bodyPr wrap="square" lIns="0" tIns="0" rIns="0" bIns="0" rtlCol="0"/>
            <a:lstStyle/>
            <a:p>
              <a:endParaRPr sz="1600"/>
            </a:p>
          </p:txBody>
        </p:sp>
      </p:grpSp>
      <p:sp>
        <p:nvSpPr>
          <p:cNvPr id="56" name="object 56"/>
          <p:cNvSpPr txBox="1"/>
          <p:nvPr/>
        </p:nvSpPr>
        <p:spPr>
          <a:xfrm>
            <a:off x="1913636" y="2978024"/>
            <a:ext cx="948690" cy="696343"/>
          </a:xfrm>
          <a:prstGeom prst="rect">
            <a:avLst/>
          </a:prstGeom>
        </p:spPr>
        <p:txBody>
          <a:bodyPr vert="horz" wrap="square" lIns="0" tIns="29209" rIns="0" bIns="0" rtlCol="0">
            <a:spAutoFit/>
          </a:bodyPr>
          <a:lstStyle/>
          <a:p>
            <a:pPr marL="111125" marR="5080" indent="-99060">
              <a:lnSpc>
                <a:spcPts val="2580"/>
              </a:lnSpc>
              <a:spcBef>
                <a:spcPts val="229"/>
              </a:spcBef>
            </a:pPr>
            <a:r>
              <a:rPr sz="2000" spc="-5" dirty="0">
                <a:latin typeface="Cambria Math"/>
                <a:cs typeface="Cambria Math"/>
              </a:rPr>
              <a:t>Column  Matrix</a:t>
            </a:r>
            <a:endParaRPr sz="2000">
              <a:latin typeface="Cambria Math"/>
              <a:cs typeface="Cambria Math"/>
            </a:endParaRPr>
          </a:p>
        </p:txBody>
      </p:sp>
      <p:grpSp>
        <p:nvGrpSpPr>
          <p:cNvPr id="57" name="object 57"/>
          <p:cNvGrpSpPr/>
          <p:nvPr/>
        </p:nvGrpSpPr>
        <p:grpSpPr>
          <a:xfrm>
            <a:off x="2133601" y="4226053"/>
            <a:ext cx="635635" cy="460375"/>
            <a:chOff x="609600" y="4226052"/>
            <a:chExt cx="635635" cy="460375"/>
          </a:xfrm>
        </p:grpSpPr>
        <p:pic>
          <p:nvPicPr>
            <p:cNvPr id="58" name="object 58"/>
            <p:cNvPicPr/>
            <p:nvPr/>
          </p:nvPicPr>
          <p:blipFill>
            <a:blip r:embed="rId23" cstate="print"/>
            <a:stretch>
              <a:fillRect/>
            </a:stretch>
          </p:blipFill>
          <p:spPr>
            <a:xfrm>
              <a:off x="609600" y="4226052"/>
              <a:ext cx="635507" cy="460248"/>
            </a:xfrm>
            <a:prstGeom prst="rect">
              <a:avLst/>
            </a:prstGeom>
          </p:spPr>
        </p:pic>
        <p:pic>
          <p:nvPicPr>
            <p:cNvPr id="59" name="object 59"/>
            <p:cNvPicPr/>
            <p:nvPr/>
          </p:nvPicPr>
          <p:blipFill>
            <a:blip r:embed="rId24" cstate="print"/>
            <a:stretch>
              <a:fillRect/>
            </a:stretch>
          </p:blipFill>
          <p:spPr>
            <a:xfrm>
              <a:off x="652945" y="4248277"/>
              <a:ext cx="548779" cy="375412"/>
            </a:xfrm>
            <a:prstGeom prst="rect">
              <a:avLst/>
            </a:prstGeom>
          </p:spPr>
        </p:pic>
      </p:grpSp>
      <p:grpSp>
        <p:nvGrpSpPr>
          <p:cNvPr id="60" name="object 60"/>
          <p:cNvGrpSpPr/>
          <p:nvPr/>
        </p:nvGrpSpPr>
        <p:grpSpPr>
          <a:xfrm>
            <a:off x="1556004" y="4776215"/>
            <a:ext cx="1906905" cy="1416050"/>
            <a:chOff x="32003" y="4776215"/>
            <a:chExt cx="1906905" cy="1416050"/>
          </a:xfrm>
        </p:grpSpPr>
        <p:pic>
          <p:nvPicPr>
            <p:cNvPr id="61" name="object 61"/>
            <p:cNvPicPr/>
            <p:nvPr/>
          </p:nvPicPr>
          <p:blipFill>
            <a:blip r:embed="rId25" cstate="print"/>
            <a:stretch>
              <a:fillRect/>
            </a:stretch>
          </p:blipFill>
          <p:spPr>
            <a:xfrm>
              <a:off x="32003" y="4776215"/>
              <a:ext cx="1906524" cy="1415796"/>
            </a:xfrm>
            <a:prstGeom prst="rect">
              <a:avLst/>
            </a:prstGeom>
          </p:spPr>
        </p:pic>
        <p:sp>
          <p:nvSpPr>
            <p:cNvPr id="62" name="object 62"/>
            <p:cNvSpPr/>
            <p:nvPr/>
          </p:nvSpPr>
          <p:spPr>
            <a:xfrm>
              <a:off x="144856" y="4890769"/>
              <a:ext cx="1494155" cy="826769"/>
            </a:xfrm>
            <a:custGeom>
              <a:avLst/>
              <a:gdLst/>
              <a:ahLst/>
              <a:cxnLst/>
              <a:rect l="l" t="t" r="r" b="b"/>
              <a:pathLst>
                <a:path w="1494155" h="826770">
                  <a:moveTo>
                    <a:pt x="74091" y="0"/>
                  </a:moveTo>
                  <a:lnTo>
                    <a:pt x="0" y="0"/>
                  </a:lnTo>
                  <a:lnTo>
                    <a:pt x="0" y="13970"/>
                  </a:lnTo>
                  <a:lnTo>
                    <a:pt x="0" y="814070"/>
                  </a:lnTo>
                  <a:lnTo>
                    <a:pt x="0" y="826770"/>
                  </a:lnTo>
                  <a:lnTo>
                    <a:pt x="74091" y="826770"/>
                  </a:lnTo>
                  <a:lnTo>
                    <a:pt x="74091" y="814070"/>
                  </a:lnTo>
                  <a:lnTo>
                    <a:pt x="28054" y="814070"/>
                  </a:lnTo>
                  <a:lnTo>
                    <a:pt x="28054" y="13970"/>
                  </a:lnTo>
                  <a:lnTo>
                    <a:pt x="74091" y="13970"/>
                  </a:lnTo>
                  <a:lnTo>
                    <a:pt x="74091" y="0"/>
                  </a:lnTo>
                  <a:close/>
                </a:path>
                <a:path w="1494155" h="826770">
                  <a:moveTo>
                    <a:pt x="1493939" y="0"/>
                  </a:moveTo>
                  <a:lnTo>
                    <a:pt x="1419783" y="0"/>
                  </a:lnTo>
                  <a:lnTo>
                    <a:pt x="1419783" y="13970"/>
                  </a:lnTo>
                  <a:lnTo>
                    <a:pt x="1465884" y="13970"/>
                  </a:lnTo>
                  <a:lnTo>
                    <a:pt x="1465884" y="814070"/>
                  </a:lnTo>
                  <a:lnTo>
                    <a:pt x="1419783" y="814070"/>
                  </a:lnTo>
                  <a:lnTo>
                    <a:pt x="1419783" y="826770"/>
                  </a:lnTo>
                  <a:lnTo>
                    <a:pt x="1493939" y="826770"/>
                  </a:lnTo>
                  <a:lnTo>
                    <a:pt x="1493939" y="814070"/>
                  </a:lnTo>
                  <a:lnTo>
                    <a:pt x="1493939" y="13970"/>
                  </a:lnTo>
                  <a:lnTo>
                    <a:pt x="1493939" y="0"/>
                  </a:lnTo>
                  <a:close/>
                </a:path>
              </a:pathLst>
            </a:custGeom>
            <a:solidFill>
              <a:srgbClr val="000000"/>
            </a:solidFill>
          </p:spPr>
          <p:txBody>
            <a:bodyPr wrap="square" lIns="0" tIns="0" rIns="0" bIns="0" rtlCol="0"/>
            <a:lstStyle/>
            <a:p>
              <a:endParaRPr sz="1600"/>
            </a:p>
          </p:txBody>
        </p:sp>
      </p:grpSp>
      <p:sp>
        <p:nvSpPr>
          <p:cNvPr id="63" name="object 63"/>
          <p:cNvSpPr txBox="1"/>
          <p:nvPr/>
        </p:nvSpPr>
        <p:spPr>
          <a:xfrm>
            <a:off x="1736242" y="4764785"/>
            <a:ext cx="1297940" cy="948337"/>
          </a:xfrm>
          <a:prstGeom prst="rect">
            <a:avLst/>
          </a:prstGeom>
        </p:spPr>
        <p:txBody>
          <a:bodyPr vert="horz" wrap="square" lIns="0" tIns="12065" rIns="0" bIns="0" rtlCol="0">
            <a:spAutoFit/>
          </a:bodyPr>
          <a:lstStyle/>
          <a:p>
            <a:pPr algn="ctr">
              <a:spcBef>
                <a:spcPts val="95"/>
              </a:spcBef>
            </a:pPr>
            <a:r>
              <a:rPr sz="2000" spc="-5" dirty="0">
                <a:latin typeface="Cambria Math"/>
                <a:cs typeface="Cambria Math"/>
              </a:rPr>
              <a:t>Upper</a:t>
            </a:r>
            <a:endParaRPr sz="2000">
              <a:latin typeface="Cambria Math"/>
              <a:cs typeface="Cambria Math"/>
            </a:endParaRPr>
          </a:p>
          <a:p>
            <a:pPr marL="12065" marR="5080" algn="ctr">
              <a:lnSpc>
                <a:spcPct val="100400"/>
              </a:lnSpc>
              <a:spcBef>
                <a:spcPts val="50"/>
              </a:spcBef>
            </a:pPr>
            <a:r>
              <a:rPr sz="2000" spc="-5" dirty="0">
                <a:latin typeface="Cambria Math"/>
                <a:cs typeface="Cambria Math"/>
              </a:rPr>
              <a:t>Trian</a:t>
            </a:r>
            <a:r>
              <a:rPr sz="2000" dirty="0">
                <a:latin typeface="Cambria Math"/>
                <a:cs typeface="Cambria Math"/>
              </a:rPr>
              <a:t>g</a:t>
            </a:r>
            <a:r>
              <a:rPr sz="2000" spc="-10" dirty="0">
                <a:latin typeface="Cambria Math"/>
                <a:cs typeface="Cambria Math"/>
              </a:rPr>
              <a:t>u</a:t>
            </a:r>
            <a:r>
              <a:rPr sz="2000" spc="-5" dirty="0">
                <a:latin typeface="Cambria Math"/>
                <a:cs typeface="Cambria Math"/>
              </a:rPr>
              <a:t>l</a:t>
            </a:r>
            <a:r>
              <a:rPr sz="2000" dirty="0">
                <a:latin typeface="Cambria Math"/>
                <a:cs typeface="Cambria Math"/>
              </a:rPr>
              <a:t>a</a:t>
            </a:r>
            <a:r>
              <a:rPr sz="2000" spc="-5" dirty="0">
                <a:latin typeface="Cambria Math"/>
                <a:cs typeface="Cambria Math"/>
              </a:rPr>
              <a:t>r  </a:t>
            </a:r>
            <a:r>
              <a:rPr sz="2000" spc="-10" dirty="0">
                <a:latin typeface="Cambria Math"/>
                <a:cs typeface="Cambria Math"/>
              </a:rPr>
              <a:t>Matrix</a:t>
            </a:r>
            <a:endParaRPr sz="2000">
              <a:latin typeface="Cambria Math"/>
              <a:cs typeface="Cambria Math"/>
            </a:endParaRPr>
          </a:p>
        </p:txBody>
      </p:sp>
      <p:grpSp>
        <p:nvGrpSpPr>
          <p:cNvPr id="64" name="object 64"/>
          <p:cNvGrpSpPr/>
          <p:nvPr/>
        </p:nvGrpSpPr>
        <p:grpSpPr>
          <a:xfrm>
            <a:off x="3413761" y="5167885"/>
            <a:ext cx="466725" cy="634365"/>
            <a:chOff x="1889760" y="5167884"/>
            <a:chExt cx="466725" cy="634365"/>
          </a:xfrm>
        </p:grpSpPr>
        <p:pic>
          <p:nvPicPr>
            <p:cNvPr id="65" name="object 65"/>
            <p:cNvPicPr/>
            <p:nvPr/>
          </p:nvPicPr>
          <p:blipFill>
            <a:blip r:embed="rId26" cstate="print"/>
            <a:stretch>
              <a:fillRect/>
            </a:stretch>
          </p:blipFill>
          <p:spPr>
            <a:xfrm>
              <a:off x="1889760" y="5167884"/>
              <a:ext cx="466344" cy="633983"/>
            </a:xfrm>
            <a:prstGeom prst="rect">
              <a:avLst/>
            </a:prstGeom>
          </p:spPr>
        </p:pic>
        <p:pic>
          <p:nvPicPr>
            <p:cNvPr id="66" name="object 66"/>
            <p:cNvPicPr/>
            <p:nvPr/>
          </p:nvPicPr>
          <p:blipFill>
            <a:blip r:embed="rId27" cstate="print"/>
            <a:stretch>
              <a:fillRect/>
            </a:stretch>
          </p:blipFill>
          <p:spPr>
            <a:xfrm>
              <a:off x="1932559" y="5190109"/>
              <a:ext cx="380619" cy="548716"/>
            </a:xfrm>
            <a:prstGeom prst="rect">
              <a:avLst/>
            </a:prstGeom>
          </p:spPr>
        </p:pic>
      </p:grpSp>
      <p:grpSp>
        <p:nvGrpSpPr>
          <p:cNvPr id="67" name="object 67"/>
          <p:cNvGrpSpPr/>
          <p:nvPr/>
        </p:nvGrpSpPr>
        <p:grpSpPr>
          <a:xfrm>
            <a:off x="3973068" y="4776215"/>
            <a:ext cx="1906905" cy="1416050"/>
            <a:chOff x="2449067" y="4776215"/>
            <a:chExt cx="1906905" cy="1416050"/>
          </a:xfrm>
        </p:grpSpPr>
        <p:pic>
          <p:nvPicPr>
            <p:cNvPr id="68" name="object 68"/>
            <p:cNvPicPr/>
            <p:nvPr/>
          </p:nvPicPr>
          <p:blipFill>
            <a:blip r:embed="rId28" cstate="print"/>
            <a:stretch>
              <a:fillRect/>
            </a:stretch>
          </p:blipFill>
          <p:spPr>
            <a:xfrm>
              <a:off x="2449067" y="4776215"/>
              <a:ext cx="1906524" cy="1415796"/>
            </a:xfrm>
            <a:prstGeom prst="rect">
              <a:avLst/>
            </a:prstGeom>
          </p:spPr>
        </p:pic>
        <p:sp>
          <p:nvSpPr>
            <p:cNvPr id="69" name="object 69"/>
            <p:cNvSpPr/>
            <p:nvPr/>
          </p:nvSpPr>
          <p:spPr>
            <a:xfrm>
              <a:off x="2561336" y="4894579"/>
              <a:ext cx="1494155" cy="826769"/>
            </a:xfrm>
            <a:custGeom>
              <a:avLst/>
              <a:gdLst/>
              <a:ahLst/>
              <a:cxnLst/>
              <a:rect l="l" t="t" r="r" b="b"/>
              <a:pathLst>
                <a:path w="1494154" h="826770">
                  <a:moveTo>
                    <a:pt x="74041" y="0"/>
                  </a:moveTo>
                  <a:lnTo>
                    <a:pt x="0" y="0"/>
                  </a:lnTo>
                  <a:lnTo>
                    <a:pt x="0" y="12700"/>
                  </a:lnTo>
                  <a:lnTo>
                    <a:pt x="0" y="814070"/>
                  </a:lnTo>
                  <a:lnTo>
                    <a:pt x="0" y="826770"/>
                  </a:lnTo>
                  <a:lnTo>
                    <a:pt x="74041" y="826770"/>
                  </a:lnTo>
                  <a:lnTo>
                    <a:pt x="74041" y="814070"/>
                  </a:lnTo>
                  <a:lnTo>
                    <a:pt x="28067" y="814070"/>
                  </a:lnTo>
                  <a:lnTo>
                    <a:pt x="28067" y="12700"/>
                  </a:lnTo>
                  <a:lnTo>
                    <a:pt x="74041" y="12700"/>
                  </a:lnTo>
                  <a:lnTo>
                    <a:pt x="74041" y="0"/>
                  </a:lnTo>
                  <a:close/>
                </a:path>
                <a:path w="1494154" h="826770">
                  <a:moveTo>
                    <a:pt x="1493901" y="0"/>
                  </a:moveTo>
                  <a:lnTo>
                    <a:pt x="1419860" y="0"/>
                  </a:lnTo>
                  <a:lnTo>
                    <a:pt x="1419860" y="12700"/>
                  </a:lnTo>
                  <a:lnTo>
                    <a:pt x="1465834" y="12700"/>
                  </a:lnTo>
                  <a:lnTo>
                    <a:pt x="1465834" y="814070"/>
                  </a:lnTo>
                  <a:lnTo>
                    <a:pt x="1419860" y="814070"/>
                  </a:lnTo>
                  <a:lnTo>
                    <a:pt x="1419860" y="826770"/>
                  </a:lnTo>
                  <a:lnTo>
                    <a:pt x="1493901" y="826770"/>
                  </a:lnTo>
                  <a:lnTo>
                    <a:pt x="1493901" y="814070"/>
                  </a:lnTo>
                  <a:lnTo>
                    <a:pt x="1493901" y="12700"/>
                  </a:lnTo>
                  <a:lnTo>
                    <a:pt x="1493901" y="0"/>
                  </a:lnTo>
                  <a:close/>
                </a:path>
              </a:pathLst>
            </a:custGeom>
            <a:solidFill>
              <a:srgbClr val="000000"/>
            </a:solidFill>
          </p:spPr>
          <p:txBody>
            <a:bodyPr wrap="square" lIns="0" tIns="0" rIns="0" bIns="0" rtlCol="0"/>
            <a:lstStyle/>
            <a:p>
              <a:endParaRPr sz="1600"/>
            </a:p>
          </p:txBody>
        </p:sp>
      </p:grpSp>
      <p:sp>
        <p:nvSpPr>
          <p:cNvPr id="70" name="object 70"/>
          <p:cNvSpPr txBox="1"/>
          <p:nvPr/>
        </p:nvSpPr>
        <p:spPr>
          <a:xfrm>
            <a:off x="4153281" y="4775708"/>
            <a:ext cx="1296035" cy="1024890"/>
          </a:xfrm>
          <a:prstGeom prst="rect">
            <a:avLst/>
          </a:prstGeom>
        </p:spPr>
        <p:txBody>
          <a:bodyPr vert="horz" wrap="square" lIns="0" tIns="29209" rIns="0" bIns="0" rtlCol="0">
            <a:spAutoFit/>
          </a:bodyPr>
          <a:lstStyle/>
          <a:p>
            <a:pPr marL="12700" marR="5080" indent="283210">
              <a:lnSpc>
                <a:spcPts val="2580"/>
              </a:lnSpc>
              <a:spcBef>
                <a:spcPts val="229"/>
              </a:spcBef>
            </a:pPr>
            <a:r>
              <a:rPr sz="2000" spc="-5" dirty="0">
                <a:latin typeface="Cambria Math"/>
                <a:cs typeface="Cambria Math"/>
              </a:rPr>
              <a:t>Lower </a:t>
            </a:r>
            <a:r>
              <a:rPr sz="2000" dirty="0">
                <a:latin typeface="Cambria Math"/>
                <a:cs typeface="Cambria Math"/>
              </a:rPr>
              <a:t> </a:t>
            </a:r>
            <a:r>
              <a:rPr sz="2000" spc="-5" dirty="0">
                <a:latin typeface="Cambria Math"/>
                <a:cs typeface="Cambria Math"/>
              </a:rPr>
              <a:t>Tria</a:t>
            </a:r>
            <a:r>
              <a:rPr sz="2000" spc="-15" dirty="0">
                <a:latin typeface="Cambria Math"/>
                <a:cs typeface="Cambria Math"/>
              </a:rPr>
              <a:t>n</a:t>
            </a:r>
            <a:r>
              <a:rPr sz="2000" spc="-5" dirty="0">
                <a:latin typeface="Cambria Math"/>
                <a:cs typeface="Cambria Math"/>
              </a:rPr>
              <a:t>g</a:t>
            </a:r>
            <a:r>
              <a:rPr sz="2000" spc="-10" dirty="0">
                <a:latin typeface="Cambria Math"/>
                <a:cs typeface="Cambria Math"/>
              </a:rPr>
              <a:t>ul</a:t>
            </a:r>
            <a:r>
              <a:rPr sz="2000" spc="5" dirty="0">
                <a:latin typeface="Cambria Math"/>
                <a:cs typeface="Cambria Math"/>
              </a:rPr>
              <a:t>a</a:t>
            </a:r>
            <a:r>
              <a:rPr sz="2000" spc="-5" dirty="0">
                <a:latin typeface="Cambria Math"/>
                <a:cs typeface="Cambria Math"/>
              </a:rPr>
              <a:t>r</a:t>
            </a:r>
            <a:endParaRPr sz="2000">
              <a:latin typeface="Cambria Math"/>
              <a:cs typeface="Cambria Math"/>
            </a:endParaRPr>
          </a:p>
          <a:p>
            <a:pPr marL="285115">
              <a:lnSpc>
                <a:spcPts val="2580"/>
              </a:lnSpc>
            </a:pPr>
            <a:r>
              <a:rPr sz="2000" spc="-10" dirty="0">
                <a:latin typeface="Cambria Math"/>
                <a:cs typeface="Cambria Math"/>
              </a:rPr>
              <a:t>Matrix</a:t>
            </a:r>
            <a:endParaRPr sz="2000">
              <a:latin typeface="Cambria Math"/>
              <a:cs typeface="Cambria Math"/>
            </a:endParaRPr>
          </a:p>
        </p:txBody>
      </p:sp>
      <p:grpSp>
        <p:nvGrpSpPr>
          <p:cNvPr id="71" name="object 71"/>
          <p:cNvGrpSpPr/>
          <p:nvPr/>
        </p:nvGrpSpPr>
        <p:grpSpPr>
          <a:xfrm>
            <a:off x="5823203" y="5167885"/>
            <a:ext cx="449580" cy="634365"/>
            <a:chOff x="4299203" y="5167884"/>
            <a:chExt cx="449580" cy="634365"/>
          </a:xfrm>
        </p:grpSpPr>
        <p:pic>
          <p:nvPicPr>
            <p:cNvPr id="72" name="object 72"/>
            <p:cNvPicPr/>
            <p:nvPr/>
          </p:nvPicPr>
          <p:blipFill>
            <a:blip r:embed="rId29" cstate="print"/>
            <a:stretch>
              <a:fillRect/>
            </a:stretch>
          </p:blipFill>
          <p:spPr>
            <a:xfrm>
              <a:off x="4299203" y="5167884"/>
              <a:ext cx="449579" cy="633983"/>
            </a:xfrm>
            <a:prstGeom prst="rect">
              <a:avLst/>
            </a:prstGeom>
          </p:spPr>
        </p:pic>
        <p:pic>
          <p:nvPicPr>
            <p:cNvPr id="73" name="object 73"/>
            <p:cNvPicPr/>
            <p:nvPr/>
          </p:nvPicPr>
          <p:blipFill>
            <a:blip r:embed="rId30" cstate="print"/>
            <a:stretch>
              <a:fillRect/>
            </a:stretch>
          </p:blipFill>
          <p:spPr>
            <a:xfrm>
              <a:off x="4341875" y="5190109"/>
              <a:ext cx="363474" cy="548716"/>
            </a:xfrm>
            <a:prstGeom prst="rect">
              <a:avLst/>
            </a:prstGeom>
          </p:spPr>
        </p:pic>
      </p:grpSp>
      <p:grpSp>
        <p:nvGrpSpPr>
          <p:cNvPr id="74" name="object 74"/>
          <p:cNvGrpSpPr/>
          <p:nvPr/>
        </p:nvGrpSpPr>
        <p:grpSpPr>
          <a:xfrm>
            <a:off x="6356604" y="4776215"/>
            <a:ext cx="1786255" cy="1416050"/>
            <a:chOff x="4832603" y="4776215"/>
            <a:chExt cx="1786255" cy="1416050"/>
          </a:xfrm>
        </p:grpSpPr>
        <p:pic>
          <p:nvPicPr>
            <p:cNvPr id="75" name="object 75"/>
            <p:cNvPicPr/>
            <p:nvPr/>
          </p:nvPicPr>
          <p:blipFill>
            <a:blip r:embed="rId31" cstate="print"/>
            <a:stretch>
              <a:fillRect/>
            </a:stretch>
          </p:blipFill>
          <p:spPr>
            <a:xfrm>
              <a:off x="4832603" y="4776215"/>
              <a:ext cx="1786127" cy="1415796"/>
            </a:xfrm>
            <a:prstGeom prst="rect">
              <a:avLst/>
            </a:prstGeom>
          </p:spPr>
        </p:pic>
        <p:sp>
          <p:nvSpPr>
            <p:cNvPr id="76" name="object 76"/>
            <p:cNvSpPr/>
            <p:nvPr/>
          </p:nvSpPr>
          <p:spPr>
            <a:xfrm>
              <a:off x="5228463" y="5143499"/>
              <a:ext cx="929005" cy="457200"/>
            </a:xfrm>
            <a:custGeom>
              <a:avLst/>
              <a:gdLst/>
              <a:ahLst/>
              <a:cxnLst/>
              <a:rect l="l" t="t" r="r" b="b"/>
              <a:pathLst>
                <a:path w="929004" h="457200">
                  <a:moveTo>
                    <a:pt x="64770" y="0"/>
                  </a:moveTo>
                  <a:lnTo>
                    <a:pt x="0" y="0"/>
                  </a:lnTo>
                  <a:lnTo>
                    <a:pt x="0" y="11430"/>
                  </a:lnTo>
                  <a:lnTo>
                    <a:pt x="0" y="445770"/>
                  </a:lnTo>
                  <a:lnTo>
                    <a:pt x="0" y="457200"/>
                  </a:lnTo>
                  <a:lnTo>
                    <a:pt x="64770" y="457200"/>
                  </a:lnTo>
                  <a:lnTo>
                    <a:pt x="64770" y="445770"/>
                  </a:lnTo>
                  <a:lnTo>
                    <a:pt x="25146" y="445770"/>
                  </a:lnTo>
                  <a:lnTo>
                    <a:pt x="25146" y="11430"/>
                  </a:lnTo>
                  <a:lnTo>
                    <a:pt x="64770" y="11430"/>
                  </a:lnTo>
                  <a:lnTo>
                    <a:pt x="64770" y="0"/>
                  </a:lnTo>
                  <a:close/>
                </a:path>
                <a:path w="929004" h="457200">
                  <a:moveTo>
                    <a:pt x="928497" y="0"/>
                  </a:moveTo>
                  <a:lnTo>
                    <a:pt x="863600" y="0"/>
                  </a:lnTo>
                  <a:lnTo>
                    <a:pt x="863600" y="11430"/>
                  </a:lnTo>
                  <a:lnTo>
                    <a:pt x="903351" y="11430"/>
                  </a:lnTo>
                  <a:lnTo>
                    <a:pt x="903351" y="445770"/>
                  </a:lnTo>
                  <a:lnTo>
                    <a:pt x="863600" y="445770"/>
                  </a:lnTo>
                  <a:lnTo>
                    <a:pt x="863600" y="457200"/>
                  </a:lnTo>
                  <a:lnTo>
                    <a:pt x="928497" y="457200"/>
                  </a:lnTo>
                  <a:lnTo>
                    <a:pt x="928497" y="445770"/>
                  </a:lnTo>
                  <a:lnTo>
                    <a:pt x="928497" y="11430"/>
                  </a:lnTo>
                  <a:lnTo>
                    <a:pt x="928497" y="0"/>
                  </a:lnTo>
                  <a:close/>
                </a:path>
              </a:pathLst>
            </a:custGeom>
            <a:solidFill>
              <a:srgbClr val="000000"/>
            </a:solidFill>
          </p:spPr>
          <p:txBody>
            <a:bodyPr wrap="square" lIns="0" tIns="0" rIns="0" bIns="0" rtlCol="0"/>
            <a:lstStyle/>
            <a:p>
              <a:endParaRPr sz="1600"/>
            </a:p>
          </p:txBody>
        </p:sp>
      </p:grpSp>
      <p:sp>
        <p:nvSpPr>
          <p:cNvPr id="77" name="object 77"/>
          <p:cNvSpPr txBox="1"/>
          <p:nvPr/>
        </p:nvSpPr>
        <p:spPr>
          <a:xfrm>
            <a:off x="6810248" y="5014087"/>
            <a:ext cx="812165" cy="696343"/>
          </a:xfrm>
          <a:prstGeom prst="rect">
            <a:avLst/>
          </a:prstGeom>
        </p:spPr>
        <p:txBody>
          <a:bodyPr vert="horz" wrap="square" lIns="0" tIns="29209" rIns="0" bIns="0" rtlCol="0">
            <a:spAutoFit/>
          </a:bodyPr>
          <a:lstStyle/>
          <a:p>
            <a:pPr marL="12700" marR="5080" indent="139700">
              <a:lnSpc>
                <a:spcPts val="2580"/>
              </a:lnSpc>
              <a:spcBef>
                <a:spcPts val="229"/>
              </a:spcBef>
            </a:pPr>
            <a:r>
              <a:rPr sz="2000" spc="-10" dirty="0">
                <a:latin typeface="Cambria Math"/>
                <a:cs typeface="Cambria Math"/>
              </a:rPr>
              <a:t>Sub </a:t>
            </a:r>
            <a:r>
              <a:rPr sz="2000" spc="-5" dirty="0">
                <a:latin typeface="Cambria Math"/>
                <a:cs typeface="Cambria Math"/>
              </a:rPr>
              <a:t> </a:t>
            </a:r>
            <a:r>
              <a:rPr sz="2000" spc="-10" dirty="0">
                <a:latin typeface="Cambria Math"/>
                <a:cs typeface="Cambria Math"/>
              </a:rPr>
              <a:t>Ma</a:t>
            </a:r>
            <a:r>
              <a:rPr sz="2000" dirty="0">
                <a:latin typeface="Cambria Math"/>
                <a:cs typeface="Cambria Math"/>
              </a:rPr>
              <a:t>t</a:t>
            </a:r>
            <a:r>
              <a:rPr sz="2000" spc="-5" dirty="0">
                <a:latin typeface="Cambria Math"/>
                <a:cs typeface="Cambria Math"/>
              </a:rPr>
              <a:t>rix</a:t>
            </a:r>
            <a:endParaRPr sz="2000">
              <a:latin typeface="Cambria Math"/>
              <a:cs typeface="Cambria Math"/>
            </a:endParaRPr>
          </a:p>
        </p:txBody>
      </p:sp>
      <p:sp>
        <p:nvSpPr>
          <p:cNvPr id="83" name="Rounded Rectangle 82"/>
          <p:cNvSpPr/>
          <p:nvPr/>
        </p:nvSpPr>
        <p:spPr>
          <a:xfrm>
            <a:off x="3429000" y="-48976"/>
            <a:ext cx="4935410" cy="5428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Types of Matrix</a:t>
            </a:r>
            <a:endParaRPr lang="en-US" sz="3200" b="1" dirty="0">
              <a:solidFill>
                <a:schemeClr val="tx1"/>
              </a:solidFill>
            </a:endParaRPr>
          </a:p>
        </p:txBody>
      </p:sp>
    </p:spTree>
    <p:extLst>
      <p:ext uri="{BB962C8B-B14F-4D97-AF65-F5344CB8AC3E}">
        <p14:creationId xmlns:p14="http://schemas.microsoft.com/office/powerpoint/2010/main" val="4202095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79575" y="1068132"/>
            <a:ext cx="8755380" cy="636270"/>
          </a:xfrm>
          <a:prstGeom prst="rect">
            <a:avLst/>
          </a:prstGeom>
        </p:spPr>
        <p:txBody>
          <a:bodyPr vert="horz" wrap="square" lIns="0" tIns="13335" rIns="0" bIns="0" rtlCol="0">
            <a:spAutoFit/>
          </a:bodyPr>
          <a:lstStyle/>
          <a:p>
            <a:pPr marL="354964" indent="-342900">
              <a:spcBef>
                <a:spcPts val="105"/>
              </a:spcBef>
              <a:buClr>
                <a:srgbClr val="EF7E09"/>
              </a:buClr>
              <a:buSzPct val="95000"/>
              <a:buFont typeface="Wingdings" panose="05000000000000000000" pitchFamily="2" charset="2"/>
              <a:buChar char="Ø"/>
              <a:tabLst>
                <a:tab pos="240665" algn="l"/>
                <a:tab pos="1975485" algn="l"/>
                <a:tab pos="2999740" algn="l"/>
                <a:tab pos="3373120" algn="l"/>
                <a:tab pos="3683000" algn="l"/>
                <a:tab pos="4571365" algn="l"/>
                <a:tab pos="4937125" algn="l"/>
                <a:tab pos="5751195" algn="l"/>
                <a:tab pos="6247765" algn="l"/>
                <a:tab pos="7278370" algn="l"/>
                <a:tab pos="7639684" algn="l"/>
                <a:tab pos="8316595" algn="l"/>
              </a:tabLst>
            </a:pPr>
            <a:r>
              <a:rPr sz="2000" b="1" u="sng" dirty="0">
                <a:uFill>
                  <a:solidFill>
                    <a:srgbClr val="000000"/>
                  </a:solidFill>
                </a:uFill>
                <a:latin typeface="Georgia"/>
                <a:cs typeface="Georgia"/>
              </a:rPr>
              <a:t>R</a:t>
            </a:r>
            <a:r>
              <a:rPr sz="2000" b="1" u="sng" spc="-15" dirty="0">
                <a:uFill>
                  <a:solidFill>
                    <a:srgbClr val="000000"/>
                  </a:solidFill>
                </a:uFill>
                <a:latin typeface="Georgia"/>
                <a:cs typeface="Georgia"/>
              </a:rPr>
              <a:t>e</a:t>
            </a:r>
            <a:r>
              <a:rPr sz="2000" b="1" u="sng" spc="-5" dirty="0">
                <a:uFill>
                  <a:solidFill>
                    <a:srgbClr val="000000"/>
                  </a:solidFill>
                </a:uFill>
                <a:latin typeface="Georgia"/>
                <a:cs typeface="Georgia"/>
              </a:rPr>
              <a:t>ct</a:t>
            </a:r>
            <a:r>
              <a:rPr sz="2000" b="1" u="sng" spc="-15" dirty="0">
                <a:uFill>
                  <a:solidFill>
                    <a:srgbClr val="000000"/>
                  </a:solidFill>
                </a:uFill>
                <a:latin typeface="Georgia"/>
                <a:cs typeface="Georgia"/>
              </a:rPr>
              <a:t>a</a:t>
            </a:r>
            <a:r>
              <a:rPr sz="2000" b="1" u="sng" dirty="0">
                <a:uFill>
                  <a:solidFill>
                    <a:srgbClr val="000000"/>
                  </a:solidFill>
                </a:uFill>
                <a:latin typeface="Georgia"/>
                <a:cs typeface="Georgia"/>
              </a:rPr>
              <a:t>n</a:t>
            </a:r>
            <a:r>
              <a:rPr sz="2000" b="1" u="sng" spc="-10" dirty="0">
                <a:uFill>
                  <a:solidFill>
                    <a:srgbClr val="000000"/>
                  </a:solidFill>
                </a:uFill>
                <a:latin typeface="Georgia"/>
                <a:cs typeface="Georgia"/>
              </a:rPr>
              <a:t>g</a:t>
            </a:r>
            <a:r>
              <a:rPr sz="2000" b="1" u="sng" dirty="0">
                <a:uFill>
                  <a:solidFill>
                    <a:srgbClr val="000000"/>
                  </a:solidFill>
                </a:uFill>
                <a:latin typeface="Georgia"/>
                <a:cs typeface="Georgia"/>
              </a:rPr>
              <a:t>u</a:t>
            </a:r>
            <a:r>
              <a:rPr sz="2000" b="1" u="sng" spc="-10" dirty="0">
                <a:uFill>
                  <a:solidFill>
                    <a:srgbClr val="000000"/>
                  </a:solidFill>
                </a:uFill>
                <a:latin typeface="Georgia"/>
                <a:cs typeface="Georgia"/>
              </a:rPr>
              <a:t>l</a:t>
            </a:r>
            <a:r>
              <a:rPr sz="2000" b="1" u="sng" spc="-20" dirty="0">
                <a:uFill>
                  <a:solidFill>
                    <a:srgbClr val="000000"/>
                  </a:solidFill>
                </a:uFill>
                <a:latin typeface="Georgia"/>
                <a:cs typeface="Georgia"/>
              </a:rPr>
              <a:t>a</a:t>
            </a:r>
            <a:r>
              <a:rPr sz="2000" b="1" u="sng" dirty="0">
                <a:uFill>
                  <a:solidFill>
                    <a:srgbClr val="000000"/>
                  </a:solidFill>
                </a:uFill>
                <a:latin typeface="Georgia"/>
                <a:cs typeface="Georgia"/>
              </a:rPr>
              <a:t>r	M</a:t>
            </a:r>
            <a:r>
              <a:rPr sz="2000" b="1" u="sng" spc="-10" dirty="0">
                <a:uFill>
                  <a:solidFill>
                    <a:srgbClr val="000000"/>
                  </a:solidFill>
                </a:uFill>
                <a:latin typeface="Georgia"/>
                <a:cs typeface="Georgia"/>
              </a:rPr>
              <a:t>a</a:t>
            </a:r>
            <a:r>
              <a:rPr sz="2000" b="1" u="sng" spc="-5" dirty="0">
                <a:uFill>
                  <a:solidFill>
                    <a:srgbClr val="000000"/>
                  </a:solidFill>
                </a:uFill>
                <a:latin typeface="Georgia"/>
                <a:cs typeface="Georgia"/>
              </a:rPr>
              <a:t>tr</a:t>
            </a:r>
            <a:r>
              <a:rPr sz="2000" b="1" u="sng" spc="-10" dirty="0">
                <a:uFill>
                  <a:solidFill>
                    <a:srgbClr val="000000"/>
                  </a:solidFill>
                </a:uFill>
                <a:latin typeface="Georgia"/>
                <a:cs typeface="Georgia"/>
              </a:rPr>
              <a:t>i</a:t>
            </a:r>
            <a:r>
              <a:rPr sz="2000" b="1" u="sng" dirty="0">
                <a:uFill>
                  <a:solidFill>
                    <a:srgbClr val="000000"/>
                  </a:solidFill>
                </a:uFill>
                <a:latin typeface="Georgia"/>
                <a:cs typeface="Georgia"/>
              </a:rPr>
              <a:t>x	:</a:t>
            </a:r>
            <a:r>
              <a:rPr sz="2000" b="1" dirty="0">
                <a:latin typeface="Georgia"/>
                <a:cs typeface="Georgia"/>
              </a:rPr>
              <a:t>	</a:t>
            </a:r>
            <a:r>
              <a:rPr sz="2000" dirty="0">
                <a:latin typeface="Georgia"/>
                <a:cs typeface="Georgia"/>
              </a:rPr>
              <a:t>A	</a:t>
            </a:r>
            <a:r>
              <a:rPr sz="2000" spc="10" dirty="0">
                <a:latin typeface="Georgia"/>
                <a:cs typeface="Georgia"/>
              </a:rPr>
              <a:t>m</a:t>
            </a:r>
            <a:r>
              <a:rPr sz="2000" dirty="0">
                <a:latin typeface="Georgia"/>
                <a:cs typeface="Georgia"/>
              </a:rPr>
              <a:t>at</a:t>
            </a:r>
            <a:r>
              <a:rPr sz="2000" spc="-10" dirty="0">
                <a:latin typeface="Georgia"/>
                <a:cs typeface="Georgia"/>
              </a:rPr>
              <a:t>r</a:t>
            </a:r>
            <a:r>
              <a:rPr sz="2000" dirty="0">
                <a:latin typeface="Georgia"/>
                <a:cs typeface="Georgia"/>
              </a:rPr>
              <a:t>ix	</a:t>
            </a:r>
            <a:r>
              <a:rPr sz="2000" spc="10" dirty="0">
                <a:latin typeface="Georgia"/>
                <a:cs typeface="Georgia"/>
              </a:rPr>
              <a:t>i</a:t>
            </a:r>
            <a:r>
              <a:rPr sz="2000" dirty="0">
                <a:latin typeface="Georgia"/>
                <a:cs typeface="Georgia"/>
              </a:rPr>
              <a:t>n	</a:t>
            </a:r>
            <a:r>
              <a:rPr sz="2000" spc="-5" dirty="0">
                <a:latin typeface="Georgia"/>
                <a:cs typeface="Georgia"/>
              </a:rPr>
              <a:t>w</a:t>
            </a:r>
            <a:r>
              <a:rPr sz="2000" spc="-10" dirty="0">
                <a:latin typeface="Georgia"/>
                <a:cs typeface="Georgia"/>
              </a:rPr>
              <a:t>h</a:t>
            </a:r>
            <a:r>
              <a:rPr sz="2000" dirty="0">
                <a:latin typeface="Georgia"/>
                <a:cs typeface="Georgia"/>
              </a:rPr>
              <a:t>ich	</a:t>
            </a:r>
            <a:r>
              <a:rPr sz="2000" spc="-5" dirty="0">
                <a:latin typeface="Georgia"/>
                <a:cs typeface="Georgia"/>
              </a:rPr>
              <a:t>th</a:t>
            </a:r>
            <a:r>
              <a:rPr sz="2000" dirty="0">
                <a:latin typeface="Georgia"/>
                <a:cs typeface="Georgia"/>
              </a:rPr>
              <a:t>e	number	</a:t>
            </a:r>
            <a:r>
              <a:rPr sz="2000" spc="-5" dirty="0">
                <a:latin typeface="Georgia"/>
                <a:cs typeface="Georgia"/>
              </a:rPr>
              <a:t>o</a:t>
            </a:r>
            <a:r>
              <a:rPr sz="2000" dirty="0">
                <a:latin typeface="Georgia"/>
                <a:cs typeface="Georgia"/>
              </a:rPr>
              <a:t>f	</a:t>
            </a:r>
            <a:r>
              <a:rPr sz="2000" spc="-10" dirty="0">
                <a:latin typeface="Georgia"/>
                <a:cs typeface="Georgia"/>
              </a:rPr>
              <a:t>r</a:t>
            </a:r>
            <a:r>
              <a:rPr sz="2000" spc="-5" dirty="0">
                <a:latin typeface="Georgia"/>
                <a:cs typeface="Georgia"/>
              </a:rPr>
              <a:t>ow</a:t>
            </a:r>
            <a:r>
              <a:rPr sz="2000" dirty="0">
                <a:latin typeface="Georgia"/>
                <a:cs typeface="Georgia"/>
              </a:rPr>
              <a:t>s	and</a:t>
            </a:r>
          </a:p>
          <a:p>
            <a:pPr marL="195580"/>
            <a:r>
              <a:rPr sz="2000" spc="-5" dirty="0">
                <a:latin typeface="Georgia"/>
                <a:cs typeface="Georgia"/>
              </a:rPr>
              <a:t>columns</a:t>
            </a:r>
            <a:r>
              <a:rPr sz="2000" dirty="0">
                <a:latin typeface="Georgia"/>
                <a:cs typeface="Georgia"/>
              </a:rPr>
              <a:t> </a:t>
            </a:r>
            <a:r>
              <a:rPr sz="2000" spc="-5" dirty="0">
                <a:latin typeface="Georgia"/>
                <a:cs typeface="Georgia"/>
              </a:rPr>
              <a:t>are</a:t>
            </a:r>
            <a:r>
              <a:rPr sz="2000" spc="10" dirty="0">
                <a:latin typeface="Georgia"/>
                <a:cs typeface="Georgia"/>
              </a:rPr>
              <a:t> </a:t>
            </a:r>
            <a:r>
              <a:rPr sz="2000" dirty="0">
                <a:latin typeface="Georgia"/>
                <a:cs typeface="Georgia"/>
              </a:rPr>
              <a:t>not</a:t>
            </a:r>
            <a:r>
              <a:rPr sz="2000" spc="-10" dirty="0">
                <a:latin typeface="Georgia"/>
                <a:cs typeface="Georgia"/>
              </a:rPr>
              <a:t> </a:t>
            </a:r>
            <a:r>
              <a:rPr sz="2000" spc="-5" dirty="0">
                <a:latin typeface="Georgia"/>
                <a:cs typeface="Georgia"/>
              </a:rPr>
              <a:t>equal</a:t>
            </a:r>
            <a:r>
              <a:rPr sz="2000" spc="15" dirty="0">
                <a:latin typeface="Georgia"/>
                <a:cs typeface="Georgia"/>
              </a:rPr>
              <a:t> </a:t>
            </a:r>
            <a:r>
              <a:rPr sz="2000" dirty="0">
                <a:latin typeface="Georgia"/>
                <a:cs typeface="Georgia"/>
              </a:rPr>
              <a:t>is</a:t>
            </a:r>
            <a:r>
              <a:rPr sz="2000" spc="-5" dirty="0">
                <a:latin typeface="Georgia"/>
                <a:cs typeface="Georgia"/>
              </a:rPr>
              <a:t> called</a:t>
            </a:r>
            <a:r>
              <a:rPr sz="2000" dirty="0">
                <a:latin typeface="Georgia"/>
                <a:cs typeface="Georgia"/>
              </a:rPr>
              <a:t> a</a:t>
            </a:r>
            <a:r>
              <a:rPr sz="2000" spc="5" dirty="0">
                <a:latin typeface="Georgia"/>
                <a:cs typeface="Georgia"/>
              </a:rPr>
              <a:t> </a:t>
            </a:r>
            <a:r>
              <a:rPr sz="2000" dirty="0">
                <a:latin typeface="Georgia"/>
                <a:cs typeface="Georgia"/>
              </a:rPr>
              <a:t>rectangular</a:t>
            </a:r>
            <a:r>
              <a:rPr sz="2000" spc="10" dirty="0">
                <a:latin typeface="Georgia"/>
                <a:cs typeface="Georgia"/>
              </a:rPr>
              <a:t> </a:t>
            </a:r>
            <a:r>
              <a:rPr sz="2000" dirty="0">
                <a:latin typeface="Georgia"/>
                <a:cs typeface="Georgia"/>
              </a:rPr>
              <a:t>matrix </a:t>
            </a:r>
            <a:r>
              <a:rPr sz="2000" spc="-5" dirty="0">
                <a:latin typeface="Georgia"/>
                <a:cs typeface="Georgia"/>
              </a:rPr>
              <a:t>e.g.</a:t>
            </a:r>
            <a:r>
              <a:rPr sz="2000" spc="-15" dirty="0">
                <a:latin typeface="Georgia"/>
                <a:cs typeface="Georgia"/>
              </a:rPr>
              <a:t> </a:t>
            </a:r>
            <a:r>
              <a:rPr sz="2000" dirty="0">
                <a:latin typeface="Georgia"/>
                <a:cs typeface="Georgia"/>
              </a:rPr>
              <a:t>,</a:t>
            </a:r>
          </a:p>
        </p:txBody>
      </p:sp>
      <p:sp>
        <p:nvSpPr>
          <p:cNvPr id="3" name="object 3"/>
          <p:cNvSpPr/>
          <p:nvPr/>
        </p:nvSpPr>
        <p:spPr>
          <a:xfrm>
            <a:off x="5122075" y="2240200"/>
            <a:ext cx="59690" cy="416559"/>
          </a:xfrm>
          <a:custGeom>
            <a:avLst/>
            <a:gdLst/>
            <a:ahLst/>
            <a:cxnLst/>
            <a:rect l="l" t="t" r="r" b="b"/>
            <a:pathLst>
              <a:path w="59689" h="416560">
                <a:moveTo>
                  <a:pt x="59182" y="0"/>
                </a:moveTo>
                <a:lnTo>
                  <a:pt x="0" y="0"/>
                </a:lnTo>
                <a:lnTo>
                  <a:pt x="0" y="10160"/>
                </a:lnTo>
                <a:lnTo>
                  <a:pt x="36195" y="10160"/>
                </a:lnTo>
                <a:lnTo>
                  <a:pt x="36195" y="406400"/>
                </a:lnTo>
                <a:lnTo>
                  <a:pt x="0" y="406400"/>
                </a:lnTo>
                <a:lnTo>
                  <a:pt x="0" y="416560"/>
                </a:lnTo>
                <a:lnTo>
                  <a:pt x="59182" y="416560"/>
                </a:lnTo>
                <a:lnTo>
                  <a:pt x="59182" y="406400"/>
                </a:lnTo>
                <a:lnTo>
                  <a:pt x="59182" y="10160"/>
                </a:lnTo>
                <a:lnTo>
                  <a:pt x="59182" y="0"/>
                </a:lnTo>
                <a:close/>
              </a:path>
            </a:pathLst>
          </a:custGeom>
          <a:solidFill>
            <a:srgbClr val="000000"/>
          </a:solidFill>
        </p:spPr>
        <p:txBody>
          <a:bodyPr wrap="square" lIns="0" tIns="0" rIns="0" bIns="0" rtlCol="0"/>
          <a:lstStyle/>
          <a:p>
            <a:endParaRPr/>
          </a:p>
        </p:txBody>
      </p:sp>
      <p:sp>
        <p:nvSpPr>
          <p:cNvPr id="4" name="object 4"/>
          <p:cNvSpPr/>
          <p:nvPr/>
        </p:nvSpPr>
        <p:spPr>
          <a:xfrm>
            <a:off x="4121493" y="2259000"/>
            <a:ext cx="59690" cy="416559"/>
          </a:xfrm>
          <a:custGeom>
            <a:avLst/>
            <a:gdLst/>
            <a:ahLst/>
            <a:cxnLst/>
            <a:rect l="l" t="t" r="r" b="b"/>
            <a:pathLst>
              <a:path w="59689" h="416560">
                <a:moveTo>
                  <a:pt x="59182" y="0"/>
                </a:moveTo>
                <a:lnTo>
                  <a:pt x="0" y="0"/>
                </a:lnTo>
                <a:lnTo>
                  <a:pt x="0" y="10160"/>
                </a:lnTo>
                <a:lnTo>
                  <a:pt x="0" y="406400"/>
                </a:lnTo>
                <a:lnTo>
                  <a:pt x="0" y="416560"/>
                </a:lnTo>
                <a:lnTo>
                  <a:pt x="59182" y="416560"/>
                </a:lnTo>
                <a:lnTo>
                  <a:pt x="59182" y="406400"/>
                </a:lnTo>
                <a:lnTo>
                  <a:pt x="22987" y="406400"/>
                </a:lnTo>
                <a:lnTo>
                  <a:pt x="22987" y="10160"/>
                </a:lnTo>
                <a:lnTo>
                  <a:pt x="59182" y="10160"/>
                </a:lnTo>
                <a:lnTo>
                  <a:pt x="59182" y="0"/>
                </a:lnTo>
                <a:close/>
              </a:path>
            </a:pathLst>
          </a:custGeom>
          <a:solidFill>
            <a:srgbClr val="000000"/>
          </a:solidFill>
        </p:spPr>
        <p:txBody>
          <a:bodyPr wrap="square" lIns="0" tIns="0" rIns="0" bIns="0" rtlCol="0"/>
          <a:lstStyle/>
          <a:p>
            <a:endParaRPr/>
          </a:p>
        </p:txBody>
      </p:sp>
      <p:sp>
        <p:nvSpPr>
          <p:cNvPr id="5" name="object 5"/>
          <p:cNvSpPr txBox="1"/>
          <p:nvPr/>
        </p:nvSpPr>
        <p:spPr>
          <a:xfrm>
            <a:off x="3691127" y="2236589"/>
            <a:ext cx="704850" cy="330835"/>
          </a:xfrm>
          <a:prstGeom prst="rect">
            <a:avLst/>
          </a:prstGeom>
        </p:spPr>
        <p:txBody>
          <a:bodyPr vert="horz" wrap="square" lIns="0" tIns="13335" rIns="0" bIns="0" rtlCol="0">
            <a:spAutoFit/>
          </a:bodyPr>
          <a:lstStyle/>
          <a:p>
            <a:pPr marL="38100">
              <a:spcBef>
                <a:spcPts val="105"/>
              </a:spcBef>
              <a:tabLst>
                <a:tab pos="525145" algn="l"/>
              </a:tabLst>
            </a:pPr>
            <a:r>
              <a:rPr sz="2000" dirty="0">
                <a:latin typeface="Georgia"/>
                <a:cs typeface="Georgia"/>
              </a:rPr>
              <a:t>A=	</a:t>
            </a:r>
            <a:r>
              <a:rPr sz="3000" baseline="29166" dirty="0">
                <a:latin typeface="Cambria Math"/>
                <a:cs typeface="Cambria Math"/>
              </a:rPr>
              <a:t>2</a:t>
            </a:r>
          </a:p>
        </p:txBody>
      </p:sp>
      <p:sp>
        <p:nvSpPr>
          <p:cNvPr id="6" name="object 6"/>
          <p:cNvSpPr txBox="1"/>
          <p:nvPr/>
        </p:nvSpPr>
        <p:spPr>
          <a:xfrm>
            <a:off x="4187444" y="2128454"/>
            <a:ext cx="958215" cy="629920"/>
          </a:xfrm>
          <a:prstGeom prst="rect">
            <a:avLst/>
          </a:prstGeom>
        </p:spPr>
        <p:txBody>
          <a:bodyPr vert="horz" wrap="square" lIns="0" tIns="13335" rIns="0" bIns="0" rtlCol="0">
            <a:spAutoFit/>
          </a:bodyPr>
          <a:lstStyle/>
          <a:p>
            <a:pPr marL="635" algn="ctr">
              <a:lnSpc>
                <a:spcPts val="2375"/>
              </a:lnSpc>
              <a:spcBef>
                <a:spcPts val="105"/>
              </a:spcBef>
            </a:pPr>
            <a:r>
              <a:rPr sz="2000" dirty="0">
                <a:latin typeface="Cambria Math"/>
                <a:cs typeface="Cambria Math"/>
              </a:rPr>
              <a:t>4</a:t>
            </a:r>
          </a:p>
          <a:p>
            <a:pPr algn="ctr">
              <a:lnSpc>
                <a:spcPts val="2375"/>
              </a:lnSpc>
              <a:tabLst>
                <a:tab pos="395605" algn="l"/>
                <a:tab pos="791210" algn="l"/>
              </a:tabLst>
            </a:pPr>
            <a:r>
              <a:rPr sz="2000" dirty="0">
                <a:latin typeface="Cambria Math"/>
                <a:cs typeface="Cambria Math"/>
              </a:rPr>
              <a:t>4	6	7</a:t>
            </a:r>
          </a:p>
        </p:txBody>
      </p:sp>
      <p:sp>
        <p:nvSpPr>
          <p:cNvPr id="7" name="object 7"/>
          <p:cNvSpPr txBox="1"/>
          <p:nvPr/>
        </p:nvSpPr>
        <p:spPr>
          <a:xfrm>
            <a:off x="4931854" y="2246254"/>
            <a:ext cx="4769485" cy="330835"/>
          </a:xfrm>
          <a:prstGeom prst="rect">
            <a:avLst/>
          </a:prstGeom>
        </p:spPr>
        <p:txBody>
          <a:bodyPr vert="horz" wrap="square" lIns="0" tIns="13335" rIns="0" bIns="0" rtlCol="0">
            <a:spAutoFit/>
          </a:bodyPr>
          <a:lstStyle/>
          <a:p>
            <a:pPr marL="12700">
              <a:spcBef>
                <a:spcPts val="105"/>
              </a:spcBef>
              <a:tabLst>
                <a:tab pos="288290" algn="l"/>
              </a:tabLst>
            </a:pPr>
            <a:r>
              <a:rPr sz="3000" baseline="29166" dirty="0">
                <a:latin typeface="Cambria Math"/>
                <a:cs typeface="Cambria Math"/>
              </a:rPr>
              <a:t>5	</a:t>
            </a:r>
            <a:r>
              <a:rPr sz="2000" dirty="0">
                <a:latin typeface="Cambria Math"/>
                <a:cs typeface="Cambria Math"/>
              </a:rPr>
              <a:t>2 ×</a:t>
            </a:r>
            <a:r>
              <a:rPr sz="2000" spc="-5" dirty="0">
                <a:latin typeface="Cambria Math"/>
                <a:cs typeface="Cambria Math"/>
              </a:rPr>
              <a:t> </a:t>
            </a:r>
            <a:r>
              <a:rPr sz="2000" dirty="0">
                <a:latin typeface="Cambria Math"/>
                <a:cs typeface="Cambria Math"/>
              </a:rPr>
              <a:t>3</a:t>
            </a:r>
            <a:r>
              <a:rPr sz="2000" spc="40" dirty="0">
                <a:latin typeface="Cambria Math"/>
                <a:cs typeface="Cambria Math"/>
              </a:rPr>
              <a:t> </a:t>
            </a:r>
            <a:r>
              <a:rPr sz="2000" dirty="0">
                <a:latin typeface="Georgia"/>
                <a:cs typeface="Georgia"/>
              </a:rPr>
              <a:t>is</a:t>
            </a:r>
            <a:r>
              <a:rPr sz="2000" spc="-10" dirty="0">
                <a:latin typeface="Georgia"/>
                <a:cs typeface="Georgia"/>
              </a:rPr>
              <a:t> </a:t>
            </a:r>
            <a:r>
              <a:rPr sz="2000" dirty="0">
                <a:latin typeface="Georgia"/>
                <a:cs typeface="Georgia"/>
              </a:rPr>
              <a:t>rectangular matrix</a:t>
            </a:r>
            <a:r>
              <a:rPr sz="2000" spc="-10" dirty="0">
                <a:latin typeface="Georgia"/>
                <a:cs typeface="Georgia"/>
              </a:rPr>
              <a:t> </a:t>
            </a:r>
            <a:r>
              <a:rPr sz="2000" spc="-5" dirty="0">
                <a:latin typeface="Georgia"/>
                <a:cs typeface="Georgia"/>
              </a:rPr>
              <a:t>of</a:t>
            </a:r>
            <a:r>
              <a:rPr sz="2000" dirty="0">
                <a:latin typeface="Georgia"/>
                <a:cs typeface="Georgia"/>
              </a:rPr>
              <a:t> </a:t>
            </a:r>
            <a:r>
              <a:rPr sz="2000" spc="-5" dirty="0">
                <a:latin typeface="Georgia"/>
                <a:cs typeface="Georgia"/>
              </a:rPr>
              <a:t>order</a:t>
            </a:r>
            <a:r>
              <a:rPr sz="2000" spc="-15" dirty="0">
                <a:latin typeface="Georgia"/>
                <a:cs typeface="Georgia"/>
              </a:rPr>
              <a:t> </a:t>
            </a:r>
            <a:r>
              <a:rPr sz="2000" spc="-5" dirty="0">
                <a:latin typeface="Georgia"/>
                <a:cs typeface="Georgia"/>
              </a:rPr>
              <a:t>2</a:t>
            </a:r>
            <a:r>
              <a:rPr sz="2000" spc="-5" dirty="0">
                <a:latin typeface="Cambria Math"/>
                <a:cs typeface="Cambria Math"/>
              </a:rPr>
              <a:t>×</a:t>
            </a:r>
            <a:r>
              <a:rPr sz="2000" spc="-5" dirty="0">
                <a:latin typeface="Georgia"/>
                <a:cs typeface="Georgia"/>
              </a:rPr>
              <a:t>3</a:t>
            </a:r>
            <a:endParaRPr sz="2000" dirty="0">
              <a:latin typeface="Georgia"/>
              <a:cs typeface="Georgia"/>
            </a:endParaRPr>
          </a:p>
        </p:txBody>
      </p:sp>
      <p:sp>
        <p:nvSpPr>
          <p:cNvPr id="8" name="object 8"/>
          <p:cNvSpPr/>
          <p:nvPr/>
        </p:nvSpPr>
        <p:spPr>
          <a:xfrm>
            <a:off x="3396551" y="4609135"/>
            <a:ext cx="1078230" cy="754380"/>
          </a:xfrm>
          <a:custGeom>
            <a:avLst/>
            <a:gdLst/>
            <a:ahLst/>
            <a:cxnLst/>
            <a:rect l="l" t="t" r="r" b="b"/>
            <a:pathLst>
              <a:path w="1078230" h="754379">
                <a:moveTo>
                  <a:pt x="67564" y="741680"/>
                </a:moveTo>
                <a:lnTo>
                  <a:pt x="0" y="741680"/>
                </a:lnTo>
                <a:lnTo>
                  <a:pt x="0" y="754380"/>
                </a:lnTo>
                <a:lnTo>
                  <a:pt x="67564" y="754380"/>
                </a:lnTo>
                <a:lnTo>
                  <a:pt x="67564" y="741680"/>
                </a:lnTo>
                <a:close/>
              </a:path>
              <a:path w="1078230" h="754379">
                <a:moveTo>
                  <a:pt x="67564" y="0"/>
                </a:moveTo>
                <a:lnTo>
                  <a:pt x="0" y="0"/>
                </a:lnTo>
                <a:lnTo>
                  <a:pt x="0" y="11430"/>
                </a:lnTo>
                <a:lnTo>
                  <a:pt x="67564" y="11430"/>
                </a:lnTo>
                <a:lnTo>
                  <a:pt x="67564" y="0"/>
                </a:lnTo>
                <a:close/>
              </a:path>
              <a:path w="1078230" h="754379">
                <a:moveTo>
                  <a:pt x="1078103" y="0"/>
                </a:moveTo>
                <a:lnTo>
                  <a:pt x="1010539" y="0"/>
                </a:lnTo>
                <a:lnTo>
                  <a:pt x="1010539" y="11430"/>
                </a:lnTo>
                <a:lnTo>
                  <a:pt x="1052576" y="11430"/>
                </a:lnTo>
                <a:lnTo>
                  <a:pt x="1052576" y="741680"/>
                </a:lnTo>
                <a:lnTo>
                  <a:pt x="1010539" y="741680"/>
                </a:lnTo>
                <a:lnTo>
                  <a:pt x="1010539" y="754380"/>
                </a:lnTo>
                <a:lnTo>
                  <a:pt x="1078103" y="754380"/>
                </a:lnTo>
                <a:lnTo>
                  <a:pt x="1078103" y="741680"/>
                </a:lnTo>
                <a:lnTo>
                  <a:pt x="1078103" y="11430"/>
                </a:lnTo>
                <a:lnTo>
                  <a:pt x="1078103" y="0"/>
                </a:lnTo>
                <a:close/>
              </a:path>
            </a:pathLst>
          </a:custGeom>
          <a:solidFill>
            <a:srgbClr val="000000"/>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3563918775"/>
              </p:ext>
            </p:extLst>
          </p:nvPr>
        </p:nvGraphicFramePr>
        <p:xfrm>
          <a:off x="2847912" y="4541273"/>
          <a:ext cx="1626869" cy="891540"/>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328295">
                  <a:extLst>
                    <a:ext uri="{9D8B030D-6E8A-4147-A177-3AD203B41FA5}">
                      <a16:colId xmlns:a16="http://schemas.microsoft.com/office/drawing/2014/main" val="20001"/>
                    </a:ext>
                  </a:extLst>
                </a:gridCol>
                <a:gridCol w="395604">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tblGrid>
              <a:tr h="291465">
                <a:tc>
                  <a:txBody>
                    <a:bodyPr/>
                    <a:lstStyle/>
                    <a:p>
                      <a:pPr>
                        <a:lnSpc>
                          <a:spcPct val="100000"/>
                        </a:lnSpc>
                      </a:pPr>
                      <a:endParaRPr sz="1800" dirty="0">
                        <a:latin typeface="Times New Roman"/>
                        <a:cs typeface="Times New Roman"/>
                      </a:endParaRPr>
                    </a:p>
                  </a:txBody>
                  <a:tcPr marL="0" marR="0" marT="0" marB="0">
                    <a:lnR w="28575">
                      <a:solidFill>
                        <a:srgbClr val="000000"/>
                      </a:solidFill>
                      <a:prstDash val="solid"/>
                    </a:lnR>
                  </a:tcPr>
                </a:tc>
                <a:tc>
                  <a:txBody>
                    <a:bodyPr/>
                    <a:lstStyle/>
                    <a:p>
                      <a:pPr marL="59690">
                        <a:lnSpc>
                          <a:spcPts val="2200"/>
                        </a:lnSpc>
                      </a:pPr>
                      <a:r>
                        <a:rPr sz="2000" dirty="0">
                          <a:latin typeface="Cambria Math"/>
                          <a:cs typeface="Cambria Math"/>
                        </a:rPr>
                        <a:t>2</a:t>
                      </a:r>
                      <a:endParaRPr sz="2000">
                        <a:latin typeface="Cambria Math"/>
                        <a:cs typeface="Cambria Math"/>
                      </a:endParaRPr>
                    </a:p>
                  </a:txBody>
                  <a:tcPr marL="0" marR="0" marT="0" marB="0">
                    <a:lnL w="28575">
                      <a:solidFill>
                        <a:srgbClr val="000000"/>
                      </a:solidFill>
                      <a:prstDash val="solid"/>
                    </a:lnL>
                  </a:tcPr>
                </a:tc>
                <a:tc>
                  <a:txBody>
                    <a:bodyPr/>
                    <a:lstStyle/>
                    <a:p>
                      <a:pPr marL="635" algn="ctr">
                        <a:lnSpc>
                          <a:spcPts val="2200"/>
                        </a:lnSpc>
                      </a:pPr>
                      <a:r>
                        <a:rPr sz="2000" dirty="0">
                          <a:latin typeface="Cambria Math"/>
                          <a:cs typeface="Cambria Math"/>
                        </a:rPr>
                        <a:t>3</a:t>
                      </a:r>
                      <a:endParaRPr sz="2000">
                        <a:latin typeface="Cambria Math"/>
                        <a:cs typeface="Cambria Math"/>
                      </a:endParaRPr>
                    </a:p>
                  </a:txBody>
                  <a:tcPr marL="0" marR="0" marT="0" marB="0"/>
                </a:tc>
                <a:tc>
                  <a:txBody>
                    <a:bodyPr/>
                    <a:lstStyle/>
                    <a:p>
                      <a:pPr marL="57785" algn="ctr">
                        <a:lnSpc>
                          <a:spcPts val="2200"/>
                        </a:lnSpc>
                      </a:pPr>
                      <a:r>
                        <a:rPr sz="2000" dirty="0">
                          <a:latin typeface="Cambria Math"/>
                          <a:cs typeface="Cambria Math"/>
                        </a:rPr>
                        <a:t>4</a:t>
                      </a:r>
                      <a:endParaRPr sz="2000">
                        <a:latin typeface="Cambria Math"/>
                        <a:cs typeface="Cambria Math"/>
                      </a:endParaRPr>
                    </a:p>
                  </a:txBody>
                  <a:tcPr marL="0" marR="0" marT="0" marB="0"/>
                </a:tc>
                <a:extLst>
                  <a:ext uri="{0D108BD9-81ED-4DB2-BD59-A6C34878D82A}">
                    <a16:rowId xmlns:a16="http://schemas.microsoft.com/office/drawing/2014/main" val="10000"/>
                  </a:ext>
                </a:extLst>
              </a:tr>
              <a:tr h="302895">
                <a:tc>
                  <a:txBody>
                    <a:bodyPr/>
                    <a:lstStyle/>
                    <a:p>
                      <a:pPr marL="31750">
                        <a:lnSpc>
                          <a:spcPts val="2255"/>
                        </a:lnSpc>
                      </a:pPr>
                      <a:r>
                        <a:rPr sz="2000" dirty="0">
                          <a:latin typeface="Cambria Math"/>
                          <a:cs typeface="Cambria Math"/>
                        </a:rPr>
                        <a:t>𝐴</a:t>
                      </a:r>
                      <a:r>
                        <a:rPr sz="2000" spc="80" dirty="0">
                          <a:latin typeface="Cambria Math"/>
                          <a:cs typeface="Cambria Math"/>
                        </a:rPr>
                        <a:t> </a:t>
                      </a:r>
                      <a:r>
                        <a:rPr sz="2000" dirty="0">
                          <a:latin typeface="Cambria Math"/>
                          <a:cs typeface="Cambria Math"/>
                        </a:rPr>
                        <a:t>=</a:t>
                      </a:r>
                      <a:endParaRPr sz="2000">
                        <a:latin typeface="Cambria Math"/>
                        <a:cs typeface="Cambria Math"/>
                      </a:endParaRPr>
                    </a:p>
                  </a:txBody>
                  <a:tcPr marL="0" marR="0" marT="0" marB="0">
                    <a:lnR w="28575">
                      <a:solidFill>
                        <a:srgbClr val="000000"/>
                      </a:solidFill>
                      <a:prstDash val="solid"/>
                    </a:lnR>
                  </a:tcPr>
                </a:tc>
                <a:tc>
                  <a:txBody>
                    <a:bodyPr/>
                    <a:lstStyle/>
                    <a:p>
                      <a:pPr marL="59690">
                        <a:lnSpc>
                          <a:spcPts val="2290"/>
                        </a:lnSpc>
                      </a:pPr>
                      <a:r>
                        <a:rPr sz="2000" dirty="0">
                          <a:latin typeface="Cambria Math"/>
                          <a:cs typeface="Cambria Math"/>
                        </a:rPr>
                        <a:t>3</a:t>
                      </a:r>
                      <a:endParaRPr sz="2000">
                        <a:latin typeface="Cambria Math"/>
                        <a:cs typeface="Cambria Math"/>
                      </a:endParaRPr>
                    </a:p>
                  </a:txBody>
                  <a:tcPr marL="0" marR="0" marT="0" marB="0">
                    <a:lnL w="28575">
                      <a:solidFill>
                        <a:srgbClr val="000000"/>
                      </a:solidFill>
                      <a:prstDash val="solid"/>
                    </a:lnL>
                  </a:tcPr>
                </a:tc>
                <a:tc>
                  <a:txBody>
                    <a:bodyPr/>
                    <a:lstStyle/>
                    <a:p>
                      <a:pPr marL="635" algn="ctr">
                        <a:lnSpc>
                          <a:spcPts val="2290"/>
                        </a:lnSpc>
                      </a:pPr>
                      <a:r>
                        <a:rPr sz="2000" dirty="0">
                          <a:latin typeface="Cambria Math"/>
                          <a:cs typeface="Cambria Math"/>
                        </a:rPr>
                        <a:t>2</a:t>
                      </a:r>
                      <a:endParaRPr sz="2000">
                        <a:latin typeface="Cambria Math"/>
                        <a:cs typeface="Cambria Math"/>
                      </a:endParaRPr>
                    </a:p>
                  </a:txBody>
                  <a:tcPr marL="0" marR="0" marT="0" marB="0"/>
                </a:tc>
                <a:tc>
                  <a:txBody>
                    <a:bodyPr/>
                    <a:lstStyle/>
                    <a:p>
                      <a:pPr marL="57785" algn="ctr">
                        <a:lnSpc>
                          <a:spcPts val="2290"/>
                        </a:lnSpc>
                      </a:pPr>
                      <a:r>
                        <a:rPr sz="2000" dirty="0">
                          <a:latin typeface="Cambria Math"/>
                          <a:cs typeface="Cambria Math"/>
                        </a:rPr>
                        <a:t>5</a:t>
                      </a:r>
                    </a:p>
                  </a:txBody>
                  <a:tcPr marL="0" marR="0" marT="0" marB="0"/>
                </a:tc>
                <a:extLst>
                  <a:ext uri="{0D108BD9-81ED-4DB2-BD59-A6C34878D82A}">
                    <a16:rowId xmlns:a16="http://schemas.microsoft.com/office/drawing/2014/main" val="10001"/>
                  </a:ext>
                </a:extLst>
              </a:tr>
              <a:tr h="297180">
                <a:tc>
                  <a:txBody>
                    <a:bodyPr/>
                    <a:lstStyle/>
                    <a:p>
                      <a:pPr>
                        <a:lnSpc>
                          <a:spcPct val="100000"/>
                        </a:lnSpc>
                      </a:pPr>
                      <a:endParaRPr sz="1800">
                        <a:latin typeface="Times New Roman"/>
                        <a:cs typeface="Times New Roman"/>
                      </a:endParaRPr>
                    </a:p>
                  </a:txBody>
                  <a:tcPr marL="0" marR="0" marT="0" marB="0">
                    <a:lnR w="28575">
                      <a:solidFill>
                        <a:srgbClr val="000000"/>
                      </a:solidFill>
                      <a:prstDash val="solid"/>
                    </a:lnR>
                  </a:tcPr>
                </a:tc>
                <a:tc>
                  <a:txBody>
                    <a:bodyPr/>
                    <a:lstStyle/>
                    <a:p>
                      <a:pPr marL="59690">
                        <a:lnSpc>
                          <a:spcPts val="2245"/>
                        </a:lnSpc>
                      </a:pPr>
                      <a:r>
                        <a:rPr sz="2000" dirty="0">
                          <a:latin typeface="Cambria Math"/>
                          <a:cs typeface="Cambria Math"/>
                        </a:rPr>
                        <a:t>7</a:t>
                      </a:r>
                      <a:endParaRPr sz="2000">
                        <a:latin typeface="Cambria Math"/>
                        <a:cs typeface="Cambria Math"/>
                      </a:endParaRPr>
                    </a:p>
                  </a:txBody>
                  <a:tcPr marL="0" marR="0" marT="0" marB="0">
                    <a:lnL w="28575">
                      <a:solidFill>
                        <a:srgbClr val="000000"/>
                      </a:solidFill>
                      <a:prstDash val="solid"/>
                    </a:lnL>
                  </a:tcPr>
                </a:tc>
                <a:tc>
                  <a:txBody>
                    <a:bodyPr/>
                    <a:lstStyle/>
                    <a:p>
                      <a:pPr marL="635" algn="ctr">
                        <a:lnSpc>
                          <a:spcPts val="2245"/>
                        </a:lnSpc>
                      </a:pPr>
                      <a:r>
                        <a:rPr sz="2000" dirty="0">
                          <a:latin typeface="Cambria Math"/>
                          <a:cs typeface="Cambria Math"/>
                        </a:rPr>
                        <a:t>8</a:t>
                      </a:r>
                      <a:endParaRPr sz="2000">
                        <a:latin typeface="Cambria Math"/>
                        <a:cs typeface="Cambria Math"/>
                      </a:endParaRPr>
                    </a:p>
                  </a:txBody>
                  <a:tcPr marL="0" marR="0" marT="0" marB="0"/>
                </a:tc>
                <a:tc>
                  <a:txBody>
                    <a:bodyPr/>
                    <a:lstStyle/>
                    <a:p>
                      <a:pPr marL="57785" algn="ctr">
                        <a:lnSpc>
                          <a:spcPts val="2245"/>
                        </a:lnSpc>
                      </a:pPr>
                      <a:r>
                        <a:rPr sz="2000" dirty="0">
                          <a:latin typeface="Cambria Math"/>
                          <a:cs typeface="Cambria Math"/>
                        </a:rPr>
                        <a:t>5</a:t>
                      </a:r>
                    </a:p>
                  </a:txBody>
                  <a:tcPr marL="0" marR="0" marT="0" marB="0"/>
                </a:tc>
                <a:extLst>
                  <a:ext uri="{0D108BD9-81ED-4DB2-BD59-A6C34878D82A}">
                    <a16:rowId xmlns:a16="http://schemas.microsoft.com/office/drawing/2014/main" val="10002"/>
                  </a:ext>
                </a:extLst>
              </a:tr>
            </a:tbl>
          </a:graphicData>
        </a:graphic>
      </p:graphicFrame>
      <p:sp>
        <p:nvSpPr>
          <p:cNvPr id="10" name="object 10"/>
          <p:cNvSpPr txBox="1"/>
          <p:nvPr/>
        </p:nvSpPr>
        <p:spPr>
          <a:xfrm>
            <a:off x="1678940" y="5575349"/>
            <a:ext cx="8756015" cy="513080"/>
          </a:xfrm>
          <a:prstGeom prst="rect">
            <a:avLst/>
          </a:prstGeom>
        </p:spPr>
        <p:txBody>
          <a:bodyPr vert="horz" wrap="square" lIns="0" tIns="12065" rIns="0" bIns="0" rtlCol="0">
            <a:spAutoFit/>
          </a:bodyPr>
          <a:lstStyle/>
          <a:p>
            <a:pPr marL="12700">
              <a:spcBef>
                <a:spcPts val="95"/>
              </a:spcBef>
            </a:pPr>
            <a:r>
              <a:rPr sz="1600" spc="-5" dirty="0">
                <a:latin typeface="Georgia"/>
                <a:cs typeface="Georgia"/>
              </a:rPr>
              <a:t>Note</a:t>
            </a:r>
            <a:r>
              <a:rPr sz="1600" spc="45" dirty="0">
                <a:latin typeface="Georgia"/>
                <a:cs typeface="Georgia"/>
              </a:rPr>
              <a:t> </a:t>
            </a:r>
            <a:r>
              <a:rPr sz="1600" spc="-5" dirty="0">
                <a:latin typeface="Georgia"/>
                <a:cs typeface="Georgia"/>
              </a:rPr>
              <a:t>:</a:t>
            </a:r>
            <a:r>
              <a:rPr sz="1600" spc="65" dirty="0">
                <a:latin typeface="Georgia"/>
                <a:cs typeface="Georgia"/>
              </a:rPr>
              <a:t> </a:t>
            </a:r>
            <a:r>
              <a:rPr sz="1600" dirty="0">
                <a:latin typeface="Georgia"/>
                <a:cs typeface="Georgia"/>
              </a:rPr>
              <a:t>The</a:t>
            </a:r>
            <a:r>
              <a:rPr sz="1600" spc="60" dirty="0">
                <a:latin typeface="Georgia"/>
                <a:cs typeface="Georgia"/>
              </a:rPr>
              <a:t> </a:t>
            </a:r>
            <a:r>
              <a:rPr sz="1600" spc="-5" dirty="0">
                <a:latin typeface="Georgia"/>
                <a:cs typeface="Georgia"/>
              </a:rPr>
              <a:t>elements</a:t>
            </a:r>
            <a:r>
              <a:rPr sz="1600" spc="60" dirty="0">
                <a:latin typeface="Georgia"/>
                <a:cs typeface="Georgia"/>
              </a:rPr>
              <a:t> </a:t>
            </a:r>
            <a:r>
              <a:rPr sz="1600" spc="-5" dirty="0">
                <a:latin typeface="Georgia"/>
                <a:cs typeface="Georgia"/>
              </a:rPr>
              <a:t>2,</a:t>
            </a:r>
            <a:r>
              <a:rPr sz="1600" spc="75" dirty="0">
                <a:latin typeface="Georgia"/>
                <a:cs typeface="Georgia"/>
              </a:rPr>
              <a:t> </a:t>
            </a:r>
            <a:r>
              <a:rPr sz="1600" spc="-5" dirty="0">
                <a:latin typeface="Georgia"/>
                <a:cs typeface="Georgia"/>
              </a:rPr>
              <a:t>2</a:t>
            </a:r>
            <a:r>
              <a:rPr sz="1600" spc="60" dirty="0">
                <a:latin typeface="Georgia"/>
                <a:cs typeface="Georgia"/>
              </a:rPr>
              <a:t> </a:t>
            </a:r>
            <a:r>
              <a:rPr sz="1600" spc="-5" dirty="0">
                <a:latin typeface="Georgia"/>
                <a:cs typeface="Georgia"/>
              </a:rPr>
              <a:t>,</a:t>
            </a:r>
            <a:r>
              <a:rPr sz="1600" spc="75" dirty="0">
                <a:latin typeface="Georgia"/>
                <a:cs typeface="Georgia"/>
              </a:rPr>
              <a:t> </a:t>
            </a:r>
            <a:r>
              <a:rPr sz="1600" spc="-5" dirty="0">
                <a:latin typeface="Georgia"/>
                <a:cs typeface="Georgia"/>
              </a:rPr>
              <a:t>5</a:t>
            </a:r>
            <a:r>
              <a:rPr sz="1600" spc="55" dirty="0">
                <a:latin typeface="Georgia"/>
                <a:cs typeface="Georgia"/>
              </a:rPr>
              <a:t> </a:t>
            </a:r>
            <a:r>
              <a:rPr sz="1600" dirty="0">
                <a:latin typeface="Georgia"/>
                <a:cs typeface="Georgia"/>
              </a:rPr>
              <a:t>in</a:t>
            </a:r>
            <a:r>
              <a:rPr sz="1600" spc="55" dirty="0">
                <a:latin typeface="Georgia"/>
                <a:cs typeface="Georgia"/>
              </a:rPr>
              <a:t> </a:t>
            </a:r>
            <a:r>
              <a:rPr sz="1600" dirty="0">
                <a:latin typeface="Georgia"/>
                <a:cs typeface="Georgia"/>
              </a:rPr>
              <a:t>the</a:t>
            </a:r>
            <a:r>
              <a:rPr sz="1600" spc="515" dirty="0">
                <a:latin typeface="Georgia"/>
                <a:cs typeface="Georgia"/>
              </a:rPr>
              <a:t> </a:t>
            </a:r>
            <a:r>
              <a:rPr sz="1600" spc="-5" dirty="0">
                <a:latin typeface="Georgia"/>
                <a:cs typeface="Georgia"/>
              </a:rPr>
              <a:t>above</a:t>
            </a:r>
            <a:r>
              <a:rPr sz="1600" spc="520" dirty="0">
                <a:latin typeface="Georgia"/>
                <a:cs typeface="Georgia"/>
              </a:rPr>
              <a:t> </a:t>
            </a:r>
            <a:r>
              <a:rPr sz="1600" dirty="0">
                <a:latin typeface="Georgia"/>
                <a:cs typeface="Georgia"/>
              </a:rPr>
              <a:t>matrix</a:t>
            </a:r>
            <a:r>
              <a:rPr sz="1600" spc="60" dirty="0">
                <a:latin typeface="Georgia"/>
                <a:cs typeface="Georgia"/>
              </a:rPr>
              <a:t> </a:t>
            </a:r>
            <a:r>
              <a:rPr sz="1600" spc="-5" dirty="0">
                <a:latin typeface="Georgia"/>
                <a:cs typeface="Georgia"/>
              </a:rPr>
              <a:t>are</a:t>
            </a:r>
            <a:r>
              <a:rPr sz="1600" spc="60" dirty="0">
                <a:latin typeface="Georgia"/>
                <a:cs typeface="Georgia"/>
              </a:rPr>
              <a:t> </a:t>
            </a:r>
            <a:r>
              <a:rPr sz="1600" spc="-5" dirty="0">
                <a:latin typeface="Georgia"/>
                <a:cs typeface="Georgia"/>
              </a:rPr>
              <a:t>called</a:t>
            </a:r>
            <a:r>
              <a:rPr sz="1600" spc="75" dirty="0">
                <a:latin typeface="Georgia"/>
                <a:cs typeface="Georgia"/>
              </a:rPr>
              <a:t> </a:t>
            </a:r>
            <a:r>
              <a:rPr sz="1600" dirty="0">
                <a:latin typeface="Georgia"/>
                <a:cs typeface="Georgia"/>
              </a:rPr>
              <a:t>diagonal</a:t>
            </a:r>
            <a:r>
              <a:rPr sz="1600" spc="65" dirty="0">
                <a:latin typeface="Georgia"/>
                <a:cs typeface="Georgia"/>
              </a:rPr>
              <a:t> </a:t>
            </a:r>
            <a:r>
              <a:rPr sz="1600" spc="-5" dirty="0">
                <a:latin typeface="Georgia"/>
                <a:cs typeface="Georgia"/>
              </a:rPr>
              <a:t>elements</a:t>
            </a:r>
            <a:r>
              <a:rPr sz="1600" spc="60" dirty="0">
                <a:latin typeface="Georgia"/>
                <a:cs typeface="Georgia"/>
              </a:rPr>
              <a:t> </a:t>
            </a:r>
            <a:r>
              <a:rPr sz="1600" dirty="0">
                <a:latin typeface="Georgia"/>
                <a:cs typeface="Georgia"/>
              </a:rPr>
              <a:t>and</a:t>
            </a:r>
            <a:r>
              <a:rPr sz="1600" spc="60" dirty="0">
                <a:latin typeface="Georgia"/>
                <a:cs typeface="Georgia"/>
              </a:rPr>
              <a:t> </a:t>
            </a:r>
            <a:r>
              <a:rPr sz="1600" dirty="0">
                <a:latin typeface="Georgia"/>
                <a:cs typeface="Georgia"/>
              </a:rPr>
              <a:t>the</a:t>
            </a:r>
            <a:r>
              <a:rPr sz="1600" spc="60" dirty="0">
                <a:latin typeface="Georgia"/>
                <a:cs typeface="Georgia"/>
              </a:rPr>
              <a:t> </a:t>
            </a:r>
            <a:r>
              <a:rPr sz="1600" spc="-5" dirty="0">
                <a:latin typeface="Georgia"/>
                <a:cs typeface="Georgia"/>
              </a:rPr>
              <a:t>line</a:t>
            </a:r>
            <a:r>
              <a:rPr sz="1600" spc="80" dirty="0">
                <a:latin typeface="Georgia"/>
                <a:cs typeface="Georgia"/>
              </a:rPr>
              <a:t> </a:t>
            </a:r>
            <a:r>
              <a:rPr sz="1600" spc="-5" dirty="0">
                <a:latin typeface="Georgia"/>
                <a:cs typeface="Georgia"/>
              </a:rPr>
              <a:t>along</a:t>
            </a:r>
            <a:endParaRPr sz="1600" dirty="0">
              <a:latin typeface="Georgia"/>
              <a:cs typeface="Georgia"/>
            </a:endParaRPr>
          </a:p>
          <a:p>
            <a:pPr marL="12700"/>
            <a:r>
              <a:rPr sz="1600" spc="-10" dirty="0">
                <a:latin typeface="Georgia"/>
                <a:cs typeface="Georgia"/>
              </a:rPr>
              <a:t>which</a:t>
            </a:r>
            <a:r>
              <a:rPr sz="1600" spc="25" dirty="0">
                <a:latin typeface="Georgia"/>
                <a:cs typeface="Georgia"/>
              </a:rPr>
              <a:t> </a:t>
            </a:r>
            <a:r>
              <a:rPr sz="1600" spc="-10" dirty="0">
                <a:latin typeface="Georgia"/>
                <a:cs typeface="Georgia"/>
              </a:rPr>
              <a:t>they</a:t>
            </a:r>
            <a:r>
              <a:rPr sz="1600" spc="25" dirty="0">
                <a:latin typeface="Georgia"/>
                <a:cs typeface="Georgia"/>
              </a:rPr>
              <a:t> </a:t>
            </a:r>
            <a:r>
              <a:rPr sz="1600" spc="-5" dirty="0">
                <a:latin typeface="Georgia"/>
                <a:cs typeface="Georgia"/>
              </a:rPr>
              <a:t>lie</a:t>
            </a:r>
            <a:r>
              <a:rPr sz="1600" spc="15" dirty="0">
                <a:latin typeface="Georgia"/>
                <a:cs typeface="Georgia"/>
              </a:rPr>
              <a:t> </a:t>
            </a:r>
            <a:r>
              <a:rPr sz="1600" spc="-5" dirty="0">
                <a:latin typeface="Georgia"/>
                <a:cs typeface="Georgia"/>
              </a:rPr>
              <a:t>is</a:t>
            </a:r>
            <a:r>
              <a:rPr sz="1600" dirty="0">
                <a:latin typeface="Georgia"/>
                <a:cs typeface="Georgia"/>
              </a:rPr>
              <a:t> </a:t>
            </a:r>
            <a:r>
              <a:rPr sz="1600" spc="-5" dirty="0">
                <a:latin typeface="Georgia"/>
                <a:cs typeface="Georgia"/>
              </a:rPr>
              <a:t>called</a:t>
            </a:r>
            <a:r>
              <a:rPr sz="1600" spc="35" dirty="0">
                <a:latin typeface="Georgia"/>
                <a:cs typeface="Georgia"/>
              </a:rPr>
              <a:t> </a:t>
            </a:r>
            <a:r>
              <a:rPr sz="1600" spc="-10" dirty="0">
                <a:latin typeface="Georgia"/>
                <a:cs typeface="Georgia"/>
              </a:rPr>
              <a:t>the</a:t>
            </a:r>
            <a:r>
              <a:rPr sz="1600" spc="15" dirty="0">
                <a:latin typeface="Georgia"/>
                <a:cs typeface="Georgia"/>
              </a:rPr>
              <a:t> </a:t>
            </a:r>
            <a:r>
              <a:rPr sz="1600" spc="-5" dirty="0">
                <a:latin typeface="Georgia"/>
                <a:cs typeface="Georgia"/>
              </a:rPr>
              <a:t>principal</a:t>
            </a:r>
            <a:r>
              <a:rPr sz="1600" spc="50" dirty="0">
                <a:latin typeface="Georgia"/>
                <a:cs typeface="Georgia"/>
              </a:rPr>
              <a:t> </a:t>
            </a:r>
            <a:r>
              <a:rPr sz="1600" spc="-5" dirty="0">
                <a:latin typeface="Georgia"/>
                <a:cs typeface="Georgia"/>
              </a:rPr>
              <a:t>diagonal</a:t>
            </a:r>
            <a:endParaRPr sz="1600" dirty="0">
              <a:latin typeface="Georgia"/>
              <a:cs typeface="Georgia"/>
            </a:endParaRPr>
          </a:p>
        </p:txBody>
      </p:sp>
      <p:sp>
        <p:nvSpPr>
          <p:cNvPr id="13" name="object 13"/>
          <p:cNvSpPr/>
          <p:nvPr/>
        </p:nvSpPr>
        <p:spPr>
          <a:xfrm>
            <a:off x="3375025" y="4525315"/>
            <a:ext cx="1066800" cy="838200"/>
          </a:xfrm>
          <a:custGeom>
            <a:avLst/>
            <a:gdLst/>
            <a:ahLst/>
            <a:cxnLst/>
            <a:rect l="l" t="t" r="r" b="b"/>
            <a:pathLst>
              <a:path w="1066800" h="838200">
                <a:moveTo>
                  <a:pt x="966977" y="811530"/>
                </a:moveTo>
                <a:lnTo>
                  <a:pt x="963676" y="813943"/>
                </a:lnTo>
                <a:lnTo>
                  <a:pt x="963294" y="817372"/>
                </a:lnTo>
                <a:lnTo>
                  <a:pt x="962787" y="820927"/>
                </a:lnTo>
                <a:lnTo>
                  <a:pt x="965200" y="824102"/>
                </a:lnTo>
                <a:lnTo>
                  <a:pt x="1066800" y="838200"/>
                </a:lnTo>
                <a:lnTo>
                  <a:pt x="1065693" y="835406"/>
                </a:lnTo>
                <a:lnTo>
                  <a:pt x="1052957" y="835406"/>
                </a:lnTo>
                <a:lnTo>
                  <a:pt x="1034477" y="820884"/>
                </a:lnTo>
                <a:lnTo>
                  <a:pt x="970407" y="812038"/>
                </a:lnTo>
                <a:lnTo>
                  <a:pt x="966977" y="811530"/>
                </a:lnTo>
                <a:close/>
              </a:path>
              <a:path w="1066800" h="838200">
                <a:moveTo>
                  <a:pt x="1034477" y="820884"/>
                </a:moveTo>
                <a:lnTo>
                  <a:pt x="1052957" y="835406"/>
                </a:lnTo>
                <a:lnTo>
                  <a:pt x="1055076" y="832738"/>
                </a:lnTo>
                <a:lnTo>
                  <a:pt x="1051052" y="832738"/>
                </a:lnTo>
                <a:lnTo>
                  <a:pt x="1047040" y="822619"/>
                </a:lnTo>
                <a:lnTo>
                  <a:pt x="1034477" y="820884"/>
                </a:lnTo>
                <a:close/>
              </a:path>
              <a:path w="1066800" h="838200">
                <a:moveTo>
                  <a:pt x="1025398" y="741172"/>
                </a:moveTo>
                <a:lnTo>
                  <a:pt x="1022095" y="742442"/>
                </a:lnTo>
                <a:lnTo>
                  <a:pt x="1018920" y="743838"/>
                </a:lnTo>
                <a:lnTo>
                  <a:pt x="1017269" y="747522"/>
                </a:lnTo>
                <a:lnTo>
                  <a:pt x="1042459" y="811063"/>
                </a:lnTo>
                <a:lnTo>
                  <a:pt x="1060831" y="825500"/>
                </a:lnTo>
                <a:lnTo>
                  <a:pt x="1052957" y="835406"/>
                </a:lnTo>
                <a:lnTo>
                  <a:pt x="1065693" y="835406"/>
                </a:lnTo>
                <a:lnTo>
                  <a:pt x="1030351" y="746125"/>
                </a:lnTo>
                <a:lnTo>
                  <a:pt x="1029081" y="742823"/>
                </a:lnTo>
                <a:lnTo>
                  <a:pt x="1025398" y="741172"/>
                </a:lnTo>
                <a:close/>
              </a:path>
              <a:path w="1066800" h="838200">
                <a:moveTo>
                  <a:pt x="1047040" y="822619"/>
                </a:moveTo>
                <a:lnTo>
                  <a:pt x="1051052" y="832738"/>
                </a:lnTo>
                <a:lnTo>
                  <a:pt x="1057783" y="824102"/>
                </a:lnTo>
                <a:lnTo>
                  <a:pt x="1047040" y="822619"/>
                </a:lnTo>
                <a:close/>
              </a:path>
              <a:path w="1066800" h="838200">
                <a:moveTo>
                  <a:pt x="1042459" y="811063"/>
                </a:moveTo>
                <a:lnTo>
                  <a:pt x="1047040" y="822619"/>
                </a:lnTo>
                <a:lnTo>
                  <a:pt x="1057783" y="824102"/>
                </a:lnTo>
                <a:lnTo>
                  <a:pt x="1051052" y="832738"/>
                </a:lnTo>
                <a:lnTo>
                  <a:pt x="1055076" y="832738"/>
                </a:lnTo>
                <a:lnTo>
                  <a:pt x="1060831" y="825500"/>
                </a:lnTo>
                <a:lnTo>
                  <a:pt x="1042459" y="811063"/>
                </a:lnTo>
                <a:close/>
              </a:path>
              <a:path w="1066800" h="838200">
                <a:moveTo>
                  <a:pt x="19759" y="15580"/>
                </a:moveTo>
                <a:lnTo>
                  <a:pt x="24340" y="27136"/>
                </a:lnTo>
                <a:lnTo>
                  <a:pt x="1034477" y="820884"/>
                </a:lnTo>
                <a:lnTo>
                  <a:pt x="1047040" y="822619"/>
                </a:lnTo>
                <a:lnTo>
                  <a:pt x="1042459" y="811063"/>
                </a:lnTo>
                <a:lnTo>
                  <a:pt x="32322" y="17315"/>
                </a:lnTo>
                <a:lnTo>
                  <a:pt x="19759" y="15580"/>
                </a:lnTo>
                <a:close/>
              </a:path>
              <a:path w="1066800" h="838200">
                <a:moveTo>
                  <a:pt x="0" y="0"/>
                </a:moveTo>
                <a:lnTo>
                  <a:pt x="36449" y="92075"/>
                </a:lnTo>
                <a:lnTo>
                  <a:pt x="37718" y="95376"/>
                </a:lnTo>
                <a:lnTo>
                  <a:pt x="41401" y="97027"/>
                </a:lnTo>
                <a:lnTo>
                  <a:pt x="44704" y="95757"/>
                </a:lnTo>
                <a:lnTo>
                  <a:pt x="47879" y="94361"/>
                </a:lnTo>
                <a:lnTo>
                  <a:pt x="49530" y="90677"/>
                </a:lnTo>
                <a:lnTo>
                  <a:pt x="24340" y="27136"/>
                </a:lnTo>
                <a:lnTo>
                  <a:pt x="5968" y="12700"/>
                </a:lnTo>
                <a:lnTo>
                  <a:pt x="13843" y="2793"/>
                </a:lnTo>
                <a:lnTo>
                  <a:pt x="20184" y="2793"/>
                </a:lnTo>
                <a:lnTo>
                  <a:pt x="0" y="0"/>
                </a:lnTo>
                <a:close/>
              </a:path>
              <a:path w="1066800" h="838200">
                <a:moveTo>
                  <a:pt x="13843" y="2793"/>
                </a:moveTo>
                <a:lnTo>
                  <a:pt x="5968" y="12700"/>
                </a:lnTo>
                <a:lnTo>
                  <a:pt x="24340" y="27136"/>
                </a:lnTo>
                <a:lnTo>
                  <a:pt x="19759" y="15580"/>
                </a:lnTo>
                <a:lnTo>
                  <a:pt x="9017" y="14097"/>
                </a:lnTo>
                <a:lnTo>
                  <a:pt x="15748" y="5461"/>
                </a:lnTo>
                <a:lnTo>
                  <a:pt x="17237" y="5461"/>
                </a:lnTo>
                <a:lnTo>
                  <a:pt x="13843" y="2793"/>
                </a:lnTo>
                <a:close/>
              </a:path>
              <a:path w="1066800" h="838200">
                <a:moveTo>
                  <a:pt x="20184" y="2793"/>
                </a:moveTo>
                <a:lnTo>
                  <a:pt x="13843" y="2793"/>
                </a:lnTo>
                <a:lnTo>
                  <a:pt x="32322" y="17315"/>
                </a:lnTo>
                <a:lnTo>
                  <a:pt x="96393" y="26162"/>
                </a:lnTo>
                <a:lnTo>
                  <a:pt x="99822" y="26669"/>
                </a:lnTo>
                <a:lnTo>
                  <a:pt x="103124" y="24256"/>
                </a:lnTo>
                <a:lnTo>
                  <a:pt x="103505" y="20827"/>
                </a:lnTo>
                <a:lnTo>
                  <a:pt x="104012" y="17272"/>
                </a:lnTo>
                <a:lnTo>
                  <a:pt x="101600" y="14097"/>
                </a:lnTo>
                <a:lnTo>
                  <a:pt x="20184" y="2793"/>
                </a:lnTo>
                <a:close/>
              </a:path>
              <a:path w="1066800" h="838200">
                <a:moveTo>
                  <a:pt x="17237" y="5461"/>
                </a:moveTo>
                <a:lnTo>
                  <a:pt x="15748" y="5461"/>
                </a:lnTo>
                <a:lnTo>
                  <a:pt x="19759" y="15580"/>
                </a:lnTo>
                <a:lnTo>
                  <a:pt x="32322" y="17315"/>
                </a:lnTo>
                <a:lnTo>
                  <a:pt x="17237" y="5461"/>
                </a:lnTo>
                <a:close/>
              </a:path>
              <a:path w="1066800" h="838200">
                <a:moveTo>
                  <a:pt x="15748" y="5461"/>
                </a:moveTo>
                <a:lnTo>
                  <a:pt x="9017" y="14097"/>
                </a:lnTo>
                <a:lnTo>
                  <a:pt x="19759" y="15580"/>
                </a:lnTo>
                <a:lnTo>
                  <a:pt x="15748" y="5461"/>
                </a:lnTo>
                <a:close/>
              </a:path>
            </a:pathLst>
          </a:custGeom>
          <a:solidFill>
            <a:srgbClr val="50131B"/>
          </a:solidFill>
        </p:spPr>
        <p:txBody>
          <a:bodyPr wrap="square" lIns="0" tIns="0" rIns="0" bIns="0" rtlCol="0"/>
          <a:lstStyle/>
          <a:p>
            <a:endParaRPr/>
          </a:p>
        </p:txBody>
      </p:sp>
      <p:sp>
        <p:nvSpPr>
          <p:cNvPr id="14" name="object 14"/>
          <p:cNvSpPr txBox="1"/>
          <p:nvPr/>
        </p:nvSpPr>
        <p:spPr>
          <a:xfrm>
            <a:off x="1678940" y="3305243"/>
            <a:ext cx="8757285" cy="1252266"/>
          </a:xfrm>
          <a:prstGeom prst="rect">
            <a:avLst/>
          </a:prstGeom>
        </p:spPr>
        <p:txBody>
          <a:bodyPr vert="horz" wrap="square" lIns="0" tIns="13335" rIns="0" bIns="0" rtlCol="0">
            <a:spAutoFit/>
          </a:bodyPr>
          <a:lstStyle/>
          <a:p>
            <a:pPr marL="355600" marR="5080" indent="-342900">
              <a:spcBef>
                <a:spcPts val="105"/>
              </a:spcBef>
              <a:buClr>
                <a:srgbClr val="EF7E09"/>
              </a:buClr>
              <a:buSzPct val="95000"/>
              <a:buFont typeface="Wingdings" panose="05000000000000000000" pitchFamily="2" charset="2"/>
              <a:buChar char="Ø"/>
              <a:tabLst>
                <a:tab pos="240665" algn="l"/>
                <a:tab pos="2493645" algn="l"/>
                <a:tab pos="8386445" algn="l"/>
              </a:tabLst>
            </a:pPr>
            <a:r>
              <a:rPr sz="2000" b="1" u="sng" dirty="0">
                <a:uFill>
                  <a:solidFill>
                    <a:srgbClr val="000000"/>
                  </a:solidFill>
                </a:uFill>
                <a:latin typeface="Georgia"/>
                <a:cs typeface="Georgia"/>
              </a:rPr>
              <a:t>S</a:t>
            </a:r>
            <a:r>
              <a:rPr sz="2000" b="1" u="sng" spc="-10" dirty="0">
                <a:uFill>
                  <a:solidFill>
                    <a:srgbClr val="000000"/>
                  </a:solidFill>
                </a:uFill>
                <a:latin typeface="Georgia"/>
                <a:cs typeface="Georgia"/>
              </a:rPr>
              <a:t>q</a:t>
            </a:r>
            <a:r>
              <a:rPr sz="2000" b="1" u="sng" dirty="0">
                <a:uFill>
                  <a:solidFill>
                    <a:srgbClr val="000000"/>
                  </a:solidFill>
                </a:uFill>
                <a:latin typeface="Georgia"/>
                <a:cs typeface="Georgia"/>
              </a:rPr>
              <a:t>u</a:t>
            </a:r>
            <a:r>
              <a:rPr sz="2000" b="1" u="sng" spc="-10" dirty="0">
                <a:uFill>
                  <a:solidFill>
                    <a:srgbClr val="000000"/>
                  </a:solidFill>
                </a:uFill>
                <a:latin typeface="Georgia"/>
                <a:cs typeface="Georgia"/>
              </a:rPr>
              <a:t>a</a:t>
            </a:r>
            <a:r>
              <a:rPr sz="2000" b="1" u="sng" dirty="0">
                <a:uFill>
                  <a:solidFill>
                    <a:srgbClr val="000000"/>
                  </a:solidFill>
                </a:uFill>
                <a:latin typeface="Georgia"/>
                <a:cs typeface="Georgia"/>
              </a:rPr>
              <a:t>re</a:t>
            </a:r>
            <a:r>
              <a:rPr sz="2000" b="1" u="sng" spc="175" dirty="0">
                <a:uFill>
                  <a:solidFill>
                    <a:srgbClr val="000000"/>
                  </a:solidFill>
                </a:uFill>
                <a:latin typeface="Georgia"/>
                <a:cs typeface="Georgia"/>
              </a:rPr>
              <a:t> </a:t>
            </a:r>
            <a:r>
              <a:rPr sz="2000" b="1" u="sng" spc="-5" dirty="0">
                <a:uFill>
                  <a:solidFill>
                    <a:srgbClr val="000000"/>
                  </a:solidFill>
                </a:uFill>
                <a:latin typeface="Georgia"/>
                <a:cs typeface="Georgia"/>
              </a:rPr>
              <a:t>Ma</a:t>
            </a:r>
            <a:r>
              <a:rPr sz="2000" b="1" u="sng" spc="-10" dirty="0">
                <a:uFill>
                  <a:solidFill>
                    <a:srgbClr val="000000"/>
                  </a:solidFill>
                </a:uFill>
                <a:latin typeface="Georgia"/>
                <a:cs typeface="Georgia"/>
              </a:rPr>
              <a:t>t</a:t>
            </a:r>
            <a:r>
              <a:rPr sz="2000" b="1" u="sng" dirty="0">
                <a:uFill>
                  <a:solidFill>
                    <a:srgbClr val="000000"/>
                  </a:solidFill>
                </a:uFill>
                <a:latin typeface="Georgia"/>
                <a:cs typeface="Georgia"/>
              </a:rPr>
              <a:t>rix</a:t>
            </a:r>
            <a:r>
              <a:rPr sz="2000" b="1" u="sng" spc="175" dirty="0">
                <a:uFill>
                  <a:solidFill>
                    <a:srgbClr val="000000"/>
                  </a:solidFill>
                </a:uFill>
                <a:latin typeface="Georgia"/>
                <a:cs typeface="Georgia"/>
              </a:rPr>
              <a:t> </a:t>
            </a:r>
            <a:r>
              <a:rPr sz="2000" b="1" u="sng" dirty="0">
                <a:uFill>
                  <a:solidFill>
                    <a:srgbClr val="000000"/>
                  </a:solidFill>
                </a:uFill>
                <a:latin typeface="Georgia"/>
                <a:cs typeface="Georgia"/>
              </a:rPr>
              <a:t>:</a:t>
            </a:r>
            <a:r>
              <a:rPr sz="2000" b="1" dirty="0">
                <a:latin typeface="Georgia"/>
                <a:cs typeface="Georgia"/>
              </a:rPr>
              <a:t>	</a:t>
            </a:r>
            <a:r>
              <a:rPr sz="2000" dirty="0">
                <a:latin typeface="Georgia"/>
                <a:cs typeface="Georgia"/>
              </a:rPr>
              <a:t>A</a:t>
            </a:r>
            <a:r>
              <a:rPr sz="2000" spc="200" dirty="0">
                <a:latin typeface="Georgia"/>
                <a:cs typeface="Georgia"/>
              </a:rPr>
              <a:t> </a:t>
            </a:r>
            <a:r>
              <a:rPr sz="2000" dirty="0">
                <a:latin typeface="Georgia"/>
                <a:cs typeface="Georgia"/>
              </a:rPr>
              <a:t>mat</a:t>
            </a:r>
            <a:r>
              <a:rPr sz="2000" spc="5" dirty="0">
                <a:latin typeface="Georgia"/>
                <a:cs typeface="Georgia"/>
              </a:rPr>
              <a:t>r</a:t>
            </a:r>
            <a:r>
              <a:rPr sz="2000" dirty="0">
                <a:latin typeface="Georgia"/>
                <a:cs typeface="Georgia"/>
              </a:rPr>
              <a:t>ix</a:t>
            </a:r>
            <a:r>
              <a:rPr sz="2000" spc="195" dirty="0">
                <a:latin typeface="Georgia"/>
                <a:cs typeface="Georgia"/>
              </a:rPr>
              <a:t> </a:t>
            </a:r>
            <a:r>
              <a:rPr sz="2000" dirty="0">
                <a:latin typeface="Georgia"/>
                <a:cs typeface="Georgia"/>
              </a:rPr>
              <a:t>in</a:t>
            </a:r>
            <a:r>
              <a:rPr sz="2000" spc="204" dirty="0">
                <a:latin typeface="Georgia"/>
                <a:cs typeface="Georgia"/>
              </a:rPr>
              <a:t> </a:t>
            </a:r>
            <a:r>
              <a:rPr sz="2000" spc="-5" dirty="0">
                <a:latin typeface="Georgia"/>
                <a:cs typeface="Georgia"/>
              </a:rPr>
              <a:t>whic</a:t>
            </a:r>
            <a:r>
              <a:rPr sz="2000" dirty="0">
                <a:latin typeface="Georgia"/>
                <a:cs typeface="Georgia"/>
              </a:rPr>
              <a:t>h</a:t>
            </a:r>
            <a:r>
              <a:rPr sz="2000" spc="200" dirty="0">
                <a:latin typeface="Georgia"/>
                <a:cs typeface="Georgia"/>
              </a:rPr>
              <a:t> </a:t>
            </a:r>
            <a:r>
              <a:rPr sz="2000" spc="-5" dirty="0">
                <a:latin typeface="Georgia"/>
                <a:cs typeface="Georgia"/>
              </a:rPr>
              <a:t>th</a:t>
            </a:r>
            <a:r>
              <a:rPr sz="2000" dirty="0">
                <a:latin typeface="Georgia"/>
                <a:cs typeface="Georgia"/>
              </a:rPr>
              <a:t>e</a:t>
            </a:r>
            <a:r>
              <a:rPr sz="2000" spc="204" dirty="0">
                <a:latin typeface="Georgia"/>
                <a:cs typeface="Georgia"/>
              </a:rPr>
              <a:t> </a:t>
            </a:r>
            <a:r>
              <a:rPr sz="2000" dirty="0">
                <a:latin typeface="Georgia"/>
                <a:cs typeface="Georgia"/>
              </a:rPr>
              <a:t>number</a:t>
            </a:r>
            <a:r>
              <a:rPr sz="2000" spc="190" dirty="0">
                <a:latin typeface="Georgia"/>
                <a:cs typeface="Georgia"/>
              </a:rPr>
              <a:t> </a:t>
            </a:r>
            <a:r>
              <a:rPr sz="2000" spc="-5" dirty="0">
                <a:latin typeface="Georgia"/>
                <a:cs typeface="Georgia"/>
              </a:rPr>
              <a:t>o</a:t>
            </a:r>
            <a:r>
              <a:rPr sz="2000" dirty="0">
                <a:latin typeface="Georgia"/>
                <a:cs typeface="Georgia"/>
              </a:rPr>
              <a:t>f</a:t>
            </a:r>
            <a:r>
              <a:rPr sz="2000" spc="195" dirty="0">
                <a:latin typeface="Georgia"/>
                <a:cs typeface="Georgia"/>
              </a:rPr>
              <a:t> </a:t>
            </a:r>
            <a:r>
              <a:rPr sz="2000" dirty="0">
                <a:latin typeface="Georgia"/>
                <a:cs typeface="Georgia"/>
              </a:rPr>
              <a:t>ro</a:t>
            </a:r>
            <a:r>
              <a:rPr sz="2000" spc="-10" dirty="0">
                <a:latin typeface="Georgia"/>
                <a:cs typeface="Georgia"/>
              </a:rPr>
              <a:t>w</a:t>
            </a:r>
            <a:r>
              <a:rPr sz="2000" dirty="0">
                <a:latin typeface="Georgia"/>
                <a:cs typeface="Georgia"/>
              </a:rPr>
              <a:t>s</a:t>
            </a:r>
            <a:r>
              <a:rPr sz="2000" spc="195" dirty="0">
                <a:latin typeface="Georgia"/>
                <a:cs typeface="Georgia"/>
              </a:rPr>
              <a:t> </a:t>
            </a:r>
            <a:r>
              <a:rPr sz="2000" dirty="0">
                <a:latin typeface="Georgia"/>
                <a:cs typeface="Georgia"/>
              </a:rPr>
              <a:t>is</a:t>
            </a:r>
            <a:r>
              <a:rPr sz="2000" spc="195" dirty="0">
                <a:latin typeface="Georgia"/>
                <a:cs typeface="Georgia"/>
              </a:rPr>
              <a:t> </a:t>
            </a:r>
            <a:r>
              <a:rPr sz="2000" spc="-5" dirty="0">
                <a:latin typeface="Georgia"/>
                <a:cs typeface="Georgia"/>
              </a:rPr>
              <a:t>equ</a:t>
            </a:r>
            <a:r>
              <a:rPr sz="2000" spc="5" dirty="0">
                <a:latin typeface="Georgia"/>
                <a:cs typeface="Georgia"/>
              </a:rPr>
              <a:t>a</a:t>
            </a:r>
            <a:r>
              <a:rPr sz="2000" dirty="0">
                <a:latin typeface="Georgia"/>
                <a:cs typeface="Georgia"/>
              </a:rPr>
              <a:t>l</a:t>
            </a:r>
            <a:r>
              <a:rPr sz="2000" spc="204" dirty="0">
                <a:latin typeface="Georgia"/>
                <a:cs typeface="Georgia"/>
              </a:rPr>
              <a:t> </a:t>
            </a:r>
            <a:r>
              <a:rPr sz="2000" dirty="0">
                <a:latin typeface="Georgia"/>
                <a:cs typeface="Georgia"/>
              </a:rPr>
              <a:t>to	</a:t>
            </a:r>
            <a:r>
              <a:rPr sz="2000" spc="-5" dirty="0">
                <a:latin typeface="Georgia"/>
                <a:cs typeface="Georgia"/>
              </a:rPr>
              <a:t>t</a:t>
            </a:r>
            <a:r>
              <a:rPr sz="2000" spc="-15" dirty="0">
                <a:latin typeface="Georgia"/>
                <a:cs typeface="Georgia"/>
              </a:rPr>
              <a:t>h</a:t>
            </a:r>
            <a:r>
              <a:rPr sz="2000" dirty="0">
                <a:latin typeface="Georgia"/>
                <a:cs typeface="Georgia"/>
              </a:rPr>
              <a:t>e  number</a:t>
            </a:r>
            <a:r>
              <a:rPr sz="2000" spc="-5" dirty="0">
                <a:latin typeface="Georgia"/>
                <a:cs typeface="Georgia"/>
              </a:rPr>
              <a:t> of</a:t>
            </a:r>
            <a:r>
              <a:rPr sz="2000" spc="-10" dirty="0">
                <a:latin typeface="Georgia"/>
                <a:cs typeface="Georgia"/>
              </a:rPr>
              <a:t> </a:t>
            </a:r>
            <a:r>
              <a:rPr sz="2000" spc="-5" dirty="0">
                <a:latin typeface="Georgia"/>
                <a:cs typeface="Georgia"/>
              </a:rPr>
              <a:t>columns </a:t>
            </a:r>
            <a:r>
              <a:rPr sz="2000" dirty="0">
                <a:latin typeface="Georgia"/>
                <a:cs typeface="Georgia"/>
              </a:rPr>
              <a:t>is</a:t>
            </a:r>
            <a:r>
              <a:rPr sz="2000" spc="5" dirty="0">
                <a:latin typeface="Georgia"/>
                <a:cs typeface="Georgia"/>
              </a:rPr>
              <a:t> </a:t>
            </a:r>
            <a:r>
              <a:rPr sz="2000" spc="-5" dirty="0">
                <a:latin typeface="Georgia"/>
                <a:cs typeface="Georgia"/>
              </a:rPr>
              <a:t>called</a:t>
            </a:r>
            <a:r>
              <a:rPr sz="2000" spc="-10" dirty="0">
                <a:latin typeface="Georgia"/>
                <a:cs typeface="Georgia"/>
              </a:rPr>
              <a:t> </a:t>
            </a:r>
            <a:r>
              <a:rPr sz="2000" dirty="0">
                <a:latin typeface="Georgia"/>
                <a:cs typeface="Georgia"/>
              </a:rPr>
              <a:t>a</a:t>
            </a:r>
            <a:r>
              <a:rPr sz="2000" spc="5" dirty="0">
                <a:latin typeface="Georgia"/>
                <a:cs typeface="Georgia"/>
              </a:rPr>
              <a:t> </a:t>
            </a:r>
            <a:r>
              <a:rPr sz="2000" spc="-5" dirty="0">
                <a:latin typeface="Georgia"/>
                <a:cs typeface="Georgia"/>
              </a:rPr>
              <a:t>square</a:t>
            </a:r>
            <a:r>
              <a:rPr sz="2000" spc="25" dirty="0">
                <a:latin typeface="Georgia"/>
                <a:cs typeface="Georgia"/>
              </a:rPr>
              <a:t> </a:t>
            </a:r>
            <a:r>
              <a:rPr sz="2000" dirty="0">
                <a:latin typeface="Georgia"/>
                <a:cs typeface="Georgia"/>
              </a:rPr>
              <a:t>matrix </a:t>
            </a:r>
            <a:r>
              <a:rPr sz="2000" spc="-5" dirty="0">
                <a:latin typeface="Georgia"/>
                <a:cs typeface="Georgia"/>
              </a:rPr>
              <a:t>e.g.</a:t>
            </a:r>
            <a:endParaRPr sz="2000" dirty="0">
              <a:latin typeface="Georgia"/>
              <a:cs typeface="Georgia"/>
            </a:endParaRPr>
          </a:p>
          <a:p>
            <a:pPr>
              <a:spcBef>
                <a:spcPts val="20"/>
              </a:spcBef>
            </a:pPr>
            <a:endParaRPr sz="2250" dirty="0">
              <a:latin typeface="Georgia"/>
              <a:cs typeface="Georgia"/>
            </a:endParaRPr>
          </a:p>
          <a:p>
            <a:pPr marL="4318000"/>
            <a:r>
              <a:rPr spc="-5" dirty="0">
                <a:latin typeface="Georgia"/>
                <a:cs typeface="Georgia"/>
              </a:rPr>
              <a:t>Principal</a:t>
            </a:r>
            <a:r>
              <a:rPr spc="-40" dirty="0">
                <a:latin typeface="Georgia"/>
                <a:cs typeface="Georgia"/>
              </a:rPr>
              <a:t> </a:t>
            </a:r>
            <a:r>
              <a:rPr dirty="0">
                <a:latin typeface="Georgia"/>
                <a:cs typeface="Georgia"/>
              </a:rPr>
              <a:t>Diagonal</a:t>
            </a:r>
          </a:p>
        </p:txBody>
      </p:sp>
      <p:sp>
        <p:nvSpPr>
          <p:cNvPr id="15" name="object 15"/>
          <p:cNvSpPr/>
          <p:nvPr/>
        </p:nvSpPr>
        <p:spPr>
          <a:xfrm>
            <a:off x="4043552" y="4505883"/>
            <a:ext cx="1754505" cy="548640"/>
          </a:xfrm>
          <a:custGeom>
            <a:avLst/>
            <a:gdLst/>
            <a:ahLst/>
            <a:cxnLst/>
            <a:rect l="l" t="t" r="r" b="b"/>
            <a:pathLst>
              <a:path w="1754504" h="548639">
                <a:moveTo>
                  <a:pt x="74422" y="449072"/>
                </a:moveTo>
                <a:lnTo>
                  <a:pt x="70358" y="449199"/>
                </a:lnTo>
                <a:lnTo>
                  <a:pt x="0" y="523875"/>
                </a:lnTo>
                <a:lnTo>
                  <a:pt x="96266" y="547497"/>
                </a:lnTo>
                <a:lnTo>
                  <a:pt x="99694" y="548386"/>
                </a:lnTo>
                <a:lnTo>
                  <a:pt x="103124" y="546354"/>
                </a:lnTo>
                <a:lnTo>
                  <a:pt x="104012" y="542925"/>
                </a:lnTo>
                <a:lnTo>
                  <a:pt x="104775" y="539496"/>
                </a:lnTo>
                <a:lnTo>
                  <a:pt x="102743" y="536067"/>
                </a:lnTo>
                <a:lnTo>
                  <a:pt x="99314" y="535178"/>
                </a:lnTo>
                <a:lnTo>
                  <a:pt x="63465" y="526415"/>
                </a:lnTo>
                <a:lnTo>
                  <a:pt x="13843" y="526415"/>
                </a:lnTo>
                <a:lnTo>
                  <a:pt x="10287" y="514223"/>
                </a:lnTo>
                <a:lnTo>
                  <a:pt x="32868" y="507551"/>
                </a:lnTo>
                <a:lnTo>
                  <a:pt x="79629" y="457962"/>
                </a:lnTo>
                <a:lnTo>
                  <a:pt x="79502" y="453898"/>
                </a:lnTo>
                <a:lnTo>
                  <a:pt x="74422" y="449072"/>
                </a:lnTo>
                <a:close/>
              </a:path>
              <a:path w="1754504" h="548639">
                <a:moveTo>
                  <a:pt x="32868" y="507551"/>
                </a:moveTo>
                <a:lnTo>
                  <a:pt x="10287" y="514223"/>
                </a:lnTo>
                <a:lnTo>
                  <a:pt x="13843" y="526415"/>
                </a:lnTo>
                <a:lnTo>
                  <a:pt x="19861" y="524637"/>
                </a:lnTo>
                <a:lnTo>
                  <a:pt x="16764" y="524637"/>
                </a:lnTo>
                <a:lnTo>
                  <a:pt x="13589" y="514223"/>
                </a:lnTo>
                <a:lnTo>
                  <a:pt x="26579" y="514223"/>
                </a:lnTo>
                <a:lnTo>
                  <a:pt x="32868" y="507551"/>
                </a:lnTo>
                <a:close/>
              </a:path>
              <a:path w="1754504" h="548639">
                <a:moveTo>
                  <a:pt x="36311" y="519777"/>
                </a:moveTo>
                <a:lnTo>
                  <a:pt x="13843" y="526415"/>
                </a:lnTo>
                <a:lnTo>
                  <a:pt x="63465" y="526415"/>
                </a:lnTo>
                <a:lnTo>
                  <a:pt x="36311" y="519777"/>
                </a:lnTo>
                <a:close/>
              </a:path>
              <a:path w="1754504" h="548639">
                <a:moveTo>
                  <a:pt x="13589" y="514223"/>
                </a:moveTo>
                <a:lnTo>
                  <a:pt x="16764" y="524637"/>
                </a:lnTo>
                <a:lnTo>
                  <a:pt x="24147" y="516803"/>
                </a:lnTo>
                <a:lnTo>
                  <a:pt x="13589" y="514223"/>
                </a:lnTo>
                <a:close/>
              </a:path>
              <a:path w="1754504" h="548639">
                <a:moveTo>
                  <a:pt x="24147" y="516803"/>
                </a:moveTo>
                <a:lnTo>
                  <a:pt x="16764" y="524637"/>
                </a:lnTo>
                <a:lnTo>
                  <a:pt x="19861" y="524637"/>
                </a:lnTo>
                <a:lnTo>
                  <a:pt x="36311" y="519777"/>
                </a:lnTo>
                <a:lnTo>
                  <a:pt x="24147" y="516803"/>
                </a:lnTo>
                <a:close/>
              </a:path>
              <a:path w="1754504" h="548639">
                <a:moveTo>
                  <a:pt x="1750821" y="0"/>
                </a:moveTo>
                <a:lnTo>
                  <a:pt x="32868" y="507551"/>
                </a:lnTo>
                <a:lnTo>
                  <a:pt x="24147" y="516803"/>
                </a:lnTo>
                <a:lnTo>
                  <a:pt x="36311" y="519777"/>
                </a:lnTo>
                <a:lnTo>
                  <a:pt x="1754505" y="12192"/>
                </a:lnTo>
                <a:lnTo>
                  <a:pt x="1750821" y="0"/>
                </a:lnTo>
                <a:close/>
              </a:path>
              <a:path w="1754504" h="548639">
                <a:moveTo>
                  <a:pt x="26579" y="514223"/>
                </a:moveTo>
                <a:lnTo>
                  <a:pt x="13589" y="514223"/>
                </a:lnTo>
                <a:lnTo>
                  <a:pt x="24147" y="516803"/>
                </a:lnTo>
                <a:lnTo>
                  <a:pt x="26579" y="514223"/>
                </a:lnTo>
                <a:close/>
              </a:path>
            </a:pathLst>
          </a:custGeom>
          <a:solidFill>
            <a:srgbClr val="0D2C3D"/>
          </a:solidFill>
        </p:spPr>
        <p:txBody>
          <a:bodyPr wrap="square" lIns="0" tIns="0" rIns="0" bIns="0" rtlCol="0"/>
          <a:lstStyle/>
          <a:p>
            <a:endParaRPr/>
          </a:p>
        </p:txBody>
      </p:sp>
    </p:spTree>
    <p:extLst>
      <p:ext uri="{BB962C8B-B14F-4D97-AF65-F5344CB8AC3E}">
        <p14:creationId xmlns:p14="http://schemas.microsoft.com/office/powerpoint/2010/main" val="4198788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1214" y="867642"/>
            <a:ext cx="8758555" cy="941069"/>
          </a:xfrm>
          <a:prstGeom prst="rect">
            <a:avLst/>
          </a:prstGeom>
        </p:spPr>
        <p:txBody>
          <a:bodyPr vert="horz" wrap="square" lIns="0" tIns="13335" rIns="0" bIns="0" rtlCol="0">
            <a:spAutoFit/>
          </a:bodyPr>
          <a:lstStyle/>
          <a:p>
            <a:pPr marL="355600" marR="5080" indent="-342900" algn="just">
              <a:spcBef>
                <a:spcPts val="105"/>
              </a:spcBef>
              <a:buClr>
                <a:srgbClr val="EF7E09"/>
              </a:buClr>
              <a:buSzPct val="80000"/>
              <a:buFont typeface="Wingdings" panose="05000000000000000000" pitchFamily="2" charset="2"/>
              <a:buChar char="Ø"/>
              <a:tabLst>
                <a:tab pos="207010" algn="l"/>
              </a:tabLst>
            </a:pPr>
            <a:r>
              <a:rPr sz="2000" b="1" u="sng" spc="-5" dirty="0">
                <a:uFill>
                  <a:solidFill>
                    <a:srgbClr val="000000"/>
                  </a:solidFill>
                </a:uFill>
                <a:latin typeface="Georgia"/>
                <a:cs typeface="Georgia"/>
              </a:rPr>
              <a:t>Diagonal Matrix </a:t>
            </a:r>
            <a:r>
              <a:rPr sz="2000" b="1" u="sng" dirty="0">
                <a:uFill>
                  <a:solidFill>
                    <a:srgbClr val="000000"/>
                  </a:solidFill>
                </a:uFill>
                <a:latin typeface="Georgia"/>
                <a:cs typeface="Georgia"/>
              </a:rPr>
              <a:t>:</a:t>
            </a:r>
            <a:r>
              <a:rPr sz="2000" b="1" dirty="0">
                <a:latin typeface="Georgia"/>
                <a:cs typeface="Georgia"/>
              </a:rPr>
              <a:t> </a:t>
            </a:r>
            <a:r>
              <a:rPr sz="2000" dirty="0">
                <a:latin typeface="Georgia"/>
                <a:cs typeface="Georgia"/>
              </a:rPr>
              <a:t>A</a:t>
            </a:r>
            <a:r>
              <a:rPr sz="2000" spc="5" dirty="0">
                <a:latin typeface="Georgia"/>
                <a:cs typeface="Georgia"/>
              </a:rPr>
              <a:t> </a:t>
            </a:r>
            <a:r>
              <a:rPr sz="2000" spc="-5" dirty="0">
                <a:latin typeface="Georgia"/>
                <a:cs typeface="Georgia"/>
              </a:rPr>
              <a:t>square</a:t>
            </a:r>
            <a:r>
              <a:rPr sz="2000" dirty="0">
                <a:latin typeface="Georgia"/>
                <a:cs typeface="Georgia"/>
              </a:rPr>
              <a:t> </a:t>
            </a:r>
            <a:r>
              <a:rPr sz="2000" spc="-5" dirty="0">
                <a:latin typeface="Georgia"/>
                <a:cs typeface="Georgia"/>
              </a:rPr>
              <a:t>matrix</a:t>
            </a:r>
            <a:r>
              <a:rPr sz="2000" dirty="0">
                <a:latin typeface="Georgia"/>
                <a:cs typeface="Georgia"/>
              </a:rPr>
              <a:t> </a:t>
            </a:r>
            <a:r>
              <a:rPr sz="2000" spc="5" dirty="0">
                <a:latin typeface="Georgia"/>
                <a:cs typeface="Georgia"/>
              </a:rPr>
              <a:t>in </a:t>
            </a:r>
            <a:r>
              <a:rPr sz="2000" dirty="0">
                <a:latin typeface="Georgia"/>
                <a:cs typeface="Georgia"/>
              </a:rPr>
              <a:t>which</a:t>
            </a:r>
            <a:r>
              <a:rPr sz="2000" spc="5" dirty="0">
                <a:latin typeface="Georgia"/>
                <a:cs typeface="Georgia"/>
              </a:rPr>
              <a:t> </a:t>
            </a:r>
            <a:r>
              <a:rPr sz="2000" dirty="0">
                <a:latin typeface="Georgia"/>
                <a:cs typeface="Georgia"/>
              </a:rPr>
              <a:t>all</a:t>
            </a:r>
            <a:r>
              <a:rPr sz="2000" spc="5" dirty="0">
                <a:latin typeface="Georgia"/>
                <a:cs typeface="Georgia"/>
              </a:rPr>
              <a:t> </a:t>
            </a:r>
            <a:r>
              <a:rPr sz="2000" spc="-5" dirty="0">
                <a:latin typeface="Georgia"/>
                <a:cs typeface="Georgia"/>
              </a:rPr>
              <a:t>diagonal</a:t>
            </a:r>
            <a:r>
              <a:rPr sz="2000" dirty="0">
                <a:latin typeface="Georgia"/>
                <a:cs typeface="Georgia"/>
              </a:rPr>
              <a:t> </a:t>
            </a:r>
            <a:r>
              <a:rPr sz="2000" spc="-5" dirty="0">
                <a:latin typeface="Georgia"/>
                <a:cs typeface="Georgia"/>
              </a:rPr>
              <a:t>elements</a:t>
            </a:r>
            <a:r>
              <a:rPr sz="2000" spc="470" dirty="0">
                <a:latin typeface="Georgia"/>
                <a:cs typeface="Georgia"/>
              </a:rPr>
              <a:t> </a:t>
            </a:r>
            <a:r>
              <a:rPr sz="2000" spc="-5" dirty="0">
                <a:latin typeface="Georgia"/>
                <a:cs typeface="Georgia"/>
              </a:rPr>
              <a:t>are </a:t>
            </a:r>
            <a:r>
              <a:rPr sz="2000" dirty="0">
                <a:latin typeface="Georgia"/>
                <a:cs typeface="Georgia"/>
              </a:rPr>
              <a:t> non-</a:t>
            </a:r>
            <a:r>
              <a:rPr sz="2000" spc="5" dirty="0">
                <a:latin typeface="Georgia"/>
                <a:cs typeface="Georgia"/>
              </a:rPr>
              <a:t> </a:t>
            </a:r>
            <a:r>
              <a:rPr sz="2000" dirty="0">
                <a:latin typeface="Georgia"/>
                <a:cs typeface="Georgia"/>
              </a:rPr>
              <a:t>zero</a:t>
            </a:r>
            <a:r>
              <a:rPr sz="2000" spc="5" dirty="0">
                <a:latin typeface="Georgia"/>
                <a:cs typeface="Georgia"/>
              </a:rPr>
              <a:t> and</a:t>
            </a:r>
            <a:r>
              <a:rPr sz="2000" spc="10" dirty="0">
                <a:latin typeface="Georgia"/>
                <a:cs typeface="Georgia"/>
              </a:rPr>
              <a:t> </a:t>
            </a:r>
            <a:r>
              <a:rPr sz="2000" dirty="0">
                <a:latin typeface="Georgia"/>
                <a:cs typeface="Georgia"/>
              </a:rPr>
              <a:t>all</a:t>
            </a:r>
            <a:r>
              <a:rPr sz="2000" spc="5" dirty="0">
                <a:latin typeface="Georgia"/>
                <a:cs typeface="Georgia"/>
              </a:rPr>
              <a:t> </a:t>
            </a:r>
            <a:r>
              <a:rPr sz="2000" dirty="0">
                <a:latin typeface="Georgia"/>
                <a:cs typeface="Georgia"/>
              </a:rPr>
              <a:t>non-diagonal</a:t>
            </a:r>
            <a:r>
              <a:rPr sz="2000" spc="5" dirty="0">
                <a:latin typeface="Georgia"/>
                <a:cs typeface="Georgia"/>
              </a:rPr>
              <a:t> </a:t>
            </a:r>
            <a:r>
              <a:rPr sz="2000" spc="-5" dirty="0">
                <a:latin typeface="Georgia"/>
                <a:cs typeface="Georgia"/>
              </a:rPr>
              <a:t>elements</a:t>
            </a:r>
            <a:r>
              <a:rPr sz="2000" dirty="0">
                <a:latin typeface="Georgia"/>
                <a:cs typeface="Georgia"/>
              </a:rPr>
              <a:t> </a:t>
            </a:r>
            <a:r>
              <a:rPr sz="2000" spc="-5" dirty="0">
                <a:latin typeface="Georgia"/>
                <a:cs typeface="Georgia"/>
              </a:rPr>
              <a:t>are</a:t>
            </a:r>
            <a:r>
              <a:rPr sz="2000" dirty="0">
                <a:latin typeface="Georgia"/>
                <a:cs typeface="Georgia"/>
              </a:rPr>
              <a:t> zeros</a:t>
            </a:r>
            <a:r>
              <a:rPr sz="2000" spc="5" dirty="0">
                <a:latin typeface="Georgia"/>
                <a:cs typeface="Georgia"/>
              </a:rPr>
              <a:t> </a:t>
            </a:r>
            <a:r>
              <a:rPr sz="2000" dirty="0">
                <a:latin typeface="Georgia"/>
                <a:cs typeface="Georgia"/>
              </a:rPr>
              <a:t>is</a:t>
            </a:r>
            <a:r>
              <a:rPr sz="2000" spc="5" dirty="0">
                <a:latin typeface="Georgia"/>
                <a:cs typeface="Georgia"/>
              </a:rPr>
              <a:t> </a:t>
            </a:r>
            <a:r>
              <a:rPr sz="2000" spc="-5" dirty="0">
                <a:latin typeface="Georgia"/>
                <a:cs typeface="Georgia"/>
              </a:rPr>
              <a:t>called</a:t>
            </a:r>
            <a:r>
              <a:rPr sz="2000" dirty="0">
                <a:latin typeface="Georgia"/>
                <a:cs typeface="Georgia"/>
              </a:rPr>
              <a:t> a</a:t>
            </a:r>
            <a:r>
              <a:rPr sz="2000" spc="480" dirty="0">
                <a:latin typeface="Georgia"/>
                <a:cs typeface="Georgia"/>
              </a:rPr>
              <a:t> </a:t>
            </a:r>
            <a:r>
              <a:rPr sz="2000" spc="-5" dirty="0">
                <a:latin typeface="Georgia"/>
                <a:cs typeface="Georgia"/>
              </a:rPr>
              <a:t>diagonal </a:t>
            </a:r>
            <a:r>
              <a:rPr sz="2000" dirty="0">
                <a:latin typeface="Georgia"/>
                <a:cs typeface="Georgia"/>
              </a:rPr>
              <a:t> matrix</a:t>
            </a:r>
            <a:r>
              <a:rPr sz="2000" spc="-5" dirty="0">
                <a:latin typeface="Georgia"/>
                <a:cs typeface="Georgia"/>
              </a:rPr>
              <a:t> e.g.</a:t>
            </a:r>
            <a:endParaRPr sz="2000" dirty="0">
              <a:latin typeface="Georgia"/>
              <a:cs typeface="Georgia"/>
            </a:endParaRPr>
          </a:p>
        </p:txBody>
      </p:sp>
      <p:sp>
        <p:nvSpPr>
          <p:cNvPr id="3" name="object 3"/>
          <p:cNvSpPr/>
          <p:nvPr/>
        </p:nvSpPr>
        <p:spPr>
          <a:xfrm>
            <a:off x="5053077" y="1912619"/>
            <a:ext cx="67945" cy="754380"/>
          </a:xfrm>
          <a:custGeom>
            <a:avLst/>
            <a:gdLst/>
            <a:ahLst/>
            <a:cxnLst/>
            <a:rect l="l" t="t" r="r" b="b"/>
            <a:pathLst>
              <a:path w="67945" h="754380">
                <a:moveTo>
                  <a:pt x="67564" y="0"/>
                </a:moveTo>
                <a:lnTo>
                  <a:pt x="0" y="0"/>
                </a:lnTo>
                <a:lnTo>
                  <a:pt x="0" y="11430"/>
                </a:lnTo>
                <a:lnTo>
                  <a:pt x="42037" y="11430"/>
                </a:lnTo>
                <a:lnTo>
                  <a:pt x="42037" y="741680"/>
                </a:lnTo>
                <a:lnTo>
                  <a:pt x="0" y="741680"/>
                </a:lnTo>
                <a:lnTo>
                  <a:pt x="0" y="754380"/>
                </a:lnTo>
                <a:lnTo>
                  <a:pt x="67564" y="754380"/>
                </a:lnTo>
                <a:lnTo>
                  <a:pt x="67564" y="741680"/>
                </a:lnTo>
                <a:lnTo>
                  <a:pt x="67564" y="11430"/>
                </a:lnTo>
                <a:lnTo>
                  <a:pt x="67564" y="0"/>
                </a:lnTo>
                <a:close/>
              </a:path>
            </a:pathLst>
          </a:custGeom>
          <a:solidFill>
            <a:srgbClr val="000000"/>
          </a:solidFill>
        </p:spPr>
        <p:txBody>
          <a:bodyPr wrap="square" lIns="0" tIns="0" rIns="0" bIns="0" rtlCol="0"/>
          <a:lstStyle/>
          <a:p>
            <a:endParaRPr/>
          </a:p>
        </p:txBody>
      </p:sp>
      <p:sp>
        <p:nvSpPr>
          <p:cNvPr id="4" name="object 4"/>
          <p:cNvSpPr/>
          <p:nvPr/>
        </p:nvSpPr>
        <p:spPr>
          <a:xfrm>
            <a:off x="4042538" y="1912619"/>
            <a:ext cx="67945" cy="754380"/>
          </a:xfrm>
          <a:custGeom>
            <a:avLst/>
            <a:gdLst/>
            <a:ahLst/>
            <a:cxnLst/>
            <a:rect l="l" t="t" r="r" b="b"/>
            <a:pathLst>
              <a:path w="67944" h="754380">
                <a:moveTo>
                  <a:pt x="67564" y="0"/>
                </a:moveTo>
                <a:lnTo>
                  <a:pt x="0" y="0"/>
                </a:lnTo>
                <a:lnTo>
                  <a:pt x="0" y="11430"/>
                </a:lnTo>
                <a:lnTo>
                  <a:pt x="0" y="741680"/>
                </a:lnTo>
                <a:lnTo>
                  <a:pt x="0" y="754380"/>
                </a:lnTo>
                <a:lnTo>
                  <a:pt x="67564" y="754380"/>
                </a:lnTo>
                <a:lnTo>
                  <a:pt x="67564" y="741680"/>
                </a:lnTo>
                <a:lnTo>
                  <a:pt x="25654" y="741680"/>
                </a:lnTo>
                <a:lnTo>
                  <a:pt x="25654" y="11430"/>
                </a:lnTo>
                <a:lnTo>
                  <a:pt x="67564" y="11430"/>
                </a:lnTo>
                <a:lnTo>
                  <a:pt x="67564" y="0"/>
                </a:lnTo>
                <a:close/>
              </a:path>
            </a:pathLst>
          </a:custGeom>
          <a:solidFill>
            <a:srgbClr val="000000"/>
          </a:solidFill>
        </p:spPr>
        <p:txBody>
          <a:bodyPr wrap="square" lIns="0" tIns="0" rIns="0" bIns="0" rtlCol="0"/>
          <a:lstStyle/>
          <a:p>
            <a:endParaRPr/>
          </a:p>
        </p:txBody>
      </p:sp>
      <p:sp>
        <p:nvSpPr>
          <p:cNvPr id="5" name="object 5"/>
          <p:cNvSpPr txBox="1"/>
          <p:nvPr/>
        </p:nvSpPr>
        <p:spPr>
          <a:xfrm>
            <a:off x="3507995" y="2107514"/>
            <a:ext cx="762635" cy="331470"/>
          </a:xfrm>
          <a:prstGeom prst="rect">
            <a:avLst/>
          </a:prstGeom>
        </p:spPr>
        <p:txBody>
          <a:bodyPr vert="horz" wrap="square" lIns="0" tIns="13335" rIns="0" bIns="0" rtlCol="0">
            <a:spAutoFit/>
          </a:bodyPr>
          <a:lstStyle/>
          <a:p>
            <a:pPr marL="12700">
              <a:spcBef>
                <a:spcPts val="105"/>
              </a:spcBef>
              <a:tabLst>
                <a:tab pos="608330" algn="l"/>
              </a:tabLst>
            </a:pPr>
            <a:r>
              <a:rPr sz="3000" spc="7" baseline="2777" dirty="0">
                <a:latin typeface="Cambria Math"/>
                <a:cs typeface="Cambria Math"/>
              </a:rPr>
              <a:t>𝐴</a:t>
            </a:r>
            <a:r>
              <a:rPr sz="3000" spc="179" baseline="2777" dirty="0">
                <a:latin typeface="Cambria Math"/>
                <a:cs typeface="Cambria Math"/>
              </a:rPr>
              <a:t> </a:t>
            </a:r>
            <a:r>
              <a:rPr sz="3000" baseline="2777" dirty="0">
                <a:latin typeface="Cambria Math"/>
                <a:cs typeface="Cambria Math"/>
              </a:rPr>
              <a:t>=	</a:t>
            </a:r>
            <a:r>
              <a:rPr sz="2000" dirty="0">
                <a:latin typeface="Cambria Math"/>
                <a:cs typeface="Cambria Math"/>
              </a:rPr>
              <a:t>0</a:t>
            </a:r>
            <a:endParaRPr sz="2000">
              <a:latin typeface="Cambria Math"/>
              <a:cs typeface="Cambria Math"/>
            </a:endParaRPr>
          </a:p>
        </p:txBody>
      </p:sp>
      <p:sp>
        <p:nvSpPr>
          <p:cNvPr id="6" name="object 6"/>
          <p:cNvSpPr txBox="1"/>
          <p:nvPr/>
        </p:nvSpPr>
        <p:spPr>
          <a:xfrm>
            <a:off x="4103877" y="1810334"/>
            <a:ext cx="4253230" cy="925830"/>
          </a:xfrm>
          <a:prstGeom prst="rect">
            <a:avLst/>
          </a:prstGeom>
        </p:spPr>
        <p:txBody>
          <a:bodyPr vert="horz" wrap="square" lIns="0" tIns="13335" rIns="0" bIns="0" rtlCol="0">
            <a:spAutoFit/>
          </a:bodyPr>
          <a:lstStyle/>
          <a:p>
            <a:pPr marL="12700">
              <a:lnSpc>
                <a:spcPts val="2370"/>
              </a:lnSpc>
              <a:spcBef>
                <a:spcPts val="105"/>
              </a:spcBef>
              <a:tabLst>
                <a:tab pos="407670" algn="l"/>
                <a:tab pos="803910" algn="l"/>
              </a:tabLst>
            </a:pPr>
            <a:r>
              <a:rPr sz="2000" dirty="0">
                <a:latin typeface="Cambria Math"/>
                <a:cs typeface="Cambria Math"/>
              </a:rPr>
              <a:t>2	0	0</a:t>
            </a:r>
            <a:endParaRPr sz="2000">
              <a:latin typeface="Cambria Math"/>
              <a:cs typeface="Cambria Math"/>
            </a:endParaRPr>
          </a:p>
          <a:p>
            <a:pPr marL="12700" marR="5080" indent="394970">
              <a:lnSpc>
                <a:spcPts val="2340"/>
              </a:lnSpc>
              <a:spcBef>
                <a:spcPts val="100"/>
              </a:spcBef>
              <a:tabLst>
                <a:tab pos="407670" algn="l"/>
                <a:tab pos="803910" algn="l"/>
                <a:tab pos="1108710" algn="l"/>
              </a:tabLst>
            </a:pPr>
            <a:r>
              <a:rPr sz="2000" dirty="0">
                <a:latin typeface="Cambria Math"/>
                <a:cs typeface="Cambria Math"/>
              </a:rPr>
              <a:t>2	0	</a:t>
            </a:r>
            <a:r>
              <a:rPr sz="3000" baseline="2777" dirty="0">
                <a:latin typeface="Georgia"/>
                <a:cs typeface="Georgia"/>
              </a:rPr>
              <a:t>is a </a:t>
            </a:r>
            <a:r>
              <a:rPr sz="3000" spc="-7" baseline="2777" dirty="0">
                <a:latin typeface="Georgia"/>
                <a:cs typeface="Georgia"/>
              </a:rPr>
              <a:t>diagonal matrix </a:t>
            </a:r>
            <a:r>
              <a:rPr sz="3000" baseline="2777" dirty="0">
                <a:latin typeface="Georgia"/>
                <a:cs typeface="Georgia"/>
              </a:rPr>
              <a:t>of </a:t>
            </a:r>
            <a:r>
              <a:rPr sz="3000" baseline="2777" dirty="0">
                <a:latin typeface="Cambria Math"/>
                <a:cs typeface="Cambria Math"/>
              </a:rPr>
              <a:t>3 × 3 </a:t>
            </a:r>
            <a:r>
              <a:rPr sz="3000" spc="-644" baseline="2777" dirty="0">
                <a:latin typeface="Cambria Math"/>
                <a:cs typeface="Cambria Math"/>
              </a:rPr>
              <a:t> </a:t>
            </a:r>
            <a:r>
              <a:rPr sz="2000" dirty="0">
                <a:latin typeface="Cambria Math"/>
                <a:cs typeface="Cambria Math"/>
              </a:rPr>
              <a:t>0	0	5</a:t>
            </a:r>
            <a:endParaRPr sz="2000">
              <a:latin typeface="Cambria Math"/>
              <a:cs typeface="Cambria Math"/>
            </a:endParaRPr>
          </a:p>
        </p:txBody>
      </p:sp>
      <p:sp>
        <p:nvSpPr>
          <p:cNvPr id="7" name="object 7"/>
          <p:cNvSpPr txBox="1"/>
          <p:nvPr/>
        </p:nvSpPr>
        <p:spPr>
          <a:xfrm>
            <a:off x="1678939" y="3080080"/>
            <a:ext cx="8756650" cy="936795"/>
          </a:xfrm>
          <a:prstGeom prst="rect">
            <a:avLst/>
          </a:prstGeom>
        </p:spPr>
        <p:txBody>
          <a:bodyPr vert="horz" wrap="square" lIns="0" tIns="13335" rIns="0" bIns="0" rtlCol="0">
            <a:spAutoFit/>
          </a:bodyPr>
          <a:lstStyle/>
          <a:p>
            <a:pPr marL="354965" indent="-342900">
              <a:spcBef>
                <a:spcPts val="105"/>
              </a:spcBef>
              <a:buClr>
                <a:srgbClr val="EF7E09"/>
              </a:buClr>
              <a:buSzPct val="85000"/>
              <a:buFont typeface="Wingdings" panose="05000000000000000000" pitchFamily="2" charset="2"/>
              <a:buChar char="Ø"/>
              <a:tabLst>
                <a:tab pos="266065" algn="l"/>
              </a:tabLst>
            </a:pPr>
            <a:r>
              <a:rPr sz="2000" b="1" u="sng" spc="-5" dirty="0">
                <a:uFill>
                  <a:solidFill>
                    <a:srgbClr val="000000"/>
                  </a:solidFill>
                </a:uFill>
                <a:latin typeface="Georgia"/>
                <a:cs typeface="Georgia"/>
              </a:rPr>
              <a:t>Scalar</a:t>
            </a:r>
            <a:r>
              <a:rPr sz="2000" b="1" u="sng" spc="170" dirty="0">
                <a:uFill>
                  <a:solidFill>
                    <a:srgbClr val="000000"/>
                  </a:solidFill>
                </a:uFill>
                <a:latin typeface="Georgia"/>
                <a:cs typeface="Georgia"/>
              </a:rPr>
              <a:t> </a:t>
            </a:r>
            <a:r>
              <a:rPr sz="2000" b="1" u="sng" dirty="0">
                <a:uFill>
                  <a:solidFill>
                    <a:srgbClr val="000000"/>
                  </a:solidFill>
                </a:uFill>
                <a:latin typeface="Georgia"/>
                <a:cs typeface="Georgia"/>
              </a:rPr>
              <a:t>Matrix</a:t>
            </a:r>
            <a:r>
              <a:rPr sz="2000" b="1" u="sng" spc="165" dirty="0">
                <a:uFill>
                  <a:solidFill>
                    <a:srgbClr val="000000"/>
                  </a:solidFill>
                </a:uFill>
                <a:latin typeface="Georgia"/>
                <a:cs typeface="Georgia"/>
              </a:rPr>
              <a:t> </a:t>
            </a:r>
            <a:r>
              <a:rPr sz="2000" b="1" u="sng" dirty="0">
                <a:uFill>
                  <a:solidFill>
                    <a:srgbClr val="000000"/>
                  </a:solidFill>
                </a:uFill>
                <a:latin typeface="Georgia"/>
                <a:cs typeface="Georgia"/>
              </a:rPr>
              <a:t>:</a:t>
            </a:r>
            <a:r>
              <a:rPr sz="2000" b="1" spc="160" dirty="0">
                <a:latin typeface="Georgia"/>
                <a:cs typeface="Georgia"/>
              </a:rPr>
              <a:t> </a:t>
            </a:r>
            <a:r>
              <a:rPr sz="2000" dirty="0">
                <a:latin typeface="Georgia"/>
                <a:cs typeface="Georgia"/>
              </a:rPr>
              <a:t>A</a:t>
            </a:r>
            <a:r>
              <a:rPr sz="2000" spc="200" dirty="0">
                <a:latin typeface="Georgia"/>
                <a:cs typeface="Georgia"/>
              </a:rPr>
              <a:t> </a:t>
            </a:r>
            <a:r>
              <a:rPr sz="2000" spc="-5" dirty="0">
                <a:latin typeface="Georgia"/>
                <a:cs typeface="Georgia"/>
              </a:rPr>
              <a:t>diagonal</a:t>
            </a:r>
            <a:r>
              <a:rPr sz="2000" spc="200" dirty="0">
                <a:latin typeface="Georgia"/>
                <a:cs typeface="Georgia"/>
              </a:rPr>
              <a:t> </a:t>
            </a:r>
            <a:r>
              <a:rPr sz="2000" spc="-5" dirty="0">
                <a:latin typeface="Georgia"/>
                <a:cs typeface="Georgia"/>
              </a:rPr>
              <a:t>matrix</a:t>
            </a:r>
            <a:r>
              <a:rPr sz="2000" spc="195" dirty="0">
                <a:latin typeface="Georgia"/>
                <a:cs typeface="Georgia"/>
              </a:rPr>
              <a:t> </a:t>
            </a:r>
            <a:r>
              <a:rPr sz="2000" dirty="0">
                <a:latin typeface="Georgia"/>
                <a:cs typeface="Georgia"/>
              </a:rPr>
              <a:t>in</a:t>
            </a:r>
            <a:r>
              <a:rPr sz="2000" spc="210" dirty="0">
                <a:latin typeface="Georgia"/>
                <a:cs typeface="Georgia"/>
              </a:rPr>
              <a:t> </a:t>
            </a:r>
            <a:r>
              <a:rPr sz="2000" dirty="0">
                <a:latin typeface="Georgia"/>
                <a:cs typeface="Georgia"/>
              </a:rPr>
              <a:t>which</a:t>
            </a:r>
            <a:r>
              <a:rPr sz="2000" spc="195" dirty="0">
                <a:latin typeface="Georgia"/>
                <a:cs typeface="Georgia"/>
              </a:rPr>
              <a:t> </a:t>
            </a:r>
            <a:r>
              <a:rPr sz="2000" spc="-5" dirty="0">
                <a:latin typeface="Georgia"/>
                <a:cs typeface="Georgia"/>
              </a:rPr>
              <a:t>diagonal</a:t>
            </a:r>
            <a:r>
              <a:rPr sz="2000" spc="200" dirty="0">
                <a:latin typeface="Georgia"/>
                <a:cs typeface="Georgia"/>
              </a:rPr>
              <a:t> </a:t>
            </a:r>
            <a:r>
              <a:rPr sz="2000" spc="-5" dirty="0">
                <a:latin typeface="Georgia"/>
                <a:cs typeface="Georgia"/>
              </a:rPr>
              <a:t>elements</a:t>
            </a:r>
            <a:r>
              <a:rPr sz="2000" spc="190" dirty="0">
                <a:latin typeface="Georgia"/>
                <a:cs typeface="Georgia"/>
              </a:rPr>
              <a:t> </a:t>
            </a:r>
            <a:r>
              <a:rPr sz="2000" spc="-5" dirty="0">
                <a:latin typeface="Georgia"/>
                <a:cs typeface="Georgia"/>
              </a:rPr>
              <a:t>are</a:t>
            </a:r>
            <a:r>
              <a:rPr sz="2000" spc="195" dirty="0">
                <a:latin typeface="Georgia"/>
                <a:cs typeface="Georgia"/>
              </a:rPr>
              <a:t> </a:t>
            </a:r>
            <a:r>
              <a:rPr sz="2000" spc="-5" dirty="0">
                <a:latin typeface="Georgia"/>
                <a:cs typeface="Georgia"/>
              </a:rPr>
              <a:t>equal</a:t>
            </a:r>
            <a:endParaRPr sz="2000" dirty="0">
              <a:latin typeface="Georgia"/>
              <a:cs typeface="Georgia"/>
            </a:endParaRPr>
          </a:p>
          <a:p>
            <a:pPr marL="538480" indent="-342900">
              <a:buFont typeface="Arial" panose="020B0604020202020204" pitchFamily="34" charset="0"/>
              <a:buChar char="•"/>
            </a:pPr>
            <a:r>
              <a:rPr sz="2000" dirty="0">
                <a:latin typeface="Georgia"/>
                <a:cs typeface="Georgia"/>
              </a:rPr>
              <a:t>(but</a:t>
            </a:r>
            <a:r>
              <a:rPr sz="2000" spc="-10" dirty="0">
                <a:latin typeface="Georgia"/>
                <a:cs typeface="Georgia"/>
              </a:rPr>
              <a:t> </a:t>
            </a:r>
            <a:r>
              <a:rPr sz="2000" dirty="0">
                <a:latin typeface="Georgia"/>
                <a:cs typeface="Georgia"/>
              </a:rPr>
              <a:t>not</a:t>
            </a:r>
            <a:r>
              <a:rPr sz="2000" spc="-10" dirty="0">
                <a:latin typeface="Georgia"/>
                <a:cs typeface="Georgia"/>
              </a:rPr>
              <a:t> </a:t>
            </a:r>
            <a:r>
              <a:rPr sz="2000" spc="-5" dirty="0">
                <a:latin typeface="Georgia"/>
                <a:cs typeface="Georgia"/>
              </a:rPr>
              <a:t>equal</a:t>
            </a:r>
            <a:r>
              <a:rPr sz="2000" spc="10" dirty="0">
                <a:latin typeface="Georgia"/>
                <a:cs typeface="Georgia"/>
              </a:rPr>
              <a:t> </a:t>
            </a:r>
            <a:r>
              <a:rPr sz="2000" dirty="0">
                <a:latin typeface="Georgia"/>
                <a:cs typeface="Georgia"/>
              </a:rPr>
              <a:t>to</a:t>
            </a:r>
            <a:r>
              <a:rPr sz="2000" spc="-5" dirty="0">
                <a:latin typeface="Georgia"/>
                <a:cs typeface="Georgia"/>
              </a:rPr>
              <a:t> </a:t>
            </a:r>
            <a:r>
              <a:rPr sz="2000" dirty="0">
                <a:latin typeface="Georgia"/>
                <a:cs typeface="Georgia"/>
              </a:rPr>
              <a:t>1),</a:t>
            </a:r>
            <a:r>
              <a:rPr sz="2000" spc="-15" dirty="0">
                <a:latin typeface="Georgia"/>
                <a:cs typeface="Georgia"/>
              </a:rPr>
              <a:t> </a:t>
            </a:r>
            <a:r>
              <a:rPr sz="2000" dirty="0">
                <a:latin typeface="Georgia"/>
                <a:cs typeface="Georgia"/>
              </a:rPr>
              <a:t>is</a:t>
            </a:r>
            <a:r>
              <a:rPr sz="2000" spc="5" dirty="0">
                <a:latin typeface="Georgia"/>
                <a:cs typeface="Georgia"/>
              </a:rPr>
              <a:t> </a:t>
            </a:r>
            <a:r>
              <a:rPr sz="2000" spc="-5" dirty="0">
                <a:latin typeface="Georgia"/>
                <a:cs typeface="Georgia"/>
              </a:rPr>
              <a:t>called</a:t>
            </a:r>
            <a:r>
              <a:rPr sz="2000" spc="5" dirty="0">
                <a:latin typeface="Georgia"/>
                <a:cs typeface="Georgia"/>
              </a:rPr>
              <a:t> </a:t>
            </a:r>
            <a:r>
              <a:rPr sz="2000" dirty="0">
                <a:latin typeface="Georgia"/>
                <a:cs typeface="Georgia"/>
              </a:rPr>
              <a:t>a</a:t>
            </a:r>
            <a:r>
              <a:rPr sz="2000" spc="5" dirty="0">
                <a:latin typeface="Georgia"/>
                <a:cs typeface="Georgia"/>
              </a:rPr>
              <a:t> </a:t>
            </a:r>
            <a:r>
              <a:rPr sz="2000" spc="-5" dirty="0">
                <a:latin typeface="Georgia"/>
                <a:cs typeface="Georgia"/>
              </a:rPr>
              <a:t>scalar</a:t>
            </a:r>
            <a:r>
              <a:rPr sz="2000" spc="15" dirty="0">
                <a:latin typeface="Georgia"/>
                <a:cs typeface="Georgia"/>
              </a:rPr>
              <a:t> </a:t>
            </a:r>
            <a:r>
              <a:rPr sz="2000" dirty="0">
                <a:latin typeface="Georgia"/>
                <a:cs typeface="Georgia"/>
              </a:rPr>
              <a:t>matrix </a:t>
            </a:r>
            <a:r>
              <a:rPr sz="2000" spc="-5" dirty="0">
                <a:latin typeface="Georgia"/>
                <a:cs typeface="Georgia"/>
              </a:rPr>
              <a:t>e.g.</a:t>
            </a:r>
            <a:endParaRPr sz="2000" dirty="0">
              <a:latin typeface="Georgia"/>
              <a:cs typeface="Georgia"/>
            </a:endParaRPr>
          </a:p>
        </p:txBody>
      </p:sp>
      <p:sp>
        <p:nvSpPr>
          <p:cNvPr id="8" name="object 8"/>
          <p:cNvSpPr/>
          <p:nvPr/>
        </p:nvSpPr>
        <p:spPr>
          <a:xfrm>
            <a:off x="5053077" y="4282439"/>
            <a:ext cx="67945" cy="754380"/>
          </a:xfrm>
          <a:custGeom>
            <a:avLst/>
            <a:gdLst/>
            <a:ahLst/>
            <a:cxnLst/>
            <a:rect l="l" t="t" r="r" b="b"/>
            <a:pathLst>
              <a:path w="67945" h="754379">
                <a:moveTo>
                  <a:pt x="67564" y="0"/>
                </a:moveTo>
                <a:lnTo>
                  <a:pt x="0" y="0"/>
                </a:lnTo>
                <a:lnTo>
                  <a:pt x="0" y="11430"/>
                </a:lnTo>
                <a:lnTo>
                  <a:pt x="42037" y="11430"/>
                </a:lnTo>
                <a:lnTo>
                  <a:pt x="42037" y="741680"/>
                </a:lnTo>
                <a:lnTo>
                  <a:pt x="0" y="741680"/>
                </a:lnTo>
                <a:lnTo>
                  <a:pt x="0" y="754380"/>
                </a:lnTo>
                <a:lnTo>
                  <a:pt x="67564" y="754380"/>
                </a:lnTo>
                <a:lnTo>
                  <a:pt x="67564" y="741680"/>
                </a:lnTo>
                <a:lnTo>
                  <a:pt x="67564" y="11430"/>
                </a:lnTo>
                <a:lnTo>
                  <a:pt x="67564" y="0"/>
                </a:lnTo>
                <a:close/>
              </a:path>
            </a:pathLst>
          </a:custGeom>
          <a:solidFill>
            <a:srgbClr val="000000"/>
          </a:solidFill>
        </p:spPr>
        <p:txBody>
          <a:bodyPr wrap="square" lIns="0" tIns="0" rIns="0" bIns="0" rtlCol="0"/>
          <a:lstStyle/>
          <a:p>
            <a:endParaRPr/>
          </a:p>
        </p:txBody>
      </p:sp>
      <p:sp>
        <p:nvSpPr>
          <p:cNvPr id="9" name="object 9"/>
          <p:cNvSpPr/>
          <p:nvPr/>
        </p:nvSpPr>
        <p:spPr>
          <a:xfrm>
            <a:off x="4042538" y="4282439"/>
            <a:ext cx="67945" cy="754380"/>
          </a:xfrm>
          <a:custGeom>
            <a:avLst/>
            <a:gdLst/>
            <a:ahLst/>
            <a:cxnLst/>
            <a:rect l="l" t="t" r="r" b="b"/>
            <a:pathLst>
              <a:path w="67944" h="754379">
                <a:moveTo>
                  <a:pt x="67564" y="0"/>
                </a:moveTo>
                <a:lnTo>
                  <a:pt x="0" y="0"/>
                </a:lnTo>
                <a:lnTo>
                  <a:pt x="0" y="11430"/>
                </a:lnTo>
                <a:lnTo>
                  <a:pt x="0" y="741680"/>
                </a:lnTo>
                <a:lnTo>
                  <a:pt x="0" y="754380"/>
                </a:lnTo>
                <a:lnTo>
                  <a:pt x="67564" y="754380"/>
                </a:lnTo>
                <a:lnTo>
                  <a:pt x="67564" y="741680"/>
                </a:lnTo>
                <a:lnTo>
                  <a:pt x="25654" y="741680"/>
                </a:lnTo>
                <a:lnTo>
                  <a:pt x="25654" y="11430"/>
                </a:lnTo>
                <a:lnTo>
                  <a:pt x="67564" y="11430"/>
                </a:lnTo>
                <a:lnTo>
                  <a:pt x="67564" y="0"/>
                </a:lnTo>
                <a:close/>
              </a:path>
            </a:pathLst>
          </a:custGeom>
          <a:solidFill>
            <a:srgbClr val="000000"/>
          </a:solidFill>
        </p:spPr>
        <p:txBody>
          <a:bodyPr wrap="square" lIns="0" tIns="0" rIns="0" bIns="0" rtlCol="0"/>
          <a:lstStyle/>
          <a:p>
            <a:endParaRPr/>
          </a:p>
        </p:txBody>
      </p:sp>
      <p:sp>
        <p:nvSpPr>
          <p:cNvPr id="10" name="object 10"/>
          <p:cNvSpPr txBox="1"/>
          <p:nvPr/>
        </p:nvSpPr>
        <p:spPr>
          <a:xfrm>
            <a:off x="3507995" y="4477969"/>
            <a:ext cx="762635" cy="331470"/>
          </a:xfrm>
          <a:prstGeom prst="rect">
            <a:avLst/>
          </a:prstGeom>
        </p:spPr>
        <p:txBody>
          <a:bodyPr vert="horz" wrap="square" lIns="0" tIns="13335" rIns="0" bIns="0" rtlCol="0">
            <a:spAutoFit/>
          </a:bodyPr>
          <a:lstStyle/>
          <a:p>
            <a:pPr marL="12700">
              <a:spcBef>
                <a:spcPts val="105"/>
              </a:spcBef>
              <a:tabLst>
                <a:tab pos="608330" algn="l"/>
              </a:tabLst>
            </a:pPr>
            <a:r>
              <a:rPr sz="3000" spc="7" baseline="2777" dirty="0">
                <a:latin typeface="Cambria Math"/>
                <a:cs typeface="Cambria Math"/>
              </a:rPr>
              <a:t>𝐴</a:t>
            </a:r>
            <a:r>
              <a:rPr sz="3000" spc="179" baseline="2777" dirty="0">
                <a:latin typeface="Cambria Math"/>
                <a:cs typeface="Cambria Math"/>
              </a:rPr>
              <a:t> </a:t>
            </a:r>
            <a:r>
              <a:rPr sz="3000" baseline="2777" dirty="0">
                <a:latin typeface="Cambria Math"/>
                <a:cs typeface="Cambria Math"/>
              </a:rPr>
              <a:t>=	</a:t>
            </a:r>
            <a:r>
              <a:rPr sz="2000" dirty="0">
                <a:latin typeface="Cambria Math"/>
                <a:cs typeface="Cambria Math"/>
              </a:rPr>
              <a:t>0</a:t>
            </a:r>
            <a:endParaRPr sz="2000">
              <a:latin typeface="Cambria Math"/>
              <a:cs typeface="Cambria Math"/>
            </a:endParaRPr>
          </a:p>
        </p:txBody>
      </p:sp>
      <p:sp>
        <p:nvSpPr>
          <p:cNvPr id="11" name="object 11"/>
          <p:cNvSpPr txBox="1"/>
          <p:nvPr/>
        </p:nvSpPr>
        <p:spPr>
          <a:xfrm>
            <a:off x="4103877" y="4180788"/>
            <a:ext cx="3947160" cy="925830"/>
          </a:xfrm>
          <a:prstGeom prst="rect">
            <a:avLst/>
          </a:prstGeom>
        </p:spPr>
        <p:txBody>
          <a:bodyPr vert="horz" wrap="square" lIns="0" tIns="13335" rIns="0" bIns="0" rtlCol="0">
            <a:spAutoFit/>
          </a:bodyPr>
          <a:lstStyle/>
          <a:p>
            <a:pPr marL="12700">
              <a:lnSpc>
                <a:spcPts val="2370"/>
              </a:lnSpc>
              <a:spcBef>
                <a:spcPts val="105"/>
              </a:spcBef>
              <a:tabLst>
                <a:tab pos="407670" algn="l"/>
                <a:tab pos="803910" algn="l"/>
              </a:tabLst>
            </a:pPr>
            <a:r>
              <a:rPr sz="2000" dirty="0">
                <a:latin typeface="Cambria Math"/>
                <a:cs typeface="Cambria Math"/>
              </a:rPr>
              <a:t>2	0	0</a:t>
            </a:r>
            <a:endParaRPr sz="2000">
              <a:latin typeface="Cambria Math"/>
              <a:cs typeface="Cambria Math"/>
            </a:endParaRPr>
          </a:p>
          <a:p>
            <a:pPr marL="12700" marR="5080" indent="394970">
              <a:lnSpc>
                <a:spcPts val="2340"/>
              </a:lnSpc>
              <a:spcBef>
                <a:spcPts val="100"/>
              </a:spcBef>
              <a:tabLst>
                <a:tab pos="407670" algn="l"/>
                <a:tab pos="803910" algn="l"/>
                <a:tab pos="1108710" algn="l"/>
              </a:tabLst>
            </a:pPr>
            <a:r>
              <a:rPr sz="2000" dirty="0">
                <a:latin typeface="Cambria Math"/>
                <a:cs typeface="Cambria Math"/>
              </a:rPr>
              <a:t>2	0	</a:t>
            </a:r>
            <a:r>
              <a:rPr sz="3000" baseline="2777" dirty="0">
                <a:latin typeface="Georgia"/>
                <a:cs typeface="Georgia"/>
              </a:rPr>
              <a:t>is a </a:t>
            </a:r>
            <a:r>
              <a:rPr sz="3000" spc="-7" baseline="2777" dirty="0">
                <a:latin typeface="Georgia"/>
                <a:cs typeface="Georgia"/>
              </a:rPr>
              <a:t>scalar matrix </a:t>
            </a:r>
            <a:r>
              <a:rPr sz="3000" baseline="2777" dirty="0">
                <a:latin typeface="Georgia"/>
                <a:cs typeface="Georgia"/>
              </a:rPr>
              <a:t>of </a:t>
            </a:r>
            <a:r>
              <a:rPr sz="3000" baseline="2777" dirty="0">
                <a:latin typeface="Cambria Math"/>
                <a:cs typeface="Cambria Math"/>
              </a:rPr>
              <a:t>3 × 3 </a:t>
            </a:r>
            <a:r>
              <a:rPr sz="3000" spc="-644" baseline="2777" dirty="0">
                <a:latin typeface="Cambria Math"/>
                <a:cs typeface="Cambria Math"/>
              </a:rPr>
              <a:t> </a:t>
            </a:r>
            <a:r>
              <a:rPr sz="2000" dirty="0">
                <a:latin typeface="Cambria Math"/>
                <a:cs typeface="Cambria Math"/>
              </a:rPr>
              <a:t>0	0	2</a:t>
            </a:r>
            <a:endParaRPr sz="2000">
              <a:latin typeface="Cambria Math"/>
              <a:cs typeface="Cambria Math"/>
            </a:endParaRPr>
          </a:p>
        </p:txBody>
      </p:sp>
      <p:sp>
        <p:nvSpPr>
          <p:cNvPr id="12" name="object 12"/>
          <p:cNvSpPr txBox="1"/>
          <p:nvPr/>
        </p:nvSpPr>
        <p:spPr>
          <a:xfrm>
            <a:off x="1597996" y="5285190"/>
            <a:ext cx="8809355" cy="941069"/>
          </a:xfrm>
          <a:prstGeom prst="rect">
            <a:avLst/>
          </a:prstGeom>
        </p:spPr>
        <p:txBody>
          <a:bodyPr vert="horz" wrap="square" lIns="0" tIns="13335" rIns="0" bIns="0" rtlCol="0">
            <a:spAutoFit/>
          </a:bodyPr>
          <a:lstStyle/>
          <a:p>
            <a:pPr marL="380999" marR="30480" indent="-342900" algn="just">
              <a:spcBef>
                <a:spcPts val="105"/>
              </a:spcBef>
              <a:buClr>
                <a:srgbClr val="EF7E09"/>
              </a:buClr>
              <a:buSzPct val="80000"/>
              <a:buFont typeface="Wingdings" panose="05000000000000000000" pitchFamily="2" charset="2"/>
              <a:buChar char="Ø"/>
              <a:tabLst>
                <a:tab pos="232410" algn="l"/>
              </a:tabLst>
            </a:pPr>
            <a:r>
              <a:rPr sz="2000" b="1" u="sng" spc="-5" dirty="0">
                <a:uFill>
                  <a:solidFill>
                    <a:srgbClr val="000000"/>
                  </a:solidFill>
                </a:uFill>
                <a:latin typeface="Georgia"/>
                <a:cs typeface="Georgia"/>
              </a:rPr>
              <a:t>Identity</a:t>
            </a:r>
            <a:r>
              <a:rPr sz="2000" b="1" u="sng" dirty="0">
                <a:uFill>
                  <a:solidFill>
                    <a:srgbClr val="000000"/>
                  </a:solidFill>
                </a:uFill>
                <a:latin typeface="Georgia"/>
                <a:cs typeface="Georgia"/>
              </a:rPr>
              <a:t> </a:t>
            </a:r>
            <a:r>
              <a:rPr sz="2000" b="1" u="sng" spc="5" dirty="0">
                <a:uFill>
                  <a:solidFill>
                    <a:srgbClr val="000000"/>
                  </a:solidFill>
                </a:uFill>
                <a:latin typeface="Georgia"/>
                <a:cs typeface="Georgia"/>
              </a:rPr>
              <a:t>(or</a:t>
            </a:r>
            <a:r>
              <a:rPr sz="2000" b="1" u="sng" spc="10" dirty="0">
                <a:uFill>
                  <a:solidFill>
                    <a:srgbClr val="000000"/>
                  </a:solidFill>
                </a:uFill>
                <a:latin typeface="Georgia"/>
                <a:cs typeface="Georgia"/>
              </a:rPr>
              <a:t> </a:t>
            </a:r>
            <a:r>
              <a:rPr sz="2000" b="1" u="sng" spc="-5" dirty="0">
                <a:uFill>
                  <a:solidFill>
                    <a:srgbClr val="000000"/>
                  </a:solidFill>
                </a:uFill>
                <a:latin typeface="Georgia"/>
                <a:cs typeface="Georgia"/>
              </a:rPr>
              <a:t>Unit)</a:t>
            </a:r>
            <a:r>
              <a:rPr sz="2000" b="1" u="sng" dirty="0">
                <a:uFill>
                  <a:solidFill>
                    <a:srgbClr val="000000"/>
                  </a:solidFill>
                </a:uFill>
                <a:latin typeface="Georgia"/>
                <a:cs typeface="Georgia"/>
              </a:rPr>
              <a:t> </a:t>
            </a:r>
            <a:r>
              <a:rPr sz="2000" b="1" u="sng" spc="-5" dirty="0">
                <a:uFill>
                  <a:solidFill>
                    <a:srgbClr val="000000"/>
                  </a:solidFill>
                </a:uFill>
                <a:latin typeface="Georgia"/>
                <a:cs typeface="Georgia"/>
              </a:rPr>
              <a:t>Matrix</a:t>
            </a:r>
            <a:r>
              <a:rPr sz="2000" b="1" u="sng" dirty="0">
                <a:uFill>
                  <a:solidFill>
                    <a:srgbClr val="000000"/>
                  </a:solidFill>
                </a:uFill>
                <a:latin typeface="Georgia"/>
                <a:cs typeface="Georgia"/>
              </a:rPr>
              <a:t> :</a:t>
            </a:r>
            <a:r>
              <a:rPr sz="2000" b="1" spc="5" dirty="0">
                <a:latin typeface="Georgia"/>
                <a:cs typeface="Georgia"/>
              </a:rPr>
              <a:t> </a:t>
            </a:r>
            <a:r>
              <a:rPr sz="2000" dirty="0">
                <a:latin typeface="Georgia"/>
                <a:cs typeface="Georgia"/>
              </a:rPr>
              <a:t>A</a:t>
            </a:r>
            <a:r>
              <a:rPr sz="2000" spc="5" dirty="0">
                <a:latin typeface="Georgia"/>
                <a:cs typeface="Georgia"/>
              </a:rPr>
              <a:t> </a:t>
            </a:r>
            <a:r>
              <a:rPr sz="2000" spc="-5" dirty="0">
                <a:latin typeface="Georgia"/>
                <a:cs typeface="Georgia"/>
              </a:rPr>
              <a:t>square</a:t>
            </a:r>
            <a:r>
              <a:rPr sz="2000" dirty="0">
                <a:latin typeface="Georgia"/>
                <a:cs typeface="Georgia"/>
              </a:rPr>
              <a:t> matrix</a:t>
            </a:r>
            <a:r>
              <a:rPr sz="2000" spc="5" dirty="0">
                <a:latin typeface="Georgia"/>
                <a:cs typeface="Georgia"/>
              </a:rPr>
              <a:t> </a:t>
            </a:r>
            <a:r>
              <a:rPr sz="2000" spc="-5" dirty="0">
                <a:latin typeface="Georgia"/>
                <a:cs typeface="Georgia"/>
              </a:rPr>
              <a:t>whose</a:t>
            </a:r>
            <a:r>
              <a:rPr sz="2000" spc="470" dirty="0">
                <a:latin typeface="Georgia"/>
                <a:cs typeface="Georgia"/>
              </a:rPr>
              <a:t> </a:t>
            </a:r>
            <a:r>
              <a:rPr sz="2000" spc="-5" dirty="0">
                <a:latin typeface="Georgia"/>
                <a:cs typeface="Georgia"/>
              </a:rPr>
              <a:t>each</a:t>
            </a:r>
            <a:r>
              <a:rPr sz="2000" spc="470" dirty="0">
                <a:latin typeface="Georgia"/>
                <a:cs typeface="Georgia"/>
              </a:rPr>
              <a:t> </a:t>
            </a:r>
            <a:r>
              <a:rPr sz="2000" spc="-5" dirty="0">
                <a:latin typeface="Georgia"/>
                <a:cs typeface="Georgia"/>
              </a:rPr>
              <a:t>diagonal </a:t>
            </a:r>
            <a:r>
              <a:rPr sz="2000" dirty="0">
                <a:latin typeface="Georgia"/>
                <a:cs typeface="Georgia"/>
              </a:rPr>
              <a:t> </a:t>
            </a:r>
            <a:r>
              <a:rPr sz="2000" spc="-5" dirty="0">
                <a:latin typeface="Georgia"/>
                <a:cs typeface="Georgia"/>
              </a:rPr>
              <a:t>element </a:t>
            </a:r>
            <a:r>
              <a:rPr sz="2000" dirty="0">
                <a:latin typeface="Georgia"/>
                <a:cs typeface="Georgia"/>
              </a:rPr>
              <a:t>is </a:t>
            </a:r>
            <a:r>
              <a:rPr sz="2000" spc="-5" dirty="0">
                <a:latin typeface="Georgia"/>
                <a:cs typeface="Georgia"/>
              </a:rPr>
              <a:t>unity </a:t>
            </a:r>
            <a:r>
              <a:rPr sz="2000" dirty="0">
                <a:latin typeface="Georgia"/>
                <a:cs typeface="Georgia"/>
              </a:rPr>
              <a:t>and all </a:t>
            </a:r>
            <a:r>
              <a:rPr sz="2000" spc="-5" dirty="0">
                <a:latin typeface="Georgia"/>
                <a:cs typeface="Georgia"/>
              </a:rPr>
              <a:t>other </a:t>
            </a:r>
            <a:r>
              <a:rPr sz="2000" dirty="0">
                <a:latin typeface="Georgia"/>
                <a:cs typeface="Georgia"/>
              </a:rPr>
              <a:t>elements </a:t>
            </a:r>
            <a:r>
              <a:rPr sz="2000" spc="-5" dirty="0">
                <a:latin typeface="Georgia"/>
                <a:cs typeface="Georgia"/>
              </a:rPr>
              <a:t>are </a:t>
            </a:r>
            <a:r>
              <a:rPr sz="2000" dirty="0">
                <a:latin typeface="Georgia"/>
                <a:cs typeface="Georgia"/>
              </a:rPr>
              <a:t>zero is </a:t>
            </a:r>
            <a:r>
              <a:rPr sz="2000" spc="-5" dirty="0">
                <a:latin typeface="Georgia"/>
                <a:cs typeface="Georgia"/>
              </a:rPr>
              <a:t>called </a:t>
            </a:r>
            <a:r>
              <a:rPr sz="2000" dirty="0">
                <a:latin typeface="Georgia"/>
                <a:cs typeface="Georgia"/>
              </a:rPr>
              <a:t>and </a:t>
            </a:r>
            <a:r>
              <a:rPr sz="2000" spc="-5" dirty="0">
                <a:latin typeface="Georgia"/>
                <a:cs typeface="Georgia"/>
              </a:rPr>
              <a:t>Identity (or </a:t>
            </a:r>
            <a:r>
              <a:rPr sz="2000" dirty="0">
                <a:latin typeface="Georgia"/>
                <a:cs typeface="Georgia"/>
              </a:rPr>
              <a:t> </a:t>
            </a:r>
            <a:r>
              <a:rPr sz="2000" spc="-5" dirty="0">
                <a:latin typeface="Georgia"/>
                <a:cs typeface="Georgia"/>
              </a:rPr>
              <a:t>Unit)</a:t>
            </a:r>
            <a:r>
              <a:rPr sz="2000" spc="-10" dirty="0">
                <a:latin typeface="Georgia"/>
                <a:cs typeface="Georgia"/>
              </a:rPr>
              <a:t> </a:t>
            </a:r>
            <a:r>
              <a:rPr sz="2000" spc="-5" dirty="0">
                <a:latin typeface="Georgia"/>
                <a:cs typeface="Georgia"/>
              </a:rPr>
              <a:t>Matrix.</a:t>
            </a:r>
            <a:r>
              <a:rPr sz="2000" spc="5" dirty="0">
                <a:latin typeface="Georgia"/>
                <a:cs typeface="Georgia"/>
              </a:rPr>
              <a:t> </a:t>
            </a:r>
            <a:r>
              <a:rPr sz="2000" dirty="0">
                <a:latin typeface="Georgia"/>
                <a:cs typeface="Georgia"/>
              </a:rPr>
              <a:t>An</a:t>
            </a:r>
            <a:r>
              <a:rPr sz="2000" spc="5" dirty="0">
                <a:latin typeface="Georgia"/>
                <a:cs typeface="Georgia"/>
              </a:rPr>
              <a:t> </a:t>
            </a:r>
            <a:r>
              <a:rPr sz="2000" dirty="0">
                <a:latin typeface="Georgia"/>
                <a:cs typeface="Georgia"/>
              </a:rPr>
              <a:t>Identity</a:t>
            </a:r>
            <a:r>
              <a:rPr sz="2000" spc="-25" dirty="0">
                <a:latin typeface="Georgia"/>
                <a:cs typeface="Georgia"/>
              </a:rPr>
              <a:t> </a:t>
            </a:r>
            <a:r>
              <a:rPr sz="2000" dirty="0">
                <a:latin typeface="Georgia"/>
                <a:cs typeface="Georgia"/>
              </a:rPr>
              <a:t>matrix</a:t>
            </a:r>
            <a:r>
              <a:rPr sz="2000" spc="5" dirty="0">
                <a:latin typeface="Georgia"/>
                <a:cs typeface="Georgia"/>
              </a:rPr>
              <a:t> </a:t>
            </a:r>
            <a:r>
              <a:rPr sz="2000" spc="-5" dirty="0">
                <a:latin typeface="Georgia"/>
                <a:cs typeface="Georgia"/>
              </a:rPr>
              <a:t>of</a:t>
            </a:r>
            <a:r>
              <a:rPr sz="2000" spc="-10" dirty="0">
                <a:latin typeface="Georgia"/>
                <a:cs typeface="Georgia"/>
              </a:rPr>
              <a:t> </a:t>
            </a:r>
            <a:r>
              <a:rPr sz="2000" spc="-5" dirty="0">
                <a:latin typeface="Georgia"/>
                <a:cs typeface="Georgia"/>
              </a:rPr>
              <a:t>order</a:t>
            </a:r>
            <a:r>
              <a:rPr sz="2000" spc="10" dirty="0">
                <a:latin typeface="Georgia"/>
                <a:cs typeface="Georgia"/>
              </a:rPr>
              <a:t> </a:t>
            </a:r>
            <a:r>
              <a:rPr sz="2000" dirty="0">
                <a:latin typeface="Georgia"/>
                <a:cs typeface="Georgia"/>
              </a:rPr>
              <a:t>3</a:t>
            </a:r>
            <a:r>
              <a:rPr sz="2000" spc="-5" dirty="0">
                <a:latin typeface="Georgia"/>
                <a:cs typeface="Georgia"/>
              </a:rPr>
              <a:t> </a:t>
            </a:r>
            <a:r>
              <a:rPr sz="2000" dirty="0">
                <a:latin typeface="Georgia"/>
                <a:cs typeface="Georgia"/>
              </a:rPr>
              <a:t>is</a:t>
            </a:r>
            <a:r>
              <a:rPr sz="2000" spc="10" dirty="0">
                <a:latin typeface="Georgia"/>
                <a:cs typeface="Georgia"/>
              </a:rPr>
              <a:t> </a:t>
            </a:r>
            <a:r>
              <a:rPr sz="2000" dirty="0">
                <a:latin typeface="Georgia"/>
                <a:cs typeface="Georgia"/>
              </a:rPr>
              <a:t>denoted</a:t>
            </a:r>
            <a:r>
              <a:rPr sz="2000" spc="-35" dirty="0">
                <a:latin typeface="Georgia"/>
                <a:cs typeface="Georgia"/>
              </a:rPr>
              <a:t> </a:t>
            </a:r>
            <a:r>
              <a:rPr sz="2000" dirty="0">
                <a:latin typeface="Georgia"/>
                <a:cs typeface="Georgia"/>
              </a:rPr>
              <a:t>by</a:t>
            </a:r>
            <a:r>
              <a:rPr sz="2000" spc="15" dirty="0">
                <a:latin typeface="Georgia"/>
                <a:cs typeface="Georgia"/>
              </a:rPr>
              <a:t> </a:t>
            </a:r>
            <a:r>
              <a:rPr sz="2000" spc="20" dirty="0">
                <a:latin typeface="Cambria Math"/>
                <a:cs typeface="Cambria Math"/>
              </a:rPr>
              <a:t>I</a:t>
            </a:r>
            <a:r>
              <a:rPr sz="2175" spc="30" baseline="-15325" dirty="0">
                <a:latin typeface="Cambria Math"/>
                <a:cs typeface="Cambria Math"/>
              </a:rPr>
              <a:t>3</a:t>
            </a:r>
            <a:r>
              <a:rPr sz="2175" spc="390" baseline="-15325" dirty="0">
                <a:latin typeface="Cambria Math"/>
                <a:cs typeface="Cambria Math"/>
              </a:rPr>
              <a:t> </a:t>
            </a:r>
            <a:r>
              <a:rPr sz="2000" spc="-5" dirty="0">
                <a:latin typeface="Georgia"/>
                <a:cs typeface="Georgia"/>
              </a:rPr>
              <a:t>or</a:t>
            </a:r>
            <a:r>
              <a:rPr sz="2000" spc="5" dirty="0">
                <a:latin typeface="Georgia"/>
                <a:cs typeface="Georgia"/>
              </a:rPr>
              <a:t> </a:t>
            </a:r>
            <a:r>
              <a:rPr sz="2000" spc="-5" dirty="0">
                <a:latin typeface="Georgia"/>
                <a:cs typeface="Georgia"/>
              </a:rPr>
              <a:t>simply </a:t>
            </a:r>
            <a:r>
              <a:rPr sz="2000" dirty="0">
                <a:latin typeface="Georgia"/>
                <a:cs typeface="Georgia"/>
              </a:rPr>
              <a:t>by</a:t>
            </a:r>
            <a:r>
              <a:rPr sz="2000" spc="10" dirty="0">
                <a:latin typeface="Georgia"/>
                <a:cs typeface="Georgia"/>
              </a:rPr>
              <a:t> </a:t>
            </a:r>
            <a:r>
              <a:rPr sz="2000" spc="-5" dirty="0">
                <a:latin typeface="Georgia"/>
                <a:cs typeface="Georgia"/>
              </a:rPr>
              <a:t>I.</a:t>
            </a:r>
            <a:endParaRPr sz="2000" dirty="0">
              <a:latin typeface="Georgia"/>
              <a:cs typeface="Georgia"/>
            </a:endParaRPr>
          </a:p>
        </p:txBody>
      </p:sp>
    </p:spTree>
    <p:extLst>
      <p:ext uri="{BB962C8B-B14F-4D97-AF65-F5344CB8AC3E}">
        <p14:creationId xmlns:p14="http://schemas.microsoft.com/office/powerpoint/2010/main" val="1107610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244</TotalTime>
  <Words>1239</Words>
  <Application>Microsoft Office PowerPoint</Application>
  <PresentationFormat>Widescreen</PresentationFormat>
  <Paragraphs>173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Garamond</vt:lpstr>
      <vt:lpstr>Georgia</vt:lpstr>
      <vt:lpstr>Times New Roman</vt:lpstr>
      <vt:lpstr>Wingdings</vt:lpstr>
      <vt:lpstr>Organic</vt:lpstr>
      <vt:lpstr>Definition of Matrix </vt:lpstr>
      <vt:lpstr>What is Matrix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Matrix in Computer Science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Hp</cp:lastModifiedBy>
  <cp:revision>27</cp:revision>
  <dcterms:created xsi:type="dcterms:W3CDTF">2021-07-17T04:27:18Z</dcterms:created>
  <dcterms:modified xsi:type="dcterms:W3CDTF">2021-08-03T07:13:07Z</dcterms:modified>
</cp:coreProperties>
</file>