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11" r:id="rId1"/>
  </p:sldMasterIdLst>
  <p:notesMasterIdLst>
    <p:notesMasterId r:id="rId19"/>
  </p:notesMasterIdLst>
  <p:sldIdLst>
    <p:sldId id="283" r:id="rId2"/>
    <p:sldId id="284" r:id="rId3"/>
    <p:sldId id="265" r:id="rId4"/>
    <p:sldId id="266" r:id="rId5"/>
    <p:sldId id="267" r:id="rId6"/>
    <p:sldId id="269" r:id="rId7"/>
    <p:sldId id="287" r:id="rId8"/>
    <p:sldId id="270" r:id="rId9"/>
    <p:sldId id="285" r:id="rId10"/>
    <p:sldId id="286" r:id="rId11"/>
    <p:sldId id="288" r:id="rId12"/>
    <p:sldId id="289" r:id="rId13"/>
    <p:sldId id="290" r:id="rId14"/>
    <p:sldId id="291" r:id="rId15"/>
    <p:sldId id="292" r:id="rId16"/>
    <p:sldId id="294" r:id="rId17"/>
    <p:sldId id="29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15202A74-163D-4B71-BBA8-E2FCD164262F}">
          <p14:sldIdLst>
            <p14:sldId id="283"/>
            <p14:sldId id="284"/>
            <p14:sldId id="265"/>
            <p14:sldId id="266"/>
            <p14:sldId id="267"/>
            <p14:sldId id="269"/>
            <p14:sldId id="287"/>
            <p14:sldId id="270"/>
            <p14:sldId id="285"/>
            <p14:sldId id="286"/>
            <p14:sldId id="288"/>
            <p14:sldId id="289"/>
            <p14:sldId id="290"/>
            <p14:sldId id="291"/>
            <p14:sldId id="292"/>
            <p14:sldId id="294"/>
            <p14:sldId id="29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2865" autoAdjust="0"/>
  </p:normalViewPr>
  <p:slideViewPr>
    <p:cSldViewPr snapToGrid="0">
      <p:cViewPr varScale="1">
        <p:scale>
          <a:sx n="81" d="100"/>
          <a:sy n="81" d="100"/>
        </p:scale>
        <p:origin x="614" y="86"/>
      </p:cViewPr>
      <p:guideLst/>
    </p:cSldViewPr>
  </p:slideViewPr>
  <p:notesTextViewPr>
    <p:cViewPr>
      <p:scale>
        <a:sx n="1" d="1"/>
        <a:sy n="1" d="1"/>
      </p:scale>
      <p:origin x="0" y="0"/>
    </p:cViewPr>
  </p:notesTextViewPr>
  <p:sorterViewPr>
    <p:cViewPr>
      <p:scale>
        <a:sx n="100" d="100"/>
        <a:sy n="100" d="100"/>
      </p:scale>
      <p:origin x="0" y="-2166"/>
    </p:cViewPr>
  </p:sorter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t>7/18/2021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t>‹#›</a:t>
            </a:fld>
            <a:endParaRPr lang="en-US"/>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B37B1F30-39B2-4CE2-8EF3-91F3179569A5}" type="slidenum">
              <a:rPr lang="en-US" smtClean="0"/>
              <a:t>4</a:t>
            </a:fld>
            <a:endParaRPr lang="en-US"/>
          </a:p>
        </p:txBody>
      </p:sp>
    </p:spTree>
    <p:extLst>
      <p:ext uri="{BB962C8B-B14F-4D97-AF65-F5344CB8AC3E}">
        <p14:creationId xmlns:p14="http://schemas.microsoft.com/office/powerpoint/2010/main" val="2562937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5567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7/18/2021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27160315"/>
      </p:ext>
    </p:extLst>
  </p:cSld>
  <p:clrMapOvr>
    <a:masterClrMapping/>
  </p:clrMapOvr>
  <p:timing>
    <p:tnLst>
      <p:par>
        <p:cTn id="1" dur="indefinite" restart="never" nodeType="tmRoot"/>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2069936"/>
      </p:ext>
    </p:extLst>
  </p:cSld>
  <p:clrMapOvr>
    <a:masterClrMapping/>
  </p:clrMapOvr>
  <p:timing>
    <p:tnLst>
      <p:par>
        <p:cTn id="1" dur="indefinite" restart="never" nodeType="tmRoot"/>
      </p:par>
    </p:tnLst>
  </p:timing>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0210220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6454664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6E9DEC-419B-4CC5-A080-3B06BD5A8291}" type="datetimeFigureOut">
              <a:rPr lang="en-US" smtClean="0"/>
              <a:t>7/18/2021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65234038"/>
      </p:ext>
    </p:extLst>
  </p:cSld>
  <p:clrMapOvr>
    <a:masterClrMapping/>
  </p:clrMapOvr>
  <p:timing>
    <p:tnLst>
      <p:par>
        <p:cTn id="1" dur="indefinite" restart="never" nodeType="tmRoot"/>
      </p:par>
    </p:tnLst>
  </p:timing>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D6E9DEC-419B-4CC5-A080-3B06BD5A8291}" type="datetimeFigureOut">
              <a:rPr lang="en-US" smtClean="0"/>
              <a:t>7/18/2021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54556966"/>
      </p:ext>
    </p:extLst>
  </p:cSld>
  <p:clrMapOvr>
    <a:masterClrMapping/>
  </p:clrMapOvr>
  <p:timing>
    <p:tnLst>
      <p:par>
        <p:cTn id="1" dur="indefinite" restart="never" nodeType="tmRoot"/>
      </p:par>
    </p:tnLst>
  </p:timing>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9641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11498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2DE42F4-6EEF-4EF7-8ED4-2208F0F89A08}" type="datetimeFigureOut">
              <a:rPr lang="en-US" smtClean="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7780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617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7/18/2021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5151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7/18/2021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1451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E99F462-093F-4566-844B-4C71F2739DA5}" type="datetimeFigureOut">
              <a:rPr lang="en-US" smtClean="0"/>
              <a:t>7/18/2021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9130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D24A7AC-904D-4781-85BA-7D10C17ED021}" type="datetimeFigureOut">
              <a:rPr lang="en-US" smtClean="0"/>
              <a:t>7/18/2021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260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E331444B-B92B-4E27-8C94-BB93EAF5CB18}" type="datetimeFigureOut">
              <a:rPr lang="en-US" smtClean="0"/>
              <a:t>7/18/2021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1271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7/18/2021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7531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D6E9DEC-419B-4CC5-A080-3B06BD5A8291}" type="datetimeFigureOut">
              <a:rPr lang="en-US" smtClean="0"/>
              <a:t>7/18/2021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21140700"/>
      </p:ext>
    </p:extLst>
  </p:cSld>
  <p:clrMap bg1="dk1" tx1="lt1" bg2="dk2" tx2="lt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 id="2147484024" r:id="rId13"/>
    <p:sldLayoutId id="2147484025" r:id="rId14"/>
    <p:sldLayoutId id="2147484026" r:id="rId15"/>
    <p:sldLayoutId id="2147484027" r:id="rId16"/>
    <p:sldLayoutId id="2147484028"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901" y="-148913"/>
            <a:ext cx="9343824" cy="297825"/>
          </a:xfrm>
        </p:spPr>
        <p:txBody>
          <a:bodyPr/>
          <a:lstStyle/>
          <a:p>
            <a:r>
              <a:rPr lang="en-US" dirty="0" smtClean="0"/>
              <a:t> </a:t>
            </a:r>
            <a:endParaRPr lang="en-US" dirty="0"/>
          </a:p>
        </p:txBody>
      </p:sp>
      <p:sp>
        <p:nvSpPr>
          <p:cNvPr id="3" name="Content Placeholder 2"/>
          <p:cNvSpPr>
            <a:spLocks noGrp="1"/>
          </p:cNvSpPr>
          <p:nvPr>
            <p:ph idx="1"/>
          </p:nvPr>
        </p:nvSpPr>
        <p:spPr>
          <a:xfrm>
            <a:off x="1055802" y="1809946"/>
            <a:ext cx="9209988" cy="4440025"/>
          </a:xfrm>
        </p:spPr>
        <p:txBody>
          <a:bodyPr/>
          <a:lstStyle/>
          <a:p>
            <a:pPr marL="0" indent="0" algn="ctr">
              <a:buNone/>
            </a:pPr>
            <a:r>
              <a:rPr lang="en-US" sz="9600" b="1" dirty="0">
                <a:solidFill>
                  <a:srgbClr val="002060"/>
                </a:solidFill>
                <a:latin typeface="Times New Roman" panose="02020603050405020304" pitchFamily="18" charset="0"/>
                <a:cs typeface="Times New Roman" panose="02020603050405020304" pitchFamily="18" charset="0"/>
              </a:rPr>
              <a:t>Welcome to </a:t>
            </a:r>
            <a:r>
              <a:rPr lang="en-US" sz="9600" b="1" dirty="0" smtClean="0">
                <a:solidFill>
                  <a:srgbClr val="002060"/>
                </a:solidFill>
                <a:latin typeface="Times New Roman" panose="02020603050405020304" pitchFamily="18" charset="0"/>
                <a:cs typeface="Times New Roman" panose="02020603050405020304" pitchFamily="18" charset="0"/>
              </a:rPr>
              <a:t>Our </a:t>
            </a:r>
            <a:r>
              <a:rPr lang="en-US" sz="9600" b="1" dirty="0">
                <a:solidFill>
                  <a:srgbClr val="002060"/>
                </a:solidFill>
                <a:latin typeface="Times New Roman" panose="02020603050405020304" pitchFamily="18" charset="0"/>
                <a:cs typeface="Times New Roman" panose="02020603050405020304" pitchFamily="18" charset="0"/>
              </a:rPr>
              <a:t>Presentation</a:t>
            </a:r>
            <a:endParaRPr lang="en-US" dirty="0"/>
          </a:p>
        </p:txBody>
      </p:sp>
    </p:spTree>
    <p:extLst>
      <p:ext uri="{BB962C8B-B14F-4D97-AF65-F5344CB8AC3E}">
        <p14:creationId xmlns:p14="http://schemas.microsoft.com/office/powerpoint/2010/main" val="50485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43737" y="0"/>
            <a:ext cx="9306116" cy="707011"/>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Example </a:t>
            </a:r>
            <a:r>
              <a:rPr lang="en-US" sz="4400" b="1" dirty="0" smtClean="0">
                <a:solidFill>
                  <a:srgbClr val="00B050"/>
                </a:solidFill>
                <a:latin typeface="Times New Roman" panose="02020603050405020304" pitchFamily="18" charset="0"/>
                <a:cs typeface="Times New Roman" panose="02020603050405020304" pitchFamily="18" charset="0"/>
              </a:rPr>
              <a:t>of Matrix Subtraction</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90195" y="1036948"/>
            <a:ext cx="10727702" cy="5571242"/>
          </a:xfrm>
        </p:spPr>
        <p:txBody>
          <a:bodyPr>
            <a:normAutofit/>
          </a:bodyPr>
          <a:lstStyle/>
          <a:p>
            <a:endParaRPr lang="en-US" sz="2400" dirty="0" smtClean="0"/>
          </a:p>
          <a:p>
            <a:r>
              <a:rPr lang="en-US" sz="2400" dirty="0" smtClean="0"/>
              <a:t>If A </a:t>
            </a:r>
            <a:r>
              <a:rPr lang="en-US" sz="2400" dirty="0"/>
              <a:t>=                    </a:t>
            </a:r>
            <a:r>
              <a:rPr lang="en-US" sz="2400" dirty="0" smtClean="0"/>
              <a:t>and B =                  then A - B = </a:t>
            </a:r>
            <a:r>
              <a:rPr lang="en-US" sz="2400" dirty="0" smtClean="0">
                <a:latin typeface="Times New Roman" panose="02020603050405020304" pitchFamily="18" charset="0"/>
                <a:cs typeface="Times New Roman" panose="02020603050405020304" pitchFamily="18" charset="0"/>
              </a:rPr>
              <a:t>?</a:t>
            </a:r>
            <a:r>
              <a:rPr lang="en-US" sz="2400" dirty="0" smtClean="0"/>
              <a:t> </a:t>
            </a:r>
          </a:p>
          <a:p>
            <a:endParaRPr lang="en-US" sz="2400" dirty="0"/>
          </a:p>
          <a:p>
            <a:pPr marL="0" indent="0">
              <a:buNone/>
            </a:pPr>
            <a:r>
              <a:rPr lang="en-US" sz="2400" b="1" dirty="0" smtClean="0"/>
              <a:t>     Solution :</a:t>
            </a:r>
            <a:r>
              <a:rPr lang="en-US" sz="2400" dirty="0" smtClean="0"/>
              <a:t> </a:t>
            </a:r>
          </a:p>
          <a:p>
            <a:pPr marL="0" indent="0">
              <a:buNone/>
            </a:pPr>
            <a:endParaRPr lang="en-US" sz="2400" dirty="0" smtClean="0"/>
          </a:p>
          <a:p>
            <a:pPr marL="0" indent="0">
              <a:buNone/>
            </a:pPr>
            <a:r>
              <a:rPr lang="en-US" sz="2400" dirty="0"/>
              <a:t> </a:t>
            </a:r>
            <a:r>
              <a:rPr lang="en-US" sz="2400" dirty="0" smtClean="0"/>
              <a:t>               A - B =                      -</a:t>
            </a:r>
          </a:p>
          <a:p>
            <a:pPr marL="0" indent="0">
              <a:buNone/>
            </a:pPr>
            <a:r>
              <a:rPr lang="en-US" sz="2400" dirty="0"/>
              <a:t> </a:t>
            </a:r>
            <a:r>
              <a:rPr lang="en-US" sz="2400" dirty="0" smtClean="0"/>
              <a:t>                           </a:t>
            </a:r>
          </a:p>
          <a:p>
            <a:pPr marL="0" indent="0">
              <a:buNone/>
            </a:pPr>
            <a:r>
              <a:rPr lang="en-US" sz="2400" dirty="0"/>
              <a:t> </a:t>
            </a:r>
            <a:r>
              <a:rPr lang="en-US" sz="2400" dirty="0" smtClean="0"/>
              <a:t>                         =  </a:t>
            </a:r>
          </a:p>
          <a:p>
            <a:pPr marL="0" indent="0">
              <a:buNone/>
            </a:pPr>
            <a:endParaRPr lang="en-US" sz="2400" dirty="0"/>
          </a:p>
          <a:p>
            <a:pPr marL="0" indent="0">
              <a:buNone/>
            </a:pPr>
            <a:r>
              <a:rPr lang="en-US" sz="2400" dirty="0" smtClean="0"/>
              <a:t>                          =    </a:t>
            </a:r>
            <a:endParaRPr lang="en-US" sz="2400" dirty="0"/>
          </a:p>
        </p:txBody>
      </p:sp>
      <p:sp>
        <p:nvSpPr>
          <p:cNvPr id="2" name="Double Bracket 1"/>
          <p:cNvSpPr/>
          <p:nvPr/>
        </p:nvSpPr>
        <p:spPr>
          <a:xfrm>
            <a:off x="1791094" y="1480007"/>
            <a:ext cx="1385739" cy="641023"/>
          </a:xfrm>
          <a:prstGeom prst="bracketPair">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10     -7</a:t>
            </a:r>
          </a:p>
          <a:p>
            <a:pPr algn="ctr"/>
            <a:r>
              <a:rPr lang="en-US" dirty="0" smtClean="0"/>
              <a:t>6        5</a:t>
            </a:r>
            <a:endParaRPr lang="en-US" dirty="0"/>
          </a:p>
        </p:txBody>
      </p:sp>
      <p:sp>
        <p:nvSpPr>
          <p:cNvPr id="3" name="Double Bracket 2"/>
          <p:cNvSpPr/>
          <p:nvPr/>
        </p:nvSpPr>
        <p:spPr>
          <a:xfrm>
            <a:off x="4661504" y="1480007"/>
            <a:ext cx="1192542" cy="641023"/>
          </a:xfrm>
          <a:prstGeom prst="bracketPair">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6</a:t>
            </a:r>
            <a:r>
              <a:rPr lang="en-US" dirty="0" smtClean="0"/>
              <a:t>       </a:t>
            </a:r>
            <a:r>
              <a:rPr lang="en-US" dirty="0"/>
              <a:t>8</a:t>
            </a:r>
            <a:endParaRPr lang="en-US" dirty="0" smtClean="0"/>
          </a:p>
          <a:p>
            <a:pPr algn="ctr"/>
            <a:r>
              <a:rPr lang="en-US" dirty="0" smtClean="0"/>
              <a:t>-3       4</a:t>
            </a:r>
            <a:endParaRPr lang="en-US" dirty="0"/>
          </a:p>
        </p:txBody>
      </p:sp>
      <p:sp>
        <p:nvSpPr>
          <p:cNvPr id="6" name="Double Bracket 5"/>
          <p:cNvSpPr/>
          <p:nvPr/>
        </p:nvSpPr>
        <p:spPr>
          <a:xfrm>
            <a:off x="3266335" y="3457276"/>
            <a:ext cx="1385739" cy="641023"/>
          </a:xfrm>
          <a:prstGeom prst="bracketPair">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10     -7</a:t>
            </a:r>
          </a:p>
          <a:p>
            <a:pPr algn="ctr"/>
            <a:r>
              <a:rPr lang="en-US" dirty="0"/>
              <a:t>6</a:t>
            </a:r>
            <a:r>
              <a:rPr lang="en-US" dirty="0" smtClean="0"/>
              <a:t>        5</a:t>
            </a:r>
            <a:endParaRPr lang="en-US" dirty="0"/>
          </a:p>
        </p:txBody>
      </p:sp>
      <p:sp>
        <p:nvSpPr>
          <p:cNvPr id="7" name="Double Bracket 6"/>
          <p:cNvSpPr/>
          <p:nvPr/>
        </p:nvSpPr>
        <p:spPr>
          <a:xfrm>
            <a:off x="5190976" y="3457277"/>
            <a:ext cx="1192542" cy="641023"/>
          </a:xfrm>
          <a:prstGeom prst="bracketPair">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6</a:t>
            </a:r>
            <a:r>
              <a:rPr lang="en-US" dirty="0" smtClean="0"/>
              <a:t>       </a:t>
            </a:r>
            <a:r>
              <a:rPr lang="en-US" dirty="0"/>
              <a:t>8</a:t>
            </a:r>
            <a:endParaRPr lang="en-US" dirty="0" smtClean="0"/>
          </a:p>
          <a:p>
            <a:pPr algn="ctr"/>
            <a:r>
              <a:rPr lang="en-US" dirty="0" smtClean="0"/>
              <a:t>-3       </a:t>
            </a:r>
            <a:r>
              <a:rPr lang="en-US" dirty="0"/>
              <a:t>4</a:t>
            </a:r>
          </a:p>
        </p:txBody>
      </p:sp>
      <p:sp>
        <p:nvSpPr>
          <p:cNvPr id="8" name="Double Bracket 7"/>
          <p:cNvSpPr/>
          <p:nvPr/>
        </p:nvSpPr>
        <p:spPr>
          <a:xfrm>
            <a:off x="3266334" y="4541358"/>
            <a:ext cx="2144651" cy="554614"/>
          </a:xfrm>
          <a:prstGeom prst="bracketPair">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just"/>
            <a:r>
              <a:rPr lang="en-US" dirty="0" smtClean="0"/>
              <a:t>10-6             (-7)-8</a:t>
            </a:r>
          </a:p>
          <a:p>
            <a:pPr algn="just"/>
            <a:r>
              <a:rPr lang="en-US" dirty="0" smtClean="0"/>
              <a:t>6</a:t>
            </a:r>
            <a:r>
              <a:rPr lang="en-US" dirty="0"/>
              <a:t>-</a:t>
            </a:r>
            <a:r>
              <a:rPr lang="en-US" dirty="0" smtClean="0"/>
              <a:t>(-3)             5-4</a:t>
            </a:r>
            <a:endParaRPr lang="en-US" dirty="0"/>
          </a:p>
        </p:txBody>
      </p:sp>
      <p:sp>
        <p:nvSpPr>
          <p:cNvPr id="9" name="Double Bracket 8"/>
          <p:cNvSpPr/>
          <p:nvPr/>
        </p:nvSpPr>
        <p:spPr>
          <a:xfrm>
            <a:off x="3266335" y="5376418"/>
            <a:ext cx="1192542" cy="641023"/>
          </a:xfrm>
          <a:prstGeom prst="bracketPair">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4       -15  9       1</a:t>
            </a:r>
            <a:endParaRPr lang="en-US" dirty="0"/>
          </a:p>
        </p:txBody>
      </p:sp>
      <p:sp>
        <p:nvSpPr>
          <p:cNvPr id="10" name="Rounded Rectangle 9"/>
          <p:cNvSpPr/>
          <p:nvPr/>
        </p:nvSpPr>
        <p:spPr>
          <a:xfrm>
            <a:off x="4223209" y="5846188"/>
            <a:ext cx="1432874" cy="31108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Answer</a:t>
            </a:r>
            <a:endParaRPr lang="en-US" dirty="0"/>
          </a:p>
        </p:txBody>
      </p:sp>
    </p:spTree>
    <p:extLst>
      <p:ext uri="{BB962C8B-B14F-4D97-AF65-F5344CB8AC3E}">
        <p14:creationId xmlns:p14="http://schemas.microsoft.com/office/powerpoint/2010/main" val="4087397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570" y="75646"/>
            <a:ext cx="9334397" cy="829327"/>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Scalar Multiplication of </a:t>
            </a:r>
            <a:r>
              <a:rPr lang="en-US" sz="4400" b="1" dirty="0" smtClean="0">
                <a:solidFill>
                  <a:srgbClr val="00B050"/>
                </a:solidFill>
                <a:latin typeface="Times New Roman" panose="02020603050405020304" pitchFamily="18" charset="0"/>
                <a:cs typeface="Times New Roman" panose="02020603050405020304" pitchFamily="18" charset="0"/>
              </a:rPr>
              <a:t>Matrices</a:t>
            </a:r>
            <a:endParaRPr lang="en-US" sz="4400" b="1" dirty="0">
              <a:solidFill>
                <a:srgbClr val="00B05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35670" y="1093509"/>
                <a:ext cx="11623250" cy="5712643"/>
              </a:xfrm>
            </p:spPr>
            <p:txBody>
              <a:bodyPr>
                <a:normAutofit/>
              </a:bodyPr>
              <a:lstStyle/>
              <a:p>
                <a:pPr algn="just"/>
                <a:r>
                  <a:rPr lang="en-US" sz="2400" dirty="0" smtClean="0">
                    <a:latin typeface="+mn-lt"/>
                  </a:rPr>
                  <a:t>If </a:t>
                </a:r>
                <a:r>
                  <a:rPr lang="en-US" sz="2400" dirty="0" smtClean="0">
                    <a:solidFill>
                      <a:srgbClr val="00B0F0"/>
                    </a:solidFill>
                    <a:latin typeface="+mn-lt"/>
                  </a:rPr>
                  <a:t>A = </a:t>
                </a:r>
                <a14:m>
                  <m:oMath xmlns:m="http://schemas.openxmlformats.org/officeDocument/2006/math">
                    <m:sSub>
                      <m:sSubPr>
                        <m:ctrlPr>
                          <a:rPr lang="en-US" sz="2400" i="1" smtClean="0">
                            <a:solidFill>
                              <a:srgbClr val="00B0F0"/>
                            </a:solidFill>
                            <a:latin typeface="Cambria Math" panose="02040503050406030204" pitchFamily="18" charset="0"/>
                          </a:rPr>
                        </m:ctrlPr>
                      </m:sSubPr>
                      <m:e>
                        <m:sSub>
                          <m:sSubPr>
                            <m:ctrlPr>
                              <a:rPr lang="en-US" sz="2400" i="1" smtClean="0">
                                <a:solidFill>
                                  <a:srgbClr val="00B0F0"/>
                                </a:solidFill>
                                <a:latin typeface="Cambria Math" panose="02040503050406030204" pitchFamily="18" charset="0"/>
                              </a:rPr>
                            </m:ctrlPr>
                          </m:sSubPr>
                          <m:e>
                            <m:r>
                              <a:rPr lang="en-US" sz="2400" b="0" i="1" smtClean="0">
                                <a:solidFill>
                                  <a:srgbClr val="00B0F0"/>
                                </a:solidFill>
                                <a:latin typeface="Cambria Math" panose="02040503050406030204" pitchFamily="18" charset="0"/>
                              </a:rPr>
                              <m:t>[</m:t>
                            </m:r>
                            <m:r>
                              <a:rPr lang="en-US" sz="2400" b="0" i="1" smtClean="0">
                                <a:solidFill>
                                  <a:srgbClr val="00B0F0"/>
                                </a:solidFill>
                                <a:latin typeface="Cambria Math" panose="02040503050406030204" pitchFamily="18" charset="0"/>
                              </a:rPr>
                              <m:t>𝑎</m:t>
                            </m:r>
                          </m:e>
                          <m:sub>
                            <m:r>
                              <a:rPr lang="en-US" sz="2400" b="0" i="1" smtClean="0">
                                <a:solidFill>
                                  <a:srgbClr val="00B0F0"/>
                                </a:solidFill>
                                <a:latin typeface="Cambria Math" panose="02040503050406030204" pitchFamily="18" charset="0"/>
                              </a:rPr>
                              <m:t>𝑖𝑗</m:t>
                            </m:r>
                          </m:sub>
                        </m:sSub>
                        <m:r>
                          <a:rPr lang="en-US" sz="2400" b="0" i="1" smtClean="0">
                            <a:solidFill>
                              <a:srgbClr val="00B0F0"/>
                            </a:solidFill>
                            <a:latin typeface="Cambria Math" panose="02040503050406030204" pitchFamily="18" charset="0"/>
                          </a:rPr>
                          <m:t>]</m:t>
                        </m:r>
                      </m:e>
                      <m:sub>
                        <m:r>
                          <a:rPr lang="en-US" sz="2400" b="0" i="1" smtClean="0">
                            <a:solidFill>
                              <a:srgbClr val="00B0F0"/>
                            </a:solidFill>
                            <a:latin typeface="Cambria Math" panose="02040503050406030204" pitchFamily="18" charset="0"/>
                          </a:rPr>
                          <m:t>𝑚</m:t>
                        </m:r>
                        <m:r>
                          <a:rPr lang="en-US" sz="2400" b="0" i="1" smtClean="0">
                            <a:solidFill>
                              <a:srgbClr val="00B0F0"/>
                            </a:solidFill>
                            <a:latin typeface="Cambria Math" panose="02040503050406030204" pitchFamily="18" charset="0"/>
                          </a:rPr>
                          <m:t> </m:t>
                        </m:r>
                        <m:r>
                          <a:rPr lang="en-US" sz="2400" b="0" i="1" smtClean="0">
                            <a:solidFill>
                              <a:srgbClr val="00B0F0"/>
                            </a:solidFill>
                            <a:latin typeface="Cambria Math" panose="02040503050406030204" pitchFamily="18" charset="0"/>
                          </a:rPr>
                          <m:t>𝑥</m:t>
                        </m:r>
                        <m:r>
                          <a:rPr lang="en-US" sz="2400" b="0" i="1" smtClean="0">
                            <a:solidFill>
                              <a:srgbClr val="00B0F0"/>
                            </a:solidFill>
                            <a:latin typeface="Cambria Math" panose="02040503050406030204" pitchFamily="18" charset="0"/>
                          </a:rPr>
                          <m:t> </m:t>
                        </m:r>
                        <m:r>
                          <a:rPr lang="en-US" sz="2400" b="0" i="1" smtClean="0">
                            <a:solidFill>
                              <a:srgbClr val="00B0F0"/>
                            </a:solidFill>
                            <a:latin typeface="Cambria Math" panose="02040503050406030204" pitchFamily="18" charset="0"/>
                          </a:rPr>
                          <m:t>𝑛</m:t>
                        </m:r>
                      </m:sub>
                    </m:sSub>
                  </m:oMath>
                </a14:m>
                <a:r>
                  <a:rPr lang="en-US" sz="2400" dirty="0" smtClean="0">
                    <a:latin typeface="+mn-lt"/>
                  </a:rPr>
                  <a:t> is a matrix and </a:t>
                </a:r>
                <a:r>
                  <a:rPr lang="en-US" sz="2400" dirty="0" smtClean="0">
                    <a:solidFill>
                      <a:schemeClr val="accent2">
                        <a:lumMod val="75000"/>
                      </a:schemeClr>
                    </a:solidFill>
                    <a:latin typeface="+mn-lt"/>
                  </a:rPr>
                  <a:t>k</a:t>
                </a:r>
                <a:r>
                  <a:rPr lang="en-US" sz="2400" dirty="0" smtClean="0">
                    <a:latin typeface="+mn-lt"/>
                  </a:rPr>
                  <a:t> any number, then the matrix which is obtained by multiplying the elements of A by </a:t>
                </a:r>
                <a:r>
                  <a:rPr lang="en-US" sz="2400" dirty="0" smtClean="0">
                    <a:solidFill>
                      <a:schemeClr val="accent2">
                        <a:lumMod val="75000"/>
                      </a:schemeClr>
                    </a:solidFill>
                    <a:latin typeface="+mn-lt"/>
                  </a:rPr>
                  <a:t>k</a:t>
                </a:r>
                <a:r>
                  <a:rPr lang="en-US" sz="2400" dirty="0" smtClean="0">
                    <a:latin typeface="+mn-lt"/>
                  </a:rPr>
                  <a:t> is called the scalar multiplication of </a:t>
                </a:r>
                <a:r>
                  <a:rPr lang="en-US" sz="2400" dirty="0" smtClean="0">
                    <a:solidFill>
                      <a:srgbClr val="00B0F0"/>
                    </a:solidFill>
                    <a:latin typeface="+mn-lt"/>
                  </a:rPr>
                  <a:t>A</a:t>
                </a:r>
                <a:r>
                  <a:rPr lang="en-US" sz="2400" dirty="0" smtClean="0">
                    <a:latin typeface="+mn-lt"/>
                  </a:rPr>
                  <a:t> by </a:t>
                </a:r>
                <a:r>
                  <a:rPr lang="en-US" sz="2400" dirty="0" smtClean="0">
                    <a:solidFill>
                      <a:schemeClr val="accent2">
                        <a:lumMod val="75000"/>
                      </a:schemeClr>
                    </a:solidFill>
                    <a:latin typeface="+mn-lt"/>
                  </a:rPr>
                  <a:t>k</a:t>
                </a:r>
                <a:r>
                  <a:rPr lang="en-US" sz="2400" dirty="0" smtClean="0">
                    <a:latin typeface="+mn-lt"/>
                  </a:rPr>
                  <a:t> and </a:t>
                </a:r>
              </a:p>
              <a:p>
                <a:pPr marL="0" indent="0" algn="just">
                  <a:buNone/>
                </a:pPr>
                <a:r>
                  <a:rPr lang="en-US" sz="2400" dirty="0">
                    <a:latin typeface="+mn-lt"/>
                  </a:rPr>
                  <a:t> </a:t>
                </a:r>
                <a:r>
                  <a:rPr lang="en-US" sz="2400" dirty="0" smtClean="0">
                    <a:latin typeface="+mn-lt"/>
                  </a:rPr>
                  <a:t>        It is denoted </a:t>
                </a:r>
                <a:r>
                  <a:rPr lang="en-US" sz="2400" dirty="0" smtClean="0">
                    <a:solidFill>
                      <a:schemeClr val="accent2">
                        <a:lumMod val="75000"/>
                      </a:schemeClr>
                    </a:solidFill>
                    <a:latin typeface="+mn-lt"/>
                  </a:rPr>
                  <a:t>k</a:t>
                </a:r>
                <a:r>
                  <a:rPr lang="en-US" sz="2400" dirty="0" smtClean="0">
                    <a:latin typeface="+mn-lt"/>
                  </a:rPr>
                  <a:t> </a:t>
                </a:r>
                <a:r>
                  <a:rPr lang="en-US" sz="2400" dirty="0" smtClean="0">
                    <a:solidFill>
                      <a:srgbClr val="00B0F0"/>
                    </a:solidFill>
                    <a:latin typeface="+mn-lt"/>
                  </a:rPr>
                  <a:t>A</a:t>
                </a:r>
                <a:r>
                  <a:rPr lang="en-US" sz="2400" dirty="0" smtClean="0">
                    <a:latin typeface="+mn-lt"/>
                  </a:rPr>
                  <a:t> thus if </a:t>
                </a:r>
                <a:r>
                  <a:rPr lang="en-US" sz="2400" dirty="0" smtClean="0">
                    <a:solidFill>
                      <a:srgbClr val="00B0F0"/>
                    </a:solidFill>
                    <a:latin typeface="+mn-lt"/>
                  </a:rPr>
                  <a:t>A = </a:t>
                </a:r>
                <a14:m>
                  <m:oMath xmlns:m="http://schemas.openxmlformats.org/officeDocument/2006/math">
                    <m:sSub>
                      <m:sSubPr>
                        <m:ctrlPr>
                          <a:rPr lang="en-US" sz="2400" i="1">
                            <a:solidFill>
                              <a:srgbClr val="00B0F0"/>
                            </a:solidFill>
                            <a:latin typeface="Cambria Math" panose="02040503050406030204" pitchFamily="18" charset="0"/>
                          </a:rPr>
                        </m:ctrlPr>
                      </m:sSubPr>
                      <m:e>
                        <m:sSub>
                          <m:sSubPr>
                            <m:ctrlPr>
                              <a:rPr lang="en-US" sz="2400" i="1">
                                <a:solidFill>
                                  <a:srgbClr val="00B0F0"/>
                                </a:solidFill>
                                <a:latin typeface="Cambria Math" panose="02040503050406030204" pitchFamily="18" charset="0"/>
                              </a:rPr>
                            </m:ctrlPr>
                          </m:sSubPr>
                          <m:e>
                            <m:r>
                              <a:rPr lang="en-US" sz="2400" i="1">
                                <a:solidFill>
                                  <a:srgbClr val="00B0F0"/>
                                </a:solidFill>
                                <a:latin typeface="Cambria Math" panose="02040503050406030204" pitchFamily="18" charset="0"/>
                              </a:rPr>
                              <m:t>[</m:t>
                            </m:r>
                            <m:r>
                              <a:rPr lang="en-US" sz="2400" i="1">
                                <a:solidFill>
                                  <a:srgbClr val="00B0F0"/>
                                </a:solidFill>
                                <a:latin typeface="Cambria Math" panose="02040503050406030204" pitchFamily="18" charset="0"/>
                              </a:rPr>
                              <m:t>𝑎</m:t>
                            </m:r>
                          </m:e>
                          <m:sub>
                            <m:r>
                              <a:rPr lang="en-US" sz="2400" i="1">
                                <a:solidFill>
                                  <a:srgbClr val="00B0F0"/>
                                </a:solidFill>
                                <a:latin typeface="Cambria Math" panose="02040503050406030204" pitchFamily="18" charset="0"/>
                              </a:rPr>
                              <m:t>𝑖𝑗</m:t>
                            </m:r>
                          </m:sub>
                        </m:sSub>
                        <m:r>
                          <a:rPr lang="en-US" sz="2400" i="1">
                            <a:solidFill>
                              <a:srgbClr val="00B0F0"/>
                            </a:solidFill>
                            <a:latin typeface="Cambria Math" panose="02040503050406030204" pitchFamily="18" charset="0"/>
                          </a:rPr>
                          <m:t>]</m:t>
                        </m:r>
                      </m:e>
                      <m:sub>
                        <m:r>
                          <a:rPr lang="en-US" sz="2400" i="1">
                            <a:solidFill>
                              <a:srgbClr val="00B0F0"/>
                            </a:solidFill>
                            <a:latin typeface="Cambria Math" panose="02040503050406030204" pitchFamily="18" charset="0"/>
                          </a:rPr>
                          <m:t>𝑚</m:t>
                        </m:r>
                        <m:r>
                          <a:rPr lang="en-US" sz="2400" i="1">
                            <a:solidFill>
                              <a:srgbClr val="00B0F0"/>
                            </a:solidFill>
                            <a:latin typeface="Cambria Math" panose="02040503050406030204" pitchFamily="18" charset="0"/>
                          </a:rPr>
                          <m:t> </m:t>
                        </m:r>
                        <m:r>
                          <a:rPr lang="en-US" sz="2400" i="1">
                            <a:solidFill>
                              <a:srgbClr val="00B0F0"/>
                            </a:solidFill>
                            <a:latin typeface="Cambria Math" panose="02040503050406030204" pitchFamily="18" charset="0"/>
                          </a:rPr>
                          <m:t>𝑥</m:t>
                        </m:r>
                        <m:r>
                          <a:rPr lang="en-US" sz="2400" i="1">
                            <a:solidFill>
                              <a:srgbClr val="00B0F0"/>
                            </a:solidFill>
                            <a:latin typeface="Cambria Math" panose="02040503050406030204" pitchFamily="18" charset="0"/>
                          </a:rPr>
                          <m:t> </m:t>
                        </m:r>
                        <m:r>
                          <a:rPr lang="en-US" sz="2400" i="1">
                            <a:solidFill>
                              <a:srgbClr val="00B0F0"/>
                            </a:solidFill>
                            <a:latin typeface="Cambria Math" panose="02040503050406030204" pitchFamily="18" charset="0"/>
                          </a:rPr>
                          <m:t>𝑛</m:t>
                        </m:r>
                      </m:sub>
                    </m:sSub>
                  </m:oMath>
                </a14:m>
                <a:endParaRPr lang="en-US" sz="2400" dirty="0" smtClean="0">
                  <a:latin typeface="+mn-lt"/>
                </a:endParaRPr>
              </a:p>
              <a:p>
                <a:pPr marL="0" indent="0" algn="just">
                  <a:buNone/>
                </a:pPr>
                <a:r>
                  <a:rPr lang="en-US" sz="2400" dirty="0">
                    <a:latin typeface="+mn-lt"/>
                  </a:rPr>
                  <a:t> </a:t>
                </a:r>
                <a:r>
                  <a:rPr lang="en-US" sz="2400" dirty="0" smtClean="0">
                    <a:latin typeface="+mn-lt"/>
                  </a:rPr>
                  <a:t>        Then  </a:t>
                </a:r>
                <a:r>
                  <a:rPr lang="en-US" sz="2400" dirty="0" smtClean="0">
                    <a:solidFill>
                      <a:srgbClr val="FFC000"/>
                    </a:solidFill>
                    <a:latin typeface="+mn-lt"/>
                  </a:rPr>
                  <a:t>k</a:t>
                </a:r>
                <a14:m>
                  <m:oMath xmlns:m="http://schemas.openxmlformats.org/officeDocument/2006/math">
                    <m:sSub>
                      <m:sSubPr>
                        <m:ctrlPr>
                          <a:rPr lang="en-US" sz="2400" i="1" smtClean="0">
                            <a:solidFill>
                              <a:srgbClr val="FFC000"/>
                            </a:solidFill>
                            <a:latin typeface="Cambria Math" panose="02040503050406030204" pitchFamily="18" charset="0"/>
                          </a:rPr>
                        </m:ctrlPr>
                      </m:sSubPr>
                      <m:e>
                        <m:r>
                          <a:rPr lang="en-US" sz="2400" b="0" i="1" smtClean="0">
                            <a:solidFill>
                              <a:srgbClr val="FFC000"/>
                            </a:solidFill>
                            <a:latin typeface="Cambria Math" panose="02040503050406030204" pitchFamily="18" charset="0"/>
                          </a:rPr>
                          <m:t>𝐴</m:t>
                        </m:r>
                      </m:e>
                      <m:sub>
                        <m:r>
                          <a:rPr lang="en-US" sz="2400" b="0" i="1" smtClean="0">
                            <a:solidFill>
                              <a:srgbClr val="FFC000"/>
                            </a:solidFill>
                            <a:latin typeface="Cambria Math" panose="02040503050406030204" pitchFamily="18" charset="0"/>
                          </a:rPr>
                          <m:t>𝑚</m:t>
                        </m:r>
                        <m:r>
                          <a:rPr lang="en-US" sz="2400" b="0" i="1" smtClean="0">
                            <a:solidFill>
                              <a:srgbClr val="FFC000"/>
                            </a:solidFill>
                            <a:latin typeface="Cambria Math" panose="02040503050406030204" pitchFamily="18" charset="0"/>
                          </a:rPr>
                          <m:t> </m:t>
                        </m:r>
                        <m:r>
                          <a:rPr lang="en-US" sz="2400" b="0" i="1" smtClean="0">
                            <a:solidFill>
                              <a:srgbClr val="FFC000"/>
                            </a:solidFill>
                            <a:latin typeface="Cambria Math" panose="02040503050406030204" pitchFamily="18" charset="0"/>
                          </a:rPr>
                          <m:t>𝑥</m:t>
                        </m:r>
                        <m:r>
                          <a:rPr lang="en-US" sz="2400" b="0" i="1" smtClean="0">
                            <a:solidFill>
                              <a:srgbClr val="FFC000"/>
                            </a:solidFill>
                            <a:latin typeface="Cambria Math" panose="02040503050406030204" pitchFamily="18" charset="0"/>
                          </a:rPr>
                          <m:t> </m:t>
                        </m:r>
                        <m:r>
                          <a:rPr lang="en-US" sz="2400" b="0" i="1" smtClean="0">
                            <a:solidFill>
                              <a:srgbClr val="FFC000"/>
                            </a:solidFill>
                            <a:latin typeface="Cambria Math" panose="02040503050406030204" pitchFamily="18" charset="0"/>
                          </a:rPr>
                          <m:t>𝑛</m:t>
                        </m:r>
                      </m:sub>
                    </m:sSub>
                  </m:oMath>
                </a14:m>
                <a:r>
                  <a:rPr lang="en-US" sz="2400" dirty="0" smtClean="0">
                    <a:solidFill>
                      <a:srgbClr val="FFC000"/>
                    </a:solidFill>
                    <a:latin typeface="+mn-lt"/>
                  </a:rPr>
                  <a:t>  =  </a:t>
                </a:r>
                <a14:m>
                  <m:oMath xmlns:m="http://schemas.openxmlformats.org/officeDocument/2006/math">
                    <m:sSub>
                      <m:sSubPr>
                        <m:ctrlPr>
                          <a:rPr lang="en-US" sz="2400" i="1" smtClean="0">
                            <a:solidFill>
                              <a:srgbClr val="FFC000"/>
                            </a:solidFill>
                            <a:latin typeface="Cambria Math" panose="02040503050406030204" pitchFamily="18" charset="0"/>
                          </a:rPr>
                        </m:ctrlPr>
                      </m:sSubPr>
                      <m:e>
                        <m:r>
                          <a:rPr lang="en-US" sz="2400" b="0" i="1" smtClean="0">
                            <a:solidFill>
                              <a:srgbClr val="FFC000"/>
                            </a:solidFill>
                            <a:latin typeface="Cambria Math" panose="02040503050406030204" pitchFamily="18" charset="0"/>
                          </a:rPr>
                          <m:t>𝐴</m:t>
                        </m:r>
                      </m:e>
                      <m:sub>
                        <m:r>
                          <a:rPr lang="en-US" sz="2400" b="0" i="1" smtClean="0">
                            <a:solidFill>
                              <a:srgbClr val="FFC000"/>
                            </a:solidFill>
                            <a:latin typeface="Cambria Math" panose="02040503050406030204" pitchFamily="18" charset="0"/>
                          </a:rPr>
                          <m:t>𝑚</m:t>
                        </m:r>
                        <m:r>
                          <a:rPr lang="en-US" sz="2400" b="0" i="1" smtClean="0">
                            <a:solidFill>
                              <a:srgbClr val="FFC000"/>
                            </a:solidFill>
                            <a:latin typeface="Cambria Math" panose="02040503050406030204" pitchFamily="18" charset="0"/>
                          </a:rPr>
                          <m:t> </m:t>
                        </m:r>
                        <m:r>
                          <a:rPr lang="en-US" sz="2400" b="0" i="1" smtClean="0">
                            <a:solidFill>
                              <a:srgbClr val="FFC000"/>
                            </a:solidFill>
                            <a:latin typeface="Cambria Math" panose="02040503050406030204" pitchFamily="18" charset="0"/>
                          </a:rPr>
                          <m:t>𝑥</m:t>
                        </m:r>
                        <m:r>
                          <a:rPr lang="en-US" sz="2400" b="0" i="1" smtClean="0">
                            <a:solidFill>
                              <a:srgbClr val="FFC000"/>
                            </a:solidFill>
                            <a:latin typeface="Cambria Math" panose="02040503050406030204" pitchFamily="18" charset="0"/>
                          </a:rPr>
                          <m:t> </m:t>
                        </m:r>
                        <m:r>
                          <a:rPr lang="en-US" sz="2400" b="0" i="1" smtClean="0">
                            <a:solidFill>
                              <a:srgbClr val="FFC000"/>
                            </a:solidFill>
                            <a:latin typeface="Cambria Math" panose="02040503050406030204" pitchFamily="18" charset="0"/>
                          </a:rPr>
                          <m:t>𝑛</m:t>
                        </m:r>
                      </m:sub>
                    </m:sSub>
                    <m:r>
                      <a:rPr lang="en-US" sz="2400" b="0" i="0" smtClean="0">
                        <a:solidFill>
                          <a:srgbClr val="FFC000"/>
                        </a:solidFill>
                        <a:latin typeface="Cambria Math" panose="02040503050406030204" pitchFamily="18" charset="0"/>
                      </a:rPr>
                      <m:t> </m:t>
                    </m:r>
                    <m:r>
                      <m:rPr>
                        <m:sty m:val="p"/>
                      </m:rPr>
                      <a:rPr lang="en-US" sz="2400" b="0" i="0" smtClean="0">
                        <a:solidFill>
                          <a:srgbClr val="FFC000"/>
                        </a:solidFill>
                        <a:latin typeface="Cambria Math" panose="02040503050406030204" pitchFamily="18" charset="0"/>
                      </a:rPr>
                      <m:t>k</m:t>
                    </m:r>
                  </m:oMath>
                </a14:m>
                <a:r>
                  <a:rPr lang="en-US" sz="2400" dirty="0" smtClean="0">
                    <a:solidFill>
                      <a:srgbClr val="FFC000"/>
                    </a:solidFill>
                    <a:latin typeface="+mn-lt"/>
                  </a:rPr>
                  <a:t>  =  [k</a:t>
                </a:r>
                <a14:m>
                  <m:oMath xmlns:m="http://schemas.openxmlformats.org/officeDocument/2006/math">
                    <m:sSub>
                      <m:sSubPr>
                        <m:ctrlPr>
                          <a:rPr lang="en-US" sz="2400" i="1" smtClean="0">
                            <a:solidFill>
                              <a:srgbClr val="FFC000"/>
                            </a:solidFill>
                            <a:latin typeface="Cambria Math" panose="02040503050406030204" pitchFamily="18" charset="0"/>
                          </a:rPr>
                        </m:ctrlPr>
                      </m:sSubPr>
                      <m:e>
                        <m:r>
                          <a:rPr lang="en-US" sz="2400" b="0" i="1" smtClean="0">
                            <a:solidFill>
                              <a:srgbClr val="FFC000"/>
                            </a:solidFill>
                            <a:latin typeface="Cambria Math" panose="02040503050406030204" pitchFamily="18" charset="0"/>
                          </a:rPr>
                          <m:t>𝑎</m:t>
                        </m:r>
                      </m:e>
                      <m:sub>
                        <m:r>
                          <a:rPr lang="en-US" sz="2400" b="0" i="1" smtClean="0">
                            <a:solidFill>
                              <a:srgbClr val="FFC000"/>
                            </a:solidFill>
                            <a:latin typeface="Cambria Math" panose="02040503050406030204" pitchFamily="18" charset="0"/>
                          </a:rPr>
                          <m:t>𝑖</m:t>
                        </m:r>
                        <m:r>
                          <a:rPr lang="en-US" sz="2400" b="0" i="1" smtClean="0">
                            <a:solidFill>
                              <a:srgbClr val="FFC000"/>
                            </a:solidFill>
                            <a:latin typeface="Cambria Math" panose="02040503050406030204" pitchFamily="18" charset="0"/>
                          </a:rPr>
                          <m:t> </m:t>
                        </m:r>
                        <m:r>
                          <a:rPr lang="en-US" sz="2400" b="0" i="1" smtClean="0">
                            <a:solidFill>
                              <a:srgbClr val="FFC000"/>
                            </a:solidFill>
                            <a:latin typeface="Cambria Math" panose="02040503050406030204" pitchFamily="18" charset="0"/>
                          </a:rPr>
                          <m:t>𝑥</m:t>
                        </m:r>
                        <m:r>
                          <a:rPr lang="en-US" sz="2400" b="0" i="1" smtClean="0">
                            <a:solidFill>
                              <a:srgbClr val="FFC000"/>
                            </a:solidFill>
                            <a:latin typeface="Cambria Math" panose="02040503050406030204" pitchFamily="18" charset="0"/>
                          </a:rPr>
                          <m:t> </m:t>
                        </m:r>
                        <m:r>
                          <a:rPr lang="en-US" sz="2400" b="0" i="1" smtClean="0">
                            <a:solidFill>
                              <a:srgbClr val="FFC000"/>
                            </a:solidFill>
                            <a:latin typeface="Cambria Math" panose="02040503050406030204" pitchFamily="18" charset="0"/>
                          </a:rPr>
                          <m:t>𝑗</m:t>
                        </m:r>
                      </m:sub>
                    </m:sSub>
                    <m:r>
                      <a:rPr lang="en-US" sz="2400" b="0" i="0" smtClean="0">
                        <a:solidFill>
                          <a:srgbClr val="FFC000"/>
                        </a:solidFill>
                        <a:latin typeface="Cambria Math" panose="02040503050406030204" pitchFamily="18" charset="0"/>
                      </a:rPr>
                      <m:t>]</m:t>
                    </m:r>
                  </m:oMath>
                </a14:m>
                <a:endParaRPr lang="en-US" sz="2400" dirty="0" smtClean="0">
                  <a:latin typeface="+mn-lt"/>
                </a:endParaRPr>
              </a:p>
              <a:p>
                <a:pPr marL="0" indent="0" algn="just">
                  <a:buNone/>
                </a:pPr>
                <a:endParaRPr lang="en-US" sz="2400" dirty="0">
                  <a:latin typeface="+mn-lt"/>
                </a:endParaRPr>
              </a:p>
              <a:p>
                <a:r>
                  <a:rPr lang="en-US" sz="2800" b="1" dirty="0">
                    <a:solidFill>
                      <a:srgbClr val="00B0F0"/>
                    </a:solidFill>
                    <a:latin typeface="Times New Roman" panose="02020603050405020304" pitchFamily="18" charset="0"/>
                    <a:cs typeface="Times New Roman" panose="02020603050405020304" pitchFamily="18" charset="0"/>
                  </a:rPr>
                  <a:t>Properties of Scalar Multiplication</a:t>
                </a:r>
                <a:r>
                  <a:rPr lang="en-US" sz="2800" b="1" dirty="0">
                    <a:solidFill>
                      <a:srgbClr val="002060"/>
                    </a:solidFill>
                    <a:latin typeface="Times New Roman" panose="02020603050405020304" pitchFamily="18" charset="0"/>
                    <a:cs typeface="Times New Roman" panose="02020603050405020304" pitchFamily="18" charset="0"/>
                  </a:rPr>
                  <a:t>:</a:t>
                </a:r>
                <a:r>
                  <a:rPr lang="en-US" sz="2400" b="1" dirty="0"/>
                  <a:t> </a:t>
                </a:r>
                <a:r>
                  <a:rPr lang="en-US" sz="2400" dirty="0"/>
                  <a:t>If A, B are matrices of the same order and </a:t>
                </a:r>
                <a:r>
                  <a:rPr lang="el-GR" sz="2400" dirty="0"/>
                  <a:t>λ </a:t>
                </a:r>
                <a:r>
                  <a:rPr lang="en-US" sz="2400" dirty="0"/>
                  <a:t>and </a:t>
                </a:r>
                <a:r>
                  <a:rPr lang="el-GR" sz="2400" dirty="0"/>
                  <a:t>μ </a:t>
                </a:r>
                <a:r>
                  <a:rPr lang="en-US" sz="2400" dirty="0"/>
                  <a:t>are any two scalars then</a:t>
                </a:r>
                <a:r>
                  <a:rPr lang="en-US" sz="2400" dirty="0" smtClean="0"/>
                  <a:t>;</a:t>
                </a:r>
              </a:p>
              <a:p>
                <a:pPr marL="0" indent="0">
                  <a:buNone/>
                </a:pPr>
                <a:r>
                  <a:rPr lang="en-US" sz="24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35670" y="1093509"/>
                <a:ext cx="11623250" cy="5712643"/>
              </a:xfrm>
              <a:blipFill>
                <a:blip r:embed="rId2"/>
                <a:stretch>
                  <a:fillRect l="-682" t="-961" r="-8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225485" y="4821811"/>
                <a:ext cx="6815577" cy="20361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v"/>
                </a:pPr>
                <a:r>
                  <a:rPr lang="el-GR" i="1" dirty="0"/>
                  <a:t>λ</a:t>
                </a:r>
                <a:r>
                  <a:rPr lang="en-US" i="1" dirty="0" smtClean="0"/>
                  <a:t>(A+B) = </a:t>
                </a:r>
                <a:r>
                  <a:rPr lang="el-GR" i="1" dirty="0" smtClean="0"/>
                  <a:t>λ</a:t>
                </a:r>
                <a:r>
                  <a:rPr lang="en-US" i="1" dirty="0" smtClean="0"/>
                  <a:t>A + </a:t>
                </a:r>
                <a:r>
                  <a:rPr lang="el-GR" i="1" dirty="0" smtClean="0"/>
                  <a:t>λ</a:t>
                </a:r>
                <a:r>
                  <a:rPr lang="en-US" i="1" dirty="0" smtClean="0"/>
                  <a:t>B</a:t>
                </a:r>
              </a:p>
              <a:p>
                <a:pPr marL="285750" indent="-285750">
                  <a:lnSpc>
                    <a:spcPct val="150000"/>
                  </a:lnSpc>
                  <a:buFont typeface="Wingdings" panose="05000000000000000000" pitchFamily="2" charset="2"/>
                  <a:buChar char="v"/>
                </a:pPr>
                <a:r>
                  <a:rPr lang="en-US" dirty="0" smtClean="0"/>
                  <a:t>(</a:t>
                </a:r>
                <a:r>
                  <a:rPr lang="el-GR" i="1" dirty="0" smtClean="0"/>
                  <a:t>λ</a:t>
                </a:r>
                <a:r>
                  <a:rPr lang="en-US" i="1" dirty="0" smtClean="0"/>
                  <a:t>+</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smtClean="0"/>
                  <a:t>)A = </a:t>
                </a:r>
                <a:r>
                  <a:rPr lang="el-GR" i="1" dirty="0" smtClean="0"/>
                  <a:t>λ</a:t>
                </a:r>
                <a:r>
                  <a:rPr lang="en-US" i="1" dirty="0" smtClean="0"/>
                  <a:t>A + </a:t>
                </a:r>
                <a14:m>
                  <m:oMath xmlns:m="http://schemas.openxmlformats.org/officeDocument/2006/math">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 </m:t>
                    </m:r>
                  </m:oMath>
                </a14:m>
                <a:r>
                  <a:rPr lang="en-US" i="1" dirty="0" smtClean="0"/>
                  <a:t>A</a:t>
                </a:r>
              </a:p>
              <a:p>
                <a:pPr marL="285750" indent="-285750">
                  <a:lnSpc>
                    <a:spcPct val="150000"/>
                  </a:lnSpc>
                  <a:buFont typeface="Wingdings" panose="05000000000000000000" pitchFamily="2" charset="2"/>
                  <a:buChar char="v"/>
                </a:pPr>
                <a:r>
                  <a:rPr lang="el-GR" i="1" dirty="0"/>
                  <a:t>λ</a:t>
                </a:r>
                <a:r>
                  <a:rPr lang="en-US" i="1" dirty="0" smtClean="0"/>
                  <a:t>(</a:t>
                </a:r>
                <a14:m>
                  <m:oMath xmlns:m="http://schemas.openxmlformats.org/officeDocument/2006/math">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 </m:t>
                    </m:r>
                  </m:oMath>
                </a14:m>
                <a:r>
                  <a:rPr lang="en-US" i="1" dirty="0" smtClean="0"/>
                  <a:t>A) = (</a:t>
                </a:r>
                <a:r>
                  <a:rPr lang="el-GR" i="1" dirty="0" smtClean="0"/>
                  <a:t>λ</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US" i="1" dirty="0" smtClean="0"/>
                  <a:t>A) =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US" i="1" dirty="0" smtClean="0"/>
                  <a:t>(</a:t>
                </a:r>
                <a:r>
                  <a:rPr lang="el-GR" i="1" dirty="0" smtClean="0"/>
                  <a:t>λ</a:t>
                </a:r>
                <a:r>
                  <a:rPr lang="en-US" i="1" dirty="0" smtClean="0"/>
                  <a:t>A)</a:t>
                </a:r>
              </a:p>
              <a:p>
                <a:pPr marL="285750" indent="-285750">
                  <a:lnSpc>
                    <a:spcPct val="150000"/>
                  </a:lnSpc>
                  <a:buFont typeface="Wingdings" panose="05000000000000000000" pitchFamily="2" charset="2"/>
                  <a:buChar char="v"/>
                </a:pPr>
                <a:r>
                  <a:rPr lang="el-GR" i="1" dirty="0"/>
                  <a:t>λ</a:t>
                </a:r>
                <a:r>
                  <a:rPr lang="en-US" i="1" dirty="0" smtClean="0"/>
                  <a:t>(-</a:t>
                </a:r>
                <a:r>
                  <a:rPr lang="el-GR" i="1" dirty="0" smtClean="0"/>
                  <a:t>λ</a:t>
                </a:r>
                <a:r>
                  <a:rPr lang="en-US" i="1" dirty="0" smtClean="0"/>
                  <a:t>A) = -(</a:t>
                </a:r>
                <a:r>
                  <a:rPr lang="el-GR" i="1" dirty="0" smtClean="0"/>
                  <a:t>λ</a:t>
                </a:r>
                <a:r>
                  <a:rPr lang="en-US" i="1" dirty="0" smtClean="0"/>
                  <a:t>A) = </a:t>
                </a:r>
                <a:r>
                  <a:rPr lang="el-GR" i="1" dirty="0" smtClean="0"/>
                  <a:t>λ</a:t>
                </a:r>
                <a:r>
                  <a:rPr lang="en-US" i="1" dirty="0" smtClean="0"/>
                  <a:t>(-A)</a:t>
                </a:r>
              </a:p>
              <a:p>
                <a:pPr marL="285750" indent="-285750">
                  <a:lnSpc>
                    <a:spcPct val="150000"/>
                  </a:lnSpc>
                  <a:buFont typeface="Wingdings" panose="05000000000000000000" pitchFamily="2" charset="2"/>
                  <a:buChar char="v"/>
                </a:pPr>
                <a:r>
                  <a:rPr lang="en-US" i="1" dirty="0" err="1"/>
                  <a:t>t</a:t>
                </a:r>
                <a:r>
                  <a:rPr lang="en-US" i="1" dirty="0" err="1" smtClean="0"/>
                  <a:t>r</a:t>
                </a:r>
                <a:r>
                  <a:rPr lang="en-US" i="1" dirty="0" smtClean="0"/>
                  <a:t>(kA) = k </a:t>
                </a:r>
                <a:r>
                  <a:rPr lang="en-US" i="1" dirty="0" err="1" smtClean="0"/>
                  <a:t>tr</a:t>
                </a:r>
                <a:r>
                  <a:rPr lang="en-US" i="1" dirty="0" smtClean="0"/>
                  <a:t> (A)</a:t>
                </a:r>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225485" y="4821811"/>
                <a:ext cx="6815577" cy="2036189"/>
              </a:xfrm>
              <a:prstGeom prst="rect">
                <a:avLst/>
              </a:prstGeom>
              <a:blipFill>
                <a:blip r:embed="rId3"/>
                <a:stretch>
                  <a:fillRect l="-537" t="-299" b="-509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78446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120" y="207390"/>
            <a:ext cx="10030120" cy="810706"/>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E</a:t>
            </a:r>
            <a:r>
              <a:rPr lang="en-US" sz="4400" b="1" dirty="0" smtClean="0">
                <a:solidFill>
                  <a:srgbClr val="00B050"/>
                </a:solidFill>
                <a:latin typeface="Times New Roman" panose="02020603050405020304" pitchFamily="18" charset="0"/>
                <a:cs typeface="Times New Roman" panose="02020603050405020304" pitchFamily="18" charset="0"/>
              </a:rPr>
              <a:t>xample </a:t>
            </a:r>
            <a:r>
              <a:rPr lang="en-US" sz="4400" b="1" dirty="0">
                <a:solidFill>
                  <a:srgbClr val="00B050"/>
                </a:solidFill>
                <a:latin typeface="Times New Roman" panose="02020603050405020304" pitchFamily="18" charset="0"/>
                <a:cs typeface="Times New Roman" panose="02020603050405020304" pitchFamily="18" charset="0"/>
              </a:rPr>
              <a:t>of </a:t>
            </a:r>
            <a:r>
              <a:rPr lang="en-US" sz="4400" b="1" dirty="0" smtClean="0">
                <a:solidFill>
                  <a:srgbClr val="00B050"/>
                </a:solidFill>
                <a:latin typeface="Times New Roman" panose="02020603050405020304" pitchFamily="18" charset="0"/>
                <a:cs typeface="Times New Roman" panose="02020603050405020304" pitchFamily="18" charset="0"/>
              </a:rPr>
              <a:t>Matrix Scalar Multiplication</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0120" y="1244339"/>
            <a:ext cx="10784263" cy="5514680"/>
          </a:xfrm>
        </p:spPr>
        <p:txBody>
          <a:bodyPr/>
          <a:lstStyle/>
          <a:p>
            <a:pPr fontAlgn="base"/>
            <a:endParaRPr lang="en-US" dirty="0" smtClean="0"/>
          </a:p>
          <a:p>
            <a:pPr fontAlgn="base"/>
            <a:r>
              <a:rPr lang="en-US" sz="2400" dirty="0" smtClean="0"/>
              <a:t>Given that  A =                , Lets find 2A = </a:t>
            </a:r>
            <a:r>
              <a:rPr lang="en-US" sz="2400" dirty="0">
                <a:latin typeface="Times New Roman" panose="02020603050405020304" pitchFamily="18" charset="0"/>
                <a:cs typeface="Times New Roman" panose="02020603050405020304" pitchFamily="18" charset="0"/>
              </a:rPr>
              <a:t>?</a:t>
            </a:r>
            <a:r>
              <a:rPr lang="en-US" sz="2400" dirty="0" smtClean="0"/>
              <a:t> </a:t>
            </a:r>
          </a:p>
          <a:p>
            <a:pPr marL="0" indent="0" fontAlgn="base">
              <a:buNone/>
            </a:pPr>
            <a:endParaRPr lang="en-US" dirty="0" smtClean="0"/>
          </a:p>
          <a:p>
            <a:pPr marL="0" indent="0" fontAlgn="base">
              <a:buNone/>
            </a:pPr>
            <a:r>
              <a:rPr lang="en-US" sz="2400" b="1" dirty="0" smtClean="0"/>
              <a:t>   Solution : </a:t>
            </a:r>
          </a:p>
          <a:p>
            <a:pPr marL="0" indent="0" fontAlgn="base">
              <a:buNone/>
            </a:pPr>
            <a:r>
              <a:rPr lang="en-US" dirty="0"/>
              <a:t> </a:t>
            </a:r>
            <a:r>
              <a:rPr lang="en-US" dirty="0" smtClean="0"/>
              <a:t>                </a:t>
            </a:r>
            <a:r>
              <a:rPr lang="en-US" sz="2400" dirty="0" smtClean="0"/>
              <a:t>To </a:t>
            </a:r>
            <a:r>
              <a:rPr lang="en-US" sz="2400" dirty="0"/>
              <a:t>find </a:t>
            </a:r>
            <a:r>
              <a:rPr lang="en-US" sz="2400" dirty="0" smtClean="0"/>
              <a:t>2</a:t>
            </a:r>
            <a:r>
              <a:rPr lang="en-US" sz="2400" b="1" dirty="0" smtClean="0"/>
              <a:t>A</a:t>
            </a:r>
            <a:r>
              <a:rPr lang="en-US" sz="2400" dirty="0" smtClean="0"/>
              <a:t>, </a:t>
            </a:r>
            <a:r>
              <a:rPr lang="en-US" sz="2400" dirty="0"/>
              <a:t>simply multiply each matrix entry by </a:t>
            </a:r>
            <a:r>
              <a:rPr lang="en-US" sz="2400" dirty="0" smtClean="0"/>
              <a:t>2:</a:t>
            </a:r>
          </a:p>
          <a:p>
            <a:pPr marL="0" indent="0" fontAlgn="base">
              <a:buNone/>
            </a:pPr>
            <a:r>
              <a:rPr lang="en-US" dirty="0"/>
              <a:t> </a:t>
            </a:r>
            <a:r>
              <a:rPr lang="en-US" dirty="0" smtClean="0"/>
              <a:t>                </a:t>
            </a:r>
          </a:p>
          <a:p>
            <a:pPr marL="0" indent="0" fontAlgn="base">
              <a:buNone/>
            </a:pPr>
            <a:r>
              <a:rPr lang="en-US" dirty="0"/>
              <a:t> </a:t>
            </a:r>
            <a:r>
              <a:rPr lang="en-US" dirty="0" smtClean="0"/>
              <a:t>                2A  =   2.                   =  </a:t>
            </a:r>
          </a:p>
          <a:p>
            <a:pPr marL="0" indent="0" fontAlgn="base">
              <a:buNone/>
            </a:pPr>
            <a:r>
              <a:rPr lang="en-US" dirty="0"/>
              <a:t> </a:t>
            </a:r>
            <a:r>
              <a:rPr lang="en-US" dirty="0" smtClean="0"/>
              <a:t>          </a:t>
            </a:r>
          </a:p>
          <a:p>
            <a:pPr marL="0" indent="0" fontAlgn="base">
              <a:buNone/>
            </a:pPr>
            <a:r>
              <a:rPr lang="en-US" dirty="0"/>
              <a:t> </a:t>
            </a:r>
            <a:r>
              <a:rPr lang="en-US" dirty="0" smtClean="0"/>
              <a:t>                       =      </a:t>
            </a:r>
            <a:endParaRPr lang="en-US" dirty="0"/>
          </a:p>
        </p:txBody>
      </p:sp>
      <p:sp>
        <p:nvSpPr>
          <p:cNvPr id="4" name="Double Bracket 3"/>
          <p:cNvSpPr/>
          <p:nvPr/>
        </p:nvSpPr>
        <p:spPr>
          <a:xfrm>
            <a:off x="3403076" y="1583704"/>
            <a:ext cx="952105" cy="669302"/>
          </a:xfrm>
          <a:prstGeom prst="bracketPair">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10    6</a:t>
            </a:r>
          </a:p>
          <a:p>
            <a:pPr algn="ctr"/>
            <a:r>
              <a:rPr lang="en-US" dirty="0" smtClean="0"/>
              <a:t>4      3</a:t>
            </a:r>
            <a:endParaRPr lang="en-US" dirty="0"/>
          </a:p>
        </p:txBody>
      </p:sp>
      <p:sp>
        <p:nvSpPr>
          <p:cNvPr id="5" name="Double Bracket 4"/>
          <p:cNvSpPr/>
          <p:nvPr/>
        </p:nvSpPr>
        <p:spPr>
          <a:xfrm>
            <a:off x="2832755" y="3831997"/>
            <a:ext cx="952105" cy="669302"/>
          </a:xfrm>
          <a:prstGeom prst="bracketPair">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10    6</a:t>
            </a:r>
          </a:p>
          <a:p>
            <a:pPr algn="ctr"/>
            <a:r>
              <a:rPr lang="en-US" dirty="0" smtClean="0"/>
              <a:t>4      3</a:t>
            </a:r>
            <a:endParaRPr lang="en-US" dirty="0"/>
          </a:p>
        </p:txBody>
      </p:sp>
      <p:sp>
        <p:nvSpPr>
          <p:cNvPr id="6" name="Double Bracket 5"/>
          <p:cNvSpPr/>
          <p:nvPr/>
        </p:nvSpPr>
        <p:spPr>
          <a:xfrm>
            <a:off x="4630131" y="3831997"/>
            <a:ext cx="1506718" cy="669302"/>
          </a:xfrm>
          <a:prstGeom prst="bracketPair">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2.10       2.6</a:t>
            </a:r>
          </a:p>
          <a:p>
            <a:pPr algn="ctr"/>
            <a:r>
              <a:rPr lang="en-US" dirty="0" smtClean="0"/>
              <a:t>2.4         2.3</a:t>
            </a:r>
            <a:endParaRPr lang="en-US" dirty="0"/>
          </a:p>
        </p:txBody>
      </p:sp>
      <p:sp>
        <p:nvSpPr>
          <p:cNvPr id="7" name="Double Bracket 6"/>
          <p:cNvSpPr/>
          <p:nvPr/>
        </p:nvSpPr>
        <p:spPr>
          <a:xfrm>
            <a:off x="2716491" y="4727542"/>
            <a:ext cx="1162637" cy="655163"/>
          </a:xfrm>
          <a:prstGeom prst="bracketPair">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2</a:t>
            </a:r>
            <a:r>
              <a:rPr lang="en-US" dirty="0" smtClean="0"/>
              <a:t>0    12</a:t>
            </a:r>
          </a:p>
          <a:p>
            <a:pPr algn="ctr"/>
            <a:r>
              <a:rPr lang="en-US" dirty="0"/>
              <a:t>8</a:t>
            </a:r>
            <a:r>
              <a:rPr lang="en-US" dirty="0" smtClean="0"/>
              <a:t>      </a:t>
            </a:r>
            <a:r>
              <a:rPr lang="en-US" dirty="0"/>
              <a:t>6</a:t>
            </a:r>
          </a:p>
        </p:txBody>
      </p:sp>
      <p:sp>
        <p:nvSpPr>
          <p:cNvPr id="8" name="Rounded Rectangle 7"/>
          <p:cNvSpPr/>
          <p:nvPr/>
        </p:nvSpPr>
        <p:spPr>
          <a:xfrm>
            <a:off x="3784860" y="5232464"/>
            <a:ext cx="1135932" cy="30048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Answer</a:t>
            </a:r>
            <a:endParaRPr lang="en-US" dirty="0"/>
          </a:p>
        </p:txBody>
      </p:sp>
    </p:spTree>
    <p:extLst>
      <p:ext uri="{BB962C8B-B14F-4D97-AF65-F5344CB8AC3E}">
        <p14:creationId xmlns:p14="http://schemas.microsoft.com/office/powerpoint/2010/main" val="1363787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614" y="0"/>
            <a:ext cx="9419239" cy="725864"/>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Multiplication of </a:t>
            </a:r>
            <a:r>
              <a:rPr lang="en-US" sz="4400" b="1" dirty="0" smtClean="0">
                <a:solidFill>
                  <a:srgbClr val="00B050"/>
                </a:solidFill>
                <a:latin typeface="Times New Roman" panose="02020603050405020304" pitchFamily="18" charset="0"/>
                <a:cs typeface="Times New Roman" panose="02020603050405020304" pitchFamily="18" charset="0"/>
              </a:rPr>
              <a:t>Matrices</a:t>
            </a:r>
            <a:endParaRPr lang="en-US" b="1" dirty="0">
              <a:solidFill>
                <a:srgbClr val="00B05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1658" y="1696825"/>
                <a:ext cx="11217897" cy="4468305"/>
              </a:xfrm>
            </p:spPr>
            <p:txBody>
              <a:bodyPr>
                <a:normAutofit/>
              </a:bodyPr>
              <a:lstStyle/>
              <a:p>
                <a:r>
                  <a:rPr lang="en-US" sz="2400" dirty="0" smtClean="0"/>
                  <a:t>If </a:t>
                </a:r>
                <a:r>
                  <a:rPr lang="en-US" sz="2400" dirty="0">
                    <a:solidFill>
                      <a:srgbClr val="00B0F0"/>
                    </a:solidFill>
                  </a:rPr>
                  <a:t>A</a:t>
                </a:r>
                <a:r>
                  <a:rPr lang="en-US" sz="2400" dirty="0"/>
                  <a:t> and </a:t>
                </a:r>
                <a:r>
                  <a:rPr lang="en-US" sz="2400" dirty="0">
                    <a:solidFill>
                      <a:srgbClr val="00B0F0"/>
                    </a:solidFill>
                  </a:rPr>
                  <a:t>B</a:t>
                </a:r>
                <a:r>
                  <a:rPr lang="en-US" sz="2400" dirty="0"/>
                  <a:t> be any two matrices, then their product </a:t>
                </a:r>
                <a:r>
                  <a:rPr lang="en-US" sz="2400" dirty="0">
                    <a:solidFill>
                      <a:srgbClr val="00B0F0"/>
                    </a:solidFill>
                  </a:rPr>
                  <a:t>AB</a:t>
                </a:r>
                <a:r>
                  <a:rPr lang="en-US" sz="2400" dirty="0"/>
                  <a:t> will be defined only when the number of columns in </a:t>
                </a:r>
                <a:r>
                  <a:rPr lang="en-US" sz="2400" dirty="0">
                    <a:solidFill>
                      <a:srgbClr val="00B0F0"/>
                    </a:solidFill>
                  </a:rPr>
                  <a:t>A </a:t>
                </a:r>
                <a:r>
                  <a:rPr lang="en-US" sz="2400" dirty="0"/>
                  <a:t>is equal to the number of rows in </a:t>
                </a:r>
                <a:r>
                  <a:rPr lang="en-US" sz="2400" dirty="0" smtClean="0">
                    <a:solidFill>
                      <a:srgbClr val="00B0F0"/>
                    </a:solidFill>
                  </a:rPr>
                  <a:t>B</a:t>
                </a:r>
                <a:r>
                  <a:rPr lang="en-US" sz="2400" dirty="0" smtClean="0"/>
                  <a:t>.</a:t>
                </a:r>
              </a:p>
              <a:p>
                <a:pPr marL="0" indent="0">
                  <a:buNone/>
                </a:pPr>
                <a:endParaRPr lang="en-US" dirty="0" smtClean="0"/>
              </a:p>
              <a:p>
                <a:pPr marL="0" indent="0">
                  <a:buNone/>
                </a:pPr>
                <a:r>
                  <a:rPr lang="en-US" dirty="0"/>
                  <a:t> </a:t>
                </a:r>
                <a:r>
                  <a:rPr lang="en-US" dirty="0" smtClean="0"/>
                  <a:t>      </a:t>
                </a:r>
                <a:r>
                  <a:rPr lang="en-US" sz="2400" dirty="0" smtClean="0"/>
                  <a:t>If </a:t>
                </a:r>
                <a:r>
                  <a:rPr lang="en-US" sz="2400" dirty="0" smtClean="0">
                    <a:solidFill>
                      <a:srgbClr val="00B0F0"/>
                    </a:solidFill>
                  </a:rPr>
                  <a:t>A = </a:t>
                </a:r>
                <a14:m>
                  <m:oMath xmlns:m="http://schemas.openxmlformats.org/officeDocument/2006/math">
                    <m:sSub>
                      <m:sSubPr>
                        <m:ctrlPr>
                          <a:rPr lang="en-US" sz="2400" i="1">
                            <a:solidFill>
                              <a:srgbClr val="00B0F0"/>
                            </a:solidFill>
                            <a:latin typeface="Cambria Math" panose="02040503050406030204" pitchFamily="18" charset="0"/>
                          </a:rPr>
                        </m:ctrlPr>
                      </m:sSubPr>
                      <m:e>
                        <m:sSub>
                          <m:sSubPr>
                            <m:ctrlPr>
                              <a:rPr lang="en-US" sz="2400" i="1">
                                <a:solidFill>
                                  <a:srgbClr val="00B0F0"/>
                                </a:solidFill>
                                <a:latin typeface="Cambria Math" panose="02040503050406030204" pitchFamily="18" charset="0"/>
                              </a:rPr>
                            </m:ctrlPr>
                          </m:sSubPr>
                          <m:e>
                            <m:r>
                              <a:rPr lang="en-US" sz="2400" i="1">
                                <a:solidFill>
                                  <a:srgbClr val="00B0F0"/>
                                </a:solidFill>
                                <a:latin typeface="Cambria Math" panose="02040503050406030204" pitchFamily="18" charset="0"/>
                              </a:rPr>
                              <m:t>[</m:t>
                            </m:r>
                            <m:r>
                              <a:rPr lang="en-US" sz="2400" i="1">
                                <a:solidFill>
                                  <a:srgbClr val="00B0F0"/>
                                </a:solidFill>
                                <a:latin typeface="Cambria Math" panose="02040503050406030204" pitchFamily="18" charset="0"/>
                              </a:rPr>
                              <m:t>𝑎</m:t>
                            </m:r>
                          </m:e>
                          <m:sub>
                            <m:r>
                              <a:rPr lang="en-US" sz="2400" i="1">
                                <a:solidFill>
                                  <a:srgbClr val="00B0F0"/>
                                </a:solidFill>
                                <a:latin typeface="Cambria Math" panose="02040503050406030204" pitchFamily="18" charset="0"/>
                              </a:rPr>
                              <m:t>𝑖𝑗</m:t>
                            </m:r>
                          </m:sub>
                        </m:sSub>
                        <m:r>
                          <a:rPr lang="en-US" sz="2400" i="1">
                            <a:solidFill>
                              <a:srgbClr val="00B0F0"/>
                            </a:solidFill>
                            <a:latin typeface="Cambria Math" panose="02040503050406030204" pitchFamily="18" charset="0"/>
                          </a:rPr>
                          <m:t>]</m:t>
                        </m:r>
                      </m:e>
                      <m:sub>
                        <m:r>
                          <a:rPr lang="en-US" sz="2400" i="1">
                            <a:solidFill>
                              <a:srgbClr val="00B0F0"/>
                            </a:solidFill>
                            <a:latin typeface="Cambria Math" panose="02040503050406030204" pitchFamily="18" charset="0"/>
                          </a:rPr>
                          <m:t>𝑚</m:t>
                        </m:r>
                        <m:r>
                          <a:rPr lang="en-US" sz="2400" i="1">
                            <a:solidFill>
                              <a:srgbClr val="00B0F0"/>
                            </a:solidFill>
                            <a:latin typeface="Cambria Math" panose="02040503050406030204" pitchFamily="18" charset="0"/>
                          </a:rPr>
                          <m:t> </m:t>
                        </m:r>
                        <m:r>
                          <a:rPr lang="en-US" sz="2400" i="1">
                            <a:solidFill>
                              <a:srgbClr val="00B0F0"/>
                            </a:solidFill>
                            <a:latin typeface="Cambria Math" panose="02040503050406030204" pitchFamily="18" charset="0"/>
                          </a:rPr>
                          <m:t>𝑥</m:t>
                        </m:r>
                        <m:r>
                          <a:rPr lang="en-US" sz="2400" i="1">
                            <a:solidFill>
                              <a:srgbClr val="00B0F0"/>
                            </a:solidFill>
                            <a:latin typeface="Cambria Math" panose="02040503050406030204" pitchFamily="18" charset="0"/>
                          </a:rPr>
                          <m:t> </m:t>
                        </m:r>
                        <m:r>
                          <a:rPr lang="en-US" sz="2400" i="1">
                            <a:solidFill>
                              <a:srgbClr val="00B0F0"/>
                            </a:solidFill>
                            <a:latin typeface="Cambria Math" panose="02040503050406030204" pitchFamily="18" charset="0"/>
                          </a:rPr>
                          <m:t>𝑛</m:t>
                        </m:r>
                      </m:sub>
                    </m:sSub>
                  </m:oMath>
                </a14:m>
                <a:r>
                  <a:rPr lang="en-US" sz="2400" dirty="0" smtClean="0"/>
                  <a:t> and </a:t>
                </a:r>
                <a:r>
                  <a:rPr lang="en-US" sz="2400" dirty="0" smtClean="0">
                    <a:solidFill>
                      <a:srgbClr val="00B0F0"/>
                    </a:solidFill>
                  </a:rPr>
                  <a:t>B =</a:t>
                </a:r>
                <a:r>
                  <a:rPr lang="en-US" sz="2400" dirty="0" smtClean="0"/>
                  <a:t> </a:t>
                </a:r>
                <a14:m>
                  <m:oMath xmlns:m="http://schemas.openxmlformats.org/officeDocument/2006/math">
                    <m:sSub>
                      <m:sSubPr>
                        <m:ctrlPr>
                          <a:rPr lang="en-US" sz="2400" i="1">
                            <a:solidFill>
                              <a:srgbClr val="00B0F0"/>
                            </a:solidFill>
                            <a:latin typeface="Cambria Math" panose="02040503050406030204" pitchFamily="18" charset="0"/>
                          </a:rPr>
                        </m:ctrlPr>
                      </m:sSubPr>
                      <m:e>
                        <m:sSub>
                          <m:sSubPr>
                            <m:ctrlPr>
                              <a:rPr lang="en-US" sz="2400" i="1">
                                <a:solidFill>
                                  <a:srgbClr val="00B0F0"/>
                                </a:solidFill>
                                <a:latin typeface="Cambria Math" panose="02040503050406030204" pitchFamily="18" charset="0"/>
                              </a:rPr>
                            </m:ctrlPr>
                          </m:sSubPr>
                          <m:e>
                            <m:r>
                              <a:rPr lang="en-US" sz="2400" i="1">
                                <a:solidFill>
                                  <a:srgbClr val="00B0F0"/>
                                </a:solidFill>
                                <a:latin typeface="Cambria Math" panose="02040503050406030204" pitchFamily="18" charset="0"/>
                              </a:rPr>
                              <m:t>[</m:t>
                            </m:r>
                            <m:r>
                              <a:rPr lang="en-US" sz="2400" b="0" i="1" smtClean="0">
                                <a:solidFill>
                                  <a:srgbClr val="00B0F0"/>
                                </a:solidFill>
                                <a:latin typeface="Cambria Math" panose="02040503050406030204" pitchFamily="18" charset="0"/>
                              </a:rPr>
                              <m:t>𝑏</m:t>
                            </m:r>
                          </m:e>
                          <m:sub>
                            <m:r>
                              <a:rPr lang="en-US" sz="2400" i="1">
                                <a:solidFill>
                                  <a:srgbClr val="00B0F0"/>
                                </a:solidFill>
                                <a:latin typeface="Cambria Math" panose="02040503050406030204" pitchFamily="18" charset="0"/>
                              </a:rPr>
                              <m:t>𝑖𝑗</m:t>
                            </m:r>
                          </m:sub>
                        </m:sSub>
                        <m:r>
                          <a:rPr lang="en-US" sz="2400" i="1">
                            <a:solidFill>
                              <a:srgbClr val="00B0F0"/>
                            </a:solidFill>
                            <a:latin typeface="Cambria Math" panose="02040503050406030204" pitchFamily="18" charset="0"/>
                          </a:rPr>
                          <m:t>]</m:t>
                        </m:r>
                      </m:e>
                      <m:sub>
                        <m:r>
                          <a:rPr lang="en-US" sz="2400" b="0" i="1" smtClean="0">
                            <a:solidFill>
                              <a:srgbClr val="00B0F0"/>
                            </a:solidFill>
                            <a:latin typeface="Cambria Math" panose="02040503050406030204" pitchFamily="18" charset="0"/>
                          </a:rPr>
                          <m:t>𝑛</m:t>
                        </m:r>
                        <m:r>
                          <a:rPr lang="en-US" sz="2400" i="1">
                            <a:solidFill>
                              <a:srgbClr val="00B0F0"/>
                            </a:solidFill>
                            <a:latin typeface="Cambria Math" panose="02040503050406030204" pitchFamily="18" charset="0"/>
                          </a:rPr>
                          <m:t> </m:t>
                        </m:r>
                        <m:r>
                          <a:rPr lang="en-US" sz="2400" i="1">
                            <a:solidFill>
                              <a:srgbClr val="00B0F0"/>
                            </a:solidFill>
                            <a:latin typeface="Cambria Math" panose="02040503050406030204" pitchFamily="18" charset="0"/>
                          </a:rPr>
                          <m:t>𝑥</m:t>
                        </m:r>
                        <m:r>
                          <a:rPr lang="en-US" sz="2400" i="1">
                            <a:solidFill>
                              <a:srgbClr val="00B0F0"/>
                            </a:solidFill>
                            <a:latin typeface="Cambria Math" panose="02040503050406030204" pitchFamily="18" charset="0"/>
                          </a:rPr>
                          <m:t> </m:t>
                        </m:r>
                        <m:r>
                          <a:rPr lang="en-US" sz="2400" b="0" i="1" smtClean="0">
                            <a:solidFill>
                              <a:srgbClr val="00B0F0"/>
                            </a:solidFill>
                            <a:latin typeface="Cambria Math" panose="02040503050406030204" pitchFamily="18" charset="0"/>
                          </a:rPr>
                          <m:t>𝑝</m:t>
                        </m:r>
                      </m:sub>
                    </m:sSub>
                  </m:oMath>
                </a14:m>
                <a:r>
                  <a:rPr lang="en-US" sz="2400" dirty="0" smtClean="0"/>
                  <a:t> </a:t>
                </a:r>
              </a:p>
              <a:p>
                <a:pPr marL="0" indent="0">
                  <a:buNone/>
                </a:pPr>
                <a:r>
                  <a:rPr lang="en-US" sz="2400" dirty="0"/>
                  <a:t> </a:t>
                </a:r>
                <a:r>
                  <a:rPr lang="en-US" sz="2400" dirty="0" smtClean="0"/>
                  <a:t>     then their product </a:t>
                </a:r>
                <a:r>
                  <a:rPr lang="en-US" sz="2400" dirty="0" smtClean="0">
                    <a:solidFill>
                      <a:srgbClr val="00B0F0"/>
                    </a:solidFill>
                  </a:rPr>
                  <a:t>AB = C = </a:t>
                </a:r>
                <a14:m>
                  <m:oMath xmlns:m="http://schemas.openxmlformats.org/officeDocument/2006/math">
                    <m:sSub>
                      <m:sSubPr>
                        <m:ctrlPr>
                          <a:rPr lang="en-US" sz="2400" i="1">
                            <a:solidFill>
                              <a:srgbClr val="00B0F0"/>
                            </a:solidFill>
                            <a:latin typeface="Cambria Math" panose="02040503050406030204" pitchFamily="18" charset="0"/>
                          </a:rPr>
                        </m:ctrlPr>
                      </m:sSubPr>
                      <m:e>
                        <m:sSub>
                          <m:sSubPr>
                            <m:ctrlPr>
                              <a:rPr lang="en-US" sz="2400" i="1">
                                <a:solidFill>
                                  <a:srgbClr val="00B0F0"/>
                                </a:solidFill>
                                <a:latin typeface="Cambria Math" panose="02040503050406030204" pitchFamily="18" charset="0"/>
                              </a:rPr>
                            </m:ctrlPr>
                          </m:sSubPr>
                          <m:e>
                            <m:r>
                              <a:rPr lang="en-US" sz="2400" i="1">
                                <a:solidFill>
                                  <a:srgbClr val="00B0F0"/>
                                </a:solidFill>
                                <a:latin typeface="Cambria Math" panose="02040503050406030204" pitchFamily="18" charset="0"/>
                              </a:rPr>
                              <m:t>[</m:t>
                            </m:r>
                            <m:r>
                              <a:rPr lang="en-US" sz="2400" b="0" i="1" smtClean="0">
                                <a:solidFill>
                                  <a:srgbClr val="00B0F0"/>
                                </a:solidFill>
                                <a:latin typeface="Cambria Math" panose="02040503050406030204" pitchFamily="18" charset="0"/>
                              </a:rPr>
                              <m:t>𝑐</m:t>
                            </m:r>
                          </m:e>
                          <m:sub>
                            <m:r>
                              <a:rPr lang="en-US" sz="2400" i="1">
                                <a:solidFill>
                                  <a:srgbClr val="00B0F0"/>
                                </a:solidFill>
                                <a:latin typeface="Cambria Math" panose="02040503050406030204" pitchFamily="18" charset="0"/>
                              </a:rPr>
                              <m:t>𝑖𝑗</m:t>
                            </m:r>
                          </m:sub>
                        </m:sSub>
                        <m:r>
                          <a:rPr lang="en-US" sz="2400" i="1">
                            <a:solidFill>
                              <a:srgbClr val="00B0F0"/>
                            </a:solidFill>
                            <a:latin typeface="Cambria Math" panose="02040503050406030204" pitchFamily="18" charset="0"/>
                          </a:rPr>
                          <m:t>]</m:t>
                        </m:r>
                      </m:e>
                      <m:sub>
                        <m:r>
                          <a:rPr lang="en-US" sz="2400" i="1">
                            <a:solidFill>
                              <a:srgbClr val="00B0F0"/>
                            </a:solidFill>
                            <a:latin typeface="Cambria Math" panose="02040503050406030204" pitchFamily="18" charset="0"/>
                          </a:rPr>
                          <m:t>𝑚</m:t>
                        </m:r>
                        <m:r>
                          <a:rPr lang="en-US" sz="2400" i="1">
                            <a:solidFill>
                              <a:srgbClr val="00B0F0"/>
                            </a:solidFill>
                            <a:latin typeface="Cambria Math" panose="02040503050406030204" pitchFamily="18" charset="0"/>
                          </a:rPr>
                          <m:t> </m:t>
                        </m:r>
                        <m:r>
                          <a:rPr lang="en-US" sz="2400" i="1">
                            <a:solidFill>
                              <a:srgbClr val="00B0F0"/>
                            </a:solidFill>
                            <a:latin typeface="Cambria Math" panose="02040503050406030204" pitchFamily="18" charset="0"/>
                          </a:rPr>
                          <m:t>𝑥</m:t>
                        </m:r>
                        <m:r>
                          <a:rPr lang="en-US" sz="2400" i="1">
                            <a:solidFill>
                              <a:srgbClr val="00B0F0"/>
                            </a:solidFill>
                            <a:latin typeface="Cambria Math" panose="02040503050406030204" pitchFamily="18" charset="0"/>
                          </a:rPr>
                          <m:t> </m:t>
                        </m:r>
                        <m:r>
                          <a:rPr lang="en-US" sz="2400" b="0" i="1" smtClean="0">
                            <a:solidFill>
                              <a:srgbClr val="00B0F0"/>
                            </a:solidFill>
                            <a:latin typeface="Cambria Math" panose="02040503050406030204" pitchFamily="18" charset="0"/>
                          </a:rPr>
                          <m:t>𝑝</m:t>
                        </m:r>
                      </m:sub>
                    </m:sSub>
                  </m:oMath>
                </a14:m>
                <a:r>
                  <a:rPr lang="en-US" sz="2400" dirty="0" smtClean="0"/>
                  <a:t>   will be a matrix of order </a:t>
                </a:r>
                <a:r>
                  <a:rPr lang="en-US" sz="2400" dirty="0" smtClean="0">
                    <a:solidFill>
                      <a:srgbClr val="00B0F0"/>
                    </a:solidFill>
                  </a:rPr>
                  <a:t>m x p  </a:t>
                </a:r>
              </a:p>
              <a:p>
                <a:pPr marL="0" indent="0">
                  <a:buNone/>
                </a:pPr>
                <a:r>
                  <a:rPr lang="en-US" sz="2400" dirty="0">
                    <a:solidFill>
                      <a:srgbClr val="00B0F0"/>
                    </a:solidFill>
                  </a:rPr>
                  <a:t> </a:t>
                </a:r>
                <a:r>
                  <a:rPr lang="en-US" sz="2400" dirty="0" smtClean="0">
                    <a:solidFill>
                      <a:srgbClr val="00B0F0"/>
                    </a:solidFill>
                  </a:rPr>
                  <a:t>     </a:t>
                </a:r>
                <a:r>
                  <a:rPr lang="en-US" sz="2400" dirty="0" smtClean="0"/>
                  <a:t>where </a:t>
                </a:r>
              </a:p>
              <a:p>
                <a:pPr marL="0" indent="0">
                  <a:buNone/>
                </a:pPr>
                <a:r>
                  <a:rPr lang="en-US" sz="2400" dirty="0"/>
                  <a:t> </a:t>
                </a:r>
                <a:r>
                  <a:rPr lang="en-US" sz="2400" dirty="0" smtClean="0"/>
                  <a:t>                  </a:t>
                </a:r>
                <a14:m>
                  <m:oMath xmlns:m="http://schemas.openxmlformats.org/officeDocument/2006/math">
                    <m:sSub>
                      <m:sSubPr>
                        <m:ctrlPr>
                          <a:rPr lang="en-US" sz="2400" i="1" smtClean="0">
                            <a:solidFill>
                              <a:srgbClr val="00B0F0"/>
                            </a:solidFill>
                            <a:latin typeface="Cambria Math" panose="02040503050406030204" pitchFamily="18" charset="0"/>
                          </a:rPr>
                        </m:ctrlPr>
                      </m:sSubPr>
                      <m:e>
                        <m:r>
                          <a:rPr lang="en-US" sz="2400" b="0" i="1" smtClean="0">
                            <a:solidFill>
                              <a:srgbClr val="00B0F0"/>
                            </a:solidFill>
                            <a:latin typeface="Cambria Math" panose="02040503050406030204" pitchFamily="18" charset="0"/>
                          </a:rPr>
                          <m:t>(</m:t>
                        </m:r>
                        <m:r>
                          <a:rPr lang="en-US" sz="2400" b="0" i="1" smtClean="0">
                            <a:solidFill>
                              <a:srgbClr val="00B0F0"/>
                            </a:solidFill>
                            <a:latin typeface="Cambria Math" panose="02040503050406030204" pitchFamily="18" charset="0"/>
                          </a:rPr>
                          <m:t>𝐴𝐵</m:t>
                        </m:r>
                        <m:r>
                          <a:rPr lang="en-US" sz="2400" b="0" i="1" smtClean="0">
                            <a:solidFill>
                              <a:srgbClr val="00B0F0"/>
                            </a:solidFill>
                            <a:latin typeface="Cambria Math" panose="02040503050406030204" pitchFamily="18" charset="0"/>
                          </a:rPr>
                          <m:t>)</m:t>
                        </m:r>
                      </m:e>
                      <m:sub>
                        <m:r>
                          <a:rPr lang="en-US" sz="2400" b="0" i="1" smtClean="0">
                            <a:solidFill>
                              <a:srgbClr val="00B0F0"/>
                            </a:solidFill>
                            <a:latin typeface="Cambria Math" panose="02040503050406030204" pitchFamily="18" charset="0"/>
                          </a:rPr>
                          <m:t>𝑖𝑗</m:t>
                        </m:r>
                      </m:sub>
                    </m:sSub>
                  </m:oMath>
                </a14:m>
                <a:r>
                  <a:rPr lang="en-US" sz="2400" dirty="0" smtClean="0">
                    <a:solidFill>
                      <a:srgbClr val="00B0F0"/>
                    </a:solidFill>
                  </a:rPr>
                  <a:t> = </a:t>
                </a:r>
                <a14:m>
                  <m:oMath xmlns:m="http://schemas.openxmlformats.org/officeDocument/2006/math">
                    <m:sSub>
                      <m:sSubPr>
                        <m:ctrlPr>
                          <a:rPr lang="en-US" sz="2400" i="1" smtClean="0">
                            <a:solidFill>
                              <a:srgbClr val="00B0F0"/>
                            </a:solidFill>
                            <a:latin typeface="Cambria Math" panose="02040503050406030204" pitchFamily="18" charset="0"/>
                          </a:rPr>
                        </m:ctrlPr>
                      </m:sSubPr>
                      <m:e>
                        <m:r>
                          <a:rPr lang="en-US" sz="2400" b="0" i="1" smtClean="0">
                            <a:solidFill>
                              <a:srgbClr val="00B0F0"/>
                            </a:solidFill>
                            <a:latin typeface="Cambria Math" panose="02040503050406030204" pitchFamily="18" charset="0"/>
                          </a:rPr>
                          <m:t>𝐶</m:t>
                        </m:r>
                      </m:e>
                      <m:sub>
                        <m:r>
                          <a:rPr lang="en-US" sz="2400" b="0" i="1" smtClean="0">
                            <a:solidFill>
                              <a:srgbClr val="00B0F0"/>
                            </a:solidFill>
                            <a:latin typeface="Cambria Math" panose="02040503050406030204" pitchFamily="18" charset="0"/>
                          </a:rPr>
                          <m:t>𝑖𝑗</m:t>
                        </m:r>
                      </m:sub>
                    </m:sSub>
                  </m:oMath>
                </a14:m>
                <a:r>
                  <a:rPr lang="en-US" sz="2400" dirty="0" smtClean="0">
                    <a:solidFill>
                      <a:srgbClr val="00B0F0"/>
                    </a:solidFill>
                  </a:rPr>
                  <a:t> = </a:t>
                </a:r>
                <a14:m>
                  <m:oMath xmlns:m="http://schemas.openxmlformats.org/officeDocument/2006/math">
                    <m:nary>
                      <m:naryPr>
                        <m:chr m:val="∑"/>
                        <m:ctrlPr>
                          <a:rPr lang="en-US" sz="2400" i="1" smtClean="0">
                            <a:solidFill>
                              <a:srgbClr val="00B0F0"/>
                            </a:solidFill>
                            <a:latin typeface="Cambria Math" panose="02040503050406030204" pitchFamily="18" charset="0"/>
                          </a:rPr>
                        </m:ctrlPr>
                      </m:naryPr>
                      <m:sub>
                        <m:r>
                          <m:rPr>
                            <m:brk m:alnAt="23"/>
                          </m:rPr>
                          <a:rPr lang="en-US" sz="2400" b="0" i="1" smtClean="0">
                            <a:solidFill>
                              <a:srgbClr val="00B0F0"/>
                            </a:solidFill>
                            <a:latin typeface="Cambria Math" panose="02040503050406030204" pitchFamily="18" charset="0"/>
                          </a:rPr>
                          <m:t>𝑟</m:t>
                        </m:r>
                        <m:r>
                          <a:rPr lang="en-US" sz="2400" b="0" i="1" smtClean="0">
                            <a:solidFill>
                              <a:srgbClr val="00B0F0"/>
                            </a:solidFill>
                            <a:latin typeface="Cambria Math" panose="02040503050406030204" pitchFamily="18" charset="0"/>
                          </a:rPr>
                          <m:t>=1</m:t>
                        </m:r>
                      </m:sub>
                      <m:sup>
                        <m:r>
                          <a:rPr lang="en-US" sz="2400" b="0" i="1" smtClean="0">
                            <a:solidFill>
                              <a:srgbClr val="00B0F0"/>
                            </a:solidFill>
                            <a:latin typeface="Cambria Math" panose="02040503050406030204" pitchFamily="18" charset="0"/>
                          </a:rPr>
                          <m:t>𝑛</m:t>
                        </m:r>
                      </m:sup>
                      <m:e>
                        <m:sSub>
                          <m:sSubPr>
                            <m:ctrlPr>
                              <a:rPr lang="en-US" sz="2400" i="1" smtClean="0">
                                <a:solidFill>
                                  <a:srgbClr val="00B0F0"/>
                                </a:solidFill>
                                <a:latin typeface="Cambria Math" panose="02040503050406030204" pitchFamily="18" charset="0"/>
                              </a:rPr>
                            </m:ctrlPr>
                          </m:sSubPr>
                          <m:e>
                            <m:r>
                              <a:rPr lang="en-US" sz="2400" b="0" i="1" smtClean="0">
                                <a:solidFill>
                                  <a:srgbClr val="00B0F0"/>
                                </a:solidFill>
                                <a:latin typeface="Cambria Math" panose="02040503050406030204" pitchFamily="18" charset="0"/>
                              </a:rPr>
                              <m:t>𝑎</m:t>
                            </m:r>
                          </m:e>
                          <m:sub>
                            <m:r>
                              <a:rPr lang="en-US" sz="2400" b="0" i="1" smtClean="0">
                                <a:solidFill>
                                  <a:srgbClr val="00B0F0"/>
                                </a:solidFill>
                                <a:latin typeface="Cambria Math" panose="02040503050406030204" pitchFamily="18" charset="0"/>
                              </a:rPr>
                              <m:t>𝑖𝑟</m:t>
                            </m:r>
                          </m:sub>
                        </m:sSub>
                        <m:sSub>
                          <m:sSubPr>
                            <m:ctrlPr>
                              <a:rPr lang="en-US" sz="2400" i="1" smtClean="0">
                                <a:solidFill>
                                  <a:srgbClr val="00B0F0"/>
                                </a:solidFill>
                                <a:latin typeface="Cambria Math" panose="02040503050406030204" pitchFamily="18" charset="0"/>
                              </a:rPr>
                            </m:ctrlPr>
                          </m:sSubPr>
                          <m:e>
                            <m:r>
                              <a:rPr lang="en-US" sz="2400" b="0" i="1" smtClean="0">
                                <a:solidFill>
                                  <a:srgbClr val="00B0F0"/>
                                </a:solidFill>
                                <a:latin typeface="Cambria Math" panose="02040503050406030204" pitchFamily="18" charset="0"/>
                              </a:rPr>
                              <m:t>𝑏</m:t>
                            </m:r>
                          </m:e>
                          <m:sub>
                            <m:r>
                              <a:rPr lang="en-US" sz="2400" b="0" i="1" smtClean="0">
                                <a:solidFill>
                                  <a:srgbClr val="00B0F0"/>
                                </a:solidFill>
                                <a:latin typeface="Cambria Math" panose="02040503050406030204" pitchFamily="18" charset="0"/>
                              </a:rPr>
                              <m:t>𝑟𝑗</m:t>
                            </m:r>
                          </m:sub>
                        </m:sSub>
                      </m:e>
                    </m:nary>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1658" y="1696825"/>
                <a:ext cx="11217897" cy="4468305"/>
              </a:xfrm>
              <a:blipFill>
                <a:blip r:embed="rId2"/>
                <a:stretch>
                  <a:fillRect l="-435" t="-1091" r="-109" b="-2183"/>
                </a:stretch>
              </a:blipFill>
            </p:spPr>
            <p:txBody>
              <a:bodyPr/>
              <a:lstStyle/>
              <a:p>
                <a:r>
                  <a:rPr lang="en-US">
                    <a:noFill/>
                  </a:rPr>
                  <a:t> </a:t>
                </a:r>
              </a:p>
            </p:txBody>
          </p:sp>
        </mc:Fallback>
      </mc:AlternateContent>
    </p:spTree>
    <p:extLst>
      <p:ext uri="{BB962C8B-B14F-4D97-AF65-F5344CB8AC3E}">
        <p14:creationId xmlns:p14="http://schemas.microsoft.com/office/powerpoint/2010/main" val="2019314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158" y="94268"/>
            <a:ext cx="9532360" cy="797446"/>
          </a:xfrm>
        </p:spPr>
        <p:txBody>
          <a:bodyPr/>
          <a:lstStyle/>
          <a:p>
            <a:pPr algn="ctr"/>
            <a:r>
              <a:rPr lang="en-US" b="1" dirty="0">
                <a:solidFill>
                  <a:srgbClr val="00B0F0"/>
                </a:solidFill>
                <a:latin typeface="Times New Roman" panose="02020603050405020304" pitchFamily="18" charset="0"/>
                <a:cs typeface="Times New Roman" panose="02020603050405020304" pitchFamily="18" charset="0"/>
              </a:rPr>
              <a:t>Properties of matrix multiplication</a:t>
            </a:r>
            <a:br>
              <a:rPr lang="en-US" b="1" dirty="0">
                <a:solidFill>
                  <a:srgbClr val="00B0F0"/>
                </a:solidFill>
                <a:latin typeface="Times New Roman" panose="02020603050405020304" pitchFamily="18" charset="0"/>
                <a:cs typeface="Times New Roman" panose="02020603050405020304" pitchFamily="18" charset="0"/>
              </a:rPr>
            </a:br>
            <a:endParaRPr lang="en-US" b="1" dirty="0">
              <a:solidFill>
                <a:srgbClr val="00B0F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63950" y="1046375"/>
                <a:ext cx="11764652" cy="5608950"/>
              </a:xfrm>
            </p:spPr>
            <p:txBody>
              <a:bodyPr>
                <a:normAutofit lnSpcReduction="10000"/>
              </a:bodyPr>
              <a:lstStyle/>
              <a:p>
                <a:pPr algn="just"/>
                <a:r>
                  <a:rPr lang="en-US" dirty="0" smtClean="0"/>
                  <a:t>Matrix </a:t>
                </a:r>
                <a:r>
                  <a:rPr lang="en-US" dirty="0"/>
                  <a:t>multiplication is not commutative in general, i.e. in general </a:t>
                </a:r>
                <a:r>
                  <a:rPr lang="en-US" dirty="0" smtClean="0">
                    <a:solidFill>
                      <a:srgbClr val="FFC000"/>
                    </a:solidFill>
                  </a:rPr>
                  <a:t>AB</a:t>
                </a:r>
                <a14:m>
                  <m:oMath xmlns:m="http://schemas.openxmlformats.org/officeDocument/2006/math">
                    <m:r>
                      <a:rPr lang="en-US" i="1" smtClean="0">
                        <a:solidFill>
                          <a:srgbClr val="FFC000"/>
                        </a:solidFill>
                        <a:latin typeface="Cambria Math" panose="02040503050406030204" pitchFamily="18" charset="0"/>
                        <a:ea typeface="Cambria Math" panose="02040503050406030204" pitchFamily="18" charset="0"/>
                      </a:rPr>
                      <m:t>≠</m:t>
                    </m:r>
                  </m:oMath>
                </a14:m>
                <a:r>
                  <a:rPr lang="en-US" i="1" dirty="0" smtClean="0">
                    <a:solidFill>
                      <a:srgbClr val="FFC000"/>
                    </a:solidFill>
                  </a:rPr>
                  <a:t>BA</a:t>
                </a:r>
                <a:r>
                  <a:rPr lang="en-US" dirty="0"/>
                  <a:t>.</a:t>
                </a:r>
              </a:p>
              <a:p>
                <a:pPr algn="just"/>
                <a:r>
                  <a:rPr lang="en-US" dirty="0" smtClean="0"/>
                  <a:t>Matrix </a:t>
                </a:r>
                <a:r>
                  <a:rPr lang="en-US" dirty="0"/>
                  <a:t>multiplication is associative, i.e. </a:t>
                </a:r>
                <a:r>
                  <a:rPr lang="en-US" dirty="0">
                    <a:solidFill>
                      <a:srgbClr val="FFC000"/>
                    </a:solidFill>
                  </a:rPr>
                  <a:t>(AB)C = A(BC</a:t>
                </a:r>
                <a:r>
                  <a:rPr lang="en-US" dirty="0" smtClean="0">
                    <a:solidFill>
                      <a:srgbClr val="FFC000"/>
                    </a:solidFill>
                  </a:rPr>
                  <a:t>).</a:t>
                </a:r>
                <a:endParaRPr lang="en-US" dirty="0">
                  <a:solidFill>
                    <a:srgbClr val="FFC000"/>
                  </a:solidFill>
                </a:endParaRPr>
              </a:p>
              <a:p>
                <a:pPr algn="just"/>
                <a:r>
                  <a:rPr lang="en-US" dirty="0" smtClean="0"/>
                  <a:t>Matrix </a:t>
                </a:r>
                <a:r>
                  <a:rPr lang="en-US" dirty="0"/>
                  <a:t>multiplication is distributive over matrix addition, i.e. </a:t>
                </a:r>
                <a:endParaRPr lang="en-US" dirty="0" smtClean="0"/>
              </a:p>
              <a:p>
                <a:pPr marL="0" indent="0" algn="just">
                  <a:buNone/>
                </a:pPr>
                <a:r>
                  <a:rPr lang="en-US" dirty="0"/>
                  <a:t> </a:t>
                </a:r>
                <a:r>
                  <a:rPr lang="en-US" dirty="0" smtClean="0"/>
                  <a:t>                   </a:t>
                </a:r>
                <a:r>
                  <a:rPr lang="en-US" dirty="0" smtClean="0">
                    <a:solidFill>
                      <a:srgbClr val="FFC000"/>
                    </a:solidFill>
                  </a:rPr>
                  <a:t>A</a:t>
                </a:r>
                <a:r>
                  <a:rPr lang="en-US" dirty="0">
                    <a:solidFill>
                      <a:srgbClr val="FFC000"/>
                    </a:solidFill>
                  </a:rPr>
                  <a:t>.(B + C) = A.B + A.C and (A + B)C = AC + BC</a:t>
                </a:r>
                <a:r>
                  <a:rPr lang="en-US" dirty="0"/>
                  <a:t>.</a:t>
                </a:r>
              </a:p>
              <a:p>
                <a:pPr algn="just"/>
                <a:r>
                  <a:rPr lang="en-US" dirty="0" smtClean="0"/>
                  <a:t>If </a:t>
                </a:r>
                <a:r>
                  <a:rPr lang="en-US" dirty="0">
                    <a:solidFill>
                      <a:srgbClr val="FFC000"/>
                    </a:solidFill>
                  </a:rPr>
                  <a:t>A</a:t>
                </a:r>
                <a:r>
                  <a:rPr lang="en-US" dirty="0"/>
                  <a:t> is an </a:t>
                </a:r>
                <a:r>
                  <a:rPr lang="en-US" dirty="0">
                    <a:solidFill>
                      <a:srgbClr val="FFC000"/>
                    </a:solidFill>
                  </a:rPr>
                  <a:t>m × n </a:t>
                </a:r>
                <a:r>
                  <a:rPr lang="en-US" dirty="0"/>
                  <a:t>matrix, then </a:t>
                </a:r>
                <a14:m>
                  <m:oMath xmlns:m="http://schemas.openxmlformats.org/officeDocument/2006/math">
                    <m:sSub>
                      <m:sSubPr>
                        <m:ctrlPr>
                          <a:rPr lang="en-US" i="1" smtClean="0">
                            <a:solidFill>
                              <a:srgbClr val="FFC000"/>
                            </a:solidFill>
                            <a:latin typeface="Cambria Math" panose="02040503050406030204" pitchFamily="18" charset="0"/>
                          </a:rPr>
                        </m:ctrlPr>
                      </m:sSubPr>
                      <m:e>
                        <m:r>
                          <a:rPr lang="en-US" i="1">
                            <a:solidFill>
                              <a:srgbClr val="FFC000"/>
                            </a:solidFill>
                            <a:latin typeface="Cambria Math" panose="02040503050406030204" pitchFamily="18" charset="0"/>
                          </a:rPr>
                          <m:t>𝐼</m:t>
                        </m:r>
                      </m:e>
                      <m:sub>
                        <m:r>
                          <a:rPr lang="en-US" b="0" i="1" smtClean="0">
                            <a:solidFill>
                              <a:srgbClr val="FFC000"/>
                            </a:solidFill>
                            <a:latin typeface="Cambria Math" panose="02040503050406030204" pitchFamily="18" charset="0"/>
                          </a:rPr>
                          <m:t>𝑚</m:t>
                        </m:r>
                      </m:sub>
                    </m:sSub>
                  </m:oMath>
                </a14:m>
                <a:r>
                  <a:rPr lang="en-US" dirty="0" smtClean="0">
                    <a:solidFill>
                      <a:srgbClr val="FFC000"/>
                    </a:solidFill>
                  </a:rPr>
                  <a:t>A = A = </a:t>
                </a:r>
                <a14:m>
                  <m:oMath xmlns:m="http://schemas.openxmlformats.org/officeDocument/2006/math">
                    <m:sSub>
                      <m:sSubPr>
                        <m:ctrlPr>
                          <a:rPr lang="en-US" i="1" smtClean="0">
                            <a:solidFill>
                              <a:srgbClr val="FFC000"/>
                            </a:solidFill>
                            <a:latin typeface="Cambria Math" panose="02040503050406030204" pitchFamily="18" charset="0"/>
                          </a:rPr>
                        </m:ctrlPr>
                      </m:sSubPr>
                      <m:e>
                        <m:r>
                          <a:rPr lang="en-US" b="0" i="1" smtClean="0">
                            <a:solidFill>
                              <a:srgbClr val="FFC000"/>
                            </a:solidFill>
                            <a:latin typeface="Cambria Math" panose="02040503050406030204" pitchFamily="18" charset="0"/>
                          </a:rPr>
                          <m:t>𝐴𝐼</m:t>
                        </m:r>
                      </m:e>
                      <m:sub>
                        <m:r>
                          <a:rPr lang="en-US" b="0" i="1" smtClean="0">
                            <a:solidFill>
                              <a:srgbClr val="FFC000"/>
                            </a:solidFill>
                            <a:latin typeface="Cambria Math" panose="02040503050406030204" pitchFamily="18" charset="0"/>
                          </a:rPr>
                          <m:t>𝑛</m:t>
                        </m:r>
                      </m:sub>
                    </m:sSub>
                  </m:oMath>
                </a14:m>
                <a:r>
                  <a:rPr lang="en-US" dirty="0" smtClean="0">
                    <a:solidFill>
                      <a:schemeClr val="tx1"/>
                    </a:solidFill>
                  </a:rPr>
                  <a:t>.</a:t>
                </a:r>
                <a:endParaRPr lang="en-US" dirty="0">
                  <a:solidFill>
                    <a:schemeClr val="tx1"/>
                  </a:solidFill>
                </a:endParaRPr>
              </a:p>
              <a:p>
                <a:pPr algn="just"/>
                <a:r>
                  <a:rPr lang="en-US" dirty="0" smtClean="0">
                    <a:solidFill>
                      <a:schemeClr val="tx1"/>
                    </a:solidFill>
                  </a:rPr>
                  <a:t>The </a:t>
                </a:r>
                <a:r>
                  <a:rPr lang="en-US" dirty="0">
                    <a:solidFill>
                      <a:schemeClr val="tx1"/>
                    </a:solidFill>
                  </a:rPr>
                  <a:t>product of two matrices can be a </a:t>
                </a:r>
                <a:r>
                  <a:rPr lang="en-US" dirty="0"/>
                  <a:t>null matrix while neither of them is null, i.e. if </a:t>
                </a:r>
                <a:r>
                  <a:rPr lang="en-US" dirty="0">
                    <a:solidFill>
                      <a:srgbClr val="FFC000"/>
                    </a:solidFill>
                  </a:rPr>
                  <a:t>AB = 0</a:t>
                </a:r>
                <a:r>
                  <a:rPr lang="en-US" dirty="0"/>
                  <a:t>, it is not necessary that either </a:t>
                </a:r>
                <a:r>
                  <a:rPr lang="en-US" dirty="0">
                    <a:solidFill>
                      <a:srgbClr val="FFC000"/>
                    </a:solidFill>
                  </a:rPr>
                  <a:t>A = 0 </a:t>
                </a:r>
                <a:r>
                  <a:rPr lang="en-US" dirty="0"/>
                  <a:t>or</a:t>
                </a:r>
                <a:r>
                  <a:rPr lang="en-US" dirty="0">
                    <a:solidFill>
                      <a:srgbClr val="FFC000"/>
                    </a:solidFill>
                  </a:rPr>
                  <a:t> B = </a:t>
                </a:r>
                <a:r>
                  <a:rPr lang="en-US" dirty="0">
                    <a:solidFill>
                      <a:srgbClr val="FFFF00"/>
                    </a:solidFill>
                  </a:rPr>
                  <a:t>0</a:t>
                </a:r>
                <a:r>
                  <a:rPr lang="en-US" dirty="0"/>
                  <a:t>.</a:t>
                </a:r>
              </a:p>
              <a:p>
                <a:pPr algn="just"/>
                <a:r>
                  <a:rPr lang="en-US" dirty="0" smtClean="0"/>
                  <a:t>If </a:t>
                </a:r>
                <a:r>
                  <a:rPr lang="en-US" dirty="0">
                    <a:solidFill>
                      <a:srgbClr val="FFC000"/>
                    </a:solidFill>
                  </a:rPr>
                  <a:t>A</a:t>
                </a:r>
                <a:r>
                  <a:rPr lang="en-US" dirty="0"/>
                  <a:t> is an </a:t>
                </a:r>
                <a:r>
                  <a:rPr lang="en-US" dirty="0">
                    <a:solidFill>
                      <a:srgbClr val="FFC000"/>
                    </a:solidFill>
                  </a:rPr>
                  <a:t>m × n </a:t>
                </a:r>
                <a:r>
                  <a:rPr lang="en-US" dirty="0"/>
                  <a:t>matrix and </a:t>
                </a:r>
                <a:r>
                  <a:rPr lang="en-US" dirty="0">
                    <a:solidFill>
                      <a:srgbClr val="FFC000"/>
                    </a:solidFill>
                  </a:rPr>
                  <a:t>O</a:t>
                </a:r>
                <a:r>
                  <a:rPr lang="en-US" dirty="0"/>
                  <a:t> is a null matrix </a:t>
                </a:r>
                <a:r>
                  <a:rPr lang="en-US" dirty="0" smtClean="0"/>
                  <a:t>then </a:t>
                </a:r>
                <a14:m>
                  <m:oMath xmlns:m="http://schemas.openxmlformats.org/officeDocument/2006/math">
                    <m:sSub>
                      <m:sSubPr>
                        <m:ctrlPr>
                          <a:rPr lang="en-US" i="1" smtClean="0">
                            <a:solidFill>
                              <a:srgbClr val="FFC000"/>
                            </a:solidFill>
                            <a:latin typeface="Cambria Math" panose="02040503050406030204" pitchFamily="18" charset="0"/>
                          </a:rPr>
                        </m:ctrlPr>
                      </m:sSubPr>
                      <m:e>
                        <m:r>
                          <a:rPr lang="en-US" i="1">
                            <a:solidFill>
                              <a:srgbClr val="FFC000"/>
                            </a:solidFill>
                            <a:latin typeface="Cambria Math" panose="02040503050406030204" pitchFamily="18" charset="0"/>
                          </a:rPr>
                          <m:t>𝐴</m:t>
                        </m:r>
                      </m:e>
                      <m:sub>
                        <m:r>
                          <a:rPr lang="en-US" b="0" i="1" smtClean="0">
                            <a:solidFill>
                              <a:srgbClr val="FFC000"/>
                            </a:solidFill>
                            <a:latin typeface="Cambria Math" panose="02040503050406030204" pitchFamily="18" charset="0"/>
                          </a:rPr>
                          <m:t>𝑚</m:t>
                        </m:r>
                        <m:r>
                          <a:rPr lang="en-US" b="0" i="1" smtClean="0">
                            <a:solidFill>
                              <a:srgbClr val="FFC000"/>
                            </a:solidFill>
                            <a:latin typeface="Cambria Math" panose="02040503050406030204" pitchFamily="18" charset="0"/>
                          </a:rPr>
                          <m:t> </m:t>
                        </m:r>
                        <m:r>
                          <a:rPr lang="en-US" b="0" i="1" smtClean="0">
                            <a:solidFill>
                              <a:srgbClr val="FFC000"/>
                            </a:solidFill>
                            <a:latin typeface="Cambria Math" panose="02040503050406030204" pitchFamily="18" charset="0"/>
                          </a:rPr>
                          <m:t>𝑥</m:t>
                        </m:r>
                        <m:r>
                          <a:rPr lang="en-US" b="0" i="1" smtClean="0">
                            <a:solidFill>
                              <a:srgbClr val="FFC000"/>
                            </a:solidFill>
                            <a:latin typeface="Cambria Math" panose="02040503050406030204" pitchFamily="18" charset="0"/>
                          </a:rPr>
                          <m:t> </m:t>
                        </m:r>
                        <m:r>
                          <a:rPr lang="en-US" i="1">
                            <a:solidFill>
                              <a:srgbClr val="FFC000"/>
                            </a:solidFill>
                            <a:latin typeface="Cambria Math" panose="02040503050406030204" pitchFamily="18" charset="0"/>
                          </a:rPr>
                          <m:t>𝑛</m:t>
                        </m:r>
                      </m:sub>
                    </m:sSub>
                  </m:oMath>
                </a14:m>
                <a:r>
                  <a:rPr lang="en-US" dirty="0" smtClean="0">
                    <a:solidFill>
                      <a:srgbClr val="FFC000"/>
                    </a:solidFill>
                  </a:rPr>
                  <a:t>.</a:t>
                </a:r>
                <a:r>
                  <a:rPr lang="en-US" dirty="0">
                    <a:solidFill>
                      <a:srgbClr val="FFC000"/>
                    </a:solidFill>
                  </a:rPr>
                  <a:t> </a:t>
                </a:r>
                <a14:m>
                  <m:oMath xmlns:m="http://schemas.openxmlformats.org/officeDocument/2006/math">
                    <m:sSub>
                      <m:sSubPr>
                        <m:ctrlPr>
                          <a:rPr lang="en-US" i="1">
                            <a:solidFill>
                              <a:srgbClr val="FFC000"/>
                            </a:solidFill>
                            <a:latin typeface="Cambria Math" panose="02040503050406030204" pitchFamily="18" charset="0"/>
                          </a:rPr>
                        </m:ctrlPr>
                      </m:sSubPr>
                      <m:e>
                        <m:r>
                          <a:rPr lang="en-US" b="0" i="1" smtClean="0">
                            <a:solidFill>
                              <a:srgbClr val="FFC000"/>
                            </a:solidFill>
                            <a:latin typeface="Cambria Math" panose="02040503050406030204" pitchFamily="18" charset="0"/>
                          </a:rPr>
                          <m:t>𝑂</m:t>
                        </m:r>
                      </m:e>
                      <m:sub>
                        <m:r>
                          <a:rPr lang="en-US" i="1">
                            <a:solidFill>
                              <a:srgbClr val="FFC000"/>
                            </a:solidFill>
                            <a:latin typeface="Cambria Math" panose="02040503050406030204" pitchFamily="18" charset="0"/>
                          </a:rPr>
                          <m:t>𝑛</m:t>
                        </m:r>
                        <m:r>
                          <a:rPr lang="en-US" b="0" i="1" smtClean="0">
                            <a:solidFill>
                              <a:srgbClr val="FFC000"/>
                            </a:solidFill>
                            <a:latin typeface="Cambria Math" panose="02040503050406030204" pitchFamily="18" charset="0"/>
                          </a:rPr>
                          <m:t> </m:t>
                        </m:r>
                        <m:r>
                          <a:rPr lang="en-US" b="0" i="1" smtClean="0">
                            <a:solidFill>
                              <a:srgbClr val="FFC000"/>
                            </a:solidFill>
                            <a:latin typeface="Cambria Math" panose="02040503050406030204" pitchFamily="18" charset="0"/>
                          </a:rPr>
                          <m:t>𝑥</m:t>
                        </m:r>
                        <m:r>
                          <a:rPr lang="en-US" b="0" i="1" smtClean="0">
                            <a:solidFill>
                              <a:srgbClr val="FFC000"/>
                            </a:solidFill>
                            <a:latin typeface="Cambria Math" panose="02040503050406030204" pitchFamily="18" charset="0"/>
                          </a:rPr>
                          <m:t> </m:t>
                        </m:r>
                        <m:r>
                          <a:rPr lang="en-US" b="0" i="1" smtClean="0">
                            <a:solidFill>
                              <a:srgbClr val="FFC000"/>
                            </a:solidFill>
                            <a:latin typeface="Cambria Math" panose="02040503050406030204" pitchFamily="18" charset="0"/>
                          </a:rPr>
                          <m:t>𝑝</m:t>
                        </m:r>
                      </m:sub>
                    </m:sSub>
                  </m:oMath>
                </a14:m>
                <a:r>
                  <a:rPr lang="en-US" dirty="0" smtClean="0">
                    <a:solidFill>
                      <a:srgbClr val="FFC000"/>
                    </a:solidFill>
                  </a:rPr>
                  <a:t> = </a:t>
                </a:r>
                <a14:m>
                  <m:oMath xmlns:m="http://schemas.openxmlformats.org/officeDocument/2006/math">
                    <m:sSub>
                      <m:sSubPr>
                        <m:ctrlPr>
                          <a:rPr lang="en-US" i="1">
                            <a:solidFill>
                              <a:srgbClr val="FFC000"/>
                            </a:solidFill>
                            <a:latin typeface="Cambria Math" panose="02040503050406030204" pitchFamily="18" charset="0"/>
                          </a:rPr>
                        </m:ctrlPr>
                      </m:sSubPr>
                      <m:e>
                        <m:r>
                          <a:rPr lang="en-US" b="0" i="1" smtClean="0">
                            <a:solidFill>
                              <a:srgbClr val="FFC000"/>
                            </a:solidFill>
                            <a:latin typeface="Cambria Math" panose="02040503050406030204" pitchFamily="18" charset="0"/>
                          </a:rPr>
                          <m:t>𝑂</m:t>
                        </m:r>
                      </m:e>
                      <m:sub>
                        <m:r>
                          <a:rPr lang="en-US" b="0" i="1" smtClean="0">
                            <a:solidFill>
                              <a:srgbClr val="FFC000"/>
                            </a:solidFill>
                            <a:latin typeface="Cambria Math" panose="02040503050406030204" pitchFamily="18" charset="0"/>
                          </a:rPr>
                          <m:t>𝑚</m:t>
                        </m:r>
                        <m:r>
                          <a:rPr lang="en-US" b="0" i="1" smtClean="0">
                            <a:solidFill>
                              <a:srgbClr val="FFC000"/>
                            </a:solidFill>
                            <a:latin typeface="Cambria Math" panose="02040503050406030204" pitchFamily="18" charset="0"/>
                          </a:rPr>
                          <m:t> </m:t>
                        </m:r>
                        <m:r>
                          <a:rPr lang="en-US" b="0" i="1" smtClean="0">
                            <a:solidFill>
                              <a:srgbClr val="FFC000"/>
                            </a:solidFill>
                            <a:latin typeface="Cambria Math" panose="02040503050406030204" pitchFamily="18" charset="0"/>
                          </a:rPr>
                          <m:t>𝑥</m:t>
                        </m:r>
                        <m:r>
                          <a:rPr lang="en-US" b="0" i="1" smtClean="0">
                            <a:solidFill>
                              <a:srgbClr val="FFC000"/>
                            </a:solidFill>
                            <a:latin typeface="Cambria Math" panose="02040503050406030204" pitchFamily="18" charset="0"/>
                          </a:rPr>
                          <m:t> </m:t>
                        </m:r>
                        <m:r>
                          <a:rPr lang="en-US" b="0" i="1" smtClean="0">
                            <a:solidFill>
                              <a:srgbClr val="FFC000"/>
                            </a:solidFill>
                            <a:latin typeface="Cambria Math" panose="02040503050406030204" pitchFamily="18" charset="0"/>
                          </a:rPr>
                          <m:t>𝑝</m:t>
                        </m:r>
                      </m:sub>
                    </m:sSub>
                  </m:oMath>
                </a14:m>
                <a:r>
                  <a:rPr lang="en-US" dirty="0" smtClean="0"/>
                  <a:t>.</a:t>
                </a:r>
                <a:r>
                  <a:rPr lang="en-US" dirty="0"/>
                  <a:t> i.e. the product of the matrix with a null matrix is always a null matrix.</a:t>
                </a:r>
              </a:p>
              <a:p>
                <a:pPr algn="just"/>
                <a:r>
                  <a:rPr lang="en-US" dirty="0" smtClean="0"/>
                  <a:t>If </a:t>
                </a:r>
                <a:r>
                  <a:rPr lang="en-US" dirty="0">
                    <a:solidFill>
                      <a:srgbClr val="FFC000"/>
                    </a:solidFill>
                  </a:rPr>
                  <a:t>AB = 0 </a:t>
                </a:r>
                <a:r>
                  <a:rPr lang="en-US" dirty="0"/>
                  <a:t>(It does not mean that </a:t>
                </a:r>
                <a:r>
                  <a:rPr lang="en-US" dirty="0">
                    <a:solidFill>
                      <a:srgbClr val="FFC000"/>
                    </a:solidFill>
                  </a:rPr>
                  <a:t>A = 0 </a:t>
                </a:r>
                <a:r>
                  <a:rPr lang="en-US" dirty="0"/>
                  <a:t>or </a:t>
                </a:r>
                <a:r>
                  <a:rPr lang="en-US" dirty="0">
                    <a:solidFill>
                      <a:srgbClr val="FFC000"/>
                    </a:solidFill>
                  </a:rPr>
                  <a:t>B = 0</a:t>
                </a:r>
                <a:r>
                  <a:rPr lang="en-US" dirty="0"/>
                  <a:t>, again the product of two non-zero matrices may be a zero matrix).</a:t>
                </a:r>
              </a:p>
              <a:p>
                <a:pPr algn="just"/>
                <a:r>
                  <a:rPr lang="en-US" dirty="0" smtClean="0"/>
                  <a:t>If </a:t>
                </a:r>
                <a:r>
                  <a:rPr lang="en-US" dirty="0">
                    <a:solidFill>
                      <a:srgbClr val="FFC000"/>
                    </a:solidFill>
                  </a:rPr>
                  <a:t>AB = AC , B ≠ C </a:t>
                </a:r>
                <a:r>
                  <a:rPr lang="en-US" dirty="0"/>
                  <a:t>(Cancellation Law is not applicable</a:t>
                </a:r>
                <a:r>
                  <a:rPr lang="en-US" dirty="0" smtClean="0"/>
                  <a:t>).</a:t>
                </a:r>
              </a:p>
              <a:p>
                <a:pPr algn="just"/>
                <a:r>
                  <a:rPr lang="en-US" dirty="0" err="1" smtClean="0">
                    <a:solidFill>
                      <a:srgbClr val="FFC000"/>
                    </a:solidFill>
                  </a:rPr>
                  <a:t>tr</a:t>
                </a:r>
                <a:r>
                  <a:rPr lang="en-US" dirty="0" smtClean="0">
                    <a:solidFill>
                      <a:srgbClr val="FFC000"/>
                    </a:solidFill>
                  </a:rPr>
                  <a:t>(AB) = </a:t>
                </a:r>
                <a:r>
                  <a:rPr lang="en-US" dirty="0" err="1" smtClean="0">
                    <a:solidFill>
                      <a:srgbClr val="FFC000"/>
                    </a:solidFill>
                  </a:rPr>
                  <a:t>tr</a:t>
                </a:r>
                <a:r>
                  <a:rPr lang="en-US" dirty="0" smtClean="0">
                    <a:solidFill>
                      <a:srgbClr val="FFC000"/>
                    </a:solidFill>
                  </a:rPr>
                  <a:t>(BA)</a:t>
                </a:r>
                <a:r>
                  <a:rPr lang="en-US" dirty="0" smtClean="0"/>
                  <a:t>.</a:t>
                </a:r>
                <a:endParaRPr lang="en-US" dirty="0"/>
              </a:p>
              <a:p>
                <a:pPr algn="just"/>
                <a:r>
                  <a:rPr lang="en-US" dirty="0" smtClean="0"/>
                  <a:t>There </a:t>
                </a:r>
                <a:r>
                  <a:rPr lang="en-US" dirty="0"/>
                  <a:t>exist a multiplicative identity for every square matrix such </a:t>
                </a:r>
                <a:r>
                  <a:rPr lang="en-US" dirty="0">
                    <a:solidFill>
                      <a:srgbClr val="FFC000"/>
                    </a:solidFill>
                  </a:rPr>
                  <a:t>AI = IA = A</a:t>
                </a:r>
              </a:p>
              <a:p>
                <a:pPr algn="just"/>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63950" y="1046375"/>
                <a:ext cx="11764652" cy="5608950"/>
              </a:xfrm>
              <a:blipFill>
                <a:blip r:embed="rId2"/>
                <a:stretch>
                  <a:fillRect l="-207" t="-1196" r="-570"/>
                </a:stretch>
              </a:blipFill>
            </p:spPr>
            <p:txBody>
              <a:bodyPr/>
              <a:lstStyle/>
              <a:p>
                <a:r>
                  <a:rPr lang="en-US">
                    <a:noFill/>
                  </a:rPr>
                  <a:t> </a:t>
                </a:r>
              </a:p>
            </p:txBody>
          </p:sp>
        </mc:Fallback>
      </mc:AlternateContent>
    </p:spTree>
    <p:extLst>
      <p:ext uri="{BB962C8B-B14F-4D97-AF65-F5344CB8AC3E}">
        <p14:creationId xmlns:p14="http://schemas.microsoft.com/office/powerpoint/2010/main" val="2089731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450" y="75414"/>
            <a:ext cx="9399404" cy="857840"/>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Example of matrix </a:t>
            </a:r>
            <a:r>
              <a:rPr lang="en-US" sz="4400" b="1" dirty="0" smtClean="0">
                <a:solidFill>
                  <a:srgbClr val="00B050"/>
                </a:solidFill>
                <a:latin typeface="Times New Roman" panose="02020603050405020304" pitchFamily="18" charset="0"/>
                <a:cs typeface="Times New Roman" panose="02020603050405020304" pitchFamily="18" charset="0"/>
              </a:rPr>
              <a:t>Multiplication</a:t>
            </a:r>
            <a:endParaRPr lang="en-US"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8536" y="933254"/>
            <a:ext cx="11745798" cy="5674936"/>
          </a:xfrm>
        </p:spPr>
        <p:txBody>
          <a:bodyPr/>
          <a:lstStyle/>
          <a:p>
            <a:endParaRPr lang="en-US" dirty="0" smtClean="0"/>
          </a:p>
          <a:p>
            <a:r>
              <a:rPr lang="en-US" sz="2400" dirty="0" smtClean="0"/>
              <a:t>If A =                  and B =                  , then find </a:t>
            </a:r>
            <a:r>
              <a:rPr lang="en-US" sz="2400" dirty="0" smtClean="0">
                <a:solidFill>
                  <a:srgbClr val="00B0F0"/>
                </a:solidFill>
              </a:rPr>
              <a:t>AB</a:t>
            </a:r>
            <a:r>
              <a:rPr lang="en-US" sz="2400" dirty="0" smtClean="0"/>
              <a:t> if possible.</a:t>
            </a:r>
          </a:p>
          <a:p>
            <a:endParaRPr lang="en-US" dirty="0"/>
          </a:p>
          <a:p>
            <a:pPr marL="0" indent="0">
              <a:buNone/>
            </a:pPr>
            <a:r>
              <a:rPr lang="en-US" sz="2400" b="1" dirty="0" smtClean="0"/>
              <a:t>Solution : </a:t>
            </a:r>
            <a:r>
              <a:rPr lang="en-US" dirty="0"/>
              <a:t>Using matrix multiplication. Here, A is a </a:t>
            </a:r>
            <a:r>
              <a:rPr lang="en-US" dirty="0" smtClean="0"/>
              <a:t>2 </a:t>
            </a:r>
            <a:r>
              <a:rPr lang="en-US" dirty="0"/>
              <a:t>× 3 matrix and B is a 3 × </a:t>
            </a:r>
            <a:r>
              <a:rPr lang="en-US" dirty="0" smtClean="0"/>
              <a:t>3 </a:t>
            </a:r>
            <a:r>
              <a:rPr lang="en-US" dirty="0"/>
              <a:t>matrix, </a:t>
            </a:r>
            <a:r>
              <a:rPr lang="en-US" dirty="0" smtClean="0"/>
              <a:t>  therefore</a:t>
            </a:r>
            <a:r>
              <a:rPr lang="en-US" dirty="0"/>
              <a:t>, A and B are conformable for the product AB and it is of the order </a:t>
            </a:r>
            <a:r>
              <a:rPr lang="en-US" dirty="0" smtClean="0"/>
              <a:t>2 </a:t>
            </a:r>
            <a:r>
              <a:rPr lang="en-US" dirty="0"/>
              <a:t>× </a:t>
            </a:r>
            <a:r>
              <a:rPr lang="en-US" dirty="0" smtClean="0"/>
              <a:t>3 </a:t>
            </a:r>
            <a:r>
              <a:rPr lang="en-US" dirty="0"/>
              <a:t>such </a:t>
            </a:r>
            <a:r>
              <a:rPr lang="en-US" dirty="0" smtClean="0"/>
              <a:t>that</a:t>
            </a:r>
          </a:p>
          <a:p>
            <a:pPr marL="0" indent="0">
              <a:buNone/>
            </a:pPr>
            <a:endParaRPr lang="en-US" sz="2400" b="1" dirty="0"/>
          </a:p>
          <a:p>
            <a:pPr marL="0" indent="0">
              <a:buNone/>
            </a:pPr>
            <a:r>
              <a:rPr lang="en-US" sz="2400" b="1" dirty="0" smtClean="0"/>
              <a:t>        </a:t>
            </a:r>
            <a:r>
              <a:rPr lang="en-US" sz="2400" dirty="0" smtClean="0"/>
              <a:t>AB =                 .  </a:t>
            </a:r>
          </a:p>
          <a:p>
            <a:pPr marL="0" indent="0">
              <a:buNone/>
            </a:pPr>
            <a:r>
              <a:rPr lang="en-US" sz="2400" dirty="0"/>
              <a:t> </a:t>
            </a:r>
            <a:endParaRPr lang="en-US" sz="2400" dirty="0" smtClean="0"/>
          </a:p>
          <a:p>
            <a:pPr marL="0" indent="0">
              <a:buNone/>
            </a:pPr>
            <a:r>
              <a:rPr lang="en-US" sz="2400" dirty="0"/>
              <a:t> </a:t>
            </a:r>
            <a:r>
              <a:rPr lang="en-US" sz="2400" dirty="0" smtClean="0"/>
              <a:t>             =  </a:t>
            </a:r>
          </a:p>
          <a:p>
            <a:pPr marL="0" indent="0">
              <a:buNone/>
            </a:pPr>
            <a:r>
              <a:rPr lang="en-US" sz="2400" b="1" dirty="0"/>
              <a:t> </a:t>
            </a:r>
            <a:r>
              <a:rPr lang="en-US" sz="2400" b="1" dirty="0" smtClean="0"/>
              <a:t>         </a:t>
            </a:r>
          </a:p>
          <a:p>
            <a:pPr marL="0" indent="0">
              <a:buNone/>
            </a:pPr>
            <a:r>
              <a:rPr lang="en-US" sz="2400" b="1" dirty="0"/>
              <a:t> </a:t>
            </a:r>
            <a:r>
              <a:rPr lang="en-US" sz="2400" b="1" dirty="0" smtClean="0"/>
              <a:t>             </a:t>
            </a:r>
            <a:r>
              <a:rPr lang="en-US" sz="2400" dirty="0" smtClean="0"/>
              <a:t>=                                         =  </a:t>
            </a:r>
            <a:endParaRPr lang="en-US" sz="2400" dirty="0"/>
          </a:p>
        </p:txBody>
      </p:sp>
      <p:sp>
        <p:nvSpPr>
          <p:cNvPr id="5" name="Double Bracket 4"/>
          <p:cNvSpPr/>
          <p:nvPr/>
        </p:nvSpPr>
        <p:spPr>
          <a:xfrm>
            <a:off x="1574276" y="1277332"/>
            <a:ext cx="1159497" cy="631596"/>
          </a:xfrm>
          <a:prstGeom prst="bracketPair">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342900" indent="-342900" algn="ctr">
              <a:buAutoNum type="arabicPlain"/>
            </a:pPr>
            <a:r>
              <a:rPr lang="en-US" dirty="0" smtClean="0"/>
              <a:t>2   4</a:t>
            </a:r>
          </a:p>
          <a:p>
            <a:pPr algn="ctr"/>
            <a:r>
              <a:rPr lang="en-US" dirty="0" smtClean="0"/>
              <a:t>2   6    0</a:t>
            </a:r>
            <a:endParaRPr lang="en-US" dirty="0"/>
          </a:p>
        </p:txBody>
      </p:sp>
      <p:sp>
        <p:nvSpPr>
          <p:cNvPr id="6" name="Double Bracket 5"/>
          <p:cNvSpPr/>
          <p:nvPr/>
        </p:nvSpPr>
        <p:spPr>
          <a:xfrm>
            <a:off x="3245963" y="3370083"/>
            <a:ext cx="1329179" cy="810706"/>
          </a:xfrm>
          <a:prstGeom prst="bracketPair">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4    1    4</a:t>
            </a:r>
          </a:p>
          <a:p>
            <a:pPr algn="ctr"/>
            <a:r>
              <a:rPr lang="en-US" dirty="0"/>
              <a:t>0</a:t>
            </a:r>
            <a:r>
              <a:rPr lang="en-US" dirty="0" smtClean="0"/>
              <a:t>    -1    3</a:t>
            </a:r>
          </a:p>
          <a:p>
            <a:pPr algn="ctr"/>
            <a:r>
              <a:rPr lang="en-US" dirty="0" smtClean="0"/>
              <a:t>2    7    5</a:t>
            </a:r>
            <a:endParaRPr lang="en-US" dirty="0"/>
          </a:p>
        </p:txBody>
      </p:sp>
      <p:sp>
        <p:nvSpPr>
          <p:cNvPr id="7" name="Double Bracket 6"/>
          <p:cNvSpPr/>
          <p:nvPr/>
        </p:nvSpPr>
        <p:spPr>
          <a:xfrm>
            <a:off x="1792664" y="3454924"/>
            <a:ext cx="1159497" cy="631596"/>
          </a:xfrm>
          <a:prstGeom prst="bracketPair">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342900" indent="-342900" algn="ctr">
              <a:buAutoNum type="arabicPlain"/>
            </a:pPr>
            <a:r>
              <a:rPr lang="en-US" dirty="0" smtClean="0"/>
              <a:t>2   4</a:t>
            </a:r>
          </a:p>
          <a:p>
            <a:pPr algn="ctr"/>
            <a:r>
              <a:rPr lang="en-US" dirty="0" smtClean="0"/>
              <a:t>2   6    0</a:t>
            </a:r>
            <a:endParaRPr lang="en-US" dirty="0"/>
          </a:p>
        </p:txBody>
      </p:sp>
      <p:sp>
        <p:nvSpPr>
          <p:cNvPr id="9" name="Double Bracket 8"/>
          <p:cNvSpPr/>
          <p:nvPr/>
        </p:nvSpPr>
        <p:spPr>
          <a:xfrm>
            <a:off x="4119513" y="1187777"/>
            <a:ext cx="1329179" cy="810706"/>
          </a:xfrm>
          <a:prstGeom prst="bracketPair">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4    1    4</a:t>
            </a:r>
          </a:p>
          <a:p>
            <a:pPr algn="ctr"/>
            <a:r>
              <a:rPr lang="en-US" dirty="0"/>
              <a:t>0</a:t>
            </a:r>
            <a:r>
              <a:rPr lang="en-US" dirty="0" smtClean="0"/>
              <a:t>    -1    3</a:t>
            </a:r>
          </a:p>
          <a:p>
            <a:pPr algn="ctr"/>
            <a:r>
              <a:rPr lang="en-US" dirty="0" smtClean="0"/>
              <a:t>2    7    5</a:t>
            </a:r>
            <a:endParaRPr lang="en-US" dirty="0"/>
          </a:p>
        </p:txBody>
      </p:sp>
      <p:sp>
        <p:nvSpPr>
          <p:cNvPr id="10" name="Double Bracket 9"/>
          <p:cNvSpPr/>
          <p:nvPr/>
        </p:nvSpPr>
        <p:spPr>
          <a:xfrm>
            <a:off x="1877505" y="4458879"/>
            <a:ext cx="5164318" cy="678730"/>
          </a:xfrm>
          <a:prstGeom prst="bracketPair">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1.4+2.0+4.2        1.1+2(-1)+4.7       1.4+2.3+4.5</a:t>
            </a:r>
          </a:p>
          <a:p>
            <a:pPr algn="ctr"/>
            <a:r>
              <a:rPr lang="en-US" dirty="0" smtClean="0"/>
              <a:t>2.4+6.0+0.2        2.1+6(-1)+0.7       2.4+6.3+0.5</a:t>
            </a:r>
            <a:endParaRPr lang="en-US" dirty="0"/>
          </a:p>
        </p:txBody>
      </p:sp>
      <p:sp>
        <p:nvSpPr>
          <p:cNvPr id="11" name="Double Bracket 10"/>
          <p:cNvSpPr/>
          <p:nvPr/>
        </p:nvSpPr>
        <p:spPr>
          <a:xfrm>
            <a:off x="1943493" y="5434553"/>
            <a:ext cx="2826470" cy="603314"/>
          </a:xfrm>
          <a:prstGeom prst="bracketPair">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4+0+8   1-2+28  4+6+20</a:t>
            </a:r>
          </a:p>
          <a:p>
            <a:pPr algn="ctr"/>
            <a:r>
              <a:rPr lang="en-US" dirty="0" smtClean="0"/>
              <a:t>8+0+0    2-6+0    8+18+0</a:t>
            </a:r>
            <a:endParaRPr lang="en-US" dirty="0"/>
          </a:p>
        </p:txBody>
      </p:sp>
      <p:sp>
        <p:nvSpPr>
          <p:cNvPr id="12" name="Double Bracket 11"/>
          <p:cNvSpPr/>
          <p:nvPr/>
        </p:nvSpPr>
        <p:spPr>
          <a:xfrm>
            <a:off x="5582239" y="5408629"/>
            <a:ext cx="1308755" cy="655162"/>
          </a:xfrm>
          <a:prstGeom prst="bracketPair">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342900" indent="-342900" algn="ctr">
              <a:buAutoNum type="arabicPlain" startAt="12"/>
            </a:pPr>
            <a:r>
              <a:rPr lang="en-US" dirty="0" smtClean="0"/>
              <a:t>27  30</a:t>
            </a:r>
          </a:p>
          <a:p>
            <a:pPr algn="ctr"/>
            <a:r>
              <a:rPr lang="en-US" dirty="0" smtClean="0"/>
              <a:t>8   -4   26</a:t>
            </a:r>
            <a:endParaRPr lang="en-US" dirty="0"/>
          </a:p>
        </p:txBody>
      </p:sp>
      <p:sp>
        <p:nvSpPr>
          <p:cNvPr id="13" name="Rounded Rectangle 12"/>
          <p:cNvSpPr/>
          <p:nvPr/>
        </p:nvSpPr>
        <p:spPr>
          <a:xfrm>
            <a:off x="6890994" y="5995449"/>
            <a:ext cx="1135932" cy="30048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Answer</a:t>
            </a:r>
            <a:endParaRPr lang="en-US" dirty="0"/>
          </a:p>
        </p:txBody>
      </p:sp>
    </p:spTree>
    <p:extLst>
      <p:ext uri="{BB962C8B-B14F-4D97-AF65-F5344CB8AC3E}">
        <p14:creationId xmlns:p14="http://schemas.microsoft.com/office/powerpoint/2010/main" val="2842866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475" y="226475"/>
            <a:ext cx="9409811" cy="867035"/>
          </a:xfrm>
        </p:spPr>
        <p:txBody>
          <a:bodyPr/>
          <a:lstStyle/>
          <a:p>
            <a:pPr algn="ctr"/>
            <a:r>
              <a:rPr lang="en-US" b="1" dirty="0">
                <a:solidFill>
                  <a:srgbClr val="00B050"/>
                </a:solidFill>
                <a:latin typeface="Times New Roman" panose="02020603050405020304" pitchFamily="18" charset="0"/>
                <a:cs typeface="Times New Roman" panose="02020603050405020304" pitchFamily="18" charset="0"/>
              </a:rPr>
              <a:t>The uses of Matrices in Engineering</a:t>
            </a:r>
            <a:r>
              <a:rPr lang="en-US" sz="4800" dirty="0"/>
              <a:t/>
            </a:r>
            <a:br>
              <a:rPr lang="en-US" sz="4800" dirty="0"/>
            </a:br>
            <a:endParaRPr lang="en-US" dirty="0"/>
          </a:p>
        </p:txBody>
      </p:sp>
      <p:sp>
        <p:nvSpPr>
          <p:cNvPr id="3" name="Content Placeholder 2"/>
          <p:cNvSpPr>
            <a:spLocks noGrp="1"/>
          </p:cNvSpPr>
          <p:nvPr>
            <p:ph idx="1"/>
          </p:nvPr>
        </p:nvSpPr>
        <p:spPr>
          <a:xfrm>
            <a:off x="1263192" y="2215299"/>
            <a:ext cx="9407950" cy="4176073"/>
          </a:xfrm>
        </p:spPr>
        <p:txBody>
          <a:bodyPr/>
          <a:lstStyle/>
          <a:p>
            <a:pPr algn="just"/>
            <a:r>
              <a:rPr lang="en-US" dirty="0"/>
              <a:t>Matrices serve as </a:t>
            </a:r>
            <a:r>
              <a:rPr lang="en-US" b="1" dirty="0"/>
              <a:t>information processing tool to solve practical engineering problems</a:t>
            </a:r>
            <a:r>
              <a:rPr lang="en-US" dirty="0" smtClean="0"/>
              <a:t>.</a:t>
            </a:r>
          </a:p>
          <a:p>
            <a:pPr algn="just"/>
            <a:r>
              <a:rPr lang="en-US" dirty="0" smtClean="0"/>
              <a:t> </a:t>
            </a:r>
            <a:r>
              <a:rPr lang="en-US" dirty="0"/>
              <a:t>Matrices can be added, subtracted and multiplied</a:t>
            </a:r>
            <a:r>
              <a:rPr lang="en-US" dirty="0" smtClean="0"/>
              <a:t>.</a:t>
            </a:r>
          </a:p>
          <a:p>
            <a:pPr algn="just"/>
            <a:r>
              <a:rPr lang="en-US" dirty="0" smtClean="0"/>
              <a:t> </a:t>
            </a:r>
            <a:r>
              <a:rPr lang="en-US" dirty="0"/>
              <a:t>Other than this matrix transpose, matrix </a:t>
            </a:r>
            <a:r>
              <a:rPr lang="en-US" dirty="0" err="1"/>
              <a:t>adjoint</a:t>
            </a:r>
            <a:r>
              <a:rPr lang="en-US" dirty="0"/>
              <a:t>, inverse, conjugate, </a:t>
            </a:r>
            <a:r>
              <a:rPr lang="en-US" dirty="0" err="1"/>
              <a:t>transconjugate</a:t>
            </a:r>
            <a:r>
              <a:rPr lang="en-US" dirty="0"/>
              <a:t> also operations on matrices.</a:t>
            </a:r>
          </a:p>
        </p:txBody>
      </p:sp>
    </p:spTree>
    <p:extLst>
      <p:ext uri="{BB962C8B-B14F-4D97-AF65-F5344CB8AC3E}">
        <p14:creationId xmlns:p14="http://schemas.microsoft.com/office/powerpoint/2010/main" val="3347605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44" y="0"/>
            <a:ext cx="9607774" cy="207390"/>
          </a:xfrm>
        </p:spPr>
        <p:txBody>
          <a:bodyPr/>
          <a:lstStyle/>
          <a:p>
            <a:r>
              <a:rPr lang="en-US" dirty="0" smtClean="0"/>
              <a:t> </a:t>
            </a:r>
            <a:endParaRPr lang="en-US" dirty="0"/>
          </a:p>
        </p:txBody>
      </p:sp>
      <p:sp>
        <p:nvSpPr>
          <p:cNvPr id="3" name="Content Placeholder 2"/>
          <p:cNvSpPr>
            <a:spLocks noGrp="1"/>
          </p:cNvSpPr>
          <p:nvPr>
            <p:ph idx="1"/>
          </p:nvPr>
        </p:nvSpPr>
        <p:spPr>
          <a:xfrm>
            <a:off x="480767" y="2177592"/>
            <a:ext cx="11711233" cy="2300140"/>
          </a:xfrm>
        </p:spPr>
        <p:txBody>
          <a:bodyPr>
            <a:normAutofit/>
          </a:bodyPr>
          <a:lstStyle/>
          <a:p>
            <a:pPr marL="0" indent="0" algn="ctr">
              <a:buNone/>
            </a:pPr>
            <a:r>
              <a:rPr lang="en-US" sz="13000" b="1" i="1" dirty="0" smtClean="0">
                <a:solidFill>
                  <a:srgbClr val="002060"/>
                </a:solidFill>
                <a:latin typeface="Harlow Solid Italic" panose="04030604020F02020D02" pitchFamily="82" charset="0"/>
              </a:rPr>
              <a:t>Thank You</a:t>
            </a:r>
            <a:endParaRPr lang="en-US" sz="13000" b="1" i="1" dirty="0">
              <a:solidFill>
                <a:srgbClr val="002060"/>
              </a:solidFill>
              <a:latin typeface="Harlow Solid Italic" panose="04030604020F02020D02" pitchFamily="82" charset="0"/>
            </a:endParaRPr>
          </a:p>
        </p:txBody>
      </p:sp>
    </p:spTree>
    <p:extLst>
      <p:ext uri="{BB962C8B-B14F-4D97-AF65-F5344CB8AC3E}">
        <p14:creationId xmlns:p14="http://schemas.microsoft.com/office/powerpoint/2010/main" val="61188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010" y="452717"/>
            <a:ext cx="9343824" cy="2205641"/>
          </a:xfrm>
        </p:spPr>
        <p:txBody>
          <a:bodyPr/>
          <a:lstStyle/>
          <a:p>
            <a:pPr algn="ctr">
              <a:lnSpc>
                <a:spcPct val="150000"/>
              </a:lnSpc>
            </a:pPr>
            <a:r>
              <a:rPr lang="en-US" b="1" smtClean="0">
                <a:solidFill>
                  <a:srgbClr val="00B050"/>
                </a:solidFill>
                <a:latin typeface="Times New Roman" panose="02020603050405020304" pitchFamily="18" charset="0"/>
                <a:cs typeface="Times New Roman" panose="02020603050405020304" pitchFamily="18" charset="0"/>
              </a:rPr>
              <a:t>Our </a:t>
            </a:r>
            <a:r>
              <a:rPr lang="en-US" b="1" dirty="0" smtClean="0">
                <a:solidFill>
                  <a:srgbClr val="00B050"/>
                </a:solidFill>
                <a:latin typeface="Times New Roman" panose="02020603050405020304" pitchFamily="18" charset="0"/>
                <a:cs typeface="Times New Roman" panose="02020603050405020304" pitchFamily="18" charset="0"/>
              </a:rPr>
              <a:t>Presentation Topic is </a:t>
            </a:r>
            <a:br>
              <a:rPr lang="en-US" b="1" dirty="0" smtClean="0">
                <a:solidFill>
                  <a:srgbClr val="00B050"/>
                </a:solidFill>
                <a:latin typeface="Times New Roman" panose="02020603050405020304" pitchFamily="18" charset="0"/>
                <a:cs typeface="Times New Roman" panose="02020603050405020304" pitchFamily="18" charset="0"/>
              </a:rPr>
            </a:br>
            <a:r>
              <a:rPr lang="en-US" sz="6000" b="1" u="sng" dirty="0" smtClean="0">
                <a:solidFill>
                  <a:srgbClr val="002060"/>
                </a:solidFill>
                <a:latin typeface="Times New Roman" panose="02020603050405020304" pitchFamily="18" charset="0"/>
                <a:cs typeface="Times New Roman" panose="02020603050405020304" pitchFamily="18" charset="0"/>
              </a:rPr>
              <a:t>Matrix Operations</a:t>
            </a:r>
            <a:endParaRPr lang="en-US" sz="6000" b="1" u="sng"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78352" y="3572759"/>
            <a:ext cx="8871502" cy="2675639"/>
          </a:xfrm>
        </p:spPr>
        <p:txBody>
          <a:bodyPr>
            <a:normAutofit fontScale="85000" lnSpcReduction="20000"/>
          </a:bodyPr>
          <a:lstStyle/>
          <a:p>
            <a:pPr marL="0" indent="0">
              <a:buNone/>
            </a:pPr>
            <a:r>
              <a:rPr lang="en-US" sz="3600" b="1" dirty="0">
                <a:solidFill>
                  <a:srgbClr val="92D050"/>
                </a:solidFill>
                <a:latin typeface="Times New Roman"/>
                <a:cs typeface="Times New Roman"/>
              </a:rPr>
              <a:t>Presented By:</a:t>
            </a:r>
          </a:p>
          <a:p>
            <a:pPr marL="0" indent="0">
              <a:lnSpc>
                <a:spcPct val="100000"/>
              </a:lnSpc>
              <a:buNone/>
            </a:pPr>
            <a:r>
              <a:rPr lang="en-US" sz="2400" dirty="0">
                <a:latin typeface="Times New Roman"/>
                <a:cs typeface="Times New Roman"/>
              </a:rPr>
              <a:t>Name : </a:t>
            </a:r>
            <a:r>
              <a:rPr lang="en-US" sz="2400" dirty="0" err="1">
                <a:latin typeface="Times New Roman"/>
                <a:cs typeface="Times New Roman"/>
              </a:rPr>
              <a:t>Tushar</a:t>
            </a:r>
            <a:r>
              <a:rPr lang="en-US" sz="2400" dirty="0">
                <a:latin typeface="Times New Roman"/>
                <a:cs typeface="Times New Roman"/>
              </a:rPr>
              <a:t> </a:t>
            </a:r>
            <a:r>
              <a:rPr lang="en-US" sz="2400" dirty="0" smtClean="0">
                <a:latin typeface="Times New Roman"/>
                <a:cs typeface="Times New Roman"/>
              </a:rPr>
              <a:t>Sarkar (18CSE035)</a:t>
            </a:r>
          </a:p>
          <a:p>
            <a:pPr marL="0" indent="0">
              <a:lnSpc>
                <a:spcPct val="100000"/>
              </a:lnSpc>
              <a:buNone/>
            </a:pPr>
            <a:r>
              <a:rPr lang="en-US" sz="2400" dirty="0">
                <a:latin typeface="Times New Roman"/>
                <a:cs typeface="Times New Roman"/>
              </a:rPr>
              <a:t> </a:t>
            </a:r>
            <a:r>
              <a:rPr lang="en-US" sz="2400" dirty="0" smtClean="0">
                <a:latin typeface="Times New Roman"/>
                <a:cs typeface="Times New Roman"/>
              </a:rPr>
              <a:t>          : </a:t>
            </a:r>
            <a:r>
              <a:rPr lang="en-US" sz="2400" dirty="0" err="1" smtClean="0">
                <a:latin typeface="Times New Roman"/>
                <a:cs typeface="Times New Roman"/>
              </a:rPr>
              <a:t>Masud</a:t>
            </a:r>
            <a:r>
              <a:rPr lang="en-US" sz="2400" dirty="0" smtClean="0">
                <a:latin typeface="Times New Roman"/>
                <a:cs typeface="Times New Roman"/>
              </a:rPr>
              <a:t> Ali (18CSE027)</a:t>
            </a:r>
          </a:p>
          <a:p>
            <a:pPr marL="0" indent="0">
              <a:lnSpc>
                <a:spcPct val="100000"/>
              </a:lnSpc>
              <a:buNone/>
            </a:pPr>
            <a:r>
              <a:rPr lang="en-US" sz="2400" dirty="0">
                <a:latin typeface="Times New Roman"/>
                <a:cs typeface="Times New Roman"/>
              </a:rPr>
              <a:t> </a:t>
            </a:r>
            <a:r>
              <a:rPr lang="en-US" sz="2400" dirty="0" smtClean="0">
                <a:latin typeface="Times New Roman"/>
                <a:cs typeface="Times New Roman"/>
              </a:rPr>
              <a:t>          : </a:t>
            </a:r>
            <a:r>
              <a:rPr lang="en-US" sz="2400" dirty="0" err="1" smtClean="0">
                <a:latin typeface="Times New Roman"/>
                <a:cs typeface="Times New Roman"/>
              </a:rPr>
              <a:t>Anamika</a:t>
            </a:r>
            <a:r>
              <a:rPr lang="en-US" sz="2400" dirty="0" smtClean="0">
                <a:latin typeface="Times New Roman"/>
                <a:cs typeface="Times New Roman"/>
              </a:rPr>
              <a:t> Rani Shill (18CSE34) </a:t>
            </a:r>
            <a:endParaRPr lang="en-US" sz="2400" dirty="0">
              <a:latin typeface="Times New Roman"/>
              <a:cs typeface="Times New Roman"/>
            </a:endParaRPr>
          </a:p>
          <a:p>
            <a:pPr marL="0" indent="0">
              <a:lnSpc>
                <a:spcPct val="100000"/>
              </a:lnSpc>
              <a:buNone/>
            </a:pPr>
            <a:r>
              <a:rPr lang="en-US" dirty="0" smtClean="0">
                <a:latin typeface="Times New Roman"/>
                <a:cs typeface="Times New Roman"/>
              </a:rPr>
              <a:t>Second </a:t>
            </a:r>
            <a:r>
              <a:rPr lang="en-US" dirty="0">
                <a:latin typeface="Times New Roman"/>
                <a:cs typeface="Times New Roman"/>
              </a:rPr>
              <a:t>Year First Semester</a:t>
            </a:r>
          </a:p>
          <a:p>
            <a:pPr marL="0" indent="0">
              <a:lnSpc>
                <a:spcPct val="100000"/>
              </a:lnSpc>
              <a:buNone/>
            </a:pPr>
            <a:r>
              <a:rPr lang="en-US" dirty="0">
                <a:latin typeface="Times New Roman"/>
                <a:cs typeface="Times New Roman"/>
              </a:rPr>
              <a:t>Department of CSE,BSMRSTU,</a:t>
            </a:r>
          </a:p>
          <a:p>
            <a:pPr marL="0" indent="0">
              <a:lnSpc>
                <a:spcPct val="100000"/>
              </a:lnSpc>
              <a:buNone/>
            </a:pPr>
            <a:r>
              <a:rPr lang="en-US" dirty="0">
                <a:latin typeface="Times New Roman"/>
                <a:cs typeface="Times New Roman"/>
              </a:rPr>
              <a:t>Gopalganj-8100.</a:t>
            </a:r>
          </a:p>
          <a:p>
            <a:pPr marL="0" indent="0">
              <a:buNone/>
            </a:pPr>
            <a:endParaRPr lang="en-US" dirty="0"/>
          </a:p>
        </p:txBody>
      </p:sp>
    </p:spTree>
    <p:extLst>
      <p:ext uri="{BB962C8B-B14F-4D97-AF65-F5344CB8AC3E}">
        <p14:creationId xmlns:p14="http://schemas.microsoft.com/office/powerpoint/2010/main" val="1095406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346" y="0"/>
            <a:ext cx="9370513" cy="1033116"/>
          </a:xfrm>
        </p:spPr>
        <p:txBody>
          <a:bodyPr>
            <a:normAutofit/>
          </a:bodyPr>
          <a:lstStyle/>
          <a:p>
            <a:pPr algn="ctr"/>
            <a:r>
              <a:rPr lang="en-US" sz="5400" b="1" dirty="0" smtClean="0">
                <a:solidFill>
                  <a:srgbClr val="00B050"/>
                </a:solidFill>
                <a:latin typeface="Times New Roman" panose="02020603050405020304" pitchFamily="18" charset="0"/>
                <a:cs typeface="Times New Roman" panose="02020603050405020304" pitchFamily="18" charset="0"/>
              </a:rPr>
              <a:t>Content</a:t>
            </a:r>
            <a:endParaRPr lang="en-US" sz="54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1976" y="801279"/>
            <a:ext cx="11849492" cy="5967166"/>
          </a:xfrm>
        </p:spPr>
        <p:txBody>
          <a:bodyPr>
            <a:normAutofit/>
          </a:bodyPr>
          <a:lstStyle/>
          <a:p>
            <a:pPr algn="just">
              <a:buFont typeface="Wingdings" panose="05000000000000000000" pitchFamily="2" charset="2"/>
              <a:buChar char="q"/>
            </a:pPr>
            <a:r>
              <a:rPr lang="en-US" sz="2400" dirty="0" smtClean="0"/>
              <a:t>Introduction to Matrices</a:t>
            </a:r>
          </a:p>
          <a:p>
            <a:pPr algn="just">
              <a:buFont typeface="Wingdings" panose="05000000000000000000" pitchFamily="2" charset="2"/>
              <a:buChar char="q"/>
            </a:pPr>
            <a:r>
              <a:rPr lang="en-US" sz="2400" dirty="0" smtClean="0"/>
              <a:t>Operation on Matrices</a:t>
            </a:r>
          </a:p>
          <a:p>
            <a:pPr algn="just">
              <a:buFont typeface="Wingdings" panose="05000000000000000000" pitchFamily="2" charset="2"/>
              <a:buChar char="q"/>
            </a:pPr>
            <a:r>
              <a:rPr lang="en-US" sz="2400" dirty="0" smtClean="0"/>
              <a:t>Addition of Matrices</a:t>
            </a:r>
          </a:p>
          <a:p>
            <a:pPr algn="just">
              <a:buFont typeface="Wingdings" panose="05000000000000000000" pitchFamily="2" charset="2"/>
              <a:buChar char="q"/>
            </a:pPr>
            <a:r>
              <a:rPr lang="en-US" sz="2400" dirty="0" smtClean="0"/>
              <a:t>Properties of Matrix Addition</a:t>
            </a:r>
          </a:p>
          <a:p>
            <a:pPr algn="just">
              <a:buFont typeface="Wingdings" panose="05000000000000000000" pitchFamily="2" charset="2"/>
              <a:buChar char="q"/>
            </a:pPr>
            <a:r>
              <a:rPr lang="en-US" sz="2400" dirty="0" smtClean="0"/>
              <a:t>Example of Matrix Addition</a:t>
            </a:r>
          </a:p>
          <a:p>
            <a:pPr algn="just">
              <a:buFont typeface="Wingdings" panose="05000000000000000000" pitchFamily="2" charset="2"/>
              <a:buChar char="q"/>
            </a:pPr>
            <a:r>
              <a:rPr lang="en-US" sz="2400" dirty="0" smtClean="0"/>
              <a:t>Subtraction of Matrices</a:t>
            </a:r>
          </a:p>
          <a:p>
            <a:pPr algn="just">
              <a:buFont typeface="Wingdings" panose="05000000000000000000" pitchFamily="2" charset="2"/>
              <a:buChar char="q"/>
            </a:pPr>
            <a:r>
              <a:rPr lang="en-US" sz="2400" dirty="0"/>
              <a:t>Example </a:t>
            </a:r>
            <a:r>
              <a:rPr lang="en-US" sz="2400" dirty="0" smtClean="0"/>
              <a:t>of Matrix Subtraction</a:t>
            </a:r>
          </a:p>
          <a:p>
            <a:pPr algn="just">
              <a:buFont typeface="Wingdings" panose="05000000000000000000" pitchFamily="2" charset="2"/>
              <a:buChar char="q"/>
            </a:pPr>
            <a:r>
              <a:rPr lang="en-US" sz="2400" dirty="0"/>
              <a:t>Scalar Multiplication of </a:t>
            </a:r>
            <a:r>
              <a:rPr lang="en-US" sz="2400" dirty="0" smtClean="0"/>
              <a:t>Matrices</a:t>
            </a:r>
          </a:p>
          <a:p>
            <a:pPr algn="just">
              <a:buFont typeface="Wingdings" panose="05000000000000000000" pitchFamily="2" charset="2"/>
              <a:buChar char="q"/>
            </a:pPr>
            <a:r>
              <a:rPr lang="en-US" sz="2400" dirty="0"/>
              <a:t>Example </a:t>
            </a:r>
            <a:r>
              <a:rPr lang="en-US" sz="2400" dirty="0" smtClean="0"/>
              <a:t>of Matrix Scalar Multiplication</a:t>
            </a:r>
            <a:endParaRPr lang="en-US" sz="2400" dirty="0"/>
          </a:p>
          <a:p>
            <a:pPr algn="just">
              <a:buFont typeface="Wingdings" panose="05000000000000000000" pitchFamily="2" charset="2"/>
              <a:buChar char="q"/>
            </a:pPr>
            <a:r>
              <a:rPr lang="en-US" sz="2400" dirty="0"/>
              <a:t>Multiplication of </a:t>
            </a:r>
            <a:r>
              <a:rPr lang="en-US" sz="2400" dirty="0" smtClean="0"/>
              <a:t>Matrices</a:t>
            </a:r>
          </a:p>
          <a:p>
            <a:pPr algn="just">
              <a:buFont typeface="Wingdings" panose="05000000000000000000" pitchFamily="2" charset="2"/>
              <a:buChar char="q"/>
            </a:pPr>
            <a:r>
              <a:rPr lang="en-US" sz="2400" dirty="0"/>
              <a:t>Example </a:t>
            </a:r>
            <a:r>
              <a:rPr lang="en-US" sz="2400" dirty="0" smtClean="0"/>
              <a:t>of matrix Multiplication</a:t>
            </a:r>
          </a:p>
          <a:p>
            <a:pPr algn="just">
              <a:buFont typeface="Wingdings" panose="05000000000000000000" pitchFamily="2" charset="2"/>
              <a:buChar char="q"/>
            </a:pPr>
            <a:r>
              <a:rPr lang="en-US" sz="2400" dirty="0"/>
              <a:t>T</a:t>
            </a:r>
            <a:r>
              <a:rPr lang="en-US" sz="2400" dirty="0" smtClean="0"/>
              <a:t>he </a:t>
            </a:r>
            <a:r>
              <a:rPr lang="en-US" sz="2400" dirty="0"/>
              <a:t>U</a:t>
            </a:r>
            <a:r>
              <a:rPr lang="en-US" sz="2400" dirty="0" smtClean="0"/>
              <a:t>ses </a:t>
            </a:r>
            <a:r>
              <a:rPr lang="en-US" sz="2400" dirty="0"/>
              <a:t>of </a:t>
            </a:r>
            <a:r>
              <a:rPr lang="en-US" sz="2400" dirty="0" smtClean="0"/>
              <a:t>Matrices </a:t>
            </a:r>
            <a:r>
              <a:rPr lang="en-US" sz="2400" dirty="0"/>
              <a:t>in </a:t>
            </a:r>
            <a:r>
              <a:rPr lang="en-US" sz="2400" dirty="0" smtClean="0"/>
              <a:t>Engineering</a:t>
            </a:r>
          </a:p>
          <a:p>
            <a:pPr algn="just">
              <a:buFont typeface="Wingdings" panose="05000000000000000000" pitchFamily="2" charset="2"/>
              <a:buChar char="q"/>
            </a:pPr>
            <a:endParaRPr lang="en-US" sz="2400" dirty="0"/>
          </a:p>
          <a:p>
            <a:pPr algn="just">
              <a:buFont typeface="Wingdings" panose="05000000000000000000" pitchFamily="2" charset="2"/>
              <a:buChar char="q"/>
            </a:pPr>
            <a:endParaRPr lang="en-US" sz="2400" dirty="0"/>
          </a:p>
          <a:p>
            <a:endParaRPr lang="en-US" dirty="0"/>
          </a:p>
          <a:p>
            <a:endParaRPr lang="en-US" dirty="0"/>
          </a:p>
        </p:txBody>
      </p:sp>
    </p:spTree>
    <p:extLst>
      <p:ext uri="{BB962C8B-B14F-4D97-AF65-F5344CB8AC3E}">
        <p14:creationId xmlns:p14="http://schemas.microsoft.com/office/powerpoint/2010/main" val="2920239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634" y="122549"/>
            <a:ext cx="9709720" cy="976326"/>
          </a:xfrm>
        </p:spPr>
        <p:txBody>
          <a:bodyPr>
            <a:normAutofit/>
          </a:bodyPr>
          <a:lstStyle/>
          <a:p>
            <a:pPr algn="ctr"/>
            <a:r>
              <a:rPr lang="en-US" sz="4400" b="1" dirty="0">
                <a:solidFill>
                  <a:srgbClr val="00B050"/>
                </a:solidFill>
                <a:latin typeface="Times New Roman" panose="02020603050405020304" pitchFamily="18" charset="0"/>
                <a:cs typeface="Times New Roman" panose="02020603050405020304" pitchFamily="18" charset="0"/>
              </a:rPr>
              <a:t>Introduction to Matrices</a:t>
            </a:r>
          </a:p>
        </p:txBody>
      </p:sp>
      <p:sp>
        <p:nvSpPr>
          <p:cNvPr id="3" name="Content Placeholder 2"/>
          <p:cNvSpPr>
            <a:spLocks noGrp="1"/>
          </p:cNvSpPr>
          <p:nvPr>
            <p:ph idx="1"/>
          </p:nvPr>
        </p:nvSpPr>
        <p:spPr>
          <a:xfrm>
            <a:off x="509047" y="1098875"/>
            <a:ext cx="11453566" cy="5669569"/>
          </a:xfrm>
        </p:spPr>
        <p:txBody>
          <a:bodyPr>
            <a:normAutofit/>
          </a:bodyPr>
          <a:lstStyle/>
          <a:p>
            <a:pPr algn="just"/>
            <a:r>
              <a:rPr lang="en-US" sz="2400" dirty="0"/>
              <a:t>A </a:t>
            </a:r>
            <a:r>
              <a:rPr lang="en-US" sz="2400" i="1" dirty="0"/>
              <a:t>matrix</a:t>
            </a:r>
            <a:r>
              <a:rPr lang="en-US" sz="2400" dirty="0"/>
              <a:t> (plural matrices) is a rectangular array of numbers, symbols, or expressions, arranged in rows and columns. </a:t>
            </a:r>
            <a:endParaRPr lang="en-US" sz="2400" dirty="0" smtClean="0"/>
          </a:p>
          <a:p>
            <a:pPr algn="just"/>
            <a:r>
              <a:rPr lang="en-US" sz="2400" dirty="0" smtClean="0"/>
              <a:t>Matrices </a:t>
            </a:r>
            <a:r>
              <a:rPr lang="en-US" sz="2400" dirty="0"/>
              <a:t>are commonly written in box brackets. The horizontal and vertical lines of entries in a matrix are called </a:t>
            </a:r>
            <a:r>
              <a:rPr lang="en-US" sz="2400" i="1" dirty="0"/>
              <a:t>rows</a:t>
            </a:r>
            <a:r>
              <a:rPr lang="en-US" sz="2400" dirty="0"/>
              <a:t> and </a:t>
            </a:r>
            <a:r>
              <a:rPr lang="en-US" sz="2400" i="1" dirty="0"/>
              <a:t>columns</a:t>
            </a:r>
            <a:r>
              <a:rPr lang="en-US" sz="2400" dirty="0"/>
              <a:t>, respectively</a:t>
            </a:r>
            <a:r>
              <a:rPr lang="en-US" sz="2400" dirty="0" smtClean="0"/>
              <a:t>.</a:t>
            </a:r>
          </a:p>
          <a:p>
            <a:pPr algn="just"/>
            <a:r>
              <a:rPr lang="en-US" sz="2400" dirty="0" smtClean="0"/>
              <a:t> </a:t>
            </a:r>
            <a:r>
              <a:rPr lang="en-US" sz="2400" dirty="0"/>
              <a:t>The size of a matrix is defined by the number of rows and columns that it contains. A matrix with </a:t>
            </a:r>
            <a:r>
              <a:rPr lang="en-US" sz="2400" i="1" dirty="0"/>
              <a:t>m</a:t>
            </a:r>
            <a:r>
              <a:rPr lang="en-US" sz="2400" dirty="0"/>
              <a:t> rows and </a:t>
            </a:r>
            <a:r>
              <a:rPr lang="en-US" sz="2400" i="1" dirty="0"/>
              <a:t>n</a:t>
            </a:r>
            <a:r>
              <a:rPr lang="en-US" sz="2400" dirty="0"/>
              <a:t> columns is called an </a:t>
            </a:r>
            <a:r>
              <a:rPr lang="en-US" sz="2400" i="1" dirty="0" err="1" smtClean="0"/>
              <a:t>m</a:t>
            </a:r>
            <a:r>
              <a:rPr lang="en-US" sz="2400" dirty="0" err="1" smtClean="0"/>
              <a:t>×</a:t>
            </a:r>
            <a:r>
              <a:rPr lang="en-US" sz="2400" i="1" dirty="0" err="1" smtClean="0"/>
              <a:t>n</a:t>
            </a:r>
            <a:r>
              <a:rPr lang="en-US" sz="2400" dirty="0"/>
              <a:t> matrix or </a:t>
            </a:r>
            <a:r>
              <a:rPr lang="en-US" sz="2400" dirty="0" smtClean="0"/>
              <a:t>m-by-n</a:t>
            </a:r>
            <a:r>
              <a:rPr lang="en-US" sz="2400" dirty="0"/>
              <a:t> matrix, while </a:t>
            </a:r>
            <a:r>
              <a:rPr lang="en-US" sz="2400" i="1" dirty="0"/>
              <a:t>m</a:t>
            </a:r>
            <a:r>
              <a:rPr lang="en-US" sz="2400" dirty="0"/>
              <a:t> and </a:t>
            </a:r>
            <a:r>
              <a:rPr lang="en-US" sz="2400" i="1" dirty="0"/>
              <a:t>n</a:t>
            </a:r>
            <a:r>
              <a:rPr lang="en-US" sz="2400" dirty="0"/>
              <a:t> are called its </a:t>
            </a:r>
            <a:r>
              <a:rPr lang="en-US" sz="2400" i="1" dirty="0"/>
              <a:t>dimensions</a:t>
            </a:r>
            <a:r>
              <a:rPr lang="en-US" sz="2400" dirty="0" smtClean="0"/>
              <a:t>.</a:t>
            </a:r>
          </a:p>
          <a:p>
            <a:pPr marL="0" indent="0" algn="just">
              <a:buNone/>
            </a:pPr>
            <a:endParaRPr lang="en-US" sz="2400" dirty="0" smtClean="0"/>
          </a:p>
          <a:p>
            <a:pPr marL="0" indent="0" algn="just">
              <a:buNone/>
            </a:pPr>
            <a:r>
              <a:rPr lang="en-US" sz="2400" dirty="0" smtClean="0"/>
              <a:t>The </a:t>
            </a:r>
            <a:r>
              <a:rPr lang="en-US" sz="2400" dirty="0"/>
              <a:t>dimensions of the following matrix are </a:t>
            </a:r>
            <a:r>
              <a:rPr lang="en-US" sz="2400" dirty="0" smtClean="0"/>
              <a:t>2×3</a:t>
            </a:r>
            <a:r>
              <a:rPr lang="en-US" sz="2400" dirty="0"/>
              <a:t> up(read “two by three”), because there are two rows and three columns</a:t>
            </a:r>
            <a:r>
              <a:rPr lang="en-US" sz="2400" dirty="0" smtClean="0"/>
              <a:t>..</a:t>
            </a:r>
          </a:p>
          <a:p>
            <a:pPr marL="0" indent="0" algn="just">
              <a:buNone/>
            </a:pPr>
            <a:endParaRPr lang="en-US" sz="2400" dirty="0"/>
          </a:p>
        </p:txBody>
      </p:sp>
      <p:sp>
        <p:nvSpPr>
          <p:cNvPr id="4" name="Double Bracket 3"/>
          <p:cNvSpPr/>
          <p:nvPr/>
        </p:nvSpPr>
        <p:spPr>
          <a:xfrm>
            <a:off x="4826524" y="5825766"/>
            <a:ext cx="1385740" cy="820132"/>
          </a:xfrm>
          <a:prstGeom prst="bracketPair">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342900" indent="-342900" algn="ctr">
              <a:buAutoNum type="arabicPlain"/>
            </a:pPr>
            <a:r>
              <a:rPr lang="en-US" dirty="0" smtClean="0"/>
              <a:t>  9  -13</a:t>
            </a:r>
          </a:p>
          <a:p>
            <a:pPr algn="ctr"/>
            <a:r>
              <a:rPr lang="en-US" dirty="0" smtClean="0"/>
              <a:t>20   5   -6</a:t>
            </a:r>
          </a:p>
        </p:txBody>
      </p:sp>
      <p:sp>
        <p:nvSpPr>
          <p:cNvPr id="5" name="Rectangle 4"/>
          <p:cNvSpPr/>
          <p:nvPr/>
        </p:nvSpPr>
        <p:spPr>
          <a:xfrm>
            <a:off x="3883843" y="5825766"/>
            <a:ext cx="1150070" cy="6975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 = </a:t>
            </a:r>
            <a:endParaRPr lang="en-US" dirty="0"/>
          </a:p>
        </p:txBody>
      </p:sp>
    </p:spTree>
    <p:extLst>
      <p:ext uri="{BB962C8B-B14F-4D97-AF65-F5344CB8AC3E}">
        <p14:creationId xmlns:p14="http://schemas.microsoft.com/office/powerpoint/2010/main" val="360018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316" y="122547"/>
            <a:ext cx="9353250" cy="829559"/>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Operation on Matrices</a:t>
            </a:r>
          </a:p>
        </p:txBody>
      </p:sp>
      <p:sp>
        <p:nvSpPr>
          <p:cNvPr id="3" name="Content Placeholder 2"/>
          <p:cNvSpPr>
            <a:spLocks noGrp="1"/>
          </p:cNvSpPr>
          <p:nvPr>
            <p:ph idx="1"/>
          </p:nvPr>
        </p:nvSpPr>
        <p:spPr>
          <a:xfrm>
            <a:off x="923828" y="1395167"/>
            <a:ext cx="10322350" cy="5307291"/>
          </a:xfrm>
        </p:spPr>
        <p:txBody>
          <a:bodyPr/>
          <a:lstStyle/>
          <a:p>
            <a:pPr marL="0" indent="0">
              <a:buNone/>
            </a:pPr>
            <a:endParaRPr lang="en-US" dirty="0"/>
          </a:p>
          <a:p>
            <a:pPr marL="0" indent="0" algn="just">
              <a:buNone/>
            </a:pPr>
            <a:r>
              <a:rPr lang="en-US" sz="2400" dirty="0"/>
              <a:t>Addition, subtraction and multiplication are the basic operations on the matrix. To add or subtract matrices, these must be of identical order and for multiplication, the number of columns in the first matrix equals the number of rows in the second matrix</a:t>
            </a:r>
            <a:r>
              <a:rPr lang="en-US" sz="2400" dirty="0" smtClean="0"/>
              <a:t>.</a:t>
            </a:r>
          </a:p>
          <a:p>
            <a:pPr marL="0" indent="0">
              <a:buNone/>
            </a:pPr>
            <a:endParaRPr lang="en-US" sz="2400" dirty="0"/>
          </a:p>
          <a:p>
            <a:pPr marL="0" indent="0">
              <a:buNone/>
            </a:pPr>
            <a:endParaRPr lang="en-US" sz="2400" dirty="0"/>
          </a:p>
        </p:txBody>
      </p:sp>
      <p:sp>
        <p:nvSpPr>
          <p:cNvPr id="4" name="Rectangle 3"/>
          <p:cNvSpPr/>
          <p:nvPr/>
        </p:nvSpPr>
        <p:spPr>
          <a:xfrm>
            <a:off x="1923069" y="3874417"/>
            <a:ext cx="6297106" cy="19984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
            </a:pPr>
            <a:r>
              <a:rPr lang="en-US" sz="2200" dirty="0"/>
              <a:t>Addition of Matrices</a:t>
            </a:r>
          </a:p>
          <a:p>
            <a:pPr marL="285750" indent="-285750">
              <a:lnSpc>
                <a:spcPct val="150000"/>
              </a:lnSpc>
              <a:buFont typeface="Wingdings" panose="05000000000000000000" pitchFamily="2" charset="2"/>
              <a:buChar char="§"/>
            </a:pPr>
            <a:r>
              <a:rPr lang="en-US" sz="2200" dirty="0"/>
              <a:t>Subtraction of Matrices</a:t>
            </a:r>
          </a:p>
          <a:p>
            <a:pPr marL="285750" indent="-285750">
              <a:lnSpc>
                <a:spcPct val="150000"/>
              </a:lnSpc>
              <a:buFont typeface="Wingdings" panose="05000000000000000000" pitchFamily="2" charset="2"/>
              <a:buChar char="§"/>
            </a:pPr>
            <a:r>
              <a:rPr lang="en-US" sz="2200" dirty="0"/>
              <a:t>Scalar Multiplication of Matrices</a:t>
            </a:r>
          </a:p>
          <a:p>
            <a:pPr marL="285750" indent="-285750">
              <a:lnSpc>
                <a:spcPct val="150000"/>
              </a:lnSpc>
              <a:buFont typeface="Wingdings" panose="05000000000000000000" pitchFamily="2" charset="2"/>
              <a:buChar char="§"/>
            </a:pPr>
            <a:r>
              <a:rPr lang="en-US" sz="2200" dirty="0"/>
              <a:t>Multiplication of Matrices</a:t>
            </a:r>
          </a:p>
        </p:txBody>
      </p:sp>
    </p:spTree>
    <p:extLst>
      <p:ext uri="{BB962C8B-B14F-4D97-AF65-F5344CB8AC3E}">
        <p14:creationId xmlns:p14="http://schemas.microsoft.com/office/powerpoint/2010/main" val="133473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0"/>
            <a:ext cx="9370513" cy="782424"/>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Addition of Matrices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75035" y="1197204"/>
                <a:ext cx="11170763" cy="5373278"/>
              </a:xfrm>
            </p:spPr>
            <p:txBody>
              <a:bodyPr>
                <a:normAutofit/>
              </a:bodyPr>
              <a:lstStyle/>
              <a:p>
                <a:r>
                  <a:rPr lang="en-US" sz="2400" dirty="0" smtClean="0"/>
                  <a:t>If </a:t>
                </a:r>
                <a:r>
                  <a:rPr lang="en-US" sz="2400" dirty="0" smtClean="0">
                    <a:solidFill>
                      <a:srgbClr val="00B0F0"/>
                    </a:solidFill>
                  </a:rPr>
                  <a:t>A</a:t>
                </a:r>
                <a14:m>
                  <m:oMath xmlns:m="http://schemas.openxmlformats.org/officeDocument/2006/math">
                    <m:sSub>
                      <m:sSubPr>
                        <m:ctrlPr>
                          <a:rPr lang="en-US" sz="2400" i="1">
                            <a:solidFill>
                              <a:srgbClr val="00B0F0"/>
                            </a:solidFill>
                            <a:latin typeface="Cambria Math" panose="02040503050406030204" pitchFamily="18" charset="0"/>
                          </a:rPr>
                        </m:ctrlPr>
                      </m:sSubPr>
                      <m:e>
                        <m:sSub>
                          <m:sSubPr>
                            <m:ctrlPr>
                              <a:rPr lang="en-US" sz="2400" i="1">
                                <a:solidFill>
                                  <a:srgbClr val="00B0F0"/>
                                </a:solidFill>
                                <a:latin typeface="Cambria Math" panose="02040503050406030204" pitchFamily="18" charset="0"/>
                              </a:rPr>
                            </m:ctrlPr>
                          </m:sSubPr>
                          <m:e>
                            <m:r>
                              <a:rPr lang="en-US" sz="2400" i="1">
                                <a:solidFill>
                                  <a:srgbClr val="00B0F0"/>
                                </a:solidFill>
                                <a:latin typeface="Cambria Math" panose="02040503050406030204" pitchFamily="18" charset="0"/>
                              </a:rPr>
                              <m:t>[</m:t>
                            </m:r>
                            <m:r>
                              <a:rPr lang="en-US" sz="2400" i="1">
                                <a:solidFill>
                                  <a:srgbClr val="00B0F0"/>
                                </a:solidFill>
                                <a:latin typeface="Cambria Math" panose="02040503050406030204" pitchFamily="18" charset="0"/>
                              </a:rPr>
                              <m:t>𝑎</m:t>
                            </m:r>
                          </m:e>
                          <m:sub>
                            <m:r>
                              <a:rPr lang="en-US" sz="2400" i="1">
                                <a:solidFill>
                                  <a:srgbClr val="00B0F0"/>
                                </a:solidFill>
                                <a:latin typeface="Cambria Math" panose="02040503050406030204" pitchFamily="18" charset="0"/>
                              </a:rPr>
                              <m:t>𝑖𝑗</m:t>
                            </m:r>
                          </m:sub>
                        </m:sSub>
                        <m:r>
                          <a:rPr lang="en-US" sz="2400" i="1">
                            <a:solidFill>
                              <a:srgbClr val="00B0F0"/>
                            </a:solidFill>
                            <a:latin typeface="Cambria Math" panose="02040503050406030204" pitchFamily="18" charset="0"/>
                          </a:rPr>
                          <m:t>]</m:t>
                        </m:r>
                      </m:e>
                      <m:sub>
                        <m:r>
                          <a:rPr lang="en-US" sz="2400" i="1">
                            <a:solidFill>
                              <a:srgbClr val="00B0F0"/>
                            </a:solidFill>
                            <a:latin typeface="Cambria Math" panose="02040503050406030204" pitchFamily="18" charset="0"/>
                          </a:rPr>
                          <m:t>𝑚</m:t>
                        </m:r>
                        <m:r>
                          <a:rPr lang="en-US" sz="2400" i="1">
                            <a:solidFill>
                              <a:srgbClr val="00B0F0"/>
                            </a:solidFill>
                            <a:latin typeface="Cambria Math" panose="02040503050406030204" pitchFamily="18" charset="0"/>
                          </a:rPr>
                          <m:t> </m:t>
                        </m:r>
                        <m:r>
                          <a:rPr lang="en-US" sz="2400" i="1">
                            <a:solidFill>
                              <a:srgbClr val="00B0F0"/>
                            </a:solidFill>
                            <a:latin typeface="Cambria Math" panose="02040503050406030204" pitchFamily="18" charset="0"/>
                          </a:rPr>
                          <m:t>𝑥</m:t>
                        </m:r>
                        <m:r>
                          <a:rPr lang="en-US" sz="2400" i="1">
                            <a:solidFill>
                              <a:srgbClr val="00B0F0"/>
                            </a:solidFill>
                            <a:latin typeface="Cambria Math" panose="02040503050406030204" pitchFamily="18" charset="0"/>
                          </a:rPr>
                          <m:t> </m:t>
                        </m:r>
                        <m:r>
                          <a:rPr lang="en-US" sz="2400" i="1">
                            <a:solidFill>
                              <a:srgbClr val="00B0F0"/>
                            </a:solidFill>
                            <a:latin typeface="Cambria Math" panose="02040503050406030204" pitchFamily="18" charset="0"/>
                          </a:rPr>
                          <m:t>𝑛</m:t>
                        </m:r>
                      </m:sub>
                    </m:sSub>
                  </m:oMath>
                </a14:m>
                <a:r>
                  <a:rPr lang="en-US" sz="2400" dirty="0"/>
                  <a:t> and </a:t>
                </a:r>
                <a:r>
                  <a:rPr lang="en-US" sz="2400" dirty="0" smtClean="0">
                    <a:solidFill>
                      <a:srgbClr val="00B0F0"/>
                    </a:solidFill>
                  </a:rPr>
                  <a:t>B</a:t>
                </a:r>
                <a14:m>
                  <m:oMath xmlns:m="http://schemas.openxmlformats.org/officeDocument/2006/math">
                    <m:sSub>
                      <m:sSubPr>
                        <m:ctrlPr>
                          <a:rPr lang="en-US" sz="2400" i="1">
                            <a:solidFill>
                              <a:srgbClr val="00B0F0"/>
                            </a:solidFill>
                            <a:latin typeface="Cambria Math" panose="02040503050406030204" pitchFamily="18" charset="0"/>
                          </a:rPr>
                        </m:ctrlPr>
                      </m:sSubPr>
                      <m:e>
                        <m:sSub>
                          <m:sSubPr>
                            <m:ctrlPr>
                              <a:rPr lang="en-US" sz="2400" i="1">
                                <a:solidFill>
                                  <a:srgbClr val="00B0F0"/>
                                </a:solidFill>
                                <a:latin typeface="Cambria Math" panose="02040503050406030204" pitchFamily="18" charset="0"/>
                              </a:rPr>
                            </m:ctrlPr>
                          </m:sSubPr>
                          <m:e>
                            <m:r>
                              <a:rPr lang="en-US" sz="2400" i="1">
                                <a:solidFill>
                                  <a:srgbClr val="00B0F0"/>
                                </a:solidFill>
                                <a:latin typeface="Cambria Math" panose="02040503050406030204" pitchFamily="18" charset="0"/>
                              </a:rPr>
                              <m:t>[</m:t>
                            </m:r>
                            <m:r>
                              <a:rPr lang="en-US" sz="2400" b="0" i="1" smtClean="0">
                                <a:solidFill>
                                  <a:srgbClr val="00B0F0"/>
                                </a:solidFill>
                                <a:latin typeface="Cambria Math" panose="02040503050406030204" pitchFamily="18" charset="0"/>
                              </a:rPr>
                              <m:t>𝑏</m:t>
                            </m:r>
                          </m:e>
                          <m:sub>
                            <m:r>
                              <a:rPr lang="en-US" sz="2400" i="1">
                                <a:solidFill>
                                  <a:srgbClr val="00B0F0"/>
                                </a:solidFill>
                                <a:latin typeface="Cambria Math" panose="02040503050406030204" pitchFamily="18" charset="0"/>
                              </a:rPr>
                              <m:t>𝑖𝑗</m:t>
                            </m:r>
                          </m:sub>
                        </m:sSub>
                        <m:r>
                          <a:rPr lang="en-US" sz="2400" i="1">
                            <a:solidFill>
                              <a:srgbClr val="00B0F0"/>
                            </a:solidFill>
                            <a:latin typeface="Cambria Math" panose="02040503050406030204" pitchFamily="18" charset="0"/>
                          </a:rPr>
                          <m:t>]</m:t>
                        </m:r>
                      </m:e>
                      <m:sub>
                        <m:r>
                          <a:rPr lang="en-US" sz="2400" i="1">
                            <a:solidFill>
                              <a:srgbClr val="00B0F0"/>
                            </a:solidFill>
                            <a:latin typeface="Cambria Math" panose="02040503050406030204" pitchFamily="18" charset="0"/>
                          </a:rPr>
                          <m:t>𝑚</m:t>
                        </m:r>
                        <m:r>
                          <a:rPr lang="en-US" sz="2400" i="1">
                            <a:solidFill>
                              <a:srgbClr val="00B0F0"/>
                            </a:solidFill>
                            <a:latin typeface="Cambria Math" panose="02040503050406030204" pitchFamily="18" charset="0"/>
                          </a:rPr>
                          <m:t> </m:t>
                        </m:r>
                        <m:r>
                          <a:rPr lang="en-US" sz="2400" i="1">
                            <a:solidFill>
                              <a:srgbClr val="00B0F0"/>
                            </a:solidFill>
                            <a:latin typeface="Cambria Math" panose="02040503050406030204" pitchFamily="18" charset="0"/>
                          </a:rPr>
                          <m:t>𝑥</m:t>
                        </m:r>
                        <m:r>
                          <a:rPr lang="en-US" sz="2400" i="1">
                            <a:solidFill>
                              <a:srgbClr val="00B0F0"/>
                            </a:solidFill>
                            <a:latin typeface="Cambria Math" panose="02040503050406030204" pitchFamily="18" charset="0"/>
                          </a:rPr>
                          <m:t> </m:t>
                        </m:r>
                        <m:r>
                          <a:rPr lang="en-US" sz="2400" i="1">
                            <a:solidFill>
                              <a:srgbClr val="00B0F0"/>
                            </a:solidFill>
                            <a:latin typeface="Cambria Math" panose="02040503050406030204" pitchFamily="18" charset="0"/>
                          </a:rPr>
                          <m:t>𝑛</m:t>
                        </m:r>
                      </m:sub>
                    </m:sSub>
                  </m:oMath>
                </a14:m>
                <a:r>
                  <a:rPr lang="en-US" sz="2400" dirty="0"/>
                  <a:t> are two matrices of the same order then their sum </a:t>
                </a:r>
                <a:r>
                  <a:rPr lang="en-US" sz="2400" dirty="0">
                    <a:solidFill>
                      <a:srgbClr val="00B0F0"/>
                    </a:solidFill>
                  </a:rPr>
                  <a:t>A + B </a:t>
                </a:r>
                <a:r>
                  <a:rPr lang="en-US" sz="2400" dirty="0"/>
                  <a:t>is a matrix, and each element of that matrix is the sum of </a:t>
                </a:r>
                <a:r>
                  <a:rPr lang="en-US" sz="2400" dirty="0" smtClean="0"/>
                  <a:t>the </a:t>
                </a:r>
                <a:r>
                  <a:rPr lang="en-US" sz="2400" dirty="0"/>
                  <a:t>corresponding elements. i.e. </a:t>
                </a:r>
                <a:r>
                  <a:rPr lang="en-US" sz="2400" dirty="0" smtClean="0">
                    <a:solidFill>
                      <a:srgbClr val="00B0F0"/>
                    </a:solidFill>
                  </a:rPr>
                  <a:t>A + B = </a:t>
                </a:r>
                <a14:m>
                  <m:oMath xmlns:m="http://schemas.openxmlformats.org/officeDocument/2006/math">
                    <m:sSub>
                      <m:sSubPr>
                        <m:ctrlPr>
                          <a:rPr lang="en-US" sz="2400" i="1" smtClean="0">
                            <a:solidFill>
                              <a:srgbClr val="00B0F0"/>
                            </a:solidFill>
                            <a:latin typeface="Cambria Math" panose="02040503050406030204" pitchFamily="18" charset="0"/>
                          </a:rPr>
                        </m:ctrlPr>
                      </m:sSubPr>
                      <m:e>
                        <m:sSub>
                          <m:sSubPr>
                            <m:ctrlPr>
                              <a:rPr lang="en-US" sz="2400" i="1" smtClean="0">
                                <a:solidFill>
                                  <a:srgbClr val="00B0F0"/>
                                </a:solidFill>
                                <a:latin typeface="Cambria Math" panose="02040503050406030204" pitchFamily="18" charset="0"/>
                              </a:rPr>
                            </m:ctrlPr>
                          </m:sSubPr>
                          <m:e>
                            <m:r>
                              <a:rPr lang="en-US" sz="2400" b="0" i="1" smtClean="0">
                                <a:solidFill>
                                  <a:srgbClr val="00B0F0"/>
                                </a:solidFill>
                                <a:latin typeface="Cambria Math" panose="02040503050406030204" pitchFamily="18" charset="0"/>
                              </a:rPr>
                              <m:t>[</m:t>
                            </m:r>
                            <m:r>
                              <a:rPr lang="en-US" sz="2400" b="0" i="1" smtClean="0">
                                <a:solidFill>
                                  <a:srgbClr val="00B0F0"/>
                                </a:solidFill>
                                <a:latin typeface="Cambria Math" panose="02040503050406030204" pitchFamily="18" charset="0"/>
                              </a:rPr>
                              <m:t>𝑎</m:t>
                            </m:r>
                          </m:e>
                          <m:sub>
                            <m:r>
                              <a:rPr lang="en-US" sz="2400" b="0" i="1" smtClean="0">
                                <a:solidFill>
                                  <a:srgbClr val="00B0F0"/>
                                </a:solidFill>
                                <a:latin typeface="Cambria Math" panose="02040503050406030204" pitchFamily="18" charset="0"/>
                              </a:rPr>
                              <m:t>𝑖𝑗</m:t>
                            </m:r>
                          </m:sub>
                        </m:sSub>
                        <m:r>
                          <a:rPr lang="en-US" sz="2400" b="0" i="1" smtClean="0">
                            <a:solidFill>
                              <a:srgbClr val="00B0F0"/>
                            </a:solidFill>
                            <a:latin typeface="Cambria Math" panose="02040503050406030204" pitchFamily="18" charset="0"/>
                          </a:rPr>
                          <m:t>+ </m:t>
                        </m:r>
                        <m:sSub>
                          <m:sSubPr>
                            <m:ctrlPr>
                              <a:rPr lang="en-US" sz="2400" b="0" i="1" smtClean="0">
                                <a:solidFill>
                                  <a:srgbClr val="00B0F0"/>
                                </a:solidFill>
                                <a:latin typeface="Cambria Math" panose="02040503050406030204" pitchFamily="18" charset="0"/>
                              </a:rPr>
                            </m:ctrlPr>
                          </m:sSubPr>
                          <m:e>
                            <m:r>
                              <a:rPr lang="en-US" sz="2400" b="0" i="1" smtClean="0">
                                <a:solidFill>
                                  <a:srgbClr val="00B0F0"/>
                                </a:solidFill>
                                <a:latin typeface="Cambria Math" panose="02040503050406030204" pitchFamily="18" charset="0"/>
                              </a:rPr>
                              <m:t>𝑏</m:t>
                            </m:r>
                          </m:e>
                          <m:sub>
                            <m:r>
                              <a:rPr lang="en-US" sz="2400" b="0" i="1" smtClean="0">
                                <a:solidFill>
                                  <a:srgbClr val="00B0F0"/>
                                </a:solidFill>
                                <a:latin typeface="Cambria Math" panose="02040503050406030204" pitchFamily="18" charset="0"/>
                              </a:rPr>
                              <m:t>𝑖𝑗</m:t>
                            </m:r>
                            <m:r>
                              <a:rPr lang="en-US" sz="2400" b="0" i="1" smtClean="0">
                                <a:solidFill>
                                  <a:srgbClr val="00B0F0"/>
                                </a:solidFill>
                                <a:latin typeface="Cambria Math" panose="02040503050406030204" pitchFamily="18" charset="0"/>
                              </a:rPr>
                              <m:t>]</m:t>
                            </m:r>
                          </m:sub>
                        </m:sSub>
                        <m:r>
                          <a:rPr lang="en-US" sz="2400" b="0" i="1" smtClean="0">
                            <a:solidFill>
                              <a:srgbClr val="00B0F0"/>
                            </a:solidFill>
                            <a:latin typeface="Cambria Math" panose="02040503050406030204" pitchFamily="18" charset="0"/>
                          </a:rPr>
                          <m:t>]</m:t>
                        </m:r>
                      </m:e>
                      <m:sub>
                        <m:r>
                          <a:rPr lang="en-US" sz="2400" b="0" i="1" smtClean="0">
                            <a:solidFill>
                              <a:srgbClr val="00B0F0"/>
                            </a:solidFill>
                            <a:latin typeface="Cambria Math" panose="02040503050406030204" pitchFamily="18" charset="0"/>
                          </a:rPr>
                          <m:t>𝑚</m:t>
                        </m:r>
                        <m:r>
                          <a:rPr lang="en-US" sz="2400" b="0" i="1" smtClean="0">
                            <a:solidFill>
                              <a:srgbClr val="00B0F0"/>
                            </a:solidFill>
                            <a:latin typeface="Cambria Math" panose="02040503050406030204" pitchFamily="18" charset="0"/>
                          </a:rPr>
                          <m:t> </m:t>
                        </m:r>
                        <m:r>
                          <a:rPr lang="en-US" sz="2400" b="0" i="1" smtClean="0">
                            <a:solidFill>
                              <a:srgbClr val="00B0F0"/>
                            </a:solidFill>
                            <a:latin typeface="Cambria Math" panose="02040503050406030204" pitchFamily="18" charset="0"/>
                          </a:rPr>
                          <m:t>𝑥</m:t>
                        </m:r>
                        <m:r>
                          <a:rPr lang="en-US" sz="2400" b="0" i="1" smtClean="0">
                            <a:solidFill>
                              <a:srgbClr val="00B0F0"/>
                            </a:solidFill>
                            <a:latin typeface="Cambria Math" panose="02040503050406030204" pitchFamily="18" charset="0"/>
                          </a:rPr>
                          <m:t> </m:t>
                        </m:r>
                        <m:r>
                          <a:rPr lang="en-US" sz="2400" b="0" i="1" smtClean="0">
                            <a:solidFill>
                              <a:srgbClr val="00B0F0"/>
                            </a:solidFill>
                            <a:latin typeface="Cambria Math" panose="02040503050406030204" pitchFamily="18" charset="0"/>
                          </a:rPr>
                          <m:t>𝑛</m:t>
                        </m:r>
                      </m:sub>
                    </m:sSub>
                  </m:oMath>
                </a14:m>
                <a:r>
                  <a:rPr lang="en-US" sz="2400" baseline="-25000" dirty="0" smtClean="0"/>
                  <a:t>     </a:t>
                </a:r>
              </a:p>
              <a:p>
                <a:endParaRPr lang="en-US" sz="2400" baseline="-25000" dirty="0"/>
              </a:p>
              <a:p>
                <a:pPr marL="0" indent="0">
                  <a:buNone/>
                </a:pPr>
                <a:r>
                  <a:rPr lang="en-US" dirty="0" smtClean="0"/>
                  <a:t>       </a:t>
                </a:r>
                <a:r>
                  <a:rPr lang="en-US" sz="2400" dirty="0" smtClean="0"/>
                  <a:t>Consider </a:t>
                </a:r>
                <a:r>
                  <a:rPr lang="en-US" sz="2400" dirty="0"/>
                  <a:t>the two matrices A &amp; B of order 2 x 2. </a:t>
                </a:r>
              </a:p>
              <a:p>
                <a:pPr marL="0" indent="0">
                  <a:buNone/>
                </a:pPr>
                <a:r>
                  <a:rPr lang="en-US" sz="2400" dirty="0" smtClean="0"/>
                  <a:t>      Then </a:t>
                </a:r>
                <a:r>
                  <a:rPr lang="en-US" sz="2400" dirty="0"/>
                  <a:t>the sum is given by</a:t>
                </a:r>
                <a:r>
                  <a:rPr lang="en-US" sz="2400" dirty="0" smtClean="0"/>
                  <a:t>:</a:t>
                </a:r>
              </a:p>
              <a:p>
                <a:pPr marL="0" indent="0">
                  <a:buNone/>
                </a:pPr>
                <a:r>
                  <a:rPr lang="en-US" sz="2400" baseline="-25000" dirty="0"/>
                  <a:t> </a:t>
                </a:r>
                <a:r>
                  <a:rPr lang="en-US" sz="2400" baseline="-25000" dirty="0" smtClean="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75035" y="1197204"/>
                <a:ext cx="11170763" cy="5373278"/>
              </a:xfrm>
              <a:blipFill>
                <a:blip r:embed="rId2"/>
                <a:stretch>
                  <a:fillRect l="-436" t="-1020" r="-927"/>
                </a:stretch>
              </a:blipFill>
            </p:spPr>
            <p:txBody>
              <a:bodyPr/>
              <a:lstStyle/>
              <a:p>
                <a:r>
                  <a:rPr lang="en-US">
                    <a:noFill/>
                  </a:rPr>
                  <a:t> </a:t>
                </a:r>
              </a:p>
            </p:txBody>
          </p:sp>
        </mc:Fallback>
      </mc:AlternateContent>
      <p:sp>
        <p:nvSpPr>
          <p:cNvPr id="4" name="Double Bracket 3"/>
          <p:cNvSpPr/>
          <p:nvPr/>
        </p:nvSpPr>
        <p:spPr>
          <a:xfrm>
            <a:off x="2896385" y="4044099"/>
            <a:ext cx="1329180" cy="772998"/>
          </a:xfrm>
          <a:prstGeom prst="bracketPair">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a</a:t>
            </a:r>
            <a:r>
              <a:rPr lang="en-US" dirty="0" smtClean="0"/>
              <a:t>1      b1</a:t>
            </a:r>
          </a:p>
          <a:p>
            <a:pPr algn="ctr"/>
            <a:r>
              <a:rPr lang="en-US" dirty="0"/>
              <a:t>c</a:t>
            </a:r>
            <a:r>
              <a:rPr lang="en-US" dirty="0" smtClean="0"/>
              <a:t>1      d1</a:t>
            </a:r>
            <a:endParaRPr lang="en-US" dirty="0"/>
          </a:p>
        </p:txBody>
      </p:sp>
      <p:sp>
        <p:nvSpPr>
          <p:cNvPr id="5" name="Double Bracket 4"/>
          <p:cNvSpPr/>
          <p:nvPr/>
        </p:nvSpPr>
        <p:spPr>
          <a:xfrm>
            <a:off x="4765249" y="4048812"/>
            <a:ext cx="1399881" cy="768285"/>
          </a:xfrm>
          <a:prstGeom prst="bracketPair">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a</a:t>
            </a:r>
            <a:r>
              <a:rPr lang="en-US" dirty="0" smtClean="0"/>
              <a:t>2       b2</a:t>
            </a:r>
          </a:p>
          <a:p>
            <a:pPr algn="ctr"/>
            <a:r>
              <a:rPr lang="en-US" dirty="0" smtClean="0"/>
              <a:t>c2       d2</a:t>
            </a:r>
            <a:endParaRPr lang="en-US" dirty="0"/>
          </a:p>
        </p:txBody>
      </p:sp>
      <p:sp>
        <p:nvSpPr>
          <p:cNvPr id="6" name="Double Bracket 5"/>
          <p:cNvSpPr/>
          <p:nvPr/>
        </p:nvSpPr>
        <p:spPr>
          <a:xfrm>
            <a:off x="6862713" y="4048812"/>
            <a:ext cx="2102178" cy="768285"/>
          </a:xfrm>
          <a:prstGeom prst="bracketPair">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a</a:t>
            </a:r>
            <a:r>
              <a:rPr lang="en-US" dirty="0" smtClean="0"/>
              <a:t>1+a2      b1+b2</a:t>
            </a:r>
          </a:p>
          <a:p>
            <a:pPr algn="ctr"/>
            <a:r>
              <a:rPr lang="en-US" dirty="0"/>
              <a:t>c</a:t>
            </a:r>
            <a:r>
              <a:rPr lang="en-US" dirty="0" smtClean="0"/>
              <a:t>1+c2      d1+d2</a:t>
            </a:r>
            <a:endParaRPr lang="en-US" dirty="0"/>
          </a:p>
        </p:txBody>
      </p:sp>
      <p:sp>
        <p:nvSpPr>
          <p:cNvPr id="7" name="Rectangle 6"/>
          <p:cNvSpPr/>
          <p:nvPr/>
        </p:nvSpPr>
        <p:spPr>
          <a:xfrm>
            <a:off x="4110087" y="4044099"/>
            <a:ext cx="770641" cy="7423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8" name="Rectangle 7"/>
          <p:cNvSpPr/>
          <p:nvPr/>
        </p:nvSpPr>
        <p:spPr>
          <a:xfrm>
            <a:off x="5986021" y="4081806"/>
            <a:ext cx="1055802" cy="666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9" name="Rectangle 8"/>
          <p:cNvSpPr/>
          <p:nvPr/>
        </p:nvSpPr>
        <p:spPr>
          <a:xfrm>
            <a:off x="1312681" y="4022890"/>
            <a:ext cx="1857081" cy="763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A+B  = </a:t>
            </a:r>
            <a:endParaRPr lang="en-US" dirty="0"/>
          </a:p>
        </p:txBody>
      </p:sp>
    </p:spTree>
    <p:extLst>
      <p:ext uri="{BB962C8B-B14F-4D97-AF65-F5344CB8AC3E}">
        <p14:creationId xmlns:p14="http://schemas.microsoft.com/office/powerpoint/2010/main" val="3189032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839" y="0"/>
            <a:ext cx="9192014" cy="725863"/>
          </a:xfrm>
        </p:spPr>
        <p:txBody>
          <a:bodyPr/>
          <a:lstStyle/>
          <a:p>
            <a:pPr algn="ctr"/>
            <a:r>
              <a:rPr lang="en-US" b="1" dirty="0" smtClean="0">
                <a:solidFill>
                  <a:srgbClr val="00B0F0"/>
                </a:solidFill>
                <a:latin typeface="Times New Roman" panose="02020603050405020304" pitchFamily="18" charset="0"/>
                <a:cs typeface="Times New Roman" panose="02020603050405020304" pitchFamily="18" charset="0"/>
              </a:rPr>
              <a:t>Properties of Matrix Addition</a:t>
            </a:r>
            <a:endParaRPr lang="en-US" b="1"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6815" y="933254"/>
            <a:ext cx="11689239" cy="5759777"/>
          </a:xfrm>
        </p:spPr>
        <p:txBody>
          <a:bodyPr>
            <a:normAutofit/>
          </a:bodyPr>
          <a:lstStyle/>
          <a:p>
            <a:pPr marL="0" indent="0">
              <a:buNone/>
            </a:pPr>
            <a:r>
              <a:rPr lang="en-US" sz="2400" dirty="0" smtClean="0"/>
              <a:t>If </a:t>
            </a:r>
            <a:r>
              <a:rPr lang="en-US" sz="2400" dirty="0"/>
              <a:t>A</a:t>
            </a:r>
            <a:r>
              <a:rPr lang="en-US" sz="2400" dirty="0" smtClean="0"/>
              <a:t>, </a:t>
            </a:r>
            <a:r>
              <a:rPr lang="en-US" sz="2400" dirty="0"/>
              <a:t>B and C are matrices of same order, </a:t>
            </a:r>
            <a:r>
              <a:rPr lang="en-US" sz="2400" dirty="0" smtClean="0"/>
              <a:t>then</a:t>
            </a:r>
            <a:endParaRPr lang="en-US" sz="2400" dirty="0"/>
          </a:p>
        </p:txBody>
      </p:sp>
      <mc:AlternateContent xmlns:mc="http://schemas.openxmlformats.org/markup-compatibility/2006" xmlns:a14="http://schemas.microsoft.com/office/drawing/2010/main">
        <mc:Choice Requires="a14">
          <p:sp>
            <p:nvSpPr>
              <p:cNvPr id="4" name="Rectangle 3"/>
              <p:cNvSpPr/>
              <p:nvPr/>
            </p:nvSpPr>
            <p:spPr>
              <a:xfrm>
                <a:off x="838985" y="1489436"/>
                <a:ext cx="11067069" cy="53685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en-US" sz="2000" b="1" dirty="0" smtClean="0"/>
                  <a:t>Commutative </a:t>
                </a:r>
                <a:r>
                  <a:rPr lang="en-US" sz="2000" b="1" dirty="0"/>
                  <a:t>Law:</a:t>
                </a:r>
                <a:r>
                  <a:rPr lang="en-US" sz="2000" dirty="0"/>
                  <a:t> A + B = B + </a:t>
                </a:r>
                <a:r>
                  <a:rPr lang="en-US" sz="2000" dirty="0" smtClean="0"/>
                  <a:t>A</a:t>
                </a:r>
              </a:p>
              <a:p>
                <a:pPr marL="285750" indent="-285750">
                  <a:buFont typeface="Wingdings" panose="05000000000000000000" pitchFamily="2" charset="2"/>
                  <a:buChar char="v"/>
                </a:pPr>
                <a:endParaRPr lang="en-US" sz="2000" dirty="0"/>
              </a:p>
              <a:p>
                <a:pPr marL="285750" indent="-285750">
                  <a:buFont typeface="Wingdings" panose="05000000000000000000" pitchFamily="2" charset="2"/>
                  <a:buChar char="v"/>
                </a:pPr>
                <a:r>
                  <a:rPr lang="en-US" sz="2000" b="1" dirty="0" smtClean="0"/>
                  <a:t>Associative </a:t>
                </a:r>
                <a:r>
                  <a:rPr lang="en-US" sz="2000" b="1" dirty="0"/>
                  <a:t>Law:</a:t>
                </a:r>
                <a:r>
                  <a:rPr lang="en-US" sz="2000" dirty="0"/>
                  <a:t>  (A + B) + C = A + (B + C</a:t>
                </a:r>
                <a:r>
                  <a:rPr lang="en-US" sz="2000" dirty="0" smtClean="0"/>
                  <a:t>)</a:t>
                </a:r>
              </a:p>
              <a:p>
                <a:pPr marL="285750" indent="-285750">
                  <a:buFont typeface="Wingdings" panose="05000000000000000000" pitchFamily="2" charset="2"/>
                  <a:buChar char="v"/>
                </a:pPr>
                <a:endParaRPr lang="en-US" sz="2000" dirty="0"/>
              </a:p>
              <a:p>
                <a:pPr marL="285750" indent="-285750">
                  <a:buFont typeface="Wingdings" panose="05000000000000000000" pitchFamily="2" charset="2"/>
                  <a:buChar char="v"/>
                </a:pPr>
                <a:r>
                  <a:rPr lang="en-US" sz="2000" b="1" dirty="0" smtClean="0"/>
                  <a:t>Identity </a:t>
                </a:r>
                <a:r>
                  <a:rPr lang="en-US" sz="2000" b="1" dirty="0"/>
                  <a:t>of the Matrix:</a:t>
                </a:r>
                <a:r>
                  <a:rPr lang="en-US" sz="2000" dirty="0"/>
                  <a:t> A + O =  O + A = A, where O is zero matrix which is additive </a:t>
                </a:r>
                <a:r>
                  <a:rPr lang="en-US" sz="2000" dirty="0" smtClean="0"/>
                  <a:t>    identity </a:t>
                </a:r>
                <a:r>
                  <a:rPr lang="en-US" sz="2000" dirty="0"/>
                  <a:t>of the </a:t>
                </a:r>
                <a:r>
                  <a:rPr lang="en-US" sz="2000" dirty="0" smtClean="0"/>
                  <a:t>matrix.</a:t>
                </a:r>
              </a:p>
              <a:p>
                <a:pPr marL="285750" indent="-285750">
                  <a:buFont typeface="Wingdings" panose="05000000000000000000" pitchFamily="2" charset="2"/>
                  <a:buChar char="v"/>
                </a:pPr>
                <a:endParaRPr lang="en-US" sz="2000" dirty="0"/>
              </a:p>
              <a:p>
                <a:pPr marL="285750" indent="-285750">
                  <a:buFont typeface="Wingdings" panose="05000000000000000000" pitchFamily="2" charset="2"/>
                  <a:buChar char="v"/>
                </a:pPr>
                <a:r>
                  <a:rPr lang="en-US" sz="2000" b="1" dirty="0" smtClean="0"/>
                  <a:t>Additive </a:t>
                </a:r>
                <a:r>
                  <a:rPr lang="en-US" sz="2000" b="1" dirty="0"/>
                  <a:t>Inverse:</a:t>
                </a:r>
                <a:r>
                  <a:rPr lang="en-US" sz="2000" dirty="0"/>
                  <a:t> A + (-A) = 0 = (-A) + A, where (-A) is obtained by changing the sign of every element of A which is additive inverse of the </a:t>
                </a:r>
                <a:r>
                  <a:rPr lang="en-US" sz="2000" dirty="0" smtClean="0"/>
                  <a:t>matrix</a:t>
                </a:r>
                <a:r>
                  <a:rPr lang="en-US" sz="2000" dirty="0"/>
                  <a:t>.</a:t>
                </a:r>
                <a:endParaRPr lang="en-US" sz="2000" dirty="0" smtClean="0"/>
              </a:p>
              <a:p>
                <a:pPr marL="285750" indent="-285750">
                  <a:buFont typeface="Wingdings" panose="05000000000000000000" pitchFamily="2" charset="2"/>
                  <a:buChar char="v"/>
                </a:pPr>
                <a:endParaRPr lang="en-US" sz="2000" dirty="0"/>
              </a:p>
              <a:p>
                <a:pPr marL="285750" indent="-285750">
                  <a:buFont typeface="Wingdings" panose="05000000000000000000" pitchFamily="2" charset="2"/>
                  <a:buChar char="v"/>
                </a:pPr>
                <a:r>
                  <a:rPr lang="en-US" sz="2000" dirty="0" smtClean="0"/>
                  <a:t>Then                                            B = C</a:t>
                </a:r>
              </a:p>
              <a:p>
                <a:pPr marL="285750" indent="-285750">
                  <a:buFont typeface="Wingdings" panose="05000000000000000000" pitchFamily="2" charset="2"/>
                  <a:buChar char="v"/>
                </a:pPr>
                <a:endParaRPr lang="en-US" sz="2000" dirty="0"/>
              </a:p>
              <a:p>
                <a:pPr marL="285750" indent="-285750">
                  <a:buFont typeface="Wingdings" panose="05000000000000000000" pitchFamily="2" charset="2"/>
                  <a:buChar char="v"/>
                </a:pPr>
                <a:r>
                  <a:rPr lang="en-US" sz="2000" i="1" dirty="0" err="1"/>
                  <a:t>t</a:t>
                </a:r>
                <a:r>
                  <a:rPr lang="en-US" sz="2000" i="1" dirty="0" err="1" smtClean="0"/>
                  <a:t>r</a:t>
                </a:r>
                <a:r>
                  <a:rPr lang="en-US" sz="2000" i="1" dirty="0" smtClean="0"/>
                  <a:t> (A</a:t>
                </a:r>
                <a14:m>
                  <m:oMath xmlns:m="http://schemas.openxmlformats.org/officeDocument/2006/math">
                    <m:r>
                      <a:rPr lang="en-US" sz="2000" i="1" smtClean="0">
                        <a:latin typeface="Cambria Math" panose="02040503050406030204" pitchFamily="18" charset="0"/>
                        <a:ea typeface="Cambria Math" panose="02040503050406030204" pitchFamily="18" charset="0"/>
                      </a:rPr>
                      <m:t>±</m:t>
                    </m:r>
                  </m:oMath>
                </a14:m>
                <a:r>
                  <a:rPr lang="en-US" sz="2000" dirty="0" smtClean="0"/>
                  <a:t>B) = </a:t>
                </a:r>
                <a:r>
                  <a:rPr lang="en-US" sz="2000" dirty="0" err="1"/>
                  <a:t>t</a:t>
                </a:r>
                <a:r>
                  <a:rPr lang="en-US" sz="2000" dirty="0" err="1" smtClean="0"/>
                  <a:t>r</a:t>
                </a:r>
                <a:r>
                  <a:rPr lang="en-US" sz="2000" dirty="0" smtClean="0"/>
                  <a:t>(A)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oMath>
                </a14:m>
                <a:r>
                  <a:rPr lang="en-US" sz="2000" dirty="0" smtClean="0"/>
                  <a:t> tr(B)</a:t>
                </a:r>
              </a:p>
              <a:p>
                <a:pPr marL="285750" indent="-285750">
                  <a:buFont typeface="Wingdings" panose="05000000000000000000" pitchFamily="2" charset="2"/>
                  <a:buChar char="v"/>
                </a:pPr>
                <a:endParaRPr lang="en-US" sz="2000" dirty="0"/>
              </a:p>
              <a:p>
                <a:pPr marL="285750" indent="-285750">
                  <a:buFont typeface="Wingdings" panose="05000000000000000000" pitchFamily="2" charset="2"/>
                  <a:buChar char="v"/>
                </a:pPr>
                <a:r>
                  <a:rPr lang="en-US" sz="2000" dirty="0" smtClean="0"/>
                  <a:t>If </a:t>
                </a:r>
                <a:r>
                  <a:rPr lang="en-US" sz="2000" dirty="0"/>
                  <a:t>A + B = 0 = B + A, then B is called additive inverse of A and also A is called the additive inverse of A.</a:t>
                </a:r>
              </a:p>
            </p:txBody>
          </p:sp>
        </mc:Choice>
        <mc:Fallback xmlns="">
          <p:sp>
            <p:nvSpPr>
              <p:cNvPr id="4" name="Rectangle 3"/>
              <p:cNvSpPr>
                <a:spLocks noRot="1" noChangeAspect="1" noMove="1" noResize="1" noEditPoints="1" noAdjustHandles="1" noChangeArrowheads="1" noChangeShapeType="1" noTextEdit="1"/>
              </p:cNvSpPr>
              <p:nvPr/>
            </p:nvSpPr>
            <p:spPr>
              <a:xfrm>
                <a:off x="838985" y="1489436"/>
                <a:ext cx="11067069" cy="5368564"/>
              </a:xfrm>
              <a:prstGeom prst="rect">
                <a:avLst/>
              </a:prstGeom>
              <a:blipFill>
                <a:blip r:embed="rId2"/>
                <a:stretch>
                  <a:fillRect l="-496" r="-1157"/>
                </a:stretch>
              </a:blipFill>
              <a:ln>
                <a:noFill/>
              </a:ln>
            </p:spPr>
            <p:txBody>
              <a:bodyPr/>
              <a:lstStyle/>
              <a:p>
                <a:r>
                  <a:rPr lang="en-US">
                    <a:noFill/>
                  </a:rPr>
                  <a:t> </a:t>
                </a:r>
              </a:p>
            </p:txBody>
          </p:sp>
        </mc:Fallback>
      </mc:AlternateContent>
      <p:sp>
        <p:nvSpPr>
          <p:cNvPr id="6" name="Right Brace 5"/>
          <p:cNvSpPr/>
          <p:nvPr/>
        </p:nvSpPr>
        <p:spPr>
          <a:xfrm>
            <a:off x="3527980" y="4628563"/>
            <a:ext cx="443061" cy="565608"/>
          </a:xfrm>
          <a:prstGeom prst="rightBrace">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ectangle 6"/>
          <p:cNvSpPr/>
          <p:nvPr/>
        </p:nvSpPr>
        <p:spPr>
          <a:xfrm>
            <a:off x="1845295" y="4609709"/>
            <a:ext cx="1904215" cy="6033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 + B = A + C</a:t>
            </a:r>
          </a:p>
          <a:p>
            <a:pPr algn="ctr"/>
            <a:r>
              <a:rPr lang="en-US" dirty="0" smtClean="0"/>
              <a:t>B + A = C + A</a:t>
            </a:r>
            <a:endParaRPr lang="en-US" dirty="0"/>
          </a:p>
        </p:txBody>
      </p:sp>
      <p:sp>
        <p:nvSpPr>
          <p:cNvPr id="8" name="Right Brace 7"/>
          <p:cNvSpPr/>
          <p:nvPr/>
        </p:nvSpPr>
        <p:spPr>
          <a:xfrm>
            <a:off x="3280528" y="4477732"/>
            <a:ext cx="876692" cy="527901"/>
          </a:xfrm>
          <a:prstGeom prst="rightBrace">
            <a:avLst/>
          </a:prstGeom>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Arrow 8"/>
          <p:cNvSpPr/>
          <p:nvPr/>
        </p:nvSpPr>
        <p:spPr>
          <a:xfrm>
            <a:off x="4098300" y="4868946"/>
            <a:ext cx="532616" cy="8484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597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43737" y="0"/>
            <a:ext cx="9306116" cy="707011"/>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Example of </a:t>
            </a:r>
            <a:r>
              <a:rPr lang="en-US" sz="4400" b="1" dirty="0" smtClean="0">
                <a:solidFill>
                  <a:srgbClr val="00B050"/>
                </a:solidFill>
                <a:latin typeface="Times New Roman" panose="02020603050405020304" pitchFamily="18" charset="0"/>
                <a:cs typeface="Times New Roman" panose="02020603050405020304" pitchFamily="18" charset="0"/>
              </a:rPr>
              <a:t>Matrix Addition</a:t>
            </a:r>
            <a:endParaRPr lang="en-US" sz="4400" b="1" dirty="0">
              <a:solidFill>
                <a:srgbClr val="00B050"/>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490195" y="1036948"/>
            <a:ext cx="10727702" cy="5571242"/>
          </a:xfrm>
        </p:spPr>
        <p:txBody>
          <a:bodyPr>
            <a:normAutofit/>
          </a:bodyPr>
          <a:lstStyle/>
          <a:p>
            <a:endParaRPr lang="en-US" sz="2400" dirty="0" smtClean="0"/>
          </a:p>
          <a:p>
            <a:r>
              <a:rPr lang="en-US" sz="2400" dirty="0" smtClean="0"/>
              <a:t>If A =                    and B =                  then A + B = </a:t>
            </a:r>
            <a:r>
              <a:rPr lang="en-US" sz="2400" dirty="0" smtClean="0">
                <a:latin typeface="Times New Roman" panose="02020603050405020304" pitchFamily="18" charset="0"/>
                <a:cs typeface="Times New Roman" panose="02020603050405020304" pitchFamily="18" charset="0"/>
              </a:rPr>
              <a:t>?</a:t>
            </a:r>
            <a:r>
              <a:rPr lang="en-US" sz="2400" dirty="0" smtClean="0"/>
              <a:t> </a:t>
            </a:r>
          </a:p>
          <a:p>
            <a:endParaRPr lang="en-US" sz="2400" dirty="0"/>
          </a:p>
          <a:p>
            <a:pPr marL="0" indent="0">
              <a:buNone/>
            </a:pPr>
            <a:r>
              <a:rPr lang="en-US" sz="2400" b="1" dirty="0" smtClean="0"/>
              <a:t>     Solution :</a:t>
            </a:r>
            <a:r>
              <a:rPr lang="en-US" sz="2400" dirty="0" smtClean="0"/>
              <a:t> </a:t>
            </a:r>
          </a:p>
          <a:p>
            <a:pPr marL="0" indent="0">
              <a:buNone/>
            </a:pPr>
            <a:endParaRPr lang="en-US" sz="2400" dirty="0" smtClean="0"/>
          </a:p>
          <a:p>
            <a:pPr marL="0" indent="0">
              <a:buNone/>
            </a:pPr>
            <a:r>
              <a:rPr lang="en-US" sz="2400" dirty="0"/>
              <a:t> </a:t>
            </a:r>
            <a:r>
              <a:rPr lang="en-US" sz="2400" dirty="0" smtClean="0"/>
              <a:t>               A + B =                      +</a:t>
            </a:r>
          </a:p>
          <a:p>
            <a:pPr marL="0" indent="0">
              <a:buNone/>
            </a:pPr>
            <a:r>
              <a:rPr lang="en-US" sz="2400" dirty="0"/>
              <a:t> </a:t>
            </a:r>
            <a:r>
              <a:rPr lang="en-US" sz="2400" dirty="0" smtClean="0"/>
              <a:t>                           </a:t>
            </a:r>
          </a:p>
          <a:p>
            <a:pPr marL="0" indent="0">
              <a:buNone/>
            </a:pPr>
            <a:r>
              <a:rPr lang="en-US" sz="2400" dirty="0"/>
              <a:t> </a:t>
            </a:r>
            <a:r>
              <a:rPr lang="en-US" sz="2400" dirty="0" smtClean="0"/>
              <a:t>                         =  </a:t>
            </a:r>
          </a:p>
          <a:p>
            <a:pPr marL="0" indent="0">
              <a:buNone/>
            </a:pPr>
            <a:endParaRPr lang="en-US" sz="2400" dirty="0"/>
          </a:p>
          <a:p>
            <a:pPr marL="0" indent="0">
              <a:buNone/>
            </a:pPr>
            <a:r>
              <a:rPr lang="en-US" sz="2400" dirty="0" smtClean="0"/>
              <a:t>                          =    </a:t>
            </a:r>
            <a:endParaRPr lang="en-US" sz="2400" dirty="0"/>
          </a:p>
        </p:txBody>
      </p:sp>
      <p:sp>
        <p:nvSpPr>
          <p:cNvPr id="2" name="Double Bracket 1"/>
          <p:cNvSpPr/>
          <p:nvPr/>
        </p:nvSpPr>
        <p:spPr>
          <a:xfrm>
            <a:off x="1791094" y="1480007"/>
            <a:ext cx="1385739" cy="641023"/>
          </a:xfrm>
          <a:prstGeom prst="bracketPair">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6     -10</a:t>
            </a:r>
          </a:p>
          <a:p>
            <a:pPr algn="ctr"/>
            <a:r>
              <a:rPr lang="en-US" dirty="0" smtClean="0"/>
              <a:t>4        7</a:t>
            </a:r>
            <a:endParaRPr lang="en-US" dirty="0"/>
          </a:p>
        </p:txBody>
      </p:sp>
      <p:sp>
        <p:nvSpPr>
          <p:cNvPr id="3" name="Double Bracket 2"/>
          <p:cNvSpPr/>
          <p:nvPr/>
        </p:nvSpPr>
        <p:spPr>
          <a:xfrm>
            <a:off x="4661504" y="1480007"/>
            <a:ext cx="1192542" cy="641023"/>
          </a:xfrm>
          <a:prstGeom prst="bracketPair">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8       3</a:t>
            </a:r>
          </a:p>
          <a:p>
            <a:pPr algn="ctr"/>
            <a:r>
              <a:rPr lang="en-US" dirty="0" smtClean="0"/>
              <a:t>-6       2</a:t>
            </a:r>
            <a:endParaRPr lang="en-US" dirty="0"/>
          </a:p>
        </p:txBody>
      </p:sp>
      <p:sp>
        <p:nvSpPr>
          <p:cNvPr id="6" name="Double Bracket 5"/>
          <p:cNvSpPr/>
          <p:nvPr/>
        </p:nvSpPr>
        <p:spPr>
          <a:xfrm>
            <a:off x="3266335" y="3457276"/>
            <a:ext cx="1385739" cy="641023"/>
          </a:xfrm>
          <a:prstGeom prst="bracketPair">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6     -10</a:t>
            </a:r>
          </a:p>
          <a:p>
            <a:pPr algn="ctr"/>
            <a:r>
              <a:rPr lang="en-US" dirty="0" smtClean="0"/>
              <a:t>4        7</a:t>
            </a:r>
            <a:endParaRPr lang="en-US" dirty="0"/>
          </a:p>
        </p:txBody>
      </p:sp>
      <p:sp>
        <p:nvSpPr>
          <p:cNvPr id="7" name="Double Bracket 6"/>
          <p:cNvSpPr/>
          <p:nvPr/>
        </p:nvSpPr>
        <p:spPr>
          <a:xfrm>
            <a:off x="5190976" y="3457277"/>
            <a:ext cx="1192542" cy="641023"/>
          </a:xfrm>
          <a:prstGeom prst="bracketPair">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8       3</a:t>
            </a:r>
          </a:p>
          <a:p>
            <a:pPr algn="ctr"/>
            <a:r>
              <a:rPr lang="en-US" dirty="0" smtClean="0"/>
              <a:t>-6       2</a:t>
            </a:r>
            <a:endParaRPr lang="en-US" dirty="0"/>
          </a:p>
        </p:txBody>
      </p:sp>
      <p:sp>
        <p:nvSpPr>
          <p:cNvPr id="8" name="Double Bracket 7"/>
          <p:cNvSpPr/>
          <p:nvPr/>
        </p:nvSpPr>
        <p:spPr>
          <a:xfrm>
            <a:off x="3266335" y="4428238"/>
            <a:ext cx="2022102" cy="667734"/>
          </a:xfrm>
          <a:prstGeom prst="bracketPair">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just"/>
            <a:r>
              <a:rPr lang="en-US" dirty="0" smtClean="0"/>
              <a:t>6+8         (-10)+3</a:t>
            </a:r>
          </a:p>
          <a:p>
            <a:pPr algn="just"/>
            <a:r>
              <a:rPr lang="en-US" dirty="0" smtClean="0"/>
              <a:t>4+(-6            7+2</a:t>
            </a:r>
            <a:endParaRPr lang="en-US" dirty="0"/>
          </a:p>
        </p:txBody>
      </p:sp>
      <p:sp>
        <p:nvSpPr>
          <p:cNvPr id="9" name="Double Bracket 8"/>
          <p:cNvSpPr/>
          <p:nvPr/>
        </p:nvSpPr>
        <p:spPr>
          <a:xfrm>
            <a:off x="3266335" y="5376418"/>
            <a:ext cx="1192542" cy="641023"/>
          </a:xfrm>
          <a:prstGeom prst="bracketPair">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14       -7</a:t>
            </a:r>
          </a:p>
          <a:p>
            <a:pPr algn="ctr"/>
            <a:r>
              <a:rPr lang="en-US" dirty="0" smtClean="0"/>
              <a:t>-2       </a:t>
            </a:r>
            <a:r>
              <a:rPr lang="en-US" dirty="0"/>
              <a:t>9</a:t>
            </a:r>
          </a:p>
        </p:txBody>
      </p:sp>
      <p:sp>
        <p:nvSpPr>
          <p:cNvPr id="10" name="Rounded Rectangle 9"/>
          <p:cNvSpPr/>
          <p:nvPr/>
        </p:nvSpPr>
        <p:spPr>
          <a:xfrm>
            <a:off x="4175263" y="5885465"/>
            <a:ext cx="1611984" cy="46191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Answer</a:t>
            </a:r>
            <a:endParaRPr lang="en-US" dirty="0"/>
          </a:p>
        </p:txBody>
      </p:sp>
    </p:spTree>
    <p:extLst>
      <p:ext uri="{BB962C8B-B14F-4D97-AF65-F5344CB8AC3E}">
        <p14:creationId xmlns:p14="http://schemas.microsoft.com/office/powerpoint/2010/main" val="3435883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0"/>
            <a:ext cx="9370513" cy="782424"/>
          </a:xfrm>
        </p:spPr>
        <p:txBody>
          <a:bodyPr/>
          <a:lstStyle/>
          <a:p>
            <a:pPr algn="ctr"/>
            <a:r>
              <a:rPr lang="en-US" sz="4400" b="1" dirty="0" smtClean="0">
                <a:solidFill>
                  <a:srgbClr val="00B050"/>
                </a:solidFill>
                <a:latin typeface="Times New Roman" panose="02020603050405020304" pitchFamily="18" charset="0"/>
                <a:cs typeface="Times New Roman" panose="02020603050405020304" pitchFamily="18" charset="0"/>
              </a:rPr>
              <a:t>Subtraction </a:t>
            </a:r>
            <a:r>
              <a:rPr lang="en-US" sz="4400" b="1" dirty="0">
                <a:solidFill>
                  <a:srgbClr val="00B050"/>
                </a:solidFill>
                <a:latin typeface="Times New Roman" panose="02020603050405020304" pitchFamily="18" charset="0"/>
                <a:cs typeface="Times New Roman" panose="02020603050405020304" pitchFamily="18" charset="0"/>
              </a:rPr>
              <a:t>of Matrices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75035" y="1197204"/>
                <a:ext cx="11170763" cy="5373278"/>
              </a:xfrm>
            </p:spPr>
            <p:txBody>
              <a:bodyPr>
                <a:normAutofit/>
              </a:bodyPr>
              <a:lstStyle/>
              <a:p>
                <a:r>
                  <a:rPr lang="en-US" sz="2400" dirty="0" smtClean="0"/>
                  <a:t>If </a:t>
                </a:r>
                <a:r>
                  <a:rPr lang="en-US" sz="2400" dirty="0" smtClean="0">
                    <a:solidFill>
                      <a:srgbClr val="00B0F0"/>
                    </a:solidFill>
                  </a:rPr>
                  <a:t>A</a:t>
                </a:r>
                <a14:m>
                  <m:oMath xmlns:m="http://schemas.openxmlformats.org/officeDocument/2006/math">
                    <m:sSub>
                      <m:sSubPr>
                        <m:ctrlPr>
                          <a:rPr lang="en-US" sz="2400" i="1">
                            <a:solidFill>
                              <a:srgbClr val="00B0F0"/>
                            </a:solidFill>
                            <a:latin typeface="Cambria Math" panose="02040503050406030204" pitchFamily="18" charset="0"/>
                          </a:rPr>
                        </m:ctrlPr>
                      </m:sSubPr>
                      <m:e>
                        <m:sSub>
                          <m:sSubPr>
                            <m:ctrlPr>
                              <a:rPr lang="en-US" sz="2400" i="1">
                                <a:solidFill>
                                  <a:srgbClr val="00B0F0"/>
                                </a:solidFill>
                                <a:latin typeface="Cambria Math" panose="02040503050406030204" pitchFamily="18" charset="0"/>
                              </a:rPr>
                            </m:ctrlPr>
                          </m:sSubPr>
                          <m:e>
                            <m:r>
                              <a:rPr lang="en-US" sz="2400" i="1">
                                <a:solidFill>
                                  <a:srgbClr val="00B0F0"/>
                                </a:solidFill>
                                <a:latin typeface="Cambria Math" panose="02040503050406030204" pitchFamily="18" charset="0"/>
                              </a:rPr>
                              <m:t>[</m:t>
                            </m:r>
                            <m:r>
                              <a:rPr lang="en-US" sz="2400" i="1">
                                <a:solidFill>
                                  <a:srgbClr val="00B0F0"/>
                                </a:solidFill>
                                <a:latin typeface="Cambria Math" panose="02040503050406030204" pitchFamily="18" charset="0"/>
                              </a:rPr>
                              <m:t>𝑎</m:t>
                            </m:r>
                          </m:e>
                          <m:sub>
                            <m:r>
                              <a:rPr lang="en-US" sz="2400" i="1">
                                <a:solidFill>
                                  <a:srgbClr val="00B0F0"/>
                                </a:solidFill>
                                <a:latin typeface="Cambria Math" panose="02040503050406030204" pitchFamily="18" charset="0"/>
                              </a:rPr>
                              <m:t>𝑖𝑗</m:t>
                            </m:r>
                          </m:sub>
                        </m:sSub>
                        <m:r>
                          <a:rPr lang="en-US" sz="2400" i="1">
                            <a:solidFill>
                              <a:srgbClr val="00B0F0"/>
                            </a:solidFill>
                            <a:latin typeface="Cambria Math" panose="02040503050406030204" pitchFamily="18" charset="0"/>
                          </a:rPr>
                          <m:t>]</m:t>
                        </m:r>
                      </m:e>
                      <m:sub>
                        <m:r>
                          <a:rPr lang="en-US" sz="2400" i="1">
                            <a:solidFill>
                              <a:srgbClr val="00B0F0"/>
                            </a:solidFill>
                            <a:latin typeface="Cambria Math" panose="02040503050406030204" pitchFamily="18" charset="0"/>
                          </a:rPr>
                          <m:t>𝑚</m:t>
                        </m:r>
                        <m:r>
                          <a:rPr lang="en-US" sz="2400" i="1">
                            <a:solidFill>
                              <a:srgbClr val="00B0F0"/>
                            </a:solidFill>
                            <a:latin typeface="Cambria Math" panose="02040503050406030204" pitchFamily="18" charset="0"/>
                          </a:rPr>
                          <m:t> </m:t>
                        </m:r>
                        <m:r>
                          <a:rPr lang="en-US" sz="2400" i="1">
                            <a:solidFill>
                              <a:srgbClr val="00B0F0"/>
                            </a:solidFill>
                            <a:latin typeface="Cambria Math" panose="02040503050406030204" pitchFamily="18" charset="0"/>
                          </a:rPr>
                          <m:t>𝑥</m:t>
                        </m:r>
                        <m:r>
                          <a:rPr lang="en-US" sz="2400" i="1">
                            <a:solidFill>
                              <a:srgbClr val="00B0F0"/>
                            </a:solidFill>
                            <a:latin typeface="Cambria Math" panose="02040503050406030204" pitchFamily="18" charset="0"/>
                          </a:rPr>
                          <m:t> </m:t>
                        </m:r>
                        <m:r>
                          <a:rPr lang="en-US" sz="2400" i="1">
                            <a:solidFill>
                              <a:srgbClr val="00B0F0"/>
                            </a:solidFill>
                            <a:latin typeface="Cambria Math" panose="02040503050406030204" pitchFamily="18" charset="0"/>
                          </a:rPr>
                          <m:t>𝑛</m:t>
                        </m:r>
                      </m:sub>
                    </m:sSub>
                  </m:oMath>
                </a14:m>
                <a:r>
                  <a:rPr lang="en-US" sz="2400" dirty="0"/>
                  <a:t> and </a:t>
                </a:r>
                <a:r>
                  <a:rPr lang="en-US" sz="2400" dirty="0" smtClean="0">
                    <a:solidFill>
                      <a:srgbClr val="00B0F0"/>
                    </a:solidFill>
                  </a:rPr>
                  <a:t>B</a:t>
                </a:r>
                <a14:m>
                  <m:oMath xmlns:m="http://schemas.openxmlformats.org/officeDocument/2006/math">
                    <m:sSub>
                      <m:sSubPr>
                        <m:ctrlPr>
                          <a:rPr lang="en-US" sz="2400" i="1">
                            <a:solidFill>
                              <a:srgbClr val="00B0F0"/>
                            </a:solidFill>
                            <a:latin typeface="Cambria Math" panose="02040503050406030204" pitchFamily="18" charset="0"/>
                          </a:rPr>
                        </m:ctrlPr>
                      </m:sSubPr>
                      <m:e>
                        <m:sSub>
                          <m:sSubPr>
                            <m:ctrlPr>
                              <a:rPr lang="en-US" sz="2400" i="1">
                                <a:solidFill>
                                  <a:srgbClr val="00B0F0"/>
                                </a:solidFill>
                                <a:latin typeface="Cambria Math" panose="02040503050406030204" pitchFamily="18" charset="0"/>
                              </a:rPr>
                            </m:ctrlPr>
                          </m:sSubPr>
                          <m:e>
                            <m:r>
                              <a:rPr lang="en-US" sz="2400" i="1">
                                <a:solidFill>
                                  <a:srgbClr val="00B0F0"/>
                                </a:solidFill>
                                <a:latin typeface="Cambria Math" panose="02040503050406030204" pitchFamily="18" charset="0"/>
                              </a:rPr>
                              <m:t>[</m:t>
                            </m:r>
                            <m:r>
                              <a:rPr lang="en-US" sz="2400" b="0" i="1" smtClean="0">
                                <a:solidFill>
                                  <a:srgbClr val="00B0F0"/>
                                </a:solidFill>
                                <a:latin typeface="Cambria Math" panose="02040503050406030204" pitchFamily="18" charset="0"/>
                              </a:rPr>
                              <m:t>𝑏</m:t>
                            </m:r>
                          </m:e>
                          <m:sub>
                            <m:r>
                              <a:rPr lang="en-US" sz="2400" i="1">
                                <a:solidFill>
                                  <a:srgbClr val="00B0F0"/>
                                </a:solidFill>
                                <a:latin typeface="Cambria Math" panose="02040503050406030204" pitchFamily="18" charset="0"/>
                              </a:rPr>
                              <m:t>𝑖𝑗</m:t>
                            </m:r>
                          </m:sub>
                        </m:sSub>
                        <m:r>
                          <a:rPr lang="en-US" sz="2400" i="1">
                            <a:solidFill>
                              <a:srgbClr val="00B0F0"/>
                            </a:solidFill>
                            <a:latin typeface="Cambria Math" panose="02040503050406030204" pitchFamily="18" charset="0"/>
                          </a:rPr>
                          <m:t>]</m:t>
                        </m:r>
                      </m:e>
                      <m:sub>
                        <m:r>
                          <a:rPr lang="en-US" sz="2400" i="1">
                            <a:solidFill>
                              <a:srgbClr val="00B0F0"/>
                            </a:solidFill>
                            <a:latin typeface="Cambria Math" panose="02040503050406030204" pitchFamily="18" charset="0"/>
                          </a:rPr>
                          <m:t>𝑚</m:t>
                        </m:r>
                        <m:r>
                          <a:rPr lang="en-US" sz="2400" i="1">
                            <a:solidFill>
                              <a:srgbClr val="00B0F0"/>
                            </a:solidFill>
                            <a:latin typeface="Cambria Math" panose="02040503050406030204" pitchFamily="18" charset="0"/>
                          </a:rPr>
                          <m:t> </m:t>
                        </m:r>
                        <m:r>
                          <a:rPr lang="en-US" sz="2400" i="1">
                            <a:solidFill>
                              <a:srgbClr val="00B0F0"/>
                            </a:solidFill>
                            <a:latin typeface="Cambria Math" panose="02040503050406030204" pitchFamily="18" charset="0"/>
                          </a:rPr>
                          <m:t>𝑥</m:t>
                        </m:r>
                        <m:r>
                          <a:rPr lang="en-US" sz="2400" i="1">
                            <a:solidFill>
                              <a:srgbClr val="00B0F0"/>
                            </a:solidFill>
                            <a:latin typeface="Cambria Math" panose="02040503050406030204" pitchFamily="18" charset="0"/>
                          </a:rPr>
                          <m:t> </m:t>
                        </m:r>
                        <m:r>
                          <a:rPr lang="en-US" sz="2400" i="1">
                            <a:solidFill>
                              <a:srgbClr val="00B0F0"/>
                            </a:solidFill>
                            <a:latin typeface="Cambria Math" panose="02040503050406030204" pitchFamily="18" charset="0"/>
                          </a:rPr>
                          <m:t>𝑛</m:t>
                        </m:r>
                      </m:sub>
                    </m:sSub>
                  </m:oMath>
                </a14:m>
                <a:r>
                  <a:rPr lang="en-US" sz="2400" dirty="0"/>
                  <a:t> are two matrices of the same order then their </a:t>
                </a:r>
                <a:r>
                  <a:rPr lang="en-US" sz="2400" dirty="0" smtClean="0"/>
                  <a:t>subtract </a:t>
                </a:r>
                <a:r>
                  <a:rPr lang="en-US" sz="2400" dirty="0">
                    <a:solidFill>
                      <a:srgbClr val="00B0F0"/>
                    </a:solidFill>
                  </a:rPr>
                  <a:t>A </a:t>
                </a:r>
                <a:r>
                  <a:rPr lang="en-US" sz="2400" dirty="0" smtClean="0">
                    <a:solidFill>
                      <a:srgbClr val="00B0F0"/>
                    </a:solidFill>
                  </a:rPr>
                  <a:t>- </a:t>
                </a:r>
                <a:r>
                  <a:rPr lang="en-US" sz="2400" dirty="0">
                    <a:solidFill>
                      <a:srgbClr val="00B0F0"/>
                    </a:solidFill>
                  </a:rPr>
                  <a:t>B </a:t>
                </a:r>
                <a:r>
                  <a:rPr lang="en-US" sz="2400" dirty="0"/>
                  <a:t>is a matrix, and each element of that matrix is the sum of </a:t>
                </a:r>
                <a:r>
                  <a:rPr lang="en-US" sz="2400" dirty="0" smtClean="0"/>
                  <a:t>the </a:t>
                </a:r>
                <a:r>
                  <a:rPr lang="en-US" sz="2400" dirty="0"/>
                  <a:t>corresponding elements. i.e. </a:t>
                </a:r>
                <a:r>
                  <a:rPr lang="en-US" sz="2400" dirty="0" smtClean="0">
                    <a:solidFill>
                      <a:srgbClr val="00B0F0"/>
                    </a:solidFill>
                  </a:rPr>
                  <a:t>A - B = </a:t>
                </a:r>
                <a14:m>
                  <m:oMath xmlns:m="http://schemas.openxmlformats.org/officeDocument/2006/math">
                    <m:sSub>
                      <m:sSubPr>
                        <m:ctrlPr>
                          <a:rPr lang="en-US" sz="2400" i="1" smtClean="0">
                            <a:solidFill>
                              <a:srgbClr val="00B0F0"/>
                            </a:solidFill>
                            <a:latin typeface="Cambria Math" panose="02040503050406030204" pitchFamily="18" charset="0"/>
                          </a:rPr>
                        </m:ctrlPr>
                      </m:sSubPr>
                      <m:e>
                        <m:sSub>
                          <m:sSubPr>
                            <m:ctrlPr>
                              <a:rPr lang="en-US" sz="2400" i="1" smtClean="0">
                                <a:solidFill>
                                  <a:srgbClr val="00B0F0"/>
                                </a:solidFill>
                                <a:latin typeface="Cambria Math" panose="02040503050406030204" pitchFamily="18" charset="0"/>
                              </a:rPr>
                            </m:ctrlPr>
                          </m:sSubPr>
                          <m:e>
                            <m:r>
                              <a:rPr lang="en-US" sz="2400" b="0" i="1" smtClean="0">
                                <a:solidFill>
                                  <a:srgbClr val="00B0F0"/>
                                </a:solidFill>
                                <a:latin typeface="Cambria Math" panose="02040503050406030204" pitchFamily="18" charset="0"/>
                              </a:rPr>
                              <m:t>[</m:t>
                            </m:r>
                            <m:r>
                              <a:rPr lang="en-US" sz="2400" b="0" i="1" smtClean="0">
                                <a:solidFill>
                                  <a:srgbClr val="00B0F0"/>
                                </a:solidFill>
                                <a:latin typeface="Cambria Math" panose="02040503050406030204" pitchFamily="18" charset="0"/>
                              </a:rPr>
                              <m:t>𝑎</m:t>
                            </m:r>
                          </m:e>
                          <m:sub>
                            <m:r>
                              <a:rPr lang="en-US" sz="2400" b="0" i="1" smtClean="0">
                                <a:solidFill>
                                  <a:srgbClr val="00B0F0"/>
                                </a:solidFill>
                                <a:latin typeface="Cambria Math" panose="02040503050406030204" pitchFamily="18" charset="0"/>
                              </a:rPr>
                              <m:t>𝑖𝑗</m:t>
                            </m:r>
                          </m:sub>
                        </m:sSub>
                        <m:r>
                          <a:rPr lang="en-US" sz="2400" b="0" i="1" smtClean="0">
                            <a:solidFill>
                              <a:srgbClr val="00B0F0"/>
                            </a:solidFill>
                            <a:latin typeface="Cambria Math" panose="02040503050406030204" pitchFamily="18" charset="0"/>
                          </a:rPr>
                          <m:t>− </m:t>
                        </m:r>
                        <m:sSub>
                          <m:sSubPr>
                            <m:ctrlPr>
                              <a:rPr lang="en-US" sz="2400" b="0" i="1" smtClean="0">
                                <a:solidFill>
                                  <a:srgbClr val="00B0F0"/>
                                </a:solidFill>
                                <a:latin typeface="Cambria Math" panose="02040503050406030204" pitchFamily="18" charset="0"/>
                              </a:rPr>
                            </m:ctrlPr>
                          </m:sSubPr>
                          <m:e>
                            <m:r>
                              <a:rPr lang="en-US" sz="2400" b="0" i="1" smtClean="0">
                                <a:solidFill>
                                  <a:srgbClr val="00B0F0"/>
                                </a:solidFill>
                                <a:latin typeface="Cambria Math" panose="02040503050406030204" pitchFamily="18" charset="0"/>
                              </a:rPr>
                              <m:t>𝑏</m:t>
                            </m:r>
                          </m:e>
                          <m:sub>
                            <m:r>
                              <a:rPr lang="en-US" sz="2400" b="0" i="1" smtClean="0">
                                <a:solidFill>
                                  <a:srgbClr val="00B0F0"/>
                                </a:solidFill>
                                <a:latin typeface="Cambria Math" panose="02040503050406030204" pitchFamily="18" charset="0"/>
                              </a:rPr>
                              <m:t>𝑖𝑗</m:t>
                            </m:r>
                            <m:r>
                              <a:rPr lang="en-US" sz="2400" b="0" i="1" smtClean="0">
                                <a:solidFill>
                                  <a:srgbClr val="00B0F0"/>
                                </a:solidFill>
                                <a:latin typeface="Cambria Math" panose="02040503050406030204" pitchFamily="18" charset="0"/>
                              </a:rPr>
                              <m:t>]</m:t>
                            </m:r>
                          </m:sub>
                        </m:sSub>
                        <m:r>
                          <a:rPr lang="en-US" sz="2400" b="0" i="1" smtClean="0">
                            <a:solidFill>
                              <a:srgbClr val="00B0F0"/>
                            </a:solidFill>
                            <a:latin typeface="Cambria Math" panose="02040503050406030204" pitchFamily="18" charset="0"/>
                          </a:rPr>
                          <m:t>]</m:t>
                        </m:r>
                      </m:e>
                      <m:sub>
                        <m:r>
                          <a:rPr lang="en-US" sz="2400" b="0" i="1" smtClean="0">
                            <a:solidFill>
                              <a:srgbClr val="00B0F0"/>
                            </a:solidFill>
                            <a:latin typeface="Cambria Math" panose="02040503050406030204" pitchFamily="18" charset="0"/>
                          </a:rPr>
                          <m:t>𝑚</m:t>
                        </m:r>
                        <m:r>
                          <a:rPr lang="en-US" sz="2400" b="0" i="1" smtClean="0">
                            <a:solidFill>
                              <a:srgbClr val="00B0F0"/>
                            </a:solidFill>
                            <a:latin typeface="Cambria Math" panose="02040503050406030204" pitchFamily="18" charset="0"/>
                          </a:rPr>
                          <m:t> </m:t>
                        </m:r>
                        <m:r>
                          <a:rPr lang="en-US" sz="2400" b="0" i="1" smtClean="0">
                            <a:solidFill>
                              <a:srgbClr val="00B0F0"/>
                            </a:solidFill>
                            <a:latin typeface="Cambria Math" panose="02040503050406030204" pitchFamily="18" charset="0"/>
                          </a:rPr>
                          <m:t>𝑥</m:t>
                        </m:r>
                        <m:r>
                          <a:rPr lang="en-US" sz="2400" b="0" i="1" smtClean="0">
                            <a:solidFill>
                              <a:srgbClr val="00B0F0"/>
                            </a:solidFill>
                            <a:latin typeface="Cambria Math" panose="02040503050406030204" pitchFamily="18" charset="0"/>
                          </a:rPr>
                          <m:t> </m:t>
                        </m:r>
                        <m:r>
                          <a:rPr lang="en-US" sz="2400" b="0" i="1" smtClean="0">
                            <a:solidFill>
                              <a:srgbClr val="00B0F0"/>
                            </a:solidFill>
                            <a:latin typeface="Cambria Math" panose="02040503050406030204" pitchFamily="18" charset="0"/>
                          </a:rPr>
                          <m:t>𝑛</m:t>
                        </m:r>
                      </m:sub>
                    </m:sSub>
                  </m:oMath>
                </a14:m>
                <a:r>
                  <a:rPr lang="en-US" sz="2400" baseline="-25000" dirty="0" smtClean="0"/>
                  <a:t>     </a:t>
                </a:r>
              </a:p>
              <a:p>
                <a:endParaRPr lang="en-US" sz="2400" baseline="-25000" dirty="0"/>
              </a:p>
              <a:p>
                <a:pPr marL="0" indent="0">
                  <a:buNone/>
                </a:pPr>
                <a:r>
                  <a:rPr lang="en-US" dirty="0" smtClean="0"/>
                  <a:t>       </a:t>
                </a:r>
                <a:r>
                  <a:rPr lang="en-US" sz="2400" dirty="0" smtClean="0"/>
                  <a:t>Consider </a:t>
                </a:r>
                <a:r>
                  <a:rPr lang="en-US" sz="2400" dirty="0"/>
                  <a:t>the two matrices A &amp; B of order 2 x 2. </a:t>
                </a:r>
              </a:p>
              <a:p>
                <a:pPr marL="0" indent="0">
                  <a:buNone/>
                </a:pPr>
                <a:r>
                  <a:rPr lang="en-US" sz="2400" dirty="0" smtClean="0"/>
                  <a:t>      Then </a:t>
                </a:r>
                <a:r>
                  <a:rPr lang="en-US" sz="2400" dirty="0"/>
                  <a:t>the sum is given by</a:t>
                </a:r>
                <a:r>
                  <a:rPr lang="en-US" sz="2400" dirty="0" smtClean="0"/>
                  <a:t>:</a:t>
                </a:r>
              </a:p>
              <a:p>
                <a:pPr marL="0" indent="0">
                  <a:buNone/>
                </a:pPr>
                <a:r>
                  <a:rPr lang="en-US" sz="2400" baseline="-25000" dirty="0"/>
                  <a:t> </a:t>
                </a:r>
                <a:r>
                  <a:rPr lang="en-US" sz="2400" baseline="-25000" dirty="0" smtClean="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75035" y="1197204"/>
                <a:ext cx="11170763" cy="5373278"/>
              </a:xfrm>
              <a:blipFill>
                <a:blip r:embed="rId2"/>
                <a:stretch>
                  <a:fillRect l="-436" t="-1020" r="-927"/>
                </a:stretch>
              </a:blipFill>
            </p:spPr>
            <p:txBody>
              <a:bodyPr/>
              <a:lstStyle/>
              <a:p>
                <a:r>
                  <a:rPr lang="en-US">
                    <a:noFill/>
                  </a:rPr>
                  <a:t> </a:t>
                </a:r>
              </a:p>
            </p:txBody>
          </p:sp>
        </mc:Fallback>
      </mc:AlternateContent>
      <p:sp>
        <p:nvSpPr>
          <p:cNvPr id="4" name="Double Bracket 3"/>
          <p:cNvSpPr/>
          <p:nvPr/>
        </p:nvSpPr>
        <p:spPr>
          <a:xfrm>
            <a:off x="2896385" y="4044099"/>
            <a:ext cx="1329180" cy="772998"/>
          </a:xfrm>
          <a:prstGeom prst="bracketPair">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a</a:t>
            </a:r>
            <a:r>
              <a:rPr lang="en-US" dirty="0" smtClean="0"/>
              <a:t>1      b1</a:t>
            </a:r>
          </a:p>
          <a:p>
            <a:pPr algn="ctr"/>
            <a:r>
              <a:rPr lang="en-US" dirty="0"/>
              <a:t>c</a:t>
            </a:r>
            <a:r>
              <a:rPr lang="en-US" dirty="0" smtClean="0"/>
              <a:t>1      d1</a:t>
            </a:r>
            <a:endParaRPr lang="en-US" dirty="0"/>
          </a:p>
        </p:txBody>
      </p:sp>
      <p:sp>
        <p:nvSpPr>
          <p:cNvPr id="5" name="Double Bracket 4"/>
          <p:cNvSpPr/>
          <p:nvPr/>
        </p:nvSpPr>
        <p:spPr>
          <a:xfrm>
            <a:off x="4765249" y="4048812"/>
            <a:ext cx="1399881" cy="768285"/>
          </a:xfrm>
          <a:prstGeom prst="bracketPair">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a</a:t>
            </a:r>
            <a:r>
              <a:rPr lang="en-US" dirty="0" smtClean="0"/>
              <a:t>2       b2</a:t>
            </a:r>
          </a:p>
          <a:p>
            <a:pPr algn="ctr"/>
            <a:r>
              <a:rPr lang="en-US" dirty="0" smtClean="0"/>
              <a:t>c2       d2</a:t>
            </a:r>
            <a:endParaRPr lang="en-US" dirty="0"/>
          </a:p>
        </p:txBody>
      </p:sp>
      <p:sp>
        <p:nvSpPr>
          <p:cNvPr id="6" name="Double Bracket 5"/>
          <p:cNvSpPr/>
          <p:nvPr/>
        </p:nvSpPr>
        <p:spPr>
          <a:xfrm>
            <a:off x="6862713" y="4048812"/>
            <a:ext cx="2102178" cy="768285"/>
          </a:xfrm>
          <a:prstGeom prst="bracketPair">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a</a:t>
            </a:r>
            <a:r>
              <a:rPr lang="en-US" dirty="0" smtClean="0"/>
              <a:t>1-a2      b1-b2</a:t>
            </a:r>
          </a:p>
          <a:p>
            <a:pPr algn="ctr"/>
            <a:r>
              <a:rPr lang="en-US" dirty="0"/>
              <a:t>c</a:t>
            </a:r>
            <a:r>
              <a:rPr lang="en-US" dirty="0" smtClean="0"/>
              <a:t>1-c2      d1-d2</a:t>
            </a:r>
            <a:endParaRPr lang="en-US" dirty="0"/>
          </a:p>
        </p:txBody>
      </p:sp>
      <p:sp>
        <p:nvSpPr>
          <p:cNvPr id="7" name="Rectangle 6"/>
          <p:cNvSpPr/>
          <p:nvPr/>
        </p:nvSpPr>
        <p:spPr>
          <a:xfrm>
            <a:off x="4110087" y="4044099"/>
            <a:ext cx="770641" cy="7423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8" name="Rectangle 7"/>
          <p:cNvSpPr/>
          <p:nvPr/>
        </p:nvSpPr>
        <p:spPr>
          <a:xfrm>
            <a:off x="5986021" y="4081806"/>
            <a:ext cx="1055802" cy="666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9" name="Rectangle 8"/>
          <p:cNvSpPr/>
          <p:nvPr/>
        </p:nvSpPr>
        <p:spPr>
          <a:xfrm>
            <a:off x="1312681" y="4022890"/>
            <a:ext cx="1857081" cy="763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A-B  </a:t>
            </a:r>
            <a:r>
              <a:rPr lang="en-US" dirty="0" smtClean="0"/>
              <a:t>= </a:t>
            </a:r>
            <a:endParaRPr lang="en-US" dirty="0"/>
          </a:p>
        </p:txBody>
      </p:sp>
    </p:spTree>
    <p:extLst>
      <p:ext uri="{BB962C8B-B14F-4D97-AF65-F5344CB8AC3E}">
        <p14:creationId xmlns:p14="http://schemas.microsoft.com/office/powerpoint/2010/main" val="2963743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890</TotalTime>
  <Words>1734</Words>
  <Application>Microsoft Office PowerPoint</Application>
  <PresentationFormat>Widescreen</PresentationFormat>
  <Paragraphs>220</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Cambria Math</vt:lpstr>
      <vt:lpstr>Century Gothic</vt:lpstr>
      <vt:lpstr>Harlow Solid Italic</vt:lpstr>
      <vt:lpstr>Times New Roman</vt:lpstr>
      <vt:lpstr>Wingdings</vt:lpstr>
      <vt:lpstr>Wingdings 3</vt:lpstr>
      <vt:lpstr>Ion</vt:lpstr>
      <vt:lpstr> </vt:lpstr>
      <vt:lpstr>Our Presentation Topic is  Matrix Operations</vt:lpstr>
      <vt:lpstr>Content</vt:lpstr>
      <vt:lpstr>Introduction to Matrices</vt:lpstr>
      <vt:lpstr>Operation on Matrices</vt:lpstr>
      <vt:lpstr>Addition of Matrices</vt:lpstr>
      <vt:lpstr>Properties of Matrix Addition</vt:lpstr>
      <vt:lpstr>Example of Matrix Addition</vt:lpstr>
      <vt:lpstr>Subtraction of Matrices</vt:lpstr>
      <vt:lpstr>Example of Matrix Subtraction</vt:lpstr>
      <vt:lpstr>Scalar Multiplication of Matrices</vt:lpstr>
      <vt:lpstr>Example of Matrix Scalar Multiplication</vt:lpstr>
      <vt:lpstr>Multiplication of Matrices</vt:lpstr>
      <vt:lpstr>Properties of matrix multiplication </vt:lpstr>
      <vt:lpstr>Example of matrix Multiplication</vt:lpstr>
      <vt:lpstr>The uses of Matrices in Engineering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Roni Hossain</dc:creator>
  <cp:lastModifiedBy>Hp</cp:lastModifiedBy>
  <cp:revision>83</cp:revision>
  <dcterms:created xsi:type="dcterms:W3CDTF">2014-04-17T23:07:25Z</dcterms:created>
  <dcterms:modified xsi:type="dcterms:W3CDTF">2021-07-18T06:58:52Z</dcterms:modified>
</cp:coreProperties>
</file>