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68595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355845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080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1966088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744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249230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1820224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37453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386778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B6C379-76EB-4B8F-83B5-36175A6F93C2}"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36870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B6C379-76EB-4B8F-83B5-36175A6F93C2}"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388871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B6C379-76EB-4B8F-83B5-36175A6F93C2}"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365917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6C379-76EB-4B8F-83B5-36175A6F93C2}"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129515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6C379-76EB-4B8F-83B5-36175A6F93C2}"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209736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B6C379-76EB-4B8F-83B5-36175A6F93C2}"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272385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B6C379-76EB-4B8F-83B5-36175A6F93C2}"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EC40F-E80F-429D-ABC0-9D85D343EB96}" type="slidenum">
              <a:rPr lang="en-US" smtClean="0"/>
              <a:t>‹#›</a:t>
            </a:fld>
            <a:endParaRPr lang="en-US"/>
          </a:p>
        </p:txBody>
      </p:sp>
    </p:spTree>
    <p:extLst>
      <p:ext uri="{BB962C8B-B14F-4D97-AF65-F5344CB8AC3E}">
        <p14:creationId xmlns:p14="http://schemas.microsoft.com/office/powerpoint/2010/main" val="341663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B6C379-76EB-4B8F-83B5-36175A6F93C2}" type="datetimeFigureOut">
              <a:rPr lang="en-US" smtClean="0"/>
              <a:t>8/3/2021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3EC40F-E80F-429D-ABC0-9D85D343EB96}" type="slidenum">
              <a:rPr lang="en-US" smtClean="0"/>
              <a:t>‹#›</a:t>
            </a:fld>
            <a:endParaRPr lang="en-US"/>
          </a:p>
        </p:txBody>
      </p:sp>
    </p:spTree>
    <p:extLst>
      <p:ext uri="{BB962C8B-B14F-4D97-AF65-F5344CB8AC3E}">
        <p14:creationId xmlns:p14="http://schemas.microsoft.com/office/powerpoint/2010/main" val="2683001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000" b="1" dirty="0" smtClean="0">
                <a:solidFill>
                  <a:schemeClr val="tx1"/>
                </a:solidFill>
              </a:rPr>
              <a:t>Welcome </a:t>
            </a:r>
            <a:r>
              <a:rPr lang="en-US" dirty="0" smtClean="0"/>
              <a:t> </a:t>
            </a:r>
            <a:endParaRPr lang="en-US" dirty="0"/>
          </a:p>
        </p:txBody>
      </p:sp>
      <p:sp>
        <p:nvSpPr>
          <p:cNvPr id="3" name="Subtitle 2"/>
          <p:cNvSpPr>
            <a:spLocks noGrp="1"/>
          </p:cNvSpPr>
          <p:nvPr>
            <p:ph type="subTitle" idx="1"/>
          </p:nvPr>
        </p:nvSpPr>
        <p:spPr/>
        <p:txBody>
          <a:bodyPr/>
          <a:lstStyle/>
          <a:p>
            <a:pPr algn="ctr"/>
            <a:r>
              <a:rPr lang="en-US" b="1" dirty="0" smtClean="0">
                <a:solidFill>
                  <a:schemeClr val="tx1"/>
                </a:solidFill>
              </a:rPr>
              <a:t>Delivered by </a:t>
            </a:r>
            <a:r>
              <a:rPr lang="en-US" b="1" dirty="0" err="1" smtClean="0">
                <a:solidFill>
                  <a:schemeClr val="tx1"/>
                </a:solidFill>
              </a:rPr>
              <a:t>Tushar</a:t>
            </a:r>
            <a:r>
              <a:rPr lang="en-US" b="1" smtClean="0">
                <a:solidFill>
                  <a:schemeClr val="tx1"/>
                </a:solidFill>
              </a:rPr>
              <a:t> Sarkar(</a:t>
            </a:r>
            <a:r>
              <a:rPr lang="en-US" sz="2000" b="1" smtClean="0">
                <a:solidFill>
                  <a:srgbClr val="00B050"/>
                </a:solidFill>
              </a:rPr>
              <a:t>18CSE035</a:t>
            </a:r>
            <a:r>
              <a:rPr lang="en-US" smtClean="0"/>
              <a:t>)</a:t>
            </a:r>
            <a:endParaRPr lang="en-US" dirty="0"/>
          </a:p>
        </p:txBody>
      </p:sp>
    </p:spTree>
    <p:extLst>
      <p:ext uri="{BB962C8B-B14F-4D97-AF65-F5344CB8AC3E}">
        <p14:creationId xmlns:p14="http://schemas.microsoft.com/office/powerpoint/2010/main" val="337706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16" y="3082344"/>
            <a:ext cx="8596668" cy="1320800"/>
          </a:xfrm>
        </p:spPr>
        <p:txBody>
          <a:bodyPr>
            <a:normAutofit/>
          </a:bodyPr>
          <a:lstStyle/>
          <a:p>
            <a:pPr algn="ctr"/>
            <a:r>
              <a:rPr lang="en-US" sz="4400" b="1" dirty="0" smtClean="0">
                <a:solidFill>
                  <a:srgbClr val="00B050"/>
                </a:solidFill>
              </a:rPr>
              <a:t>THANKS </a:t>
            </a:r>
            <a:endParaRPr lang="en-US" sz="4400" b="1" dirty="0">
              <a:solidFill>
                <a:srgbClr val="00B050"/>
              </a:solidFill>
            </a:endParaRPr>
          </a:p>
        </p:txBody>
      </p:sp>
      <p:sp>
        <p:nvSpPr>
          <p:cNvPr id="4" name="AutoShape 2" descr="How do we find the rank of a matrix? - Quora"/>
          <p:cNvSpPr>
            <a:spLocks noGrp="1" noChangeAspect="1" noChangeArrowheads="1"/>
          </p:cNvSpPr>
          <p:nvPr>
            <p:ph idx="1"/>
          </p:nvPr>
        </p:nvSpPr>
        <p:spPr bwMode="auto">
          <a:xfrm>
            <a:off x="1115216" y="4002268"/>
            <a:ext cx="8596668" cy="38807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ctr">
              <a:buNone/>
            </a:pPr>
            <a:r>
              <a:rPr lang="en-US" sz="2400" b="1" dirty="0">
                <a:solidFill>
                  <a:srgbClr val="00B050"/>
                </a:solidFill>
              </a:rPr>
              <a:t>f</a:t>
            </a:r>
            <a:r>
              <a:rPr lang="en-US" sz="2400" b="1" dirty="0" smtClean="0">
                <a:solidFill>
                  <a:srgbClr val="00B050"/>
                </a:solidFill>
              </a:rPr>
              <a:t>or listening me</a:t>
            </a:r>
            <a:endParaRPr lang="en-US" sz="2400" b="1" dirty="0">
              <a:solidFill>
                <a:srgbClr val="00B050"/>
              </a:solidFill>
            </a:endParaRPr>
          </a:p>
        </p:txBody>
      </p:sp>
    </p:spTree>
    <p:extLst>
      <p:ext uri="{BB962C8B-B14F-4D97-AF65-F5344CB8AC3E}">
        <p14:creationId xmlns:p14="http://schemas.microsoft.com/office/powerpoint/2010/main" val="422751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Presentation Outline</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t>Matrix</a:t>
            </a:r>
          </a:p>
          <a:p>
            <a:r>
              <a:rPr lang="en-US" dirty="0" smtClean="0"/>
              <a:t>Necessary definitions for understanding the Rank of Matrix </a:t>
            </a:r>
          </a:p>
          <a:p>
            <a:pPr marL="0" indent="0">
              <a:buNone/>
            </a:pPr>
            <a:r>
              <a:rPr lang="en-US" dirty="0" smtClean="0"/>
              <a:t>        </a:t>
            </a:r>
            <a:r>
              <a:rPr lang="en-US" dirty="0" smtClean="0">
                <a:sym typeface="Wingdings" panose="05000000000000000000" pitchFamily="2" charset="2"/>
              </a:rPr>
              <a:t></a:t>
            </a:r>
            <a:r>
              <a:rPr lang="en-US" dirty="0" smtClean="0"/>
              <a:t>Echelon matrix</a:t>
            </a:r>
          </a:p>
          <a:p>
            <a:pPr marL="0" indent="0">
              <a:buNone/>
            </a:pPr>
            <a:r>
              <a:rPr lang="en-US" dirty="0" smtClean="0"/>
              <a:t>        </a:t>
            </a:r>
            <a:r>
              <a:rPr lang="en-US" dirty="0" smtClean="0">
                <a:sym typeface="Wingdings" panose="05000000000000000000" pitchFamily="2" charset="2"/>
              </a:rPr>
              <a:t></a:t>
            </a:r>
            <a:r>
              <a:rPr lang="en-US" dirty="0" smtClean="0"/>
              <a:t>Reduced Echelon matrix</a:t>
            </a:r>
          </a:p>
          <a:p>
            <a:pPr marL="0" indent="0">
              <a:buNone/>
            </a:pPr>
            <a:r>
              <a:rPr lang="en-US" dirty="0" smtClean="0"/>
              <a:t>        </a:t>
            </a:r>
            <a:r>
              <a:rPr lang="en-US" dirty="0" smtClean="0">
                <a:sym typeface="Wingdings" panose="05000000000000000000" pitchFamily="2" charset="2"/>
              </a:rPr>
              <a:t></a:t>
            </a:r>
            <a:r>
              <a:rPr lang="en-US" dirty="0" smtClean="0"/>
              <a:t>Canonical or Normal form of matrix</a:t>
            </a:r>
          </a:p>
          <a:p>
            <a:r>
              <a:rPr lang="en-US" dirty="0" smtClean="0"/>
              <a:t>Rank of matrix</a:t>
            </a:r>
          </a:p>
        </p:txBody>
      </p:sp>
    </p:spTree>
    <p:extLst>
      <p:ext uri="{BB962C8B-B14F-4D97-AF65-F5344CB8AC3E}">
        <p14:creationId xmlns:p14="http://schemas.microsoft.com/office/powerpoint/2010/main" val="138559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What is Matrix?</a:t>
            </a:r>
            <a:endParaRPr lang="en-US" dirty="0">
              <a:solidFill>
                <a:srgbClr val="00B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matrix is a rectangular array of numbers arranged in rows and columns.</a:t>
                </a:r>
              </a:p>
              <a:p>
                <a:r>
                  <a:rPr lang="en-US" dirty="0" smtClean="0"/>
                  <a:t>For example:</a:t>
                </a:r>
                <a:r>
                  <a:rPr lang="en-US" dirty="0"/>
                  <a:t> </a:t>
                </a:r>
                <a:endParaRPr lang="en-US" dirty="0" smtClean="0"/>
              </a:p>
              <a:p>
                <a:endParaRPr lang="en-US" dirty="0"/>
              </a:p>
              <a:p>
                <a:pPr marL="0" indent="0">
                  <a:buNone/>
                </a:pPr>
                <a:r>
                  <a:rPr lang="en-US" dirty="0" smtClean="0"/>
                  <a:t>       	                A=</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7</m:t>
                              </m:r>
                            </m:e>
                          </m:mr>
                          <m:mr>
                            <m:e>
                              <m:r>
                                <a:rPr lang="en-US" b="0" i="1" smtClean="0">
                                  <a:latin typeface="Cambria Math" panose="02040503050406030204" pitchFamily="18" charset="0"/>
                                </a:rPr>
                                <m:t>3</m:t>
                              </m:r>
                            </m:e>
                            <m:e>
                              <m:r>
                                <a:rPr lang="en-US" b="0" i="1" smtClean="0">
                                  <a:latin typeface="Cambria Math" panose="02040503050406030204" pitchFamily="18" charset="0"/>
                                </a:rPr>
                                <m:t>7</m:t>
                              </m:r>
                            </m:e>
                            <m:e>
                              <m:r>
                                <a:rPr lang="en-US" b="0" i="1" smtClean="0">
                                  <a:latin typeface="Cambria Math" panose="02040503050406030204" pitchFamily="18" charset="0"/>
                                </a:rPr>
                                <m:t>3</m:t>
                              </m:r>
                            </m:e>
                          </m:mr>
                        </m:m>
                      </m:e>
                    </m:d>
                    <m:r>
                      <m:rPr>
                        <m:nor/>
                      </m:rPr>
                      <a:rPr lang="en-US" b="0" i="0" baseline="-25000" smtClean="0">
                        <a:latin typeface="Cambria Math" panose="02040503050406030204" pitchFamily="18" charset="0"/>
                      </a:rPr>
                      <m:t>3</m:t>
                    </m:r>
                    <m:r>
                      <m:rPr>
                        <m:nor/>
                      </m:rPr>
                      <a:rPr lang="en-US" baseline="-25000"/>
                      <m:t> × 3</m:t>
                    </m:r>
                  </m:oMath>
                </a14:m>
                <a:endParaRPr lang="en-US" baseline="-25000" dirty="0" smtClean="0"/>
              </a:p>
              <a:p>
                <a:pPr marL="0" indent="0">
                  <a:buNone/>
                </a:pPr>
                <a:endParaRPr lang="en-US" baseline="-25000" dirty="0"/>
              </a:p>
              <a:p>
                <a:pPr marL="0" indent="0">
                  <a:buNone/>
                </a:pPr>
                <a:r>
                  <a:rPr lang="en-US" dirty="0" smtClean="0"/>
                  <a:t>It is a matrix of dimension </a:t>
                </a:r>
                <a14:m>
                  <m:oMath xmlns:m="http://schemas.openxmlformats.org/officeDocument/2006/math">
                    <m:r>
                      <m:rPr>
                        <m:nor/>
                      </m:rPr>
                      <a:rPr lang="en-US" sz="2000" b="1">
                        <a:latin typeface="Cambria Math" panose="02040503050406030204" pitchFamily="18" charset="0"/>
                      </a:rPr>
                      <m:t>3</m:t>
                    </m:r>
                    <m:r>
                      <m:rPr>
                        <m:nor/>
                      </m:rPr>
                      <a:rPr lang="en-US" sz="2000" b="1"/>
                      <m:t> × 3</m:t>
                    </m:r>
                  </m:oMath>
                </a14:m>
                <a:r>
                  <a:rPr lang="en-US" sz="2000" b="1" dirty="0" smtClean="0"/>
                  <a:t>.</a:t>
                </a:r>
                <a:endParaRPr lang="en-US" sz="2000" b="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US">
                    <a:noFill/>
                  </a:rPr>
                  <a:t> </a:t>
                </a:r>
              </a:p>
            </p:txBody>
          </p:sp>
        </mc:Fallback>
      </mc:AlternateContent>
    </p:spTree>
    <p:extLst>
      <p:ext uri="{BB962C8B-B14F-4D97-AF65-F5344CB8AC3E}">
        <p14:creationId xmlns:p14="http://schemas.microsoft.com/office/powerpoint/2010/main" val="193960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Echelon matrix</a:t>
            </a:r>
            <a:endParaRPr lang="en-US" dirty="0">
              <a:solidFill>
                <a:srgbClr val="00B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06828"/>
                <a:ext cx="8596668" cy="5351171"/>
              </a:xfrm>
            </p:spPr>
            <p:txBody>
              <a:bodyPr/>
              <a:lstStyle/>
              <a:p>
                <a:pPr marL="0" indent="0">
                  <a:buNone/>
                </a:pPr>
                <a:r>
                  <a:rPr lang="en-US" b="1" dirty="0" smtClean="0"/>
                  <a:t>A matrix is in an Echelon Form when it satisfies the following conditions:</a:t>
                </a:r>
              </a:p>
              <a:p>
                <a:pPr>
                  <a:buFont typeface="Wingdings" panose="05000000000000000000" pitchFamily="2" charset="2"/>
                  <a:buChar char="Ø"/>
                </a:pPr>
                <a:r>
                  <a:rPr lang="en-US" dirty="0" smtClean="0"/>
                  <a:t>The </a:t>
                </a:r>
                <a:r>
                  <a:rPr lang="en-US" dirty="0"/>
                  <a:t>first non-zero element in a row is 1. This entry is known as a pivot or </a:t>
                </a:r>
                <a:r>
                  <a:rPr lang="en-US" dirty="0" smtClean="0"/>
                  <a:t>leading entry.</a:t>
                </a:r>
              </a:p>
              <a:p>
                <a:pPr marL="0" indent="0">
                  <a:buNone/>
                </a:pPr>
                <a:r>
                  <a:rPr lang="en-US" dirty="0"/>
                  <a:t> </a:t>
                </a:r>
                <a:r>
                  <a:rPr lang="en-US" dirty="0" smtClean="0"/>
                  <a:t>                            A=</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4</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smtClean="0"/>
              </a:p>
              <a:p>
                <a:pPr>
                  <a:buFont typeface="Wingdings" panose="05000000000000000000" pitchFamily="2" charset="2"/>
                  <a:buChar char="Ø"/>
                </a:pPr>
                <a:r>
                  <a:rPr lang="en-US" dirty="0"/>
                  <a:t>Each pivot in a column is the right side of the pivot column in the previous row</a:t>
                </a:r>
                <a:r>
                  <a:rPr lang="en-US" dirty="0" smtClean="0"/>
                  <a:t>.</a:t>
                </a:r>
              </a:p>
              <a:p>
                <a:pPr marL="0" indent="0">
                  <a:buNone/>
                </a:pPr>
                <a:r>
                  <a:rPr lang="en-US" dirty="0" smtClean="0"/>
                  <a:t>                            </a:t>
                </a:r>
                <a:r>
                  <a:rPr lang="en-US" dirty="0"/>
                  <a:t>A=</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e>
                              <m:r>
                                <a:rPr lang="en-US" b="0" i="1" smtClean="0">
                                  <a:latin typeface="Cambria Math" panose="02040503050406030204" pitchFamily="18" charset="0"/>
                                </a:rPr>
                                <m:t>5</m:t>
                              </m:r>
                            </m:e>
                          </m:mr>
                          <m:mr>
                            <m:e>
                              <m:r>
                                <a:rPr lang="en-US" i="1">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3</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dirty="0"/>
              </a:p>
              <a:p>
                <a:pPr>
                  <a:buFont typeface="Wingdings" panose="05000000000000000000" pitchFamily="2" charset="2"/>
                  <a:buChar char="Ø"/>
                </a:pPr>
                <a:r>
                  <a:rPr lang="en-US" dirty="0"/>
                  <a:t>A row with all zeros should be below rows having a non-zero element</a:t>
                </a:r>
                <a:r>
                  <a:rPr lang="en-US" dirty="0" smtClean="0"/>
                  <a:t>.</a:t>
                </a:r>
              </a:p>
              <a:p>
                <a:pPr marL="0" indent="0">
                  <a:buNone/>
                </a:pPr>
                <a:r>
                  <a:rPr lang="en-US" dirty="0" smtClean="0"/>
                  <a:t>                            A</a:t>
                </a:r>
                <a:r>
                  <a:rPr lang="en-US" dirty="0"/>
                  <a:t>=</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3</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4</m:t>
                              </m:r>
                            </m:e>
                          </m:mr>
                          <m:mr>
                            <m:e>
                              <m:r>
                                <a:rPr lang="en-US" i="1">
                                  <a:latin typeface="Cambria Math" panose="02040503050406030204" pitchFamily="18" charset="0"/>
                                </a:rPr>
                                <m:t>0</m:t>
                              </m:r>
                            </m:e>
                            <m:e>
                              <m:r>
                                <a:rPr lang="en-US" i="1">
                                  <a:latin typeface="Cambria Math" panose="02040503050406030204" pitchFamily="18" charset="0"/>
                                </a:rPr>
                                <m:t>0</m:t>
                              </m:r>
                            </m:e>
                            <m:e>
                              <m:r>
                                <a:rPr lang="en-US" b="0" i="1" smtClean="0">
                                  <a:latin typeface="Cambria Math" panose="02040503050406030204" pitchFamily="18" charset="0"/>
                                </a:rPr>
                                <m:t>0</m:t>
                              </m:r>
                            </m:e>
                          </m:mr>
                        </m:m>
                      </m:e>
                    </m:d>
                  </m:oMath>
                </a14:m>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06828"/>
                <a:ext cx="8596668" cy="5351171"/>
              </a:xfrm>
              <a:blipFill rotWithShape="0">
                <a:blip r:embed="rId2"/>
                <a:stretch>
                  <a:fillRect l="-567" t="-683"/>
                </a:stretch>
              </a:blipFill>
            </p:spPr>
            <p:txBody>
              <a:bodyPr/>
              <a:lstStyle/>
              <a:p>
                <a:r>
                  <a:rPr lang="en-US">
                    <a:noFill/>
                  </a:rPr>
                  <a:t> </a:t>
                </a:r>
              </a:p>
            </p:txBody>
          </p:sp>
        </mc:Fallback>
      </mc:AlternateContent>
    </p:spTree>
    <p:extLst>
      <p:ext uri="{BB962C8B-B14F-4D97-AF65-F5344CB8AC3E}">
        <p14:creationId xmlns:p14="http://schemas.microsoft.com/office/powerpoint/2010/main" val="187113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Reduced Echelon Matrix</a:t>
            </a:r>
            <a:endParaRPr lang="en-US" dirty="0">
              <a:solidFill>
                <a:srgbClr val="00B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 pivot or leading entry 1 in the row will be the only non-zero value in its columns. So all other values in the same column will have zero value.</a:t>
                </a:r>
              </a:p>
              <a:p>
                <a:pPr marL="0" indent="0">
                  <a:buNone/>
                </a:pPr>
                <a:r>
                  <a:rPr lang="en-US" dirty="0" smtClean="0"/>
                  <a:t>                     </a:t>
                </a:r>
              </a:p>
              <a:p>
                <a:pPr marL="0" indent="0">
                  <a:buNone/>
                </a:pPr>
                <a:r>
                  <a:rPr lang="en-US" dirty="0" smtClean="0"/>
                  <a:t>                                     A</a:t>
                </a:r>
                <a:r>
                  <a:rPr lang="en-US" dirty="0"/>
                  <a:t>=</a:t>
                </a:r>
                <a14:m>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i="1">
                                  <a:latin typeface="Cambria Math" panose="02040503050406030204" pitchFamily="18" charset="0"/>
                                </a:rPr>
                                <m:t>5</m:t>
                              </m:r>
                            </m:e>
                          </m:mr>
                          <m:mr>
                            <m:e>
                              <m:r>
                                <a:rPr lang="en-US" i="1">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0</m:t>
                              </m:r>
                            </m:e>
                            <m:e>
                              <m:r>
                                <a:rPr lang="en-US" i="1">
                                  <a:latin typeface="Cambria Math" panose="02040503050406030204" pitchFamily="18" charset="0"/>
                                </a:rPr>
                                <m:t>3</m:t>
                              </m:r>
                            </m:e>
                          </m:mr>
                          <m:mr>
                            <m:e>
                              <m:r>
                                <a:rPr lang="en-US" i="1">
                                  <a:latin typeface="Cambria Math" panose="02040503050406030204" pitchFamily="18" charset="0"/>
                                </a:rPr>
                                <m:t>0</m:t>
                              </m:r>
                            </m:e>
                            <m:e>
                              <m:r>
                                <a:rPr lang="en-US" i="1">
                                  <a:latin typeface="Cambria Math" panose="02040503050406030204" pitchFamily="18" charset="0"/>
                                </a:rPr>
                                <m:t>0</m:t>
                              </m:r>
                            </m:e>
                            <m:e>
                              <m:r>
                                <a:rPr lang="en-US" b="0" i="1" smtClean="0">
                                  <a:latin typeface="Cambria Math" panose="02040503050406030204" pitchFamily="18" charset="0"/>
                                </a:rPr>
                                <m:t>1</m:t>
                              </m:r>
                            </m:e>
                            <m:e>
                              <m:r>
                                <a:rPr lang="en-US" i="1">
                                  <a:latin typeface="Cambria Math" panose="02040503050406030204" pitchFamily="18" charset="0"/>
                                </a:rPr>
                                <m:t>1</m:t>
                              </m:r>
                            </m:e>
                          </m:mr>
                        </m:m>
                      </m:e>
                    </m:d>
                  </m:oMath>
                </a14:m>
                <a:endParaRPr lang="en-US" dirty="0"/>
              </a:p>
              <a:p>
                <a:endParaRPr lang="en-US" dirty="0" smtClean="0"/>
              </a:p>
              <a:p>
                <a:endParaRPr lang="en-US" dirty="0"/>
              </a:p>
              <a:p>
                <a:pPr marL="0" indent="0">
                  <a:buNone/>
                </a:pPr>
                <a:r>
                  <a:rPr lang="en-US" dirty="0" smtClean="0"/>
                  <a:t>So </a:t>
                </a:r>
                <a:r>
                  <a:rPr lang="en-US" dirty="0"/>
                  <a:t>note that all other values are zero in the same column which has leading </a:t>
                </a:r>
                <a:r>
                  <a:rPr lang="en-US" dirty="0" smtClean="0"/>
                  <a:t>1</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US">
                    <a:noFill/>
                  </a:rPr>
                  <a:t> </a:t>
                </a:r>
              </a:p>
            </p:txBody>
          </p:sp>
        </mc:Fallback>
      </mc:AlternateContent>
    </p:spTree>
    <p:extLst>
      <p:ext uri="{BB962C8B-B14F-4D97-AF65-F5344CB8AC3E}">
        <p14:creationId xmlns:p14="http://schemas.microsoft.com/office/powerpoint/2010/main" val="43328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Canonical matrix</a:t>
            </a:r>
            <a:endParaRPr lang="en-US" dirty="0">
              <a:solidFill>
                <a:srgbClr val="00B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Canonical matrix is one in which all terms not of the principal diagonal are Zeros, all terms of the principal diagonal are zero or one and all ones precedes all zeros. For example:</a:t>
                </a:r>
              </a:p>
              <a:p>
                <a:endParaRPr lang="en-US" dirty="0"/>
              </a:p>
              <a:p>
                <a:pPr marL="0" indent="0">
                  <a:buNone/>
                </a:pPr>
                <a:r>
                  <a:rPr lang="en-US" dirty="0" smtClean="0"/>
                  <a:t>                         A</a:t>
                </a:r>
                <a:r>
                  <a:rPr lang="en-US" dirty="0"/>
                  <a:t>=</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b="0" i="1" smtClean="0">
                                  <a:latin typeface="Cambria Math" panose="02040503050406030204" pitchFamily="18" charset="0"/>
                                </a:rPr>
                                <m:t>0</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126665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of Matrix</a:t>
            </a:r>
            <a:endParaRPr lang="en-US" dirty="0"/>
          </a:p>
        </p:txBody>
      </p:sp>
      <p:sp>
        <p:nvSpPr>
          <p:cNvPr id="3" name="Content Placeholder 2"/>
          <p:cNvSpPr>
            <a:spLocks noGrp="1"/>
          </p:cNvSpPr>
          <p:nvPr>
            <p:ph idx="1"/>
          </p:nvPr>
        </p:nvSpPr>
        <p:spPr/>
        <p:txBody>
          <a:bodyPr/>
          <a:lstStyle/>
          <a:p>
            <a:r>
              <a:rPr lang="en-US" dirty="0" smtClean="0"/>
              <a:t>Rank of matrix is defined as the order of the largest square sub-matrix whose determinant is not Zero.</a:t>
            </a:r>
          </a:p>
          <a:p>
            <a:endParaRPr lang="en-US" dirty="0" smtClean="0"/>
          </a:p>
          <a:p>
            <a:r>
              <a:rPr lang="en-US" dirty="0" smtClean="0"/>
              <a:t>In another ways, Rank of matrix is  defined by the number of non zero rows in echelon form.</a:t>
            </a:r>
            <a:endParaRPr lang="en-US" dirty="0"/>
          </a:p>
        </p:txBody>
      </p:sp>
    </p:spTree>
    <p:extLst>
      <p:ext uri="{BB962C8B-B14F-4D97-AF65-F5344CB8AC3E}">
        <p14:creationId xmlns:p14="http://schemas.microsoft.com/office/powerpoint/2010/main" val="128988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Rank matrix in Echelon form</a:t>
            </a:r>
            <a:endParaRPr lang="en-US" dirty="0"/>
          </a:p>
        </p:txBody>
      </p:sp>
      <mc:AlternateContent xmlns:mc="http://schemas.openxmlformats.org/markup-compatibility/2006" xmlns:a14="http://schemas.microsoft.com/office/drawing/2010/main">
        <mc:Choice Requires="a14">
          <p:sp>
            <p:nvSpPr>
              <p:cNvPr id="5" name="AutoShape 4" descr="How do we find the rank of a matrix? - Quora"/>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A</a:t>
                </a:r>
                <a:r>
                  <a:rPr lang="en-US" dirty="0"/>
                  <a:t>=</a:t>
                </a:r>
                <a14:m>
                  <m:oMath xmlns:m="http://schemas.openxmlformats.org/officeDocument/2006/math">
                    <m:d>
                      <m:dPr>
                        <m:begChr m:val="["/>
                        <m:endChr m:val="]"/>
                        <m:ctrlPr>
                          <a:rPr lang="en-US" i="1">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5</m:t>
                              </m:r>
                            </m:e>
                            <m:e>
                              <m:r>
                                <a:rPr lang="en-US" b="0" i="1" smtClean="0">
                                  <a:latin typeface="Cambria Math" panose="02040503050406030204" pitchFamily="18" charset="0"/>
                                </a:rPr>
                                <m:t>3</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4</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e>
                              <m:r>
                                <a:rPr lang="en-US" b="0" i="1" smtClean="0">
                                  <a:latin typeface="Cambria Math" panose="02040503050406030204" pitchFamily="18" charset="0"/>
                                </a:rPr>
                                <m:t>3</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r>
                  <a:rPr lang="en-US" dirty="0" smtClean="0"/>
                  <a:t> </a:t>
                </a:r>
              </a:p>
              <a:p>
                <a:pPr marL="0" indent="0">
                  <a:buNone/>
                </a:pPr>
                <a:r>
                  <a:rPr lang="en-US" dirty="0" smtClean="0"/>
                  <a:t>Here, the number of non-zero row is 3. </a:t>
                </a:r>
                <a:r>
                  <a:rPr lang="en-US" dirty="0" err="1" smtClean="0"/>
                  <a:t>So,the</a:t>
                </a:r>
                <a:r>
                  <a:rPr lang="en-US" dirty="0" smtClean="0"/>
                  <a:t> Rank of this matrix A is 3.</a:t>
                </a:r>
              </a:p>
              <a:p>
                <a:pPr marL="0" indent="0">
                  <a:buNone/>
                </a:pPr>
                <a:endParaRPr lang="en-US" dirty="0" smtClean="0"/>
              </a:p>
              <a:p>
                <a:r>
                  <a:rPr lang="en-US" dirty="0" smtClean="0"/>
                  <a:t>B=</a:t>
                </a:r>
                <a14:m>
                  <m:oMath xmlns:m="http://schemas.openxmlformats.org/officeDocument/2006/math">
                    <m:d>
                      <m:dPr>
                        <m:begChr m:val="["/>
                        <m:endChr m:val="]"/>
                        <m:ctrlPr>
                          <a:rPr lang="en-US" i="1">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5</m:t>
                              </m:r>
                            </m:e>
                            <m:e>
                              <m:r>
                                <a:rPr lang="en-US" i="1">
                                  <a:latin typeface="Cambria Math" panose="02040503050406030204" pitchFamily="18" charset="0"/>
                                </a:rPr>
                                <m:t>3</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e>
                            <m:e>
                              <m:r>
                                <a:rPr lang="en-US" i="1">
                                  <a:latin typeface="Cambria Math" panose="02040503050406030204" pitchFamily="18" charset="0"/>
                                </a:rPr>
                                <m:t>4</m:t>
                              </m:r>
                            </m:e>
                          </m:mr>
                          <m:mr>
                            <m:e>
                              <m:r>
                                <a:rPr lang="en-US" i="1">
                                  <a:latin typeface="Cambria Math" panose="02040503050406030204" pitchFamily="18" charset="0"/>
                                </a:rPr>
                                <m:t>0</m:t>
                              </m:r>
                            </m:e>
                            <m:e>
                              <m:r>
                                <a:rPr lang="en-US" i="1">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d>
                  </m:oMath>
                </a14:m>
                <a:r>
                  <a:rPr lang="en-US" dirty="0"/>
                  <a:t> </a:t>
                </a:r>
                <a:endParaRPr lang="en-US" dirty="0" smtClean="0"/>
              </a:p>
              <a:p>
                <a:pPr marL="0" indent="0">
                  <a:buNone/>
                </a:pPr>
                <a:r>
                  <a:rPr lang="en-US" dirty="0" smtClean="0"/>
                  <a:t>Here, the number of non-zero row is 2. </a:t>
                </a:r>
                <a:r>
                  <a:rPr lang="en-US" dirty="0" err="1" smtClean="0"/>
                  <a:t>So.the</a:t>
                </a:r>
                <a:r>
                  <a:rPr lang="en-US" dirty="0" smtClean="0"/>
                  <a:t> Rank of this matrix B is 2.</a:t>
                </a:r>
                <a:endParaRPr lang="en-US" dirty="0"/>
              </a:p>
              <a:p>
                <a:pPr marL="0" indent="0">
                  <a:buNone/>
                </a:pPr>
                <a:endParaRPr lang="en-US" dirty="0" smtClean="0"/>
              </a:p>
              <a:p>
                <a:pPr marL="0" indent="0">
                  <a:buNone/>
                </a:pPr>
                <a:endParaRPr lang="en-US" dirty="0"/>
              </a:p>
            </p:txBody>
          </p:sp>
        </mc:Choice>
        <mc:Fallback xmlns="">
          <p:sp>
            <p:nvSpPr>
              <p:cNvPr id="5" name="AutoShape 4" descr="How do we find the rank of a matrix? - Quora"/>
              <p:cNvSpPr>
                <a:spLocks noGrp="1" noRot="1" noChangeAspect="1" noMove="1" noResize="1" noEditPoints="1" noAdjustHandles="1" noChangeArrowheads="1" noChangeShapeType="1" noTextEdit="1"/>
              </p:cNvSpPr>
              <p:nvPr>
                <p:ph idx="1"/>
              </p:nvPr>
            </p:nvSpPr>
            <p:spPr bwMode="auto">
              <a:prstGeom prst="rect">
                <a:avLst/>
              </a:prstGeom>
              <a:blipFill rotWithShape="0">
                <a:blip r:embed="rId2"/>
                <a:stretch>
                  <a:fillRect l="-567"/>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02329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of Rank matrix in Determinant form</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t>
                </a:r>
                <a:r>
                  <a:rPr lang="en-US" dirty="0" smtClean="0"/>
                  <a:t>=</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4</m:t>
                              </m:r>
                            </m:e>
                            <m:e>
                              <m:r>
                                <a:rPr lang="en-US" b="0" i="1" smtClean="0">
                                  <a:latin typeface="Cambria Math" panose="02040503050406030204" pitchFamily="18" charset="0"/>
                                </a:rPr>
                                <m:t>6</m:t>
                              </m:r>
                            </m:e>
                          </m:m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5</m:t>
                              </m:r>
                            </m:e>
                          </m:mr>
                          <m:mr>
                            <m:e>
                              <m:r>
                                <a:rPr lang="en-US" b="0" i="1" smtClean="0">
                                  <a:latin typeface="Cambria Math" panose="02040503050406030204" pitchFamily="18" charset="0"/>
                                </a:rPr>
                                <m:t>9</m:t>
                              </m:r>
                            </m:e>
                            <m:e>
                              <m:r>
                                <a:rPr lang="en-US" b="0" i="1" smtClean="0">
                                  <a:latin typeface="Cambria Math" panose="02040503050406030204" pitchFamily="18" charset="0"/>
                                </a:rPr>
                                <m:t>10</m:t>
                              </m:r>
                            </m:e>
                            <m:e>
                              <m:r>
                                <a:rPr lang="en-US" i="1">
                                  <a:latin typeface="Cambria Math" panose="02040503050406030204" pitchFamily="18" charset="0"/>
                                </a:rPr>
                                <m:t>1</m:t>
                              </m:r>
                              <m:r>
                                <a:rPr lang="en-US" b="0" i="1" smtClean="0">
                                  <a:latin typeface="Cambria Math" panose="02040503050406030204" pitchFamily="18" charset="0"/>
                                </a:rPr>
                                <m:t>1</m:t>
                              </m:r>
                            </m:e>
                          </m:mr>
                        </m:m>
                      </m:e>
                    </m:d>
                  </m:oMath>
                </a14:m>
                <a:endParaRPr lang="en-US" dirty="0" smtClean="0"/>
              </a:p>
              <a:p>
                <a:pPr marL="0" indent="0">
                  <a:buNone/>
                </a:pPr>
                <a:r>
                  <a:rPr lang="en-US" dirty="0" smtClean="0"/>
                  <a:t>Since |C|=0, the rank of this matrix is not 3.The following Sub-matrix has a non-zero determinant:</a:t>
                </a:r>
              </a:p>
              <a:p>
                <a:pPr marL="0" indent="0">
                  <a:buNone/>
                </a:pPr>
                <a:endParaRPr lang="en-US" dirty="0"/>
              </a:p>
              <a:p>
                <a:pPr marL="0" indent="0">
                  <a:buNone/>
                </a:pPr>
                <a:r>
                  <a:rPr lang="en-US" dirty="0" smtClean="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4</m:t>
                              </m:r>
                            </m:e>
                          </m:mr>
                          <m:mr>
                            <m:e>
                              <m:r>
                                <a:rPr lang="en-US" b="0" i="1" smtClean="0">
                                  <a:latin typeface="Cambria Math" panose="02040503050406030204" pitchFamily="18" charset="0"/>
                                </a:rPr>
                                <m:t>1</m:t>
                              </m:r>
                            </m:e>
                            <m:e>
                              <m:r>
                                <a:rPr lang="en-US" b="0" i="1" smtClean="0">
                                  <a:latin typeface="Cambria Math" panose="02040503050406030204" pitchFamily="18" charset="0"/>
                                </a:rPr>
                                <m:t>3</m:t>
                              </m:r>
                            </m:e>
                          </m:mr>
                        </m:m>
                      </m:e>
                    </m:d>
                    <m:r>
                      <a:rPr lang="en-US" b="0" i="1" smtClean="0">
                        <a:latin typeface="Cambria Math" panose="02040503050406030204" pitchFamily="18" charset="0"/>
                      </a:rPr>
                      <m:t>=</m:t>
                    </m:r>
                  </m:oMath>
                </a14:m>
                <a:r>
                  <a:rPr lang="en-US" dirty="0" smtClean="0"/>
                  <a:t>2.3-4.1=6-4=2&gt;0 </a:t>
                </a:r>
              </a:p>
              <a:p>
                <a:pPr marL="0" indent="0">
                  <a:buNone/>
                </a:pPr>
                <a:r>
                  <a:rPr lang="en-US" dirty="0" smtClean="0"/>
                  <a:t>Thus,  the rank of matrix C is 2.</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a:stretch>
              </a:blipFill>
            </p:spPr>
            <p:txBody>
              <a:bodyPr/>
              <a:lstStyle/>
              <a:p>
                <a:r>
                  <a:rPr lang="en-US">
                    <a:noFill/>
                  </a:rPr>
                  <a:t> </a:t>
                </a:r>
              </a:p>
            </p:txBody>
          </p:sp>
        </mc:Fallback>
      </mc:AlternateContent>
    </p:spTree>
    <p:extLst>
      <p:ext uri="{BB962C8B-B14F-4D97-AF65-F5344CB8AC3E}">
        <p14:creationId xmlns:p14="http://schemas.microsoft.com/office/powerpoint/2010/main" val="6498663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643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Trebuchet MS</vt:lpstr>
      <vt:lpstr>Wingdings</vt:lpstr>
      <vt:lpstr>Wingdings 3</vt:lpstr>
      <vt:lpstr>Facet</vt:lpstr>
      <vt:lpstr>Welcome  </vt:lpstr>
      <vt:lpstr>Presentation Outline</vt:lpstr>
      <vt:lpstr>What is Matrix?</vt:lpstr>
      <vt:lpstr>Echelon matrix</vt:lpstr>
      <vt:lpstr>Reduced Echelon Matrix</vt:lpstr>
      <vt:lpstr>Canonical matrix</vt:lpstr>
      <vt:lpstr>Rank of Matrix</vt:lpstr>
      <vt:lpstr>Example of Rank matrix in Echelon form</vt:lpstr>
      <vt:lpstr>Example of Rank matrix in Determinant form</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Windows User</dc:creator>
  <cp:lastModifiedBy>Hp</cp:lastModifiedBy>
  <cp:revision>13</cp:revision>
  <dcterms:created xsi:type="dcterms:W3CDTF">2021-07-16T10:55:05Z</dcterms:created>
  <dcterms:modified xsi:type="dcterms:W3CDTF">2021-08-03T07:14:10Z</dcterms:modified>
</cp:coreProperties>
</file>