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15" y="6095"/>
            <a:ext cx="1782318" cy="17823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2212" y="1045463"/>
            <a:ext cx="1152906" cy="11483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736" y="0"/>
            <a:ext cx="150875" cy="68579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232" y="393318"/>
            <a:ext cx="7955534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6502" y="1395729"/>
            <a:ext cx="7419975" cy="275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782" y="952500"/>
            <a:ext cx="6074410" cy="1218565"/>
            <a:chOff x="921782" y="952500"/>
            <a:chExt cx="6074410" cy="1218565"/>
          </a:xfrm>
        </p:grpSpPr>
        <p:sp>
          <p:nvSpPr>
            <p:cNvPr id="3" name="object 3"/>
            <p:cNvSpPr/>
            <p:nvPr/>
          </p:nvSpPr>
          <p:spPr>
            <a:xfrm>
              <a:off x="922782" y="1415033"/>
              <a:ext cx="210312" cy="210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782" y="1339341"/>
              <a:ext cx="305291" cy="287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9764" y="952500"/>
              <a:ext cx="3467862" cy="1218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1440" y="952500"/>
              <a:ext cx="3094482" cy="12184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1553" y="1098930"/>
            <a:ext cx="51346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60" dirty="0"/>
              <a:t>Transpose </a:t>
            </a:r>
            <a:r>
              <a:rPr sz="4300" spc="-110" dirty="0"/>
              <a:t>of</a:t>
            </a:r>
            <a:r>
              <a:rPr sz="4300" spc="125" dirty="0"/>
              <a:t> </a:t>
            </a:r>
            <a:r>
              <a:rPr sz="4300" spc="114" dirty="0"/>
              <a:t>matrix</a:t>
            </a:r>
            <a:endParaRPr sz="4300"/>
          </a:p>
        </p:txBody>
      </p:sp>
      <p:sp>
        <p:nvSpPr>
          <p:cNvPr id="8" name="Rectangle 7"/>
          <p:cNvSpPr/>
          <p:nvPr/>
        </p:nvSpPr>
        <p:spPr>
          <a:xfrm>
            <a:off x="1981200" y="3200400"/>
            <a:ext cx="4114800" cy="20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B.Sc. In CSE, BSMRSTU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724" y="419100"/>
            <a:ext cx="2518410" cy="1021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41146"/>
            <a:ext cx="19329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Products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84197" y="1395729"/>
            <a:ext cx="722185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41020" indent="-64135">
              <a:lnSpc>
                <a:spcPct val="117800"/>
              </a:lnSpc>
              <a:spcBef>
                <a:spcPts val="100"/>
              </a:spcBef>
            </a:pPr>
            <a:r>
              <a:rPr sz="1800" spc="-135" dirty="0">
                <a:latin typeface="Trebuchet MS"/>
                <a:cs typeface="Trebuchet MS"/>
              </a:rPr>
              <a:t>If </a:t>
            </a:r>
            <a:r>
              <a:rPr sz="1800" b="1" spc="105" dirty="0">
                <a:latin typeface="Arial"/>
                <a:cs typeface="Arial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35" dirty="0">
                <a:latin typeface="Trebuchet MS"/>
                <a:cs typeface="Trebuchet MS"/>
              </a:rPr>
              <a:t>an </a:t>
            </a:r>
            <a:r>
              <a:rPr sz="1800" i="1" spc="-165" dirty="0">
                <a:latin typeface="Trebuchet MS"/>
                <a:cs typeface="Trebuchet MS"/>
              </a:rPr>
              <a:t>m </a:t>
            </a:r>
            <a:r>
              <a:rPr sz="1800" spc="105" dirty="0">
                <a:latin typeface="Trebuchet MS"/>
                <a:cs typeface="Trebuchet MS"/>
              </a:rPr>
              <a:t>× </a:t>
            </a:r>
            <a:r>
              <a:rPr sz="1800" i="1" spc="-140" dirty="0">
                <a:latin typeface="Trebuchet MS"/>
                <a:cs typeface="Trebuchet MS"/>
              </a:rPr>
              <a:t>n </a:t>
            </a:r>
            <a:r>
              <a:rPr sz="1800" spc="-85" dirty="0">
                <a:latin typeface="Trebuchet MS"/>
                <a:cs typeface="Trebuchet MS"/>
              </a:rPr>
              <a:t>matrix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b="1" spc="60" dirty="0">
                <a:latin typeface="Arial"/>
                <a:cs typeface="Arial"/>
              </a:rPr>
              <a:t>A</a:t>
            </a:r>
            <a:r>
              <a:rPr sz="1800" spc="89" baseline="25462" dirty="0">
                <a:latin typeface="Trebuchet MS"/>
                <a:cs typeface="Trebuchet MS"/>
              </a:rPr>
              <a:t>T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95" dirty="0">
                <a:latin typeface="Trebuchet MS"/>
                <a:cs typeface="Trebuchet MS"/>
              </a:rPr>
              <a:t>its </a:t>
            </a:r>
            <a:r>
              <a:rPr sz="1800" spc="-90" dirty="0">
                <a:latin typeface="Trebuchet MS"/>
                <a:cs typeface="Trebuchet MS"/>
              </a:rPr>
              <a:t>transpose, </a:t>
            </a:r>
            <a:r>
              <a:rPr sz="1800" spc="-105" dirty="0">
                <a:latin typeface="Trebuchet MS"/>
                <a:cs typeface="Trebuchet MS"/>
              </a:rPr>
              <a:t>then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result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85" dirty="0">
                <a:latin typeface="Trebuchet MS"/>
                <a:cs typeface="Trebuchet MS"/>
              </a:rPr>
              <a:t>matrix  </a:t>
            </a:r>
            <a:r>
              <a:rPr sz="1800" spc="-110" dirty="0">
                <a:latin typeface="Trebuchet MS"/>
                <a:cs typeface="Trebuchet MS"/>
              </a:rPr>
              <a:t>multiplication </a:t>
            </a:r>
            <a:r>
              <a:rPr sz="1800" spc="-95" dirty="0">
                <a:latin typeface="Trebuchet MS"/>
                <a:cs typeface="Trebuchet MS"/>
              </a:rPr>
              <a:t>with these </a:t>
            </a:r>
            <a:r>
              <a:rPr sz="1800" spc="-60" dirty="0">
                <a:latin typeface="Trebuchet MS"/>
                <a:cs typeface="Trebuchet MS"/>
              </a:rPr>
              <a:t>two </a:t>
            </a:r>
            <a:r>
              <a:rPr sz="1800" spc="-95" dirty="0">
                <a:latin typeface="Trebuchet MS"/>
                <a:cs typeface="Trebuchet MS"/>
              </a:rPr>
              <a:t>matrices </a:t>
            </a:r>
            <a:r>
              <a:rPr sz="1800" spc="-110" dirty="0">
                <a:latin typeface="Trebuchet MS"/>
                <a:cs typeface="Trebuchet MS"/>
              </a:rPr>
              <a:t>gives </a:t>
            </a:r>
            <a:r>
              <a:rPr sz="1800" spc="-55" dirty="0">
                <a:latin typeface="Trebuchet MS"/>
                <a:cs typeface="Trebuchet MS"/>
              </a:rPr>
              <a:t>two </a:t>
            </a:r>
            <a:r>
              <a:rPr sz="1800" spc="-95" dirty="0">
                <a:latin typeface="Trebuchet MS"/>
                <a:cs typeface="Trebuchet MS"/>
              </a:rPr>
              <a:t>square </a:t>
            </a:r>
            <a:r>
              <a:rPr sz="1800" spc="-114" dirty="0">
                <a:latin typeface="Trebuchet MS"/>
                <a:cs typeface="Trebuchet MS"/>
              </a:rPr>
              <a:t>matrices: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b="1" spc="10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25400" marR="17780">
              <a:lnSpc>
                <a:spcPct val="117800"/>
              </a:lnSpc>
            </a:pPr>
            <a:r>
              <a:rPr sz="1800" b="1" spc="65" dirty="0">
                <a:latin typeface="Arial"/>
                <a:cs typeface="Arial"/>
              </a:rPr>
              <a:t>A</a:t>
            </a:r>
            <a:r>
              <a:rPr sz="1800" spc="97" baseline="25462" dirty="0">
                <a:latin typeface="Trebuchet MS"/>
                <a:cs typeface="Trebuchet MS"/>
              </a:rPr>
              <a:t>T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i="1" spc="-165" dirty="0">
                <a:latin typeface="Trebuchet MS"/>
                <a:cs typeface="Trebuchet MS"/>
              </a:rPr>
              <a:t>m </a:t>
            </a:r>
            <a:r>
              <a:rPr sz="1800" spc="105" dirty="0">
                <a:latin typeface="Trebuchet MS"/>
                <a:cs typeface="Trebuchet MS"/>
              </a:rPr>
              <a:t>× </a:t>
            </a:r>
            <a:r>
              <a:rPr sz="1800" i="1" spc="-165" dirty="0">
                <a:latin typeface="Trebuchet MS"/>
                <a:cs typeface="Trebuchet MS"/>
              </a:rPr>
              <a:t>m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b="1" spc="65" dirty="0">
                <a:latin typeface="Arial"/>
                <a:cs typeface="Arial"/>
              </a:rPr>
              <a:t>A</a:t>
            </a:r>
            <a:r>
              <a:rPr sz="1800" spc="97" baseline="25462" dirty="0">
                <a:latin typeface="Trebuchet MS"/>
                <a:cs typeface="Trebuchet MS"/>
              </a:rPr>
              <a:t>T </a:t>
            </a:r>
            <a:r>
              <a:rPr sz="1800" b="1" spc="105" dirty="0">
                <a:latin typeface="Arial"/>
                <a:cs typeface="Arial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i="1" spc="-140" dirty="0">
                <a:latin typeface="Trebuchet MS"/>
                <a:cs typeface="Trebuchet MS"/>
              </a:rPr>
              <a:t>n </a:t>
            </a:r>
            <a:r>
              <a:rPr sz="1800" spc="105" dirty="0">
                <a:latin typeface="Trebuchet MS"/>
                <a:cs typeface="Trebuchet MS"/>
              </a:rPr>
              <a:t>× </a:t>
            </a:r>
            <a:r>
              <a:rPr sz="1800" i="1" spc="-210" dirty="0">
                <a:latin typeface="Trebuchet MS"/>
                <a:cs typeface="Trebuchet MS"/>
              </a:rPr>
              <a:t>n</a:t>
            </a:r>
            <a:r>
              <a:rPr sz="1800" spc="-210" dirty="0">
                <a:latin typeface="Trebuchet MS"/>
                <a:cs typeface="Trebuchet MS"/>
              </a:rPr>
              <a:t>. </a:t>
            </a:r>
            <a:r>
              <a:rPr sz="1800" spc="-80" dirty="0">
                <a:latin typeface="Trebuchet MS"/>
                <a:cs typeface="Trebuchet MS"/>
              </a:rPr>
              <a:t>Furthermore, </a:t>
            </a:r>
            <a:r>
              <a:rPr sz="1800" spc="-95" dirty="0">
                <a:latin typeface="Trebuchet MS"/>
                <a:cs typeface="Trebuchet MS"/>
              </a:rPr>
              <a:t>these </a:t>
            </a:r>
            <a:r>
              <a:rPr sz="1800" spc="-70" dirty="0">
                <a:latin typeface="Trebuchet MS"/>
                <a:cs typeface="Trebuchet MS"/>
              </a:rPr>
              <a:t>products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90" dirty="0">
                <a:latin typeface="Trebuchet MS"/>
                <a:cs typeface="Trebuchet MS"/>
              </a:rPr>
              <a:t>symmetric  </a:t>
            </a:r>
            <a:r>
              <a:rPr sz="1800" spc="-114" dirty="0">
                <a:latin typeface="Trebuchet MS"/>
                <a:cs typeface="Trebuchet MS"/>
              </a:rPr>
              <a:t>matrices. </a:t>
            </a:r>
            <a:r>
              <a:rPr sz="1800" spc="-120" dirty="0">
                <a:latin typeface="Trebuchet MS"/>
                <a:cs typeface="Trebuchet MS"/>
              </a:rPr>
              <a:t>Indeed,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5" dirty="0">
                <a:latin typeface="Trebuchet MS"/>
                <a:cs typeface="Trebuchet MS"/>
              </a:rPr>
              <a:t>matrix </a:t>
            </a:r>
            <a:r>
              <a:rPr sz="1800" spc="-75" dirty="0">
                <a:latin typeface="Trebuchet MS"/>
                <a:cs typeface="Trebuchet MS"/>
              </a:rPr>
              <a:t>product </a:t>
            </a:r>
            <a:r>
              <a:rPr sz="1800" b="1" spc="105" dirty="0">
                <a:latin typeface="Arial"/>
                <a:cs typeface="Arial"/>
              </a:rPr>
              <a:t>A </a:t>
            </a:r>
            <a:r>
              <a:rPr sz="1800" b="1" spc="60" dirty="0">
                <a:latin typeface="Arial"/>
                <a:cs typeface="Arial"/>
              </a:rPr>
              <a:t>A</a:t>
            </a:r>
            <a:r>
              <a:rPr sz="1800" spc="89" baseline="25462" dirty="0">
                <a:latin typeface="Trebuchet MS"/>
                <a:cs typeface="Trebuchet MS"/>
              </a:rPr>
              <a:t>T </a:t>
            </a:r>
            <a:r>
              <a:rPr sz="1800" spc="-100" dirty="0">
                <a:latin typeface="Trebuchet MS"/>
                <a:cs typeface="Trebuchet MS"/>
              </a:rPr>
              <a:t>has </a:t>
            </a:r>
            <a:r>
              <a:rPr sz="1800" spc="-85" dirty="0">
                <a:latin typeface="Trebuchet MS"/>
                <a:cs typeface="Trebuchet MS"/>
              </a:rPr>
              <a:t>entries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10" dirty="0">
                <a:latin typeface="Trebuchet MS"/>
                <a:cs typeface="Trebuchet MS"/>
              </a:rPr>
              <a:t>are the </a:t>
            </a:r>
            <a:r>
              <a:rPr sz="1800" spc="-85" dirty="0">
                <a:latin typeface="Trebuchet MS"/>
                <a:cs typeface="Trebuchet MS"/>
              </a:rPr>
              <a:t>inner  </a:t>
            </a:r>
            <a:r>
              <a:rPr sz="1800" spc="-75" dirty="0">
                <a:latin typeface="Trebuchet MS"/>
                <a:cs typeface="Trebuchet MS"/>
              </a:rPr>
              <a:t>product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25" dirty="0">
                <a:latin typeface="Trebuchet MS"/>
                <a:cs typeface="Trebuchet MS"/>
              </a:rPr>
              <a:t>row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b="1" spc="105" dirty="0">
                <a:latin typeface="Arial"/>
                <a:cs typeface="Arial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column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b="1" spc="-100" dirty="0">
                <a:latin typeface="Arial"/>
                <a:cs typeface="Arial"/>
              </a:rPr>
              <a:t>A</a:t>
            </a:r>
            <a:r>
              <a:rPr sz="1800" spc="-150" baseline="25462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. </a:t>
            </a:r>
            <a:r>
              <a:rPr sz="1800" spc="-75" dirty="0">
                <a:latin typeface="Trebuchet MS"/>
                <a:cs typeface="Trebuchet MS"/>
              </a:rPr>
              <a:t>But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75" dirty="0">
                <a:latin typeface="Trebuchet MS"/>
                <a:cs typeface="Trebuchet MS"/>
              </a:rPr>
              <a:t>columns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b="1" spc="60" dirty="0">
                <a:latin typeface="Arial"/>
                <a:cs typeface="Arial"/>
              </a:rPr>
              <a:t>A</a:t>
            </a:r>
            <a:r>
              <a:rPr sz="1800" spc="89" baseline="25462" dirty="0">
                <a:latin typeface="Trebuchet MS"/>
                <a:cs typeface="Trebuchet MS"/>
              </a:rPr>
              <a:t>T </a:t>
            </a:r>
            <a:r>
              <a:rPr sz="1800" spc="-110" dirty="0">
                <a:latin typeface="Trebuchet MS"/>
                <a:cs typeface="Trebuchet MS"/>
              </a:rPr>
              <a:t>are the  </a:t>
            </a:r>
            <a:r>
              <a:rPr sz="1800" spc="-30" dirty="0">
                <a:latin typeface="Trebuchet MS"/>
                <a:cs typeface="Trebuchet MS"/>
              </a:rPr>
              <a:t>rows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b="1" spc="-85" dirty="0">
                <a:latin typeface="Arial"/>
                <a:cs typeface="Arial"/>
              </a:rPr>
              <a:t>A</a:t>
            </a:r>
            <a:r>
              <a:rPr sz="1800" spc="-85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so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75" dirty="0">
                <a:latin typeface="Trebuchet MS"/>
                <a:cs typeface="Trebuchet MS"/>
              </a:rPr>
              <a:t>entry </a:t>
            </a:r>
            <a:r>
              <a:rPr sz="1800" spc="-55" dirty="0">
                <a:latin typeface="Trebuchet MS"/>
                <a:cs typeface="Trebuchet MS"/>
              </a:rPr>
              <a:t>corresponds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5" dirty="0">
                <a:latin typeface="Trebuchet MS"/>
                <a:cs typeface="Trebuchet MS"/>
              </a:rPr>
              <a:t>inner </a:t>
            </a:r>
            <a:r>
              <a:rPr sz="1800" spc="-75" dirty="0">
                <a:latin typeface="Trebuchet MS"/>
                <a:cs typeface="Trebuchet MS"/>
              </a:rPr>
              <a:t>product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two </a:t>
            </a:r>
            <a:r>
              <a:rPr sz="1800" spc="-30" dirty="0">
                <a:latin typeface="Trebuchet MS"/>
                <a:cs typeface="Trebuchet MS"/>
              </a:rPr>
              <a:t>rows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b="1" spc="-85" dirty="0">
                <a:latin typeface="Arial"/>
                <a:cs typeface="Arial"/>
              </a:rPr>
              <a:t>A</a:t>
            </a:r>
            <a:r>
              <a:rPr sz="1800" spc="-85" dirty="0">
                <a:latin typeface="Trebuchet MS"/>
                <a:cs typeface="Trebuchet MS"/>
              </a:rPr>
              <a:t>.  </a:t>
            </a:r>
            <a:r>
              <a:rPr sz="1800" spc="-135" dirty="0">
                <a:latin typeface="Trebuchet MS"/>
                <a:cs typeface="Trebuchet MS"/>
              </a:rPr>
              <a:t>If </a:t>
            </a:r>
            <a:r>
              <a:rPr sz="1800" i="1" spc="-130" dirty="0">
                <a:latin typeface="Trebuchet MS"/>
                <a:cs typeface="Trebuchet MS"/>
              </a:rPr>
              <a:t>p</a:t>
            </a:r>
            <a:r>
              <a:rPr sz="1800" i="1" spc="-195" baseline="-20833" dirty="0">
                <a:latin typeface="Trebuchet MS"/>
                <a:cs typeface="Trebuchet MS"/>
              </a:rPr>
              <a:t>i </a:t>
            </a:r>
            <a:r>
              <a:rPr sz="1800" i="1" spc="-322" baseline="-20833" dirty="0">
                <a:latin typeface="Trebuchet MS"/>
                <a:cs typeface="Trebuchet MS"/>
              </a:rPr>
              <a:t>j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75" dirty="0">
                <a:latin typeface="Trebuchet MS"/>
                <a:cs typeface="Trebuchet MS"/>
              </a:rPr>
              <a:t>entry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00" dirty="0">
                <a:latin typeface="Trebuchet MS"/>
                <a:cs typeface="Trebuchet MS"/>
              </a:rPr>
              <a:t>product, </a:t>
            </a:r>
            <a:r>
              <a:rPr sz="1800" spc="-120" dirty="0">
                <a:latin typeface="Trebuchet MS"/>
                <a:cs typeface="Trebuchet MS"/>
              </a:rPr>
              <a:t>it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00" dirty="0">
                <a:latin typeface="Trebuchet MS"/>
                <a:cs typeface="Trebuchet MS"/>
              </a:rPr>
              <a:t>obtained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30" dirty="0">
                <a:latin typeface="Trebuchet MS"/>
                <a:cs typeface="Trebuchet MS"/>
              </a:rPr>
              <a:t>rows </a:t>
            </a:r>
            <a:r>
              <a:rPr sz="1800" i="1" spc="-215" dirty="0">
                <a:latin typeface="Trebuchet MS"/>
                <a:cs typeface="Trebuchet MS"/>
              </a:rPr>
              <a:t>i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i="1" spc="-325" dirty="0">
                <a:latin typeface="Trebuchet MS"/>
                <a:cs typeface="Trebuchet MS"/>
              </a:rPr>
              <a:t>j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.The  </a:t>
            </a:r>
            <a:r>
              <a:rPr sz="1800" spc="-75" dirty="0">
                <a:latin typeface="Trebuchet MS"/>
                <a:cs typeface="Trebuchet MS"/>
              </a:rPr>
              <a:t>entry </a:t>
            </a:r>
            <a:r>
              <a:rPr sz="1800" i="1" spc="-165" dirty="0">
                <a:latin typeface="Trebuchet MS"/>
                <a:cs typeface="Trebuchet MS"/>
              </a:rPr>
              <a:t>p</a:t>
            </a:r>
            <a:r>
              <a:rPr sz="1800" i="1" spc="-247" baseline="-20833" dirty="0">
                <a:latin typeface="Trebuchet MS"/>
                <a:cs typeface="Trebuchet MS"/>
              </a:rPr>
              <a:t>j </a:t>
            </a:r>
            <a:r>
              <a:rPr sz="1800" i="1" spc="-217" baseline="-20833" dirty="0">
                <a:latin typeface="Trebuchet MS"/>
                <a:cs typeface="Trebuchet MS"/>
              </a:rPr>
              <a:t>i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85" dirty="0">
                <a:latin typeface="Trebuchet MS"/>
                <a:cs typeface="Trebuchet MS"/>
              </a:rPr>
              <a:t>also </a:t>
            </a:r>
            <a:r>
              <a:rPr sz="1800" spc="-100" dirty="0">
                <a:latin typeface="Trebuchet MS"/>
                <a:cs typeface="Trebuchet MS"/>
              </a:rPr>
              <a:t>obtained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95" dirty="0">
                <a:latin typeface="Trebuchet MS"/>
                <a:cs typeface="Trebuchet MS"/>
              </a:rPr>
              <a:t>these </a:t>
            </a:r>
            <a:r>
              <a:rPr sz="1800" spc="-80" dirty="0">
                <a:latin typeface="Trebuchet MS"/>
                <a:cs typeface="Trebuchet MS"/>
              </a:rPr>
              <a:t>rows, thus </a:t>
            </a:r>
            <a:r>
              <a:rPr sz="1800" i="1" spc="-100" dirty="0">
                <a:latin typeface="Trebuchet MS"/>
                <a:cs typeface="Trebuchet MS"/>
              </a:rPr>
              <a:t>p</a:t>
            </a:r>
            <a:r>
              <a:rPr sz="1800" spc="-150" baseline="-20833" dirty="0">
                <a:latin typeface="Trebuchet MS"/>
                <a:cs typeface="Trebuchet MS"/>
              </a:rPr>
              <a:t>i </a:t>
            </a:r>
            <a:r>
              <a:rPr sz="1800" spc="-270" baseline="-20833" dirty="0">
                <a:latin typeface="Trebuchet MS"/>
                <a:cs typeface="Trebuchet MS"/>
              </a:rPr>
              <a:t>j </a:t>
            </a:r>
            <a:r>
              <a:rPr sz="1800" spc="105" dirty="0">
                <a:latin typeface="Trebuchet MS"/>
                <a:cs typeface="Trebuchet MS"/>
              </a:rPr>
              <a:t>= </a:t>
            </a:r>
            <a:r>
              <a:rPr sz="1800" i="1" spc="-150" dirty="0">
                <a:latin typeface="Trebuchet MS"/>
                <a:cs typeface="Trebuchet MS"/>
              </a:rPr>
              <a:t>p</a:t>
            </a:r>
            <a:r>
              <a:rPr sz="1800" spc="-225" baseline="-20833" dirty="0">
                <a:latin typeface="Trebuchet MS"/>
                <a:cs typeface="Trebuchet MS"/>
              </a:rPr>
              <a:t>j </a:t>
            </a:r>
            <a:r>
              <a:rPr sz="1800" spc="-262" baseline="-20833" dirty="0">
                <a:latin typeface="Trebuchet MS"/>
                <a:cs typeface="Trebuchet MS"/>
              </a:rPr>
              <a:t>i</a:t>
            </a:r>
            <a:r>
              <a:rPr sz="1800" spc="-175" dirty="0">
                <a:latin typeface="Trebuchet MS"/>
                <a:cs typeface="Trebuchet MS"/>
              </a:rPr>
              <a:t>,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75" dirty="0">
                <a:latin typeface="Trebuchet MS"/>
                <a:cs typeface="Trebuchet MS"/>
              </a:rPr>
              <a:t>product  </a:t>
            </a:r>
            <a:r>
              <a:rPr sz="1800" spc="-85" dirty="0">
                <a:latin typeface="Trebuchet MS"/>
                <a:cs typeface="Trebuchet MS"/>
              </a:rPr>
              <a:t>matrix </a:t>
            </a:r>
            <a:r>
              <a:rPr sz="1800" spc="-114" dirty="0">
                <a:latin typeface="Trebuchet MS"/>
                <a:cs typeface="Trebuchet MS"/>
              </a:rPr>
              <a:t>(</a:t>
            </a:r>
            <a:r>
              <a:rPr sz="1800" i="1" spc="-114" dirty="0">
                <a:latin typeface="Trebuchet MS"/>
                <a:cs typeface="Trebuchet MS"/>
              </a:rPr>
              <a:t>p</a:t>
            </a:r>
            <a:r>
              <a:rPr sz="1800" i="1" spc="-172" baseline="-20833" dirty="0">
                <a:latin typeface="Trebuchet MS"/>
                <a:cs typeface="Trebuchet MS"/>
              </a:rPr>
              <a:t>i </a:t>
            </a:r>
            <a:r>
              <a:rPr sz="1800" i="1" spc="-225" baseline="-20833" dirty="0">
                <a:latin typeface="Trebuchet MS"/>
                <a:cs typeface="Trebuchet MS"/>
              </a:rPr>
              <a:t>j</a:t>
            </a:r>
            <a:r>
              <a:rPr sz="1800" spc="-150" dirty="0">
                <a:latin typeface="Trebuchet MS"/>
                <a:cs typeface="Trebuchet MS"/>
              </a:rPr>
              <a:t>)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05" dirty="0">
                <a:latin typeface="Trebuchet MS"/>
                <a:cs typeface="Trebuchet MS"/>
              </a:rPr>
              <a:t>symmetric. </a:t>
            </a:r>
            <a:r>
              <a:rPr sz="1800" spc="-140" dirty="0">
                <a:latin typeface="Trebuchet MS"/>
                <a:cs typeface="Trebuchet MS"/>
              </a:rPr>
              <a:t>Similarly,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75" dirty="0">
                <a:latin typeface="Trebuchet MS"/>
                <a:cs typeface="Trebuchet MS"/>
              </a:rPr>
              <a:t>product </a:t>
            </a:r>
            <a:r>
              <a:rPr sz="1800" b="1" spc="60" dirty="0">
                <a:latin typeface="Arial"/>
                <a:cs typeface="Arial"/>
              </a:rPr>
              <a:t>A</a:t>
            </a:r>
            <a:r>
              <a:rPr sz="1800" spc="89" baseline="25462" dirty="0">
                <a:latin typeface="Trebuchet MS"/>
                <a:cs typeface="Trebuchet MS"/>
              </a:rPr>
              <a:t>T </a:t>
            </a:r>
            <a:r>
              <a:rPr sz="1800" b="1" spc="105" dirty="0">
                <a:latin typeface="Arial"/>
                <a:cs typeface="Arial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symmetric </a:t>
            </a:r>
            <a:r>
              <a:rPr sz="1800" spc="-114" dirty="0">
                <a:latin typeface="Trebuchet MS"/>
                <a:cs typeface="Trebuchet MS"/>
              </a:rPr>
              <a:t>matrix. 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quick </a:t>
            </a:r>
            <a:r>
              <a:rPr sz="1800" spc="-65" dirty="0">
                <a:latin typeface="Trebuchet MS"/>
                <a:cs typeface="Trebuchet MS"/>
              </a:rPr>
              <a:t>proof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symmetry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b="1" spc="105" dirty="0">
                <a:latin typeface="Arial"/>
                <a:cs typeface="Arial"/>
              </a:rPr>
              <a:t>A </a:t>
            </a:r>
            <a:r>
              <a:rPr sz="1800" b="1" spc="65" dirty="0">
                <a:latin typeface="Arial"/>
                <a:cs typeface="Arial"/>
              </a:rPr>
              <a:t>A</a:t>
            </a:r>
            <a:r>
              <a:rPr sz="1800" spc="97" baseline="25462" dirty="0">
                <a:latin typeface="Trebuchet MS"/>
                <a:cs typeface="Trebuchet MS"/>
              </a:rPr>
              <a:t>T </a:t>
            </a:r>
            <a:r>
              <a:rPr sz="1800" spc="-80" dirty="0">
                <a:latin typeface="Trebuchet MS"/>
                <a:cs typeface="Trebuchet MS"/>
              </a:rPr>
              <a:t>results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55" dirty="0">
                <a:latin typeface="Trebuchet MS"/>
                <a:cs typeface="Trebuchet MS"/>
              </a:rPr>
              <a:t>fact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20" dirty="0">
                <a:latin typeface="Trebuchet MS"/>
                <a:cs typeface="Trebuchet MS"/>
              </a:rPr>
              <a:t>it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95" dirty="0">
                <a:latin typeface="Trebuchet MS"/>
                <a:cs typeface="Trebuchet MS"/>
              </a:rPr>
              <a:t>its </a:t>
            </a:r>
            <a:r>
              <a:rPr sz="1800" spc="-45" dirty="0">
                <a:latin typeface="Trebuchet MS"/>
                <a:cs typeface="Trebuchet MS"/>
              </a:rPr>
              <a:t>own  </a:t>
            </a:r>
            <a:r>
              <a:rPr sz="1800" spc="-70" dirty="0">
                <a:latin typeface="Trebuchet MS"/>
                <a:cs typeface="Trebuchet MS"/>
              </a:rPr>
              <a:t>transpose</a:t>
            </a:r>
            <a:endParaRPr sz="18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385"/>
              </a:spcBef>
            </a:pPr>
            <a:r>
              <a:rPr sz="1800" spc="10" dirty="0">
                <a:latin typeface="Trebuchet MS"/>
                <a:cs typeface="Trebuchet MS"/>
              </a:rPr>
              <a:t>(</a:t>
            </a:r>
            <a:r>
              <a:rPr sz="1800" b="1" spc="10" dirty="0">
                <a:latin typeface="Arial"/>
                <a:cs typeface="Arial"/>
              </a:rPr>
              <a:t>AA</a:t>
            </a:r>
            <a:r>
              <a:rPr sz="1800" spc="15" baseline="25462" dirty="0">
                <a:latin typeface="Trebuchet MS"/>
                <a:cs typeface="Trebuchet MS"/>
              </a:rPr>
              <a:t>T</a:t>
            </a:r>
            <a:r>
              <a:rPr sz="1800" spc="10" dirty="0">
                <a:latin typeface="Trebuchet MS"/>
                <a:cs typeface="Trebuchet MS"/>
              </a:rPr>
              <a:t>)</a:t>
            </a:r>
            <a:r>
              <a:rPr sz="1800" spc="15" baseline="25462" dirty="0">
                <a:latin typeface="Trebuchet MS"/>
                <a:cs typeface="Trebuchet MS"/>
              </a:rPr>
              <a:t>T </a:t>
            </a:r>
            <a:r>
              <a:rPr sz="1800" spc="105" dirty="0">
                <a:latin typeface="Trebuchet MS"/>
                <a:cs typeface="Trebuchet MS"/>
              </a:rPr>
              <a:t>=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spc="-7" baseline="25462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)</a:t>
            </a:r>
            <a:r>
              <a:rPr sz="1800" spc="-7" baseline="25462" dirty="0">
                <a:latin typeface="Trebuchet MS"/>
                <a:cs typeface="Trebuchet MS"/>
              </a:rPr>
              <a:t>T </a:t>
            </a:r>
            <a:r>
              <a:rPr sz="1800" b="1" spc="65" dirty="0">
                <a:latin typeface="Arial"/>
                <a:cs typeface="Arial"/>
              </a:rPr>
              <a:t>A</a:t>
            </a:r>
            <a:r>
              <a:rPr sz="1800" spc="97" baseline="25462" dirty="0">
                <a:latin typeface="Trebuchet MS"/>
                <a:cs typeface="Trebuchet MS"/>
              </a:rPr>
              <a:t>T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b="1" spc="75" dirty="0">
                <a:latin typeface="Arial"/>
                <a:cs typeface="Arial"/>
              </a:rPr>
              <a:t>AA</a:t>
            </a:r>
            <a:r>
              <a:rPr sz="1800" spc="112" baseline="25462" dirty="0">
                <a:latin typeface="Trebuchet MS"/>
                <a:cs typeface="Trebuchet MS"/>
              </a:rPr>
              <a:t>T</a:t>
            </a:r>
            <a:endParaRPr sz="1800" baseline="25462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255" y="300227"/>
            <a:ext cx="7590790" cy="1226185"/>
            <a:chOff x="1286255" y="300227"/>
            <a:chExt cx="7590790" cy="1226185"/>
          </a:xfrm>
        </p:grpSpPr>
        <p:sp>
          <p:nvSpPr>
            <p:cNvPr id="3" name="object 3"/>
            <p:cNvSpPr/>
            <p:nvPr/>
          </p:nvSpPr>
          <p:spPr>
            <a:xfrm>
              <a:off x="1286255" y="300227"/>
              <a:ext cx="7590282" cy="7993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6255" y="726947"/>
              <a:ext cx="2218182" cy="7993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2815" marR="508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Implementation </a:t>
            </a:r>
            <a:r>
              <a:rPr spc="-75" dirty="0"/>
              <a:t>of </a:t>
            </a:r>
            <a:r>
              <a:rPr spc="-110" dirty="0"/>
              <a:t>Transpose </a:t>
            </a:r>
            <a:r>
              <a:rPr spc="-75" dirty="0"/>
              <a:t>of </a:t>
            </a:r>
            <a:r>
              <a:rPr spc="70" dirty="0"/>
              <a:t>matrix</a:t>
            </a:r>
            <a:r>
              <a:rPr spc="-85" dirty="0"/>
              <a:t> </a:t>
            </a:r>
            <a:r>
              <a:rPr spc="-70" dirty="0"/>
              <a:t>on  </a:t>
            </a:r>
            <a:r>
              <a:rPr spc="55" dirty="0"/>
              <a:t>Computer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96897" y="1395729"/>
            <a:ext cx="7160259" cy="493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8665" algn="just">
              <a:lnSpc>
                <a:spcPct val="127800"/>
              </a:lnSpc>
              <a:spcBef>
                <a:spcPts val="100"/>
              </a:spcBef>
            </a:pPr>
            <a:r>
              <a:rPr sz="1800" spc="85" dirty="0">
                <a:latin typeface="Trebuchet MS"/>
                <a:cs typeface="Trebuchet MS"/>
              </a:rPr>
              <a:t>On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20" dirty="0">
                <a:latin typeface="Trebuchet MS"/>
                <a:cs typeface="Trebuchet MS"/>
              </a:rPr>
              <a:t>computer, </a:t>
            </a:r>
            <a:r>
              <a:rPr sz="1800" spc="-60" dirty="0">
                <a:latin typeface="Trebuchet MS"/>
                <a:cs typeface="Trebuchet MS"/>
              </a:rPr>
              <a:t>one </a:t>
            </a:r>
            <a:r>
              <a:rPr sz="1800" spc="-125" dirty="0">
                <a:latin typeface="Trebuchet MS"/>
                <a:cs typeface="Trebuchet MS"/>
              </a:rPr>
              <a:t>can </a:t>
            </a:r>
            <a:r>
              <a:rPr sz="1800" spc="-105" dirty="0">
                <a:latin typeface="Trebuchet MS"/>
                <a:cs typeface="Trebuchet MS"/>
              </a:rPr>
              <a:t>often </a:t>
            </a:r>
            <a:r>
              <a:rPr sz="1800" spc="-110" dirty="0">
                <a:latin typeface="Trebuchet MS"/>
                <a:cs typeface="Trebuchet MS"/>
              </a:rPr>
              <a:t>avoid explicitly </a:t>
            </a:r>
            <a:r>
              <a:rPr sz="1800" spc="-80" dirty="0">
                <a:latin typeface="Trebuchet MS"/>
                <a:cs typeface="Trebuchet MS"/>
              </a:rPr>
              <a:t>transposing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matrix 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60" dirty="0">
                <a:latin typeface="Trebuchet MS"/>
                <a:cs typeface="Trebuchet MS"/>
              </a:rPr>
              <a:t>memory </a:t>
            </a:r>
            <a:r>
              <a:rPr sz="1800" spc="-110" dirty="0">
                <a:latin typeface="Trebuchet MS"/>
                <a:cs typeface="Trebuchet MS"/>
              </a:rPr>
              <a:t>by </a:t>
            </a:r>
            <a:r>
              <a:rPr sz="1800" spc="-105" dirty="0">
                <a:latin typeface="Trebuchet MS"/>
                <a:cs typeface="Trebuchet MS"/>
              </a:rPr>
              <a:t>simply accessing </a:t>
            </a:r>
            <a:r>
              <a:rPr sz="1800" spc="-110" dirty="0">
                <a:latin typeface="Trebuchet MS"/>
                <a:cs typeface="Trebuchet MS"/>
              </a:rPr>
              <a:t>the same </a:t>
            </a:r>
            <a:r>
              <a:rPr sz="1800" spc="-140" dirty="0">
                <a:latin typeface="Trebuchet MS"/>
                <a:cs typeface="Trebuchet MS"/>
              </a:rPr>
              <a:t>data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25" dirty="0">
                <a:latin typeface="Trebuchet MS"/>
                <a:cs typeface="Trebuchet MS"/>
              </a:rPr>
              <a:t>different </a:t>
            </a:r>
            <a:r>
              <a:rPr sz="1800" spc="-110" dirty="0">
                <a:latin typeface="Trebuchet MS"/>
                <a:cs typeface="Trebuchet MS"/>
              </a:rPr>
              <a:t>order.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 marL="12700" marR="123825" algn="just">
              <a:lnSpc>
                <a:spcPct val="127800"/>
              </a:lnSpc>
            </a:pPr>
            <a:r>
              <a:rPr sz="1800" spc="-125" dirty="0">
                <a:latin typeface="Trebuchet MS"/>
                <a:cs typeface="Trebuchet MS"/>
              </a:rPr>
              <a:t>example, </a:t>
            </a:r>
            <a:r>
              <a:rPr sz="1800" spc="-90" dirty="0">
                <a:latin typeface="Trebuchet MS"/>
                <a:cs typeface="Trebuchet MS"/>
              </a:rPr>
              <a:t>software </a:t>
            </a:r>
            <a:r>
              <a:rPr sz="1800" spc="-95" dirty="0">
                <a:latin typeface="Trebuchet MS"/>
                <a:cs typeface="Trebuchet MS"/>
              </a:rPr>
              <a:t>libraries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110" dirty="0">
                <a:latin typeface="Trebuchet MS"/>
                <a:cs typeface="Trebuchet MS"/>
              </a:rPr>
              <a:t>linear </a:t>
            </a:r>
            <a:r>
              <a:rPr sz="1800" spc="-140" dirty="0">
                <a:latin typeface="Trebuchet MS"/>
                <a:cs typeface="Trebuchet MS"/>
              </a:rPr>
              <a:t>algebra, </a:t>
            </a:r>
            <a:r>
              <a:rPr sz="1800" spc="-80" dirty="0">
                <a:latin typeface="Trebuchet MS"/>
                <a:cs typeface="Trebuchet MS"/>
              </a:rPr>
              <a:t>such </a:t>
            </a:r>
            <a:r>
              <a:rPr sz="1800" spc="-110" dirty="0">
                <a:latin typeface="Trebuchet MS"/>
                <a:cs typeface="Trebuchet MS"/>
              </a:rPr>
              <a:t>as </a:t>
            </a:r>
            <a:r>
              <a:rPr sz="1800" spc="-45" dirty="0">
                <a:latin typeface="Trebuchet MS"/>
                <a:cs typeface="Trebuchet MS"/>
              </a:rPr>
              <a:t>BLAS, </a:t>
            </a:r>
            <a:r>
              <a:rPr sz="1800" spc="-125" dirty="0">
                <a:latin typeface="Trebuchet MS"/>
                <a:cs typeface="Trebuchet MS"/>
              </a:rPr>
              <a:t>typically </a:t>
            </a:r>
            <a:r>
              <a:rPr sz="1800" spc="-80" dirty="0">
                <a:latin typeface="Trebuchet MS"/>
                <a:cs typeface="Trebuchet MS"/>
              </a:rPr>
              <a:t>provide  </a:t>
            </a:r>
            <a:r>
              <a:rPr sz="1800" spc="-60" dirty="0">
                <a:latin typeface="Trebuchet MS"/>
                <a:cs typeface="Trebuchet MS"/>
              </a:rPr>
              <a:t>options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4" dirty="0">
                <a:latin typeface="Trebuchet MS"/>
                <a:cs typeface="Trebuchet MS"/>
              </a:rPr>
              <a:t>specify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00" dirty="0">
                <a:latin typeface="Trebuchet MS"/>
                <a:cs typeface="Trebuchet MS"/>
              </a:rPr>
              <a:t>certain </a:t>
            </a:r>
            <a:r>
              <a:rPr sz="1800" spc="-95" dirty="0">
                <a:latin typeface="Trebuchet MS"/>
                <a:cs typeface="Trebuchet MS"/>
              </a:rPr>
              <a:t>matrices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4" dirty="0">
                <a:latin typeface="Trebuchet MS"/>
                <a:cs typeface="Trebuchet MS"/>
              </a:rPr>
              <a:t>be </a:t>
            </a:r>
            <a:r>
              <a:rPr sz="1800" spc="-95" dirty="0">
                <a:latin typeface="Trebuchet MS"/>
                <a:cs typeface="Trebuchet MS"/>
              </a:rPr>
              <a:t>interpreted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75" dirty="0">
                <a:latin typeface="Trebuchet MS"/>
                <a:cs typeface="Trebuchet MS"/>
              </a:rPr>
              <a:t>transposed  </a:t>
            </a:r>
            <a:r>
              <a:rPr sz="1800" spc="-40" dirty="0">
                <a:latin typeface="Trebuchet MS"/>
                <a:cs typeface="Trebuchet MS"/>
              </a:rPr>
              <a:t>order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0" dirty="0">
                <a:latin typeface="Trebuchet MS"/>
                <a:cs typeface="Trebuchet MS"/>
              </a:rPr>
              <a:t>avoid the </a:t>
            </a:r>
            <a:r>
              <a:rPr sz="1800" spc="-95" dirty="0">
                <a:latin typeface="Trebuchet MS"/>
                <a:cs typeface="Trebuchet MS"/>
              </a:rPr>
              <a:t>necessity of </a:t>
            </a:r>
            <a:r>
              <a:rPr sz="1800" spc="-140" dirty="0">
                <a:latin typeface="Trebuchet MS"/>
                <a:cs typeface="Trebuchet MS"/>
              </a:rPr>
              <a:t>data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movement.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rebuchet MS"/>
              <a:cs typeface="Trebuchet MS"/>
            </a:endParaRPr>
          </a:p>
          <a:p>
            <a:pPr marL="12700" marR="5080">
              <a:lnSpc>
                <a:spcPct val="127800"/>
              </a:lnSpc>
            </a:pPr>
            <a:r>
              <a:rPr sz="1800" spc="-100" dirty="0">
                <a:latin typeface="Trebuchet MS"/>
                <a:cs typeface="Trebuchet MS"/>
              </a:rPr>
              <a:t>However, </a:t>
            </a:r>
            <a:r>
              <a:rPr sz="1800" spc="-95" dirty="0">
                <a:latin typeface="Trebuchet MS"/>
                <a:cs typeface="Trebuchet MS"/>
              </a:rPr>
              <a:t>there </a:t>
            </a:r>
            <a:r>
              <a:rPr sz="1800" spc="-105" dirty="0">
                <a:latin typeface="Trebuchet MS"/>
                <a:cs typeface="Trebuchet MS"/>
              </a:rPr>
              <a:t>remain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number </a:t>
            </a:r>
            <a:r>
              <a:rPr sz="1800" spc="-95" dirty="0">
                <a:latin typeface="Trebuchet MS"/>
                <a:cs typeface="Trebuchet MS"/>
              </a:rPr>
              <a:t>of circumstances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90" dirty="0">
                <a:latin typeface="Trebuchet MS"/>
                <a:cs typeface="Trebuchet MS"/>
              </a:rPr>
              <a:t>which </a:t>
            </a:r>
            <a:r>
              <a:rPr sz="1800" spc="-120" dirty="0">
                <a:latin typeface="Trebuchet MS"/>
                <a:cs typeface="Trebuchet MS"/>
              </a:rPr>
              <a:t>it </a:t>
            </a:r>
            <a:r>
              <a:rPr sz="1800" spc="-80" dirty="0">
                <a:latin typeface="Trebuchet MS"/>
                <a:cs typeface="Trebuchet MS"/>
              </a:rPr>
              <a:t>is necessary </a:t>
            </a:r>
            <a:r>
              <a:rPr sz="1800" spc="20" dirty="0">
                <a:latin typeface="Trebuchet MS"/>
                <a:cs typeface="Trebuchet MS"/>
              </a:rPr>
              <a:t>or  </a:t>
            </a:r>
            <a:r>
              <a:rPr sz="1800" spc="-100" dirty="0">
                <a:latin typeface="Trebuchet MS"/>
                <a:cs typeface="Trebuchet MS"/>
              </a:rPr>
              <a:t>desirable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20" dirty="0">
                <a:latin typeface="Trebuchet MS"/>
                <a:cs typeface="Trebuchet MS"/>
              </a:rPr>
              <a:t>physically </a:t>
            </a:r>
            <a:r>
              <a:rPr sz="1800" spc="-50" dirty="0">
                <a:latin typeface="Trebuchet MS"/>
                <a:cs typeface="Trebuchet MS"/>
              </a:rPr>
              <a:t>reorder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matrix </a:t>
            </a:r>
            <a:r>
              <a:rPr sz="1800" spc="-100" dirty="0">
                <a:latin typeface="Trebuchet MS"/>
                <a:cs typeface="Trebuchet MS"/>
              </a:rPr>
              <a:t>in </a:t>
            </a:r>
            <a:r>
              <a:rPr sz="1800" spc="-60" dirty="0">
                <a:latin typeface="Trebuchet MS"/>
                <a:cs typeface="Trebuchet MS"/>
              </a:rPr>
              <a:t>memory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95" dirty="0">
                <a:latin typeface="Trebuchet MS"/>
                <a:cs typeface="Trebuchet MS"/>
              </a:rPr>
              <a:t>its </a:t>
            </a:r>
            <a:r>
              <a:rPr sz="1800" spc="-75" dirty="0">
                <a:latin typeface="Trebuchet MS"/>
                <a:cs typeface="Trebuchet MS"/>
              </a:rPr>
              <a:t>transposed  </a:t>
            </a:r>
            <a:r>
              <a:rPr sz="1800" spc="-90" dirty="0">
                <a:latin typeface="Trebuchet MS"/>
                <a:cs typeface="Trebuchet MS"/>
              </a:rPr>
              <a:t>ordering. </a:t>
            </a: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125" dirty="0">
                <a:latin typeface="Trebuchet MS"/>
                <a:cs typeface="Trebuchet MS"/>
              </a:rPr>
              <a:t>example,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matrix </a:t>
            </a:r>
            <a:r>
              <a:rPr sz="1800" spc="-60" dirty="0">
                <a:latin typeface="Trebuchet MS"/>
                <a:cs typeface="Trebuchet MS"/>
              </a:rPr>
              <a:t>stored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75" dirty="0">
                <a:latin typeface="Trebuchet MS"/>
                <a:cs typeface="Trebuchet MS"/>
              </a:rPr>
              <a:t>row-major </a:t>
            </a:r>
            <a:r>
              <a:rPr sz="1800" spc="-110" dirty="0">
                <a:latin typeface="Trebuchet MS"/>
                <a:cs typeface="Trebuchet MS"/>
              </a:rPr>
              <a:t>order, the </a:t>
            </a:r>
            <a:r>
              <a:rPr sz="1800" spc="-30" dirty="0">
                <a:latin typeface="Trebuchet MS"/>
                <a:cs typeface="Trebuchet MS"/>
              </a:rPr>
              <a:t>rows </a:t>
            </a:r>
            <a:r>
              <a:rPr sz="1800" spc="-95" dirty="0">
                <a:latin typeface="Trebuchet MS"/>
                <a:cs typeface="Trebuchet MS"/>
              </a:rPr>
              <a:t>of 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5" dirty="0">
                <a:latin typeface="Trebuchet MS"/>
                <a:cs typeface="Trebuchet MS"/>
              </a:rPr>
              <a:t>matrix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75" dirty="0">
                <a:latin typeface="Trebuchet MS"/>
                <a:cs typeface="Trebuchet MS"/>
              </a:rPr>
              <a:t>contiguous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60" dirty="0">
                <a:latin typeface="Trebuchet MS"/>
                <a:cs typeface="Trebuchet MS"/>
              </a:rPr>
              <a:t>memory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columns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90" dirty="0">
                <a:latin typeface="Trebuchet MS"/>
                <a:cs typeface="Trebuchet MS"/>
              </a:rPr>
              <a:t>discontiguous. </a:t>
            </a:r>
            <a:r>
              <a:rPr sz="1800" spc="-135" dirty="0">
                <a:latin typeface="Trebuchet MS"/>
                <a:cs typeface="Trebuchet MS"/>
              </a:rPr>
              <a:t>If  </a:t>
            </a:r>
            <a:r>
              <a:rPr sz="1800" spc="-110" dirty="0">
                <a:latin typeface="Trebuchet MS"/>
                <a:cs typeface="Trebuchet MS"/>
              </a:rPr>
              <a:t>repeated </a:t>
            </a:r>
            <a:r>
              <a:rPr sz="1800" spc="-70" dirty="0">
                <a:latin typeface="Trebuchet MS"/>
                <a:cs typeface="Trebuchet MS"/>
              </a:rPr>
              <a:t>operations </a:t>
            </a:r>
            <a:r>
              <a:rPr sz="1800" spc="-105" dirty="0">
                <a:latin typeface="Trebuchet MS"/>
                <a:cs typeface="Trebuchet MS"/>
              </a:rPr>
              <a:t>need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0" dirty="0">
                <a:latin typeface="Trebuchet MS"/>
                <a:cs typeface="Trebuchet MS"/>
              </a:rPr>
              <a:t>be </a:t>
            </a:r>
            <a:r>
              <a:rPr sz="1800" spc="-80" dirty="0">
                <a:latin typeface="Trebuchet MS"/>
                <a:cs typeface="Trebuchet MS"/>
              </a:rPr>
              <a:t>performed </a:t>
            </a:r>
            <a:r>
              <a:rPr sz="1800" spc="-30" dirty="0">
                <a:latin typeface="Trebuchet MS"/>
                <a:cs typeface="Trebuchet MS"/>
              </a:rPr>
              <a:t>on </a:t>
            </a:r>
            <a:r>
              <a:rPr sz="1800" spc="-105" dirty="0">
                <a:latin typeface="Trebuchet MS"/>
                <a:cs typeface="Trebuchet MS"/>
              </a:rPr>
              <a:t>the columns,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110" dirty="0">
                <a:latin typeface="Trebuchet MS"/>
                <a:cs typeface="Trebuchet MS"/>
              </a:rPr>
              <a:t>example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in</a:t>
            </a:r>
            <a:endParaRPr sz="1800">
              <a:latin typeface="Trebuchet MS"/>
              <a:cs typeface="Trebuchet MS"/>
            </a:endParaRPr>
          </a:p>
          <a:p>
            <a:pPr marL="12700" marR="405130">
              <a:lnSpc>
                <a:spcPct val="127800"/>
              </a:lnSpc>
              <a:spcBef>
                <a:spcPts val="5"/>
              </a:spcBef>
            </a:pP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40" dirty="0">
                <a:latin typeface="Trebuchet MS"/>
                <a:cs typeface="Trebuchet MS"/>
              </a:rPr>
              <a:t>fast </a:t>
            </a:r>
            <a:r>
              <a:rPr sz="1800" spc="-60" dirty="0">
                <a:latin typeface="Trebuchet MS"/>
                <a:cs typeface="Trebuchet MS"/>
              </a:rPr>
              <a:t>Fourier </a:t>
            </a:r>
            <a:r>
              <a:rPr sz="1800" spc="-80" dirty="0">
                <a:latin typeface="Trebuchet MS"/>
                <a:cs typeface="Trebuchet MS"/>
              </a:rPr>
              <a:t>transform </a:t>
            </a:r>
            <a:r>
              <a:rPr sz="1800" spc="-114" dirty="0">
                <a:latin typeface="Trebuchet MS"/>
                <a:cs typeface="Trebuchet MS"/>
              </a:rPr>
              <a:t>algorithm, </a:t>
            </a:r>
            <a:r>
              <a:rPr sz="1800" spc="-80" dirty="0">
                <a:latin typeface="Trebuchet MS"/>
                <a:cs typeface="Trebuchet MS"/>
              </a:rPr>
              <a:t>transposing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5" dirty="0">
                <a:latin typeface="Trebuchet MS"/>
                <a:cs typeface="Trebuchet MS"/>
              </a:rPr>
              <a:t>matrix </a:t>
            </a:r>
            <a:r>
              <a:rPr sz="1800" spc="-100" dirty="0">
                <a:latin typeface="Trebuchet MS"/>
                <a:cs typeface="Trebuchet MS"/>
              </a:rPr>
              <a:t>in </a:t>
            </a:r>
            <a:r>
              <a:rPr sz="1800" spc="-60" dirty="0">
                <a:latin typeface="Trebuchet MS"/>
                <a:cs typeface="Trebuchet MS"/>
              </a:rPr>
              <a:t>memory (to  </a:t>
            </a:r>
            <a:r>
              <a:rPr sz="1800" spc="-125" dirty="0">
                <a:latin typeface="Trebuchet MS"/>
                <a:cs typeface="Trebuchet MS"/>
              </a:rPr>
              <a:t>make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columns </a:t>
            </a:r>
            <a:r>
              <a:rPr sz="1800" spc="-75" dirty="0">
                <a:latin typeface="Trebuchet MS"/>
                <a:cs typeface="Trebuchet MS"/>
              </a:rPr>
              <a:t>contiguous) </a:t>
            </a:r>
            <a:r>
              <a:rPr sz="1800" spc="-155" dirty="0">
                <a:latin typeface="Trebuchet MS"/>
                <a:cs typeface="Trebuchet MS"/>
              </a:rPr>
              <a:t>may </a:t>
            </a:r>
            <a:r>
              <a:rPr sz="1800" spc="-90" dirty="0">
                <a:latin typeface="Trebuchet MS"/>
                <a:cs typeface="Trebuchet MS"/>
              </a:rPr>
              <a:t>improve performance</a:t>
            </a:r>
            <a:r>
              <a:rPr sz="1800" spc="23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by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05" dirty="0">
                <a:latin typeface="Trebuchet MS"/>
                <a:cs typeface="Trebuchet MS"/>
              </a:rPr>
              <a:t>increasing </a:t>
            </a:r>
            <a:r>
              <a:rPr sz="1800" spc="-60" dirty="0">
                <a:latin typeface="Trebuchet MS"/>
                <a:cs typeface="Trebuchet MS"/>
              </a:rPr>
              <a:t>memory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locality.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255" y="300227"/>
            <a:ext cx="7590790" cy="1226185"/>
            <a:chOff x="1286255" y="300227"/>
            <a:chExt cx="7590790" cy="1226185"/>
          </a:xfrm>
        </p:grpSpPr>
        <p:sp>
          <p:nvSpPr>
            <p:cNvPr id="3" name="object 3"/>
            <p:cNvSpPr/>
            <p:nvPr/>
          </p:nvSpPr>
          <p:spPr>
            <a:xfrm>
              <a:off x="1286255" y="300227"/>
              <a:ext cx="7590282" cy="7993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6255" y="726947"/>
              <a:ext cx="2218182" cy="7993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2815" marR="508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Implementation </a:t>
            </a:r>
            <a:r>
              <a:rPr spc="-75" dirty="0"/>
              <a:t>of </a:t>
            </a:r>
            <a:r>
              <a:rPr spc="-110" dirty="0"/>
              <a:t>Transpose </a:t>
            </a:r>
            <a:r>
              <a:rPr spc="-75" dirty="0"/>
              <a:t>of </a:t>
            </a:r>
            <a:r>
              <a:rPr spc="70" dirty="0"/>
              <a:t>matrix</a:t>
            </a:r>
            <a:r>
              <a:rPr spc="-85" dirty="0"/>
              <a:t> </a:t>
            </a:r>
            <a:r>
              <a:rPr spc="-70" dirty="0"/>
              <a:t>on  </a:t>
            </a:r>
            <a:r>
              <a:rPr spc="55" dirty="0"/>
              <a:t>Computer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96897" y="1395729"/>
            <a:ext cx="7197090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0"/>
              </a:spcBef>
            </a:pPr>
            <a:r>
              <a:rPr sz="1800" spc="-155" dirty="0">
                <a:latin typeface="Trebuchet MS"/>
                <a:cs typeface="Trebuchet MS"/>
              </a:rPr>
              <a:t>Ideally, </a:t>
            </a:r>
            <a:r>
              <a:rPr sz="1800" spc="-60" dirty="0">
                <a:latin typeface="Trebuchet MS"/>
                <a:cs typeface="Trebuchet MS"/>
              </a:rPr>
              <a:t>one </a:t>
            </a:r>
            <a:r>
              <a:rPr sz="1800" spc="-114" dirty="0">
                <a:latin typeface="Trebuchet MS"/>
                <a:cs typeface="Trebuchet MS"/>
              </a:rPr>
              <a:t>might </a:t>
            </a:r>
            <a:r>
              <a:rPr sz="1800" spc="-70" dirty="0">
                <a:latin typeface="Trebuchet MS"/>
                <a:cs typeface="Trebuchet MS"/>
              </a:rPr>
              <a:t>hope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70" dirty="0">
                <a:latin typeface="Trebuchet MS"/>
                <a:cs typeface="Trebuchet MS"/>
              </a:rPr>
              <a:t>transpose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matrix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25" dirty="0">
                <a:latin typeface="Trebuchet MS"/>
                <a:cs typeface="Trebuchet MS"/>
              </a:rPr>
              <a:t>minimal </a:t>
            </a:r>
            <a:r>
              <a:rPr sz="1800" spc="-114" dirty="0">
                <a:latin typeface="Trebuchet MS"/>
                <a:cs typeface="Trebuchet MS"/>
              </a:rPr>
              <a:t>additional </a:t>
            </a:r>
            <a:r>
              <a:rPr sz="1800" spc="-100" dirty="0">
                <a:latin typeface="Trebuchet MS"/>
                <a:cs typeface="Trebuchet MS"/>
              </a:rPr>
              <a:t>storage.  </a:t>
            </a:r>
            <a:r>
              <a:rPr sz="1800" spc="-50" dirty="0">
                <a:latin typeface="Trebuchet MS"/>
                <a:cs typeface="Trebuchet MS"/>
              </a:rPr>
              <a:t>This </a:t>
            </a:r>
            <a:r>
              <a:rPr sz="1800" spc="-114" dirty="0">
                <a:latin typeface="Trebuchet MS"/>
                <a:cs typeface="Trebuchet MS"/>
              </a:rPr>
              <a:t>leads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5" dirty="0">
                <a:latin typeface="Trebuchet MS"/>
                <a:cs typeface="Trebuchet MS"/>
              </a:rPr>
              <a:t>problem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80" dirty="0">
                <a:latin typeface="Trebuchet MS"/>
                <a:cs typeface="Trebuchet MS"/>
              </a:rPr>
              <a:t>transposing </a:t>
            </a:r>
            <a:r>
              <a:rPr sz="1800" spc="-135" dirty="0">
                <a:latin typeface="Trebuchet MS"/>
                <a:cs typeface="Trebuchet MS"/>
              </a:rPr>
              <a:t>an </a:t>
            </a:r>
            <a:r>
              <a:rPr sz="1800" i="1" spc="-140" dirty="0">
                <a:latin typeface="Trebuchet MS"/>
                <a:cs typeface="Trebuchet MS"/>
              </a:rPr>
              <a:t>n </a:t>
            </a:r>
            <a:r>
              <a:rPr sz="1800" spc="105" dirty="0">
                <a:latin typeface="Trebuchet MS"/>
                <a:cs typeface="Trebuchet MS"/>
              </a:rPr>
              <a:t>× </a:t>
            </a:r>
            <a:r>
              <a:rPr sz="1800" i="1" spc="-165" dirty="0">
                <a:latin typeface="Trebuchet MS"/>
                <a:cs typeface="Trebuchet MS"/>
              </a:rPr>
              <a:t>m </a:t>
            </a:r>
            <a:r>
              <a:rPr sz="1800" spc="-85" dirty="0">
                <a:latin typeface="Trebuchet MS"/>
                <a:cs typeface="Trebuchet MS"/>
              </a:rPr>
              <a:t>matrix </a:t>
            </a:r>
            <a:r>
              <a:rPr sz="1800" spc="-130" dirty="0">
                <a:latin typeface="Trebuchet MS"/>
                <a:cs typeface="Trebuchet MS"/>
              </a:rPr>
              <a:t>in-place,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10" dirty="0">
                <a:latin typeface="Trebuchet MS"/>
                <a:cs typeface="Trebuchet MS"/>
              </a:rPr>
              <a:t>O(1)  </a:t>
            </a:r>
            <a:r>
              <a:rPr sz="1800" spc="-114" dirty="0">
                <a:latin typeface="Trebuchet MS"/>
                <a:cs typeface="Trebuchet MS"/>
              </a:rPr>
              <a:t>additional </a:t>
            </a:r>
            <a:r>
              <a:rPr sz="1800" spc="-80" dirty="0">
                <a:latin typeface="Trebuchet MS"/>
                <a:cs typeface="Trebuchet MS"/>
              </a:rPr>
              <a:t>storage </a:t>
            </a:r>
            <a:r>
              <a:rPr sz="1800" spc="20" dirty="0">
                <a:latin typeface="Trebuchet MS"/>
                <a:cs typeface="Trebuchet MS"/>
              </a:rPr>
              <a:t>or </a:t>
            </a:r>
            <a:r>
              <a:rPr sz="1800" spc="-150" dirty="0">
                <a:latin typeface="Trebuchet MS"/>
                <a:cs typeface="Trebuchet MS"/>
              </a:rPr>
              <a:t>at </a:t>
            </a:r>
            <a:r>
              <a:rPr sz="1800" spc="-60" dirty="0">
                <a:latin typeface="Trebuchet MS"/>
                <a:cs typeface="Trebuchet MS"/>
              </a:rPr>
              <a:t>most </a:t>
            </a:r>
            <a:r>
              <a:rPr sz="1800" spc="-80" dirty="0">
                <a:latin typeface="Trebuchet MS"/>
                <a:cs typeface="Trebuchet MS"/>
              </a:rPr>
              <a:t>storage </a:t>
            </a:r>
            <a:r>
              <a:rPr sz="1800" spc="-100" dirty="0">
                <a:latin typeface="Trebuchet MS"/>
                <a:cs typeface="Trebuchet MS"/>
              </a:rPr>
              <a:t>much </a:t>
            </a:r>
            <a:r>
              <a:rPr sz="1800" spc="-90" dirty="0">
                <a:latin typeface="Trebuchet MS"/>
                <a:cs typeface="Trebuchet MS"/>
              </a:rPr>
              <a:t>less </a:t>
            </a:r>
            <a:r>
              <a:rPr sz="1800" spc="-114" dirty="0">
                <a:latin typeface="Trebuchet MS"/>
                <a:cs typeface="Trebuchet MS"/>
              </a:rPr>
              <a:t>than </a:t>
            </a:r>
            <a:r>
              <a:rPr sz="1800" i="1" spc="-195" dirty="0">
                <a:latin typeface="Trebuchet MS"/>
                <a:cs typeface="Trebuchet MS"/>
              </a:rPr>
              <a:t>mn</a:t>
            </a:r>
            <a:r>
              <a:rPr sz="1800" spc="-195" dirty="0">
                <a:latin typeface="Trebuchet MS"/>
                <a:cs typeface="Trebuchet MS"/>
              </a:rPr>
              <a:t>. </a:t>
            </a: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i="1" spc="-140" dirty="0">
                <a:latin typeface="Trebuchet MS"/>
                <a:cs typeface="Trebuchet MS"/>
              </a:rPr>
              <a:t>n </a:t>
            </a:r>
            <a:r>
              <a:rPr sz="1800" spc="105" dirty="0">
                <a:latin typeface="Trebuchet MS"/>
                <a:cs typeface="Trebuchet MS"/>
              </a:rPr>
              <a:t>≠</a:t>
            </a:r>
            <a:r>
              <a:rPr sz="1800" spc="325" dirty="0">
                <a:latin typeface="Trebuchet MS"/>
                <a:cs typeface="Trebuchet MS"/>
              </a:rPr>
              <a:t> </a:t>
            </a:r>
            <a:r>
              <a:rPr sz="1800" i="1" spc="-220" dirty="0">
                <a:latin typeface="Trebuchet MS"/>
                <a:cs typeface="Trebuchet MS"/>
              </a:rPr>
              <a:t>m</a:t>
            </a:r>
            <a:r>
              <a:rPr sz="1800" spc="-220" dirty="0">
                <a:latin typeface="Trebuchet MS"/>
                <a:cs typeface="Trebuchet MS"/>
              </a:rPr>
              <a:t>,</a:t>
            </a:r>
            <a:endParaRPr sz="1800">
              <a:latin typeface="Trebuchet MS"/>
              <a:cs typeface="Trebuchet MS"/>
            </a:endParaRPr>
          </a:p>
          <a:p>
            <a:pPr marL="12700" marR="434975">
              <a:lnSpc>
                <a:spcPct val="127800"/>
              </a:lnSpc>
            </a:pPr>
            <a:r>
              <a:rPr sz="1800" spc="-90" dirty="0">
                <a:latin typeface="Trebuchet MS"/>
                <a:cs typeface="Trebuchet MS"/>
              </a:rPr>
              <a:t>this </a:t>
            </a:r>
            <a:r>
              <a:rPr sz="1800" spc="-95" dirty="0">
                <a:latin typeface="Trebuchet MS"/>
                <a:cs typeface="Trebuchet MS"/>
              </a:rPr>
              <a:t>involves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05" dirty="0">
                <a:latin typeface="Trebuchet MS"/>
                <a:cs typeface="Trebuchet MS"/>
              </a:rPr>
              <a:t>complicated </a:t>
            </a:r>
            <a:r>
              <a:rPr sz="1800" spc="-95" dirty="0">
                <a:latin typeface="Trebuchet MS"/>
                <a:cs typeface="Trebuchet MS"/>
              </a:rPr>
              <a:t>permutation 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40" dirty="0">
                <a:latin typeface="Trebuchet MS"/>
                <a:cs typeface="Trebuchet MS"/>
              </a:rPr>
              <a:t>data </a:t>
            </a:r>
            <a:r>
              <a:rPr sz="1800" spc="-105" dirty="0">
                <a:latin typeface="Trebuchet MS"/>
                <a:cs typeface="Trebuchet MS"/>
              </a:rPr>
              <a:t>elements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55" dirty="0">
                <a:latin typeface="Trebuchet MS"/>
                <a:cs typeface="Trebuchet MS"/>
              </a:rPr>
              <a:t>non-  </a:t>
            </a:r>
            <a:r>
              <a:rPr sz="1800" spc="-110" dirty="0">
                <a:latin typeface="Trebuchet MS"/>
                <a:cs typeface="Trebuchet MS"/>
              </a:rPr>
              <a:t>trivial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4" dirty="0">
                <a:latin typeface="Trebuchet MS"/>
                <a:cs typeface="Trebuchet MS"/>
              </a:rPr>
              <a:t>implement </a:t>
            </a:r>
            <a:r>
              <a:rPr sz="1800" spc="-105" dirty="0">
                <a:latin typeface="Trebuchet MS"/>
                <a:cs typeface="Trebuchet MS"/>
              </a:rPr>
              <a:t>in-place.Therefore, </a:t>
            </a:r>
            <a:r>
              <a:rPr sz="1800" spc="-135" dirty="0">
                <a:latin typeface="Trebuchet MS"/>
                <a:cs typeface="Trebuchet MS"/>
              </a:rPr>
              <a:t>efficient </a:t>
            </a:r>
            <a:r>
              <a:rPr sz="1800" spc="-120" dirty="0">
                <a:latin typeface="Trebuchet MS"/>
                <a:cs typeface="Trebuchet MS"/>
              </a:rPr>
              <a:t>in-place </a:t>
            </a:r>
            <a:r>
              <a:rPr sz="1800" spc="-85" dirty="0">
                <a:latin typeface="Trebuchet MS"/>
                <a:cs typeface="Trebuchet MS"/>
              </a:rPr>
              <a:t>matrix  </a:t>
            </a:r>
            <a:r>
              <a:rPr sz="1800" spc="-75" dirty="0">
                <a:latin typeface="Trebuchet MS"/>
                <a:cs typeface="Trebuchet MS"/>
              </a:rPr>
              <a:t>transposition </a:t>
            </a:r>
            <a:r>
              <a:rPr sz="1800" spc="-100" dirty="0">
                <a:latin typeface="Trebuchet MS"/>
                <a:cs typeface="Trebuchet MS"/>
              </a:rPr>
              <a:t>has </a:t>
            </a:r>
            <a:r>
              <a:rPr sz="1800" spc="-110" dirty="0">
                <a:latin typeface="Trebuchet MS"/>
                <a:cs typeface="Trebuchet MS"/>
              </a:rPr>
              <a:t>been the </a:t>
            </a:r>
            <a:r>
              <a:rPr sz="1800" spc="-120" dirty="0">
                <a:latin typeface="Trebuchet MS"/>
                <a:cs typeface="Trebuchet MS"/>
              </a:rPr>
              <a:t>subject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70" dirty="0">
                <a:latin typeface="Trebuchet MS"/>
                <a:cs typeface="Trebuchet MS"/>
              </a:rPr>
              <a:t>numerous </a:t>
            </a:r>
            <a:r>
              <a:rPr sz="1800" spc="-90" dirty="0">
                <a:latin typeface="Trebuchet MS"/>
                <a:cs typeface="Trebuchet MS"/>
              </a:rPr>
              <a:t>research</a:t>
            </a:r>
            <a:r>
              <a:rPr sz="1800" spc="31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publications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75" dirty="0">
                <a:latin typeface="Trebuchet MS"/>
                <a:cs typeface="Trebuchet MS"/>
              </a:rPr>
              <a:t>computer </a:t>
            </a:r>
            <a:r>
              <a:rPr sz="1800" spc="-114" dirty="0">
                <a:latin typeface="Trebuchet MS"/>
                <a:cs typeface="Trebuchet MS"/>
              </a:rPr>
              <a:t>science, </a:t>
            </a:r>
            <a:r>
              <a:rPr sz="1800" spc="-95" dirty="0">
                <a:latin typeface="Trebuchet MS"/>
                <a:cs typeface="Trebuchet MS"/>
              </a:rPr>
              <a:t>starting </a:t>
            </a:r>
            <a:r>
              <a:rPr sz="1800" spc="-105" dirty="0">
                <a:latin typeface="Trebuchet MS"/>
                <a:cs typeface="Trebuchet MS"/>
              </a:rPr>
              <a:t>in the </a:t>
            </a:r>
            <a:r>
              <a:rPr sz="1800" spc="-140" dirty="0">
                <a:latin typeface="Trebuchet MS"/>
                <a:cs typeface="Trebuchet MS"/>
              </a:rPr>
              <a:t>late </a:t>
            </a:r>
            <a:r>
              <a:rPr sz="1800" spc="-80" dirty="0">
                <a:latin typeface="Trebuchet MS"/>
                <a:cs typeface="Trebuchet MS"/>
              </a:rPr>
              <a:t>1950s, </a:t>
            </a:r>
            <a:r>
              <a:rPr sz="1800" spc="-114" dirty="0">
                <a:latin typeface="Trebuchet MS"/>
                <a:cs typeface="Trebuchet MS"/>
              </a:rPr>
              <a:t>and </a:t>
            </a:r>
            <a:r>
              <a:rPr sz="1800" spc="-105" dirty="0">
                <a:latin typeface="Trebuchet MS"/>
                <a:cs typeface="Trebuchet MS"/>
              </a:rPr>
              <a:t>several </a:t>
            </a:r>
            <a:r>
              <a:rPr sz="1800" spc="-90" dirty="0">
                <a:latin typeface="Trebuchet MS"/>
                <a:cs typeface="Trebuchet MS"/>
              </a:rPr>
              <a:t>algorithms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have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10" dirty="0">
                <a:latin typeface="Trebuchet MS"/>
                <a:cs typeface="Trebuchet MS"/>
              </a:rPr>
              <a:t>been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developed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9852"/>
            <a:ext cx="2891790" cy="1218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6283"/>
            <a:ext cx="21901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0" dirty="0"/>
              <a:t>Outlines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596897" y="1395210"/>
            <a:ext cx="6614159" cy="1930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695"/>
              </a:spcBef>
              <a:buClr>
                <a:srgbClr val="3891A7"/>
              </a:buClr>
              <a:buSzPct val="80000"/>
              <a:buFont typeface="Wingdings"/>
              <a:buChar char=""/>
              <a:tabLst>
                <a:tab pos="296545" algn="l"/>
              </a:tabLst>
            </a:pPr>
            <a:r>
              <a:rPr sz="2000" b="1" dirty="0"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/>
              <a:buChar char=""/>
              <a:tabLst>
                <a:tab pos="296545" algn="l"/>
              </a:tabLst>
            </a:pPr>
            <a:r>
              <a:rPr sz="2000" b="1" spc="50" dirty="0">
                <a:latin typeface="Arial"/>
                <a:cs typeface="Arial"/>
              </a:rPr>
              <a:t>Matrix </a:t>
            </a:r>
            <a:r>
              <a:rPr sz="2000" b="1" spc="-40" dirty="0">
                <a:latin typeface="Arial"/>
                <a:cs typeface="Arial"/>
              </a:rPr>
              <a:t>definitions </a:t>
            </a:r>
            <a:r>
              <a:rPr sz="2000" b="1" spc="-70" dirty="0">
                <a:latin typeface="Arial"/>
                <a:cs typeface="Arial"/>
              </a:rPr>
              <a:t>involving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transposition</a:t>
            </a:r>
            <a:endParaRPr sz="20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Wingdings"/>
              <a:buChar char=""/>
              <a:tabLst>
                <a:tab pos="296545" algn="l"/>
              </a:tabLst>
            </a:pPr>
            <a:r>
              <a:rPr sz="2000" b="1" spc="-10" dirty="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/>
              <a:buChar char=""/>
              <a:tabLst>
                <a:tab pos="296545" algn="l"/>
              </a:tabLst>
            </a:pPr>
            <a:r>
              <a:rPr sz="2000" b="1" spc="-5" dirty="0">
                <a:latin typeface="Arial"/>
                <a:cs typeface="Arial"/>
              </a:rPr>
              <a:t>Properties</a:t>
            </a:r>
            <a:endParaRPr sz="20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/>
              <a:buChar char=""/>
              <a:tabLst>
                <a:tab pos="296545" algn="l"/>
              </a:tabLst>
            </a:pPr>
            <a:r>
              <a:rPr sz="2000" b="1" spc="25" dirty="0">
                <a:latin typeface="Arial"/>
                <a:cs typeface="Arial"/>
              </a:rPr>
              <a:t>Implementation </a:t>
            </a:r>
            <a:r>
              <a:rPr sz="2000" b="1" spc="-50" dirty="0">
                <a:latin typeface="Arial"/>
                <a:cs typeface="Arial"/>
              </a:rPr>
              <a:t>of </a:t>
            </a:r>
            <a:r>
              <a:rPr sz="2000" b="1" spc="-75" dirty="0">
                <a:latin typeface="Arial"/>
                <a:cs typeface="Arial"/>
              </a:rPr>
              <a:t>Transpose </a:t>
            </a:r>
            <a:r>
              <a:rPr sz="2000" b="1" spc="-50" dirty="0">
                <a:latin typeface="Arial"/>
                <a:cs typeface="Arial"/>
              </a:rPr>
              <a:t>of </a:t>
            </a:r>
            <a:r>
              <a:rPr sz="2000" b="1" spc="55" dirty="0">
                <a:latin typeface="Arial"/>
                <a:cs typeface="Arial"/>
              </a:rPr>
              <a:t>matrix </a:t>
            </a:r>
            <a:r>
              <a:rPr sz="2000" b="1" spc="-45" dirty="0">
                <a:latin typeface="Arial"/>
                <a:cs typeface="Arial"/>
              </a:rPr>
              <a:t>on</a:t>
            </a:r>
            <a:r>
              <a:rPr sz="2000" b="1" spc="-345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724" y="419100"/>
            <a:ext cx="2730246" cy="1021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41146"/>
            <a:ext cx="214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Definition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01902" y="1395210"/>
            <a:ext cx="7259320" cy="4521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314" marR="383540">
              <a:lnSpc>
                <a:spcPct val="125099"/>
              </a:lnSpc>
              <a:spcBef>
                <a:spcPts val="90"/>
              </a:spcBef>
              <a:tabLst>
                <a:tab pos="1350010" algn="l"/>
                <a:tab pos="2733040" algn="l"/>
              </a:tabLst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i="1" spc="-170" dirty="0">
                <a:latin typeface="Trebuchet MS"/>
                <a:cs typeface="Trebuchet MS"/>
              </a:rPr>
              <a:t>transpose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14" dirty="0">
                <a:latin typeface="Trebuchet MS"/>
                <a:cs typeface="Trebuchet MS"/>
              </a:rPr>
              <a:t>simply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140" dirty="0">
                <a:latin typeface="Trebuchet MS"/>
                <a:cs typeface="Trebuchet MS"/>
              </a:rPr>
              <a:t>flipped </a:t>
            </a:r>
            <a:r>
              <a:rPr sz="2000" spc="-70" dirty="0">
                <a:latin typeface="Trebuchet MS"/>
                <a:cs typeface="Trebuchet MS"/>
              </a:rPr>
              <a:t>version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100" dirty="0">
                <a:latin typeface="Trebuchet MS"/>
                <a:cs typeface="Trebuchet MS"/>
              </a:rPr>
              <a:t>original  </a:t>
            </a:r>
            <a:r>
              <a:rPr sz="2000" spc="-80" dirty="0">
                <a:latin typeface="Trebuchet MS"/>
                <a:cs typeface="Trebuchet MS"/>
              </a:rPr>
              <a:t>matrix.We	</a:t>
            </a:r>
            <a:r>
              <a:rPr sz="2000" spc="-140" dirty="0">
                <a:latin typeface="Trebuchet MS"/>
                <a:cs typeface="Trebuchet MS"/>
              </a:rPr>
              <a:t>can </a:t>
            </a:r>
            <a:r>
              <a:rPr sz="2000" spc="-80" dirty="0">
                <a:latin typeface="Trebuchet MS"/>
                <a:cs typeface="Trebuchet MS"/>
              </a:rPr>
              <a:t>transpose </a:t>
            </a:r>
            <a:r>
              <a:rPr sz="2000" spc="-195" dirty="0">
                <a:latin typeface="Trebuchet MS"/>
                <a:cs typeface="Trebuchet MS"/>
              </a:rPr>
              <a:t>a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-125" dirty="0">
                <a:latin typeface="Trebuchet MS"/>
                <a:cs typeface="Trebuchet MS"/>
              </a:rPr>
              <a:t>by </a:t>
            </a:r>
            <a:r>
              <a:rPr sz="2000" spc="-110" dirty="0">
                <a:latin typeface="Trebuchet MS"/>
                <a:cs typeface="Trebuchet MS"/>
              </a:rPr>
              <a:t>switching </a:t>
            </a:r>
            <a:r>
              <a:rPr sz="2000" spc="-100" dirty="0">
                <a:latin typeface="Trebuchet MS"/>
                <a:cs typeface="Trebuchet MS"/>
              </a:rPr>
              <a:t>its </a:t>
            </a:r>
            <a:r>
              <a:rPr sz="2000" spc="-35" dirty="0">
                <a:latin typeface="Trebuchet MS"/>
                <a:cs typeface="Trebuchet MS"/>
              </a:rPr>
              <a:t>rows </a:t>
            </a:r>
            <a:r>
              <a:rPr sz="2000" spc="-100" dirty="0">
                <a:latin typeface="Trebuchet MS"/>
                <a:cs typeface="Trebuchet MS"/>
              </a:rPr>
              <a:t>with </a:t>
            </a:r>
            <a:r>
              <a:rPr sz="2000" spc="-135" dirty="0">
                <a:latin typeface="Trebuchet MS"/>
                <a:cs typeface="Trebuchet MS"/>
              </a:rPr>
              <a:t>it  </a:t>
            </a:r>
            <a:r>
              <a:rPr sz="2000" spc="-75" dirty="0">
                <a:latin typeface="Trebuchet MS"/>
                <a:cs typeface="Trebuchet MS"/>
              </a:rPr>
              <a:t>columns.We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denote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	</a:t>
            </a:r>
            <a:r>
              <a:rPr sz="2000" spc="-80" dirty="0">
                <a:latin typeface="Trebuchet MS"/>
                <a:cs typeface="Trebuchet MS"/>
              </a:rPr>
              <a:t>transpose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155" dirty="0">
                <a:latin typeface="Trebuchet MS"/>
                <a:cs typeface="Trebuchet MS"/>
              </a:rPr>
              <a:t>A</a:t>
            </a:r>
            <a:r>
              <a:rPr sz="2000" spc="-34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by </a:t>
            </a:r>
            <a:r>
              <a:rPr sz="2000" b="1" spc="-100" dirty="0">
                <a:latin typeface="Arial"/>
                <a:cs typeface="Arial"/>
              </a:rPr>
              <a:t>A</a:t>
            </a:r>
            <a:r>
              <a:rPr sz="1950" spc="-150" baseline="25641" dirty="0">
                <a:latin typeface="Trebuchet MS"/>
                <a:cs typeface="Trebuchet MS"/>
              </a:rPr>
              <a:t>T</a:t>
            </a:r>
            <a:r>
              <a:rPr sz="2000" spc="-100" dirty="0">
                <a:latin typeface="Trebuchet MS"/>
                <a:cs typeface="Trebuchet MS"/>
              </a:rPr>
              <a:t>,</a:t>
            </a:r>
            <a:endParaRPr sz="2000">
              <a:latin typeface="Trebuchet MS"/>
              <a:cs typeface="Trebuchet MS"/>
            </a:endParaRPr>
          </a:p>
          <a:p>
            <a:pPr marL="107314" marR="17780">
              <a:lnSpc>
                <a:spcPct val="124500"/>
              </a:lnSpc>
              <a:spcBef>
                <a:spcPts val="25"/>
              </a:spcBef>
            </a:pPr>
            <a:r>
              <a:rPr sz="1950" spc="-75" baseline="25641" dirty="0">
                <a:latin typeface="DejaVu Sans"/>
                <a:cs typeface="DejaVu Sans"/>
              </a:rPr>
              <a:t>⊤</a:t>
            </a:r>
            <a:r>
              <a:rPr sz="2000" b="1" spc="-50" dirty="0">
                <a:latin typeface="Arial"/>
                <a:cs typeface="Arial"/>
              </a:rPr>
              <a:t>A, </a:t>
            </a:r>
            <a:r>
              <a:rPr sz="2000" b="1" spc="-65" dirty="0">
                <a:latin typeface="Arial"/>
                <a:cs typeface="Arial"/>
              </a:rPr>
              <a:t>A′</a:t>
            </a:r>
            <a:r>
              <a:rPr sz="2000" spc="-65" dirty="0">
                <a:latin typeface="Trebuchet MS"/>
                <a:cs typeface="Trebuchet MS"/>
              </a:rPr>
              <a:t>, </a:t>
            </a:r>
            <a:r>
              <a:rPr sz="2000" b="1" spc="-95" dirty="0">
                <a:latin typeface="Arial"/>
                <a:cs typeface="Arial"/>
              </a:rPr>
              <a:t>A</a:t>
            </a:r>
            <a:r>
              <a:rPr sz="1950" spc="-142" baseline="25641" dirty="0">
                <a:latin typeface="Trebuchet MS"/>
                <a:cs typeface="Trebuchet MS"/>
              </a:rPr>
              <a:t>tr</a:t>
            </a:r>
            <a:r>
              <a:rPr sz="2000" spc="-95" dirty="0">
                <a:latin typeface="Trebuchet MS"/>
                <a:cs typeface="Trebuchet MS"/>
              </a:rPr>
              <a:t>, </a:t>
            </a:r>
            <a:r>
              <a:rPr sz="1950" spc="30" baseline="25641" dirty="0">
                <a:latin typeface="Trebuchet MS"/>
                <a:cs typeface="Trebuchet MS"/>
              </a:rPr>
              <a:t>t</a:t>
            </a:r>
            <a:r>
              <a:rPr sz="2000" b="1" spc="20" dirty="0">
                <a:latin typeface="Arial"/>
                <a:cs typeface="Arial"/>
              </a:rPr>
              <a:t>A </a:t>
            </a:r>
            <a:r>
              <a:rPr sz="2000" spc="20" dirty="0">
                <a:latin typeface="Trebuchet MS"/>
                <a:cs typeface="Trebuchet MS"/>
              </a:rPr>
              <a:t>or </a:t>
            </a:r>
            <a:r>
              <a:rPr sz="2000" b="1" spc="-85" dirty="0">
                <a:latin typeface="Arial"/>
                <a:cs typeface="Arial"/>
              </a:rPr>
              <a:t>A</a:t>
            </a:r>
            <a:r>
              <a:rPr sz="1950" spc="-127" baseline="25641" dirty="0">
                <a:latin typeface="Trebuchet MS"/>
                <a:cs typeface="Trebuchet MS"/>
              </a:rPr>
              <a:t>t</a:t>
            </a:r>
            <a:r>
              <a:rPr sz="2000" spc="-85" dirty="0">
                <a:latin typeface="Trebuchet MS"/>
                <a:cs typeface="Trebuchet MS"/>
              </a:rPr>
              <a:t>, </a:t>
            </a:r>
            <a:r>
              <a:rPr sz="2000" spc="-175" dirty="0">
                <a:latin typeface="Trebuchet MS"/>
                <a:cs typeface="Trebuchet MS"/>
              </a:rPr>
              <a:t>may </a:t>
            </a:r>
            <a:r>
              <a:rPr sz="2000" spc="-125" dirty="0">
                <a:latin typeface="Trebuchet MS"/>
                <a:cs typeface="Trebuchet MS"/>
              </a:rPr>
              <a:t>be </a:t>
            </a:r>
            <a:r>
              <a:rPr sz="2000" spc="-80" dirty="0">
                <a:latin typeface="Trebuchet MS"/>
                <a:cs typeface="Trebuchet MS"/>
              </a:rPr>
              <a:t>constructed </a:t>
            </a:r>
            <a:r>
              <a:rPr sz="2000" spc="-125" dirty="0">
                <a:latin typeface="Trebuchet MS"/>
                <a:cs typeface="Trebuchet MS"/>
              </a:rPr>
              <a:t>by </a:t>
            </a:r>
            <a:r>
              <a:rPr sz="2000" spc="-145" dirty="0">
                <a:latin typeface="Trebuchet MS"/>
                <a:cs typeface="Trebuchet MS"/>
              </a:rPr>
              <a:t>any </a:t>
            </a:r>
            <a:r>
              <a:rPr sz="2000" spc="-65" dirty="0">
                <a:latin typeface="Trebuchet MS"/>
                <a:cs typeface="Trebuchet MS"/>
              </a:rPr>
              <a:t>one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105" dirty="0">
                <a:latin typeface="Trebuchet MS"/>
                <a:cs typeface="Trebuchet MS"/>
              </a:rPr>
              <a:t>following  </a:t>
            </a:r>
            <a:r>
              <a:rPr sz="2000" spc="-110" dirty="0">
                <a:latin typeface="Trebuchet MS"/>
                <a:cs typeface="Trebuchet MS"/>
              </a:rPr>
              <a:t>methods:</a:t>
            </a:r>
            <a:endParaRPr sz="2000">
              <a:latin typeface="Trebuchet MS"/>
              <a:cs typeface="Trebuchet MS"/>
            </a:endParaRPr>
          </a:p>
          <a:p>
            <a:pPr marL="482600" indent="-45720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/>
              <a:tabLst>
                <a:tab pos="481965" algn="l"/>
                <a:tab pos="482600" algn="l"/>
              </a:tabLst>
            </a:pPr>
            <a:r>
              <a:rPr sz="2000" spc="-120" dirty="0">
                <a:latin typeface="Trebuchet MS"/>
                <a:cs typeface="Trebuchet MS"/>
              </a:rPr>
              <a:t>Reflect </a:t>
            </a:r>
            <a:r>
              <a:rPr sz="2000" b="1" spc="120" dirty="0">
                <a:latin typeface="Arial"/>
                <a:cs typeface="Arial"/>
              </a:rPr>
              <a:t>A </a:t>
            </a:r>
            <a:r>
              <a:rPr sz="2000" spc="-65" dirty="0">
                <a:latin typeface="Trebuchet MS"/>
                <a:cs typeface="Trebuchet MS"/>
              </a:rPr>
              <a:t>over </a:t>
            </a:r>
            <a:r>
              <a:rPr sz="2000" spc="-100" dirty="0">
                <a:latin typeface="Trebuchet MS"/>
                <a:cs typeface="Trebuchet MS"/>
              </a:rPr>
              <a:t>its </a:t>
            </a:r>
            <a:r>
              <a:rPr sz="2000" spc="-135" dirty="0">
                <a:latin typeface="Trebuchet MS"/>
                <a:cs typeface="Trebuchet MS"/>
              </a:rPr>
              <a:t>main </a:t>
            </a:r>
            <a:r>
              <a:rPr sz="2000" spc="-125" dirty="0">
                <a:latin typeface="Trebuchet MS"/>
                <a:cs typeface="Trebuchet MS"/>
              </a:rPr>
              <a:t>diagonal </a:t>
            </a:r>
            <a:r>
              <a:rPr sz="2000" spc="-95" dirty="0">
                <a:latin typeface="Trebuchet MS"/>
                <a:cs typeface="Trebuchet MS"/>
              </a:rPr>
              <a:t>(which </a:t>
            </a:r>
            <a:r>
              <a:rPr sz="2000" spc="-50" dirty="0">
                <a:latin typeface="Trebuchet MS"/>
                <a:cs typeface="Trebuchet MS"/>
              </a:rPr>
              <a:t>runs </a:t>
            </a:r>
            <a:r>
              <a:rPr sz="2000" spc="-90" dirty="0">
                <a:latin typeface="Trebuchet MS"/>
                <a:cs typeface="Trebuchet MS"/>
              </a:rPr>
              <a:t>from </a:t>
            </a:r>
            <a:r>
              <a:rPr sz="2000" spc="-120" dirty="0">
                <a:latin typeface="Trebuchet MS"/>
                <a:cs typeface="Trebuchet MS"/>
              </a:rPr>
              <a:t>top-left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to</a:t>
            </a:r>
            <a:endParaRPr sz="2000">
              <a:latin typeface="Trebuchet MS"/>
              <a:cs typeface="Trebuchet MS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000" spc="-85" dirty="0">
                <a:latin typeface="Trebuchet MS"/>
                <a:cs typeface="Trebuchet MS"/>
              </a:rPr>
              <a:t>bottom-right)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05" dirty="0">
                <a:latin typeface="Trebuchet MS"/>
                <a:cs typeface="Trebuchet MS"/>
              </a:rPr>
              <a:t>obtain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Arial"/>
                <a:cs typeface="Arial"/>
              </a:rPr>
              <a:t>A</a:t>
            </a:r>
            <a:r>
              <a:rPr sz="1950" spc="-82" baseline="25641" dirty="0">
                <a:latin typeface="Trebuchet MS"/>
                <a:cs typeface="Trebuchet MS"/>
              </a:rPr>
              <a:t>T</a:t>
            </a:r>
            <a:r>
              <a:rPr sz="2000" spc="-55" dirty="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482600" indent="-45720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 startAt="2"/>
              <a:tabLst>
                <a:tab pos="481965" algn="l"/>
                <a:tab pos="482600" algn="l"/>
              </a:tabLst>
            </a:pPr>
            <a:r>
              <a:rPr sz="2000" dirty="0">
                <a:latin typeface="Trebuchet MS"/>
                <a:cs typeface="Trebuchet MS"/>
              </a:rPr>
              <a:t>Write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35" dirty="0">
                <a:latin typeface="Trebuchet MS"/>
                <a:cs typeface="Trebuchet MS"/>
              </a:rPr>
              <a:t>rows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b="1" spc="120" dirty="0">
                <a:latin typeface="Arial"/>
                <a:cs typeface="Arial"/>
              </a:rPr>
              <a:t>A </a:t>
            </a:r>
            <a:r>
              <a:rPr sz="2000" spc="-120" dirty="0">
                <a:latin typeface="Trebuchet MS"/>
                <a:cs typeface="Trebuchet MS"/>
              </a:rPr>
              <a:t>as the </a:t>
            </a:r>
            <a:r>
              <a:rPr sz="2000" spc="-85" dirty="0">
                <a:latin typeface="Trebuchet MS"/>
                <a:cs typeface="Trebuchet MS"/>
              </a:rPr>
              <a:t>columns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Arial"/>
                <a:cs typeface="Arial"/>
              </a:rPr>
              <a:t>A</a:t>
            </a:r>
            <a:r>
              <a:rPr sz="1950" spc="-82" baseline="25641" dirty="0">
                <a:latin typeface="Trebuchet MS"/>
                <a:cs typeface="Trebuchet MS"/>
              </a:rPr>
              <a:t>T</a:t>
            </a:r>
            <a:r>
              <a:rPr sz="2000" spc="-55" dirty="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482600" indent="-45720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 startAt="2"/>
              <a:tabLst>
                <a:tab pos="481965" algn="l"/>
                <a:tab pos="482600" algn="l"/>
              </a:tabLst>
            </a:pPr>
            <a:r>
              <a:rPr sz="2000" dirty="0">
                <a:latin typeface="Trebuchet MS"/>
                <a:cs typeface="Trebuchet MS"/>
              </a:rPr>
              <a:t>Write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80" dirty="0">
                <a:latin typeface="Trebuchet MS"/>
                <a:cs typeface="Trebuchet MS"/>
              </a:rPr>
              <a:t>columns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b="1" spc="120" dirty="0">
                <a:latin typeface="Arial"/>
                <a:cs typeface="Arial"/>
              </a:rPr>
              <a:t>A </a:t>
            </a:r>
            <a:r>
              <a:rPr sz="2000" spc="-120" dirty="0">
                <a:latin typeface="Trebuchet MS"/>
                <a:cs typeface="Trebuchet MS"/>
              </a:rPr>
              <a:t>as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35" dirty="0">
                <a:latin typeface="Trebuchet MS"/>
                <a:cs typeface="Trebuchet MS"/>
              </a:rPr>
              <a:t>rows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Arial"/>
                <a:cs typeface="Arial"/>
              </a:rPr>
              <a:t>A</a:t>
            </a:r>
            <a:r>
              <a:rPr sz="1950" spc="-150" baseline="25641" dirty="0">
                <a:latin typeface="Trebuchet MS"/>
                <a:cs typeface="Trebuchet MS"/>
              </a:rPr>
              <a:t>T</a:t>
            </a:r>
            <a:r>
              <a:rPr sz="2000" spc="-10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07314" marR="214629">
              <a:lnSpc>
                <a:spcPts val="3000"/>
              </a:lnSpc>
              <a:spcBef>
                <a:spcPts val="200"/>
              </a:spcBef>
            </a:pPr>
            <a:r>
              <a:rPr sz="2000" spc="-150" dirty="0">
                <a:latin typeface="Trebuchet MS"/>
                <a:cs typeface="Trebuchet MS"/>
              </a:rPr>
              <a:t>Formally,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i="1" spc="-140" dirty="0">
                <a:latin typeface="Trebuchet MS"/>
                <a:cs typeface="Trebuchet MS"/>
              </a:rPr>
              <a:t>i</a:t>
            </a:r>
            <a:r>
              <a:rPr sz="2000" spc="-140" dirty="0">
                <a:latin typeface="Trebuchet MS"/>
                <a:cs typeface="Trebuchet MS"/>
              </a:rPr>
              <a:t>-th </a:t>
            </a:r>
            <a:r>
              <a:rPr sz="2000" spc="-130" dirty="0">
                <a:latin typeface="Trebuchet MS"/>
                <a:cs typeface="Trebuchet MS"/>
              </a:rPr>
              <a:t>row, </a:t>
            </a:r>
            <a:r>
              <a:rPr sz="2000" i="1" spc="-170" dirty="0">
                <a:latin typeface="Trebuchet MS"/>
                <a:cs typeface="Trebuchet MS"/>
              </a:rPr>
              <a:t>j</a:t>
            </a:r>
            <a:r>
              <a:rPr sz="2000" spc="-170" dirty="0">
                <a:latin typeface="Trebuchet MS"/>
                <a:cs typeface="Trebuchet MS"/>
              </a:rPr>
              <a:t>-th </a:t>
            </a:r>
            <a:r>
              <a:rPr sz="2000" spc="-90" dirty="0">
                <a:latin typeface="Trebuchet MS"/>
                <a:cs typeface="Trebuchet MS"/>
              </a:rPr>
              <a:t>column </a:t>
            </a:r>
            <a:r>
              <a:rPr sz="2000" spc="-125" dirty="0">
                <a:latin typeface="Trebuchet MS"/>
                <a:cs typeface="Trebuchet MS"/>
              </a:rPr>
              <a:t>element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b="1" spc="80" dirty="0">
                <a:latin typeface="Arial"/>
                <a:cs typeface="Arial"/>
              </a:rPr>
              <a:t>A</a:t>
            </a:r>
            <a:r>
              <a:rPr sz="1950" spc="120" baseline="25641" dirty="0">
                <a:latin typeface="Trebuchet MS"/>
                <a:cs typeface="Trebuchet MS"/>
              </a:rPr>
              <a:t>T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i="1" spc="-170" dirty="0">
                <a:latin typeface="Trebuchet MS"/>
                <a:cs typeface="Trebuchet MS"/>
              </a:rPr>
              <a:t>j</a:t>
            </a:r>
            <a:r>
              <a:rPr sz="2000" spc="-170" dirty="0">
                <a:latin typeface="Trebuchet MS"/>
                <a:cs typeface="Trebuchet MS"/>
              </a:rPr>
              <a:t>-th </a:t>
            </a:r>
            <a:r>
              <a:rPr sz="2000" spc="-130" dirty="0">
                <a:latin typeface="Trebuchet MS"/>
                <a:cs typeface="Trebuchet MS"/>
              </a:rPr>
              <a:t>row, </a:t>
            </a:r>
            <a:r>
              <a:rPr sz="2000" i="1" spc="-140" dirty="0">
                <a:latin typeface="Trebuchet MS"/>
                <a:cs typeface="Trebuchet MS"/>
              </a:rPr>
              <a:t>i</a:t>
            </a:r>
            <a:r>
              <a:rPr sz="2000" spc="-140" dirty="0">
                <a:latin typeface="Trebuchet MS"/>
                <a:cs typeface="Trebuchet MS"/>
              </a:rPr>
              <a:t>-th  </a:t>
            </a:r>
            <a:r>
              <a:rPr sz="2000" spc="-90" dirty="0">
                <a:latin typeface="Trebuchet MS"/>
                <a:cs typeface="Trebuchet MS"/>
              </a:rPr>
              <a:t>column </a:t>
            </a:r>
            <a:r>
              <a:rPr sz="2000" spc="-125" dirty="0">
                <a:latin typeface="Trebuchet MS"/>
                <a:cs typeface="Trebuchet MS"/>
              </a:rPr>
              <a:t>element </a:t>
            </a:r>
            <a:r>
              <a:rPr sz="2000" spc="-11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Arial"/>
                <a:cs typeface="Arial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07314">
              <a:lnSpc>
                <a:spcPct val="100000"/>
              </a:lnSpc>
              <a:spcBef>
                <a:spcPts val="400"/>
              </a:spcBef>
            </a:pPr>
            <a:r>
              <a:rPr sz="2000" spc="-45" dirty="0">
                <a:latin typeface="Trebuchet MS"/>
                <a:cs typeface="Trebuchet MS"/>
              </a:rPr>
              <a:t>[</a:t>
            </a:r>
            <a:r>
              <a:rPr sz="2000" b="1" spc="-45" dirty="0">
                <a:latin typeface="Arial"/>
                <a:cs typeface="Arial"/>
              </a:rPr>
              <a:t>A</a:t>
            </a:r>
            <a:r>
              <a:rPr sz="1950" spc="-67" baseline="25641" dirty="0">
                <a:latin typeface="Trebuchet MS"/>
                <a:cs typeface="Trebuchet MS"/>
              </a:rPr>
              <a:t>T</a:t>
            </a:r>
            <a:r>
              <a:rPr sz="2000" spc="-45" dirty="0">
                <a:latin typeface="Trebuchet MS"/>
                <a:cs typeface="Trebuchet MS"/>
              </a:rPr>
              <a:t>]</a:t>
            </a:r>
            <a:r>
              <a:rPr sz="1950" spc="-67" baseline="-21367" dirty="0">
                <a:latin typeface="Trebuchet MS"/>
                <a:cs typeface="Trebuchet MS"/>
              </a:rPr>
              <a:t>ij </a:t>
            </a:r>
            <a:r>
              <a:rPr sz="2000" spc="120" dirty="0">
                <a:latin typeface="Trebuchet MS"/>
                <a:cs typeface="Trebuchet MS"/>
              </a:rPr>
              <a:t>=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[</a:t>
            </a:r>
            <a:r>
              <a:rPr sz="2000" b="1" spc="-60" dirty="0">
                <a:latin typeface="Arial"/>
                <a:cs typeface="Arial"/>
              </a:rPr>
              <a:t>A</a:t>
            </a:r>
            <a:r>
              <a:rPr sz="2000" spc="-60" dirty="0">
                <a:latin typeface="Trebuchet MS"/>
                <a:cs typeface="Trebuchet MS"/>
              </a:rPr>
              <a:t>]</a:t>
            </a:r>
            <a:r>
              <a:rPr sz="1950" spc="-89" baseline="-21367" dirty="0">
                <a:latin typeface="Trebuchet MS"/>
                <a:cs typeface="Trebuchet MS"/>
              </a:rPr>
              <a:t>ji</a:t>
            </a:r>
            <a:endParaRPr sz="1950" baseline="-213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724" y="419100"/>
            <a:ext cx="2730246" cy="1021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41146"/>
            <a:ext cx="214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Definition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84197" y="1395210"/>
            <a:ext cx="7211059" cy="2312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95"/>
              </a:spcBef>
            </a:pPr>
            <a:r>
              <a:rPr sz="2000" spc="-150" dirty="0">
                <a:latin typeface="Trebuchet MS"/>
                <a:cs typeface="Trebuchet MS"/>
              </a:rPr>
              <a:t>If </a:t>
            </a:r>
            <a:r>
              <a:rPr sz="2000" b="1" spc="120" dirty="0">
                <a:latin typeface="Arial"/>
                <a:cs typeface="Arial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50" dirty="0">
                <a:latin typeface="Trebuchet MS"/>
                <a:cs typeface="Trebuchet MS"/>
              </a:rPr>
              <a:t>an </a:t>
            </a:r>
            <a:r>
              <a:rPr sz="2000" i="1" spc="-180" dirty="0">
                <a:latin typeface="Trebuchet MS"/>
                <a:cs typeface="Trebuchet MS"/>
              </a:rPr>
              <a:t>m </a:t>
            </a:r>
            <a:r>
              <a:rPr sz="2000" spc="120" dirty="0">
                <a:latin typeface="Trebuchet MS"/>
                <a:cs typeface="Trebuchet MS"/>
              </a:rPr>
              <a:t>× </a:t>
            </a:r>
            <a:r>
              <a:rPr sz="2000" i="1" spc="-155" dirty="0">
                <a:latin typeface="Trebuchet MS"/>
                <a:cs typeface="Trebuchet MS"/>
              </a:rPr>
              <a:t>n </a:t>
            </a:r>
            <a:r>
              <a:rPr sz="2000" spc="-125" dirty="0">
                <a:latin typeface="Trebuchet MS"/>
                <a:cs typeface="Trebuchet MS"/>
              </a:rPr>
              <a:t>matrix, </a:t>
            </a:r>
            <a:r>
              <a:rPr sz="2000" spc="-110" dirty="0">
                <a:latin typeface="Trebuchet MS"/>
                <a:cs typeface="Trebuchet MS"/>
              </a:rPr>
              <a:t>then </a:t>
            </a:r>
            <a:r>
              <a:rPr sz="2000" b="1" spc="80" dirty="0">
                <a:latin typeface="Arial"/>
                <a:cs typeface="Arial"/>
              </a:rPr>
              <a:t>A</a:t>
            </a:r>
            <a:r>
              <a:rPr sz="1950" spc="120" baseline="25641" dirty="0">
                <a:latin typeface="Trebuchet MS"/>
                <a:cs typeface="Trebuchet MS"/>
              </a:rPr>
              <a:t>T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50" dirty="0">
                <a:latin typeface="Trebuchet MS"/>
                <a:cs typeface="Trebuchet MS"/>
              </a:rPr>
              <a:t>an </a:t>
            </a:r>
            <a:r>
              <a:rPr sz="2000" i="1" spc="-155" dirty="0">
                <a:latin typeface="Trebuchet MS"/>
                <a:cs typeface="Trebuchet MS"/>
              </a:rPr>
              <a:t>n </a:t>
            </a:r>
            <a:r>
              <a:rPr sz="2000" spc="120" dirty="0">
                <a:latin typeface="Trebuchet MS"/>
                <a:cs typeface="Trebuchet MS"/>
              </a:rPr>
              <a:t>× </a:t>
            </a:r>
            <a:r>
              <a:rPr sz="2000" i="1" spc="-180" dirty="0">
                <a:latin typeface="Trebuchet MS"/>
                <a:cs typeface="Trebuchet MS"/>
              </a:rPr>
              <a:t>m</a:t>
            </a:r>
            <a:r>
              <a:rPr sz="2000" i="1" spc="8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matrix.</a:t>
            </a:r>
            <a:endParaRPr sz="20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2000" spc="-75" dirty="0">
                <a:latin typeface="Trebuchet MS"/>
                <a:cs typeface="Trebuchet MS"/>
              </a:rPr>
              <a:t>In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125" dirty="0">
                <a:latin typeface="Trebuchet MS"/>
                <a:cs typeface="Trebuchet MS"/>
              </a:rPr>
              <a:t>case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100" dirty="0">
                <a:latin typeface="Trebuchet MS"/>
                <a:cs typeface="Trebuchet MS"/>
              </a:rPr>
              <a:t>square </a:t>
            </a:r>
            <a:r>
              <a:rPr sz="2000" spc="-130" dirty="0">
                <a:latin typeface="Trebuchet MS"/>
                <a:cs typeface="Trebuchet MS"/>
              </a:rPr>
              <a:t>matrices, </a:t>
            </a:r>
            <a:r>
              <a:rPr sz="2000" b="1" spc="80" dirty="0">
                <a:latin typeface="Arial"/>
                <a:cs typeface="Arial"/>
              </a:rPr>
              <a:t>A</a:t>
            </a:r>
            <a:r>
              <a:rPr sz="1950" spc="120" baseline="25641" dirty="0">
                <a:latin typeface="Trebuchet MS"/>
                <a:cs typeface="Trebuchet MS"/>
              </a:rPr>
              <a:t>T </a:t>
            </a:r>
            <a:r>
              <a:rPr sz="2000" spc="-170" dirty="0">
                <a:latin typeface="Trebuchet MS"/>
                <a:cs typeface="Trebuchet MS"/>
              </a:rPr>
              <a:t>may </a:t>
            </a:r>
            <a:r>
              <a:rPr sz="2000" spc="-90" dirty="0">
                <a:latin typeface="Trebuchet MS"/>
                <a:cs typeface="Trebuchet MS"/>
              </a:rPr>
              <a:t>also denote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55" dirty="0">
                <a:latin typeface="Trebuchet MS"/>
                <a:cs typeface="Trebuchet MS"/>
              </a:rPr>
              <a:t>Tth </a:t>
            </a:r>
            <a:r>
              <a:rPr sz="2000" spc="-60" dirty="0">
                <a:latin typeface="Trebuchet MS"/>
                <a:cs typeface="Trebuchet MS"/>
              </a:rPr>
              <a:t>power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endParaRPr sz="2000">
              <a:latin typeface="Trebuchet MS"/>
              <a:cs typeface="Trebuchet MS"/>
            </a:endParaRPr>
          </a:p>
          <a:p>
            <a:pPr marL="25400" marR="17780">
              <a:lnSpc>
                <a:spcPct val="125000"/>
              </a:lnSpc>
              <a:spcBef>
                <a:spcPts val="5"/>
              </a:spcBef>
            </a:pP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b="1" spc="-90" dirty="0">
                <a:latin typeface="Arial"/>
                <a:cs typeface="Arial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. </a:t>
            </a:r>
            <a:r>
              <a:rPr sz="2000" spc="-40" dirty="0">
                <a:latin typeface="Trebuchet MS"/>
                <a:cs typeface="Trebuchet MS"/>
              </a:rPr>
              <a:t>For </a:t>
            </a:r>
            <a:r>
              <a:rPr sz="2000" spc="-125" dirty="0">
                <a:latin typeface="Trebuchet MS"/>
                <a:cs typeface="Trebuchet MS"/>
              </a:rPr>
              <a:t>avoiding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85" dirty="0">
                <a:latin typeface="Trebuchet MS"/>
                <a:cs typeface="Trebuchet MS"/>
              </a:rPr>
              <a:t>possible </a:t>
            </a:r>
            <a:r>
              <a:rPr sz="2000" spc="-100" dirty="0">
                <a:latin typeface="Trebuchet MS"/>
                <a:cs typeface="Trebuchet MS"/>
              </a:rPr>
              <a:t>confusion, </a:t>
            </a:r>
            <a:r>
              <a:rPr sz="2000" spc="-135" dirty="0">
                <a:latin typeface="Trebuchet MS"/>
                <a:cs typeface="Trebuchet MS"/>
              </a:rPr>
              <a:t>many </a:t>
            </a:r>
            <a:r>
              <a:rPr sz="2000" spc="-70" dirty="0">
                <a:latin typeface="Trebuchet MS"/>
                <a:cs typeface="Trebuchet MS"/>
              </a:rPr>
              <a:t>authors </a:t>
            </a:r>
            <a:r>
              <a:rPr sz="2000" spc="-90" dirty="0">
                <a:latin typeface="Trebuchet MS"/>
                <a:cs typeface="Trebuchet MS"/>
              </a:rPr>
              <a:t>use </a:t>
            </a:r>
            <a:r>
              <a:rPr sz="2000" spc="-165" dirty="0">
                <a:latin typeface="Trebuchet MS"/>
                <a:cs typeface="Trebuchet MS"/>
              </a:rPr>
              <a:t>left  </a:t>
            </a:r>
            <a:r>
              <a:rPr sz="2000" spc="-100" dirty="0">
                <a:latin typeface="Trebuchet MS"/>
                <a:cs typeface="Trebuchet MS"/>
              </a:rPr>
              <a:t>upperscripts,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that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is,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they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denote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transpose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as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1950" spc="-67" baseline="25641" dirty="0">
                <a:latin typeface="Trebuchet MS"/>
                <a:cs typeface="Trebuchet MS"/>
              </a:rPr>
              <a:t>T</a:t>
            </a:r>
            <a:r>
              <a:rPr sz="2000" b="1" spc="-45" dirty="0">
                <a:latin typeface="Arial"/>
                <a:cs typeface="Arial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.</a:t>
            </a:r>
            <a:r>
              <a:rPr sz="2000" spc="-45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advantage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  </a:t>
            </a:r>
            <a:r>
              <a:rPr sz="2000" spc="-100" dirty="0">
                <a:latin typeface="Trebuchet MS"/>
                <a:cs typeface="Trebuchet MS"/>
              </a:rPr>
              <a:t>this </a:t>
            </a:r>
            <a:r>
              <a:rPr sz="2000" spc="-90" dirty="0">
                <a:latin typeface="Trebuchet MS"/>
                <a:cs typeface="Trebuchet MS"/>
              </a:rPr>
              <a:t>notation is </a:t>
            </a:r>
            <a:r>
              <a:rPr sz="2000" spc="-135" dirty="0">
                <a:latin typeface="Trebuchet MS"/>
                <a:cs typeface="Trebuchet MS"/>
              </a:rPr>
              <a:t>that </a:t>
            </a:r>
            <a:r>
              <a:rPr sz="2000" spc="-30" dirty="0">
                <a:latin typeface="Trebuchet MS"/>
                <a:cs typeface="Trebuchet MS"/>
              </a:rPr>
              <a:t>no </a:t>
            </a:r>
            <a:r>
              <a:rPr sz="2000" spc="-100" dirty="0">
                <a:latin typeface="Trebuchet MS"/>
                <a:cs typeface="Trebuchet MS"/>
              </a:rPr>
              <a:t>parentheses </a:t>
            </a:r>
            <a:r>
              <a:rPr sz="2000" spc="-120" dirty="0">
                <a:latin typeface="Trebuchet MS"/>
                <a:cs typeface="Trebuchet MS"/>
              </a:rPr>
              <a:t>are </a:t>
            </a:r>
            <a:r>
              <a:rPr sz="2000" spc="-110" dirty="0">
                <a:latin typeface="Trebuchet MS"/>
                <a:cs typeface="Trebuchet MS"/>
              </a:rPr>
              <a:t>needed </a:t>
            </a:r>
            <a:r>
              <a:rPr sz="2000" spc="-90" dirty="0">
                <a:latin typeface="Trebuchet MS"/>
                <a:cs typeface="Trebuchet MS"/>
              </a:rPr>
              <a:t>when </a:t>
            </a:r>
            <a:r>
              <a:rPr sz="2000" spc="-75" dirty="0">
                <a:latin typeface="Trebuchet MS"/>
                <a:cs typeface="Trebuchet MS"/>
              </a:rPr>
              <a:t>exponents </a:t>
            </a:r>
            <a:r>
              <a:rPr sz="2000" spc="-120" dirty="0">
                <a:latin typeface="Trebuchet MS"/>
                <a:cs typeface="Trebuchet MS"/>
              </a:rPr>
              <a:t>are  </a:t>
            </a:r>
            <a:r>
              <a:rPr sz="2000" spc="-130" dirty="0">
                <a:latin typeface="Trebuchet MS"/>
                <a:cs typeface="Trebuchet MS"/>
              </a:rPr>
              <a:t>involved: </a:t>
            </a:r>
            <a:r>
              <a:rPr sz="2000" spc="-120" dirty="0">
                <a:latin typeface="Trebuchet MS"/>
                <a:cs typeface="Trebuchet MS"/>
              </a:rPr>
              <a:t>as </a:t>
            </a:r>
            <a:r>
              <a:rPr sz="2000" spc="-25" dirty="0">
                <a:latin typeface="Trebuchet MS"/>
                <a:cs typeface="Trebuchet MS"/>
              </a:rPr>
              <a:t>(</a:t>
            </a:r>
            <a:r>
              <a:rPr sz="1950" spc="-37" baseline="25641" dirty="0">
                <a:latin typeface="Trebuchet MS"/>
                <a:cs typeface="Trebuchet MS"/>
              </a:rPr>
              <a:t>T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spc="-25" dirty="0">
                <a:latin typeface="Trebuchet MS"/>
                <a:cs typeface="Trebuchet MS"/>
              </a:rPr>
              <a:t>)</a:t>
            </a:r>
            <a:r>
              <a:rPr sz="1950" i="1" spc="-37" baseline="25641" dirty="0">
                <a:latin typeface="Trebuchet MS"/>
                <a:cs typeface="Trebuchet MS"/>
              </a:rPr>
              <a:t>n </a:t>
            </a:r>
            <a:r>
              <a:rPr sz="2000" spc="120" dirty="0">
                <a:latin typeface="Trebuchet MS"/>
                <a:cs typeface="Trebuchet MS"/>
              </a:rPr>
              <a:t>= </a:t>
            </a:r>
            <a:r>
              <a:rPr sz="1950" spc="-104" baseline="25641" dirty="0">
                <a:latin typeface="Trebuchet MS"/>
                <a:cs typeface="Trebuchet MS"/>
              </a:rPr>
              <a:t>T</a:t>
            </a:r>
            <a:r>
              <a:rPr sz="2000" spc="-70" dirty="0">
                <a:latin typeface="Trebuchet MS"/>
                <a:cs typeface="Trebuchet MS"/>
              </a:rPr>
              <a:t>(</a:t>
            </a:r>
            <a:r>
              <a:rPr sz="2000" b="1" spc="-70" dirty="0">
                <a:latin typeface="Arial"/>
                <a:cs typeface="Arial"/>
              </a:rPr>
              <a:t>A</a:t>
            </a:r>
            <a:r>
              <a:rPr sz="1950" i="1" spc="-104" baseline="25641" dirty="0">
                <a:latin typeface="Trebuchet MS"/>
                <a:cs typeface="Trebuchet MS"/>
              </a:rPr>
              <a:t>n</a:t>
            </a:r>
            <a:r>
              <a:rPr sz="2000" spc="-70" dirty="0">
                <a:latin typeface="Trebuchet MS"/>
                <a:cs typeface="Trebuchet MS"/>
              </a:rPr>
              <a:t>), </a:t>
            </a:r>
            <a:r>
              <a:rPr sz="2000" spc="-90" dirty="0">
                <a:latin typeface="Trebuchet MS"/>
                <a:cs typeface="Trebuchet MS"/>
              </a:rPr>
              <a:t>notation </a:t>
            </a:r>
            <a:r>
              <a:rPr sz="1950" spc="30" baseline="25641" dirty="0">
                <a:latin typeface="Trebuchet MS"/>
                <a:cs typeface="Trebuchet MS"/>
              </a:rPr>
              <a:t>T</a:t>
            </a:r>
            <a:r>
              <a:rPr sz="2000" b="1" spc="20" dirty="0">
                <a:latin typeface="Arial"/>
                <a:cs typeface="Arial"/>
              </a:rPr>
              <a:t>A</a:t>
            </a:r>
            <a:r>
              <a:rPr sz="1950" i="1" spc="30" baseline="25641" dirty="0">
                <a:latin typeface="Trebuchet MS"/>
                <a:cs typeface="Trebuchet MS"/>
              </a:rPr>
              <a:t>n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65" dirty="0">
                <a:latin typeface="Trebuchet MS"/>
                <a:cs typeface="Trebuchet MS"/>
              </a:rPr>
              <a:t>not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ambiguous.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2727" y="222504"/>
            <a:ext cx="5764530" cy="1400175"/>
            <a:chOff x="1252727" y="222504"/>
            <a:chExt cx="5764530" cy="1400175"/>
          </a:xfrm>
        </p:grpSpPr>
        <p:sp>
          <p:nvSpPr>
            <p:cNvPr id="3" name="object 3"/>
            <p:cNvSpPr/>
            <p:nvPr/>
          </p:nvSpPr>
          <p:spPr>
            <a:xfrm>
              <a:off x="1252727" y="222504"/>
              <a:ext cx="5764530" cy="9121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2727" y="710184"/>
              <a:ext cx="3036570" cy="9121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329311"/>
            <a:ext cx="513207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80" dirty="0"/>
              <a:t>Matrix </a:t>
            </a:r>
            <a:r>
              <a:rPr sz="3200" spc="-65" dirty="0"/>
              <a:t>definitions</a:t>
            </a:r>
            <a:r>
              <a:rPr sz="3200" spc="-175" dirty="0"/>
              <a:t> </a:t>
            </a:r>
            <a:r>
              <a:rPr sz="3200" spc="-114" dirty="0"/>
              <a:t>involving  </a:t>
            </a:r>
            <a:r>
              <a:rPr sz="3200" spc="-55" dirty="0"/>
              <a:t>transposition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546097" y="1470406"/>
            <a:ext cx="7231380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710" indent="-28384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80000"/>
              <a:buFont typeface="Wingdings"/>
              <a:buChar char=""/>
              <a:tabLst>
                <a:tab pos="346710" algn="l"/>
                <a:tab pos="347345" algn="l"/>
              </a:tabLst>
            </a:pPr>
            <a:r>
              <a:rPr sz="2000" spc="155" dirty="0">
                <a:latin typeface="Trebuchet MS"/>
                <a:cs typeface="Trebuchet MS"/>
              </a:rPr>
              <a:t>A </a:t>
            </a:r>
            <a:r>
              <a:rPr sz="2000" spc="-100" dirty="0">
                <a:latin typeface="Trebuchet MS"/>
                <a:cs typeface="Trebuchet MS"/>
              </a:rPr>
              <a:t>square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-60" dirty="0">
                <a:latin typeface="Trebuchet MS"/>
                <a:cs typeface="Trebuchet MS"/>
              </a:rPr>
              <a:t>whose </a:t>
            </a:r>
            <a:r>
              <a:rPr sz="2000" spc="-80" dirty="0">
                <a:latin typeface="Trebuchet MS"/>
                <a:cs typeface="Trebuchet MS"/>
              </a:rPr>
              <a:t>transpose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35" dirty="0">
                <a:latin typeface="Trebuchet MS"/>
                <a:cs typeface="Trebuchet MS"/>
              </a:rPr>
              <a:t>equal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40" dirty="0">
                <a:latin typeface="Trebuchet MS"/>
                <a:cs typeface="Trebuchet MS"/>
              </a:rPr>
              <a:t>itself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called</a:t>
            </a:r>
            <a:endParaRPr sz="2000">
              <a:latin typeface="Trebuchet MS"/>
              <a:cs typeface="Trebuchet MS"/>
            </a:endParaRPr>
          </a:p>
          <a:p>
            <a:pPr marL="346710">
              <a:lnSpc>
                <a:spcPct val="100000"/>
              </a:lnSpc>
            </a:pPr>
            <a:r>
              <a:rPr sz="2000" spc="-195" dirty="0">
                <a:latin typeface="Trebuchet MS"/>
                <a:cs typeface="Trebuchet MS"/>
              </a:rPr>
              <a:t>a </a:t>
            </a:r>
            <a:r>
              <a:rPr sz="2000" i="1" spc="-195" dirty="0">
                <a:latin typeface="Trebuchet MS"/>
                <a:cs typeface="Trebuchet MS"/>
              </a:rPr>
              <a:t>symmetric </a:t>
            </a:r>
            <a:r>
              <a:rPr sz="2000" i="1" spc="-204" dirty="0">
                <a:latin typeface="Trebuchet MS"/>
                <a:cs typeface="Trebuchet MS"/>
              </a:rPr>
              <a:t>matrix</a:t>
            </a:r>
            <a:r>
              <a:rPr sz="2000" spc="-204" dirty="0">
                <a:latin typeface="Trebuchet MS"/>
                <a:cs typeface="Trebuchet MS"/>
              </a:rPr>
              <a:t>; </a:t>
            </a:r>
            <a:r>
              <a:rPr sz="2000" spc="-135" dirty="0">
                <a:latin typeface="Trebuchet MS"/>
                <a:cs typeface="Trebuchet MS"/>
              </a:rPr>
              <a:t>that </a:t>
            </a:r>
            <a:r>
              <a:rPr sz="2000" spc="-160" dirty="0">
                <a:latin typeface="Trebuchet MS"/>
                <a:cs typeface="Trebuchet MS"/>
              </a:rPr>
              <a:t>is, </a:t>
            </a:r>
            <a:r>
              <a:rPr sz="2000" b="1" spc="120" dirty="0">
                <a:latin typeface="Arial"/>
                <a:cs typeface="Arial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00" dirty="0">
                <a:latin typeface="Trebuchet MS"/>
                <a:cs typeface="Trebuchet MS"/>
              </a:rPr>
              <a:t>symmetric</a:t>
            </a:r>
            <a:r>
              <a:rPr sz="2000" spc="-43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if</a:t>
            </a:r>
            <a:endParaRPr sz="2000">
              <a:latin typeface="Trebuchet MS"/>
              <a:cs typeface="Trebuchet MS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2000" b="1" spc="90" dirty="0">
                <a:latin typeface="Arial"/>
                <a:cs typeface="Arial"/>
              </a:rPr>
              <a:t>A</a:t>
            </a:r>
            <a:r>
              <a:rPr sz="1950" spc="135" baseline="25641" dirty="0">
                <a:latin typeface="Trebuchet MS"/>
                <a:cs typeface="Trebuchet MS"/>
              </a:rPr>
              <a:t>T</a:t>
            </a:r>
            <a:r>
              <a:rPr sz="2000" spc="90" dirty="0">
                <a:latin typeface="Trebuchet MS"/>
                <a:cs typeface="Trebuchet MS"/>
              </a:rPr>
              <a:t>=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b="1" spc="12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46710" marR="191135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/>
              <a:buChar char=""/>
              <a:tabLst>
                <a:tab pos="346710" algn="l"/>
                <a:tab pos="347345" algn="l"/>
              </a:tabLst>
            </a:pPr>
            <a:r>
              <a:rPr sz="2000" spc="155" dirty="0">
                <a:latin typeface="Trebuchet MS"/>
                <a:cs typeface="Trebuchet MS"/>
              </a:rPr>
              <a:t>A </a:t>
            </a:r>
            <a:r>
              <a:rPr sz="2000" spc="-100" dirty="0">
                <a:latin typeface="Trebuchet MS"/>
                <a:cs typeface="Trebuchet MS"/>
              </a:rPr>
              <a:t>square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-60" dirty="0">
                <a:latin typeface="Trebuchet MS"/>
                <a:cs typeface="Trebuchet MS"/>
              </a:rPr>
              <a:t>whose </a:t>
            </a:r>
            <a:r>
              <a:rPr sz="2000" spc="-80" dirty="0">
                <a:latin typeface="Trebuchet MS"/>
                <a:cs typeface="Trebuchet MS"/>
              </a:rPr>
              <a:t>transpose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35" dirty="0">
                <a:latin typeface="Trebuchet MS"/>
                <a:cs typeface="Trebuchet MS"/>
              </a:rPr>
              <a:t>equal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00" dirty="0">
                <a:latin typeface="Trebuchet MS"/>
                <a:cs typeface="Trebuchet MS"/>
              </a:rPr>
              <a:t>its </a:t>
            </a:r>
            <a:r>
              <a:rPr sz="2000" spc="-140" dirty="0">
                <a:latin typeface="Trebuchet MS"/>
                <a:cs typeface="Trebuchet MS"/>
              </a:rPr>
              <a:t>negative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45" dirty="0">
                <a:latin typeface="Trebuchet MS"/>
                <a:cs typeface="Trebuchet MS"/>
              </a:rPr>
              <a:t>called 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i="1" spc="-200" dirty="0">
                <a:latin typeface="Trebuchet MS"/>
                <a:cs typeface="Trebuchet MS"/>
              </a:rPr>
              <a:t>skew-symmetric </a:t>
            </a:r>
            <a:r>
              <a:rPr sz="2000" i="1" spc="-204" dirty="0">
                <a:latin typeface="Trebuchet MS"/>
                <a:cs typeface="Trebuchet MS"/>
              </a:rPr>
              <a:t>matrix</a:t>
            </a:r>
            <a:r>
              <a:rPr sz="2000" spc="-204" dirty="0">
                <a:latin typeface="Trebuchet MS"/>
                <a:cs typeface="Trebuchet MS"/>
              </a:rPr>
              <a:t>; </a:t>
            </a:r>
            <a:r>
              <a:rPr sz="2000" spc="-135" dirty="0">
                <a:latin typeface="Trebuchet MS"/>
                <a:cs typeface="Trebuchet MS"/>
              </a:rPr>
              <a:t>that </a:t>
            </a:r>
            <a:r>
              <a:rPr sz="2000" spc="-160" dirty="0">
                <a:latin typeface="Trebuchet MS"/>
                <a:cs typeface="Trebuchet MS"/>
              </a:rPr>
              <a:t>is, </a:t>
            </a:r>
            <a:r>
              <a:rPr sz="2000" b="1" spc="120" dirty="0">
                <a:latin typeface="Arial"/>
                <a:cs typeface="Arial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95" dirty="0">
                <a:latin typeface="Trebuchet MS"/>
                <a:cs typeface="Trebuchet MS"/>
              </a:rPr>
              <a:t>skew-symmetric</a:t>
            </a:r>
            <a:r>
              <a:rPr sz="2000" spc="-39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if</a:t>
            </a:r>
            <a:endParaRPr sz="2000">
              <a:latin typeface="Trebuchet MS"/>
              <a:cs typeface="Trebuchet MS"/>
            </a:endParaRPr>
          </a:p>
          <a:p>
            <a:pPr marL="390525">
              <a:lnSpc>
                <a:spcPct val="100000"/>
              </a:lnSpc>
              <a:spcBef>
                <a:spcPts val="600"/>
              </a:spcBef>
            </a:pPr>
            <a:r>
              <a:rPr sz="2000" b="1" spc="90" dirty="0">
                <a:latin typeface="Arial"/>
                <a:cs typeface="Arial"/>
              </a:rPr>
              <a:t>A</a:t>
            </a:r>
            <a:r>
              <a:rPr sz="1950" spc="135" baseline="25641" dirty="0">
                <a:latin typeface="Trebuchet MS"/>
                <a:cs typeface="Trebuchet MS"/>
              </a:rPr>
              <a:t>T</a:t>
            </a:r>
            <a:r>
              <a:rPr sz="2000" spc="90" dirty="0">
                <a:latin typeface="Trebuchet MS"/>
                <a:cs typeface="Trebuchet MS"/>
              </a:rPr>
              <a:t>= </a:t>
            </a:r>
            <a:r>
              <a:rPr sz="2000" spc="-90" dirty="0">
                <a:latin typeface="Trebuchet MS"/>
                <a:cs typeface="Trebuchet MS"/>
              </a:rPr>
              <a:t>-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b="1" spc="12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46710" marR="6858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/>
              <a:buChar char=""/>
              <a:tabLst>
                <a:tab pos="346710" algn="l"/>
                <a:tab pos="347345" algn="l"/>
              </a:tabLst>
            </a:pPr>
            <a:r>
              <a:rPr sz="2000" spc="155" dirty="0">
                <a:latin typeface="Trebuchet MS"/>
                <a:cs typeface="Trebuchet MS"/>
              </a:rPr>
              <a:t>A </a:t>
            </a:r>
            <a:r>
              <a:rPr sz="2000" spc="-100" dirty="0">
                <a:latin typeface="Trebuchet MS"/>
                <a:cs typeface="Trebuchet MS"/>
              </a:rPr>
              <a:t>square </a:t>
            </a:r>
            <a:r>
              <a:rPr sz="2000" spc="-85" dirty="0">
                <a:latin typeface="Trebuchet MS"/>
                <a:cs typeface="Trebuchet MS"/>
              </a:rPr>
              <a:t>complex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-60" dirty="0">
                <a:latin typeface="Trebuchet MS"/>
                <a:cs typeface="Trebuchet MS"/>
              </a:rPr>
              <a:t>whose </a:t>
            </a:r>
            <a:r>
              <a:rPr sz="2000" spc="-80" dirty="0">
                <a:latin typeface="Trebuchet MS"/>
                <a:cs typeface="Trebuchet MS"/>
              </a:rPr>
              <a:t>transpose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35" dirty="0">
                <a:latin typeface="Trebuchet MS"/>
                <a:cs typeface="Trebuchet MS"/>
              </a:rPr>
              <a:t>equal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matrix  </a:t>
            </a:r>
            <a:r>
              <a:rPr sz="2000" spc="-100" dirty="0">
                <a:latin typeface="Trebuchet MS"/>
                <a:cs typeface="Trebuchet MS"/>
              </a:rPr>
              <a:t>with every </a:t>
            </a:r>
            <a:r>
              <a:rPr sz="2000" spc="-80" dirty="0">
                <a:latin typeface="Trebuchet MS"/>
                <a:cs typeface="Trebuchet MS"/>
              </a:rPr>
              <a:t>entry </a:t>
            </a:r>
            <a:r>
              <a:rPr sz="2000" spc="-125" dirty="0">
                <a:latin typeface="Trebuchet MS"/>
                <a:cs typeface="Trebuchet MS"/>
              </a:rPr>
              <a:t>replaced by </a:t>
            </a:r>
            <a:r>
              <a:rPr sz="2000" spc="-100" dirty="0">
                <a:latin typeface="Trebuchet MS"/>
                <a:cs typeface="Trebuchet MS"/>
              </a:rPr>
              <a:t>its </a:t>
            </a:r>
            <a:r>
              <a:rPr sz="2000" spc="-85" dirty="0">
                <a:latin typeface="Trebuchet MS"/>
                <a:cs typeface="Trebuchet MS"/>
              </a:rPr>
              <a:t>complex </a:t>
            </a:r>
            <a:r>
              <a:rPr sz="2000" spc="-130" dirty="0">
                <a:latin typeface="Trebuchet MS"/>
                <a:cs typeface="Trebuchet MS"/>
              </a:rPr>
              <a:t>conjugate </a:t>
            </a:r>
            <a:r>
              <a:rPr sz="2000" spc="-95" dirty="0">
                <a:latin typeface="Trebuchet MS"/>
                <a:cs typeface="Trebuchet MS"/>
              </a:rPr>
              <a:t>(denoted here  </a:t>
            </a:r>
            <a:r>
              <a:rPr sz="2000" spc="-100" dirty="0">
                <a:latin typeface="Trebuchet MS"/>
                <a:cs typeface="Trebuchet MS"/>
              </a:rPr>
              <a:t>with </a:t>
            </a:r>
            <a:r>
              <a:rPr sz="2000" spc="-145" dirty="0">
                <a:latin typeface="Trebuchet MS"/>
                <a:cs typeface="Trebuchet MS"/>
              </a:rPr>
              <a:t>an </a:t>
            </a:r>
            <a:r>
              <a:rPr sz="2000" spc="-95" dirty="0">
                <a:latin typeface="Trebuchet MS"/>
                <a:cs typeface="Trebuchet MS"/>
              </a:rPr>
              <a:t>overline)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40" dirty="0">
                <a:latin typeface="Trebuchet MS"/>
                <a:cs typeface="Trebuchet MS"/>
              </a:rPr>
              <a:t>called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i="1" spc="-175" dirty="0">
                <a:latin typeface="Trebuchet MS"/>
                <a:cs typeface="Trebuchet MS"/>
              </a:rPr>
              <a:t>Hermitian </a:t>
            </a:r>
            <a:r>
              <a:rPr sz="2000" i="1" spc="-190" dirty="0">
                <a:latin typeface="Trebuchet MS"/>
                <a:cs typeface="Trebuchet MS"/>
              </a:rPr>
              <a:t>matrix </a:t>
            </a:r>
            <a:r>
              <a:rPr sz="2000" spc="-125" dirty="0">
                <a:latin typeface="Trebuchet MS"/>
                <a:cs typeface="Trebuchet MS"/>
              </a:rPr>
              <a:t>(equivalent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14" dirty="0">
                <a:latin typeface="Trebuchet MS"/>
                <a:cs typeface="Trebuchet MS"/>
              </a:rPr>
              <a:t>the 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-125" dirty="0">
                <a:latin typeface="Trebuchet MS"/>
                <a:cs typeface="Trebuchet MS"/>
              </a:rPr>
              <a:t>being </a:t>
            </a:r>
            <a:r>
              <a:rPr sz="2000" spc="-140" dirty="0">
                <a:latin typeface="Trebuchet MS"/>
                <a:cs typeface="Trebuchet MS"/>
              </a:rPr>
              <a:t>equal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00" dirty="0">
                <a:latin typeface="Trebuchet MS"/>
                <a:cs typeface="Trebuchet MS"/>
              </a:rPr>
              <a:t>its </a:t>
            </a:r>
            <a:r>
              <a:rPr sz="2000" spc="-130" dirty="0">
                <a:latin typeface="Trebuchet MS"/>
                <a:cs typeface="Trebuchet MS"/>
              </a:rPr>
              <a:t>conjugate </a:t>
            </a:r>
            <a:r>
              <a:rPr sz="2000" spc="-95" dirty="0">
                <a:latin typeface="Trebuchet MS"/>
                <a:cs typeface="Trebuchet MS"/>
              </a:rPr>
              <a:t>transpose); </a:t>
            </a:r>
            <a:r>
              <a:rPr sz="2000" spc="-135" dirty="0">
                <a:latin typeface="Trebuchet MS"/>
                <a:cs typeface="Trebuchet MS"/>
              </a:rPr>
              <a:t>that </a:t>
            </a:r>
            <a:r>
              <a:rPr sz="2000" spc="-160" dirty="0">
                <a:latin typeface="Trebuchet MS"/>
                <a:cs typeface="Trebuchet MS"/>
              </a:rPr>
              <a:t>is, </a:t>
            </a:r>
            <a:r>
              <a:rPr sz="2000" b="1" spc="120" dirty="0">
                <a:latin typeface="Arial"/>
                <a:cs typeface="Arial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is  </a:t>
            </a:r>
            <a:r>
              <a:rPr sz="2000" spc="-85" dirty="0">
                <a:latin typeface="Trebuchet MS"/>
                <a:cs typeface="Trebuchet MS"/>
              </a:rPr>
              <a:t>Hermitian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if</a:t>
            </a:r>
            <a:endParaRPr sz="2000">
              <a:latin typeface="Trebuchet MS"/>
              <a:cs typeface="Trebuchet MS"/>
            </a:endParaRPr>
          </a:p>
          <a:p>
            <a:pPr marL="390525">
              <a:lnSpc>
                <a:spcPct val="100000"/>
              </a:lnSpc>
              <a:spcBef>
                <a:spcPts val="605"/>
              </a:spcBef>
            </a:pPr>
            <a:r>
              <a:rPr sz="2000" b="1" spc="90" dirty="0">
                <a:latin typeface="Arial"/>
                <a:cs typeface="Arial"/>
              </a:rPr>
              <a:t>A</a:t>
            </a:r>
            <a:r>
              <a:rPr sz="1950" spc="135" baseline="25641" dirty="0">
                <a:latin typeface="Trebuchet MS"/>
                <a:cs typeface="Trebuchet MS"/>
              </a:rPr>
              <a:t>T</a:t>
            </a:r>
            <a:r>
              <a:rPr sz="2000" spc="90" dirty="0">
                <a:latin typeface="Trebuchet MS"/>
                <a:cs typeface="Trebuchet MS"/>
              </a:rPr>
              <a:t>=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b="1" spc="45" dirty="0">
                <a:latin typeface="Arial"/>
                <a:cs typeface="Arial"/>
              </a:rPr>
              <a:t>A’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2727" y="222504"/>
            <a:ext cx="5764530" cy="1400175"/>
            <a:chOff x="1252727" y="222504"/>
            <a:chExt cx="5764530" cy="1400175"/>
          </a:xfrm>
        </p:grpSpPr>
        <p:sp>
          <p:nvSpPr>
            <p:cNvPr id="3" name="object 3"/>
            <p:cNvSpPr/>
            <p:nvPr/>
          </p:nvSpPr>
          <p:spPr>
            <a:xfrm>
              <a:off x="1252727" y="222504"/>
              <a:ext cx="5764530" cy="9121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2727" y="710184"/>
              <a:ext cx="3036570" cy="9121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329311"/>
            <a:ext cx="513207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80" dirty="0"/>
              <a:t>Matrix </a:t>
            </a:r>
            <a:r>
              <a:rPr sz="3200" spc="-65" dirty="0"/>
              <a:t>definitions</a:t>
            </a:r>
            <a:r>
              <a:rPr sz="3200" spc="-175" dirty="0"/>
              <a:t> </a:t>
            </a:r>
            <a:r>
              <a:rPr sz="3200" spc="-114" dirty="0"/>
              <a:t>involving  </a:t>
            </a:r>
            <a:r>
              <a:rPr sz="3200" spc="-55" dirty="0"/>
              <a:t>transposition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584197" y="1470406"/>
            <a:ext cx="7242809" cy="3455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8610" indent="-28384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80000"/>
              <a:buFont typeface="Wingdings"/>
              <a:buChar char=""/>
              <a:tabLst>
                <a:tab pos="308610" algn="l"/>
                <a:tab pos="309245" algn="l"/>
              </a:tabLst>
            </a:pPr>
            <a:r>
              <a:rPr sz="2000" spc="155" dirty="0">
                <a:latin typeface="Trebuchet MS"/>
                <a:cs typeface="Trebuchet MS"/>
              </a:rPr>
              <a:t>A </a:t>
            </a:r>
            <a:r>
              <a:rPr sz="2000" spc="-100" dirty="0">
                <a:latin typeface="Trebuchet MS"/>
                <a:cs typeface="Trebuchet MS"/>
              </a:rPr>
              <a:t>square </a:t>
            </a:r>
            <a:r>
              <a:rPr sz="2000" spc="-85" dirty="0">
                <a:latin typeface="Trebuchet MS"/>
                <a:cs typeface="Trebuchet MS"/>
              </a:rPr>
              <a:t>complex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-60" dirty="0">
                <a:latin typeface="Trebuchet MS"/>
                <a:cs typeface="Trebuchet MS"/>
              </a:rPr>
              <a:t>whose </a:t>
            </a:r>
            <a:r>
              <a:rPr sz="2000" spc="-80" dirty="0">
                <a:latin typeface="Trebuchet MS"/>
                <a:cs typeface="Trebuchet MS"/>
              </a:rPr>
              <a:t>transpose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35" dirty="0">
                <a:latin typeface="Trebuchet MS"/>
                <a:cs typeface="Trebuchet MS"/>
              </a:rPr>
              <a:t>equal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negation</a:t>
            </a:r>
            <a:endParaRPr sz="2000">
              <a:latin typeface="Trebuchet MS"/>
              <a:cs typeface="Trebuchet MS"/>
            </a:endParaRPr>
          </a:p>
          <a:p>
            <a:pPr marL="308610">
              <a:lnSpc>
                <a:spcPct val="100000"/>
              </a:lnSpc>
            </a:pP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100" dirty="0">
                <a:latin typeface="Trebuchet MS"/>
                <a:cs typeface="Trebuchet MS"/>
              </a:rPr>
              <a:t>its </a:t>
            </a:r>
            <a:r>
              <a:rPr sz="2000" spc="-85" dirty="0">
                <a:latin typeface="Trebuchet MS"/>
                <a:cs typeface="Trebuchet MS"/>
              </a:rPr>
              <a:t>complex </a:t>
            </a:r>
            <a:r>
              <a:rPr sz="2000" spc="-130" dirty="0">
                <a:latin typeface="Trebuchet MS"/>
                <a:cs typeface="Trebuchet MS"/>
              </a:rPr>
              <a:t>conjugate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40" dirty="0">
                <a:latin typeface="Trebuchet MS"/>
                <a:cs typeface="Trebuchet MS"/>
              </a:rPr>
              <a:t>called </a:t>
            </a:r>
            <a:r>
              <a:rPr sz="2000" spc="-195" dirty="0">
                <a:latin typeface="Trebuchet MS"/>
                <a:cs typeface="Trebuchet MS"/>
              </a:rPr>
              <a:t>a </a:t>
            </a:r>
            <a:r>
              <a:rPr sz="2000" i="1" spc="-185" dirty="0">
                <a:latin typeface="Trebuchet MS"/>
                <a:cs typeface="Trebuchet MS"/>
              </a:rPr>
              <a:t>skew-Hermitian </a:t>
            </a:r>
            <a:r>
              <a:rPr sz="2000" i="1" spc="-204" dirty="0">
                <a:latin typeface="Trebuchet MS"/>
                <a:cs typeface="Trebuchet MS"/>
              </a:rPr>
              <a:t>matrix</a:t>
            </a:r>
            <a:r>
              <a:rPr sz="2000" spc="-204" dirty="0">
                <a:latin typeface="Trebuchet MS"/>
                <a:cs typeface="Trebuchet MS"/>
              </a:rPr>
              <a:t>;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that</a:t>
            </a:r>
            <a:endParaRPr sz="2000">
              <a:latin typeface="Trebuchet MS"/>
              <a:cs typeface="Trebuchet MS"/>
            </a:endParaRPr>
          </a:p>
          <a:p>
            <a:pPr marL="308610">
              <a:lnSpc>
                <a:spcPct val="100000"/>
              </a:lnSpc>
            </a:pPr>
            <a:r>
              <a:rPr sz="2000" spc="-160" dirty="0">
                <a:latin typeface="Trebuchet MS"/>
                <a:cs typeface="Trebuchet MS"/>
              </a:rPr>
              <a:t>is, </a:t>
            </a:r>
            <a:r>
              <a:rPr sz="2000" b="1" spc="120" dirty="0">
                <a:latin typeface="Arial"/>
                <a:cs typeface="Arial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is skew-Hermitian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if</a:t>
            </a:r>
            <a:endParaRPr sz="2000">
              <a:latin typeface="Trebuchet MS"/>
              <a:cs typeface="Trebuchet MS"/>
            </a:endParaRPr>
          </a:p>
          <a:p>
            <a:pPr marL="352425">
              <a:lnSpc>
                <a:spcPct val="100000"/>
              </a:lnSpc>
              <a:spcBef>
                <a:spcPts val="600"/>
              </a:spcBef>
            </a:pPr>
            <a:r>
              <a:rPr sz="2000" b="1" spc="80" dirty="0">
                <a:latin typeface="Arial"/>
                <a:cs typeface="Arial"/>
              </a:rPr>
              <a:t>A</a:t>
            </a:r>
            <a:r>
              <a:rPr sz="1950" spc="120" baseline="25641" dirty="0">
                <a:latin typeface="Trebuchet MS"/>
                <a:cs typeface="Trebuchet MS"/>
              </a:rPr>
              <a:t>T </a:t>
            </a:r>
            <a:r>
              <a:rPr sz="2000" spc="120" dirty="0">
                <a:latin typeface="Trebuchet MS"/>
                <a:cs typeface="Trebuchet MS"/>
              </a:rPr>
              <a:t>= </a:t>
            </a:r>
            <a:r>
              <a:rPr sz="2000" spc="-90" dirty="0">
                <a:latin typeface="Trebuchet MS"/>
                <a:cs typeface="Trebuchet MS"/>
              </a:rPr>
              <a:t>-</a:t>
            </a:r>
            <a:r>
              <a:rPr sz="2000" spc="-345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Arial"/>
                <a:cs typeface="Arial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’</a:t>
            </a:r>
            <a:endParaRPr sz="2000">
              <a:latin typeface="Trebuchet MS"/>
              <a:cs typeface="Trebuchet MS"/>
            </a:endParaRPr>
          </a:p>
          <a:p>
            <a:pPr marL="308610" marR="34290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/>
              <a:buChar char=""/>
              <a:tabLst>
                <a:tab pos="308610" algn="l"/>
                <a:tab pos="309245" algn="l"/>
              </a:tabLst>
            </a:pPr>
            <a:r>
              <a:rPr sz="2000" spc="155" dirty="0">
                <a:latin typeface="Trebuchet MS"/>
                <a:cs typeface="Trebuchet MS"/>
              </a:rPr>
              <a:t>A </a:t>
            </a:r>
            <a:r>
              <a:rPr sz="2000" spc="-100" dirty="0">
                <a:latin typeface="Trebuchet MS"/>
                <a:cs typeface="Trebuchet MS"/>
              </a:rPr>
              <a:t>square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-60" dirty="0">
                <a:latin typeface="Trebuchet MS"/>
                <a:cs typeface="Trebuchet MS"/>
              </a:rPr>
              <a:t>whose </a:t>
            </a:r>
            <a:r>
              <a:rPr sz="2000" spc="-80" dirty="0">
                <a:latin typeface="Trebuchet MS"/>
                <a:cs typeface="Trebuchet MS"/>
              </a:rPr>
              <a:t>transpose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35" dirty="0">
                <a:latin typeface="Trebuchet MS"/>
                <a:cs typeface="Trebuchet MS"/>
              </a:rPr>
              <a:t>equal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00" dirty="0">
                <a:latin typeface="Trebuchet MS"/>
                <a:cs typeface="Trebuchet MS"/>
              </a:rPr>
              <a:t>its inverse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45" dirty="0">
                <a:latin typeface="Trebuchet MS"/>
                <a:cs typeface="Trebuchet MS"/>
              </a:rPr>
              <a:t>called  </a:t>
            </a:r>
            <a:r>
              <a:rPr sz="2000" spc="-150" dirty="0">
                <a:latin typeface="Trebuchet MS"/>
                <a:cs typeface="Trebuchet MS"/>
              </a:rPr>
              <a:t>an </a:t>
            </a:r>
            <a:r>
              <a:rPr sz="2000" i="1" spc="-190" dirty="0">
                <a:latin typeface="Trebuchet MS"/>
                <a:cs typeface="Trebuchet MS"/>
              </a:rPr>
              <a:t>orthogonal </a:t>
            </a:r>
            <a:r>
              <a:rPr sz="2000" i="1" spc="-204" dirty="0">
                <a:latin typeface="Trebuchet MS"/>
                <a:cs typeface="Trebuchet MS"/>
              </a:rPr>
              <a:t>matrix</a:t>
            </a:r>
            <a:r>
              <a:rPr sz="2000" spc="-204" dirty="0">
                <a:latin typeface="Trebuchet MS"/>
                <a:cs typeface="Trebuchet MS"/>
              </a:rPr>
              <a:t>; </a:t>
            </a:r>
            <a:r>
              <a:rPr sz="2000" spc="-135" dirty="0">
                <a:latin typeface="Trebuchet MS"/>
                <a:cs typeface="Trebuchet MS"/>
              </a:rPr>
              <a:t>that </a:t>
            </a:r>
            <a:r>
              <a:rPr sz="2000" spc="-160" dirty="0">
                <a:latin typeface="Trebuchet MS"/>
                <a:cs typeface="Trebuchet MS"/>
              </a:rPr>
              <a:t>is, </a:t>
            </a:r>
            <a:r>
              <a:rPr sz="2000" b="1" spc="120" dirty="0">
                <a:latin typeface="Arial"/>
                <a:cs typeface="Arial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70" dirty="0">
                <a:latin typeface="Trebuchet MS"/>
                <a:cs typeface="Trebuchet MS"/>
              </a:rPr>
              <a:t>orthogonal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if</a:t>
            </a:r>
            <a:endParaRPr sz="2000">
              <a:latin typeface="Trebuchet MS"/>
              <a:cs typeface="Trebuchet MS"/>
            </a:endParaRPr>
          </a:p>
          <a:p>
            <a:pPr marL="352425">
              <a:lnSpc>
                <a:spcPct val="100000"/>
              </a:lnSpc>
            </a:pPr>
            <a:r>
              <a:rPr sz="3000" b="1" spc="120" baseline="-16666" dirty="0">
                <a:latin typeface="Arial"/>
                <a:cs typeface="Arial"/>
              </a:rPr>
              <a:t>A</a:t>
            </a:r>
            <a:r>
              <a:rPr sz="1300" spc="80" dirty="0">
                <a:latin typeface="Trebuchet MS"/>
                <a:cs typeface="Trebuchet MS"/>
              </a:rPr>
              <a:t>T </a:t>
            </a:r>
            <a:r>
              <a:rPr sz="3000" spc="179" baseline="-16666" dirty="0">
                <a:latin typeface="Trebuchet MS"/>
                <a:cs typeface="Trebuchet MS"/>
              </a:rPr>
              <a:t>=</a:t>
            </a:r>
            <a:r>
              <a:rPr sz="3000" spc="-254" baseline="-16666" dirty="0">
                <a:latin typeface="Trebuchet MS"/>
                <a:cs typeface="Trebuchet MS"/>
              </a:rPr>
              <a:t> </a:t>
            </a:r>
            <a:r>
              <a:rPr sz="3000" b="1" spc="22" baseline="-16666" dirty="0">
                <a:latin typeface="Arial"/>
                <a:cs typeface="Arial"/>
              </a:rPr>
              <a:t>A</a:t>
            </a:r>
            <a:r>
              <a:rPr sz="1300" spc="15" dirty="0">
                <a:latin typeface="Trebuchet MS"/>
                <a:cs typeface="Trebuchet MS"/>
              </a:rPr>
              <a:t>-1</a:t>
            </a:r>
            <a:endParaRPr sz="1300">
              <a:latin typeface="Trebuchet MS"/>
              <a:cs typeface="Trebuchet MS"/>
            </a:endParaRPr>
          </a:p>
          <a:p>
            <a:pPr marL="308610" marR="17780" indent="-283845">
              <a:lnSpc>
                <a:spcPct val="100000"/>
              </a:lnSpc>
              <a:spcBef>
                <a:spcPts val="1200"/>
              </a:spcBef>
              <a:buClr>
                <a:srgbClr val="3891A7"/>
              </a:buClr>
              <a:buSzPct val="80000"/>
              <a:buFont typeface="Wingdings"/>
              <a:buChar char=""/>
              <a:tabLst>
                <a:tab pos="308610" algn="l"/>
                <a:tab pos="309245" algn="l"/>
              </a:tabLst>
            </a:pPr>
            <a:r>
              <a:rPr sz="2000" spc="155" dirty="0">
                <a:latin typeface="Trebuchet MS"/>
                <a:cs typeface="Trebuchet MS"/>
              </a:rPr>
              <a:t>A </a:t>
            </a:r>
            <a:r>
              <a:rPr sz="2000" spc="-100" dirty="0">
                <a:latin typeface="Trebuchet MS"/>
                <a:cs typeface="Trebuchet MS"/>
              </a:rPr>
              <a:t>square </a:t>
            </a:r>
            <a:r>
              <a:rPr sz="2000" spc="-85" dirty="0">
                <a:latin typeface="Trebuchet MS"/>
                <a:cs typeface="Trebuchet MS"/>
              </a:rPr>
              <a:t>complex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-60" dirty="0">
                <a:latin typeface="Trebuchet MS"/>
                <a:cs typeface="Trebuchet MS"/>
              </a:rPr>
              <a:t>whose </a:t>
            </a:r>
            <a:r>
              <a:rPr sz="2000" spc="-80" dirty="0">
                <a:latin typeface="Trebuchet MS"/>
                <a:cs typeface="Trebuchet MS"/>
              </a:rPr>
              <a:t>transpose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35" dirty="0">
                <a:latin typeface="Trebuchet MS"/>
                <a:cs typeface="Trebuchet MS"/>
              </a:rPr>
              <a:t>equal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00" dirty="0">
                <a:latin typeface="Trebuchet MS"/>
                <a:cs typeface="Trebuchet MS"/>
              </a:rPr>
              <a:t>its </a:t>
            </a:r>
            <a:r>
              <a:rPr sz="2000" spc="-130" dirty="0">
                <a:latin typeface="Trebuchet MS"/>
                <a:cs typeface="Trebuchet MS"/>
              </a:rPr>
              <a:t>conjugate  </a:t>
            </a:r>
            <a:r>
              <a:rPr sz="2000" spc="-100" dirty="0">
                <a:latin typeface="Trebuchet MS"/>
                <a:cs typeface="Trebuchet MS"/>
              </a:rPr>
              <a:t>inverse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45" dirty="0">
                <a:latin typeface="Trebuchet MS"/>
                <a:cs typeface="Trebuchet MS"/>
              </a:rPr>
              <a:t>called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i="1" spc="-195" dirty="0">
                <a:latin typeface="Trebuchet MS"/>
                <a:cs typeface="Trebuchet MS"/>
              </a:rPr>
              <a:t>unitary </a:t>
            </a:r>
            <a:r>
              <a:rPr sz="2000" i="1" spc="-204" dirty="0">
                <a:latin typeface="Trebuchet MS"/>
                <a:cs typeface="Trebuchet MS"/>
              </a:rPr>
              <a:t>matrix</a:t>
            </a:r>
            <a:r>
              <a:rPr sz="2000" spc="-204" dirty="0">
                <a:latin typeface="Trebuchet MS"/>
                <a:cs typeface="Trebuchet MS"/>
              </a:rPr>
              <a:t>; </a:t>
            </a:r>
            <a:r>
              <a:rPr sz="2000" spc="-135" dirty="0">
                <a:latin typeface="Trebuchet MS"/>
                <a:cs typeface="Trebuchet MS"/>
              </a:rPr>
              <a:t>that </a:t>
            </a:r>
            <a:r>
              <a:rPr sz="2000" spc="-160" dirty="0">
                <a:latin typeface="Trebuchet MS"/>
                <a:cs typeface="Trebuchet MS"/>
              </a:rPr>
              <a:t>is, </a:t>
            </a:r>
            <a:r>
              <a:rPr sz="2000" b="1" spc="120" dirty="0">
                <a:latin typeface="Arial"/>
                <a:cs typeface="Arial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00" dirty="0">
                <a:latin typeface="Trebuchet MS"/>
                <a:cs typeface="Trebuchet MS"/>
              </a:rPr>
              <a:t>unitary</a:t>
            </a:r>
            <a:r>
              <a:rPr sz="2000" spc="195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if</a:t>
            </a:r>
            <a:endParaRPr sz="2000">
              <a:latin typeface="Trebuchet MS"/>
              <a:cs typeface="Trebuchet MS"/>
            </a:endParaRPr>
          </a:p>
          <a:p>
            <a:pPr marL="352425">
              <a:lnSpc>
                <a:spcPct val="100000"/>
              </a:lnSpc>
              <a:spcBef>
                <a:spcPts val="600"/>
              </a:spcBef>
            </a:pPr>
            <a:r>
              <a:rPr sz="2000" b="1" spc="80" dirty="0">
                <a:latin typeface="Arial"/>
                <a:cs typeface="Arial"/>
              </a:rPr>
              <a:t>A</a:t>
            </a:r>
            <a:r>
              <a:rPr sz="1950" spc="120" baseline="25641" dirty="0">
                <a:latin typeface="Trebuchet MS"/>
                <a:cs typeface="Trebuchet MS"/>
              </a:rPr>
              <a:t>T </a:t>
            </a:r>
            <a:r>
              <a:rPr sz="2000" spc="120" dirty="0">
                <a:latin typeface="Trebuchet MS"/>
                <a:cs typeface="Trebuchet MS"/>
              </a:rPr>
              <a:t>=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(</a:t>
            </a:r>
            <a:r>
              <a:rPr sz="2000" b="1" spc="-70" dirty="0">
                <a:latin typeface="Arial"/>
                <a:cs typeface="Arial"/>
              </a:rPr>
              <a:t>A</a:t>
            </a:r>
            <a:r>
              <a:rPr sz="1950" spc="-104" baseline="25641" dirty="0">
                <a:latin typeface="Trebuchet MS"/>
                <a:cs typeface="Trebuchet MS"/>
              </a:rPr>
              <a:t>-1</a:t>
            </a:r>
            <a:r>
              <a:rPr sz="2000" spc="-70" dirty="0">
                <a:latin typeface="Trebuchet MS"/>
                <a:cs typeface="Trebuchet MS"/>
              </a:rPr>
              <a:t>)’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724" y="419100"/>
            <a:ext cx="2475738" cy="1021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41146"/>
            <a:ext cx="1891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Example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752600" y="1981200"/>
            <a:ext cx="57912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724" y="419100"/>
            <a:ext cx="2865881" cy="1021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41146"/>
            <a:ext cx="2280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Properties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265"/>
              </a:spcBef>
            </a:pPr>
            <a:r>
              <a:rPr spc="-90" dirty="0"/>
              <a:t>Let </a:t>
            </a:r>
            <a:r>
              <a:rPr b="1" spc="105" dirty="0">
                <a:latin typeface="Arial"/>
                <a:cs typeface="Arial"/>
              </a:rPr>
              <a:t>A </a:t>
            </a:r>
            <a:r>
              <a:rPr spc="-120" dirty="0"/>
              <a:t>and </a:t>
            </a:r>
            <a:r>
              <a:rPr b="1" spc="-45" dirty="0">
                <a:latin typeface="Arial"/>
                <a:cs typeface="Arial"/>
              </a:rPr>
              <a:t>B </a:t>
            </a:r>
            <a:r>
              <a:rPr spc="-114" dirty="0"/>
              <a:t>be </a:t>
            </a:r>
            <a:r>
              <a:rPr spc="-95" dirty="0"/>
              <a:t>matrices </a:t>
            </a:r>
            <a:r>
              <a:rPr spc="-120" dirty="0"/>
              <a:t>and </a:t>
            </a:r>
            <a:r>
              <a:rPr i="1" spc="-140" dirty="0">
                <a:latin typeface="Trebuchet MS"/>
                <a:cs typeface="Trebuchet MS"/>
              </a:rPr>
              <a:t>c </a:t>
            </a:r>
            <a:r>
              <a:rPr spc="-114" dirty="0"/>
              <a:t>be </a:t>
            </a:r>
            <a:r>
              <a:rPr spc="-180" dirty="0"/>
              <a:t>a</a:t>
            </a:r>
            <a:r>
              <a:rPr spc="-35" dirty="0"/>
              <a:t> </a:t>
            </a:r>
            <a:r>
              <a:rPr spc="-155" dirty="0"/>
              <a:t>scalar.</a:t>
            </a:r>
          </a:p>
          <a:p>
            <a:pPr marL="279400" indent="-22923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280035" algn="l"/>
              </a:tabLst>
            </a:pPr>
            <a:r>
              <a:rPr b="1" spc="65" dirty="0">
                <a:latin typeface="Arial"/>
                <a:cs typeface="Arial"/>
              </a:rPr>
              <a:t>(A</a:t>
            </a:r>
            <a:r>
              <a:rPr sz="1800" b="1" spc="97" baseline="25462" dirty="0">
                <a:latin typeface="Arial"/>
                <a:cs typeface="Arial"/>
              </a:rPr>
              <a:t>T</a:t>
            </a:r>
            <a:r>
              <a:rPr sz="1800" b="1" spc="65" dirty="0">
                <a:latin typeface="Arial"/>
                <a:cs typeface="Arial"/>
              </a:rPr>
              <a:t>)</a:t>
            </a:r>
            <a:r>
              <a:rPr sz="1800" b="1" spc="97" baseline="25462" dirty="0">
                <a:latin typeface="Arial"/>
                <a:cs typeface="Arial"/>
              </a:rPr>
              <a:t>T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70" dirty="0">
                <a:latin typeface="Arial"/>
                <a:cs typeface="Arial"/>
              </a:rPr>
              <a:t> </a:t>
            </a:r>
            <a:r>
              <a:rPr sz="1800" b="1" spc="10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170"/>
              </a:spcBef>
            </a:pPr>
            <a:r>
              <a:rPr spc="-55" dirty="0"/>
              <a:t>The </a:t>
            </a:r>
            <a:r>
              <a:rPr spc="-75" dirty="0"/>
              <a:t>operation </a:t>
            </a:r>
            <a:r>
              <a:rPr spc="-95" dirty="0"/>
              <a:t>of </a:t>
            </a:r>
            <a:r>
              <a:rPr spc="-114" dirty="0"/>
              <a:t>taking </a:t>
            </a:r>
            <a:r>
              <a:rPr spc="-105" dirty="0"/>
              <a:t>the </a:t>
            </a:r>
            <a:r>
              <a:rPr spc="-70" dirty="0"/>
              <a:t>transpose </a:t>
            </a:r>
            <a:r>
              <a:rPr spc="-80" dirty="0"/>
              <a:t>is </a:t>
            </a:r>
            <a:r>
              <a:rPr spc="-130" dirty="0"/>
              <a:t>an </a:t>
            </a:r>
            <a:r>
              <a:rPr spc="-85" dirty="0"/>
              <a:t>involution</a:t>
            </a:r>
            <a:r>
              <a:rPr spc="254" dirty="0"/>
              <a:t> </a:t>
            </a:r>
            <a:r>
              <a:rPr spc="-114" dirty="0"/>
              <a:t>(self-inverse).</a:t>
            </a:r>
          </a:p>
          <a:p>
            <a:pPr marL="279400" indent="-229235">
              <a:lnSpc>
                <a:spcPct val="100000"/>
              </a:lnSpc>
              <a:spcBef>
                <a:spcPts val="170"/>
              </a:spcBef>
              <a:buAutoNum type="arabicPeriod" startAt="2"/>
              <a:tabLst>
                <a:tab pos="280035" algn="l"/>
              </a:tabLst>
            </a:pPr>
            <a:r>
              <a:rPr b="1" spc="60" dirty="0">
                <a:latin typeface="Arial"/>
                <a:cs typeface="Arial"/>
              </a:rPr>
              <a:t>(A+B)</a:t>
            </a:r>
            <a:r>
              <a:rPr sz="1800" b="1" spc="89" baseline="25462" dirty="0">
                <a:latin typeface="Arial"/>
                <a:cs typeface="Arial"/>
              </a:rPr>
              <a:t>T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5" dirty="0">
                <a:latin typeface="Arial"/>
                <a:cs typeface="Arial"/>
              </a:rPr>
              <a:t>A</a:t>
            </a:r>
            <a:r>
              <a:rPr sz="1800" b="1" spc="7" baseline="25462" dirty="0">
                <a:latin typeface="Arial"/>
                <a:cs typeface="Arial"/>
              </a:rPr>
              <a:t>T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B</a:t>
            </a:r>
            <a:r>
              <a:rPr sz="1800" b="1" spc="60" baseline="25462" dirty="0">
                <a:latin typeface="Arial"/>
                <a:cs typeface="Arial"/>
              </a:rPr>
              <a:t>T</a:t>
            </a:r>
            <a:endParaRPr sz="1800" baseline="25462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165"/>
              </a:spcBef>
            </a:pPr>
            <a:r>
              <a:rPr spc="-55" dirty="0"/>
              <a:t>The </a:t>
            </a:r>
            <a:r>
              <a:rPr spc="-70" dirty="0"/>
              <a:t>transpose </a:t>
            </a:r>
            <a:r>
              <a:rPr spc="-85" dirty="0"/>
              <a:t>respects</a:t>
            </a:r>
            <a:r>
              <a:rPr spc="-40" dirty="0"/>
              <a:t> </a:t>
            </a:r>
            <a:r>
              <a:rPr spc="-120" dirty="0"/>
              <a:t>addition.</a:t>
            </a:r>
          </a:p>
          <a:p>
            <a:pPr marL="361315" indent="-229235">
              <a:lnSpc>
                <a:spcPct val="100000"/>
              </a:lnSpc>
              <a:spcBef>
                <a:spcPts val="170"/>
              </a:spcBef>
              <a:buAutoNum type="arabicPeriod" startAt="3"/>
              <a:tabLst>
                <a:tab pos="361950" algn="l"/>
              </a:tabLst>
            </a:pPr>
            <a:r>
              <a:rPr b="1" spc="75" dirty="0">
                <a:latin typeface="Arial"/>
                <a:cs typeface="Arial"/>
              </a:rPr>
              <a:t>(AB)</a:t>
            </a:r>
            <a:r>
              <a:rPr sz="1800" b="1" spc="112" baseline="25462" dirty="0">
                <a:latin typeface="Arial"/>
                <a:cs typeface="Arial"/>
              </a:rPr>
              <a:t>T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B</a:t>
            </a:r>
            <a:r>
              <a:rPr sz="1800" b="1" spc="-22" baseline="25462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22" baseline="25462" dirty="0">
                <a:latin typeface="Arial"/>
                <a:cs typeface="Arial"/>
              </a:rPr>
              <a:t>T</a:t>
            </a:r>
            <a:endParaRPr sz="1800" baseline="25462">
              <a:latin typeface="Arial"/>
              <a:cs typeface="Arial"/>
            </a:endParaRPr>
          </a:p>
          <a:p>
            <a:pPr marL="416559" marR="43180">
              <a:lnSpc>
                <a:spcPct val="80000"/>
              </a:lnSpc>
              <a:spcBef>
                <a:spcPts val="600"/>
              </a:spcBef>
              <a:tabLst>
                <a:tab pos="1883410" algn="l"/>
                <a:tab pos="4074160" algn="l"/>
              </a:tabLst>
            </a:pPr>
            <a:r>
              <a:rPr spc="10" dirty="0"/>
              <a:t>Note </a:t>
            </a:r>
            <a:r>
              <a:rPr spc="-125" dirty="0"/>
              <a:t>that </a:t>
            </a:r>
            <a:r>
              <a:rPr spc="-110" dirty="0"/>
              <a:t>the </a:t>
            </a:r>
            <a:r>
              <a:rPr spc="-40" dirty="0"/>
              <a:t>order </a:t>
            </a:r>
            <a:r>
              <a:rPr spc="-95" dirty="0"/>
              <a:t>of </a:t>
            </a:r>
            <a:r>
              <a:rPr spc="-110" dirty="0"/>
              <a:t>the </a:t>
            </a:r>
            <a:r>
              <a:rPr spc="-90" dirty="0"/>
              <a:t>factors </a:t>
            </a:r>
            <a:r>
              <a:rPr spc="-100" dirty="0"/>
              <a:t>reverses. </a:t>
            </a:r>
            <a:r>
              <a:rPr spc="-60" dirty="0"/>
              <a:t>From </a:t>
            </a:r>
            <a:r>
              <a:rPr spc="-90" dirty="0"/>
              <a:t>this </a:t>
            </a:r>
            <a:r>
              <a:rPr spc="-60" dirty="0"/>
              <a:t>one </a:t>
            </a:r>
            <a:r>
              <a:rPr spc="-125" dirty="0"/>
              <a:t>can </a:t>
            </a:r>
            <a:r>
              <a:rPr spc="-105" dirty="0"/>
              <a:t>deduce </a:t>
            </a:r>
            <a:r>
              <a:rPr spc="-125" dirty="0"/>
              <a:t>that  </a:t>
            </a:r>
            <a:r>
              <a:rPr spc="-180" dirty="0"/>
              <a:t>a</a:t>
            </a:r>
            <a:r>
              <a:rPr spc="-50" dirty="0"/>
              <a:t> </a:t>
            </a:r>
            <a:r>
              <a:rPr spc="-95" dirty="0"/>
              <a:t>square	</a:t>
            </a:r>
            <a:r>
              <a:rPr spc="-85" dirty="0"/>
              <a:t>matrix </a:t>
            </a:r>
            <a:r>
              <a:rPr b="1" spc="105" dirty="0">
                <a:latin typeface="Arial"/>
                <a:cs typeface="Arial"/>
              </a:rPr>
              <a:t>A </a:t>
            </a:r>
            <a:r>
              <a:rPr spc="-80" dirty="0"/>
              <a:t>is </a:t>
            </a:r>
            <a:r>
              <a:rPr spc="-105" dirty="0"/>
              <a:t>invertible </a:t>
            </a:r>
            <a:r>
              <a:rPr spc="-170" dirty="0"/>
              <a:t>if </a:t>
            </a:r>
            <a:r>
              <a:rPr spc="-114" dirty="0"/>
              <a:t>and </a:t>
            </a:r>
            <a:r>
              <a:rPr spc="-75" dirty="0"/>
              <a:t>only </a:t>
            </a:r>
            <a:r>
              <a:rPr spc="-170" dirty="0"/>
              <a:t>if </a:t>
            </a:r>
            <a:r>
              <a:rPr b="1" spc="65" dirty="0">
                <a:latin typeface="Arial"/>
                <a:cs typeface="Arial"/>
              </a:rPr>
              <a:t>A</a:t>
            </a:r>
            <a:r>
              <a:rPr sz="1800" spc="97" baseline="25462" dirty="0"/>
              <a:t>T </a:t>
            </a:r>
            <a:r>
              <a:rPr sz="1800" spc="-80" dirty="0"/>
              <a:t>is </a:t>
            </a:r>
            <a:r>
              <a:rPr sz="1800" spc="-114" dirty="0"/>
              <a:t>invertible, and </a:t>
            </a:r>
            <a:r>
              <a:rPr sz="1800" spc="-110" dirty="0"/>
              <a:t>in  </a:t>
            </a:r>
            <a:r>
              <a:rPr sz="1800" spc="-90" dirty="0"/>
              <a:t>this </a:t>
            </a:r>
            <a:r>
              <a:rPr sz="1800" spc="-110" dirty="0"/>
              <a:t>case </a:t>
            </a:r>
            <a:r>
              <a:rPr sz="1800" spc="-100" dirty="0"/>
              <a:t>we </a:t>
            </a:r>
            <a:r>
              <a:rPr sz="1800" spc="-145" dirty="0"/>
              <a:t>have </a:t>
            </a:r>
            <a:r>
              <a:rPr sz="1800" spc="-15" dirty="0"/>
              <a:t>(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spc="-22" baseline="25462" dirty="0">
                <a:latin typeface="Arial"/>
                <a:cs typeface="Arial"/>
              </a:rPr>
              <a:t>−</a:t>
            </a:r>
            <a:r>
              <a:rPr sz="1800" spc="-22" baseline="25462" dirty="0"/>
              <a:t>1</a:t>
            </a:r>
            <a:r>
              <a:rPr sz="1800" spc="-15" dirty="0"/>
              <a:t>)</a:t>
            </a:r>
            <a:r>
              <a:rPr sz="1800" spc="-22" baseline="25462" dirty="0"/>
              <a:t>T  </a:t>
            </a:r>
            <a:r>
              <a:rPr sz="1800" spc="105" dirty="0"/>
              <a:t>=</a:t>
            </a:r>
            <a:r>
              <a:rPr sz="1800" spc="65" dirty="0"/>
              <a:t> </a:t>
            </a:r>
            <a:r>
              <a:rPr sz="1800" spc="-55" dirty="0"/>
              <a:t>(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spc="-82" baseline="25462" dirty="0"/>
              <a:t>T</a:t>
            </a:r>
            <a:r>
              <a:rPr sz="1800" spc="-55" dirty="0"/>
              <a:t>)</a:t>
            </a:r>
            <a:r>
              <a:rPr sz="1800" spc="-82" baseline="25462" dirty="0">
                <a:latin typeface="Arial"/>
                <a:cs typeface="Arial"/>
              </a:rPr>
              <a:t>−</a:t>
            </a:r>
            <a:r>
              <a:rPr sz="1800" spc="-82" baseline="25462" dirty="0"/>
              <a:t>1</a:t>
            </a:r>
            <a:r>
              <a:rPr sz="1800" spc="-55" dirty="0"/>
              <a:t>.</a:t>
            </a:r>
            <a:r>
              <a:rPr sz="1800" spc="-190" dirty="0"/>
              <a:t> </a:t>
            </a:r>
            <a:r>
              <a:rPr sz="1800" spc="-55" dirty="0"/>
              <a:t>By	</a:t>
            </a:r>
            <a:r>
              <a:rPr sz="1800" spc="-105" dirty="0"/>
              <a:t>induction, </a:t>
            </a:r>
            <a:r>
              <a:rPr sz="1800" spc="-90" dirty="0"/>
              <a:t>this </a:t>
            </a:r>
            <a:r>
              <a:rPr sz="1800" spc="-85" dirty="0"/>
              <a:t>result </a:t>
            </a:r>
            <a:r>
              <a:rPr sz="1800" spc="-80" dirty="0"/>
              <a:t>extends </a:t>
            </a:r>
            <a:r>
              <a:rPr sz="1800" spc="-45" dirty="0"/>
              <a:t>to</a:t>
            </a:r>
            <a:r>
              <a:rPr sz="1800" spc="-105" dirty="0"/>
              <a:t> </a:t>
            </a:r>
            <a:r>
              <a:rPr sz="1800" spc="-110" dirty="0"/>
              <a:t>the  general case </a:t>
            </a:r>
            <a:r>
              <a:rPr sz="1800" spc="-95" dirty="0"/>
              <a:t>of </a:t>
            </a:r>
            <a:r>
              <a:rPr sz="1800" spc="-120" dirty="0"/>
              <a:t>multiple </a:t>
            </a:r>
            <a:r>
              <a:rPr sz="1800" spc="-114" dirty="0"/>
              <a:t>matrices, </a:t>
            </a:r>
            <a:r>
              <a:rPr sz="1800" spc="-85" dirty="0"/>
              <a:t>where </a:t>
            </a:r>
            <a:r>
              <a:rPr sz="1800" spc="-100" dirty="0"/>
              <a:t>we</a:t>
            </a:r>
            <a:r>
              <a:rPr sz="1800" spc="114" dirty="0"/>
              <a:t> </a:t>
            </a:r>
            <a:r>
              <a:rPr sz="1800" spc="-130" dirty="0"/>
              <a:t>find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6822" y="4202048"/>
            <a:ext cx="1022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7375" algn="l"/>
                <a:tab pos="932815" algn="l"/>
              </a:tabLst>
            </a:pPr>
            <a:r>
              <a:rPr sz="1200" spc="-30" dirty="0">
                <a:latin typeface="Trebuchet MS"/>
                <a:cs typeface="Trebuchet MS"/>
              </a:rPr>
              <a:t>1	2	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961" y="4069460"/>
            <a:ext cx="41230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50" dirty="0">
                <a:latin typeface="Trebuchet MS"/>
                <a:cs typeface="Trebuchet MS"/>
              </a:rPr>
              <a:t>(</a:t>
            </a: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spc="-75" baseline="-20833" dirty="0">
                <a:latin typeface="Trebuchet MS"/>
                <a:cs typeface="Trebuchet MS"/>
              </a:rPr>
              <a:t>1</a:t>
            </a: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spc="-75" baseline="-20833" dirty="0">
                <a:latin typeface="Trebuchet MS"/>
                <a:cs typeface="Trebuchet MS"/>
              </a:rPr>
              <a:t>2</a:t>
            </a:r>
            <a:r>
              <a:rPr sz="1800" spc="-50" dirty="0">
                <a:latin typeface="Trebuchet MS"/>
                <a:cs typeface="Trebuchet MS"/>
              </a:rPr>
              <a:t>...</a:t>
            </a: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i="1" spc="-75" baseline="-20833" dirty="0">
                <a:latin typeface="Trebuchet MS"/>
                <a:cs typeface="Trebuchet MS"/>
              </a:rPr>
              <a:t>k</a:t>
            </a:r>
            <a:r>
              <a:rPr sz="1800" spc="-75" baseline="-20833" dirty="0">
                <a:latin typeface="Arial"/>
                <a:cs typeface="Arial"/>
              </a:rPr>
              <a:t>−</a:t>
            </a:r>
            <a:r>
              <a:rPr sz="1800" spc="-75" baseline="-20833" dirty="0">
                <a:latin typeface="Trebuchet MS"/>
                <a:cs typeface="Trebuchet MS"/>
              </a:rPr>
              <a:t>1</a:t>
            </a: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i="1" spc="-75" baseline="-20833" dirty="0">
                <a:latin typeface="Trebuchet MS"/>
                <a:cs typeface="Trebuchet MS"/>
              </a:rPr>
              <a:t>k</a:t>
            </a:r>
            <a:r>
              <a:rPr sz="1800" spc="-50" dirty="0">
                <a:latin typeface="Trebuchet MS"/>
                <a:cs typeface="Trebuchet MS"/>
              </a:rPr>
              <a:t>)</a:t>
            </a:r>
            <a:r>
              <a:rPr sz="1800" spc="-75" baseline="25462" dirty="0">
                <a:latin typeface="Trebuchet MS"/>
                <a:cs typeface="Trebuchet MS"/>
              </a:rPr>
              <a:t>T </a:t>
            </a:r>
            <a:r>
              <a:rPr sz="1800" spc="105" dirty="0">
                <a:latin typeface="Trebuchet MS"/>
                <a:cs typeface="Trebuchet MS"/>
              </a:rPr>
              <a:t>= 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i="1" spc="22" baseline="-20833" dirty="0">
                <a:latin typeface="Trebuchet MS"/>
                <a:cs typeface="Trebuchet MS"/>
              </a:rPr>
              <a:t>k</a:t>
            </a:r>
            <a:r>
              <a:rPr sz="1800" spc="22" baseline="25462" dirty="0">
                <a:latin typeface="Trebuchet MS"/>
                <a:cs typeface="Trebuchet MS"/>
              </a:rPr>
              <a:t>T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i="1" spc="22" baseline="-20833" dirty="0">
                <a:latin typeface="Trebuchet MS"/>
                <a:cs typeface="Trebuchet MS"/>
              </a:rPr>
              <a:t>k</a:t>
            </a:r>
            <a:r>
              <a:rPr sz="1800" spc="22" baseline="-20833" dirty="0">
                <a:latin typeface="Arial"/>
                <a:cs typeface="Arial"/>
              </a:rPr>
              <a:t>− </a:t>
            </a:r>
            <a:r>
              <a:rPr sz="1800" spc="300" baseline="25462" dirty="0">
                <a:latin typeface="Trebuchet MS"/>
                <a:cs typeface="Trebuchet MS"/>
              </a:rPr>
              <a:t>T</a:t>
            </a:r>
            <a:r>
              <a:rPr sz="1800" spc="200" dirty="0">
                <a:latin typeface="Trebuchet MS"/>
                <a:cs typeface="Trebuchet MS"/>
              </a:rPr>
              <a:t>…</a:t>
            </a:r>
            <a:r>
              <a:rPr sz="1800" b="1" spc="200" dirty="0">
                <a:latin typeface="Arial"/>
                <a:cs typeface="Arial"/>
              </a:rPr>
              <a:t>A </a:t>
            </a:r>
            <a:r>
              <a:rPr sz="1800" spc="89" baseline="25462" dirty="0">
                <a:latin typeface="Trebuchet MS"/>
                <a:cs typeface="Trebuchet MS"/>
              </a:rPr>
              <a:t>T</a:t>
            </a:r>
            <a:r>
              <a:rPr sz="1800" b="1" spc="60" dirty="0">
                <a:latin typeface="Arial"/>
                <a:cs typeface="Arial"/>
              </a:rPr>
              <a:t>A</a:t>
            </a:r>
            <a:r>
              <a:rPr sz="1800" b="1" spc="-300" dirty="0">
                <a:latin typeface="Arial"/>
                <a:cs typeface="Arial"/>
              </a:rPr>
              <a:t> </a:t>
            </a:r>
            <a:r>
              <a:rPr sz="1800" spc="-292" baseline="25462" dirty="0">
                <a:latin typeface="Trebuchet MS"/>
                <a:cs typeface="Trebuchet MS"/>
              </a:rPr>
              <a:t>T</a:t>
            </a:r>
            <a:r>
              <a:rPr sz="1800" spc="-19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502" y="4343780"/>
            <a:ext cx="7383145" cy="10560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1800" b="1" spc="-15" dirty="0">
                <a:latin typeface="Arial"/>
                <a:cs typeface="Arial"/>
              </a:rPr>
              <a:t>4.</a:t>
            </a:r>
            <a:r>
              <a:rPr sz="1800" b="1" spc="-180" dirty="0">
                <a:latin typeface="Arial"/>
                <a:cs typeface="Arial"/>
              </a:rPr>
              <a:t> </a:t>
            </a:r>
            <a:r>
              <a:rPr sz="1800" b="1" spc="60" dirty="0">
                <a:latin typeface="Arial"/>
                <a:cs typeface="Arial"/>
              </a:rPr>
              <a:t>(cA)</a:t>
            </a:r>
            <a:r>
              <a:rPr sz="1800" b="1" spc="89" baseline="25462" dirty="0">
                <a:latin typeface="Arial"/>
                <a:cs typeface="Arial"/>
              </a:rPr>
              <a:t>T	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cA</a:t>
            </a:r>
            <a:r>
              <a:rPr sz="1800" b="1" spc="-44" baseline="25462" dirty="0">
                <a:latin typeface="Arial"/>
                <a:cs typeface="Arial"/>
              </a:rPr>
              <a:t>T</a:t>
            </a:r>
            <a:endParaRPr sz="1800" baseline="25462">
              <a:latin typeface="Arial"/>
              <a:cs typeface="Arial"/>
            </a:endParaRPr>
          </a:p>
          <a:p>
            <a:pPr marL="507365" marR="17780">
              <a:lnSpc>
                <a:spcPct val="80000"/>
              </a:lnSpc>
              <a:spcBef>
                <a:spcPts val="600"/>
              </a:spcBef>
            </a:pP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70" dirty="0">
                <a:latin typeface="Trebuchet MS"/>
                <a:cs typeface="Trebuchet MS"/>
              </a:rPr>
              <a:t>transpose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05" dirty="0">
                <a:latin typeface="Trebuchet MS"/>
                <a:cs typeface="Trebuchet MS"/>
              </a:rPr>
              <a:t>scalar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the same </a:t>
            </a:r>
            <a:r>
              <a:rPr sz="1800" spc="-120" dirty="0">
                <a:latin typeface="Trebuchet MS"/>
                <a:cs typeface="Trebuchet MS"/>
              </a:rPr>
              <a:t>scalar.Together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25" dirty="0">
                <a:latin typeface="Trebuchet MS"/>
                <a:cs typeface="Trebuchet MS"/>
              </a:rPr>
              <a:t>(2), </a:t>
            </a:r>
            <a:r>
              <a:rPr sz="1800" spc="-90" dirty="0">
                <a:latin typeface="Trebuchet MS"/>
                <a:cs typeface="Trebuchet MS"/>
              </a:rPr>
              <a:t>this </a:t>
            </a:r>
            <a:r>
              <a:rPr sz="1800" spc="-100" dirty="0">
                <a:latin typeface="Trebuchet MS"/>
                <a:cs typeface="Trebuchet MS"/>
              </a:rPr>
              <a:t>states 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70" dirty="0">
                <a:latin typeface="Trebuchet MS"/>
                <a:cs typeface="Trebuchet MS"/>
              </a:rPr>
              <a:t>transpose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10" dirty="0">
                <a:latin typeface="Trebuchet MS"/>
                <a:cs typeface="Trebuchet MS"/>
              </a:rPr>
              <a:t>linear </a:t>
            </a:r>
            <a:r>
              <a:rPr sz="1800" spc="-135" dirty="0">
                <a:latin typeface="Trebuchet MS"/>
                <a:cs typeface="Trebuchet MS"/>
              </a:rPr>
              <a:t>map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110" dirty="0">
                <a:latin typeface="Trebuchet MS"/>
                <a:cs typeface="Trebuchet MS"/>
              </a:rPr>
              <a:t>the space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i="1" spc="-165" dirty="0">
                <a:latin typeface="Trebuchet MS"/>
                <a:cs typeface="Trebuchet MS"/>
              </a:rPr>
              <a:t>m </a:t>
            </a:r>
            <a:r>
              <a:rPr sz="1800" spc="105" dirty="0">
                <a:latin typeface="Trebuchet MS"/>
                <a:cs typeface="Trebuchet MS"/>
              </a:rPr>
              <a:t>× </a:t>
            </a:r>
            <a:r>
              <a:rPr sz="1800" i="1" spc="-140" dirty="0">
                <a:latin typeface="Trebuchet MS"/>
                <a:cs typeface="Trebuchet MS"/>
              </a:rPr>
              <a:t>n </a:t>
            </a:r>
            <a:r>
              <a:rPr sz="1800" spc="-95" dirty="0">
                <a:latin typeface="Trebuchet MS"/>
                <a:cs typeface="Trebuchet MS"/>
              </a:rPr>
              <a:t>matrices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0" dirty="0">
                <a:latin typeface="Trebuchet MS"/>
                <a:cs typeface="Trebuchet MS"/>
              </a:rPr>
              <a:t>the  space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all </a:t>
            </a:r>
            <a:r>
              <a:rPr sz="1800" i="1" spc="-140" dirty="0">
                <a:latin typeface="Trebuchet MS"/>
                <a:cs typeface="Trebuchet MS"/>
              </a:rPr>
              <a:t>n </a:t>
            </a:r>
            <a:r>
              <a:rPr sz="1800" spc="105" dirty="0">
                <a:latin typeface="Trebuchet MS"/>
                <a:cs typeface="Trebuchet MS"/>
              </a:rPr>
              <a:t>× </a:t>
            </a:r>
            <a:r>
              <a:rPr sz="1800" i="1" spc="-160" dirty="0">
                <a:latin typeface="Trebuchet MS"/>
                <a:cs typeface="Trebuchet MS"/>
              </a:rPr>
              <a:t>m</a:t>
            </a:r>
            <a:r>
              <a:rPr sz="1800" i="1" spc="9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matrices.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724" y="419100"/>
            <a:ext cx="2865881" cy="1021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41146"/>
            <a:ext cx="2280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Properties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84197" y="1395210"/>
            <a:ext cx="7233920" cy="3836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8130" indent="-253365">
              <a:lnSpc>
                <a:spcPct val="100000"/>
              </a:lnSpc>
              <a:spcBef>
                <a:spcPts val="695"/>
              </a:spcBef>
              <a:buAutoNum type="arabicPeriod" startAt="5"/>
              <a:tabLst>
                <a:tab pos="278765" algn="l"/>
              </a:tabLst>
            </a:pPr>
            <a:r>
              <a:rPr sz="2000" b="1" spc="45" dirty="0">
                <a:latin typeface="Arial"/>
                <a:cs typeface="Arial"/>
              </a:rPr>
              <a:t>det(A</a:t>
            </a:r>
            <a:r>
              <a:rPr sz="1950" b="1" spc="67" baseline="25641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)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25" dirty="0">
                <a:latin typeface="Arial"/>
                <a:cs typeface="Arial"/>
              </a:rPr>
              <a:t>det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105" dirty="0"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  <a:p>
            <a:pPr marL="308610">
              <a:lnSpc>
                <a:spcPct val="100000"/>
              </a:lnSpc>
              <a:spcBef>
                <a:spcPts val="600"/>
              </a:spcBef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spc="-110" dirty="0">
                <a:latin typeface="Trebuchet MS"/>
                <a:cs typeface="Trebuchet MS"/>
              </a:rPr>
              <a:t>determinant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195" dirty="0">
                <a:latin typeface="Trebuchet MS"/>
                <a:cs typeface="Trebuchet MS"/>
              </a:rPr>
              <a:t>a </a:t>
            </a:r>
            <a:r>
              <a:rPr sz="2000" spc="-100" dirty="0">
                <a:latin typeface="Trebuchet MS"/>
                <a:cs typeface="Trebuchet MS"/>
              </a:rPr>
              <a:t>square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125" dirty="0">
                <a:latin typeface="Trebuchet MS"/>
                <a:cs typeface="Trebuchet MS"/>
              </a:rPr>
              <a:t>same as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determinant</a:t>
            </a:r>
            <a:endParaRPr sz="2000">
              <a:latin typeface="Trebuchet MS"/>
              <a:cs typeface="Trebuchet MS"/>
            </a:endParaRPr>
          </a:p>
          <a:p>
            <a:pPr marL="308610">
              <a:lnSpc>
                <a:spcPct val="100000"/>
              </a:lnSpc>
              <a:spcBef>
                <a:spcPts val="5"/>
              </a:spcBef>
            </a:pP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100" dirty="0">
                <a:latin typeface="Trebuchet MS"/>
                <a:cs typeface="Trebuchet MS"/>
              </a:rPr>
              <a:t>its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transpose.</a:t>
            </a:r>
            <a:endParaRPr sz="2000">
              <a:latin typeface="Trebuchet MS"/>
              <a:cs typeface="Trebuchet MS"/>
            </a:endParaRPr>
          </a:p>
          <a:p>
            <a:pPr marL="278765" marR="133985" indent="-278765">
              <a:lnSpc>
                <a:spcPct val="100000"/>
              </a:lnSpc>
              <a:spcBef>
                <a:spcPts val="600"/>
              </a:spcBef>
              <a:buFont typeface="Arial"/>
              <a:buAutoNum type="arabicPeriod" startAt="6"/>
              <a:tabLst>
                <a:tab pos="278765" algn="l"/>
              </a:tabLst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spc="-65" dirty="0">
                <a:latin typeface="Trebuchet MS"/>
                <a:cs typeface="Trebuchet MS"/>
              </a:rPr>
              <a:t>dot </a:t>
            </a:r>
            <a:r>
              <a:rPr sz="2000" spc="-80" dirty="0">
                <a:latin typeface="Trebuchet MS"/>
                <a:cs typeface="Trebuchet MS"/>
              </a:rPr>
              <a:t>product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60" dirty="0">
                <a:latin typeface="Trebuchet MS"/>
                <a:cs typeface="Trebuchet MS"/>
              </a:rPr>
              <a:t>two </a:t>
            </a:r>
            <a:r>
              <a:rPr sz="2000" spc="-90" dirty="0">
                <a:latin typeface="Trebuchet MS"/>
                <a:cs typeface="Trebuchet MS"/>
              </a:rPr>
              <a:t>column </a:t>
            </a:r>
            <a:r>
              <a:rPr sz="2000" spc="-75" dirty="0">
                <a:latin typeface="Trebuchet MS"/>
                <a:cs typeface="Trebuchet MS"/>
              </a:rPr>
              <a:t>vectors </a:t>
            </a:r>
            <a:r>
              <a:rPr sz="2000" b="1" spc="-50" dirty="0">
                <a:latin typeface="Arial"/>
                <a:cs typeface="Arial"/>
              </a:rPr>
              <a:t>a </a:t>
            </a:r>
            <a:r>
              <a:rPr sz="2000" spc="-130" dirty="0">
                <a:latin typeface="Trebuchet MS"/>
                <a:cs typeface="Trebuchet MS"/>
              </a:rPr>
              <a:t>and </a:t>
            </a:r>
            <a:r>
              <a:rPr sz="2000" b="1" spc="-55" dirty="0">
                <a:latin typeface="Arial"/>
                <a:cs typeface="Arial"/>
              </a:rPr>
              <a:t>b </a:t>
            </a:r>
            <a:r>
              <a:rPr sz="2000" spc="-135" dirty="0">
                <a:latin typeface="Trebuchet MS"/>
                <a:cs typeface="Trebuchet MS"/>
              </a:rPr>
              <a:t>can </a:t>
            </a:r>
            <a:r>
              <a:rPr sz="2000" spc="-125" dirty="0">
                <a:latin typeface="Trebuchet MS"/>
                <a:cs typeface="Trebuchet MS"/>
              </a:rPr>
              <a:t>be </a:t>
            </a:r>
            <a:r>
              <a:rPr sz="2000" spc="-95" dirty="0">
                <a:latin typeface="Trebuchet MS"/>
                <a:cs typeface="Trebuchet MS"/>
              </a:rPr>
              <a:t>computed  </a:t>
            </a:r>
            <a:r>
              <a:rPr sz="2000" spc="-120" dirty="0">
                <a:latin typeface="Trebuchet MS"/>
                <a:cs typeface="Trebuchet MS"/>
              </a:rPr>
              <a:t>as the </a:t>
            </a:r>
            <a:r>
              <a:rPr sz="2000" spc="-114" dirty="0">
                <a:latin typeface="Trebuchet MS"/>
                <a:cs typeface="Trebuchet MS"/>
              </a:rPr>
              <a:t>single </a:t>
            </a:r>
            <a:r>
              <a:rPr sz="2000" spc="-80" dirty="0">
                <a:latin typeface="Trebuchet MS"/>
                <a:cs typeface="Trebuchet MS"/>
              </a:rPr>
              <a:t>entry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matrix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product:</a:t>
            </a:r>
            <a:endParaRPr sz="2000">
              <a:latin typeface="Trebuchet MS"/>
              <a:cs typeface="Trebuchet MS"/>
            </a:endParaRPr>
          </a:p>
          <a:p>
            <a:pPr marL="308610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latin typeface="Trebuchet MS"/>
                <a:cs typeface="Trebuchet MS"/>
              </a:rPr>
              <a:t>[a.b]</a:t>
            </a:r>
            <a:r>
              <a:rPr sz="1950" spc="-172" baseline="25641" dirty="0">
                <a:latin typeface="Trebuchet MS"/>
                <a:cs typeface="Trebuchet MS"/>
              </a:rPr>
              <a:t>T </a:t>
            </a:r>
            <a:r>
              <a:rPr sz="2000" spc="120" dirty="0">
                <a:latin typeface="Trebuchet MS"/>
                <a:cs typeface="Trebuchet MS"/>
              </a:rPr>
              <a:t>=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a</a:t>
            </a:r>
            <a:r>
              <a:rPr sz="1950" spc="-135" baseline="25641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latin typeface="Arial"/>
                <a:cs typeface="Arial"/>
              </a:rPr>
              <a:t>7. </a:t>
            </a:r>
            <a:r>
              <a:rPr sz="2000" b="1" spc="40" dirty="0">
                <a:latin typeface="Arial"/>
                <a:cs typeface="Arial"/>
              </a:rPr>
              <a:t>(A</a:t>
            </a:r>
            <a:r>
              <a:rPr sz="1950" b="1" spc="60" baseline="25641" dirty="0">
                <a:latin typeface="Arial"/>
                <a:cs typeface="Arial"/>
              </a:rPr>
              <a:t>T</a:t>
            </a:r>
            <a:r>
              <a:rPr sz="2000" b="1" spc="40" dirty="0">
                <a:latin typeface="Arial"/>
                <a:cs typeface="Arial"/>
              </a:rPr>
              <a:t>)</a:t>
            </a:r>
            <a:r>
              <a:rPr sz="1950" b="1" spc="60" baseline="25641" dirty="0">
                <a:latin typeface="Arial"/>
                <a:cs typeface="Arial"/>
              </a:rPr>
              <a:t>-1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(A</a:t>
            </a:r>
            <a:r>
              <a:rPr sz="1950" b="1" spc="120" baseline="25641" dirty="0">
                <a:latin typeface="Arial"/>
                <a:cs typeface="Arial"/>
              </a:rPr>
              <a:t>-1</a:t>
            </a:r>
            <a:r>
              <a:rPr sz="2000" b="1" spc="80" dirty="0">
                <a:latin typeface="Arial"/>
                <a:cs typeface="Arial"/>
              </a:rPr>
              <a:t>)</a:t>
            </a:r>
            <a:r>
              <a:rPr sz="1950" b="1" spc="120" baseline="25641" dirty="0">
                <a:latin typeface="Arial"/>
                <a:cs typeface="Arial"/>
              </a:rPr>
              <a:t>T</a:t>
            </a:r>
            <a:endParaRPr sz="1950" baseline="25641">
              <a:latin typeface="Arial"/>
              <a:cs typeface="Arial"/>
            </a:endParaRPr>
          </a:p>
          <a:p>
            <a:pPr marL="308610" marR="306070">
              <a:lnSpc>
                <a:spcPct val="100000"/>
              </a:lnSpc>
              <a:spcBef>
                <a:spcPts val="600"/>
              </a:spcBef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spc="-80" dirty="0">
                <a:latin typeface="Trebuchet MS"/>
                <a:cs typeface="Trebuchet MS"/>
              </a:rPr>
              <a:t>transpose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145" dirty="0">
                <a:latin typeface="Trebuchet MS"/>
                <a:cs typeface="Trebuchet MS"/>
              </a:rPr>
              <a:t>an </a:t>
            </a:r>
            <a:r>
              <a:rPr sz="2000" spc="-114" dirty="0">
                <a:latin typeface="Trebuchet MS"/>
                <a:cs typeface="Trebuchet MS"/>
              </a:rPr>
              <a:t>invertible </a:t>
            </a:r>
            <a:r>
              <a:rPr sz="2000" spc="-95" dirty="0">
                <a:latin typeface="Trebuchet MS"/>
                <a:cs typeface="Trebuchet MS"/>
              </a:rPr>
              <a:t>matrix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95" dirty="0">
                <a:latin typeface="Trebuchet MS"/>
                <a:cs typeface="Trebuchet MS"/>
              </a:rPr>
              <a:t>also </a:t>
            </a:r>
            <a:r>
              <a:rPr sz="2000" spc="-130" dirty="0">
                <a:latin typeface="Trebuchet MS"/>
                <a:cs typeface="Trebuchet MS"/>
              </a:rPr>
              <a:t>invertible, and </a:t>
            </a:r>
            <a:r>
              <a:rPr sz="2000" spc="-100" dirty="0">
                <a:latin typeface="Trebuchet MS"/>
                <a:cs typeface="Trebuchet MS"/>
              </a:rPr>
              <a:t>its  inverse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80" dirty="0">
                <a:latin typeface="Trebuchet MS"/>
                <a:cs typeface="Trebuchet MS"/>
              </a:rPr>
              <a:t>transpose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100" dirty="0">
                <a:latin typeface="Trebuchet MS"/>
                <a:cs typeface="Trebuchet MS"/>
              </a:rPr>
              <a:t>inverse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100" dirty="0">
                <a:latin typeface="Trebuchet MS"/>
                <a:cs typeface="Trebuchet MS"/>
              </a:rPr>
              <a:t>original </a:t>
            </a:r>
            <a:r>
              <a:rPr sz="2000" spc="-95" dirty="0">
                <a:latin typeface="Trebuchet MS"/>
                <a:cs typeface="Trebuchet MS"/>
              </a:rPr>
              <a:t>matrix.The  </a:t>
            </a:r>
            <a:r>
              <a:rPr sz="2000" spc="-90" dirty="0">
                <a:latin typeface="Trebuchet MS"/>
                <a:cs typeface="Trebuchet MS"/>
              </a:rPr>
              <a:t>notation </a:t>
            </a:r>
            <a:r>
              <a:rPr sz="2000" b="1" spc="60" dirty="0">
                <a:latin typeface="Arial"/>
                <a:cs typeface="Arial"/>
              </a:rPr>
              <a:t>A</a:t>
            </a:r>
            <a:r>
              <a:rPr sz="1950" spc="89" baseline="25641" dirty="0">
                <a:latin typeface="Arial"/>
                <a:cs typeface="Arial"/>
              </a:rPr>
              <a:t>−</a:t>
            </a:r>
            <a:r>
              <a:rPr sz="1950" spc="89" baseline="25641" dirty="0">
                <a:latin typeface="Trebuchet MS"/>
                <a:cs typeface="Trebuchet MS"/>
              </a:rPr>
              <a:t>T </a:t>
            </a:r>
            <a:r>
              <a:rPr sz="2000" spc="-90" dirty="0">
                <a:latin typeface="Trebuchet MS"/>
                <a:cs typeface="Trebuchet MS"/>
              </a:rPr>
              <a:t>is sometimes used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90" dirty="0">
                <a:latin typeface="Trebuchet MS"/>
                <a:cs typeface="Trebuchet MS"/>
              </a:rPr>
              <a:t>represent </a:t>
            </a:r>
            <a:r>
              <a:rPr sz="2000" spc="-100" dirty="0">
                <a:latin typeface="Trebuchet MS"/>
                <a:cs typeface="Trebuchet MS"/>
              </a:rPr>
              <a:t>either </a:t>
            </a:r>
            <a:r>
              <a:rPr sz="2000" spc="-105" dirty="0">
                <a:latin typeface="Trebuchet MS"/>
                <a:cs typeface="Trebuchet MS"/>
              </a:rPr>
              <a:t>of these  </a:t>
            </a:r>
            <a:r>
              <a:rPr sz="2000" spc="-130" dirty="0">
                <a:latin typeface="Trebuchet MS"/>
                <a:cs typeface="Trebuchet MS"/>
              </a:rPr>
              <a:t>equivalent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expressions.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1166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Times New Roman</vt:lpstr>
      <vt:lpstr>Trebuchet MS</vt:lpstr>
      <vt:lpstr>Wingdings</vt:lpstr>
      <vt:lpstr>Office Theme</vt:lpstr>
      <vt:lpstr>Transpose of matrix</vt:lpstr>
      <vt:lpstr>Outlines</vt:lpstr>
      <vt:lpstr>Definition</vt:lpstr>
      <vt:lpstr>Definition</vt:lpstr>
      <vt:lpstr>Matrix definitions involving  transposition</vt:lpstr>
      <vt:lpstr>Matrix definitions involving  transposition</vt:lpstr>
      <vt:lpstr>Example</vt:lpstr>
      <vt:lpstr>Properties</vt:lpstr>
      <vt:lpstr>Properties</vt:lpstr>
      <vt:lpstr>Products</vt:lpstr>
      <vt:lpstr>Implementation of Transpose of matrix on  Computer</vt:lpstr>
      <vt:lpstr>Implementation of Transpose of matrix on 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Transpose of a matrix</dc:title>
  <dc:creator>Lenovo</dc:creator>
  <cp:lastModifiedBy>Hp</cp:lastModifiedBy>
  <cp:revision>1</cp:revision>
  <dcterms:created xsi:type="dcterms:W3CDTF">2021-07-18T02:53:32Z</dcterms:created>
  <dcterms:modified xsi:type="dcterms:W3CDTF">2021-08-03T07:15:42Z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2021-07-18T00:00:00Z</vt:filetime>
  </property>
</Properties>
</file>