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1"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B2FEA5-6C8B-41F1-9303-BACA3A632DD8}" v="6" dt="2020-11-28T06:33:26.057"/>
    <p1510:client id="{860AD74C-E853-49CB-B5D2-C4CAF42B74C0}" v="2686" dt="2020-11-27T20:07:13.4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8" d="100"/>
          <a:sy n="88" d="100"/>
        </p:scale>
        <p:origin x="-240"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474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7330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2241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07514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27054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46641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872682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09619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1838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380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486100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06803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9116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8345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130091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0666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1/20/2021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36409"/>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A0E909-9B22-4307-B55E-393C99A5DE79}"/>
              </a:ext>
            </a:extLst>
          </p:cNvPr>
          <p:cNvSpPr>
            <a:spLocks noGrp="1"/>
          </p:cNvSpPr>
          <p:nvPr>
            <p:ph type="title"/>
          </p:nvPr>
        </p:nvSpPr>
        <p:spPr>
          <a:xfrm>
            <a:off x="1084430" y="223381"/>
            <a:ext cx="9076831" cy="2719539"/>
          </a:xfrm>
        </p:spPr>
        <p:txBody>
          <a:bodyPr>
            <a:normAutofit/>
          </a:bodyPr>
          <a:lstStyle/>
          <a:p>
            <a:pPr algn="ctr"/>
            <a:r>
              <a:rPr lang="en-US" sz="6000" dirty="0">
                <a:latin typeface="Times New Roman"/>
                <a:cs typeface="Times New Roman"/>
              </a:rPr>
              <a:t>Hello Everyone</a:t>
            </a:r>
            <a:br>
              <a:rPr lang="en-US" sz="6000" dirty="0">
                <a:latin typeface="Times New Roman"/>
                <a:cs typeface="Times New Roman"/>
              </a:rPr>
            </a:br>
            <a:r>
              <a:rPr lang="en-US" dirty="0">
                <a:latin typeface="Times New Roman"/>
                <a:cs typeface="Times New Roman"/>
              </a:rPr>
              <a:t>My Project Name : Box Shooter Game</a:t>
            </a:r>
            <a:br>
              <a:rPr lang="en-US" dirty="0">
                <a:latin typeface="Times New Roman"/>
                <a:cs typeface="Times New Roman"/>
              </a:rPr>
            </a:br>
            <a:r>
              <a:rPr lang="en-US" dirty="0">
                <a:solidFill>
                  <a:srgbClr val="0070C0"/>
                </a:solidFill>
                <a:latin typeface="Times New Roman"/>
                <a:ea typeface="+mj-lt"/>
                <a:cs typeface="Times New Roman"/>
              </a:rPr>
              <a:t>Course Code : CSE178</a:t>
            </a:r>
            <a:endParaRPr lang="en-US">
              <a:solidFill>
                <a:srgbClr val="0070C0"/>
              </a:solidFill>
              <a:latin typeface="Times New Roman"/>
              <a:ea typeface="+mj-lt"/>
              <a:cs typeface="+mj-lt"/>
            </a:endParaRPr>
          </a:p>
          <a:p>
            <a:endParaRPr lang="en-US" dirty="0"/>
          </a:p>
        </p:txBody>
      </p:sp>
      <p:sp>
        <p:nvSpPr>
          <p:cNvPr id="3" name="Content Placeholder 2">
            <a:extLst>
              <a:ext uri="{FF2B5EF4-FFF2-40B4-BE49-F238E27FC236}">
                <a16:creationId xmlns:a16="http://schemas.microsoft.com/office/drawing/2014/main" xmlns="" id="{14272AD9-969A-40B1-A1B9-120CA7648D05}"/>
              </a:ext>
            </a:extLst>
          </p:cNvPr>
          <p:cNvSpPr>
            <a:spLocks noGrp="1"/>
          </p:cNvSpPr>
          <p:nvPr>
            <p:ph sz="half" idx="1"/>
          </p:nvPr>
        </p:nvSpPr>
        <p:spPr>
          <a:xfrm>
            <a:off x="124101" y="3768096"/>
            <a:ext cx="5770664" cy="2951757"/>
          </a:xfrm>
        </p:spPr>
        <p:txBody>
          <a:bodyPr vert="horz" lIns="91440" tIns="45720" rIns="91440" bIns="45720" rtlCol="0" anchor="t">
            <a:normAutofit lnSpcReduction="10000"/>
          </a:bodyPr>
          <a:lstStyle/>
          <a:p>
            <a:pPr marL="0" indent="0">
              <a:buNone/>
            </a:pPr>
            <a:r>
              <a:rPr lang="en-US" sz="4000" b="1" dirty="0">
                <a:solidFill>
                  <a:srgbClr val="FFC000"/>
                </a:solidFill>
                <a:latin typeface="Times New Roman"/>
                <a:cs typeface="Times New Roman"/>
              </a:rPr>
              <a:t>Project Supervisor:</a:t>
            </a:r>
          </a:p>
          <a:p>
            <a:pPr marL="0" indent="0">
              <a:buNone/>
            </a:pPr>
            <a:r>
              <a:rPr lang="en-US" sz="2800" dirty="0">
                <a:solidFill>
                  <a:srgbClr val="FFC000"/>
                </a:solidFill>
                <a:latin typeface="Times New Roman"/>
                <a:cs typeface="Times New Roman"/>
              </a:rPr>
              <a:t>MD </a:t>
            </a:r>
            <a:r>
              <a:rPr lang="en-US" sz="2800" dirty="0" err="1">
                <a:solidFill>
                  <a:srgbClr val="FFC000"/>
                </a:solidFill>
                <a:latin typeface="Times New Roman"/>
                <a:cs typeface="Times New Roman"/>
              </a:rPr>
              <a:t>Nesarul</a:t>
            </a:r>
            <a:r>
              <a:rPr lang="en-US" sz="2800" dirty="0">
                <a:solidFill>
                  <a:srgbClr val="FFC000"/>
                </a:solidFill>
                <a:latin typeface="Times New Roman"/>
                <a:cs typeface="Times New Roman"/>
              </a:rPr>
              <a:t> Hoque</a:t>
            </a:r>
          </a:p>
          <a:p>
            <a:pPr marL="0" indent="0">
              <a:buNone/>
            </a:pPr>
            <a:r>
              <a:rPr lang="en-US" sz="2800" dirty="0">
                <a:solidFill>
                  <a:srgbClr val="FFC000"/>
                </a:solidFill>
                <a:latin typeface="Times New Roman"/>
                <a:cs typeface="Times New Roman"/>
              </a:rPr>
              <a:t>Assistant Professor</a:t>
            </a:r>
          </a:p>
          <a:p>
            <a:pPr marL="0" indent="0">
              <a:buNone/>
            </a:pPr>
            <a:r>
              <a:rPr lang="en-US" sz="2800" dirty="0">
                <a:solidFill>
                  <a:srgbClr val="FFC000"/>
                </a:solidFill>
                <a:latin typeface="Times New Roman"/>
                <a:cs typeface="Times New Roman"/>
              </a:rPr>
              <a:t>Department of CSE,BSMRSTU</a:t>
            </a:r>
          </a:p>
          <a:p>
            <a:pPr marL="0" indent="0">
              <a:buNone/>
            </a:pPr>
            <a:r>
              <a:rPr lang="en-US" sz="2800" dirty="0">
                <a:solidFill>
                  <a:srgbClr val="FFC000"/>
                </a:solidFill>
                <a:latin typeface="Times New Roman"/>
                <a:cs typeface="Times New Roman"/>
              </a:rPr>
              <a:t>Gopalganj-8100.</a:t>
            </a:r>
          </a:p>
        </p:txBody>
      </p:sp>
      <p:sp>
        <p:nvSpPr>
          <p:cNvPr id="4" name="Content Placeholder 3">
            <a:extLst>
              <a:ext uri="{FF2B5EF4-FFF2-40B4-BE49-F238E27FC236}">
                <a16:creationId xmlns:a16="http://schemas.microsoft.com/office/drawing/2014/main" xmlns="" id="{9053EED4-BAC0-41D9-80D1-17B0ECB67C7C}"/>
              </a:ext>
            </a:extLst>
          </p:cNvPr>
          <p:cNvSpPr>
            <a:spLocks noGrp="1"/>
          </p:cNvSpPr>
          <p:nvPr>
            <p:ph sz="half" idx="2"/>
          </p:nvPr>
        </p:nvSpPr>
        <p:spPr>
          <a:xfrm>
            <a:off x="5173477" y="3799412"/>
            <a:ext cx="5144362" cy="2878690"/>
          </a:xfrm>
        </p:spPr>
        <p:txBody>
          <a:bodyPr vert="horz" lIns="91440" tIns="45720" rIns="91440" bIns="45720" rtlCol="0" anchor="t">
            <a:normAutofit lnSpcReduction="10000"/>
          </a:bodyPr>
          <a:lstStyle/>
          <a:p>
            <a:pPr marL="0" indent="0">
              <a:buNone/>
            </a:pPr>
            <a:r>
              <a:rPr lang="en-US" sz="4000" b="1" dirty="0">
                <a:solidFill>
                  <a:srgbClr val="FFC000"/>
                </a:solidFill>
                <a:latin typeface="Times New Roman"/>
                <a:cs typeface="Times New Roman"/>
              </a:rPr>
              <a:t>Submitted By:</a:t>
            </a:r>
          </a:p>
          <a:p>
            <a:pPr marL="0" indent="0">
              <a:buNone/>
            </a:pPr>
            <a:r>
              <a:rPr lang="en-US" sz="2800" dirty="0">
                <a:solidFill>
                  <a:srgbClr val="FFC000"/>
                </a:solidFill>
                <a:latin typeface="Times New Roman"/>
                <a:cs typeface="Times New Roman"/>
              </a:rPr>
              <a:t>Tushar Sarkar</a:t>
            </a:r>
          </a:p>
          <a:p>
            <a:pPr marL="0" indent="0">
              <a:buNone/>
            </a:pPr>
            <a:r>
              <a:rPr lang="en-US" sz="2800" dirty="0">
                <a:solidFill>
                  <a:srgbClr val="FFC000"/>
                </a:solidFill>
                <a:latin typeface="Times New Roman"/>
                <a:cs typeface="Times New Roman"/>
              </a:rPr>
              <a:t>Student ID: 18CSE035</a:t>
            </a:r>
          </a:p>
          <a:p>
            <a:pPr marL="0" indent="0">
              <a:buNone/>
            </a:pPr>
            <a:r>
              <a:rPr lang="en-US" sz="2800" dirty="0">
                <a:solidFill>
                  <a:srgbClr val="FFC000"/>
                </a:solidFill>
                <a:latin typeface="Times New Roman"/>
                <a:cs typeface="Times New Roman"/>
              </a:rPr>
              <a:t>Department of CSE,BSMRSTU</a:t>
            </a:r>
          </a:p>
          <a:p>
            <a:pPr marL="0" indent="0">
              <a:buNone/>
            </a:pPr>
            <a:r>
              <a:rPr lang="en-US" sz="2800" dirty="0">
                <a:solidFill>
                  <a:srgbClr val="FFC000"/>
                </a:solidFill>
                <a:latin typeface="Times New Roman"/>
                <a:cs typeface="Times New Roman"/>
              </a:rPr>
              <a:t>Gopalganj-8100.</a:t>
            </a:r>
          </a:p>
        </p:txBody>
      </p:sp>
    </p:spTree>
    <p:extLst>
      <p:ext uri="{BB962C8B-B14F-4D97-AF65-F5344CB8AC3E}">
        <p14:creationId xmlns:p14="http://schemas.microsoft.com/office/powerpoint/2010/main" val="1776771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C4242F-8041-430C-9BAD-0894C230F5DD}"/>
              </a:ext>
            </a:extLst>
          </p:cNvPr>
          <p:cNvSpPr>
            <a:spLocks noGrp="1"/>
          </p:cNvSpPr>
          <p:nvPr>
            <p:ph type="title"/>
          </p:nvPr>
        </p:nvSpPr>
        <p:spPr>
          <a:xfrm>
            <a:off x="980046" y="171189"/>
            <a:ext cx="8492285" cy="746691"/>
          </a:xfrm>
        </p:spPr>
        <p:txBody>
          <a:bodyPr/>
          <a:lstStyle/>
          <a:p>
            <a:pPr algn="ctr"/>
            <a:r>
              <a:rPr lang="en-US" sz="4000" b="1" dirty="0">
                <a:solidFill>
                  <a:srgbClr val="FFC000"/>
                </a:solidFill>
                <a:latin typeface="Times New Roman"/>
                <a:cs typeface="Times New Roman"/>
              </a:rPr>
              <a:t>First Look of Program</a:t>
            </a:r>
            <a:endParaRPr lang="en-US" sz="4000" b="1">
              <a:solidFill>
                <a:srgbClr val="FFC000"/>
              </a:solidFill>
              <a:latin typeface="Times New Roman"/>
              <a:ea typeface="+mj-lt"/>
              <a:cs typeface="+mj-lt"/>
            </a:endParaRPr>
          </a:p>
          <a:p>
            <a:pPr algn="ctr"/>
            <a:endParaRPr lang="en-US" sz="4000" b="1" dirty="0">
              <a:solidFill>
                <a:srgbClr val="00B050"/>
              </a:solidFill>
              <a:latin typeface="Times New Roman"/>
              <a:cs typeface="Times New Roman"/>
            </a:endParaRPr>
          </a:p>
        </p:txBody>
      </p:sp>
      <p:pic>
        <p:nvPicPr>
          <p:cNvPr id="4" name="Picture 4" descr="A screenshot of a computer screen&#10;&#10;Description automatically generated">
            <a:extLst>
              <a:ext uri="{FF2B5EF4-FFF2-40B4-BE49-F238E27FC236}">
                <a16:creationId xmlns:a16="http://schemas.microsoft.com/office/drawing/2014/main" xmlns="" id="{6A80CF66-AB41-4886-B98D-49C25F20AD1C}"/>
              </a:ext>
            </a:extLst>
          </p:cNvPr>
          <p:cNvPicPr>
            <a:picLocks noGrp="1" noChangeAspect="1"/>
          </p:cNvPicPr>
          <p:nvPr>
            <p:ph idx="1"/>
          </p:nvPr>
        </p:nvPicPr>
        <p:blipFill>
          <a:blip r:embed="rId2"/>
          <a:stretch>
            <a:fillRect/>
          </a:stretch>
        </p:blipFill>
        <p:spPr>
          <a:xfrm>
            <a:off x="2091" y="1033247"/>
            <a:ext cx="10322932" cy="5822306"/>
          </a:xfrm>
        </p:spPr>
      </p:pic>
    </p:spTree>
    <p:extLst>
      <p:ext uri="{BB962C8B-B14F-4D97-AF65-F5344CB8AC3E}">
        <p14:creationId xmlns:p14="http://schemas.microsoft.com/office/powerpoint/2010/main" val="94822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30AC44-3643-42E4-8EAF-0E1EC39B4B24}"/>
              </a:ext>
            </a:extLst>
          </p:cNvPr>
          <p:cNvSpPr>
            <a:spLocks noGrp="1"/>
          </p:cNvSpPr>
          <p:nvPr>
            <p:ph type="title"/>
          </p:nvPr>
        </p:nvSpPr>
        <p:spPr>
          <a:xfrm>
            <a:off x="865224" y="77244"/>
            <a:ext cx="8596668" cy="694499"/>
          </a:xfrm>
        </p:spPr>
        <p:txBody>
          <a:bodyPr vert="horz" lIns="91440" tIns="45720" rIns="91440" bIns="45720" rtlCol="0" anchor="t">
            <a:noAutofit/>
          </a:bodyPr>
          <a:lstStyle/>
          <a:p>
            <a:r>
              <a:rPr lang="en-US" sz="4400" dirty="0">
                <a:solidFill>
                  <a:srgbClr val="FFC000"/>
                </a:solidFill>
                <a:latin typeface="Times New Roman"/>
                <a:cs typeface="Times New Roman"/>
              </a:rPr>
              <a:t>First Look when Program Run</a:t>
            </a:r>
            <a:endParaRPr lang="en-US" sz="4400" dirty="0">
              <a:solidFill>
                <a:srgbClr val="FFC000"/>
              </a:solidFill>
              <a:ea typeface="+mj-lt"/>
              <a:cs typeface="+mj-lt"/>
            </a:endParaRPr>
          </a:p>
          <a:p>
            <a:pPr algn="ctr"/>
            <a:endParaRPr lang="en-US" sz="4400" b="1">
              <a:latin typeface="Times New Roman"/>
              <a:ea typeface="+mj-lt"/>
              <a:cs typeface="+mj-lt"/>
            </a:endParaRPr>
          </a:p>
          <a:p>
            <a:endParaRPr lang="en-US" dirty="0"/>
          </a:p>
        </p:txBody>
      </p:sp>
      <p:pic>
        <p:nvPicPr>
          <p:cNvPr id="4" name="Picture 4" descr="A picture containing graphical user interface&#10;&#10;Description automatically generated">
            <a:extLst>
              <a:ext uri="{FF2B5EF4-FFF2-40B4-BE49-F238E27FC236}">
                <a16:creationId xmlns:a16="http://schemas.microsoft.com/office/drawing/2014/main" xmlns="" id="{B2176962-BBA8-4D9A-A795-6D92479A03AB}"/>
              </a:ext>
            </a:extLst>
          </p:cNvPr>
          <p:cNvPicPr>
            <a:picLocks noGrp="1" noChangeAspect="1"/>
          </p:cNvPicPr>
          <p:nvPr>
            <p:ph idx="1"/>
          </p:nvPr>
        </p:nvPicPr>
        <p:blipFill>
          <a:blip r:embed="rId2"/>
          <a:stretch>
            <a:fillRect/>
          </a:stretch>
        </p:blipFill>
        <p:spPr>
          <a:xfrm>
            <a:off x="2092" y="1054124"/>
            <a:ext cx="10260301" cy="5801429"/>
          </a:xfrm>
        </p:spPr>
      </p:pic>
    </p:spTree>
    <p:extLst>
      <p:ext uri="{BB962C8B-B14F-4D97-AF65-F5344CB8AC3E}">
        <p14:creationId xmlns:p14="http://schemas.microsoft.com/office/powerpoint/2010/main" val="782365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E3B39C-2216-4AE8-AFF5-EEB6E38B905B}"/>
              </a:ext>
            </a:extLst>
          </p:cNvPr>
          <p:cNvSpPr>
            <a:spLocks noGrp="1"/>
          </p:cNvSpPr>
          <p:nvPr>
            <p:ph type="title"/>
          </p:nvPr>
        </p:nvSpPr>
        <p:spPr>
          <a:xfrm>
            <a:off x="1094868" y="181627"/>
            <a:ext cx="8534038" cy="642307"/>
          </a:xfrm>
        </p:spPr>
        <p:txBody>
          <a:bodyPr>
            <a:noAutofit/>
          </a:bodyPr>
          <a:lstStyle/>
          <a:p>
            <a:pPr algn="ctr"/>
            <a:r>
              <a:rPr lang="en-US" sz="4000" b="1" dirty="0">
                <a:solidFill>
                  <a:srgbClr val="FFC000"/>
                </a:solidFill>
                <a:latin typeface="Times New Roman"/>
                <a:cs typeface="Times New Roman"/>
              </a:rPr>
              <a:t>While the game is going on</a:t>
            </a:r>
            <a:r>
              <a:rPr lang="en-US" sz="4000" dirty="0">
                <a:latin typeface="Times New Roman"/>
                <a:cs typeface="Times New Roman"/>
              </a:rPr>
              <a:t> </a:t>
            </a:r>
            <a:endParaRPr lang="en-US" sz="4000" dirty="0">
              <a:latin typeface="Times New Roman"/>
              <a:ea typeface="+mj-lt"/>
              <a:cs typeface="Times New Roman"/>
            </a:endParaRPr>
          </a:p>
          <a:p>
            <a:endParaRPr lang="en-US" sz="4000" dirty="0">
              <a:latin typeface="Times New Roman"/>
              <a:cs typeface="Times New Roman"/>
            </a:endParaRPr>
          </a:p>
        </p:txBody>
      </p:sp>
      <p:pic>
        <p:nvPicPr>
          <p:cNvPr id="4" name="Picture 4" descr="A screenshot of a computer screen&#10;&#10;Description automatically generated">
            <a:extLst>
              <a:ext uri="{FF2B5EF4-FFF2-40B4-BE49-F238E27FC236}">
                <a16:creationId xmlns:a16="http://schemas.microsoft.com/office/drawing/2014/main" xmlns="" id="{DFE8E4B3-CBDE-4875-AFB2-E7E145C882D6}"/>
              </a:ext>
            </a:extLst>
          </p:cNvPr>
          <p:cNvPicPr>
            <a:picLocks noGrp="1" noChangeAspect="1"/>
          </p:cNvPicPr>
          <p:nvPr>
            <p:ph idx="1"/>
          </p:nvPr>
        </p:nvPicPr>
        <p:blipFill>
          <a:blip r:embed="rId2"/>
          <a:stretch>
            <a:fillRect/>
          </a:stretch>
        </p:blipFill>
        <p:spPr>
          <a:xfrm>
            <a:off x="2092" y="1127193"/>
            <a:ext cx="10176794" cy="5728361"/>
          </a:xfrm>
        </p:spPr>
      </p:pic>
    </p:spTree>
    <p:extLst>
      <p:ext uri="{BB962C8B-B14F-4D97-AF65-F5344CB8AC3E}">
        <p14:creationId xmlns:p14="http://schemas.microsoft.com/office/powerpoint/2010/main" val="27260200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D88B25-354C-4BF7-A31C-E83011FC1D3F}"/>
              </a:ext>
            </a:extLst>
          </p:cNvPr>
          <p:cNvSpPr>
            <a:spLocks noGrp="1"/>
          </p:cNvSpPr>
          <p:nvPr>
            <p:ph type="title"/>
          </p:nvPr>
        </p:nvSpPr>
        <p:spPr>
          <a:xfrm>
            <a:off x="781718" y="98121"/>
            <a:ext cx="8742804" cy="830198"/>
          </a:xfrm>
        </p:spPr>
        <p:txBody>
          <a:bodyPr/>
          <a:lstStyle/>
          <a:p>
            <a:pPr algn="ctr"/>
            <a:r>
              <a:rPr lang="en-US" sz="4400" b="1" dirty="0">
                <a:solidFill>
                  <a:srgbClr val="FFC000"/>
                </a:solidFill>
                <a:latin typeface="Times New Roman"/>
                <a:cs typeface="Times New Roman"/>
              </a:rPr>
              <a:t>While the game is loss </a:t>
            </a:r>
            <a:endParaRPr lang="en-US" sz="4400" b="1">
              <a:solidFill>
                <a:srgbClr val="FFC000"/>
              </a:solidFill>
              <a:latin typeface="Times New Roman"/>
              <a:ea typeface="+mj-lt"/>
              <a:cs typeface="+mj-lt"/>
            </a:endParaRPr>
          </a:p>
          <a:p>
            <a:endParaRPr lang="en-US" dirty="0"/>
          </a:p>
        </p:txBody>
      </p:sp>
      <p:pic>
        <p:nvPicPr>
          <p:cNvPr id="4" name="Picture 4" descr="A screenshot of a computer screen&#10;&#10;Description automatically generated">
            <a:extLst>
              <a:ext uri="{FF2B5EF4-FFF2-40B4-BE49-F238E27FC236}">
                <a16:creationId xmlns:a16="http://schemas.microsoft.com/office/drawing/2014/main" xmlns="" id="{996D3B8D-0E81-4164-A147-9E82889CF70E}"/>
              </a:ext>
            </a:extLst>
          </p:cNvPr>
          <p:cNvPicPr>
            <a:picLocks noGrp="1" noChangeAspect="1"/>
          </p:cNvPicPr>
          <p:nvPr>
            <p:ph idx="1"/>
          </p:nvPr>
        </p:nvPicPr>
        <p:blipFill>
          <a:blip r:embed="rId2"/>
          <a:stretch>
            <a:fillRect/>
          </a:stretch>
        </p:blipFill>
        <p:spPr>
          <a:xfrm>
            <a:off x="2092" y="970617"/>
            <a:ext cx="10500384" cy="5884937"/>
          </a:xfrm>
        </p:spPr>
      </p:pic>
    </p:spTree>
    <p:extLst>
      <p:ext uri="{BB962C8B-B14F-4D97-AF65-F5344CB8AC3E}">
        <p14:creationId xmlns:p14="http://schemas.microsoft.com/office/powerpoint/2010/main" val="2017384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26DF2A-9E1B-4156-BAFF-6C72DD611F32}"/>
              </a:ext>
            </a:extLst>
          </p:cNvPr>
          <p:cNvSpPr>
            <a:spLocks noGrp="1"/>
          </p:cNvSpPr>
          <p:nvPr>
            <p:ph type="title"/>
          </p:nvPr>
        </p:nvSpPr>
        <p:spPr>
          <a:xfrm>
            <a:off x="625142" y="192066"/>
            <a:ext cx="10579955" cy="757129"/>
          </a:xfrm>
        </p:spPr>
        <p:txBody>
          <a:bodyPr>
            <a:normAutofit/>
          </a:bodyPr>
          <a:lstStyle/>
          <a:p>
            <a:r>
              <a:rPr lang="en-US" sz="4000" b="1" dirty="0">
                <a:solidFill>
                  <a:srgbClr val="FFC000"/>
                </a:solidFill>
                <a:latin typeface="Times New Roman"/>
                <a:cs typeface="Times New Roman"/>
              </a:rPr>
              <a:t>When all the boxes have been eaten and success</a:t>
            </a:r>
          </a:p>
        </p:txBody>
      </p:sp>
      <p:pic>
        <p:nvPicPr>
          <p:cNvPr id="4" name="Picture 4" descr="A screenshot of a computer&#10;&#10;Description automatically generated">
            <a:extLst>
              <a:ext uri="{FF2B5EF4-FFF2-40B4-BE49-F238E27FC236}">
                <a16:creationId xmlns:a16="http://schemas.microsoft.com/office/drawing/2014/main" xmlns="" id="{A10BA727-27F6-46BC-A52F-0E7D63E9CFBA}"/>
              </a:ext>
            </a:extLst>
          </p:cNvPr>
          <p:cNvPicPr>
            <a:picLocks noGrp="1" noChangeAspect="1"/>
          </p:cNvPicPr>
          <p:nvPr>
            <p:ph idx="1"/>
          </p:nvPr>
        </p:nvPicPr>
        <p:blipFill>
          <a:blip r:embed="rId2"/>
          <a:stretch>
            <a:fillRect/>
          </a:stretch>
        </p:blipFill>
        <p:spPr>
          <a:xfrm>
            <a:off x="2092" y="1429903"/>
            <a:ext cx="9644440" cy="5425649"/>
          </a:xfrm>
        </p:spPr>
      </p:pic>
    </p:spTree>
    <p:extLst>
      <p:ext uri="{BB962C8B-B14F-4D97-AF65-F5344CB8AC3E}">
        <p14:creationId xmlns:p14="http://schemas.microsoft.com/office/powerpoint/2010/main" val="4024580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1C5377-C513-4337-858B-18FC10FDF009}"/>
              </a:ext>
            </a:extLst>
          </p:cNvPr>
          <p:cNvSpPr>
            <a:spLocks noGrp="1"/>
          </p:cNvSpPr>
          <p:nvPr>
            <p:ph type="title"/>
          </p:nvPr>
        </p:nvSpPr>
        <p:spPr>
          <a:xfrm>
            <a:off x="664234" y="66805"/>
            <a:ext cx="8661960" cy="709572"/>
          </a:xfrm>
        </p:spPr>
        <p:txBody>
          <a:bodyPr vert="horz" lIns="91440" tIns="45720" rIns="91440" bIns="45720" rtlCol="0" anchor="t">
            <a:noAutofit/>
          </a:bodyPr>
          <a:lstStyle/>
          <a:p>
            <a:r>
              <a:rPr lang="en-US" sz="4000" b="1" dirty="0">
                <a:latin typeface="Times New Roman"/>
                <a:cs typeface="Times New Roman"/>
              </a:rPr>
              <a:t>Future Plan</a:t>
            </a:r>
            <a:endParaRPr lang="en-US" sz="4000" b="1" dirty="0">
              <a:latin typeface="Times New Roman"/>
              <a:ea typeface="+mj-lt"/>
              <a:cs typeface="+mj-lt"/>
            </a:endParaRPr>
          </a:p>
          <a:p>
            <a:endParaRPr lang="en-US" dirty="0"/>
          </a:p>
        </p:txBody>
      </p:sp>
      <p:sp>
        <p:nvSpPr>
          <p:cNvPr id="3" name="Content Placeholder 2">
            <a:extLst>
              <a:ext uri="{FF2B5EF4-FFF2-40B4-BE49-F238E27FC236}">
                <a16:creationId xmlns:a16="http://schemas.microsoft.com/office/drawing/2014/main" xmlns="" id="{E76A93AA-31E4-44B2-82D3-D36CA73EAF9B}"/>
              </a:ext>
            </a:extLst>
          </p:cNvPr>
          <p:cNvSpPr>
            <a:spLocks noGrp="1"/>
          </p:cNvSpPr>
          <p:nvPr>
            <p:ph idx="1"/>
          </p:nvPr>
        </p:nvSpPr>
        <p:spPr>
          <a:xfrm>
            <a:off x="353745" y="855796"/>
            <a:ext cx="9202092" cy="5832744"/>
          </a:xfrm>
        </p:spPr>
        <p:txBody>
          <a:bodyPr vert="horz" lIns="91440" tIns="45720" rIns="91440" bIns="45720" rtlCol="0" anchor="t">
            <a:noAutofit/>
          </a:bodyPr>
          <a:lstStyle/>
          <a:p>
            <a:pPr algn="just"/>
            <a:r>
              <a:rPr lang="en-US" sz="2400" dirty="0">
                <a:solidFill>
                  <a:schemeClr val="accent5">
                    <a:lumMod val="60000"/>
                    <a:lumOff val="40000"/>
                  </a:schemeClr>
                </a:solidFill>
                <a:latin typeface="Times New Roman"/>
                <a:ea typeface="+mn-lt"/>
                <a:cs typeface="+mn-lt"/>
              </a:rPr>
              <a:t>Now only those who have a programming platform and have added </a:t>
            </a:r>
            <a:r>
              <a:rPr lang="en-US" sz="2400" dirty="0" err="1">
                <a:solidFill>
                  <a:schemeClr val="accent5">
                    <a:lumMod val="60000"/>
                    <a:lumOff val="40000"/>
                  </a:schemeClr>
                </a:solidFill>
                <a:latin typeface="Times New Roman"/>
                <a:ea typeface="+mn-lt"/>
                <a:cs typeface="+mn-lt"/>
              </a:rPr>
              <a:t>iGraphics</a:t>
            </a:r>
            <a:r>
              <a:rPr lang="en-US" sz="2400" dirty="0">
                <a:solidFill>
                  <a:schemeClr val="accent5">
                    <a:lumMod val="60000"/>
                    <a:lumOff val="40000"/>
                  </a:schemeClr>
                </a:solidFill>
                <a:latin typeface="Times New Roman"/>
                <a:ea typeface="+mn-lt"/>
                <a:cs typeface="+mn-lt"/>
              </a:rPr>
              <a:t> can play with PC. </a:t>
            </a:r>
            <a:endParaRPr lang="en-US" dirty="0">
              <a:solidFill>
                <a:schemeClr val="accent5">
                  <a:lumMod val="60000"/>
                  <a:lumOff val="40000"/>
                </a:schemeClr>
              </a:solidFill>
            </a:endParaRPr>
          </a:p>
          <a:p>
            <a:pPr algn="just"/>
            <a:r>
              <a:rPr lang="en-US" sz="2400" dirty="0">
                <a:solidFill>
                  <a:schemeClr val="accent5">
                    <a:lumMod val="60000"/>
                    <a:lumOff val="40000"/>
                  </a:schemeClr>
                </a:solidFill>
                <a:latin typeface="Times New Roman"/>
                <a:ea typeface="+mn-lt"/>
                <a:cs typeface="+mn-lt"/>
              </a:rPr>
              <a:t>It needs to be made more workable in the form of applications and there is a desire to create separate versions for mobile and PC and that will be. </a:t>
            </a:r>
          </a:p>
          <a:p>
            <a:pPr algn="just"/>
            <a:r>
              <a:rPr lang="en-US" sz="2400" dirty="0">
                <a:solidFill>
                  <a:schemeClr val="accent5">
                    <a:lumMod val="60000"/>
                    <a:lumOff val="40000"/>
                  </a:schemeClr>
                </a:solidFill>
                <a:latin typeface="Times New Roman"/>
                <a:ea typeface="+mn-lt"/>
                <a:cs typeface="+mn-lt"/>
              </a:rPr>
              <a:t>If you work harder, you will have to upload it to the Play Store separately for Windows, Linux, Mac. </a:t>
            </a:r>
          </a:p>
          <a:p>
            <a:pPr algn="just"/>
            <a:r>
              <a:rPr lang="en-US" sz="2400" dirty="0">
                <a:solidFill>
                  <a:schemeClr val="accent5">
                    <a:lumMod val="60000"/>
                    <a:lumOff val="40000"/>
                  </a:schemeClr>
                </a:solidFill>
                <a:latin typeface="Times New Roman"/>
                <a:ea typeface="+mn-lt"/>
                <a:cs typeface="+mn-lt"/>
              </a:rPr>
              <a:t>Then let's eat and in the inner workings: now there are only 50 boxes in the game and if you can eat them all, then the game is over, that is, there is only one level and the time is always the same. </a:t>
            </a:r>
          </a:p>
          <a:p>
            <a:pPr algn="just"/>
            <a:r>
              <a:rPr lang="en-US" sz="2400" dirty="0">
                <a:solidFill>
                  <a:schemeClr val="accent5">
                    <a:lumMod val="60000"/>
                    <a:lumOff val="40000"/>
                  </a:schemeClr>
                </a:solidFill>
                <a:latin typeface="Times New Roman"/>
                <a:ea typeface="+mn-lt"/>
                <a:cs typeface="+mn-lt"/>
              </a:rPr>
              <a:t>But later, when one level is finished at different times, boxes of different sizes will come and reducing the time means that the game will be different level wise. </a:t>
            </a:r>
            <a:endParaRPr lang="en-US" sz="2400" dirty="0">
              <a:solidFill>
                <a:schemeClr val="accent5">
                  <a:lumMod val="60000"/>
                  <a:lumOff val="40000"/>
                </a:schemeClr>
              </a:solidFill>
              <a:latin typeface="Times New Roman"/>
              <a:cs typeface="Times New Roman"/>
            </a:endParaRPr>
          </a:p>
        </p:txBody>
      </p:sp>
    </p:spTree>
    <p:extLst>
      <p:ext uri="{BB962C8B-B14F-4D97-AF65-F5344CB8AC3E}">
        <p14:creationId xmlns:p14="http://schemas.microsoft.com/office/powerpoint/2010/main" val="2681499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2">
            <a:extLst>
              <a:ext uri="{FF2B5EF4-FFF2-40B4-BE49-F238E27FC236}">
                <a16:creationId xmlns:a16="http://schemas.microsoft.com/office/drawing/2014/main" xmlns="" id="{8DF4D7F6-81B5-452A-9CE6-76D81F91D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8C8D39D-F808-4155-94FA-CAB9439F828F}"/>
              </a:ext>
            </a:extLst>
          </p:cNvPr>
          <p:cNvSpPr>
            <a:spLocks noGrp="1"/>
          </p:cNvSpPr>
          <p:nvPr>
            <p:ph type="title"/>
          </p:nvPr>
        </p:nvSpPr>
        <p:spPr>
          <a:xfrm>
            <a:off x="448733" y="609600"/>
            <a:ext cx="9481437" cy="1150189"/>
          </a:xfrm>
        </p:spPr>
        <p:txBody>
          <a:bodyPr vert="horz" lIns="91440" tIns="45720" rIns="91440" bIns="45720" rtlCol="0">
            <a:normAutofit/>
          </a:bodyPr>
          <a:lstStyle/>
          <a:p>
            <a:r>
              <a:rPr lang="en-US" sz="4000" b="1" dirty="0">
                <a:latin typeface="Times New Roman"/>
                <a:cs typeface="Times New Roman"/>
              </a:rPr>
              <a:t>Results &amp; </a:t>
            </a:r>
            <a:r>
              <a:rPr lang="en-US" sz="4000" b="1" dirty="0" err="1">
                <a:latin typeface="Times New Roman"/>
                <a:cs typeface="Times New Roman"/>
              </a:rPr>
              <a:t>Evualations</a:t>
            </a:r>
            <a:r>
              <a:rPr lang="en-US" b="1" dirty="0">
                <a:latin typeface="Times New Roman"/>
                <a:cs typeface="Times New Roman"/>
              </a:rPr>
              <a:t> </a:t>
            </a:r>
            <a:endParaRPr lang="en-US" b="1" dirty="0">
              <a:latin typeface="Times New Roman"/>
              <a:ea typeface="+mj-lt"/>
              <a:cs typeface="+mj-lt"/>
            </a:endParaRPr>
          </a:p>
          <a:p>
            <a:pPr marL="571500" indent="-571500">
              <a:buFont typeface="Arial"/>
              <a:buChar char="•"/>
            </a:pPr>
            <a:endParaRPr lang="en-US" dirty="0"/>
          </a:p>
        </p:txBody>
      </p:sp>
      <p:sp>
        <p:nvSpPr>
          <p:cNvPr id="36" name="Isosceles Triangle 34">
            <a:extLst>
              <a:ext uri="{FF2B5EF4-FFF2-40B4-BE49-F238E27FC236}">
                <a16:creationId xmlns:a16="http://schemas.microsoft.com/office/drawing/2014/main" xmlns="" id="{4600514D-20FB-4559-97DC-D1DC39E6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xmlns="" id="{266F638A-E405-4AC0-B984-72E5813B0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9" name="Straight Connector 38">
            <a:extLst>
              <a:ext uri="{FF2B5EF4-FFF2-40B4-BE49-F238E27FC236}">
                <a16:creationId xmlns:a16="http://schemas.microsoft.com/office/drawing/2014/main" xmlns="" id="{7D1CBE93-B17D-4509-843C-82287C3803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xmlns="" id="{AE6277B4-6A43-48AB-89B2-3442221619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xmlns="" id="{18BE21EA-5CA7-4A31-924E-AB3092B4B164}"/>
              </a:ext>
            </a:extLst>
          </p:cNvPr>
          <p:cNvSpPr>
            <a:spLocks noGrp="1"/>
          </p:cNvSpPr>
          <p:nvPr>
            <p:ph idx="1"/>
          </p:nvPr>
        </p:nvSpPr>
        <p:spPr>
          <a:xfrm>
            <a:off x="592379" y="1722180"/>
            <a:ext cx="9222459" cy="3867670"/>
          </a:xfrm>
        </p:spPr>
        <p:txBody>
          <a:bodyPr vert="horz" lIns="91440" tIns="45720" rIns="91440" bIns="45720" rtlCol="0" anchor="t">
            <a:normAutofit/>
          </a:bodyPr>
          <a:lstStyle/>
          <a:p>
            <a:pPr marL="0" indent="0" algn="just">
              <a:lnSpc>
                <a:spcPct val="90000"/>
              </a:lnSpc>
              <a:buNone/>
            </a:pPr>
            <a:endParaRPr lang="en-US" dirty="0"/>
          </a:p>
          <a:p>
            <a:pPr marL="0" indent="0" algn="just">
              <a:lnSpc>
                <a:spcPct val="90000"/>
              </a:lnSpc>
              <a:buNone/>
            </a:pPr>
            <a:r>
              <a:rPr lang="en-US" sz="2000" dirty="0">
                <a:latin typeface="Times New Roman"/>
                <a:ea typeface="+mn-lt"/>
                <a:cs typeface="+mn-lt"/>
              </a:rPr>
              <a:t>The functional requirements that the student developed turn, almost immediately, into a checklist that can be handed to another student. Let's look at an example. The first thing we want to do is to make sure that we can draw at least one ball and see it fall on the screen. So our testing for correct function will be: </a:t>
            </a:r>
            <a:endParaRPr lang="en-US" sz="2000" dirty="0">
              <a:latin typeface="Times New Roman"/>
              <a:cs typeface="Times New Roman"/>
            </a:endParaRPr>
          </a:p>
          <a:p>
            <a:pPr marL="0" indent="0" algn="just">
              <a:lnSpc>
                <a:spcPct val="90000"/>
              </a:lnSpc>
              <a:buNone/>
            </a:pPr>
            <a:endParaRPr lang="en-US" sz="2000" dirty="0">
              <a:latin typeface="Times New Roman"/>
              <a:ea typeface="+mn-lt"/>
              <a:cs typeface="+mn-lt"/>
            </a:endParaRPr>
          </a:p>
          <a:p>
            <a:pPr marL="0" indent="0">
              <a:lnSpc>
                <a:spcPct val="90000"/>
              </a:lnSpc>
              <a:buNone/>
            </a:pPr>
            <a:endParaRPr lang="en-US" dirty="0">
              <a:latin typeface="Times New Roman"/>
              <a:ea typeface="+mn-lt"/>
              <a:cs typeface="+mn-lt"/>
            </a:endParaRPr>
          </a:p>
          <a:p>
            <a:pPr>
              <a:lnSpc>
                <a:spcPct val="90000"/>
              </a:lnSpc>
            </a:pPr>
            <a:r>
              <a:rPr lang="en-US" dirty="0">
                <a:latin typeface="Times New Roman"/>
                <a:ea typeface="+mn-lt"/>
                <a:cs typeface="+mn-lt"/>
              </a:rPr>
              <a:t>Can I display the ball? </a:t>
            </a:r>
            <a:endParaRPr lang="en-US" dirty="0">
              <a:latin typeface="Times New Roman"/>
              <a:cs typeface="Times New Roman"/>
            </a:endParaRPr>
          </a:p>
          <a:p>
            <a:pPr>
              <a:lnSpc>
                <a:spcPct val="90000"/>
              </a:lnSpc>
            </a:pPr>
            <a:r>
              <a:rPr lang="en-US" dirty="0">
                <a:latin typeface="Times New Roman"/>
                <a:ea typeface="+mn-lt"/>
                <a:cs typeface="+mn-lt"/>
              </a:rPr>
              <a:t>Does it move towards the bottom of the screen? </a:t>
            </a:r>
            <a:endParaRPr lang="en-US" dirty="0">
              <a:latin typeface="Times New Roman"/>
              <a:cs typeface="Times New Roman"/>
            </a:endParaRPr>
          </a:p>
          <a:p>
            <a:pPr>
              <a:lnSpc>
                <a:spcPct val="90000"/>
              </a:lnSpc>
            </a:pPr>
            <a:r>
              <a:rPr lang="en-US" dirty="0">
                <a:latin typeface="Times New Roman"/>
                <a:ea typeface="+mn-lt"/>
                <a:cs typeface="+mn-lt"/>
              </a:rPr>
              <a:t>Does it appear to speed up?</a:t>
            </a:r>
            <a:endParaRPr lang="en-US" dirty="0">
              <a:latin typeface="Times New Roman"/>
              <a:cs typeface="Times New Roman"/>
            </a:endParaRPr>
          </a:p>
          <a:p>
            <a:pPr>
              <a:lnSpc>
                <a:spcPct val="90000"/>
              </a:lnSpc>
            </a:pPr>
            <a:r>
              <a:rPr lang="en-US" dirty="0">
                <a:latin typeface="Times New Roman"/>
                <a:ea typeface="+mn-lt"/>
                <a:cs typeface="+mn-lt"/>
              </a:rPr>
              <a:t>What happens when it hits the bottom? </a:t>
            </a:r>
            <a:endParaRPr lang="en-US" dirty="0">
              <a:latin typeface="Times New Roman"/>
              <a:cs typeface="Times New Roman"/>
            </a:endParaRPr>
          </a:p>
          <a:p>
            <a:pPr>
              <a:lnSpc>
                <a:spcPct val="90000"/>
              </a:lnSpc>
            </a:pPr>
            <a:endParaRPr lang="en-US" dirty="0">
              <a:latin typeface="Times New Roman"/>
              <a:cs typeface="Times New Roman"/>
            </a:endParaRPr>
          </a:p>
        </p:txBody>
      </p:sp>
      <p:sp>
        <p:nvSpPr>
          <p:cNvPr id="43" name="Rectangle 27">
            <a:extLst>
              <a:ext uri="{FF2B5EF4-FFF2-40B4-BE49-F238E27FC236}">
                <a16:creationId xmlns:a16="http://schemas.microsoft.com/office/drawing/2014/main" xmlns="" id="{27B538D5-95DB-47ED-9CB4-34AE5BF78E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443744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8DF4D7F6-81B5-452A-9CE6-76D81F91D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8DABE56-807D-4F3E-8A85-29DCAC0AAB36}"/>
              </a:ext>
            </a:extLst>
          </p:cNvPr>
          <p:cNvSpPr>
            <a:spLocks noGrp="1"/>
          </p:cNvSpPr>
          <p:nvPr>
            <p:ph type="title"/>
          </p:nvPr>
        </p:nvSpPr>
        <p:spPr>
          <a:xfrm>
            <a:off x="561064" y="609600"/>
            <a:ext cx="9369106" cy="1320800"/>
          </a:xfrm>
        </p:spPr>
        <p:txBody>
          <a:bodyPr>
            <a:normAutofit/>
          </a:bodyPr>
          <a:lstStyle/>
          <a:p>
            <a:r>
              <a:rPr lang="en-US" sz="4400" b="1" dirty="0">
                <a:latin typeface="Times New Roman"/>
                <a:cs typeface="Times New Roman"/>
              </a:rPr>
              <a:t>Conclusion</a:t>
            </a:r>
            <a:endParaRPr lang="en-US" sz="4400" b="1" dirty="0">
              <a:latin typeface="Times New Roman"/>
              <a:ea typeface="+mj-lt"/>
              <a:cs typeface="+mj-lt"/>
            </a:endParaRPr>
          </a:p>
          <a:p>
            <a:endParaRPr lang="en-US" dirty="0"/>
          </a:p>
        </p:txBody>
      </p:sp>
      <p:sp>
        <p:nvSpPr>
          <p:cNvPr id="19" name="Isosceles Triangle 18">
            <a:extLst>
              <a:ext uri="{FF2B5EF4-FFF2-40B4-BE49-F238E27FC236}">
                <a16:creationId xmlns:a16="http://schemas.microsoft.com/office/drawing/2014/main" xmlns="" id="{4600514D-20FB-4559-97DC-D1DC39E6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266F638A-E405-4AC0-B984-72E5813B0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23" name="Straight Connector 22">
            <a:extLst>
              <a:ext uri="{FF2B5EF4-FFF2-40B4-BE49-F238E27FC236}">
                <a16:creationId xmlns:a16="http://schemas.microsoft.com/office/drawing/2014/main" xmlns="" id="{7D1CBE93-B17D-4509-843C-82287C3803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xmlns="" id="{AE6277B4-6A43-48AB-89B2-3442221619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xmlns="" id="{8759583D-E111-4DC1-9AA2-8AD64D617272}"/>
              </a:ext>
            </a:extLst>
          </p:cNvPr>
          <p:cNvSpPr>
            <a:spLocks noGrp="1"/>
          </p:cNvSpPr>
          <p:nvPr>
            <p:ph idx="1"/>
          </p:nvPr>
        </p:nvSpPr>
        <p:spPr>
          <a:xfrm>
            <a:off x="341859" y="1774371"/>
            <a:ext cx="8585719" cy="4629670"/>
          </a:xfrm>
        </p:spPr>
        <p:txBody>
          <a:bodyPr vert="horz" lIns="91440" tIns="45720" rIns="91440" bIns="45720" rtlCol="0" anchor="t">
            <a:noAutofit/>
          </a:bodyPr>
          <a:lstStyle/>
          <a:p>
            <a:pPr>
              <a:lnSpc>
                <a:spcPct val="90000"/>
              </a:lnSpc>
            </a:pPr>
            <a:r>
              <a:rPr lang="en-US" sz="2000" dirty="0">
                <a:latin typeface="Times New Roman"/>
                <a:ea typeface="+mn-lt"/>
                <a:cs typeface="+mn-lt"/>
              </a:rPr>
              <a:t>It may seem hard to understand at </a:t>
            </a:r>
            <a:r>
              <a:rPr lang="en-US" sz="2000" dirty="0" smtClean="0">
                <a:latin typeface="Times New Roman"/>
                <a:ea typeface="+mn-lt"/>
                <a:cs typeface="+mn-lt"/>
              </a:rPr>
              <a:t>first</a:t>
            </a:r>
          </a:p>
          <a:p>
            <a:pPr marL="0" indent="0">
              <a:lnSpc>
                <a:spcPct val="90000"/>
              </a:lnSpc>
              <a:buNone/>
            </a:pPr>
            <a:endParaRPr lang="en-US" sz="2000" dirty="0" smtClean="0">
              <a:latin typeface="Times New Roman"/>
              <a:ea typeface="+mn-lt"/>
              <a:cs typeface="+mn-lt"/>
            </a:endParaRPr>
          </a:p>
          <a:p>
            <a:pPr>
              <a:lnSpc>
                <a:spcPct val="90000"/>
              </a:lnSpc>
            </a:pPr>
            <a:r>
              <a:rPr lang="en-US" sz="2000" dirty="0">
                <a:latin typeface="Times New Roman"/>
                <a:ea typeface="+mn-lt"/>
                <a:cs typeface="+mn-lt"/>
              </a:rPr>
              <a:t>Y</a:t>
            </a:r>
            <a:r>
              <a:rPr lang="en-US" sz="2000" dirty="0" smtClean="0">
                <a:latin typeface="Times New Roman"/>
                <a:ea typeface="+mn-lt"/>
                <a:cs typeface="+mn-lt"/>
              </a:rPr>
              <a:t>ou're </a:t>
            </a:r>
            <a:r>
              <a:rPr lang="en-US" sz="2000" dirty="0">
                <a:latin typeface="Times New Roman"/>
                <a:ea typeface="+mn-lt"/>
                <a:cs typeface="+mn-lt"/>
              </a:rPr>
              <a:t>working on more complex animations you can always go back to what you learned on your ball bounce exercise to get you out of a road block you've hit.</a:t>
            </a:r>
          </a:p>
          <a:p>
            <a:pPr>
              <a:lnSpc>
                <a:spcPct val="90000"/>
              </a:lnSpc>
            </a:pPr>
            <a:endParaRPr lang="en-US" sz="2000" dirty="0">
              <a:latin typeface="Times New Roman"/>
              <a:ea typeface="+mn-lt"/>
              <a:cs typeface="+mn-lt"/>
            </a:endParaRPr>
          </a:p>
          <a:p>
            <a:pPr>
              <a:lnSpc>
                <a:spcPct val="90000"/>
              </a:lnSpc>
            </a:pPr>
            <a:r>
              <a:rPr lang="en-US" sz="2000" dirty="0">
                <a:latin typeface="Times New Roman"/>
                <a:ea typeface="+mn-lt"/>
                <a:cs typeface="+mn-lt"/>
              </a:rPr>
              <a:t> For instance, a walk cycle is actually prime place to use the ball bounce to help you work through it.</a:t>
            </a:r>
          </a:p>
          <a:p>
            <a:pPr marL="0" indent="0">
              <a:lnSpc>
                <a:spcPct val="90000"/>
              </a:lnSpc>
              <a:buNone/>
            </a:pPr>
            <a:endParaRPr lang="en-US" sz="2000" dirty="0">
              <a:latin typeface="Times New Roman"/>
              <a:ea typeface="+mn-lt"/>
              <a:cs typeface="+mn-lt"/>
            </a:endParaRPr>
          </a:p>
          <a:p>
            <a:pPr>
              <a:lnSpc>
                <a:spcPct val="90000"/>
              </a:lnSpc>
            </a:pPr>
            <a:r>
              <a:rPr lang="en-US" sz="2000" dirty="0">
                <a:latin typeface="Times New Roman"/>
                <a:ea typeface="+mn-lt"/>
                <a:cs typeface="+mn-lt"/>
              </a:rPr>
              <a:t> The hips should move basically the exact same way that a ball bounces on the ground, of course, it's not as exaggerated but you're essentially trying to capture the exact same pattern that a ball travels.</a:t>
            </a:r>
          </a:p>
          <a:p>
            <a:pPr marL="0" indent="0">
              <a:lnSpc>
                <a:spcPct val="90000"/>
              </a:lnSpc>
              <a:buNone/>
            </a:pPr>
            <a:endParaRPr lang="en-US" sz="2000" dirty="0">
              <a:latin typeface="Times New Roman"/>
              <a:ea typeface="+mn-lt"/>
              <a:cs typeface="+mn-lt"/>
            </a:endParaRPr>
          </a:p>
        </p:txBody>
      </p:sp>
      <p:sp>
        <p:nvSpPr>
          <p:cNvPr id="27" name="Rectangle 27">
            <a:extLst>
              <a:ext uri="{FF2B5EF4-FFF2-40B4-BE49-F238E27FC236}">
                <a16:creationId xmlns:a16="http://schemas.microsoft.com/office/drawing/2014/main" xmlns="" id="{27B538D5-95DB-47ED-9CB4-34AE5BF78E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79026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925" y="626853"/>
            <a:ext cx="11214340" cy="5230483"/>
          </a:xfrm>
        </p:spPr>
        <p:txBody>
          <a:bodyPr>
            <a:noAutofit/>
          </a:bodyPr>
          <a:lstStyle/>
          <a:p>
            <a:pPr algn="ctr"/>
            <a:r>
              <a:rPr lang="en-US" sz="9600" b="1" dirty="0" smtClean="0">
                <a:solidFill>
                  <a:srgbClr val="FFC000"/>
                </a:solidFill>
                <a:latin typeface="Times New Roman" pitchFamily="18" charset="0"/>
                <a:cs typeface="Times New Roman" pitchFamily="18" charset="0"/>
              </a:rPr>
              <a:t>Thank </a:t>
            </a:r>
            <a:br>
              <a:rPr lang="en-US" sz="9600" b="1" dirty="0" smtClean="0">
                <a:solidFill>
                  <a:srgbClr val="FFC000"/>
                </a:solidFill>
                <a:latin typeface="Times New Roman" pitchFamily="18" charset="0"/>
                <a:cs typeface="Times New Roman" pitchFamily="18" charset="0"/>
              </a:rPr>
            </a:br>
            <a:r>
              <a:rPr lang="en-US" sz="9600" b="1" dirty="0" smtClean="0">
                <a:solidFill>
                  <a:srgbClr val="FFC000"/>
                </a:solidFill>
                <a:latin typeface="Times New Roman" pitchFamily="18" charset="0"/>
                <a:cs typeface="Times New Roman" pitchFamily="18" charset="0"/>
              </a:rPr>
              <a:t>You</a:t>
            </a:r>
            <a:br>
              <a:rPr lang="en-US" sz="9600" b="1" dirty="0" smtClean="0">
                <a:solidFill>
                  <a:srgbClr val="FFC000"/>
                </a:solidFill>
                <a:latin typeface="Times New Roman" pitchFamily="18" charset="0"/>
                <a:cs typeface="Times New Roman" pitchFamily="18" charset="0"/>
              </a:rPr>
            </a:br>
            <a:r>
              <a:rPr lang="en-US" sz="9600" b="1" dirty="0" smtClean="0">
                <a:solidFill>
                  <a:srgbClr val="FFC000"/>
                </a:solidFill>
                <a:latin typeface="Times New Roman" pitchFamily="18" charset="0"/>
                <a:cs typeface="Times New Roman" pitchFamily="18" charset="0"/>
              </a:rPr>
              <a:t>Everyone</a:t>
            </a:r>
            <a:r>
              <a:rPr lang="en-US" sz="4400" b="1" dirty="0" smtClean="0">
                <a:solidFill>
                  <a:srgbClr val="FFC000"/>
                </a:solidFill>
                <a:latin typeface="Times New Roman" pitchFamily="18" charset="0"/>
                <a:cs typeface="Times New Roman" pitchFamily="18" charset="0"/>
              </a:rPr>
              <a:t/>
            </a:r>
            <a:br>
              <a:rPr lang="en-US" sz="4400" b="1" dirty="0" smtClean="0">
                <a:solidFill>
                  <a:srgbClr val="FFC000"/>
                </a:solidFill>
                <a:latin typeface="Times New Roman" pitchFamily="18" charset="0"/>
                <a:cs typeface="Times New Roman" pitchFamily="18" charset="0"/>
              </a:rPr>
            </a:br>
            <a:r>
              <a:rPr lang="en-US" sz="4400" b="1" dirty="0">
                <a:solidFill>
                  <a:srgbClr val="FFC000"/>
                </a:solidFill>
                <a:latin typeface="Times New Roman" pitchFamily="18" charset="0"/>
                <a:cs typeface="Times New Roman" pitchFamily="18" charset="0"/>
              </a:rPr>
              <a:t/>
            </a:r>
            <a:br>
              <a:rPr lang="en-US" sz="4400" b="1" dirty="0">
                <a:solidFill>
                  <a:srgbClr val="FFC000"/>
                </a:solidFill>
                <a:latin typeface="Times New Roman" pitchFamily="18" charset="0"/>
                <a:cs typeface="Times New Roman" pitchFamily="18" charset="0"/>
              </a:rPr>
            </a:br>
            <a:endParaRPr lang="en-US" sz="4800" b="1" dirty="0">
              <a:solidFill>
                <a:srgbClr val="00B050"/>
              </a:solidFill>
              <a:latin typeface="Times New Roman" pitchFamily="18" charset="0"/>
              <a:cs typeface="Times New Roman" pitchFamily="18" charset="0"/>
            </a:endParaRPr>
          </a:p>
        </p:txBody>
      </p:sp>
    </p:spTree>
    <p:extLst>
      <p:ext uri="{BB962C8B-B14F-4D97-AF65-F5344CB8AC3E}">
        <p14:creationId xmlns:p14="http://schemas.microsoft.com/office/powerpoint/2010/main" val="1423473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0F9C84-5270-40A5-A11D-10C4156EEA0A}"/>
              </a:ext>
            </a:extLst>
          </p:cNvPr>
          <p:cNvSpPr>
            <a:spLocks noGrp="1"/>
          </p:cNvSpPr>
          <p:nvPr>
            <p:ph type="title"/>
          </p:nvPr>
        </p:nvSpPr>
        <p:spPr>
          <a:xfrm>
            <a:off x="677334" y="87682"/>
            <a:ext cx="8596668" cy="913704"/>
          </a:xfrm>
        </p:spPr>
        <p:txBody>
          <a:bodyPr>
            <a:noAutofit/>
          </a:bodyPr>
          <a:lstStyle/>
          <a:p>
            <a:pPr algn="ctr"/>
            <a:r>
              <a:rPr lang="en-US" sz="6600" dirty="0">
                <a:latin typeface="Times New Roman"/>
                <a:cs typeface="Times New Roman"/>
              </a:rPr>
              <a:t>Presentation Outline</a:t>
            </a:r>
          </a:p>
        </p:txBody>
      </p:sp>
      <p:sp>
        <p:nvSpPr>
          <p:cNvPr id="3" name="Content Placeholder 2">
            <a:extLst>
              <a:ext uri="{FF2B5EF4-FFF2-40B4-BE49-F238E27FC236}">
                <a16:creationId xmlns:a16="http://schemas.microsoft.com/office/drawing/2014/main" xmlns="" id="{16658F87-26B6-4A85-BB24-29FC0343DAEE}"/>
              </a:ext>
            </a:extLst>
          </p:cNvPr>
          <p:cNvSpPr>
            <a:spLocks noGrp="1"/>
          </p:cNvSpPr>
          <p:nvPr>
            <p:ph idx="1"/>
          </p:nvPr>
        </p:nvSpPr>
        <p:spPr>
          <a:xfrm>
            <a:off x="677334" y="2160589"/>
            <a:ext cx="8596668" cy="4454882"/>
          </a:xfrm>
        </p:spPr>
        <p:txBody>
          <a:bodyPr vert="horz" lIns="91440" tIns="45720" rIns="91440" bIns="45720" rtlCol="0" anchor="t">
            <a:noAutofit/>
          </a:bodyPr>
          <a:lstStyle/>
          <a:p>
            <a:r>
              <a:rPr lang="en-US" sz="2800" dirty="0">
                <a:solidFill>
                  <a:schemeClr val="tx1"/>
                </a:solidFill>
                <a:latin typeface="Times New Roman"/>
                <a:cs typeface="Times New Roman"/>
              </a:rPr>
              <a:t>Introduction</a:t>
            </a:r>
          </a:p>
          <a:p>
            <a:r>
              <a:rPr lang="en-US" sz="2800" dirty="0">
                <a:solidFill>
                  <a:schemeClr val="tx1"/>
                </a:solidFill>
                <a:latin typeface="Times New Roman"/>
                <a:cs typeface="Times New Roman"/>
              </a:rPr>
              <a:t>The process to play the Box Shooter game</a:t>
            </a:r>
          </a:p>
          <a:p>
            <a:r>
              <a:rPr lang="en-US" sz="2800" dirty="0">
                <a:solidFill>
                  <a:schemeClr val="tx1"/>
                </a:solidFill>
                <a:latin typeface="Times New Roman"/>
                <a:cs typeface="Times New Roman"/>
              </a:rPr>
              <a:t>Features</a:t>
            </a:r>
          </a:p>
          <a:p>
            <a:r>
              <a:rPr lang="en-US" sz="2800" dirty="0">
                <a:solidFill>
                  <a:schemeClr val="tx1"/>
                </a:solidFill>
                <a:latin typeface="Times New Roman"/>
                <a:cs typeface="Times New Roman"/>
              </a:rPr>
              <a:t>Some Snapshots</a:t>
            </a:r>
          </a:p>
          <a:p>
            <a:r>
              <a:rPr lang="en-US" sz="2800" dirty="0">
                <a:latin typeface="Times New Roman"/>
                <a:ea typeface="+mn-lt"/>
                <a:cs typeface="+mn-lt"/>
              </a:rPr>
              <a:t>Results &amp; </a:t>
            </a:r>
            <a:r>
              <a:rPr lang="en-US" sz="2800" dirty="0" err="1">
                <a:latin typeface="Times New Roman"/>
                <a:ea typeface="+mn-lt"/>
                <a:cs typeface="+mn-lt"/>
              </a:rPr>
              <a:t>Evualations</a:t>
            </a:r>
            <a:r>
              <a:rPr lang="en-US" sz="2800" dirty="0">
                <a:latin typeface="Times New Roman"/>
                <a:ea typeface="+mn-lt"/>
                <a:cs typeface="+mn-lt"/>
              </a:rPr>
              <a:t> </a:t>
            </a:r>
            <a:endParaRPr lang="en-US" sz="2800" dirty="0">
              <a:latin typeface="Times New Roman"/>
              <a:cs typeface="Times New Roman"/>
            </a:endParaRPr>
          </a:p>
          <a:p>
            <a:r>
              <a:rPr lang="en-US" sz="2800" dirty="0">
                <a:solidFill>
                  <a:schemeClr val="tx1"/>
                </a:solidFill>
                <a:latin typeface="Times New Roman"/>
                <a:cs typeface="Times New Roman"/>
              </a:rPr>
              <a:t>Future Plan</a:t>
            </a:r>
          </a:p>
          <a:p>
            <a:r>
              <a:rPr lang="en-US" sz="2800" dirty="0">
                <a:solidFill>
                  <a:schemeClr val="tx1"/>
                </a:solidFill>
                <a:latin typeface="Times New Roman"/>
                <a:cs typeface="Times New Roman"/>
              </a:rPr>
              <a:t>Conclusion</a:t>
            </a:r>
          </a:p>
        </p:txBody>
      </p:sp>
    </p:spTree>
    <p:extLst>
      <p:ext uri="{BB962C8B-B14F-4D97-AF65-F5344CB8AC3E}">
        <p14:creationId xmlns:p14="http://schemas.microsoft.com/office/powerpoint/2010/main" val="2715296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65AC7D1-EAA9-48F5-B509-60A7F50BF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xmlns="" id="{D6320AF9-619A-4175-865B-5663E1AE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xmlns="" id="{063B6EC6-D752-4EE7-908B-F8F19E8C7FE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EFECD4E8-AD3E-4228-82A2-9461958EA9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xmlns="" id="{7E018740-5C2B-4A41-AC1A-7E68D1EC1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xmlns="" id="{166F75A4-C475-4941-8EE2-B80A06A2C1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A032553A-72E8-4B0D-8405-FF9771C9A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xmlns="" id="{765800AC-C3B9-498E-87BC-29FAE4C76B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xmlns="" id="{1F9D6ACB-2FF4-49F9-978A-E0D5327FC6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xmlns="" id="{142BFA2A-77A0-4F60-A32A-685681C848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18928A71-19C3-4F26-92B3-881AE41847A1}"/>
              </a:ext>
            </a:extLst>
          </p:cNvPr>
          <p:cNvSpPr>
            <a:spLocks noGrp="1"/>
          </p:cNvSpPr>
          <p:nvPr>
            <p:ph type="title"/>
          </p:nvPr>
        </p:nvSpPr>
        <p:spPr>
          <a:xfrm>
            <a:off x="60386" y="146649"/>
            <a:ext cx="11887200" cy="1535502"/>
          </a:xfrm>
        </p:spPr>
        <p:txBody>
          <a:bodyPr anchor="ctr">
            <a:normAutofit/>
          </a:bodyPr>
          <a:lstStyle/>
          <a:p>
            <a:r>
              <a:rPr lang="en-US" sz="4800" b="1" dirty="0">
                <a:latin typeface="Times New Roman"/>
                <a:cs typeface="Times New Roman"/>
              </a:rPr>
              <a:t>Introduction</a:t>
            </a:r>
            <a:endParaRPr lang="en-US" sz="4800" b="1" dirty="0"/>
          </a:p>
        </p:txBody>
      </p:sp>
      <p:sp>
        <p:nvSpPr>
          <p:cNvPr id="3" name="Content Placeholder 2">
            <a:extLst>
              <a:ext uri="{FF2B5EF4-FFF2-40B4-BE49-F238E27FC236}">
                <a16:creationId xmlns:a16="http://schemas.microsoft.com/office/drawing/2014/main" xmlns="" id="{ACC0A49E-3771-4CA7-90BF-AAFC8684C833}"/>
              </a:ext>
            </a:extLst>
          </p:cNvPr>
          <p:cNvSpPr>
            <a:spLocks noGrp="1"/>
          </p:cNvSpPr>
          <p:nvPr>
            <p:ph type="body" idx="1"/>
          </p:nvPr>
        </p:nvSpPr>
        <p:spPr>
          <a:xfrm>
            <a:off x="261270" y="1932317"/>
            <a:ext cx="8238624" cy="4675517"/>
          </a:xfrm>
        </p:spPr>
        <p:txBody>
          <a:bodyPr vert="horz" lIns="91440" tIns="45720" rIns="91440" bIns="45720" rtlCol="0" anchor="ctr">
            <a:noAutofit/>
          </a:bodyPr>
          <a:lstStyle/>
          <a:p>
            <a:pPr marL="342900" indent="-342900" algn="just">
              <a:buFont typeface="Wingdings" pitchFamily="2" charset="2"/>
              <a:buChar char="q"/>
            </a:pPr>
            <a:r>
              <a:rPr lang="en-US" sz="2400" dirty="0">
                <a:solidFill>
                  <a:schemeClr val="tx1"/>
                </a:solidFill>
                <a:latin typeface="Times New Roman"/>
                <a:cs typeface="Times New Roman"/>
              </a:rPr>
              <a:t>A box shooter is a game which can also be called a mind sport where in the players , either as individuals or in teams attempt to answer question</a:t>
            </a:r>
            <a:r>
              <a:rPr lang="en-US" sz="2400" dirty="0" smtClean="0">
                <a:solidFill>
                  <a:schemeClr val="tx1"/>
                </a:solidFill>
                <a:latin typeface="Times New Roman"/>
                <a:cs typeface="Times New Roman"/>
              </a:rPr>
              <a:t>.</a:t>
            </a:r>
            <a:endParaRPr lang="en-US" sz="2400" dirty="0">
              <a:solidFill>
                <a:schemeClr val="tx1"/>
              </a:solidFill>
              <a:latin typeface="Times New Roman"/>
              <a:cs typeface="Times New Roman"/>
            </a:endParaRPr>
          </a:p>
          <a:p>
            <a:pPr marL="342900" indent="-342900">
              <a:buFont typeface="Wingdings" pitchFamily="2" charset="2"/>
              <a:buChar char="q"/>
            </a:pPr>
            <a:endParaRPr lang="en-US" sz="2400" dirty="0">
              <a:solidFill>
                <a:schemeClr val="tx1"/>
              </a:solidFill>
              <a:latin typeface="Times New Roman"/>
              <a:cs typeface="Times New Roman"/>
            </a:endParaRPr>
          </a:p>
          <a:p>
            <a:pPr marL="342900" indent="-342900" algn="just">
              <a:buFont typeface="Wingdings" pitchFamily="2" charset="2"/>
              <a:buChar char="q"/>
            </a:pPr>
            <a:r>
              <a:rPr lang="en-US" sz="2400" dirty="0">
                <a:solidFill>
                  <a:schemeClr val="tx1"/>
                </a:solidFill>
                <a:latin typeface="Times New Roman"/>
                <a:cs typeface="Times New Roman"/>
              </a:rPr>
              <a:t>A box shooter is an entertainment in which the general or specific knowledge of the players is tested by a series of questions as like as radio or television program or mobile &amp; pc game.</a:t>
            </a:r>
          </a:p>
        </p:txBody>
      </p:sp>
    </p:spTree>
    <p:extLst>
      <p:ext uri="{BB962C8B-B14F-4D97-AF65-F5344CB8AC3E}">
        <p14:creationId xmlns:p14="http://schemas.microsoft.com/office/powerpoint/2010/main" val="2697950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30">
            <a:extLst>
              <a:ext uri="{FF2B5EF4-FFF2-40B4-BE49-F238E27FC236}">
                <a16:creationId xmlns:a16="http://schemas.microsoft.com/office/drawing/2014/main" xmlns="" id="{A65AC7D1-EAA9-48F5-B509-60A7F50BF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9" name="Rectangle 32">
            <a:extLst>
              <a:ext uri="{FF2B5EF4-FFF2-40B4-BE49-F238E27FC236}">
                <a16:creationId xmlns:a16="http://schemas.microsoft.com/office/drawing/2014/main" xmlns="" id="{D6320AF9-619A-4175-865B-5663E1AE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34">
            <a:extLst>
              <a:ext uri="{FF2B5EF4-FFF2-40B4-BE49-F238E27FC236}">
                <a16:creationId xmlns:a16="http://schemas.microsoft.com/office/drawing/2014/main" xmlns="" id="{063B6EC6-D752-4EE7-908B-F8F19E8C7FE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6">
            <a:extLst>
              <a:ext uri="{FF2B5EF4-FFF2-40B4-BE49-F238E27FC236}">
                <a16:creationId xmlns:a16="http://schemas.microsoft.com/office/drawing/2014/main" xmlns="" id="{EFECD4E8-AD3E-4228-82A2-9461958EA9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9" name="Rectangle 23">
            <a:extLst>
              <a:ext uri="{FF2B5EF4-FFF2-40B4-BE49-F238E27FC236}">
                <a16:creationId xmlns:a16="http://schemas.microsoft.com/office/drawing/2014/main" xmlns="" id="{7E018740-5C2B-4A41-AC1A-7E68D1EC1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5">
            <a:extLst>
              <a:ext uri="{FF2B5EF4-FFF2-40B4-BE49-F238E27FC236}">
                <a16:creationId xmlns:a16="http://schemas.microsoft.com/office/drawing/2014/main" xmlns="" id="{166F75A4-C475-4941-8EE2-B80A06A2C1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xmlns="" id="{A032553A-72E8-4B0D-8405-FF9771C9A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xmlns="" id="{765800AC-C3B9-498E-87BC-29FAE4C76B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xmlns="" id="{1F9D6ACB-2FF4-49F9-978A-E0D5327FC6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Freeform: Shape 48">
            <a:extLst>
              <a:ext uri="{FF2B5EF4-FFF2-40B4-BE49-F238E27FC236}">
                <a16:creationId xmlns:a16="http://schemas.microsoft.com/office/drawing/2014/main" xmlns="" id="{142BFA2A-77A0-4F60-A32A-685681C848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025454B9-C939-4CEA-82AC-AFDD2EE7456E}"/>
              </a:ext>
            </a:extLst>
          </p:cNvPr>
          <p:cNvSpPr>
            <a:spLocks noGrp="1"/>
          </p:cNvSpPr>
          <p:nvPr>
            <p:ph type="title"/>
          </p:nvPr>
        </p:nvSpPr>
        <p:spPr>
          <a:xfrm>
            <a:off x="221412" y="103517"/>
            <a:ext cx="11749176" cy="1785667"/>
          </a:xfrm>
        </p:spPr>
        <p:txBody>
          <a:bodyPr anchor="ctr">
            <a:normAutofit/>
          </a:bodyPr>
          <a:lstStyle/>
          <a:p>
            <a:pPr algn="ctr"/>
            <a:r>
              <a:rPr lang="en-US" b="1" dirty="0">
                <a:solidFill>
                  <a:srgbClr val="FFC000"/>
                </a:solidFill>
                <a:latin typeface="Times New Roman"/>
                <a:cs typeface="Times New Roman"/>
              </a:rPr>
              <a:t>The process to play the Box Shooter Game</a:t>
            </a:r>
            <a:endParaRPr lang="en-US" b="1" dirty="0">
              <a:solidFill>
                <a:srgbClr val="FFC000"/>
              </a:solidFill>
              <a:latin typeface="Times New Roman"/>
              <a:ea typeface="+mj-lt"/>
              <a:cs typeface="+mj-lt"/>
            </a:endParaRPr>
          </a:p>
          <a:p>
            <a:endParaRPr lang="en-US" b="1"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xmlns="" id="{EB33E714-B0A2-4753-9F51-70F874E71247}"/>
              </a:ext>
            </a:extLst>
          </p:cNvPr>
          <p:cNvSpPr>
            <a:spLocks noGrp="1"/>
          </p:cNvSpPr>
          <p:nvPr>
            <p:ph type="body" idx="1"/>
          </p:nvPr>
        </p:nvSpPr>
        <p:spPr>
          <a:xfrm>
            <a:off x="425900" y="1854678"/>
            <a:ext cx="8177841" cy="4787659"/>
          </a:xfrm>
        </p:spPr>
        <p:txBody>
          <a:bodyPr vert="horz" lIns="91440" tIns="45720" rIns="91440" bIns="45720" rtlCol="0" anchor="ctr">
            <a:noAutofit/>
          </a:bodyPr>
          <a:lstStyle/>
          <a:p>
            <a:pPr marL="342900" indent="-342900" algn="just">
              <a:buFont typeface="Wingdings" pitchFamily="2" charset="2"/>
              <a:buChar char="v"/>
            </a:pPr>
            <a:r>
              <a:rPr lang="en-US" sz="2000" dirty="0">
                <a:solidFill>
                  <a:srgbClr val="FFFFFF"/>
                </a:solidFill>
                <a:ea typeface="+mn-lt"/>
                <a:cs typeface="+mn-lt"/>
              </a:rPr>
              <a:t>You will first be given a frame in the shape of a quadrangle with 50 boxes at  the top and a stage and a ball at the bottom.</a:t>
            </a:r>
            <a:endParaRPr lang="en-US" sz="2000" dirty="0">
              <a:solidFill>
                <a:srgbClr val="FFFFFF"/>
              </a:solidFill>
            </a:endParaRPr>
          </a:p>
          <a:p>
            <a:pPr marL="342900" indent="-342900" algn="just">
              <a:buFont typeface="Wingdings" pitchFamily="2" charset="2"/>
              <a:buChar char="v"/>
            </a:pPr>
            <a:endParaRPr lang="en-US" sz="2000" dirty="0">
              <a:solidFill>
                <a:srgbClr val="FFFFFF"/>
              </a:solidFill>
              <a:ea typeface="+mn-lt"/>
              <a:cs typeface="+mn-lt"/>
            </a:endParaRPr>
          </a:p>
          <a:p>
            <a:pPr marL="342900" indent="-342900" algn="just">
              <a:buFont typeface="Wingdings" pitchFamily="2" charset="2"/>
              <a:buChar char="v"/>
            </a:pPr>
            <a:r>
              <a:rPr lang="en-US" sz="2000" dirty="0">
                <a:solidFill>
                  <a:srgbClr val="FFFFFF"/>
                </a:solidFill>
                <a:ea typeface="+mn-lt"/>
                <a:cs typeface="+mn-lt"/>
              </a:rPr>
              <a:t>Now clicking on space will start the game, clicking on the left key of the special keyboard will move 10 </a:t>
            </a:r>
            <a:r>
              <a:rPr lang="en-US" dirty="0" smtClean="0">
                <a:solidFill>
                  <a:srgbClr val="FFFFFF"/>
                </a:solidFill>
                <a:ea typeface="+mn-lt"/>
                <a:cs typeface="+mn-lt"/>
              </a:rPr>
              <a:t>space</a:t>
            </a:r>
            <a:r>
              <a:rPr lang="en-US" sz="2000" dirty="0" smtClean="0">
                <a:solidFill>
                  <a:srgbClr val="FFFFFF"/>
                </a:solidFill>
                <a:ea typeface="+mn-lt"/>
                <a:cs typeface="+mn-lt"/>
              </a:rPr>
              <a:t> </a:t>
            </a:r>
            <a:r>
              <a:rPr lang="en-US" sz="2000" dirty="0">
                <a:solidFill>
                  <a:srgbClr val="FFFFFF"/>
                </a:solidFill>
                <a:ea typeface="+mn-lt"/>
                <a:cs typeface="+mn-lt"/>
              </a:rPr>
              <a:t>to the left and will continue to move 90 degrees and hit the box. If you can eat one box, it will be 5 marks.</a:t>
            </a:r>
            <a:endParaRPr lang="en-US" sz="2000" dirty="0">
              <a:solidFill>
                <a:srgbClr val="FFFFFF"/>
              </a:solidFill>
            </a:endParaRPr>
          </a:p>
          <a:p>
            <a:pPr marL="342900" indent="-342900" algn="just">
              <a:buFont typeface="Wingdings" pitchFamily="2" charset="2"/>
              <a:buChar char="v"/>
            </a:pPr>
            <a:endParaRPr lang="en-US" sz="2000" dirty="0">
              <a:solidFill>
                <a:srgbClr val="FFFFFF"/>
              </a:solidFill>
              <a:ea typeface="+mn-lt"/>
              <a:cs typeface="+mn-lt"/>
            </a:endParaRPr>
          </a:p>
          <a:p>
            <a:pPr marL="342900" indent="-342900" algn="just">
              <a:buFont typeface="Wingdings" pitchFamily="2" charset="2"/>
              <a:buChar char="v"/>
            </a:pPr>
            <a:r>
              <a:rPr lang="en-US" sz="2000" dirty="0">
                <a:solidFill>
                  <a:srgbClr val="FFFFFF"/>
                </a:solidFill>
                <a:ea typeface="+mn-lt"/>
                <a:cs typeface="+mn-lt"/>
              </a:rPr>
              <a:t>The game will end when the ball goes off the stage.</a:t>
            </a:r>
            <a:endParaRPr lang="en-US" sz="2000" dirty="0">
              <a:solidFill>
                <a:srgbClr val="FFFFFF"/>
              </a:solidFill>
            </a:endParaRPr>
          </a:p>
          <a:p>
            <a:pPr marL="342900" indent="-342900" algn="just">
              <a:buFont typeface="Wingdings" pitchFamily="2" charset="2"/>
              <a:buChar char="v"/>
            </a:pPr>
            <a:endParaRPr lang="en-US" sz="2000" dirty="0">
              <a:solidFill>
                <a:srgbClr val="FFFFFF"/>
              </a:solidFill>
              <a:ea typeface="+mn-lt"/>
              <a:cs typeface="+mn-lt"/>
            </a:endParaRPr>
          </a:p>
          <a:p>
            <a:pPr marL="342900" indent="-342900" algn="just">
              <a:buFont typeface="Wingdings" pitchFamily="2" charset="2"/>
              <a:buChar char="v"/>
            </a:pPr>
            <a:r>
              <a:rPr lang="en-US" sz="2000" dirty="0">
                <a:solidFill>
                  <a:srgbClr val="FFFFFF"/>
                </a:solidFill>
                <a:ea typeface="+mn-lt"/>
                <a:cs typeface="+mn-lt"/>
              </a:rPr>
              <a:t>If you can finish the whole game you will be successful and you will be congratulated.</a:t>
            </a:r>
            <a:endParaRPr lang="en-US" sz="2000" dirty="0">
              <a:solidFill>
                <a:srgbClr val="FFFFFF"/>
              </a:solidFill>
            </a:endParaRPr>
          </a:p>
          <a:p>
            <a:pPr marL="342900" indent="-342900">
              <a:buFont typeface="Wingdings" pitchFamily="2" charset="2"/>
              <a:buChar char="v"/>
            </a:pPr>
            <a:endParaRPr lang="en-US" dirty="0">
              <a:solidFill>
                <a:srgbClr val="FFFFFF"/>
              </a:solidFill>
            </a:endParaRPr>
          </a:p>
        </p:txBody>
      </p:sp>
    </p:spTree>
    <p:extLst>
      <p:ext uri="{BB962C8B-B14F-4D97-AF65-F5344CB8AC3E}">
        <p14:creationId xmlns:p14="http://schemas.microsoft.com/office/powerpoint/2010/main" val="554918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65AC7D1-EAA9-48F5-B509-60A7F50BF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xmlns="" id="{D6320AF9-619A-4175-865B-5663E1AE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xmlns="" id="{063B6EC6-D752-4EE7-908B-F8F19E8C7FE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EFECD4E8-AD3E-4228-82A2-9461958EA9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xmlns="" id="{7E018740-5C2B-4A41-AC1A-7E68D1EC1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xmlns="" id="{166F75A4-C475-4941-8EE2-B80A06A2C1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A032553A-72E8-4B0D-8405-FF9771C9A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xmlns="" id="{765800AC-C3B9-498E-87BC-29FAE4C76B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xmlns="" id="{1F9D6ACB-2FF4-49F9-978A-E0D5327FC6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xmlns="" id="{142BFA2A-77A0-4F60-A32A-685681C848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C62F2851-29D7-4552-821F-A04687FD5075}"/>
              </a:ext>
            </a:extLst>
          </p:cNvPr>
          <p:cNvSpPr>
            <a:spLocks noGrp="1"/>
          </p:cNvSpPr>
          <p:nvPr>
            <p:ph type="title"/>
          </p:nvPr>
        </p:nvSpPr>
        <p:spPr>
          <a:xfrm>
            <a:off x="336430" y="285471"/>
            <a:ext cx="9601807" cy="1086129"/>
          </a:xfrm>
        </p:spPr>
        <p:txBody>
          <a:bodyPr anchor="ctr">
            <a:normAutofit/>
          </a:bodyPr>
          <a:lstStyle/>
          <a:p>
            <a:r>
              <a:rPr lang="en-US" sz="4000" b="1" dirty="0">
                <a:solidFill>
                  <a:srgbClr val="0070C0"/>
                </a:solidFill>
                <a:latin typeface="Times New Roman"/>
                <a:cs typeface="Times New Roman"/>
              </a:rPr>
              <a:t>Features</a:t>
            </a:r>
            <a:endParaRPr lang="en-US" sz="4000" b="1" dirty="0">
              <a:solidFill>
                <a:srgbClr val="0070C0"/>
              </a:solidFill>
              <a:latin typeface="Times New Roman"/>
              <a:ea typeface="+mj-lt"/>
              <a:cs typeface="+mj-lt"/>
            </a:endParaRPr>
          </a:p>
          <a:p>
            <a:endParaRPr lang="en-US"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xmlns="" id="{648801DE-21B9-4C8F-91E5-81866BF281DB}"/>
              </a:ext>
            </a:extLst>
          </p:cNvPr>
          <p:cNvSpPr>
            <a:spLocks noGrp="1"/>
          </p:cNvSpPr>
          <p:nvPr>
            <p:ph type="body" idx="1"/>
          </p:nvPr>
        </p:nvSpPr>
        <p:spPr>
          <a:xfrm>
            <a:off x="198408" y="1449238"/>
            <a:ext cx="9316528" cy="5011947"/>
          </a:xfrm>
        </p:spPr>
        <p:txBody>
          <a:bodyPr vert="horz" lIns="91440" tIns="45720" rIns="91440" bIns="45720" rtlCol="0" anchor="ctr">
            <a:normAutofit/>
          </a:bodyPr>
          <a:lstStyle/>
          <a:p>
            <a:pPr marL="342900" indent="-342900">
              <a:buFont typeface="Wingdings" pitchFamily="2" charset="2"/>
              <a:buChar char="Ø"/>
            </a:pPr>
            <a:r>
              <a:rPr lang="en-US" sz="2200" dirty="0">
                <a:solidFill>
                  <a:srgbClr val="FFFFFF"/>
                </a:solidFill>
                <a:ea typeface="+mn-lt"/>
                <a:cs typeface="+mn-lt"/>
              </a:rPr>
              <a:t>The frame for this game will be 1200 * 675 in size.</a:t>
            </a:r>
            <a:endParaRPr lang="en-US" sz="2200" dirty="0">
              <a:solidFill>
                <a:srgbClr val="FFFFFF"/>
              </a:solidFill>
            </a:endParaRPr>
          </a:p>
          <a:p>
            <a:pPr marL="342900" indent="-342900">
              <a:buFont typeface="Wingdings" pitchFamily="2" charset="2"/>
              <a:buChar char="Ø"/>
            </a:pPr>
            <a:r>
              <a:rPr lang="en-US" sz="2200" dirty="0" smtClean="0">
                <a:solidFill>
                  <a:srgbClr val="FFFFFF"/>
                </a:solidFill>
                <a:ea typeface="+mn-lt"/>
                <a:cs typeface="+mn-lt"/>
              </a:rPr>
              <a:t>The </a:t>
            </a:r>
            <a:r>
              <a:rPr lang="en-US" sz="2200" dirty="0">
                <a:solidFill>
                  <a:srgbClr val="FFFFFF"/>
                </a:solidFill>
                <a:ea typeface="+mn-lt"/>
                <a:cs typeface="+mn-lt"/>
              </a:rPr>
              <a:t>50 boxes at the top will each be 100 * 20 in size.</a:t>
            </a:r>
            <a:endParaRPr lang="en-US" sz="2200" dirty="0">
              <a:solidFill>
                <a:srgbClr val="FFFFFF"/>
              </a:solidFill>
            </a:endParaRPr>
          </a:p>
          <a:p>
            <a:pPr marL="342900" indent="-342900">
              <a:buFont typeface="Wingdings" pitchFamily="2" charset="2"/>
              <a:buChar char="Ø"/>
            </a:pPr>
            <a:r>
              <a:rPr lang="en-US" sz="2200" dirty="0" smtClean="0">
                <a:solidFill>
                  <a:srgbClr val="FFFFFF"/>
                </a:solidFill>
                <a:ea typeface="+mn-lt"/>
                <a:cs typeface="+mn-lt"/>
              </a:rPr>
              <a:t>The </a:t>
            </a:r>
            <a:r>
              <a:rPr lang="en-US" sz="2200" dirty="0">
                <a:solidFill>
                  <a:srgbClr val="FFFFFF"/>
                </a:solidFill>
                <a:ea typeface="+mn-lt"/>
                <a:cs typeface="+mn-lt"/>
              </a:rPr>
              <a:t>stage below will be 200 * 10 in size.</a:t>
            </a:r>
            <a:endParaRPr lang="en-US" sz="2200" dirty="0">
              <a:solidFill>
                <a:srgbClr val="FFFFFF"/>
              </a:solidFill>
            </a:endParaRPr>
          </a:p>
          <a:p>
            <a:pPr marL="342900" indent="-342900">
              <a:buFont typeface="Wingdings" pitchFamily="2" charset="2"/>
              <a:buChar char="Ø"/>
            </a:pPr>
            <a:r>
              <a:rPr lang="en-US" sz="2200" dirty="0" smtClean="0">
                <a:solidFill>
                  <a:srgbClr val="FFFFFF"/>
                </a:solidFill>
                <a:ea typeface="+mn-lt"/>
                <a:cs typeface="+mn-lt"/>
              </a:rPr>
              <a:t>The </a:t>
            </a:r>
            <a:r>
              <a:rPr lang="en-US" sz="2200" dirty="0">
                <a:solidFill>
                  <a:srgbClr val="FFFFFF"/>
                </a:solidFill>
                <a:ea typeface="+mn-lt"/>
                <a:cs typeface="+mn-lt"/>
              </a:rPr>
              <a:t>radius of the ball on the stage will be 10.</a:t>
            </a:r>
            <a:endParaRPr lang="en-US" sz="2200" dirty="0">
              <a:solidFill>
                <a:srgbClr val="FFFFFF"/>
              </a:solidFill>
            </a:endParaRPr>
          </a:p>
          <a:p>
            <a:pPr marL="342900" indent="-342900" algn="just">
              <a:buFont typeface="Wingdings" pitchFamily="2" charset="2"/>
              <a:buChar char="Ø"/>
            </a:pPr>
            <a:r>
              <a:rPr lang="en-US" sz="2200" dirty="0" smtClean="0">
                <a:solidFill>
                  <a:srgbClr val="FFFFFF"/>
                </a:solidFill>
                <a:ea typeface="+mn-lt"/>
                <a:cs typeface="+mn-lt"/>
              </a:rPr>
              <a:t>The </a:t>
            </a:r>
            <a:r>
              <a:rPr lang="en-US" sz="2200" dirty="0">
                <a:solidFill>
                  <a:srgbClr val="FFFFFF"/>
                </a:solidFill>
                <a:ea typeface="+mn-lt"/>
                <a:cs typeface="+mn-lt"/>
              </a:rPr>
              <a:t>song will play in the background as soon as the game starts. Songs can be </a:t>
            </a:r>
            <a:r>
              <a:rPr lang="en-US" sz="2200" dirty="0" smtClean="0">
                <a:solidFill>
                  <a:srgbClr val="FFFFFF"/>
                </a:solidFill>
                <a:ea typeface="+mn-lt"/>
                <a:cs typeface="+mn-lt"/>
              </a:rPr>
              <a:t>   started </a:t>
            </a:r>
            <a:r>
              <a:rPr lang="en-US" sz="2200" dirty="0">
                <a:solidFill>
                  <a:srgbClr val="FFFFFF"/>
                </a:solidFill>
                <a:ea typeface="+mn-lt"/>
                <a:cs typeface="+mn-lt"/>
              </a:rPr>
              <a:t>and stopped at will</a:t>
            </a:r>
            <a:r>
              <a:rPr lang="en-US" sz="2200" dirty="0" smtClean="0">
                <a:solidFill>
                  <a:srgbClr val="FFFFFF"/>
                </a:solidFill>
                <a:ea typeface="+mn-lt"/>
                <a:cs typeface="+mn-lt"/>
              </a:rPr>
              <a:t>.</a:t>
            </a:r>
            <a:endParaRPr lang="en-US" sz="2200" dirty="0">
              <a:solidFill>
                <a:srgbClr val="FFFFFF"/>
              </a:solidFill>
              <a:ea typeface="+mn-lt"/>
              <a:cs typeface="+mn-lt"/>
            </a:endParaRPr>
          </a:p>
          <a:p>
            <a:pPr marL="342900" indent="-342900" algn="just">
              <a:buFont typeface="Wingdings" pitchFamily="2" charset="2"/>
              <a:buChar char="Ø"/>
            </a:pPr>
            <a:r>
              <a:rPr lang="en-US" sz="2200" dirty="0">
                <a:solidFill>
                  <a:srgbClr val="FFFFFF"/>
                </a:solidFill>
                <a:ea typeface="+mn-lt"/>
                <a:cs typeface="+mn-lt"/>
              </a:rPr>
              <a:t>There are 5 pictures set in the background of the frame, you can change the picture as you wish</a:t>
            </a:r>
            <a:r>
              <a:rPr lang="en-US" sz="2200" dirty="0" smtClean="0">
                <a:solidFill>
                  <a:srgbClr val="FFFFFF"/>
                </a:solidFill>
                <a:ea typeface="+mn-lt"/>
                <a:cs typeface="+mn-lt"/>
              </a:rPr>
              <a:t>.</a:t>
            </a:r>
            <a:endParaRPr lang="en-US" sz="2200" dirty="0">
              <a:solidFill>
                <a:srgbClr val="FFFFFF"/>
              </a:solidFill>
              <a:ea typeface="+mn-lt"/>
              <a:cs typeface="+mn-lt"/>
            </a:endParaRPr>
          </a:p>
          <a:p>
            <a:pPr marL="342900" indent="-342900">
              <a:buFont typeface="Wingdings" pitchFamily="2" charset="2"/>
              <a:buChar char="Ø"/>
            </a:pPr>
            <a:r>
              <a:rPr lang="en-US" sz="2200" dirty="0">
                <a:solidFill>
                  <a:srgbClr val="FFFFFF"/>
                </a:solidFill>
                <a:ea typeface="+mn-lt"/>
                <a:cs typeface="+mn-lt"/>
              </a:rPr>
              <a:t>If you play, you will be notified of the current score and signal and if you finish the game, you will be congratulated and the signal will be there.</a:t>
            </a:r>
            <a:r>
              <a:rPr lang="en-US" sz="2200" dirty="0">
                <a:ea typeface="+mn-lt"/>
                <a:cs typeface="+mn-lt"/>
              </a:rPr>
              <a:t/>
            </a:r>
            <a:br>
              <a:rPr lang="en-US" sz="2200" dirty="0">
                <a:ea typeface="+mn-lt"/>
                <a:cs typeface="+mn-lt"/>
              </a:rPr>
            </a:br>
            <a:r>
              <a:rPr lang="en-US" sz="2200" dirty="0">
                <a:solidFill>
                  <a:srgbClr val="FFFFFF"/>
                </a:solidFill>
                <a:ea typeface="+mn-lt"/>
                <a:cs typeface="+mn-lt"/>
              </a:rPr>
              <a:t> </a:t>
            </a:r>
            <a:endParaRPr lang="en-US" sz="2200" dirty="0">
              <a:solidFill>
                <a:srgbClr val="FFFFFF"/>
              </a:solidFill>
            </a:endParaRPr>
          </a:p>
        </p:txBody>
      </p:sp>
    </p:spTree>
    <p:extLst>
      <p:ext uri="{BB962C8B-B14F-4D97-AF65-F5344CB8AC3E}">
        <p14:creationId xmlns:p14="http://schemas.microsoft.com/office/powerpoint/2010/main" val="3227649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0901AB-7107-4E86-B4C2-8E0D1DB78243}"/>
              </a:ext>
            </a:extLst>
          </p:cNvPr>
          <p:cNvSpPr>
            <a:spLocks noGrp="1"/>
          </p:cNvSpPr>
          <p:nvPr>
            <p:ph type="title"/>
          </p:nvPr>
        </p:nvSpPr>
        <p:spPr>
          <a:xfrm>
            <a:off x="767750" y="-206234"/>
            <a:ext cx="8575263" cy="1482943"/>
          </a:xfrm>
        </p:spPr>
        <p:txBody>
          <a:bodyPr anchor="ctr">
            <a:normAutofit/>
          </a:bodyPr>
          <a:lstStyle/>
          <a:p>
            <a:pPr algn="ctr"/>
            <a:r>
              <a:rPr lang="en-US" b="1" dirty="0">
                <a:latin typeface="Times New Roman"/>
                <a:cs typeface="Times New Roman"/>
              </a:rPr>
              <a:t>Some Snapshots</a:t>
            </a:r>
            <a:endParaRPr lang="en-US" b="1" dirty="0"/>
          </a:p>
        </p:txBody>
      </p:sp>
      <p:sp>
        <p:nvSpPr>
          <p:cNvPr id="3" name="Content Placeholder 2">
            <a:extLst>
              <a:ext uri="{FF2B5EF4-FFF2-40B4-BE49-F238E27FC236}">
                <a16:creationId xmlns:a16="http://schemas.microsoft.com/office/drawing/2014/main" xmlns="" id="{04509ACB-3FC2-46CE-AF53-E7B4BE1CF583}"/>
              </a:ext>
            </a:extLst>
          </p:cNvPr>
          <p:cNvSpPr>
            <a:spLocks noGrp="1"/>
          </p:cNvSpPr>
          <p:nvPr>
            <p:ph type="body" idx="1"/>
          </p:nvPr>
        </p:nvSpPr>
        <p:spPr>
          <a:xfrm>
            <a:off x="396815" y="1457864"/>
            <a:ext cx="9351034" cy="5400136"/>
          </a:xfrm>
        </p:spPr>
        <p:txBody>
          <a:bodyPr vert="horz" lIns="91440" tIns="45720" rIns="91440" bIns="45720" rtlCol="0" anchor="ctr">
            <a:normAutofit/>
          </a:bodyPr>
          <a:lstStyle/>
          <a:p>
            <a:pPr marL="457200" indent="-457200">
              <a:buFont typeface="Wingdings" pitchFamily="2" charset="2"/>
              <a:buChar char="v"/>
            </a:pPr>
            <a:r>
              <a:rPr lang="en-US" sz="3200" dirty="0" err="1">
                <a:latin typeface="Times New Roman"/>
                <a:cs typeface="Times New Roman"/>
              </a:rPr>
              <a:t>iGraphics</a:t>
            </a:r>
            <a:r>
              <a:rPr lang="en-US" sz="3200" dirty="0">
                <a:latin typeface="Times New Roman"/>
                <a:cs typeface="Times New Roman"/>
              </a:rPr>
              <a:t> Function</a:t>
            </a:r>
          </a:p>
          <a:p>
            <a:pPr marL="457200" indent="-457200">
              <a:buFont typeface="Wingdings" pitchFamily="2" charset="2"/>
              <a:buChar char="v"/>
            </a:pPr>
            <a:r>
              <a:rPr lang="en-US" sz="3200" dirty="0">
                <a:latin typeface="Times New Roman"/>
                <a:cs typeface="Times New Roman"/>
              </a:rPr>
              <a:t>Main Function</a:t>
            </a:r>
          </a:p>
          <a:p>
            <a:pPr marL="457200" indent="-457200">
              <a:buFont typeface="Wingdings" pitchFamily="2" charset="2"/>
              <a:buChar char="v"/>
            </a:pPr>
            <a:r>
              <a:rPr lang="en-US" sz="3200" dirty="0">
                <a:latin typeface="Times New Roman"/>
                <a:ea typeface="+mn-lt"/>
                <a:cs typeface="+mn-lt"/>
              </a:rPr>
              <a:t>First Look of Program</a:t>
            </a:r>
            <a:endParaRPr lang="en-US" sz="3200" dirty="0">
              <a:latin typeface="Times New Roman"/>
              <a:cs typeface="Times New Roman"/>
            </a:endParaRPr>
          </a:p>
          <a:p>
            <a:pPr marL="457200" indent="-457200">
              <a:buFont typeface="Wingdings" pitchFamily="2" charset="2"/>
              <a:buChar char="v"/>
            </a:pPr>
            <a:r>
              <a:rPr lang="en-US" sz="3200" dirty="0">
                <a:latin typeface="Times New Roman"/>
                <a:ea typeface="+mn-lt"/>
                <a:cs typeface="+mn-lt"/>
              </a:rPr>
              <a:t>First Look when Program Run</a:t>
            </a:r>
            <a:endParaRPr lang="en-US" sz="3200" dirty="0">
              <a:latin typeface="Times New Roman"/>
              <a:cs typeface="Times New Roman"/>
            </a:endParaRPr>
          </a:p>
          <a:p>
            <a:pPr marL="457200" indent="-457200">
              <a:buFont typeface="Wingdings" pitchFamily="2" charset="2"/>
              <a:buChar char="v"/>
            </a:pPr>
            <a:r>
              <a:rPr lang="en-US" sz="3200" dirty="0">
                <a:latin typeface="Times New Roman"/>
                <a:ea typeface="+mn-lt"/>
                <a:cs typeface="+mn-lt"/>
              </a:rPr>
              <a:t>While the game is going on </a:t>
            </a:r>
          </a:p>
          <a:p>
            <a:pPr marL="457200" indent="-457200">
              <a:buFont typeface="Wingdings" pitchFamily="2" charset="2"/>
              <a:buChar char="v"/>
            </a:pPr>
            <a:r>
              <a:rPr lang="en-US" sz="3200" dirty="0">
                <a:latin typeface="Times New Roman"/>
                <a:ea typeface="+mn-lt"/>
                <a:cs typeface="+mn-lt"/>
              </a:rPr>
              <a:t>While the game is loss </a:t>
            </a:r>
          </a:p>
          <a:p>
            <a:pPr marL="457200" indent="-457200">
              <a:buFont typeface="Wingdings" pitchFamily="2" charset="2"/>
              <a:buChar char="v"/>
            </a:pPr>
            <a:r>
              <a:rPr lang="en-US" sz="3200" dirty="0">
                <a:latin typeface="Times New Roman"/>
                <a:ea typeface="+mn-lt"/>
                <a:cs typeface="+mn-lt"/>
              </a:rPr>
              <a:t>When all the boxes have been eaten and success </a:t>
            </a:r>
            <a:endParaRPr lang="en-US" sz="3200" dirty="0">
              <a:latin typeface="Times New Roman"/>
              <a:cs typeface="Times New Roman"/>
            </a:endParaRPr>
          </a:p>
          <a:p>
            <a:endParaRPr lang="en-US" sz="2000" dirty="0"/>
          </a:p>
          <a:p>
            <a:endParaRPr lang="en-US" dirty="0"/>
          </a:p>
        </p:txBody>
      </p:sp>
    </p:spTree>
    <p:extLst>
      <p:ext uri="{BB962C8B-B14F-4D97-AF65-F5344CB8AC3E}">
        <p14:creationId xmlns:p14="http://schemas.microsoft.com/office/powerpoint/2010/main" val="3415438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490BF-AEE1-455D-B399-B3782E5EB81B}"/>
              </a:ext>
            </a:extLst>
          </p:cNvPr>
          <p:cNvSpPr>
            <a:spLocks noGrp="1"/>
          </p:cNvSpPr>
          <p:nvPr>
            <p:ph type="title"/>
          </p:nvPr>
        </p:nvSpPr>
        <p:spPr>
          <a:xfrm>
            <a:off x="708649" y="181627"/>
            <a:ext cx="8701051" cy="851074"/>
          </a:xfrm>
        </p:spPr>
        <p:txBody>
          <a:bodyPr/>
          <a:lstStyle/>
          <a:p>
            <a:pPr algn="ctr"/>
            <a:r>
              <a:rPr lang="en-US" sz="4800" b="1" dirty="0" err="1">
                <a:latin typeface="Times New Roman"/>
                <a:cs typeface="Times New Roman"/>
              </a:rPr>
              <a:t>iGraphics</a:t>
            </a:r>
            <a:r>
              <a:rPr lang="en-US" sz="4800" b="1" dirty="0">
                <a:latin typeface="Times New Roman"/>
                <a:cs typeface="Times New Roman"/>
              </a:rPr>
              <a:t> File</a:t>
            </a:r>
            <a:endParaRPr lang="en-US" sz="4800" b="1"/>
          </a:p>
        </p:txBody>
      </p:sp>
      <p:pic>
        <p:nvPicPr>
          <p:cNvPr id="11" name="Picture 11" descr="A screenshot of a computer screen&#10;&#10;Description automatically generated">
            <a:extLst>
              <a:ext uri="{FF2B5EF4-FFF2-40B4-BE49-F238E27FC236}">
                <a16:creationId xmlns:a16="http://schemas.microsoft.com/office/drawing/2014/main" xmlns="" id="{1DE04C5C-48BB-494E-86E7-B09AC653C2FB}"/>
              </a:ext>
            </a:extLst>
          </p:cNvPr>
          <p:cNvPicPr>
            <a:picLocks noGrp="1" noChangeAspect="1"/>
          </p:cNvPicPr>
          <p:nvPr>
            <p:ph idx="1"/>
          </p:nvPr>
        </p:nvPicPr>
        <p:blipFill>
          <a:blip r:embed="rId2"/>
          <a:stretch>
            <a:fillRect/>
          </a:stretch>
        </p:blipFill>
        <p:spPr>
          <a:xfrm>
            <a:off x="2092" y="1148068"/>
            <a:ext cx="10114165" cy="5707483"/>
          </a:xfrm>
        </p:spPr>
      </p:pic>
    </p:spTree>
    <p:extLst>
      <p:ext uri="{BB962C8B-B14F-4D97-AF65-F5344CB8AC3E}">
        <p14:creationId xmlns:p14="http://schemas.microsoft.com/office/powerpoint/2010/main" val="263245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AD0938-A52C-4963-A6E5-80407A885BEF}"/>
              </a:ext>
            </a:extLst>
          </p:cNvPr>
          <p:cNvSpPr>
            <a:spLocks noGrp="1"/>
          </p:cNvSpPr>
          <p:nvPr>
            <p:ph type="title"/>
          </p:nvPr>
        </p:nvSpPr>
        <p:spPr>
          <a:xfrm>
            <a:off x="833909" y="129436"/>
            <a:ext cx="8440093" cy="767568"/>
          </a:xfrm>
        </p:spPr>
        <p:txBody>
          <a:bodyPr>
            <a:normAutofit/>
          </a:bodyPr>
          <a:lstStyle/>
          <a:p>
            <a:pPr algn="ctr"/>
            <a:r>
              <a:rPr lang="en-US" sz="4000" b="1" dirty="0">
                <a:solidFill>
                  <a:srgbClr val="00B050"/>
                </a:solidFill>
                <a:latin typeface="Times New Roman"/>
                <a:ea typeface="+mj-lt"/>
                <a:cs typeface="+mj-lt"/>
              </a:rPr>
              <a:t>Graphics function work</a:t>
            </a:r>
            <a:endParaRPr lang="en-US" sz="4000">
              <a:solidFill>
                <a:srgbClr val="00B050"/>
              </a:solidFill>
              <a:latin typeface="Times New Roman"/>
              <a:cs typeface="Times New Roman"/>
            </a:endParaRPr>
          </a:p>
        </p:txBody>
      </p:sp>
      <p:sp>
        <p:nvSpPr>
          <p:cNvPr id="3" name="Content Placeholder 2">
            <a:extLst>
              <a:ext uri="{FF2B5EF4-FFF2-40B4-BE49-F238E27FC236}">
                <a16:creationId xmlns:a16="http://schemas.microsoft.com/office/drawing/2014/main" xmlns="" id="{E2F27879-2056-4094-A733-99CAAD0E936D}"/>
              </a:ext>
            </a:extLst>
          </p:cNvPr>
          <p:cNvSpPr>
            <a:spLocks noGrp="1"/>
          </p:cNvSpPr>
          <p:nvPr>
            <p:ph idx="1"/>
          </p:nvPr>
        </p:nvSpPr>
        <p:spPr>
          <a:xfrm>
            <a:off x="61471" y="1022809"/>
            <a:ext cx="11717735" cy="5644854"/>
          </a:xfrm>
        </p:spPr>
        <p:txBody>
          <a:bodyPr vert="horz" lIns="91440" tIns="45720" rIns="91440" bIns="45720" rtlCol="0" anchor="t">
            <a:normAutofit fontScale="92500" lnSpcReduction="20000"/>
          </a:bodyPr>
          <a:lstStyle/>
          <a:p>
            <a:pPr marL="0" indent="0">
              <a:buNone/>
            </a:pPr>
            <a:r>
              <a:rPr lang="en-US" sz="2200" dirty="0">
                <a:latin typeface="Times New Roman" pitchFamily="18" charset="0"/>
                <a:cs typeface="Times New Roman" pitchFamily="18" charset="0"/>
              </a:rPr>
              <a:t>void </a:t>
            </a:r>
            <a:r>
              <a:rPr lang="en-US" sz="2200" dirty="0" err="1">
                <a:latin typeface="Times New Roman" pitchFamily="18" charset="0"/>
                <a:cs typeface="Times New Roman" pitchFamily="18" charset="0"/>
              </a:rPr>
              <a:t>iDraw</a:t>
            </a:r>
            <a:r>
              <a:rPr lang="en-US" sz="2200" dirty="0">
                <a:latin typeface="Times New Roman" pitchFamily="18" charset="0"/>
                <a:cs typeface="Times New Roman" pitchFamily="18" charset="0"/>
              </a:rPr>
              <a:t>(){</a:t>
            </a:r>
          </a:p>
          <a:p>
            <a:pPr marL="0" indent="0">
              <a:buNone/>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iClear</a:t>
            </a:r>
            <a:r>
              <a:rPr lang="en-US" sz="2200" dirty="0">
                <a:latin typeface="Times New Roman" pitchFamily="18" charset="0"/>
                <a:cs typeface="Times New Roman" pitchFamily="18" charset="0"/>
              </a:rPr>
              <a:t>();</a:t>
            </a:r>
          </a:p>
          <a:p>
            <a:pPr marL="0" indent="0">
              <a:buNone/>
            </a:pPr>
            <a:r>
              <a:rPr lang="en-US" sz="2200" dirty="0">
                <a:latin typeface="Times New Roman" pitchFamily="18" charset="0"/>
                <a:cs typeface="Times New Roman" pitchFamily="18" charset="0"/>
              </a:rPr>
              <a:t>       // </a:t>
            </a:r>
            <a:r>
              <a:rPr lang="en-US" sz="2200" dirty="0">
                <a:solidFill>
                  <a:srgbClr val="FFC000"/>
                </a:solidFill>
                <a:latin typeface="Times New Roman" pitchFamily="18" charset="0"/>
                <a:ea typeface="+mn-lt"/>
                <a:cs typeface="Times New Roman" pitchFamily="18" charset="0"/>
              </a:rPr>
              <a:t>function </a:t>
            </a:r>
            <a:r>
              <a:rPr lang="en-US" sz="2200" dirty="0" err="1">
                <a:solidFill>
                  <a:srgbClr val="FFC000"/>
                </a:solidFill>
                <a:latin typeface="Times New Roman" pitchFamily="18" charset="0"/>
                <a:ea typeface="+mn-lt"/>
                <a:cs typeface="Times New Roman" pitchFamily="18" charset="0"/>
              </a:rPr>
              <a:t>iDraw</a:t>
            </a:r>
            <a:r>
              <a:rPr lang="en-US" sz="2200" dirty="0">
                <a:solidFill>
                  <a:srgbClr val="FFC000"/>
                </a:solidFill>
                <a:latin typeface="Times New Roman" pitchFamily="18" charset="0"/>
                <a:ea typeface="+mn-lt"/>
                <a:cs typeface="Times New Roman" pitchFamily="18" charset="0"/>
              </a:rPr>
              <a:t>() is called again and again by the system &amp; drawing codes here</a:t>
            </a:r>
            <a:endParaRPr lang="en-US" sz="2200" dirty="0">
              <a:solidFill>
                <a:srgbClr val="FFC000"/>
              </a:solidFill>
              <a:latin typeface="Times New Roman" pitchFamily="18" charset="0"/>
              <a:cs typeface="Times New Roman" pitchFamily="18" charset="0"/>
            </a:endParaRPr>
          </a:p>
          <a:p>
            <a:pPr marL="0" indent="0">
              <a:buNone/>
            </a:pPr>
            <a:r>
              <a:rPr lang="en-US" sz="2200" dirty="0">
                <a:latin typeface="Times New Roman" pitchFamily="18" charset="0"/>
                <a:cs typeface="Times New Roman" pitchFamily="18" charset="0"/>
              </a:rPr>
              <a:t>}</a:t>
            </a:r>
          </a:p>
          <a:p>
            <a:pPr>
              <a:buNone/>
            </a:pPr>
            <a:r>
              <a:rPr lang="en-US" sz="2200" dirty="0">
                <a:latin typeface="Times New Roman" pitchFamily="18" charset="0"/>
                <a:ea typeface="+mn-lt"/>
                <a:cs typeface="Times New Roman" pitchFamily="18" charset="0"/>
              </a:rPr>
              <a:t>void </a:t>
            </a:r>
            <a:r>
              <a:rPr lang="en-US" sz="2200" dirty="0" err="1">
                <a:latin typeface="Times New Roman" pitchFamily="18" charset="0"/>
                <a:ea typeface="+mn-lt"/>
                <a:cs typeface="Times New Roman" pitchFamily="18" charset="0"/>
              </a:rPr>
              <a:t>iMouseMove</a:t>
            </a:r>
            <a:r>
              <a:rPr lang="en-US" sz="2200" dirty="0">
                <a:latin typeface="Times New Roman" pitchFamily="18" charset="0"/>
                <a:ea typeface="+mn-lt"/>
                <a:cs typeface="Times New Roman" pitchFamily="18" charset="0"/>
              </a:rPr>
              <a:t>(int mx, int my){</a:t>
            </a:r>
            <a:endParaRPr lang="en-US" sz="2200" dirty="0">
              <a:latin typeface="Times New Roman" pitchFamily="18" charset="0"/>
              <a:cs typeface="Times New Roman" pitchFamily="18" charset="0"/>
            </a:endParaRPr>
          </a:p>
          <a:p>
            <a:pPr marL="0" indent="0">
              <a:buNone/>
            </a:pPr>
            <a:r>
              <a:rPr lang="en-US" sz="2200" dirty="0">
                <a:latin typeface="Times New Roman" pitchFamily="18" charset="0"/>
                <a:ea typeface="+mn-lt"/>
                <a:cs typeface="Times New Roman" pitchFamily="18" charset="0"/>
              </a:rPr>
              <a:t>      //</a:t>
            </a:r>
            <a:r>
              <a:rPr lang="en-US" sz="2200" dirty="0">
                <a:solidFill>
                  <a:srgbClr val="FFC000"/>
                </a:solidFill>
                <a:latin typeface="Times New Roman" pitchFamily="18" charset="0"/>
                <a:ea typeface="+mn-lt"/>
                <a:cs typeface="Times New Roman" pitchFamily="18" charset="0"/>
              </a:rPr>
              <a:t>function </a:t>
            </a:r>
            <a:r>
              <a:rPr lang="en-US" sz="2200" dirty="0" err="1">
                <a:solidFill>
                  <a:srgbClr val="FFC000"/>
                </a:solidFill>
                <a:latin typeface="Times New Roman" pitchFamily="18" charset="0"/>
                <a:ea typeface="+mn-lt"/>
                <a:cs typeface="Times New Roman" pitchFamily="18" charset="0"/>
              </a:rPr>
              <a:t>iMouseMove</a:t>
            </a:r>
            <a:r>
              <a:rPr lang="en-US" sz="2200" dirty="0">
                <a:solidFill>
                  <a:srgbClr val="FFC000"/>
                </a:solidFill>
                <a:latin typeface="Times New Roman" pitchFamily="18" charset="0"/>
                <a:ea typeface="+mn-lt"/>
                <a:cs typeface="Times New Roman" pitchFamily="18" charset="0"/>
              </a:rPr>
              <a:t>() is called when the user presses and drags the mouse.(mx, my) is the </a:t>
            </a:r>
          </a:p>
          <a:p>
            <a:pPr marL="0" indent="0">
              <a:buNone/>
            </a:pPr>
            <a:r>
              <a:rPr lang="en-US" sz="2200" dirty="0">
                <a:solidFill>
                  <a:srgbClr val="FFC000"/>
                </a:solidFill>
                <a:latin typeface="Times New Roman" pitchFamily="18" charset="0"/>
                <a:ea typeface="+mn-lt"/>
                <a:cs typeface="Times New Roman" pitchFamily="18" charset="0"/>
              </a:rPr>
              <a:t>          Position where  the mouse pointer is.</a:t>
            </a:r>
            <a:endParaRPr lang="en-US" sz="2200" dirty="0">
              <a:solidFill>
                <a:srgbClr val="FFC000"/>
              </a:solidFill>
              <a:latin typeface="Times New Roman" pitchFamily="18" charset="0"/>
              <a:cs typeface="Times New Roman" pitchFamily="18" charset="0"/>
            </a:endParaRPr>
          </a:p>
          <a:p>
            <a:pPr marL="0" indent="0">
              <a:buNone/>
            </a:pPr>
            <a:r>
              <a:rPr lang="en-US" sz="2200" dirty="0">
                <a:latin typeface="Times New Roman" pitchFamily="18" charset="0"/>
                <a:cs typeface="Times New Roman" pitchFamily="18" charset="0"/>
              </a:rPr>
              <a:t>}</a:t>
            </a:r>
          </a:p>
          <a:p>
            <a:pPr>
              <a:buNone/>
            </a:pPr>
            <a:r>
              <a:rPr lang="en-US" sz="2200" dirty="0">
                <a:latin typeface="Times New Roman" pitchFamily="18" charset="0"/>
                <a:ea typeface="+mn-lt"/>
                <a:cs typeface="Times New Roman" pitchFamily="18" charset="0"/>
              </a:rPr>
              <a:t>void </a:t>
            </a:r>
            <a:r>
              <a:rPr lang="en-US" sz="2200" dirty="0" err="1">
                <a:latin typeface="Times New Roman" pitchFamily="18" charset="0"/>
                <a:ea typeface="+mn-lt"/>
                <a:cs typeface="Times New Roman" pitchFamily="18" charset="0"/>
              </a:rPr>
              <a:t>iPassiveMouseMove</a:t>
            </a:r>
            <a:r>
              <a:rPr lang="en-US" sz="2200" dirty="0">
                <a:latin typeface="Times New Roman" pitchFamily="18" charset="0"/>
                <a:ea typeface="+mn-lt"/>
                <a:cs typeface="Times New Roman" pitchFamily="18" charset="0"/>
              </a:rPr>
              <a:t>(int </a:t>
            </a:r>
            <a:r>
              <a:rPr lang="en-US" sz="2200" dirty="0" err="1">
                <a:latin typeface="Times New Roman" pitchFamily="18" charset="0"/>
                <a:ea typeface="+mn-lt"/>
                <a:cs typeface="Times New Roman" pitchFamily="18" charset="0"/>
              </a:rPr>
              <a:t>mx,int</a:t>
            </a:r>
            <a:r>
              <a:rPr lang="en-US" sz="2200" dirty="0">
                <a:latin typeface="Times New Roman" pitchFamily="18" charset="0"/>
                <a:ea typeface="+mn-lt"/>
                <a:cs typeface="Times New Roman" pitchFamily="18" charset="0"/>
              </a:rPr>
              <a:t> my){</a:t>
            </a:r>
            <a:endParaRPr lang="en-US" sz="2200" dirty="0">
              <a:latin typeface="Times New Roman" pitchFamily="18" charset="0"/>
              <a:cs typeface="Times New Roman" pitchFamily="18" charset="0"/>
            </a:endParaRPr>
          </a:p>
          <a:p>
            <a:pPr marL="0" indent="0">
              <a:buNone/>
            </a:pPr>
            <a:r>
              <a:rPr lang="en-US" sz="2200" dirty="0">
                <a:latin typeface="Times New Roman" pitchFamily="18" charset="0"/>
                <a:ea typeface="+mn-lt"/>
                <a:cs typeface="Times New Roman" pitchFamily="18" charset="0"/>
              </a:rPr>
              <a:t>      //</a:t>
            </a:r>
            <a:r>
              <a:rPr lang="en-US" sz="2200" dirty="0" err="1">
                <a:solidFill>
                  <a:srgbClr val="FFC000"/>
                </a:solidFill>
                <a:latin typeface="Times New Roman" pitchFamily="18" charset="0"/>
                <a:ea typeface="+mn-lt"/>
                <a:cs typeface="Times New Roman" pitchFamily="18" charset="0"/>
              </a:rPr>
              <a:t>iPassiveMouseMove</a:t>
            </a:r>
            <a:r>
              <a:rPr lang="en-US" sz="2200" dirty="0">
                <a:solidFill>
                  <a:srgbClr val="FFC000"/>
                </a:solidFill>
                <a:latin typeface="Times New Roman" pitchFamily="18" charset="0"/>
                <a:ea typeface="+mn-lt"/>
                <a:cs typeface="Times New Roman" pitchFamily="18" charset="0"/>
              </a:rPr>
              <a:t> is called to detect and use the mouse point without pressing any button</a:t>
            </a:r>
            <a:endParaRPr lang="en-US" sz="2200" dirty="0">
              <a:solidFill>
                <a:srgbClr val="FFC000"/>
              </a:solidFill>
              <a:latin typeface="Times New Roman" pitchFamily="18" charset="0"/>
              <a:cs typeface="Times New Roman" pitchFamily="18" charset="0"/>
            </a:endParaRPr>
          </a:p>
          <a:p>
            <a:pPr>
              <a:buNone/>
            </a:pPr>
            <a:r>
              <a:rPr lang="en-US" sz="2200" dirty="0">
                <a:solidFill>
                  <a:schemeClr val="tx1"/>
                </a:solidFill>
                <a:latin typeface="Times New Roman" pitchFamily="18" charset="0"/>
                <a:ea typeface="+mn-lt"/>
                <a:cs typeface="Times New Roman" pitchFamily="18" charset="0"/>
              </a:rPr>
              <a:t>}</a:t>
            </a:r>
          </a:p>
          <a:p>
            <a:pPr>
              <a:buNone/>
            </a:pPr>
            <a:r>
              <a:rPr lang="en-US" sz="2200" dirty="0">
                <a:latin typeface="Times New Roman" pitchFamily="18" charset="0"/>
                <a:ea typeface="+mn-lt"/>
                <a:cs typeface="Times New Roman" pitchFamily="18" charset="0"/>
              </a:rPr>
              <a:t>void </a:t>
            </a:r>
            <a:r>
              <a:rPr lang="en-US" sz="2200" dirty="0" err="1">
                <a:latin typeface="Times New Roman" pitchFamily="18" charset="0"/>
                <a:ea typeface="+mn-lt"/>
                <a:cs typeface="Times New Roman" pitchFamily="18" charset="0"/>
              </a:rPr>
              <a:t>iKeyboard</a:t>
            </a:r>
            <a:r>
              <a:rPr lang="en-US" sz="2200" dirty="0">
                <a:latin typeface="Times New Roman" pitchFamily="18" charset="0"/>
                <a:ea typeface="+mn-lt"/>
                <a:cs typeface="Times New Roman" pitchFamily="18" charset="0"/>
              </a:rPr>
              <a:t>(unsigned char key){</a:t>
            </a:r>
            <a:endParaRPr lang="en-US" sz="2200" dirty="0">
              <a:latin typeface="Times New Roman" pitchFamily="18" charset="0"/>
              <a:cs typeface="Times New Roman" pitchFamily="18" charset="0"/>
            </a:endParaRPr>
          </a:p>
          <a:p>
            <a:pPr marL="0" indent="0">
              <a:buNone/>
            </a:pPr>
            <a:r>
              <a:rPr lang="en-US" sz="2200" dirty="0">
                <a:latin typeface="Times New Roman" pitchFamily="18" charset="0"/>
                <a:ea typeface="+mn-lt"/>
                <a:cs typeface="Times New Roman" pitchFamily="18" charset="0"/>
              </a:rPr>
              <a:t>      //</a:t>
            </a:r>
            <a:r>
              <a:rPr lang="en-US" sz="2200" dirty="0">
                <a:solidFill>
                  <a:srgbClr val="FFC000"/>
                </a:solidFill>
                <a:latin typeface="Times New Roman" pitchFamily="18" charset="0"/>
                <a:ea typeface="+mn-lt"/>
                <a:cs typeface="Times New Roman" pitchFamily="18" charset="0"/>
              </a:rPr>
              <a:t>function </a:t>
            </a:r>
            <a:r>
              <a:rPr lang="en-US" sz="2200" dirty="0" err="1">
                <a:solidFill>
                  <a:srgbClr val="FFC000"/>
                </a:solidFill>
                <a:latin typeface="Times New Roman" pitchFamily="18" charset="0"/>
                <a:ea typeface="+mn-lt"/>
                <a:cs typeface="Times New Roman" pitchFamily="18" charset="0"/>
              </a:rPr>
              <a:t>iKeyboard</a:t>
            </a:r>
            <a:r>
              <a:rPr lang="en-US" sz="2200" dirty="0">
                <a:solidFill>
                  <a:srgbClr val="FFC000"/>
                </a:solidFill>
                <a:latin typeface="Times New Roman" pitchFamily="18" charset="0"/>
                <a:ea typeface="+mn-lt"/>
                <a:cs typeface="Times New Roman" pitchFamily="18" charset="0"/>
              </a:rPr>
              <a:t>() is called whenever the user hits a key in </a:t>
            </a:r>
            <a:r>
              <a:rPr lang="en-US" sz="2200" dirty="0" err="1">
                <a:solidFill>
                  <a:srgbClr val="FFC000"/>
                </a:solidFill>
                <a:latin typeface="Times New Roman" pitchFamily="18" charset="0"/>
                <a:ea typeface="+mn-lt"/>
                <a:cs typeface="Times New Roman" pitchFamily="18" charset="0"/>
              </a:rPr>
              <a:t>keyboard.key</a:t>
            </a:r>
            <a:r>
              <a:rPr lang="en-US" sz="2200" dirty="0">
                <a:solidFill>
                  <a:srgbClr val="FFC000"/>
                </a:solidFill>
                <a:latin typeface="Times New Roman" pitchFamily="18" charset="0"/>
                <a:ea typeface="+mn-lt"/>
                <a:cs typeface="Times New Roman" pitchFamily="18" charset="0"/>
              </a:rPr>
              <a:t>- holds the ASCII </a:t>
            </a:r>
          </a:p>
          <a:p>
            <a:pPr marL="0" indent="0">
              <a:buNone/>
            </a:pPr>
            <a:r>
              <a:rPr lang="en-US" sz="2200" dirty="0">
                <a:solidFill>
                  <a:srgbClr val="FFC000"/>
                </a:solidFill>
                <a:latin typeface="Times New Roman" pitchFamily="18" charset="0"/>
                <a:ea typeface="+mn-lt"/>
                <a:cs typeface="Times New Roman" pitchFamily="18" charset="0"/>
              </a:rPr>
              <a:t>          or special keyboard value of the key pressed.</a:t>
            </a:r>
            <a:endParaRPr lang="en-US" sz="2200" dirty="0">
              <a:solidFill>
                <a:srgbClr val="FFC000"/>
              </a:solidFill>
              <a:latin typeface="Times New Roman" pitchFamily="18" charset="0"/>
              <a:cs typeface="Times New Roman" pitchFamily="18" charset="0"/>
            </a:endParaRPr>
          </a:p>
          <a:p>
            <a:pPr>
              <a:buNone/>
            </a:pPr>
            <a:r>
              <a:rPr lang="en-US" sz="2200" dirty="0">
                <a:latin typeface="Times New Roman" pitchFamily="18" charset="0"/>
                <a:ea typeface="+mn-lt"/>
                <a:cs typeface="Times New Roman" pitchFamily="18" charset="0"/>
              </a:rPr>
              <a:t>}</a:t>
            </a:r>
            <a:endParaRPr lang="en-US" sz="2200" dirty="0">
              <a:latin typeface="Times New Roman" pitchFamily="18" charset="0"/>
              <a:cs typeface="Times New Roman" pitchFamily="18" charset="0"/>
            </a:endParaRPr>
          </a:p>
          <a:p>
            <a:pPr>
              <a:buNone/>
            </a:pPr>
            <a:endParaRPr lang="en-US" dirty="0">
              <a:latin typeface="Trebuchet MS"/>
            </a:endParaRPr>
          </a:p>
          <a:p>
            <a:pPr marL="0" indent="0">
              <a:buNone/>
            </a:pPr>
            <a:endParaRPr lang="en-US" dirty="0">
              <a:latin typeface="Consolas"/>
            </a:endParaRPr>
          </a:p>
          <a:p>
            <a:pPr marL="0" indent="0">
              <a:buNone/>
            </a:pPr>
            <a:endParaRPr lang="en-US" dirty="0">
              <a:latin typeface="Consolas"/>
            </a:endParaRPr>
          </a:p>
        </p:txBody>
      </p:sp>
    </p:spTree>
    <p:extLst>
      <p:ext uri="{BB962C8B-B14F-4D97-AF65-F5344CB8AC3E}">
        <p14:creationId xmlns:p14="http://schemas.microsoft.com/office/powerpoint/2010/main" val="1560939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494C2B-B553-451D-AE83-6094825B7941}"/>
              </a:ext>
            </a:extLst>
          </p:cNvPr>
          <p:cNvSpPr>
            <a:spLocks noGrp="1"/>
          </p:cNvSpPr>
          <p:nvPr>
            <p:ph type="title"/>
          </p:nvPr>
        </p:nvSpPr>
        <p:spPr>
          <a:xfrm>
            <a:off x="792156" y="139874"/>
            <a:ext cx="8596668" cy="746691"/>
          </a:xfrm>
        </p:spPr>
        <p:txBody>
          <a:bodyPr>
            <a:noAutofit/>
          </a:bodyPr>
          <a:lstStyle/>
          <a:p>
            <a:pPr algn="ctr"/>
            <a:r>
              <a:rPr lang="en-US" sz="4400" b="1" dirty="0">
                <a:solidFill>
                  <a:srgbClr val="00B050"/>
                </a:solidFill>
                <a:latin typeface="Times New Roman"/>
                <a:cs typeface="Times New Roman"/>
              </a:rPr>
              <a:t>Main Function &amp; Work</a:t>
            </a:r>
            <a:endParaRPr lang="en-US" sz="4400" b="1">
              <a:solidFill>
                <a:srgbClr val="00B050"/>
              </a:solidFill>
            </a:endParaRPr>
          </a:p>
        </p:txBody>
      </p:sp>
      <p:sp>
        <p:nvSpPr>
          <p:cNvPr id="3" name="Content Placeholder 2">
            <a:extLst>
              <a:ext uri="{FF2B5EF4-FFF2-40B4-BE49-F238E27FC236}">
                <a16:creationId xmlns:a16="http://schemas.microsoft.com/office/drawing/2014/main" xmlns="" id="{624E5308-AF78-4CB0-BE7F-AC64304C2A7E}"/>
              </a:ext>
            </a:extLst>
          </p:cNvPr>
          <p:cNvSpPr>
            <a:spLocks noGrp="1"/>
          </p:cNvSpPr>
          <p:nvPr>
            <p:ph idx="1"/>
          </p:nvPr>
        </p:nvSpPr>
        <p:spPr>
          <a:xfrm>
            <a:off x="249362" y="1001932"/>
            <a:ext cx="9024640" cy="5613539"/>
          </a:xfrm>
        </p:spPr>
        <p:txBody>
          <a:bodyPr vert="horz" lIns="91440" tIns="45720" rIns="91440" bIns="45720" rtlCol="0" anchor="t">
            <a:normAutofit/>
          </a:bodyPr>
          <a:lstStyle/>
          <a:p>
            <a:pPr>
              <a:buNone/>
            </a:pPr>
            <a:r>
              <a:rPr lang="en-US" dirty="0">
                <a:ea typeface="+mn-lt"/>
                <a:cs typeface="+mn-lt"/>
              </a:rPr>
              <a:t>int main()</a:t>
            </a:r>
          </a:p>
          <a:p>
            <a:pPr>
              <a:buNone/>
            </a:pPr>
            <a:r>
              <a:rPr lang="en-US" dirty="0">
                <a:ea typeface="+mn-lt"/>
                <a:cs typeface="+mn-lt"/>
              </a:rPr>
              <a:t>{</a:t>
            </a:r>
          </a:p>
          <a:p>
            <a:pPr>
              <a:buNone/>
            </a:pPr>
            <a:r>
              <a:rPr lang="en-US" dirty="0">
                <a:ea typeface="+mn-lt"/>
                <a:cs typeface="+mn-lt"/>
              </a:rPr>
              <a:t>    //</a:t>
            </a:r>
            <a:r>
              <a:rPr lang="en-US" dirty="0">
                <a:solidFill>
                  <a:srgbClr val="FFC000"/>
                </a:solidFill>
                <a:ea typeface="+mn-lt"/>
                <a:cs typeface="+mn-lt"/>
              </a:rPr>
              <a:t>place your own initialization codes here.</a:t>
            </a:r>
          </a:p>
          <a:p>
            <a:pPr>
              <a:buNone/>
            </a:pPr>
            <a:r>
              <a:rPr lang="en-US" dirty="0">
                <a:ea typeface="+mn-lt"/>
                <a:cs typeface="+mn-lt"/>
              </a:rPr>
              <a:t>        </a:t>
            </a:r>
            <a:r>
              <a:rPr lang="en-US" dirty="0" err="1" smtClean="0">
                <a:ea typeface="+mn-lt"/>
                <a:cs typeface="+mn-lt"/>
              </a:rPr>
              <a:t>iInitialize</a:t>
            </a:r>
            <a:r>
              <a:rPr lang="en-US" dirty="0" smtClean="0">
                <a:ea typeface="+mn-lt"/>
                <a:cs typeface="+mn-lt"/>
              </a:rPr>
              <a:t>(</a:t>
            </a:r>
            <a:r>
              <a:rPr lang="en-US" dirty="0" err="1" smtClean="0">
                <a:ea typeface="+mn-lt"/>
                <a:cs typeface="+mn-lt"/>
              </a:rPr>
              <a:t>x,y</a:t>
            </a:r>
            <a:r>
              <a:rPr lang="en-US" dirty="0" smtClean="0">
                <a:ea typeface="+mn-lt"/>
                <a:cs typeface="+mn-lt"/>
              </a:rPr>
              <a:t>, </a:t>
            </a:r>
            <a:r>
              <a:rPr lang="en-US" dirty="0">
                <a:ea typeface="+mn-lt"/>
                <a:cs typeface="+mn-lt"/>
              </a:rPr>
              <a:t>"</a:t>
            </a:r>
            <a:r>
              <a:rPr lang="en-US" dirty="0" err="1">
                <a:ea typeface="+mn-lt"/>
                <a:cs typeface="+mn-lt"/>
              </a:rPr>
              <a:t>demooo</a:t>
            </a:r>
            <a:r>
              <a:rPr lang="en-US" dirty="0">
                <a:ea typeface="+mn-lt"/>
                <a:cs typeface="+mn-lt"/>
              </a:rPr>
              <a:t>");</a:t>
            </a:r>
          </a:p>
          <a:p>
            <a:pPr>
              <a:buNone/>
            </a:pPr>
            <a:r>
              <a:rPr lang="en-US" dirty="0">
                <a:ea typeface="+mn-lt"/>
                <a:cs typeface="+mn-lt"/>
              </a:rPr>
              <a:t>        return 0;</a:t>
            </a:r>
          </a:p>
          <a:p>
            <a:pPr marL="0" indent="0">
              <a:buNone/>
            </a:pPr>
            <a:r>
              <a:rPr lang="en-US" dirty="0">
                <a:ea typeface="+mn-lt"/>
                <a:cs typeface="+mn-lt"/>
              </a:rPr>
              <a:t>}</a:t>
            </a:r>
          </a:p>
          <a:p>
            <a:pPr marL="0" indent="0">
              <a:buNone/>
            </a:pPr>
            <a:endParaRPr lang="en-US" dirty="0">
              <a:ea typeface="+mn-lt"/>
              <a:cs typeface="+mn-lt"/>
            </a:endParaRPr>
          </a:p>
          <a:p>
            <a:pPr algn="just">
              <a:buFont typeface="Wingdings" charset="2"/>
              <a:buChar char="v"/>
            </a:pPr>
            <a:r>
              <a:rPr lang="en-US" sz="2400" dirty="0">
                <a:solidFill>
                  <a:srgbClr val="FFC000"/>
                </a:solidFill>
                <a:latin typeface="Times New Roman"/>
                <a:ea typeface="+mn-lt"/>
                <a:cs typeface="+mn-lt"/>
              </a:rPr>
              <a:t>The </a:t>
            </a:r>
            <a:r>
              <a:rPr lang="en-US" sz="2400" b="1" dirty="0">
                <a:solidFill>
                  <a:srgbClr val="FFC000"/>
                </a:solidFill>
                <a:latin typeface="Times New Roman"/>
                <a:ea typeface="+mn-lt"/>
                <a:cs typeface="+mn-lt"/>
              </a:rPr>
              <a:t>main () function</a:t>
            </a:r>
            <a:r>
              <a:rPr lang="en-US" sz="2400" dirty="0">
                <a:solidFill>
                  <a:srgbClr val="FFC000"/>
                </a:solidFill>
                <a:latin typeface="Times New Roman"/>
                <a:ea typeface="+mn-lt"/>
                <a:cs typeface="+mn-lt"/>
              </a:rPr>
              <a:t> as a built-in </a:t>
            </a:r>
            <a:r>
              <a:rPr lang="en-US" sz="2400" b="1" dirty="0">
                <a:solidFill>
                  <a:srgbClr val="FFC000"/>
                </a:solidFill>
                <a:latin typeface="Times New Roman"/>
                <a:ea typeface="+mn-lt"/>
                <a:cs typeface="+mn-lt"/>
              </a:rPr>
              <a:t>function.</a:t>
            </a:r>
            <a:endParaRPr lang="en-US" sz="2400" dirty="0">
              <a:solidFill>
                <a:srgbClr val="FFC000"/>
              </a:solidFill>
              <a:latin typeface="Times New Roman"/>
              <a:ea typeface="+mn-lt"/>
              <a:cs typeface="Times New Roman"/>
            </a:endParaRPr>
          </a:p>
          <a:p>
            <a:pPr algn="just">
              <a:buFont typeface="Wingdings" charset="2"/>
              <a:buChar char="v"/>
            </a:pPr>
            <a:r>
              <a:rPr lang="en-US" sz="2400" dirty="0">
                <a:solidFill>
                  <a:srgbClr val="FFC000"/>
                </a:solidFill>
                <a:latin typeface="Times New Roman"/>
                <a:ea typeface="+mn-lt"/>
                <a:cs typeface="+mn-lt"/>
              </a:rPr>
              <a:t>The compilers of most of the programming languages are so designed that the </a:t>
            </a:r>
            <a:r>
              <a:rPr lang="en-US" sz="2400" b="1" dirty="0">
                <a:solidFill>
                  <a:srgbClr val="FFC000"/>
                </a:solidFill>
                <a:latin typeface="Times New Roman"/>
                <a:ea typeface="+mn-lt"/>
                <a:cs typeface="+mn-lt"/>
              </a:rPr>
              <a:t>main () function</a:t>
            </a:r>
            <a:r>
              <a:rPr lang="en-US" sz="2400" dirty="0">
                <a:solidFill>
                  <a:srgbClr val="FFC000"/>
                </a:solidFill>
                <a:latin typeface="Times New Roman"/>
                <a:ea typeface="+mn-lt"/>
                <a:cs typeface="+mn-lt"/>
              </a:rPr>
              <a:t> constitutes the entry point of the program execution.</a:t>
            </a:r>
            <a:endParaRPr lang="en-US" sz="2400" dirty="0">
              <a:solidFill>
                <a:srgbClr val="FFC000"/>
              </a:solidFill>
              <a:latin typeface="Times New Roman"/>
              <a:ea typeface="+mn-lt"/>
              <a:cs typeface="Times New Roman"/>
            </a:endParaRPr>
          </a:p>
          <a:p>
            <a:pPr algn="just">
              <a:buFont typeface="Wingdings" charset="2"/>
              <a:buChar char="v"/>
            </a:pPr>
            <a:r>
              <a:rPr lang="en-US" sz="2400" dirty="0">
                <a:solidFill>
                  <a:srgbClr val="FFC000"/>
                </a:solidFill>
                <a:latin typeface="Times New Roman"/>
                <a:ea typeface="+mn-lt"/>
                <a:cs typeface="+mn-lt"/>
              </a:rPr>
              <a:t>The </a:t>
            </a:r>
            <a:r>
              <a:rPr lang="en-US" sz="2400" b="1" dirty="0">
                <a:solidFill>
                  <a:srgbClr val="FFC000"/>
                </a:solidFill>
                <a:latin typeface="Times New Roman"/>
                <a:ea typeface="+mn-lt"/>
                <a:cs typeface="+mn-lt"/>
              </a:rPr>
              <a:t>main () function</a:t>
            </a:r>
            <a:r>
              <a:rPr lang="en-US" sz="2400" dirty="0">
                <a:solidFill>
                  <a:srgbClr val="FFC000"/>
                </a:solidFill>
                <a:latin typeface="Times New Roman"/>
                <a:ea typeface="+mn-lt"/>
                <a:cs typeface="+mn-lt"/>
              </a:rPr>
              <a:t> provides a platform for calling the first user-defined </a:t>
            </a:r>
            <a:r>
              <a:rPr lang="en-US" sz="2400" b="1" dirty="0">
                <a:solidFill>
                  <a:srgbClr val="FFC000"/>
                </a:solidFill>
                <a:latin typeface="Times New Roman"/>
                <a:ea typeface="+mn-lt"/>
                <a:cs typeface="+mn-lt"/>
              </a:rPr>
              <a:t>function</a:t>
            </a:r>
            <a:r>
              <a:rPr lang="en-US" sz="2400" dirty="0">
                <a:solidFill>
                  <a:srgbClr val="FFC000"/>
                </a:solidFill>
                <a:latin typeface="Times New Roman"/>
                <a:ea typeface="+mn-lt"/>
                <a:cs typeface="+mn-lt"/>
              </a:rPr>
              <a:t> in the program. </a:t>
            </a:r>
            <a:endParaRPr lang="en-US" sz="2400" dirty="0">
              <a:solidFill>
                <a:srgbClr val="FFC000"/>
              </a:solidFill>
              <a:latin typeface="Times New Roman"/>
              <a:cs typeface="Times New Roman"/>
            </a:endParaRPr>
          </a:p>
          <a:p>
            <a:pPr marL="0" indent="0">
              <a:buNone/>
            </a:pPr>
            <a:endParaRPr lang="en-US" dirty="0">
              <a:ea typeface="+mn-lt"/>
              <a:cs typeface="+mn-lt"/>
            </a:endParaRPr>
          </a:p>
          <a:p>
            <a:pPr marL="0" indent="0">
              <a:buNone/>
            </a:pPr>
            <a:endParaRPr lang="en-US" dirty="0">
              <a:ea typeface="+mn-lt"/>
              <a:cs typeface="+mn-lt"/>
            </a:endParaRPr>
          </a:p>
        </p:txBody>
      </p:sp>
    </p:spTree>
    <p:extLst>
      <p:ext uri="{BB962C8B-B14F-4D97-AF65-F5344CB8AC3E}">
        <p14:creationId xmlns:p14="http://schemas.microsoft.com/office/powerpoint/2010/main" val="75428091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TC103457485[[fn=Mesh]]</Template>
  <TotalTime>42</TotalTime>
  <Words>403</Words>
  <Application>Microsoft Office PowerPoint</Application>
  <PresentationFormat>Custom</PresentationFormat>
  <Paragraphs>105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Hello Everyone My Project Name : Box Shooter Game Course Code : CSE178 </vt:lpstr>
      <vt:lpstr>Presentation Outline</vt:lpstr>
      <vt:lpstr>Introduction</vt:lpstr>
      <vt:lpstr>The process to play the Box Shooter Game </vt:lpstr>
      <vt:lpstr>Features </vt:lpstr>
      <vt:lpstr>Some Snapshots</vt:lpstr>
      <vt:lpstr>iGraphics File</vt:lpstr>
      <vt:lpstr>Graphics function work</vt:lpstr>
      <vt:lpstr>Main Function &amp; Work</vt:lpstr>
      <vt:lpstr>First Look of Program </vt:lpstr>
      <vt:lpstr>First Look when Program Run  </vt:lpstr>
      <vt:lpstr>While the game is going on  </vt:lpstr>
      <vt:lpstr>While the game is loss  </vt:lpstr>
      <vt:lpstr>When all the boxes have been eaten and success</vt:lpstr>
      <vt:lpstr>Future Plan </vt:lpstr>
      <vt:lpstr>Results &amp; Evualations  </vt:lpstr>
      <vt:lpstr>Conclusion </vt:lpstr>
      <vt:lpstr>Thank  You Everyone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Sarkar</dc:creator>
  <cp:lastModifiedBy>Hp</cp:lastModifiedBy>
  <cp:revision>898</cp:revision>
  <dcterms:created xsi:type="dcterms:W3CDTF">2020-11-27T16:46:16Z</dcterms:created>
  <dcterms:modified xsi:type="dcterms:W3CDTF">2021-01-20T02:55:54Z</dcterms:modified>
</cp:coreProperties>
</file>