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3"/>
  </p:notesMasterIdLst>
  <p:handoutMasterIdLst>
    <p:handoutMasterId r:id="rId24"/>
  </p:handoutMasterIdLst>
  <p:sldIdLst>
    <p:sldId id="290" r:id="rId5"/>
    <p:sldId id="277" r:id="rId6"/>
    <p:sldId id="295" r:id="rId7"/>
    <p:sldId id="262" r:id="rId8"/>
    <p:sldId id="268" r:id="rId9"/>
    <p:sldId id="275" r:id="rId10"/>
    <p:sldId id="299" r:id="rId11"/>
    <p:sldId id="264" r:id="rId12"/>
    <p:sldId id="300" r:id="rId13"/>
    <p:sldId id="301" r:id="rId14"/>
    <p:sldId id="303" r:id="rId15"/>
    <p:sldId id="302" r:id="rId16"/>
    <p:sldId id="304" r:id="rId17"/>
    <p:sldId id="305" r:id="rId18"/>
    <p:sldId id="297" r:id="rId19"/>
    <p:sldId id="296" r:id="rId20"/>
    <p:sldId id="283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works.iupui.edu/bitstream/handle/1805/23617/Haputhanthri2019EEG.pdf?sequence=1" TargetMode="External"/><Relationship Id="rId2" Type="http://schemas.openxmlformats.org/officeDocument/2006/relationships/hyperlink" Target="https://www.worldscientific.com/doi/epdf/10.4015/S1016237222500466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95" y="2224409"/>
            <a:ext cx="9096609" cy="1338848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Detection</a:t>
            </a: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of Autism Spectrum Disorder using EEG Signal 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17603" y="6176682"/>
            <a:ext cx="9096609" cy="486595"/>
          </a:xfrm>
        </p:spPr>
        <p:txBody>
          <a:bodyPr/>
          <a:lstStyle/>
          <a:p>
            <a:pPr algn="just"/>
            <a:r>
              <a:rPr lang="en-US" sz="2000" dirty="0"/>
              <a:t>    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Bangabandhu Sheikh Mujibur Rahman Science and Technology University</a:t>
            </a:r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B8D4C84D-E9B8-44C1-8486-EBD6C1C96A9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2237590" y="3805383"/>
            <a:ext cx="3644825" cy="1901472"/>
          </a:xfrm>
        </p:spPr>
        <p:txBody>
          <a:bodyPr/>
          <a:lstStyle/>
          <a:p>
            <a:pPr algn="l"/>
            <a:r>
              <a:rPr lang="en-US" sz="20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Submitted By: 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Tushar Sarkar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ID: 18CSE035 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Session: 2018-19 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Department of CSE, BSMRSTU</a:t>
            </a:r>
          </a:p>
          <a:p>
            <a:endParaRPr lang="en-US" dirty="0"/>
          </a:p>
        </p:txBody>
      </p:sp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CB9B5D94-D2DE-4449-A02D-77071DF3E112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121786" y="3805382"/>
            <a:ext cx="3644826" cy="1901472"/>
          </a:xfrm>
        </p:spPr>
        <p:txBody>
          <a:bodyPr/>
          <a:lstStyle/>
          <a:p>
            <a:pPr algn="l"/>
            <a:r>
              <a:rPr lang="en-US" sz="20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Supervised By: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Md. Ferdous 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Lecturer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Department of CSE, BSMRSTU</a:t>
            </a:r>
          </a:p>
          <a:p>
            <a:endParaRPr lang="en-US" dirty="0"/>
          </a:p>
        </p:txBody>
      </p:sp>
      <p:sp>
        <p:nvSpPr>
          <p:cNvPr id="57" name="Slide Number Placeholder 5">
            <a:extLst>
              <a:ext uri="{FF2B5EF4-FFF2-40B4-BE49-F238E27FC236}">
                <a16:creationId xmlns:a16="http://schemas.microsoft.com/office/drawing/2014/main" id="{B9F937B7-01F7-4D95-9EA3-AB023131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0770" y="6298152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D08D10-DD89-4228-824F-48F73CA8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129" y="266736"/>
            <a:ext cx="1543164" cy="162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2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0"/>
    </mc:Choice>
    <mc:Fallback xmlns="">
      <p:transition spd="slow" advTm="95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495A-8986-4433-A7D9-E7F3201D5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07" y="0"/>
            <a:ext cx="8594585" cy="873034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cap="none" dirty="0"/>
              <a:t>Higuchi Fractal Dimension (HFD) Algorithm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C3F6126-22E9-4089-B91E-50153DAB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2024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1192A89-2EBD-4408-B9EB-40998F26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10</a:t>
            </a:fld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4AA269-8A67-4D3A-81CC-30124AB07C98}"/>
              </a:ext>
            </a:extLst>
          </p:cNvPr>
          <p:cNvSpPr txBox="1"/>
          <p:nvPr/>
        </p:nvSpPr>
        <p:spPr>
          <a:xfrm>
            <a:off x="970146" y="943412"/>
            <a:ext cx="99620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/>
              <a:t>Prepare Data</a:t>
            </a:r>
            <a:r>
              <a:rPr lang="en-US" sz="2000" b="1" dirty="0"/>
              <a:t>:  </a:t>
            </a:r>
            <a:r>
              <a:rPr lang="en-US" dirty="0"/>
              <a:t>Use the time series data x(t).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120555-0D45-417D-B4F4-E1740764F0C3}"/>
              </a:ext>
            </a:extLst>
          </p:cNvPr>
          <p:cNvSpPr txBox="1"/>
          <p:nvPr/>
        </p:nvSpPr>
        <p:spPr>
          <a:xfrm>
            <a:off x="970146" y="1402169"/>
            <a:ext cx="9867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/>
              <a:t>Segment Time Series: </a:t>
            </a:r>
            <a:r>
              <a:rPr lang="en-US" dirty="0"/>
              <a:t>Divide the data into segments of length m. Compute the number of segments k for each m.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64F399-79ED-4D28-98F7-6503A063DDC5}"/>
              </a:ext>
            </a:extLst>
          </p:cNvPr>
          <p:cNvSpPr txBox="1"/>
          <p:nvPr/>
        </p:nvSpPr>
        <p:spPr>
          <a:xfrm>
            <a:off x="970147" y="2119003"/>
            <a:ext cx="9867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/>
              <a:t>Calculate Segment Lengths: </a:t>
            </a:r>
            <a:r>
              <a:rPr lang="en-US" dirty="0"/>
              <a:t>For each segment </a:t>
            </a:r>
            <a:r>
              <a:rPr lang="en-US" dirty="0" err="1"/>
              <a:t>i</a:t>
            </a:r>
            <a:r>
              <a:rPr lang="en-US" dirty="0"/>
              <a:t>, compute its length L(i, m) using ,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771B3D7-35B5-49E0-8512-52E204B10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499" y="2426514"/>
            <a:ext cx="3705034" cy="66425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2A82963-061C-435D-97C5-D3ED919A7B40}"/>
              </a:ext>
            </a:extLst>
          </p:cNvPr>
          <p:cNvSpPr txBox="1"/>
          <p:nvPr/>
        </p:nvSpPr>
        <p:spPr>
          <a:xfrm>
            <a:off x="970147" y="3156310"/>
            <a:ext cx="9962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/>
              <a:t>Average Segment Lengths: </a:t>
            </a:r>
            <a:r>
              <a:rPr lang="en-US" dirty="0"/>
              <a:t>Compute the average length Lˉ(m) for each segment length m,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267CBD-343F-47E7-AF7F-FBE193BFB17D}"/>
              </a:ext>
            </a:extLst>
          </p:cNvPr>
          <p:cNvSpPr txBox="1"/>
          <p:nvPr/>
        </p:nvSpPr>
        <p:spPr>
          <a:xfrm>
            <a:off x="970147" y="4173760"/>
            <a:ext cx="10110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/>
              <a:t>Repeat for Different Lengths: </a:t>
            </a:r>
            <a:r>
              <a:rPr lang="en-US" dirty="0"/>
              <a:t>Perform the above calculations for multiple segment lengths m.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7547D8-07B4-4512-A23E-7A1AFA02C89D}"/>
              </a:ext>
            </a:extLst>
          </p:cNvPr>
          <p:cNvSpPr txBox="1"/>
          <p:nvPr/>
        </p:nvSpPr>
        <p:spPr>
          <a:xfrm>
            <a:off x="970146" y="4616226"/>
            <a:ext cx="98678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/>
              <a:t>Estimate Fractal Dimension: </a:t>
            </a:r>
            <a:r>
              <a:rPr lang="en-US" dirty="0"/>
              <a:t>Plot log⁡(Lˉ(m)) versus log⁡(m) and find the slope D of the line. The slope is the Higuchi Fractal Dimension D,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63DB0B3-2A6D-472C-852E-4DCD1C1CA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302" y="5225582"/>
            <a:ext cx="4359828" cy="67710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D044D44-A8DA-484B-B164-1BA95674F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075" y="3490177"/>
            <a:ext cx="2732039" cy="693204"/>
          </a:xfrm>
          <a:prstGeom prst="rect">
            <a:avLst/>
          </a:prstGeom>
        </p:spPr>
      </p:pic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4BB221E7-0A9A-4F68-B6E6-F6596A4A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a typeface="Cambria Math" panose="02040503050406030204" pitchFamily="18" charset="0"/>
                <a:cs typeface="Calibri Light" panose="020F0302020204030204" pitchFamily="34" charset="0"/>
              </a:rPr>
              <a:t>Detection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a typeface="Cambria Math" panose="02040503050406030204" pitchFamily="18" charset="0"/>
                <a:cs typeface="Times New Roman" panose="02020603050405020304" pitchFamily="18" charset="0"/>
              </a:rPr>
              <a:t> of Autism Spectrum Disorder using EEG Signal 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9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0"/>
    </mc:Choice>
    <mc:Fallback xmlns="">
      <p:transition spd="slow" advTm="45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58A9-B2F5-4B1C-BDDF-8F462FE7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665" y="-13374"/>
            <a:ext cx="9042699" cy="577898"/>
          </a:xfrm>
          <a:solidFill>
            <a:schemeClr val="bg1"/>
          </a:solidFill>
        </p:spPr>
        <p:txBody>
          <a:bodyPr/>
          <a:lstStyle/>
          <a:p>
            <a:r>
              <a:rPr lang="en-US" cap="none" dirty="0"/>
              <a:t>HFD MIN, MAX, AVG &amp; STD for </a:t>
            </a:r>
            <a:r>
              <a:rPr lang="en-US" cap="none" dirty="0" err="1"/>
              <a:t>Kmax</a:t>
            </a:r>
            <a:r>
              <a:rPr lang="en-US" cap="none" dirty="0"/>
              <a:t>(2,256)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B4F3A28-4253-4468-AD94-A9720CBF5CF1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684292" y="6356350"/>
            <a:ext cx="947516" cy="365125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2024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F14FA9C-F2A0-48A4-B0D6-AA9B18137C9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11</a:t>
            </a:fld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0DC3E1-A29E-47ED-A6AA-122B4E327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94" t="25794" r="11489" b="15946"/>
          <a:stretch/>
        </p:blipFill>
        <p:spPr>
          <a:xfrm>
            <a:off x="475129" y="779928"/>
            <a:ext cx="11211378" cy="5342965"/>
          </a:xfrm>
          <a:prstGeom prst="rect">
            <a:avLst/>
          </a:prstGeom>
        </p:spPr>
      </p:pic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B0A59281-0059-45B4-9DC8-BE8DA599053B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accent3">
                    <a:lumMod val="60000"/>
                    <a:lumOff val="40000"/>
                  </a:schemeClr>
                </a:solidFill>
                <a:ea typeface="Cambria Math" panose="02040503050406030204" pitchFamily="18" charset="0"/>
                <a:cs typeface="Calibri Light" panose="020F0302020204030204" pitchFamily="34" charset="0"/>
              </a:rPr>
              <a:t>Detection</a:t>
            </a:r>
            <a:r>
              <a:rPr lang="en-US" sz="900">
                <a:solidFill>
                  <a:schemeClr val="accent3">
                    <a:lumMod val="60000"/>
                    <a:lumOff val="40000"/>
                  </a:schemeClr>
                </a:solidFill>
                <a:ea typeface="Cambria Math" panose="02040503050406030204" pitchFamily="18" charset="0"/>
                <a:cs typeface="Times New Roman" panose="02020603050405020304" pitchFamily="18" charset="0"/>
              </a:rPr>
              <a:t> of Autism Spectrum Disorder using EEG Signal </a:t>
            </a:r>
            <a:endParaRPr lang="en-US" sz="9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4"/>
    </mc:Choice>
    <mc:Fallback xmlns="">
      <p:transition spd="slow" advTm="84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4BDB-F3D5-4EFC-B408-2E76F318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35" y="0"/>
            <a:ext cx="10609729" cy="666751"/>
          </a:xfrm>
        </p:spPr>
        <p:txBody>
          <a:bodyPr/>
          <a:lstStyle/>
          <a:p>
            <a:r>
              <a:rPr lang="en-US" cap="none" dirty="0"/>
              <a:t>HFD MIN, MAX, AVG &amp; STD for </a:t>
            </a:r>
            <a:r>
              <a:rPr lang="en-US" cap="none" dirty="0" err="1"/>
              <a:t>Kmax</a:t>
            </a:r>
            <a:r>
              <a:rPr lang="en-US" cap="none" dirty="0"/>
              <a:t>(2,256)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7EC23-B95C-44FE-8732-208AEB5F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2D82D-6BBD-460B-A405-E5A2C95C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12</a:t>
            </a:fld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631FF9-F334-465E-BF37-B3DA37516BCD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1730188" y="891792"/>
            <a:ext cx="8480611" cy="5464558"/>
          </a:xfr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244B95A-4EAF-4F55-82C2-754B748B5638}"/>
              </a:ext>
            </a:extLst>
          </p:cNvPr>
          <p:cNvSpPr/>
          <p:nvPr/>
        </p:nvSpPr>
        <p:spPr>
          <a:xfrm>
            <a:off x="5378824" y="1407458"/>
            <a:ext cx="806824" cy="475129"/>
          </a:xfrm>
          <a:prstGeom prst="round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1C80123-4D5E-451E-AC42-0B8E30138F4D}"/>
              </a:ext>
            </a:extLst>
          </p:cNvPr>
          <p:cNvSpPr/>
          <p:nvPr/>
        </p:nvSpPr>
        <p:spPr>
          <a:xfrm>
            <a:off x="3792071" y="3827929"/>
            <a:ext cx="806824" cy="475129"/>
          </a:xfrm>
          <a:prstGeom prst="round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922C949-75A5-4C85-BBA0-C2EF374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a typeface="Cambria Math" panose="02040503050406030204" pitchFamily="18" charset="0"/>
                <a:cs typeface="Calibri Light" panose="020F0302020204030204" pitchFamily="34" charset="0"/>
              </a:rPr>
              <a:t>Detection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a typeface="Cambria Math" panose="02040503050406030204" pitchFamily="18" charset="0"/>
                <a:cs typeface="Times New Roman" panose="02020603050405020304" pitchFamily="18" charset="0"/>
              </a:rPr>
              <a:t> of Autism Spectrum Disorder using EEG Signal 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88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714"/>
    </mc:Choice>
    <mc:Fallback xmlns="">
      <p:transition spd="slow" advTm="3571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140F-3889-49EB-82D6-E63C9C54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149" y="22468"/>
            <a:ext cx="8451150" cy="819186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cs typeface="Times New Roman" panose="02020603050405020304" pitchFamily="18" charset="0"/>
              </a:rPr>
              <a:t>Results Comparison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9F35E-1B1B-436F-85E6-AA1588DF74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397" y="4980780"/>
            <a:ext cx="10578353" cy="98611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And finally we can say that if the HFD minimum value of EEG signal of a person is less than -1.4 and if the maximum value is more than 2.5 then we can call him a patient with ASD.</a:t>
            </a:r>
            <a:endParaRPr lang="en-US" sz="2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F89C8F-399F-442E-8572-07BC9037DC1E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2024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4F7DEC-A3A7-4DA2-AF91-49EBAF536F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13</a:t>
            </a:fld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F65AAD-FDCF-4C80-B440-852EEA18DF9D}"/>
              </a:ext>
            </a:extLst>
          </p:cNvPr>
          <p:cNvSpPr/>
          <p:nvPr/>
        </p:nvSpPr>
        <p:spPr>
          <a:xfrm>
            <a:off x="914400" y="842682"/>
            <a:ext cx="10578353" cy="18467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Here,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kmax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=128, minimum HFD of ASD value is -1.352. </a:t>
            </a: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 the other hand, for the same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kmax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minimum HFD values in the case of Control subject is -1.164 that means </a:t>
            </a: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MIN_ASD_HFD &lt;= </a:t>
            </a:r>
            <a:r>
              <a:rPr lang="en-US" sz="1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MIN_Control_HFD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Thus, a minimum HFD lower than -1.4 may consider for ASD detection.</a:t>
            </a:r>
          </a:p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C7396E-AE19-4AF2-8488-5C01CC65EE93}"/>
              </a:ext>
            </a:extLst>
          </p:cNvPr>
          <p:cNvSpPr/>
          <p:nvPr/>
        </p:nvSpPr>
        <p:spPr>
          <a:xfrm>
            <a:off x="914397" y="3014825"/>
            <a:ext cx="10578353" cy="16405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Here,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kmax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=2 maximum HFD of ASD value is 2.638.</a:t>
            </a: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 the other hand, for the same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kmax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maximum HFD values in the case of control subjects are 1.847 that means </a:t>
            </a: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MAX_ASD_HFD &gt;= </a:t>
            </a:r>
            <a:r>
              <a:rPr lang="en-US" sz="1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MAX_Control_HFD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Thus, a maximum HFD higher than 2.5 may consider as ASD.</a:t>
            </a:r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A7252F77-55F7-4FD5-A9BB-2F74802CB53F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accent3">
                    <a:lumMod val="60000"/>
                    <a:lumOff val="40000"/>
                  </a:schemeClr>
                </a:solidFill>
                <a:ea typeface="Cambria Math" panose="02040503050406030204" pitchFamily="18" charset="0"/>
                <a:cs typeface="Calibri Light" panose="020F0302020204030204" pitchFamily="34" charset="0"/>
              </a:rPr>
              <a:t>Detection</a:t>
            </a:r>
            <a:r>
              <a:rPr lang="en-US" sz="900">
                <a:solidFill>
                  <a:schemeClr val="accent3">
                    <a:lumMod val="60000"/>
                    <a:lumOff val="40000"/>
                  </a:schemeClr>
                </a:solidFill>
                <a:ea typeface="Cambria Math" panose="02040503050406030204" pitchFamily="18" charset="0"/>
                <a:cs typeface="Times New Roman" panose="02020603050405020304" pitchFamily="18" charset="0"/>
              </a:rPr>
              <a:t> of Autism Spectrum Disorder using EEG Signal </a:t>
            </a:r>
            <a:endParaRPr lang="en-US" sz="9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58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747"/>
    </mc:Choice>
    <mc:Fallback xmlns="">
      <p:transition spd="slow" advTm="3774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50D03-4548-4C5A-8F57-A8CDF3C8E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224" y="136525"/>
            <a:ext cx="8379432" cy="54134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Model Select, training &amp; Testing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1731151D-AD0E-4BA6-A8B0-3E689395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2024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9663E91-22FE-4B4B-9206-05C0AE00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14</a:t>
            </a:fld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E85A0527-02EC-4A38-93D2-0D1D8D3A3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621" y="1341658"/>
            <a:ext cx="7628035" cy="564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lvl="1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Long Short-Term Memory (LSTM) Neural Network</a:t>
            </a:r>
          </a:p>
        </p:txBody>
      </p:sp>
      <p:sp>
        <p:nvSpPr>
          <p:cNvPr id="25" name="Footer Placeholder 12">
            <a:extLst>
              <a:ext uri="{FF2B5EF4-FFF2-40B4-BE49-F238E27FC236}">
                <a16:creationId xmlns:a16="http://schemas.microsoft.com/office/drawing/2014/main" id="{FB442A38-AF92-4BD2-873A-08213F37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a typeface="Cambria Math" panose="02040503050406030204" pitchFamily="18" charset="0"/>
                <a:cs typeface="Calibri Light" panose="020F0302020204030204" pitchFamily="34" charset="0"/>
              </a:rPr>
              <a:t>Detection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a typeface="Cambria Math" panose="02040503050406030204" pitchFamily="18" charset="0"/>
                <a:cs typeface="Times New Roman" panose="02020603050405020304" pitchFamily="18" charset="0"/>
              </a:rPr>
              <a:t> of Autism Spectrum Disorder using EEG Signal 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4CC359-7BB9-40A4-8E60-9501FAE9D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65" y="2353115"/>
            <a:ext cx="4237738" cy="31632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828872-C0F5-49C8-A4F4-7A8B2E0A3A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33" t="36084" r="36030" b="26375"/>
          <a:stretch/>
        </p:blipFill>
        <p:spPr>
          <a:xfrm>
            <a:off x="468103" y="2323788"/>
            <a:ext cx="6746632" cy="316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81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FC06-6DD0-49ED-A264-098EEA92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213" y="113828"/>
            <a:ext cx="5394184" cy="823912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6FE7ACE-75E0-4079-BD3F-76EFB965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2024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0562BD6-F1A5-4322-BC05-5CBC81A4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15</a:t>
            </a:fld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05DCD0DB-06D9-45C7-9448-50AFB71E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a typeface="Cambria Math" panose="02040503050406030204" pitchFamily="18" charset="0"/>
                <a:cs typeface="Calibri Light" panose="020F0302020204030204" pitchFamily="34" charset="0"/>
              </a:rPr>
              <a:t>Detection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a typeface="Cambria Math" panose="02040503050406030204" pitchFamily="18" charset="0"/>
                <a:cs typeface="Times New Roman" panose="02020603050405020304" pitchFamily="18" charset="0"/>
              </a:rPr>
              <a:t> of Autism Spectrum Disorder using EEG Signal 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CCD5DD-3773-4699-9B76-215400C1C687}"/>
              </a:ext>
            </a:extLst>
          </p:cNvPr>
          <p:cNvSpPr txBox="1"/>
          <p:nvPr/>
        </p:nvSpPr>
        <p:spPr>
          <a:xfrm>
            <a:off x="1972235" y="1425387"/>
            <a:ext cx="923364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Increase sample size for better validity and generalizability.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Utilize additional fractal dimensions and EEG features to improve detection accuracy.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Develop a real-time monitoring system for early ASD diagnosis.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Combine EEG data with other diagnostic tools for a comprehensive view.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Apply advanced algorithms and data processing for enhanced detection.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Compare other fractal dimensions with HFD to assess their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370798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3"/>
    </mc:Choice>
    <mc:Fallback xmlns="">
      <p:transition spd="slow" advTm="258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3666-2A7E-4C07-BBB7-32BC1D4D5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512" y="136525"/>
            <a:ext cx="8503024" cy="89219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5C4DD5F4-5067-4430-898A-F9D0BAF75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2024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476E7F0-7AF0-4DFB-9976-0750EC33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16</a:t>
            </a:fld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Footer Placeholder 12">
            <a:extLst>
              <a:ext uri="{FF2B5EF4-FFF2-40B4-BE49-F238E27FC236}">
                <a16:creationId xmlns:a16="http://schemas.microsoft.com/office/drawing/2014/main" id="{B4757DBA-D3EF-4ACF-AE06-50CDFC8E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a typeface="Cambria Math" panose="02040503050406030204" pitchFamily="18" charset="0"/>
                <a:cs typeface="Calibri Light" panose="020F0302020204030204" pitchFamily="34" charset="0"/>
              </a:rPr>
              <a:t>Detection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a typeface="Cambria Math" panose="02040503050406030204" pitchFamily="18" charset="0"/>
                <a:cs typeface="Times New Roman" panose="02020603050405020304" pitchFamily="18" charset="0"/>
              </a:rPr>
              <a:t> of Autism Spectrum Disorder using EEG Signal 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F78905-5511-403B-BDDB-FE9B1ECB68C5}"/>
              </a:ext>
            </a:extLst>
          </p:cNvPr>
          <p:cNvSpPr txBox="1"/>
          <p:nvPr/>
        </p:nvSpPr>
        <p:spPr>
          <a:xfrm>
            <a:off x="968188" y="1761588"/>
            <a:ext cx="10712823" cy="3334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Higuchi’s Fractal Dimension (HFD) is effective in analyzing EEG data for detecting Autism Spectrum Disorder (ASD).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HFD values show clear differences in brain activity between individuals with and without ASD.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HFD successfully differentiates between ASD and non-ASD individuals.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The method provides a non-invasive and objective approach for early ASD detection.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This contributes to more accurate diagnostics and potentially better treatment options for ASD.</a:t>
            </a:r>
          </a:p>
        </p:txBody>
      </p:sp>
    </p:spTree>
    <p:extLst>
      <p:ext uri="{BB962C8B-B14F-4D97-AF65-F5344CB8AC3E}">
        <p14:creationId xmlns:p14="http://schemas.microsoft.com/office/powerpoint/2010/main" val="247717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2"/>
    </mc:Choice>
    <mc:Fallback xmlns="">
      <p:transition spd="slow" advTm="45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804" y="324009"/>
            <a:ext cx="8379396" cy="610441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3164A-09D8-4E05-899E-C830A5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17</a:t>
            </a:fld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7299BA2-1A47-4B6B-A003-3AC815EFA969}"/>
              </a:ext>
            </a:extLst>
          </p:cNvPr>
          <p:cNvSpPr txBox="1"/>
          <p:nvPr/>
        </p:nvSpPr>
        <p:spPr>
          <a:xfrm>
            <a:off x="1792940" y="2277035"/>
            <a:ext cx="88929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222222"/>
                </a:solidFill>
              </a:rPr>
              <a:t>[1] </a:t>
            </a:r>
            <a:r>
              <a:rPr lang="en-US" b="0" i="0" dirty="0" err="1">
                <a:solidFill>
                  <a:srgbClr val="222222"/>
                </a:solidFill>
                <a:effectLst/>
              </a:rPr>
              <a:t>Mohi</a:t>
            </a:r>
            <a:r>
              <a:rPr lang="en-US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</a:rPr>
              <a:t>ud</a:t>
            </a:r>
            <a:r>
              <a:rPr lang="en-US" b="0" i="0" dirty="0">
                <a:solidFill>
                  <a:srgbClr val="222222"/>
                </a:solidFill>
                <a:effectLst/>
              </a:rPr>
              <a:t> Din Q, </a:t>
            </a:r>
            <a:r>
              <a:rPr lang="en-US" b="0" i="0" dirty="0" err="1">
                <a:solidFill>
                  <a:srgbClr val="222222"/>
                </a:solidFill>
                <a:effectLst/>
              </a:rPr>
              <a:t>Jayanthy</a:t>
            </a:r>
            <a:r>
              <a:rPr lang="en-US" b="0" i="0" dirty="0">
                <a:solidFill>
                  <a:srgbClr val="222222"/>
                </a:solidFill>
                <a:effectLst/>
              </a:rPr>
              <a:t> AK. Detection of autism spectrum disorder by feature extraction of </a:t>
            </a:r>
            <a:r>
              <a:rPr lang="en-US" b="0" i="0" dirty="0" err="1">
                <a:solidFill>
                  <a:srgbClr val="222222"/>
                </a:solidFill>
                <a:effectLst/>
              </a:rPr>
              <a:t>eeg</a:t>
            </a:r>
            <a:r>
              <a:rPr lang="en-US" b="0" i="0" dirty="0">
                <a:solidFill>
                  <a:srgbClr val="222222"/>
                </a:solidFill>
                <a:effectLst/>
              </a:rPr>
              <a:t> signals and machine learning classifiers. Biomedical Engineering: Applications, Basis and Communications. 2023 Feb 10;35(01):2250046.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5801F63-1E5D-43EE-89CC-37B46E228700}"/>
              </a:ext>
            </a:extLst>
          </p:cNvPr>
          <p:cNvSpPr txBox="1"/>
          <p:nvPr/>
        </p:nvSpPr>
        <p:spPr>
          <a:xfrm>
            <a:off x="1792940" y="3785215"/>
            <a:ext cx="88929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</a:rPr>
              <a:t>[2] Zhao J, Song J, Li X, Kang J. A study on EEG feature extraction and classification in autistic children based on singular spectrum analysis method. Brain and behavior. 2020 Dec;10(12):e01721.</a:t>
            </a:r>
            <a:endParaRPr lang="en-US" dirty="0"/>
          </a:p>
        </p:txBody>
      </p:sp>
      <p:sp>
        <p:nvSpPr>
          <p:cNvPr id="84" name="Footer Placeholder 12">
            <a:extLst>
              <a:ext uri="{FF2B5EF4-FFF2-40B4-BE49-F238E27FC236}">
                <a16:creationId xmlns:a16="http://schemas.microsoft.com/office/drawing/2014/main" id="{10AB7160-0B48-4E03-A49D-BB551F46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a typeface="Cambria Math" panose="02040503050406030204" pitchFamily="18" charset="0"/>
                <a:cs typeface="Calibri Light" panose="020F0302020204030204" pitchFamily="34" charset="0"/>
              </a:rPr>
              <a:t>Detection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a typeface="Cambria Math" panose="02040503050406030204" pitchFamily="18" charset="0"/>
                <a:cs typeface="Times New Roman" panose="02020603050405020304" pitchFamily="18" charset="0"/>
              </a:rPr>
              <a:t> of Autism Spectrum Disorder using EEG Signal 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2"/>
    </mc:Choice>
    <mc:Fallback xmlns="">
      <p:transition spd="slow" advTm="49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3693" y="1317812"/>
            <a:ext cx="5113612" cy="2456330"/>
          </a:xfrm>
        </p:spPr>
        <p:txBody>
          <a:bodyPr/>
          <a:lstStyle/>
          <a:p>
            <a:pPr algn="just"/>
            <a:r>
              <a:rPr lang="en-US" sz="4800" dirty="0">
                <a:latin typeface="Cambria Math" panose="02040503050406030204" pitchFamily="18" charset="0"/>
                <a:ea typeface="Cambria Math" panose="02040503050406030204" pitchFamily="18" charset="0"/>
              </a:rPr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18</a:t>
            </a:fld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FC82E3A3-A2A1-4162-9D08-50342979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2024</a:t>
            </a:r>
          </a:p>
        </p:txBody>
      </p:sp>
      <p:sp>
        <p:nvSpPr>
          <p:cNvPr id="5" name="Footer Placeholder 12">
            <a:extLst>
              <a:ext uri="{FF2B5EF4-FFF2-40B4-BE49-F238E27FC236}">
                <a16:creationId xmlns:a16="http://schemas.microsoft.com/office/drawing/2014/main" id="{F9250D3F-CB52-4E6A-9CFA-C905522F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a typeface="Cambria Math" panose="02040503050406030204" pitchFamily="18" charset="0"/>
                <a:cs typeface="Calibri Light" panose="020F0302020204030204" pitchFamily="34" charset="0"/>
              </a:rPr>
              <a:t>Detection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a typeface="Cambria Math" panose="02040503050406030204" pitchFamily="18" charset="0"/>
                <a:cs typeface="Times New Roman" panose="02020603050405020304" pitchFamily="18" charset="0"/>
              </a:rPr>
              <a:t> of Autism Spectrum Disorder using EEG Signal 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"/>
    </mc:Choice>
    <mc:Fallback xmlns="">
      <p:transition spd="slow" advTm="43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1" y="145195"/>
            <a:ext cx="3079377" cy="580422"/>
          </a:xfrm>
        </p:spPr>
        <p:txBody>
          <a:bodyPr/>
          <a:lstStyle/>
          <a:p>
            <a:r>
              <a:rPr lang="en-US" sz="2800" dirty="0">
                <a:cs typeface="Times New Roman" panose="02020603050405020304" pitchFamily="18" charset="0"/>
              </a:rPr>
              <a:t>CONTENTS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2164" y="6365686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1EE7CDE-D0E3-41AA-B8CB-8907D5F96F6A}"/>
              </a:ext>
            </a:extLst>
          </p:cNvPr>
          <p:cNvSpPr txBox="1">
            <a:spLocks/>
          </p:cNvSpPr>
          <p:nvPr/>
        </p:nvSpPr>
        <p:spPr>
          <a:xfrm>
            <a:off x="1183341" y="900550"/>
            <a:ext cx="4536141" cy="5370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cs typeface="Times New Roman" panose="02020603050405020304" pitchFamily="18" charset="0"/>
              </a:rPr>
              <a:t>Literature Review</a:t>
            </a:r>
          </a:p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cs typeface="Times New Roman" panose="02020603050405020304" pitchFamily="18" charset="0"/>
              </a:rPr>
              <a:t>Motivation</a:t>
            </a:r>
          </a:p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cs typeface="Times New Roman" panose="02020603050405020304" pitchFamily="18" charset="0"/>
              </a:rPr>
              <a:t>Objectives</a:t>
            </a:r>
          </a:p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cs typeface="Times New Roman" panose="02020603050405020304" pitchFamily="18" charset="0"/>
              </a:rPr>
              <a:t>Methodology</a:t>
            </a:r>
          </a:p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cs typeface="Times New Roman" panose="02020603050405020304" pitchFamily="18" charset="0"/>
              </a:rPr>
              <a:t>Data Set</a:t>
            </a:r>
          </a:p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cs typeface="Times New Roman" panose="02020603050405020304" pitchFamily="18" charset="0"/>
              </a:rPr>
              <a:t>Results Comparison</a:t>
            </a:r>
          </a:p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cs typeface="Times New Roman" panose="02020603050405020304" pitchFamily="18" charset="0"/>
              </a:rPr>
              <a:t>Future Works</a:t>
            </a:r>
          </a:p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cs typeface="Times New Roman" panose="02020603050405020304" pitchFamily="18" charset="0"/>
              </a:rPr>
              <a:t>Conclusion </a:t>
            </a:r>
          </a:p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cs typeface="Times New Roman" panose="02020603050405020304" pitchFamily="18" charset="0"/>
              </a:rPr>
              <a:t>References </a:t>
            </a:r>
          </a:p>
        </p:txBody>
      </p:sp>
      <p:sp>
        <p:nvSpPr>
          <p:cNvPr id="5" name="Footer Placeholder 12">
            <a:extLst>
              <a:ext uri="{FF2B5EF4-FFF2-40B4-BE49-F238E27FC236}">
                <a16:creationId xmlns:a16="http://schemas.microsoft.com/office/drawing/2014/main" id="{6E12D024-B307-42D8-8C7C-6A2B551B2F3D}"/>
              </a:ext>
            </a:extLst>
          </p:cNvPr>
          <p:cNvSpPr txBox="1">
            <a:spLocks/>
          </p:cNvSpPr>
          <p:nvPr/>
        </p:nvSpPr>
        <p:spPr>
          <a:xfrm>
            <a:off x="4061012" y="6446088"/>
            <a:ext cx="6418728" cy="27227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accent3">
                    <a:lumMod val="60000"/>
                    <a:lumOff val="40000"/>
                  </a:schemeClr>
                </a:solidFill>
                <a:ea typeface="Cambria Math" panose="02040503050406030204" pitchFamily="18" charset="0"/>
                <a:cs typeface="Calibri Light" panose="020F0302020204030204" pitchFamily="34" charset="0"/>
              </a:rPr>
              <a:t>Detection</a:t>
            </a:r>
            <a:r>
              <a:rPr lang="en-US" sz="900" dirty="0">
                <a:solidFill>
                  <a:schemeClr val="accent3">
                    <a:lumMod val="60000"/>
                    <a:lumOff val="40000"/>
                  </a:schemeClr>
                </a:solidFill>
                <a:ea typeface="Cambria Math" panose="02040503050406030204" pitchFamily="18" charset="0"/>
                <a:cs typeface="Times New Roman" panose="02020603050405020304" pitchFamily="18" charset="0"/>
              </a:rPr>
              <a:t> of Autism Spectrum Disorder using EEG Signal </a:t>
            </a:r>
            <a:endParaRPr lang="en-US" sz="9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Date Placeholder 11">
            <a:extLst>
              <a:ext uri="{FF2B5EF4-FFF2-40B4-BE49-F238E27FC236}">
                <a16:creationId xmlns:a16="http://schemas.microsoft.com/office/drawing/2014/main" id="{50828F86-0146-4B15-B8DE-009EEFA71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5"/>
    </mc:Choice>
    <mc:Fallback xmlns="">
      <p:transition spd="slow" advTm="52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DB67-3D37-433E-BB46-949FA27A0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4929" y="204076"/>
            <a:ext cx="4082142" cy="58578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8D5FA-6B5C-4BAB-8452-259010FBF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Background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F230C-AD1C-4D13-A1A6-9FB2268776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Relevance</a:t>
            </a: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E0111-8B10-4681-ACAD-27F3E2509E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317" y="3633788"/>
            <a:ext cx="2141764" cy="514350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Scope</a:t>
            </a:r>
            <a:endParaRPr lang="en-US" sz="1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5A2F7A-1796-458A-B8E1-94A2399CDB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67931" y="1481138"/>
            <a:ext cx="7804033" cy="87558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Introduce </a:t>
            </a:r>
            <a:r>
              <a:rPr lang="en-US" sz="1800" b="1" dirty="0">
                <a:solidFill>
                  <a:schemeClr val="tx1"/>
                </a:solidFill>
              </a:rPr>
              <a:t>Autism Spectrum Disorder</a:t>
            </a:r>
            <a:r>
              <a:rPr lang="en-US" sz="1800" dirty="0">
                <a:solidFill>
                  <a:schemeClr val="tx1"/>
                </a:solidFill>
              </a:rPr>
              <a:t> (ASD) as a neurodevelopmental condition characterized by repetitive behaviors and social communication challenges. </a:t>
            </a:r>
          </a:p>
          <a:p>
            <a:pPr algn="just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DCD48B5-24A3-496E-A35C-EC896C20E0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79840" y="2551020"/>
            <a:ext cx="7057654" cy="951224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Discuss the potential of </a:t>
            </a:r>
            <a:r>
              <a:rPr lang="en-US" sz="1800" b="1" dirty="0">
                <a:solidFill>
                  <a:schemeClr val="tx1"/>
                </a:solidFill>
              </a:rPr>
              <a:t>Electroencephalography</a:t>
            </a:r>
            <a:r>
              <a:rPr lang="en-US" sz="1800" dirty="0">
                <a:solidFill>
                  <a:schemeClr val="tx1"/>
                </a:solidFill>
              </a:rPr>
              <a:t> (EEG) signals in diagnosing ASD due to their ability to capture brain activity.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C847DD9-3395-4D91-A6E9-08B386D67F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70749" y="3633788"/>
            <a:ext cx="6466745" cy="888324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State that the thesis focuses on employing </a:t>
            </a:r>
            <a:r>
              <a:rPr lang="en-US" sz="1800" b="1" dirty="0">
                <a:solidFill>
                  <a:schemeClr val="tx1"/>
                </a:solidFill>
              </a:rPr>
              <a:t>Higuchi Fractal Dimension</a:t>
            </a:r>
            <a:r>
              <a:rPr lang="en-US" sz="1800" dirty="0">
                <a:solidFill>
                  <a:schemeClr val="tx1"/>
                </a:solidFill>
              </a:rPr>
              <a:t> (HFD) to analyze EEG signals for ASD detection. </a:t>
            </a:r>
            <a:endParaRPr lang="en-US" sz="18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5507E0E-B591-4407-80C8-4FDEED9D7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fld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ED4D692D-225D-4F6D-9B55-772301D9235A}"/>
              </a:ext>
            </a:extLst>
          </p:cNvPr>
          <p:cNvSpPr txBox="1">
            <a:spLocks/>
          </p:cNvSpPr>
          <p:nvPr/>
        </p:nvSpPr>
        <p:spPr>
          <a:xfrm>
            <a:off x="5971385" y="4653656"/>
            <a:ext cx="5866110" cy="8755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/>
              <a:t>Analyze EEG signals could offer a more accurate and easier way to detect ASD, benefiting doctors and patients alike.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9120528-F2F1-46B0-9B40-C73FD93E4879}"/>
              </a:ext>
            </a:extLst>
          </p:cNvPr>
          <p:cNvSpPr txBox="1">
            <a:spLocks/>
          </p:cNvSpPr>
          <p:nvPr/>
        </p:nvSpPr>
        <p:spPr>
          <a:xfrm>
            <a:off x="2026167" y="4710113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Significance</a:t>
            </a:r>
            <a:endParaRPr lang="en-US" sz="1800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F32D9A26-65FF-49F7-84FC-F4384468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2024</a:t>
            </a:r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358E47FE-F6AA-4454-8958-92E7E16F1590}"/>
              </a:ext>
            </a:extLst>
          </p:cNvPr>
          <p:cNvSpPr txBox="1">
            <a:spLocks/>
          </p:cNvSpPr>
          <p:nvPr/>
        </p:nvSpPr>
        <p:spPr>
          <a:xfrm>
            <a:off x="4061012" y="6446088"/>
            <a:ext cx="6418728" cy="27227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accent3">
                    <a:lumMod val="60000"/>
                    <a:lumOff val="40000"/>
                  </a:schemeClr>
                </a:solidFill>
                <a:ea typeface="Cambria Math" panose="02040503050406030204" pitchFamily="18" charset="0"/>
                <a:cs typeface="Calibri Light" panose="020F0302020204030204" pitchFamily="34" charset="0"/>
              </a:rPr>
              <a:t>Detection</a:t>
            </a:r>
            <a:r>
              <a:rPr lang="en-US" sz="900" dirty="0">
                <a:solidFill>
                  <a:schemeClr val="accent3">
                    <a:lumMod val="60000"/>
                    <a:lumOff val="40000"/>
                  </a:schemeClr>
                </a:solidFill>
                <a:ea typeface="Cambria Math" panose="02040503050406030204" pitchFamily="18" charset="0"/>
                <a:cs typeface="Times New Roman" panose="02020603050405020304" pitchFamily="18" charset="0"/>
              </a:rPr>
              <a:t> of Autism Spectrum Disorder using EEG Signal </a:t>
            </a:r>
            <a:endParaRPr lang="en-US" sz="9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57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"/>
    </mc:Choice>
    <mc:Fallback xmlns="">
      <p:transition spd="slow" advTm="40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4</a:t>
            </a:fld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1210E1E-335C-4911-9C64-4EE5E7F022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107" y="892846"/>
            <a:ext cx="10919010" cy="619355"/>
          </a:xfr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1800" dirty="0">
                <a:hlinkClick r:id="rId2"/>
              </a:rPr>
              <a:t>[1]</a:t>
            </a:r>
            <a:r>
              <a:rPr lang="en-US" sz="1800" dirty="0"/>
              <a:t> </a:t>
            </a:r>
            <a:r>
              <a:rPr lang="en-US" sz="1800" dirty="0">
                <a:latin typeface="+mn-lt"/>
              </a:rPr>
              <a:t>Detection of Autism Spectrum Disorder by feature extraction of EEG signals and machine learning classifiers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584A5669-17CA-4038-ADDA-B5D8A7A85E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1013" y="1722635"/>
            <a:ext cx="10587318" cy="98137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Successfully used a combination of advanced features like AR coefficients, Shannon entropy, and DFT estimates to improve ASD classification accuracy.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k-NN algorithm demonstrated the highest accuracy, sensitivity, specificity, and accuracy among all the classifiers used.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1DB8665E-5A83-47AA-AFE9-88118BD44627}"/>
              </a:ext>
            </a:extLst>
          </p:cNvPr>
          <p:cNvSpPr txBox="1">
            <a:spLocks/>
          </p:cNvSpPr>
          <p:nvPr/>
        </p:nvSpPr>
        <p:spPr>
          <a:xfrm>
            <a:off x="891757" y="1485208"/>
            <a:ext cx="2080404" cy="299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Achievements: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324A9533-F8CA-42DC-AA8F-FA24B7D5D8A6}"/>
              </a:ext>
            </a:extLst>
          </p:cNvPr>
          <p:cNvSpPr txBox="1">
            <a:spLocks/>
          </p:cNvSpPr>
          <p:nvPr/>
        </p:nvSpPr>
        <p:spPr>
          <a:xfrm>
            <a:off x="1121013" y="2640335"/>
            <a:ext cx="1621889" cy="2992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Drawbacks: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7C1D364E-CF2A-406D-BFB3-5B2CEBB4D6F0}"/>
              </a:ext>
            </a:extLst>
          </p:cNvPr>
          <p:cNvSpPr txBox="1">
            <a:spLocks/>
          </p:cNvSpPr>
          <p:nvPr/>
        </p:nvSpPr>
        <p:spPr>
          <a:xfrm>
            <a:off x="1121013" y="2914439"/>
            <a:ext cx="10587318" cy="981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single feature was sufficient for accurate ASD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effectiveness of the classification was limited by the small sample size, which may impact the generalizability of the results.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14DC079F-32A8-4675-9E8E-43BD60A8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376" y="47182"/>
            <a:ext cx="4509248" cy="61935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 dirty="0"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C3807C66-4F29-4D21-ABD9-5A7E5948DE9D}"/>
              </a:ext>
            </a:extLst>
          </p:cNvPr>
          <p:cNvSpPr txBox="1">
            <a:spLocks/>
          </p:cNvSpPr>
          <p:nvPr/>
        </p:nvSpPr>
        <p:spPr>
          <a:xfrm>
            <a:off x="735107" y="3908612"/>
            <a:ext cx="10919010" cy="413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3"/>
              </a:rPr>
              <a:t>[2]</a:t>
            </a:r>
            <a:r>
              <a:rPr lang="en-US" sz="1600" dirty="0"/>
              <a:t> An EEG based Channel Optimized Classification Approach for Autism Spectrum Disorder</a:t>
            </a:r>
            <a:endParaRPr lang="en-US" sz="1800" dirty="0">
              <a:latin typeface="+mn-lt"/>
            </a:endParaRP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9147FBFD-2206-4353-9C4C-512F9B8391CC}"/>
              </a:ext>
            </a:extLst>
          </p:cNvPr>
          <p:cNvSpPr txBox="1">
            <a:spLocks/>
          </p:cNvSpPr>
          <p:nvPr/>
        </p:nvSpPr>
        <p:spPr>
          <a:xfrm>
            <a:off x="1121013" y="4516871"/>
            <a:ext cx="10587318" cy="981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Accurately detects autism spectrum disorder (ASD) in most cases, even with fewer data channels, making detection efficient and user-friendly.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Using easy-to-apply techniques provides a cost-effective solution suitable for routine clinical settings.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B973D413-A203-4CB5-ADBE-28910BE58335}"/>
              </a:ext>
            </a:extLst>
          </p:cNvPr>
          <p:cNvSpPr txBox="1">
            <a:spLocks/>
          </p:cNvSpPr>
          <p:nvPr/>
        </p:nvSpPr>
        <p:spPr>
          <a:xfrm>
            <a:off x="891756" y="4242850"/>
            <a:ext cx="2080404" cy="299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Achievements: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3EFAEB5D-5C42-4E9C-B4B7-B4497184F122}"/>
              </a:ext>
            </a:extLst>
          </p:cNvPr>
          <p:cNvSpPr txBox="1">
            <a:spLocks/>
          </p:cNvSpPr>
          <p:nvPr/>
        </p:nvSpPr>
        <p:spPr>
          <a:xfrm>
            <a:off x="1121013" y="5418183"/>
            <a:ext cx="1621889" cy="2992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Drawbacks: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4DBEF9C6-6536-4736-91BF-C4BAF886B2D2}"/>
              </a:ext>
            </a:extLst>
          </p:cNvPr>
          <p:cNvSpPr txBox="1">
            <a:spLocks/>
          </p:cNvSpPr>
          <p:nvPr/>
        </p:nvSpPr>
        <p:spPr>
          <a:xfrm>
            <a:off x="1121013" y="5693156"/>
            <a:ext cx="10587318" cy="981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Tested on a limited group of participants, leading to potentially less reliable results for a larger or different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Relies on selecting the right features from the data, which may limit applicability in different situations or with other data types.</a:t>
            </a:r>
          </a:p>
        </p:txBody>
      </p:sp>
      <p:sp>
        <p:nvSpPr>
          <p:cNvPr id="43" name="Footer Placeholder 12">
            <a:extLst>
              <a:ext uri="{FF2B5EF4-FFF2-40B4-BE49-F238E27FC236}">
                <a16:creationId xmlns:a16="http://schemas.microsoft.com/office/drawing/2014/main" id="{7DB882F1-CF9D-4722-BEB8-F4513D014BD1}"/>
              </a:ext>
            </a:extLst>
          </p:cNvPr>
          <p:cNvSpPr txBox="1">
            <a:spLocks/>
          </p:cNvSpPr>
          <p:nvPr/>
        </p:nvSpPr>
        <p:spPr>
          <a:xfrm>
            <a:off x="4061012" y="6446088"/>
            <a:ext cx="6418728" cy="27227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accent3">
                    <a:lumMod val="60000"/>
                    <a:lumOff val="40000"/>
                  </a:schemeClr>
                </a:solidFill>
                <a:ea typeface="Cambria Math" panose="02040503050406030204" pitchFamily="18" charset="0"/>
                <a:cs typeface="Calibri Light" panose="020F0302020204030204" pitchFamily="34" charset="0"/>
              </a:rPr>
              <a:t>Detection</a:t>
            </a:r>
            <a:r>
              <a:rPr lang="en-US" sz="900" dirty="0">
                <a:solidFill>
                  <a:schemeClr val="accent3">
                    <a:lumMod val="60000"/>
                    <a:lumOff val="40000"/>
                  </a:schemeClr>
                </a:solidFill>
                <a:ea typeface="Cambria Math" panose="02040503050406030204" pitchFamily="18" charset="0"/>
                <a:cs typeface="Times New Roman" panose="02020603050405020304" pitchFamily="18" charset="0"/>
              </a:rPr>
              <a:t> of Autism Spectrum Disorder using EEG Signal </a:t>
            </a:r>
            <a:endParaRPr lang="en-US" sz="9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Date Placeholder 11">
            <a:extLst>
              <a:ext uri="{FF2B5EF4-FFF2-40B4-BE49-F238E27FC236}">
                <a16:creationId xmlns:a16="http://schemas.microsoft.com/office/drawing/2014/main" id="{1D25F28F-CA9A-49A2-9982-3A93FAAE67D8}"/>
              </a:ext>
            </a:extLst>
          </p:cNvPr>
          <p:cNvSpPr txBox="1">
            <a:spLocks/>
          </p:cNvSpPr>
          <p:nvPr/>
        </p:nvSpPr>
        <p:spPr>
          <a:xfrm>
            <a:off x="838200" y="638947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accent3">
                    <a:lumMod val="60000"/>
                    <a:lumOff val="40000"/>
                  </a:schemeClr>
                </a:solidFill>
              </a:rPr>
              <a:t>2024</a:t>
            </a:r>
            <a:endParaRPr lang="en-US" sz="9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"/>
    </mc:Choice>
    <mc:Fallback xmlns="">
      <p:transition spd="slow" advTm="32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176" y="336595"/>
            <a:ext cx="3137647" cy="591671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a typeface="Cambria Math" panose="02040503050406030204" pitchFamily="18" charset="0"/>
                <a:cs typeface="Calibri Light" panose="020F0302020204030204" pitchFamily="34" charset="0"/>
              </a:rPr>
              <a:t>Detection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a typeface="Cambria Math" panose="02040503050406030204" pitchFamily="18" charset="0"/>
                <a:cs typeface="Times New Roman" panose="02020603050405020304" pitchFamily="18" charset="0"/>
              </a:rPr>
              <a:t> of Autism Spectrum Disorder using EEG Signal 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5</a:t>
            </a:fld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DE8BE3-4D0E-41D8-B99F-CE5579AD606E}"/>
              </a:ext>
            </a:extLst>
          </p:cNvPr>
          <p:cNvSpPr/>
          <p:nvPr/>
        </p:nvSpPr>
        <p:spPr>
          <a:xfrm>
            <a:off x="1524000" y="1658472"/>
            <a:ext cx="10667999" cy="4271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Early and accurate ASD detection improves intervention and treatment.</a:t>
            </a: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Higuchi's fractal dimension (HFD) EEG signal analysis offers a promising diagnostic method.</a:t>
            </a: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Fractal analysis enhances understanding of brain activity and supports effective diagnostics.</a:t>
            </a: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Research aims to make ASD detection more accessible and efficient.</a:t>
            </a: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Innovative approaches such as HFD may lead to better support and outcomes for individuals with ASD.</a:t>
            </a:r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0"/>
    </mc:Choice>
    <mc:Fallback xmlns="">
      <p:transition spd="slow" advTm="43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529" y="366925"/>
            <a:ext cx="2554942" cy="546847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6</a:t>
            </a:fld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5E700D-050B-4198-B914-860A45C77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9" y="1526643"/>
            <a:ext cx="3534761" cy="40736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1A129E-3420-4BBC-BBE7-57C7B74040D5}"/>
              </a:ext>
            </a:extLst>
          </p:cNvPr>
          <p:cNvSpPr/>
          <p:nvPr/>
        </p:nvSpPr>
        <p:spPr>
          <a:xfrm>
            <a:off x="3581400" y="1257704"/>
            <a:ext cx="8379805" cy="4545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Apply algorithms to measure fractal dimensions in EEG data.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Evaluate Higuchi’s Fractal Dimension (HFD) for its sensitivity to brain activity in ASD detection.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Compare HFD values between ASD patients and healthy subjects to identify detection thresholds.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Analyze the relationship between HFD values and ASD symptoms.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Contribute to improving ASD diagnostic tools through advanced signal processing techniques.</a:t>
            </a: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31EB691C-9C1A-4CE4-BE95-B14E8CCC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a typeface="Cambria Math" panose="02040503050406030204" pitchFamily="18" charset="0"/>
                <a:cs typeface="Calibri Light" panose="020F0302020204030204" pitchFamily="34" charset="0"/>
              </a:rPr>
              <a:t>Detection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a typeface="Cambria Math" panose="02040503050406030204" pitchFamily="18" charset="0"/>
                <a:cs typeface="Times New Roman" panose="02020603050405020304" pitchFamily="18" charset="0"/>
              </a:rPr>
              <a:t> of Autism Spectrum Disorder using EEG Signal 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"/>
    </mc:Choice>
    <mc:Fallback xmlns="">
      <p:transition spd="slow" advTm="44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EFC5-16C6-4459-9840-7156CBC8C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36525"/>
            <a:ext cx="5029200" cy="670299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cs typeface="Times New Roman" panose="02020603050405020304" pitchFamily="18" charset="0"/>
              </a:rPr>
              <a:t>Methodology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7359B3A-C0E8-4764-8DE0-E5E146F3363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2024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A85D51-9FB3-4583-B832-7E865A0AC00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fld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1C2A78FF-3956-469D-8A68-06234B48CF2E}"/>
              </a:ext>
            </a:extLst>
          </p:cNvPr>
          <p:cNvSpPr txBox="1">
            <a:spLocks/>
          </p:cNvSpPr>
          <p:nvPr/>
        </p:nvSpPr>
        <p:spPr>
          <a:xfrm>
            <a:off x="4151836" y="6476705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accent3">
                    <a:lumMod val="60000"/>
                    <a:lumOff val="40000"/>
                  </a:schemeClr>
                </a:solidFill>
                <a:ea typeface="Cambria Math" panose="02040503050406030204" pitchFamily="18" charset="0"/>
                <a:cs typeface="Calibri Light" panose="020F0302020204030204" pitchFamily="34" charset="0"/>
              </a:rPr>
              <a:t>Detection</a:t>
            </a:r>
            <a:r>
              <a:rPr lang="en-US" sz="900" dirty="0">
                <a:solidFill>
                  <a:schemeClr val="accent3">
                    <a:lumMod val="60000"/>
                    <a:lumOff val="40000"/>
                  </a:schemeClr>
                </a:solidFill>
                <a:ea typeface="Cambria Math" panose="02040503050406030204" pitchFamily="18" charset="0"/>
                <a:cs typeface="Times New Roman" panose="02020603050405020304" pitchFamily="18" charset="0"/>
              </a:rPr>
              <a:t> of Autism Spectrum Disorder using EEG Signal </a:t>
            </a:r>
            <a:endParaRPr lang="en-US" sz="9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95AD91-E94E-4D07-ADC4-DE68FB19C042}"/>
              </a:ext>
            </a:extLst>
          </p:cNvPr>
          <p:cNvSpPr/>
          <p:nvPr/>
        </p:nvSpPr>
        <p:spPr>
          <a:xfrm>
            <a:off x="766915" y="2693012"/>
            <a:ext cx="1694330" cy="6620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 Data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19790B0D-38A2-413D-9184-F5F7564CC695}"/>
              </a:ext>
            </a:extLst>
          </p:cNvPr>
          <p:cNvSpPr/>
          <p:nvPr/>
        </p:nvSpPr>
        <p:spPr>
          <a:xfrm>
            <a:off x="744836" y="1220351"/>
            <a:ext cx="1709999" cy="751262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Set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3E7A72A7-C9AC-4F97-ABA5-56B0BA021B23}"/>
              </a:ext>
            </a:extLst>
          </p:cNvPr>
          <p:cNvSpPr/>
          <p:nvPr/>
        </p:nvSpPr>
        <p:spPr>
          <a:xfrm>
            <a:off x="1486418" y="2069749"/>
            <a:ext cx="180740" cy="5063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67DCB4-94BA-4B7F-9A36-045F94254B25}"/>
              </a:ext>
            </a:extLst>
          </p:cNvPr>
          <p:cNvSpPr/>
          <p:nvPr/>
        </p:nvSpPr>
        <p:spPr>
          <a:xfrm>
            <a:off x="3182438" y="1261004"/>
            <a:ext cx="2196353" cy="670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dirty="0"/>
              <a:t>Preprocessing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788D866-EE76-441C-A5D2-91817E7BF958}"/>
              </a:ext>
            </a:extLst>
          </p:cNvPr>
          <p:cNvSpPr/>
          <p:nvPr/>
        </p:nvSpPr>
        <p:spPr>
          <a:xfrm>
            <a:off x="2502246" y="1523461"/>
            <a:ext cx="646453" cy="197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 descr="l">
            <a:extLst>
              <a:ext uri="{FF2B5EF4-FFF2-40B4-BE49-F238E27FC236}">
                <a16:creationId xmlns:a16="http://schemas.microsoft.com/office/drawing/2014/main" id="{1B669909-07DF-4E3E-BEA8-8004AD59813A}"/>
              </a:ext>
            </a:extLst>
          </p:cNvPr>
          <p:cNvSpPr/>
          <p:nvPr/>
        </p:nvSpPr>
        <p:spPr>
          <a:xfrm>
            <a:off x="6057992" y="1261423"/>
            <a:ext cx="2124635" cy="6702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Calculation HFD Values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1E8FE05-13C8-45CE-8F4C-26836089AED1}"/>
              </a:ext>
            </a:extLst>
          </p:cNvPr>
          <p:cNvSpPr/>
          <p:nvPr/>
        </p:nvSpPr>
        <p:spPr>
          <a:xfrm>
            <a:off x="5403603" y="1504653"/>
            <a:ext cx="629576" cy="197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C71478A-DAAE-4D94-93D8-970ED364BDA3}"/>
              </a:ext>
            </a:extLst>
          </p:cNvPr>
          <p:cNvSpPr/>
          <p:nvPr/>
        </p:nvSpPr>
        <p:spPr>
          <a:xfrm>
            <a:off x="8879680" y="969568"/>
            <a:ext cx="2743200" cy="13574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Establish Correlation</a:t>
            </a:r>
          </a:p>
          <a:p>
            <a:pPr algn="ctr"/>
            <a:r>
              <a:rPr lang="en-US" dirty="0"/>
              <a:t>Based on Max, Min and</a:t>
            </a:r>
          </a:p>
          <a:p>
            <a:pPr algn="ctr"/>
            <a:r>
              <a:rPr lang="en-US" dirty="0"/>
              <a:t>Average HFD Values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23483D-07C3-4E92-B688-5245CDA04E37}"/>
              </a:ext>
            </a:extLst>
          </p:cNvPr>
          <p:cNvSpPr/>
          <p:nvPr/>
        </p:nvSpPr>
        <p:spPr>
          <a:xfrm>
            <a:off x="9426804" y="3024013"/>
            <a:ext cx="2196076" cy="9438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ASD Analysis </a:t>
            </a:r>
          </a:p>
          <a:p>
            <a:pPr algn="ctr"/>
            <a:r>
              <a:rPr lang="en-US" dirty="0"/>
              <a:t>Based on </a:t>
            </a:r>
          </a:p>
          <a:p>
            <a:pPr algn="ctr"/>
            <a:r>
              <a:rPr lang="en-US" dirty="0"/>
              <a:t>Correlation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99BBB0DC-4AA1-4505-B9D8-30F79CDE67D2}"/>
              </a:ext>
            </a:extLst>
          </p:cNvPr>
          <p:cNvSpPr/>
          <p:nvPr/>
        </p:nvSpPr>
        <p:spPr>
          <a:xfrm>
            <a:off x="8216365" y="1549461"/>
            <a:ext cx="629576" cy="197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1F88976E-452C-4E52-A548-E7DFD9EB99C5}"/>
              </a:ext>
            </a:extLst>
          </p:cNvPr>
          <p:cNvSpPr/>
          <p:nvPr/>
        </p:nvSpPr>
        <p:spPr>
          <a:xfrm>
            <a:off x="10434472" y="2422340"/>
            <a:ext cx="180740" cy="506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5DDD6A-63CE-4CE2-B461-BF4C8BB43FF0}"/>
              </a:ext>
            </a:extLst>
          </p:cNvPr>
          <p:cNvSpPr/>
          <p:nvPr/>
        </p:nvSpPr>
        <p:spPr>
          <a:xfrm>
            <a:off x="5503192" y="4731684"/>
            <a:ext cx="2679435" cy="9480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and Testing</a:t>
            </a:r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555647B2-053C-4AB7-A9D3-4F91BE9AE970}"/>
              </a:ext>
            </a:extLst>
          </p:cNvPr>
          <p:cNvSpPr/>
          <p:nvPr/>
        </p:nvSpPr>
        <p:spPr>
          <a:xfrm>
            <a:off x="5272898" y="2834092"/>
            <a:ext cx="3308808" cy="1258939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Selection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121E7C-CB38-4B7A-87A8-2FEFCC8A3BAA}"/>
              </a:ext>
            </a:extLst>
          </p:cNvPr>
          <p:cNvSpPr/>
          <p:nvPr/>
        </p:nvSpPr>
        <p:spPr>
          <a:xfrm>
            <a:off x="8997099" y="4768981"/>
            <a:ext cx="2196076" cy="91074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  and Accuracy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EAADACBB-1992-4275-AEA8-EB2DD821ACC6}"/>
              </a:ext>
            </a:extLst>
          </p:cNvPr>
          <p:cNvSpPr/>
          <p:nvPr/>
        </p:nvSpPr>
        <p:spPr>
          <a:xfrm>
            <a:off x="6832531" y="4159177"/>
            <a:ext cx="180740" cy="506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F580BEB-15A7-48E6-B7D0-A075EF52BC36}"/>
              </a:ext>
            </a:extLst>
          </p:cNvPr>
          <p:cNvSpPr/>
          <p:nvPr/>
        </p:nvSpPr>
        <p:spPr>
          <a:xfrm>
            <a:off x="8266636" y="5143497"/>
            <a:ext cx="646453" cy="197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D59264F1-FCD4-4826-936A-5769CC35402C}"/>
              </a:ext>
            </a:extLst>
          </p:cNvPr>
          <p:cNvSpPr/>
          <p:nvPr/>
        </p:nvSpPr>
        <p:spPr>
          <a:xfrm>
            <a:off x="8704867" y="3366338"/>
            <a:ext cx="629575" cy="1976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9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6"/>
    </mc:Choice>
    <mc:Fallback xmlns="">
      <p:transition spd="slow" advTm="136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779" y="131648"/>
            <a:ext cx="5209801" cy="58158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 dirty="0">
                <a:cs typeface="Times New Roman" panose="02020603050405020304" pitchFamily="18" charset="0"/>
              </a:rPr>
              <a:t>Data 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8</a:t>
            </a:fld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Footer Placeholder 12">
            <a:extLst>
              <a:ext uri="{FF2B5EF4-FFF2-40B4-BE49-F238E27FC236}">
                <a16:creationId xmlns:a16="http://schemas.microsoft.com/office/drawing/2014/main" id="{33344B33-0843-4051-9B1A-80ED2B40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a typeface="Cambria Math" panose="02040503050406030204" pitchFamily="18" charset="0"/>
                <a:cs typeface="Calibri Light" panose="020F0302020204030204" pitchFamily="34" charset="0"/>
              </a:rPr>
              <a:t>Detection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a typeface="Cambria Math" panose="02040503050406030204" pitchFamily="18" charset="0"/>
                <a:cs typeface="Times New Roman" panose="02020603050405020304" pitchFamily="18" charset="0"/>
              </a:rPr>
              <a:t> of Autism Spectrum Disorder using EEG Signal 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F55F65-3C30-4214-AC20-B721B80E96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198" y="954009"/>
            <a:ext cx="10515601" cy="148758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+mj-lt"/>
              </a:rPr>
              <a:t>Dataset Description</a:t>
            </a:r>
            <a:r>
              <a:rPr lang="en-US" sz="1800" b="1" dirty="0">
                <a:latin typeface="+mj-lt"/>
              </a:rPr>
              <a:t>:</a:t>
            </a:r>
            <a:endParaRPr lang="en-US" sz="18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dataset contains raw EEG recordings collected from subjects during resting-state sessions with their eyes closed.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Each recording captures brain activity over time across multiple channels.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D9CEB83-322E-4C47-B6E8-1021FA068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7" y="2915098"/>
            <a:ext cx="10515601" cy="10823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j-lt"/>
              </a:rPr>
              <a:t>Source of the Dataset:</a:t>
            </a:r>
            <a:endParaRPr lang="en-US" sz="20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EEG data was collected from </a:t>
            </a:r>
            <a:r>
              <a:rPr lang="en-US" sz="1800" b="1" dirty="0"/>
              <a:t>Shaheed Shaikh Abu-Naser Specialized Hospital</a:t>
            </a:r>
            <a:r>
              <a:rPr lang="en-US" sz="1800" dirty="0"/>
              <a:t> during a clinical study on autism spectrum disorder. 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ADF8B3B-D1EF-4F2E-9586-C2258BFB7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7" y="4449253"/>
            <a:ext cx="10515601" cy="17645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j-lt"/>
              </a:rPr>
              <a:t>Size and Structure:</a:t>
            </a:r>
            <a:endParaRPr lang="en-US" sz="20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dataset includes EEG recordings from 7 ASD subjects and 9 Control subjects, each with 8 channels.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recordings span some minutes, sampled at a frequency of 256 Hz, resulting in more data points per channel.</a:t>
            </a: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4"/>
    </mc:Choice>
    <mc:Fallback xmlns="">
      <p:transition spd="slow" advTm="152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E377-C1AE-4D47-8227-A1C0605D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473" y="61582"/>
            <a:ext cx="8421688" cy="1325563"/>
          </a:xfrm>
        </p:spPr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811BB-86A9-41C5-A758-3A3101962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74656" y="1039793"/>
            <a:ext cx="2896671" cy="47917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1" cap="none" dirty="0">
                <a:latin typeface="+mn-lt"/>
              </a:rPr>
              <a:t>Sample data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314820F-EEBC-4B00-A67A-3D7CC72A05A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165756" y="1696771"/>
            <a:ext cx="9860488" cy="4121436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F92D1C2-5A0A-4EAD-8827-A3FA8159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2024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F33659E-0FD1-471C-A8A0-F8921AD72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9</a:t>
            </a:fld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C1DBDDFD-85E6-4C24-9506-295E40EDC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a typeface="Cambria Math" panose="02040503050406030204" pitchFamily="18" charset="0"/>
                <a:cs typeface="Calibri Light" panose="020F0302020204030204" pitchFamily="34" charset="0"/>
              </a:rPr>
              <a:t>Detection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a typeface="Cambria Math" panose="02040503050406030204" pitchFamily="18" charset="0"/>
                <a:cs typeface="Times New Roman" panose="02020603050405020304" pitchFamily="18" charset="0"/>
              </a:rPr>
              <a:t> of Autism Spectrum Disorder using EEG Signal 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92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7"/>
    </mc:Choice>
    <mc:Fallback xmlns="">
      <p:transition spd="slow" advTm="537"/>
    </mc:Fallback>
  </mc:AlternateContent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1414</TotalTime>
  <Words>1362</Words>
  <Application>Microsoft Office PowerPoint</Application>
  <PresentationFormat>Widescreen</PresentationFormat>
  <Paragraphs>183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 Math</vt:lpstr>
      <vt:lpstr>Courier New</vt:lpstr>
      <vt:lpstr>Tenorite</vt:lpstr>
      <vt:lpstr>Times New Roman</vt:lpstr>
      <vt:lpstr>Wingdings</vt:lpstr>
      <vt:lpstr>Monoline</vt:lpstr>
      <vt:lpstr>Detection of Autism Spectrum Disorder using EEG Signal </vt:lpstr>
      <vt:lpstr>CONTENTS</vt:lpstr>
      <vt:lpstr>Introduction</vt:lpstr>
      <vt:lpstr>Literature Review</vt:lpstr>
      <vt:lpstr>Motivation</vt:lpstr>
      <vt:lpstr>Objective</vt:lpstr>
      <vt:lpstr>Methodology </vt:lpstr>
      <vt:lpstr>Data set</vt:lpstr>
      <vt:lpstr>Data Set</vt:lpstr>
      <vt:lpstr>Higuchi Fractal Dimension (HFD) Algorithm</vt:lpstr>
      <vt:lpstr>HFD MIN, MAX, AVG &amp; STD for Kmax(2,256)</vt:lpstr>
      <vt:lpstr>HFD MIN, MAX, AVG &amp; STD for Kmax(2,256)</vt:lpstr>
      <vt:lpstr>Results Comparison </vt:lpstr>
      <vt:lpstr>Model Select, training &amp; Testing</vt:lpstr>
      <vt:lpstr>Future Work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Autism Spectrum Disorder using EEG Signal</dc:title>
  <dc:creator>Tushar Sarkar</dc:creator>
  <cp:lastModifiedBy>Tushar Sarkar</cp:lastModifiedBy>
  <cp:revision>53</cp:revision>
  <dcterms:created xsi:type="dcterms:W3CDTF">2024-08-31T10:34:23Z</dcterms:created>
  <dcterms:modified xsi:type="dcterms:W3CDTF">2024-09-04T20:11:23Z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