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66" r:id="rId5"/>
    <p:sldId id="264" r:id="rId6"/>
    <p:sldId id="263" r:id="rId7"/>
    <p:sldId id="265" r:id="rId8"/>
    <p:sldId id="262" r:id="rId9"/>
    <p:sldId id="261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2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8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3434-BE2D-4A1A-A34E-C662C3D6E3F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91D99A-AB9F-4E66-8C35-BEB81FDA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543DB4-CD3B-40ED-8E06-AA92F480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66" y="6338045"/>
            <a:ext cx="10910047" cy="51995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Bangabandhu Sheikh Mujibur Rahman Science and Technology University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14D92-369B-4081-8757-6766C46601FC}"/>
              </a:ext>
            </a:extLst>
          </p:cNvPr>
          <p:cNvSpPr/>
          <p:nvPr/>
        </p:nvSpPr>
        <p:spPr>
          <a:xfrm>
            <a:off x="2097738" y="4176019"/>
            <a:ext cx="4572000" cy="1921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Tushar Sarkar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18CSE035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1E16F-04C4-4019-AAD8-843BECD3B9BD}"/>
              </a:ext>
            </a:extLst>
          </p:cNvPr>
          <p:cNvSpPr/>
          <p:nvPr/>
        </p:nvSpPr>
        <p:spPr>
          <a:xfrm>
            <a:off x="7443209" y="4176018"/>
            <a:ext cx="4572000" cy="1921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Ferdous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ABF7B5-18BB-4A2D-9989-DB2485B239DF}"/>
              </a:ext>
            </a:extLst>
          </p:cNvPr>
          <p:cNvSpPr/>
          <p:nvPr/>
        </p:nvSpPr>
        <p:spPr>
          <a:xfrm>
            <a:off x="519952" y="-206188"/>
            <a:ext cx="11322423" cy="226806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Hello Everyone</a:t>
            </a:r>
          </a:p>
        </p:txBody>
      </p:sp>
      <p:pic>
        <p:nvPicPr>
          <p:cNvPr id="1026" name="Picture 2" descr="Bangabandhu Sheikh Mujibur Rahman Science And Technology University |  Gopalganj">
            <a:extLst>
              <a:ext uri="{FF2B5EF4-FFF2-40B4-BE49-F238E27FC236}">
                <a16:creationId xmlns:a16="http://schemas.microsoft.com/office/drawing/2014/main" id="{59CC1521-E5D5-4AA8-B982-8DBF9731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1" y="5689525"/>
            <a:ext cx="1168475" cy="11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C95402-199D-4E9C-8DD7-AC9719ACC72C}"/>
              </a:ext>
            </a:extLst>
          </p:cNvPr>
          <p:cNvSpPr/>
          <p:nvPr/>
        </p:nvSpPr>
        <p:spPr>
          <a:xfrm>
            <a:off x="2339785" y="2419701"/>
            <a:ext cx="7879976" cy="6992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of Autism Spectrum Disorder by Feature Extraction of EEG Signals</a:t>
            </a:r>
          </a:p>
        </p:txBody>
      </p:sp>
    </p:spTree>
    <p:extLst>
      <p:ext uri="{BB962C8B-B14F-4D97-AF65-F5344CB8AC3E}">
        <p14:creationId xmlns:p14="http://schemas.microsoft.com/office/powerpoint/2010/main" val="301793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FAF-03F6-4596-96C4-2151F829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0"/>
            <a:ext cx="8999536" cy="10858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F0027-90B6-4313-9AB7-AE0EBF53A985}"/>
              </a:ext>
            </a:extLst>
          </p:cNvPr>
          <p:cNvSpPr/>
          <p:nvPr/>
        </p:nvSpPr>
        <p:spPr>
          <a:xfrm>
            <a:off x="1609725" y="1933575"/>
            <a:ext cx="9896475" cy="441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Zahrul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Jannat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Md. Ferdous, M. A. H.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Mohammed Golam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Zilani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Nazmul Siddique-2021. ASD Detection using Higuchi’s Fractal Dimension from EEG, Springer,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pp. 102-115.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A Ali, A.R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Syafeeza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 Jaafar, M.K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Fitri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Alif-2020. Autism spectrum disorder classification on electroencephalogram signal using deep learning algorithm, Springer, pp. 91-99.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Zhao,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Jiajia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Song,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Li,Jiannan-2021,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study on EEG feature extraction and classification in autistic children based on singular spectrum analysis method, Springer, pp. 118-130.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Berna Ari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Nebras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Sobahi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Ömer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Alçin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Abdulkadir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Sengur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U.Rajendra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Acharya-2022.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detection of autism using Douglas-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Peucker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algorithm, sparse coding based feature mapping and convolutional neural network techniques with EEG signals, Springer, pp. 217-228.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5E0C-3AC9-4B27-90EE-E5727F2F6AA7}"/>
              </a:ext>
            </a:extLst>
          </p:cNvPr>
          <p:cNvSpPr txBox="1">
            <a:spLocks/>
          </p:cNvSpPr>
          <p:nvPr/>
        </p:nvSpPr>
        <p:spPr>
          <a:xfrm>
            <a:off x="2809875" y="1547812"/>
            <a:ext cx="7229475" cy="37623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700" b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 you Everyone</a:t>
            </a:r>
            <a:br>
              <a:rPr lang="en-US" sz="4800" b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2E7B9-80A7-43D3-9EF1-301A857C3315}"/>
              </a:ext>
            </a:extLst>
          </p:cNvPr>
          <p:cNvSpPr/>
          <p:nvPr/>
        </p:nvSpPr>
        <p:spPr>
          <a:xfrm>
            <a:off x="1904997" y="-125506"/>
            <a:ext cx="8202706" cy="1272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F2AA08E-9032-4060-9DFA-6965E76BEA86}"/>
              </a:ext>
            </a:extLst>
          </p:cNvPr>
          <p:cNvSpPr/>
          <p:nvPr/>
        </p:nvSpPr>
        <p:spPr>
          <a:xfrm>
            <a:off x="2631140" y="4956886"/>
            <a:ext cx="2232215" cy="58941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9615F53-56D1-4D4E-A14C-276EEBF0CD25}"/>
              </a:ext>
            </a:extLst>
          </p:cNvPr>
          <p:cNvSpPr/>
          <p:nvPr/>
        </p:nvSpPr>
        <p:spPr>
          <a:xfrm>
            <a:off x="2631140" y="5757594"/>
            <a:ext cx="1988485" cy="5894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68745AC4-A2DA-4935-8EDD-028FC39339B7}"/>
              </a:ext>
            </a:extLst>
          </p:cNvPr>
          <p:cNvSpPr/>
          <p:nvPr/>
        </p:nvSpPr>
        <p:spPr>
          <a:xfrm>
            <a:off x="2631140" y="4156179"/>
            <a:ext cx="2631142" cy="58941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6B26E0AE-5B1B-400B-BFF5-3F16988E8AE0}"/>
              </a:ext>
            </a:extLst>
          </p:cNvPr>
          <p:cNvSpPr/>
          <p:nvPr/>
        </p:nvSpPr>
        <p:spPr>
          <a:xfrm>
            <a:off x="2617691" y="3370134"/>
            <a:ext cx="2882155" cy="58941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EB276B2-28C5-4927-A8ED-A5375924F1EF}"/>
              </a:ext>
            </a:extLst>
          </p:cNvPr>
          <p:cNvSpPr/>
          <p:nvPr/>
        </p:nvSpPr>
        <p:spPr>
          <a:xfrm>
            <a:off x="2617691" y="2554763"/>
            <a:ext cx="3137650" cy="5894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B54200B-84C7-425A-A1A3-721984E4B336}"/>
              </a:ext>
            </a:extLst>
          </p:cNvPr>
          <p:cNvSpPr/>
          <p:nvPr/>
        </p:nvSpPr>
        <p:spPr>
          <a:xfrm>
            <a:off x="2622172" y="1731200"/>
            <a:ext cx="3384178" cy="5894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81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1253-54E2-4B8C-A57C-6043A4D6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447" y="0"/>
            <a:ext cx="8967599" cy="108024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7B175EE-F572-430D-B66E-E3503EAB3DAC}"/>
              </a:ext>
            </a:extLst>
          </p:cNvPr>
          <p:cNvSpPr/>
          <p:nvPr/>
        </p:nvSpPr>
        <p:spPr>
          <a:xfrm>
            <a:off x="496845" y="1555086"/>
            <a:ext cx="2088776" cy="950258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9B8BC-C1B8-4E9A-B125-671C7FD4E494}"/>
              </a:ext>
            </a:extLst>
          </p:cNvPr>
          <p:cNvSpPr/>
          <p:nvPr/>
        </p:nvSpPr>
        <p:spPr>
          <a:xfrm>
            <a:off x="2570084" y="1080247"/>
            <a:ext cx="8859916" cy="1919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(ASD) is a complex condition that affects how people behave and communicate.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 is difficult to diagnose because it appears differently in each individual and can range from mild to severe.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really important to find out if someone has ASD so they can get the right help.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D613C87-FE44-41B3-9622-88A5D9A51E9D}"/>
              </a:ext>
            </a:extLst>
          </p:cNvPr>
          <p:cNvSpPr/>
          <p:nvPr/>
        </p:nvSpPr>
        <p:spPr>
          <a:xfrm>
            <a:off x="496845" y="3413303"/>
            <a:ext cx="2088776" cy="950258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27B9C-7D15-497E-89DD-195819E5E745}"/>
              </a:ext>
            </a:extLst>
          </p:cNvPr>
          <p:cNvSpPr/>
          <p:nvPr/>
        </p:nvSpPr>
        <p:spPr>
          <a:xfrm>
            <a:off x="2570085" y="3095626"/>
            <a:ext cx="8859916" cy="1711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more about ASD we will look at brain signals, called EEG.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studying these signals, we can find specific patterns linked to ASD.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problems with the methods we use now to diagnose ASD, so we will explore better, more accurate ways.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4147168-E956-4168-B102-548AD1B8F58B}"/>
              </a:ext>
            </a:extLst>
          </p:cNvPr>
          <p:cNvSpPr/>
          <p:nvPr/>
        </p:nvSpPr>
        <p:spPr>
          <a:xfrm>
            <a:off x="491666" y="5249946"/>
            <a:ext cx="2088776" cy="95025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A1FA-6271-4212-AC05-EB62746BA82B}"/>
              </a:ext>
            </a:extLst>
          </p:cNvPr>
          <p:cNvSpPr/>
          <p:nvPr/>
        </p:nvSpPr>
        <p:spPr>
          <a:xfrm>
            <a:off x="2570084" y="4681239"/>
            <a:ext cx="8859916" cy="2001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new feature extraction method to detect ASD using EEG signals.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it easier to find out if someone has ASD, so we can better help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brain science and technology to learn more about ASD.</a:t>
            </a:r>
          </a:p>
        </p:txBody>
      </p:sp>
    </p:spTree>
    <p:extLst>
      <p:ext uri="{BB962C8B-B14F-4D97-AF65-F5344CB8AC3E}">
        <p14:creationId xmlns:p14="http://schemas.microsoft.com/office/powerpoint/2010/main" val="42089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0E8E-1FDA-4457-9B0D-53247214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1" y="0"/>
            <a:ext cx="9077324" cy="119516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F97AC-C46D-4046-97B6-89A4B64B3DA1}"/>
              </a:ext>
            </a:extLst>
          </p:cNvPr>
          <p:cNvSpPr/>
          <p:nvPr/>
        </p:nvSpPr>
        <p:spPr>
          <a:xfrm>
            <a:off x="2241176" y="1195165"/>
            <a:ext cx="8607799" cy="539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Time-domain feature extraction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feature extraction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Decomposition-domain feature extraction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 time-frequency domain feature extraction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domain feature extraction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 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Higuchi’s Fractal feature extraction</a:t>
            </a:r>
          </a:p>
          <a:p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  <a:p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251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0E8E-1FDA-4457-9B0D-53247214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1" y="0"/>
            <a:ext cx="9077324" cy="119516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6CBEDE1-60B0-4868-BD1E-42FBC79B8A75}"/>
              </a:ext>
            </a:extLst>
          </p:cNvPr>
          <p:cNvSpPr/>
          <p:nvPr/>
        </p:nvSpPr>
        <p:spPr>
          <a:xfrm>
            <a:off x="171450" y="1409700"/>
            <a:ext cx="2705100" cy="77152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6514B-D7C3-4955-BA7A-D72340C9DE79}"/>
              </a:ext>
            </a:extLst>
          </p:cNvPr>
          <p:cNvSpPr/>
          <p:nvPr/>
        </p:nvSpPr>
        <p:spPr>
          <a:xfrm>
            <a:off x="3133724" y="2381250"/>
            <a:ext cx="8610601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Electroencephalogram (EEG) Data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Feature-Extracted Data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Diagnostic Labels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Data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Output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0E8E-1FDA-4457-9B0D-53247214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1" y="0"/>
            <a:ext cx="9077324" cy="119516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5F25A149-BC67-4C9D-8ED6-DF362586C203}"/>
              </a:ext>
            </a:extLst>
          </p:cNvPr>
          <p:cNvSpPr/>
          <p:nvPr/>
        </p:nvSpPr>
        <p:spPr>
          <a:xfrm>
            <a:off x="188257" y="1353671"/>
            <a:ext cx="2459693" cy="837079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BF40B-F653-4B64-AF15-11272B2F7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53" y="2574933"/>
            <a:ext cx="6340027" cy="311685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B5E32F-D21E-47E4-82C0-719E065FEF23}"/>
              </a:ext>
            </a:extLst>
          </p:cNvPr>
          <p:cNvSpPr/>
          <p:nvPr/>
        </p:nvSpPr>
        <p:spPr>
          <a:xfrm>
            <a:off x="5250740" y="4364904"/>
            <a:ext cx="446994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8C106-929A-4831-9D5B-F01B5A36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1" y="2574932"/>
            <a:ext cx="4657209" cy="31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2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0E8E-1FDA-4457-9B0D-53247214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1" y="0"/>
            <a:ext cx="9077324" cy="119516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99CE1F5-06E7-4748-B2BF-76A5FA86ECD8}"/>
              </a:ext>
            </a:extLst>
          </p:cNvPr>
          <p:cNvSpPr/>
          <p:nvPr/>
        </p:nvSpPr>
        <p:spPr>
          <a:xfrm>
            <a:off x="188259" y="1371600"/>
            <a:ext cx="3164541" cy="77993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Methods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38795B-8235-4D00-964D-C5FE37F73081}"/>
              </a:ext>
            </a:extLst>
          </p:cNvPr>
          <p:cNvSpPr/>
          <p:nvPr/>
        </p:nvSpPr>
        <p:spPr>
          <a:xfrm>
            <a:off x="5612041" y="5859771"/>
            <a:ext cx="2327272" cy="777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DC96F1-286A-46C2-A24E-8AE7D2F696ED}"/>
              </a:ext>
            </a:extLst>
          </p:cNvPr>
          <p:cNvSpPr/>
          <p:nvPr/>
        </p:nvSpPr>
        <p:spPr>
          <a:xfrm>
            <a:off x="2352967" y="4460224"/>
            <a:ext cx="2452914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E01018-DC50-4FDE-8262-2C74631FDEC4}"/>
              </a:ext>
            </a:extLst>
          </p:cNvPr>
          <p:cNvSpPr/>
          <p:nvPr/>
        </p:nvSpPr>
        <p:spPr>
          <a:xfrm>
            <a:off x="5673946" y="4460224"/>
            <a:ext cx="2265367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786A6B-1369-464A-9E81-4216E96B550F}"/>
              </a:ext>
            </a:extLst>
          </p:cNvPr>
          <p:cNvSpPr/>
          <p:nvPr/>
        </p:nvSpPr>
        <p:spPr>
          <a:xfrm>
            <a:off x="9334311" y="4391124"/>
            <a:ext cx="2452914" cy="9063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D48902-0D38-4B46-B3B1-5426E9D09A74}"/>
              </a:ext>
            </a:extLst>
          </p:cNvPr>
          <p:cNvSpPr/>
          <p:nvPr/>
        </p:nvSpPr>
        <p:spPr>
          <a:xfrm>
            <a:off x="2352967" y="5857680"/>
            <a:ext cx="2452914" cy="77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359881-3072-4CE1-9204-E5B522EA4021}"/>
              </a:ext>
            </a:extLst>
          </p:cNvPr>
          <p:cNvSpPr/>
          <p:nvPr/>
        </p:nvSpPr>
        <p:spPr>
          <a:xfrm>
            <a:off x="7068284" y="3022931"/>
            <a:ext cx="3055884" cy="7899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73D3B9-68ED-4D37-ACC2-21B417FEB142}"/>
              </a:ext>
            </a:extLst>
          </p:cNvPr>
          <p:cNvSpPr/>
          <p:nvPr/>
        </p:nvSpPr>
        <p:spPr>
          <a:xfrm>
            <a:off x="7068284" y="1117523"/>
            <a:ext cx="3055884" cy="59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06ED695-2DEC-40CB-AFBE-827BAF86C5FF}"/>
              </a:ext>
            </a:extLst>
          </p:cNvPr>
          <p:cNvSpPr/>
          <p:nvPr/>
        </p:nvSpPr>
        <p:spPr>
          <a:xfrm>
            <a:off x="7068284" y="2069786"/>
            <a:ext cx="3253694" cy="7061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D218BE1-2867-4924-986F-235189FBC7A3}"/>
              </a:ext>
            </a:extLst>
          </p:cNvPr>
          <p:cNvSpPr/>
          <p:nvPr/>
        </p:nvSpPr>
        <p:spPr>
          <a:xfrm>
            <a:off x="9595838" y="5562460"/>
            <a:ext cx="2452914" cy="11951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4A0EBCE-9A10-476F-B203-356EE3734BA4}"/>
              </a:ext>
            </a:extLst>
          </p:cNvPr>
          <p:cNvSpPr/>
          <p:nvPr/>
        </p:nvSpPr>
        <p:spPr>
          <a:xfrm>
            <a:off x="8482797" y="3812921"/>
            <a:ext cx="356405" cy="29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27C8F-5E69-408D-8D55-691D21DA3C38}"/>
              </a:ext>
            </a:extLst>
          </p:cNvPr>
          <p:cNvCxnSpPr/>
          <p:nvPr/>
        </p:nvCxnSpPr>
        <p:spPr>
          <a:xfrm>
            <a:off x="6317569" y="4136572"/>
            <a:ext cx="45788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15AC39E-7781-45B5-9105-2485A4240365}"/>
              </a:ext>
            </a:extLst>
          </p:cNvPr>
          <p:cNvSpPr/>
          <p:nvPr/>
        </p:nvSpPr>
        <p:spPr>
          <a:xfrm>
            <a:off x="6239916" y="4135692"/>
            <a:ext cx="155305" cy="256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61F71BE-555C-41BE-B88B-09210C389515}"/>
              </a:ext>
            </a:extLst>
          </p:cNvPr>
          <p:cNvSpPr/>
          <p:nvPr/>
        </p:nvSpPr>
        <p:spPr>
          <a:xfrm>
            <a:off x="10759208" y="4144198"/>
            <a:ext cx="179534" cy="256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990B1DB-1304-4608-9BCE-C591863D8BA4}"/>
              </a:ext>
            </a:extLst>
          </p:cNvPr>
          <p:cNvSpPr/>
          <p:nvPr/>
        </p:nvSpPr>
        <p:spPr>
          <a:xfrm>
            <a:off x="8606970" y="1733774"/>
            <a:ext cx="232232" cy="336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8DA50E4-DFA6-420F-8F84-02FD67AFC155}"/>
              </a:ext>
            </a:extLst>
          </p:cNvPr>
          <p:cNvSpPr/>
          <p:nvPr/>
        </p:nvSpPr>
        <p:spPr>
          <a:xfrm>
            <a:off x="10674970" y="5309959"/>
            <a:ext cx="294650" cy="265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0C5F87F6-9911-41A1-9311-1DB4B2089982}"/>
              </a:ext>
            </a:extLst>
          </p:cNvPr>
          <p:cNvSpPr/>
          <p:nvPr/>
        </p:nvSpPr>
        <p:spPr>
          <a:xfrm>
            <a:off x="8418023" y="2763658"/>
            <a:ext cx="377634" cy="24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A9626AF-D74C-4F74-B5F5-BF79E80B2B24}"/>
              </a:ext>
            </a:extLst>
          </p:cNvPr>
          <p:cNvSpPr/>
          <p:nvPr/>
        </p:nvSpPr>
        <p:spPr>
          <a:xfrm>
            <a:off x="6597474" y="5316502"/>
            <a:ext cx="294651" cy="541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17E34877-6C47-4C8F-A750-168D5DC41789}"/>
              </a:ext>
            </a:extLst>
          </p:cNvPr>
          <p:cNvSpPr/>
          <p:nvPr/>
        </p:nvSpPr>
        <p:spPr>
          <a:xfrm>
            <a:off x="4805881" y="6160042"/>
            <a:ext cx="806160" cy="226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548E55C9-67E1-462C-98F1-A78C011F75DF}"/>
              </a:ext>
            </a:extLst>
          </p:cNvPr>
          <p:cNvSpPr/>
          <p:nvPr/>
        </p:nvSpPr>
        <p:spPr>
          <a:xfrm>
            <a:off x="3497243" y="5297431"/>
            <a:ext cx="174871" cy="5602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F6845C2-EE23-4B8A-8D48-1592594E358E}"/>
              </a:ext>
            </a:extLst>
          </p:cNvPr>
          <p:cNvSpPr/>
          <p:nvPr/>
        </p:nvSpPr>
        <p:spPr>
          <a:xfrm>
            <a:off x="7939313" y="6079014"/>
            <a:ext cx="1656525" cy="160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AB44-623B-4FE5-BD38-BB50BA07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5" y="304800"/>
            <a:ext cx="9390061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970C3-7CAA-418A-85FB-5B96EC22BA1E}"/>
              </a:ext>
            </a:extLst>
          </p:cNvPr>
          <p:cNvSpPr/>
          <p:nvPr/>
        </p:nvSpPr>
        <p:spPr>
          <a:xfrm>
            <a:off x="1704975" y="895350"/>
            <a:ext cx="9829800" cy="3429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aim to develop a machine learning model that effectively uses EEG signals to distinguish between individuals with Autism Spectrum Disorder (ASD).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expect that the new feature extraction model can demonstrate high accuracy and robustness, demonstrating its potential for practical application in early ASD detection.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Additionally, we anticipate identifying specific EEG features that serve as reliable biomarkers for ASD, contributing valuable insights to the field.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eg machine learning Cheap Sale - OFF 64%">
            <a:extLst>
              <a:ext uri="{FF2B5EF4-FFF2-40B4-BE49-F238E27FC236}">
                <a16:creationId xmlns:a16="http://schemas.microsoft.com/office/drawing/2014/main" id="{98CE785B-AC1A-4C37-8136-E7BD92C4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971925"/>
            <a:ext cx="4876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8A0B-2856-4EE8-85EB-DA0A199D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24" y="0"/>
            <a:ext cx="8911687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6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840C9-74C0-4AC6-9800-7D1EC015391B}"/>
              </a:ext>
            </a:extLst>
          </p:cNvPr>
          <p:cNvSpPr/>
          <p:nvPr/>
        </p:nvSpPr>
        <p:spPr>
          <a:xfrm>
            <a:off x="1514475" y="1416955"/>
            <a:ext cx="10201275" cy="4024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extraction of EEG features demonstrated efficacy in distinguishing ASD patterns.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machine learning model showcased promising diagnostic potential.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EEG-based biomarkers offer non-invasive and objective means for ASD detection.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Acknowledging limitations, future directions include larger datasets and interdisciplinary collaboration.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our study contributes to advancing ASD diagnosis, emphasizing the importance of EEG signal analysis.</a:t>
            </a:r>
          </a:p>
        </p:txBody>
      </p:sp>
    </p:spTree>
    <p:extLst>
      <p:ext uri="{BB962C8B-B14F-4D97-AF65-F5344CB8AC3E}">
        <p14:creationId xmlns:p14="http://schemas.microsoft.com/office/powerpoint/2010/main" val="3197480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</TotalTime>
  <Words>598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MuseoSans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Introduction</vt:lpstr>
      <vt:lpstr>Methodology </vt:lpstr>
      <vt:lpstr>Methodology(Cont.) </vt:lpstr>
      <vt:lpstr>Methodology(Cont.) </vt:lpstr>
      <vt:lpstr>Methodology (Cont.) </vt:lpstr>
      <vt:lpstr>Expected Result </vt:lpstr>
      <vt:lpstr>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Sarkar</dc:creator>
  <cp:lastModifiedBy>Tushar Sarkar</cp:lastModifiedBy>
  <cp:revision>31</cp:revision>
  <dcterms:created xsi:type="dcterms:W3CDTF">2023-11-21T13:28:15Z</dcterms:created>
  <dcterms:modified xsi:type="dcterms:W3CDTF">2023-11-22T04:10:01Z</dcterms:modified>
</cp:coreProperties>
</file>