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257" r:id="rId3"/>
    <p:sldId id="262" r:id="rId4"/>
    <p:sldId id="291" r:id="rId5"/>
    <p:sldId id="292" r:id="rId6"/>
    <p:sldId id="266" r:id="rId7"/>
    <p:sldId id="293" r:id="rId8"/>
    <p:sldId id="295" r:id="rId9"/>
    <p:sldId id="296" r:id="rId10"/>
    <p:sldId id="297" r:id="rId11"/>
    <p:sldId id="298" r:id="rId12"/>
    <p:sldId id="300" r:id="rId13"/>
    <p:sldId id="301" r:id="rId14"/>
    <p:sldId id="269" r:id="rId15"/>
    <p:sldId id="303" r:id="rId16"/>
    <p:sldId id="304" r:id="rId17"/>
    <p:sldId id="306" r:id="rId18"/>
    <p:sldId id="307" r:id="rId19"/>
    <p:sldId id="310" r:id="rId20"/>
    <p:sldId id="311" r:id="rId21"/>
    <p:sldId id="312" r:id="rId22"/>
    <p:sldId id="313" r:id="rId23"/>
    <p:sldId id="308" r:id="rId24"/>
    <p:sldId id="30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1" autoAdjust="0"/>
    <p:restoredTop sz="93792" autoAdjust="0"/>
  </p:normalViewPr>
  <p:slideViewPr>
    <p:cSldViewPr snapToGrid="0" showGuides="1">
      <p:cViewPr varScale="1">
        <p:scale>
          <a:sx n="62" d="100"/>
          <a:sy n="62" d="100"/>
        </p:scale>
        <p:origin x="884" y="76"/>
      </p:cViewPr>
      <p:guideLst>
        <p:guide pos="3840"/>
        <p:guide orient="horz" pos="216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2B200B-BCFB-4C6F-8543-A4A6679EB5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F98B871-AF59-4BF9-8A4C-4CE609D585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5D2EBE-C52A-4FBD-958F-49E1CF222F45}" type="datetimeFigureOut">
              <a:rPr lang="en-US" smtClean="0"/>
              <a:t>9/25/2023</a:t>
            </a:fld>
            <a:endParaRPr lang="en-US"/>
          </a:p>
        </p:txBody>
      </p:sp>
      <p:sp>
        <p:nvSpPr>
          <p:cNvPr id="4" name="Footer Placeholder 3">
            <a:extLst>
              <a:ext uri="{FF2B5EF4-FFF2-40B4-BE49-F238E27FC236}">
                <a16:creationId xmlns:a16="http://schemas.microsoft.com/office/drawing/2014/main" id="{FF06B55E-3E7B-4E37-87CE-BF460E791F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B076A5-1531-4E0E-B92B-49BC7CC017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3A582E1-D3C6-4926-B4F5-D4535D804543}" type="slidenum">
              <a:rPr lang="en-US" smtClean="0"/>
              <a:t>‹#›</a:t>
            </a:fld>
            <a:endParaRPr lang="en-US"/>
          </a:p>
        </p:txBody>
      </p:sp>
    </p:spTree>
    <p:extLst>
      <p:ext uri="{BB962C8B-B14F-4D97-AF65-F5344CB8AC3E}">
        <p14:creationId xmlns:p14="http://schemas.microsoft.com/office/powerpoint/2010/main" val="1418805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8D1E44-504D-4113-A61E-6610901D22B6}"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46A8C-74DC-4479-B61F-D5C8754A60F3}" type="slidenum">
              <a:rPr lang="en-US" smtClean="0"/>
              <a:t>‹#›</a:t>
            </a:fld>
            <a:endParaRPr lang="en-US"/>
          </a:p>
        </p:txBody>
      </p:sp>
    </p:spTree>
    <p:extLst>
      <p:ext uri="{BB962C8B-B14F-4D97-AF65-F5344CB8AC3E}">
        <p14:creationId xmlns:p14="http://schemas.microsoft.com/office/powerpoint/2010/main" val="3608553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1</a:t>
            </a:fld>
            <a:endParaRPr lang="en-US"/>
          </a:p>
        </p:txBody>
      </p:sp>
    </p:spTree>
    <p:extLst>
      <p:ext uri="{BB962C8B-B14F-4D97-AF65-F5344CB8AC3E}">
        <p14:creationId xmlns:p14="http://schemas.microsoft.com/office/powerpoint/2010/main" val="6611379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10</a:t>
            </a:fld>
            <a:endParaRPr lang="en-US"/>
          </a:p>
        </p:txBody>
      </p:sp>
    </p:spTree>
    <p:extLst>
      <p:ext uri="{BB962C8B-B14F-4D97-AF65-F5344CB8AC3E}">
        <p14:creationId xmlns:p14="http://schemas.microsoft.com/office/powerpoint/2010/main" val="4291888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11</a:t>
            </a:fld>
            <a:endParaRPr lang="en-US"/>
          </a:p>
        </p:txBody>
      </p:sp>
    </p:spTree>
    <p:extLst>
      <p:ext uri="{BB962C8B-B14F-4D97-AF65-F5344CB8AC3E}">
        <p14:creationId xmlns:p14="http://schemas.microsoft.com/office/powerpoint/2010/main" val="3663848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12</a:t>
            </a:fld>
            <a:endParaRPr lang="en-US"/>
          </a:p>
        </p:txBody>
      </p:sp>
    </p:spTree>
    <p:extLst>
      <p:ext uri="{BB962C8B-B14F-4D97-AF65-F5344CB8AC3E}">
        <p14:creationId xmlns:p14="http://schemas.microsoft.com/office/powerpoint/2010/main" val="408450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13</a:t>
            </a:fld>
            <a:endParaRPr lang="en-US"/>
          </a:p>
        </p:txBody>
      </p:sp>
    </p:spTree>
    <p:extLst>
      <p:ext uri="{BB962C8B-B14F-4D97-AF65-F5344CB8AC3E}">
        <p14:creationId xmlns:p14="http://schemas.microsoft.com/office/powerpoint/2010/main" val="3881704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14</a:t>
            </a:fld>
            <a:endParaRPr lang="en-US"/>
          </a:p>
        </p:txBody>
      </p:sp>
    </p:spTree>
    <p:extLst>
      <p:ext uri="{BB962C8B-B14F-4D97-AF65-F5344CB8AC3E}">
        <p14:creationId xmlns:p14="http://schemas.microsoft.com/office/powerpoint/2010/main" val="3586997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15</a:t>
            </a:fld>
            <a:endParaRPr lang="en-US"/>
          </a:p>
        </p:txBody>
      </p:sp>
    </p:spTree>
    <p:extLst>
      <p:ext uri="{BB962C8B-B14F-4D97-AF65-F5344CB8AC3E}">
        <p14:creationId xmlns:p14="http://schemas.microsoft.com/office/powerpoint/2010/main" val="831508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16</a:t>
            </a:fld>
            <a:endParaRPr lang="en-US"/>
          </a:p>
        </p:txBody>
      </p:sp>
    </p:spTree>
    <p:extLst>
      <p:ext uri="{BB962C8B-B14F-4D97-AF65-F5344CB8AC3E}">
        <p14:creationId xmlns:p14="http://schemas.microsoft.com/office/powerpoint/2010/main" val="400841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17</a:t>
            </a:fld>
            <a:endParaRPr lang="en-US"/>
          </a:p>
        </p:txBody>
      </p:sp>
    </p:spTree>
    <p:extLst>
      <p:ext uri="{BB962C8B-B14F-4D97-AF65-F5344CB8AC3E}">
        <p14:creationId xmlns:p14="http://schemas.microsoft.com/office/powerpoint/2010/main" val="3002555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18</a:t>
            </a:fld>
            <a:endParaRPr lang="en-US"/>
          </a:p>
        </p:txBody>
      </p:sp>
    </p:spTree>
    <p:extLst>
      <p:ext uri="{BB962C8B-B14F-4D97-AF65-F5344CB8AC3E}">
        <p14:creationId xmlns:p14="http://schemas.microsoft.com/office/powerpoint/2010/main" val="13652666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19</a:t>
            </a:fld>
            <a:endParaRPr lang="en-US"/>
          </a:p>
        </p:txBody>
      </p:sp>
    </p:spTree>
    <p:extLst>
      <p:ext uri="{BB962C8B-B14F-4D97-AF65-F5344CB8AC3E}">
        <p14:creationId xmlns:p14="http://schemas.microsoft.com/office/powerpoint/2010/main" val="4131724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546A8C-74DC-4479-B61F-D5C8754A60F3}" type="slidenum">
              <a:rPr lang="en-US" smtClean="0"/>
              <a:t>2</a:t>
            </a:fld>
            <a:endParaRPr lang="en-US"/>
          </a:p>
        </p:txBody>
      </p:sp>
    </p:spTree>
    <p:extLst>
      <p:ext uri="{BB962C8B-B14F-4D97-AF65-F5344CB8AC3E}">
        <p14:creationId xmlns:p14="http://schemas.microsoft.com/office/powerpoint/2010/main" val="3616216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20</a:t>
            </a:fld>
            <a:endParaRPr lang="en-US"/>
          </a:p>
        </p:txBody>
      </p:sp>
    </p:spTree>
    <p:extLst>
      <p:ext uri="{BB962C8B-B14F-4D97-AF65-F5344CB8AC3E}">
        <p14:creationId xmlns:p14="http://schemas.microsoft.com/office/powerpoint/2010/main" val="4146784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21</a:t>
            </a:fld>
            <a:endParaRPr lang="en-US"/>
          </a:p>
        </p:txBody>
      </p:sp>
    </p:spTree>
    <p:extLst>
      <p:ext uri="{BB962C8B-B14F-4D97-AF65-F5344CB8AC3E}">
        <p14:creationId xmlns:p14="http://schemas.microsoft.com/office/powerpoint/2010/main" val="2360817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22</a:t>
            </a:fld>
            <a:endParaRPr lang="en-US"/>
          </a:p>
        </p:txBody>
      </p:sp>
    </p:spTree>
    <p:extLst>
      <p:ext uri="{BB962C8B-B14F-4D97-AF65-F5344CB8AC3E}">
        <p14:creationId xmlns:p14="http://schemas.microsoft.com/office/powerpoint/2010/main" val="3468389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23</a:t>
            </a:fld>
            <a:endParaRPr lang="en-US"/>
          </a:p>
        </p:txBody>
      </p:sp>
    </p:spTree>
    <p:extLst>
      <p:ext uri="{BB962C8B-B14F-4D97-AF65-F5344CB8AC3E}">
        <p14:creationId xmlns:p14="http://schemas.microsoft.com/office/powerpoint/2010/main" val="12975465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24</a:t>
            </a:fld>
            <a:endParaRPr lang="en-US"/>
          </a:p>
        </p:txBody>
      </p:sp>
    </p:spTree>
    <p:extLst>
      <p:ext uri="{BB962C8B-B14F-4D97-AF65-F5344CB8AC3E}">
        <p14:creationId xmlns:p14="http://schemas.microsoft.com/office/powerpoint/2010/main" val="2705559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3</a:t>
            </a:fld>
            <a:endParaRPr lang="en-US"/>
          </a:p>
        </p:txBody>
      </p:sp>
    </p:spTree>
    <p:extLst>
      <p:ext uri="{BB962C8B-B14F-4D97-AF65-F5344CB8AC3E}">
        <p14:creationId xmlns:p14="http://schemas.microsoft.com/office/powerpoint/2010/main" val="3537401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4</a:t>
            </a:fld>
            <a:endParaRPr lang="en-US"/>
          </a:p>
        </p:txBody>
      </p:sp>
    </p:spTree>
    <p:extLst>
      <p:ext uri="{BB962C8B-B14F-4D97-AF65-F5344CB8AC3E}">
        <p14:creationId xmlns:p14="http://schemas.microsoft.com/office/powerpoint/2010/main" val="274873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5</a:t>
            </a:fld>
            <a:endParaRPr lang="en-US"/>
          </a:p>
        </p:txBody>
      </p:sp>
    </p:spTree>
    <p:extLst>
      <p:ext uri="{BB962C8B-B14F-4D97-AF65-F5344CB8AC3E}">
        <p14:creationId xmlns:p14="http://schemas.microsoft.com/office/powerpoint/2010/main" val="2855674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546A8C-74DC-4479-B61F-D5C8754A60F3}" type="slidenum">
              <a:rPr lang="en-US" smtClean="0"/>
              <a:t>6</a:t>
            </a:fld>
            <a:endParaRPr lang="en-US"/>
          </a:p>
        </p:txBody>
      </p:sp>
    </p:spTree>
    <p:extLst>
      <p:ext uri="{BB962C8B-B14F-4D97-AF65-F5344CB8AC3E}">
        <p14:creationId xmlns:p14="http://schemas.microsoft.com/office/powerpoint/2010/main" val="3525101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7</a:t>
            </a:fld>
            <a:endParaRPr lang="en-US"/>
          </a:p>
        </p:txBody>
      </p:sp>
    </p:spTree>
    <p:extLst>
      <p:ext uri="{BB962C8B-B14F-4D97-AF65-F5344CB8AC3E}">
        <p14:creationId xmlns:p14="http://schemas.microsoft.com/office/powerpoint/2010/main" val="837779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8</a:t>
            </a:fld>
            <a:endParaRPr lang="en-US"/>
          </a:p>
        </p:txBody>
      </p:sp>
    </p:spTree>
    <p:extLst>
      <p:ext uri="{BB962C8B-B14F-4D97-AF65-F5344CB8AC3E}">
        <p14:creationId xmlns:p14="http://schemas.microsoft.com/office/powerpoint/2010/main" val="2462124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546A8C-74DC-4479-B61F-D5C8754A60F3}" type="slidenum">
              <a:rPr lang="en-US" smtClean="0"/>
              <a:t>9</a:t>
            </a:fld>
            <a:endParaRPr lang="en-US"/>
          </a:p>
        </p:txBody>
      </p:sp>
    </p:spTree>
    <p:extLst>
      <p:ext uri="{BB962C8B-B14F-4D97-AF65-F5344CB8AC3E}">
        <p14:creationId xmlns:p14="http://schemas.microsoft.com/office/powerpoint/2010/main" val="405972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0"/>
            <a:ext cx="12192000" cy="5210175"/>
          </a:xfrm>
          <a:solidFill>
            <a:schemeClr val="bg1">
              <a:lumMod val="85000"/>
            </a:schemeClr>
          </a:solidFill>
        </p:spPr>
        <p:txBody>
          <a:bodyPr/>
          <a:lstStyle/>
          <a:p>
            <a:endParaRPr lang="en-US"/>
          </a:p>
        </p:txBody>
      </p:sp>
    </p:spTree>
    <p:extLst>
      <p:ext uri="{BB962C8B-B14F-4D97-AF65-F5344CB8AC3E}">
        <p14:creationId xmlns:p14="http://schemas.microsoft.com/office/powerpoint/2010/main" val="1175607986"/>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130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3">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6B2EDA14-4A00-4D94-B0C2-0F6F8D6ED7D7}"/>
              </a:ext>
            </a:extLst>
          </p:cNvPr>
          <p:cNvSpPr>
            <a:spLocks noGrp="1"/>
          </p:cNvSpPr>
          <p:nvPr>
            <p:ph type="pic" sz="quarter" idx="10"/>
          </p:nvPr>
        </p:nvSpPr>
        <p:spPr>
          <a:xfrm>
            <a:off x="4210050" y="673100"/>
            <a:ext cx="3771900" cy="5511800"/>
          </a:xfrm>
          <a:prstGeom prst="rect">
            <a:avLst/>
          </a:prstGeom>
          <a:solidFill>
            <a:schemeClr val="bg1">
              <a:lumMod val="85000"/>
            </a:schemeClr>
          </a:solidFill>
          <a:effectLst/>
        </p:spPr>
        <p:txBody>
          <a:bodyPr/>
          <a:lstStyle>
            <a:lvl1pPr>
              <a:defRPr sz="20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62858120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1634FDF-964D-4AAE-B61E-F9A2806E18CA}"/>
              </a:ext>
            </a:extLst>
          </p:cNvPr>
          <p:cNvSpPr/>
          <p:nvPr userDrawn="1"/>
        </p:nvSpPr>
        <p:spPr>
          <a:xfrm>
            <a:off x="3304901" y="4232366"/>
            <a:ext cx="8887099" cy="262563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Picture Placeholder 3">
            <a:extLst>
              <a:ext uri="{FF2B5EF4-FFF2-40B4-BE49-F238E27FC236}">
                <a16:creationId xmlns:a16="http://schemas.microsoft.com/office/drawing/2014/main" id="{2B111623-ACAE-42C0-B20B-EC8048E99565}"/>
              </a:ext>
            </a:extLst>
          </p:cNvPr>
          <p:cNvSpPr>
            <a:spLocks noGrp="1"/>
          </p:cNvSpPr>
          <p:nvPr>
            <p:ph type="pic" sz="quarter" idx="11"/>
          </p:nvPr>
        </p:nvSpPr>
        <p:spPr>
          <a:xfrm>
            <a:off x="391887" y="2625634"/>
            <a:ext cx="3740331"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
        <p:nvSpPr>
          <p:cNvPr id="6" name="Picture Placeholder 3">
            <a:extLst>
              <a:ext uri="{FF2B5EF4-FFF2-40B4-BE49-F238E27FC236}">
                <a16:creationId xmlns:a16="http://schemas.microsoft.com/office/drawing/2014/main" id="{A025D47C-3D77-44EA-BA93-8AB4612D382D}"/>
              </a:ext>
            </a:extLst>
          </p:cNvPr>
          <p:cNvSpPr>
            <a:spLocks noGrp="1"/>
          </p:cNvSpPr>
          <p:nvPr>
            <p:ph type="pic" sz="quarter" idx="12"/>
          </p:nvPr>
        </p:nvSpPr>
        <p:spPr>
          <a:xfrm>
            <a:off x="4484915" y="2625634"/>
            <a:ext cx="3740331"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
        <p:nvSpPr>
          <p:cNvPr id="7" name="Picture Placeholder 3">
            <a:extLst>
              <a:ext uri="{FF2B5EF4-FFF2-40B4-BE49-F238E27FC236}">
                <a16:creationId xmlns:a16="http://schemas.microsoft.com/office/drawing/2014/main" id="{3FFF85A4-2CA9-45C4-9736-46FAAAE41264}"/>
              </a:ext>
            </a:extLst>
          </p:cNvPr>
          <p:cNvSpPr>
            <a:spLocks noGrp="1"/>
          </p:cNvSpPr>
          <p:nvPr>
            <p:ph type="pic" sz="quarter" idx="13"/>
          </p:nvPr>
        </p:nvSpPr>
        <p:spPr>
          <a:xfrm>
            <a:off x="8577943" y="2625634"/>
            <a:ext cx="3614057" cy="3739241"/>
          </a:xfrm>
          <a:prstGeom prst="rect">
            <a:avLst/>
          </a:prstGeom>
          <a:solidFill>
            <a:schemeClr val="bg1">
              <a:lumMod val="85000"/>
            </a:schemeClr>
          </a:solidFill>
          <a:effectLst/>
        </p:spPr>
        <p:txBody>
          <a:bodyPr>
            <a:normAutofit/>
          </a:bodyPr>
          <a:lstStyle>
            <a:lvl1pPr>
              <a:defRPr sz="2400">
                <a:latin typeface="+mn-lt"/>
                <a:cs typeface="Arial" panose="020B0604020202020204" pitchFamily="34" charset="0"/>
              </a:defRPr>
            </a:lvl1pPr>
          </a:lstStyle>
          <a:p>
            <a:endParaRPr lang="en-ID"/>
          </a:p>
        </p:txBody>
      </p:sp>
    </p:spTree>
    <p:extLst>
      <p:ext uri="{BB962C8B-B14F-4D97-AF65-F5344CB8AC3E}">
        <p14:creationId xmlns:p14="http://schemas.microsoft.com/office/powerpoint/2010/main" val="191450522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2B452FF-2199-4E67-B1AA-C7FF5FB43CE4}"/>
              </a:ext>
            </a:extLst>
          </p:cNvPr>
          <p:cNvSpPr>
            <a:spLocks noGrp="1"/>
          </p:cNvSpPr>
          <p:nvPr>
            <p:ph type="pic" sz="quarter" idx="10"/>
          </p:nvPr>
        </p:nvSpPr>
        <p:spPr>
          <a:xfrm>
            <a:off x="0" y="2654300"/>
            <a:ext cx="12192000" cy="4203700"/>
          </a:xfrm>
          <a:solidFill>
            <a:schemeClr val="bg1">
              <a:lumMod val="85000"/>
            </a:schemeClr>
          </a:solidFill>
        </p:spPr>
        <p:txBody>
          <a:bodyPr/>
          <a:lstStyle/>
          <a:p>
            <a:endParaRPr lang="en-US"/>
          </a:p>
        </p:txBody>
      </p:sp>
    </p:spTree>
    <p:extLst>
      <p:ext uri="{BB962C8B-B14F-4D97-AF65-F5344CB8AC3E}">
        <p14:creationId xmlns:p14="http://schemas.microsoft.com/office/powerpoint/2010/main" val="136560344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FC022F-6201-47DD-AC40-B14C3B8102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524FFC-5E29-4C74-B369-F5362E54E6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5F505-2646-4311-BA46-DACAE29386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ED0E8F-225C-48D9-BDA7-E73E6CB1B806}" type="datetimeFigureOut">
              <a:rPr lang="en-US" smtClean="0"/>
              <a:t>9/25/2023</a:t>
            </a:fld>
            <a:endParaRPr lang="en-US"/>
          </a:p>
        </p:txBody>
      </p:sp>
      <p:sp>
        <p:nvSpPr>
          <p:cNvPr id="5" name="Footer Placeholder 4">
            <a:extLst>
              <a:ext uri="{FF2B5EF4-FFF2-40B4-BE49-F238E27FC236}">
                <a16:creationId xmlns:a16="http://schemas.microsoft.com/office/drawing/2014/main" id="{92888986-8E72-4BB9-8EBF-6D335FC34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9188D8-A191-42CB-8ED5-27F0035A18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31A5B-5BF0-4F34-A303-A9D048FA7736}" type="slidenum">
              <a:rPr lang="en-US" smtClean="0"/>
              <a:t>‹#›</a:t>
            </a:fld>
            <a:endParaRPr lang="en-US"/>
          </a:p>
        </p:txBody>
      </p:sp>
    </p:spTree>
    <p:extLst>
      <p:ext uri="{BB962C8B-B14F-4D97-AF65-F5344CB8AC3E}">
        <p14:creationId xmlns:p14="http://schemas.microsoft.com/office/powerpoint/2010/main" val="3552031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rafana.com/pricin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jfif"/><Relationship Id="rId4" Type="http://schemas.openxmlformats.org/officeDocument/2006/relationships/image" Target="../media/image10.jf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40DC7519-1B76-48E2-99F2-B9F72C971F7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a:stretch/>
        </p:blipFill>
        <p:spPr>
          <a:xfrm>
            <a:off x="0" y="0"/>
            <a:ext cx="12192000" cy="5210175"/>
          </a:xfrm>
        </p:spPr>
      </p:pic>
      <p:sp>
        <p:nvSpPr>
          <p:cNvPr id="10" name="Parallelogram 9">
            <a:extLst>
              <a:ext uri="{FF2B5EF4-FFF2-40B4-BE49-F238E27FC236}">
                <a16:creationId xmlns:a16="http://schemas.microsoft.com/office/drawing/2014/main" id="{0B2DDD02-82D4-4CE2-A3A5-AC8934F98D72}"/>
              </a:ext>
            </a:extLst>
          </p:cNvPr>
          <p:cNvSpPr/>
          <p:nvPr/>
        </p:nvSpPr>
        <p:spPr>
          <a:xfrm rot="5400000" flipV="1">
            <a:off x="6139771" y="2852285"/>
            <a:ext cx="5696404" cy="6408054"/>
          </a:xfrm>
          <a:prstGeom prst="parallelogram">
            <a:avLst>
              <a:gd name="adj" fmla="val 24101"/>
            </a:avLst>
          </a:prstGeom>
          <a:gradFill>
            <a:gsLst>
              <a:gs pos="42000">
                <a:schemeClr val="accent6">
                  <a:alpha val="37000"/>
                </a:schemeClr>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arallelogram 5">
            <a:extLst>
              <a:ext uri="{FF2B5EF4-FFF2-40B4-BE49-F238E27FC236}">
                <a16:creationId xmlns:a16="http://schemas.microsoft.com/office/drawing/2014/main" id="{CCECFF9B-D00B-4269-8D74-26B46ABE2382}"/>
              </a:ext>
            </a:extLst>
          </p:cNvPr>
          <p:cNvSpPr/>
          <p:nvPr/>
        </p:nvSpPr>
        <p:spPr>
          <a:xfrm rot="16200000">
            <a:off x="3247800" y="616856"/>
            <a:ext cx="5696404" cy="12192002"/>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28A6FF8-80A0-43AA-B2BF-E3C24A3DD6D6}"/>
              </a:ext>
            </a:extLst>
          </p:cNvPr>
          <p:cNvSpPr txBox="1"/>
          <p:nvPr/>
        </p:nvSpPr>
        <p:spPr>
          <a:xfrm>
            <a:off x="1493365" y="5053279"/>
            <a:ext cx="7984925" cy="830997"/>
          </a:xfrm>
          <a:prstGeom prst="rect">
            <a:avLst/>
          </a:prstGeom>
          <a:noFill/>
        </p:spPr>
        <p:txBody>
          <a:bodyPr wrap="square" rtlCol="0">
            <a:spAutoFit/>
          </a:bodyPr>
          <a:lstStyle/>
          <a:p>
            <a:r>
              <a:rPr lang="en-US" sz="4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MONITORING &amp; LOGGING</a:t>
            </a:r>
          </a:p>
        </p:txBody>
      </p:sp>
      <p:sp>
        <p:nvSpPr>
          <p:cNvPr id="14" name="TextBox 13">
            <a:extLst>
              <a:ext uri="{FF2B5EF4-FFF2-40B4-BE49-F238E27FC236}">
                <a16:creationId xmlns:a16="http://schemas.microsoft.com/office/drawing/2014/main" id="{F869DFB1-D63D-438A-95EB-9AF0EF1AFD30}"/>
              </a:ext>
            </a:extLst>
          </p:cNvPr>
          <p:cNvSpPr txBox="1"/>
          <p:nvPr/>
        </p:nvSpPr>
        <p:spPr>
          <a:xfrm>
            <a:off x="1493366" y="5805040"/>
            <a:ext cx="7842020" cy="584775"/>
          </a:xfrm>
          <a:prstGeom prst="rect">
            <a:avLst/>
          </a:prstGeom>
          <a:noFill/>
        </p:spPr>
        <p:txBody>
          <a:bodyPr wrap="square" rtlCol="0">
            <a:spAutoFit/>
          </a:bodyPr>
          <a:lstStyle/>
          <a:p>
            <a:r>
              <a:rPr lang="en-US" sz="3200" spc="416" dirty="0">
                <a:solidFill>
                  <a:schemeClr val="bg1"/>
                </a:solidFill>
                <a:latin typeface="Open Sans" panose="020B0606030504020204" pitchFamily="34" charset="0"/>
                <a:ea typeface="Open Sans" panose="020B0606030504020204" pitchFamily="34" charset="0"/>
                <a:cs typeface="Open Sans" panose="020B0606030504020204" pitchFamily="34" charset="0"/>
              </a:rPr>
              <a:t>WITH GRAFANA &amp; PROMETHEUS</a:t>
            </a:r>
          </a:p>
        </p:txBody>
      </p:sp>
      <p:sp>
        <p:nvSpPr>
          <p:cNvPr id="16" name="TextBox 15">
            <a:extLst>
              <a:ext uri="{FF2B5EF4-FFF2-40B4-BE49-F238E27FC236}">
                <a16:creationId xmlns:a16="http://schemas.microsoft.com/office/drawing/2014/main" id="{08BA2195-3EFB-46A3-9A2A-A2960E381714}"/>
              </a:ext>
            </a:extLst>
          </p:cNvPr>
          <p:cNvSpPr txBox="1"/>
          <p:nvPr/>
        </p:nvSpPr>
        <p:spPr>
          <a:xfrm>
            <a:off x="1493366" y="4576969"/>
            <a:ext cx="4945533" cy="523220"/>
          </a:xfrm>
          <a:prstGeom prst="rect">
            <a:avLst/>
          </a:prstGeom>
          <a:noFill/>
        </p:spPr>
        <p:txBody>
          <a:bodyPr wrap="square" rtlCol="0">
            <a:spAutoFit/>
          </a:bodyPr>
          <a:lstStyle/>
          <a:p>
            <a:r>
              <a:rPr lang="en-US" sz="2800" spc="416" dirty="0">
                <a:solidFill>
                  <a:schemeClr val="bg1"/>
                </a:solidFill>
                <a:latin typeface="Open Sans" panose="020B0606030504020204" pitchFamily="34" charset="0"/>
                <a:ea typeface="Open Sans" panose="020B0606030504020204" pitchFamily="34" charset="0"/>
                <a:cs typeface="Open Sans" panose="020B0606030504020204" pitchFamily="34" charset="0"/>
              </a:rPr>
              <a:t>COMPREHENSIVE</a:t>
            </a:r>
          </a:p>
        </p:txBody>
      </p:sp>
      <p:grpSp>
        <p:nvGrpSpPr>
          <p:cNvPr id="21" name="Google Shape;279;p29">
            <a:extLst>
              <a:ext uri="{FF2B5EF4-FFF2-40B4-BE49-F238E27FC236}">
                <a16:creationId xmlns:a16="http://schemas.microsoft.com/office/drawing/2014/main" id="{EA84EA5B-5275-470B-B44B-BDF0DBD3BE1B}"/>
              </a:ext>
            </a:extLst>
          </p:cNvPr>
          <p:cNvGrpSpPr/>
          <p:nvPr/>
        </p:nvGrpSpPr>
        <p:grpSpPr>
          <a:xfrm>
            <a:off x="10472084" y="2693978"/>
            <a:ext cx="1470043" cy="1470043"/>
            <a:chOff x="238125" y="2189800"/>
            <a:chExt cx="1119325" cy="1119325"/>
          </a:xfrm>
          <a:solidFill>
            <a:schemeClr val="bg1">
              <a:lumMod val="95000"/>
            </a:schemeClr>
          </a:solidFill>
        </p:grpSpPr>
        <p:sp>
          <p:nvSpPr>
            <p:cNvPr id="22" name="Google Shape;280;p29">
              <a:extLst>
                <a:ext uri="{FF2B5EF4-FFF2-40B4-BE49-F238E27FC236}">
                  <a16:creationId xmlns:a16="http://schemas.microsoft.com/office/drawing/2014/main" id="{FB4EF1C1-2754-48EF-B20C-62DE31C3ABF6}"/>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1;p29">
              <a:extLst>
                <a:ext uri="{FF2B5EF4-FFF2-40B4-BE49-F238E27FC236}">
                  <a16:creationId xmlns:a16="http://schemas.microsoft.com/office/drawing/2014/main" id="{50EAAD11-5D1F-423E-8F40-19B153CA5C55}"/>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2;p29">
              <a:extLst>
                <a:ext uri="{FF2B5EF4-FFF2-40B4-BE49-F238E27FC236}">
                  <a16:creationId xmlns:a16="http://schemas.microsoft.com/office/drawing/2014/main" id="{55B54363-1072-4699-AA50-E273A02D3714}"/>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3;p29">
              <a:extLst>
                <a:ext uri="{FF2B5EF4-FFF2-40B4-BE49-F238E27FC236}">
                  <a16:creationId xmlns:a16="http://schemas.microsoft.com/office/drawing/2014/main" id="{39708F56-683B-4370-ACBB-00CFC587241E}"/>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4;p29">
              <a:extLst>
                <a:ext uri="{FF2B5EF4-FFF2-40B4-BE49-F238E27FC236}">
                  <a16:creationId xmlns:a16="http://schemas.microsoft.com/office/drawing/2014/main" id="{7C43F870-0792-4EC9-8BC8-B21CA8019A5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5;p29">
              <a:extLst>
                <a:ext uri="{FF2B5EF4-FFF2-40B4-BE49-F238E27FC236}">
                  <a16:creationId xmlns:a16="http://schemas.microsoft.com/office/drawing/2014/main" id="{34D78CBC-2B61-418B-B7E7-1F704F64F193}"/>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6;p29">
              <a:extLst>
                <a:ext uri="{FF2B5EF4-FFF2-40B4-BE49-F238E27FC236}">
                  <a16:creationId xmlns:a16="http://schemas.microsoft.com/office/drawing/2014/main" id="{00EF84B5-E960-4E67-8E35-838FEDE8CE76}"/>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87;p29">
              <a:extLst>
                <a:ext uri="{FF2B5EF4-FFF2-40B4-BE49-F238E27FC236}">
                  <a16:creationId xmlns:a16="http://schemas.microsoft.com/office/drawing/2014/main" id="{2C452933-1063-411E-8334-022843D0661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88;p29">
              <a:extLst>
                <a:ext uri="{FF2B5EF4-FFF2-40B4-BE49-F238E27FC236}">
                  <a16:creationId xmlns:a16="http://schemas.microsoft.com/office/drawing/2014/main" id="{824C4D97-D3CE-45FB-A2B5-6D39B2E035D5}"/>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89;p29">
              <a:extLst>
                <a:ext uri="{FF2B5EF4-FFF2-40B4-BE49-F238E27FC236}">
                  <a16:creationId xmlns:a16="http://schemas.microsoft.com/office/drawing/2014/main" id="{A46D1B34-7EE6-4A03-ABD6-0ED29E0820A1}"/>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0;p29">
              <a:extLst>
                <a:ext uri="{FF2B5EF4-FFF2-40B4-BE49-F238E27FC236}">
                  <a16:creationId xmlns:a16="http://schemas.microsoft.com/office/drawing/2014/main" id="{0E037D5B-6546-4D31-9C3B-83F7B0F88ECB}"/>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1;p29">
              <a:extLst>
                <a:ext uri="{FF2B5EF4-FFF2-40B4-BE49-F238E27FC236}">
                  <a16:creationId xmlns:a16="http://schemas.microsoft.com/office/drawing/2014/main" id="{60C5851A-4ADE-46A7-84D5-5DB46134369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13;p2">
            <a:extLst>
              <a:ext uri="{FF2B5EF4-FFF2-40B4-BE49-F238E27FC236}">
                <a16:creationId xmlns:a16="http://schemas.microsoft.com/office/drawing/2014/main" id="{901C4B17-2731-4D48-B237-CD7E00CA09D0}"/>
              </a:ext>
            </a:extLst>
          </p:cNvPr>
          <p:cNvGrpSpPr/>
          <p:nvPr/>
        </p:nvGrpSpPr>
        <p:grpSpPr>
          <a:xfrm rot="5400000">
            <a:off x="-354416" y="3760250"/>
            <a:ext cx="2226638" cy="732942"/>
            <a:chOff x="2235050" y="548425"/>
            <a:chExt cx="307875" cy="101325"/>
          </a:xfrm>
          <a:solidFill>
            <a:schemeClr val="bg1">
              <a:lumMod val="95000"/>
            </a:schemeClr>
          </a:solidFill>
        </p:grpSpPr>
        <p:sp>
          <p:nvSpPr>
            <p:cNvPr id="35" name="Google Shape;14;p2">
              <a:extLst>
                <a:ext uri="{FF2B5EF4-FFF2-40B4-BE49-F238E27FC236}">
                  <a16:creationId xmlns:a16="http://schemas.microsoft.com/office/drawing/2014/main" id="{EE4BCADE-3B74-4F0B-8163-355A736B4FD1}"/>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p2">
              <a:extLst>
                <a:ext uri="{FF2B5EF4-FFF2-40B4-BE49-F238E27FC236}">
                  <a16:creationId xmlns:a16="http://schemas.microsoft.com/office/drawing/2014/main" id="{E7C852DC-8ED6-4DAC-ACC2-C613019917DA}"/>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p2">
              <a:extLst>
                <a:ext uri="{FF2B5EF4-FFF2-40B4-BE49-F238E27FC236}">
                  <a16:creationId xmlns:a16="http://schemas.microsoft.com/office/drawing/2014/main" id="{8EEBBAF9-6F7E-4490-8AEC-3A61C6A5A72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p2">
              <a:extLst>
                <a:ext uri="{FF2B5EF4-FFF2-40B4-BE49-F238E27FC236}">
                  <a16:creationId xmlns:a16="http://schemas.microsoft.com/office/drawing/2014/main" id="{957FC2A2-E1D6-4203-872D-BBF4773A742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p2">
              <a:extLst>
                <a:ext uri="{FF2B5EF4-FFF2-40B4-BE49-F238E27FC236}">
                  <a16:creationId xmlns:a16="http://schemas.microsoft.com/office/drawing/2014/main" id="{15AFD9A0-D69A-4B07-BD95-896E77EDB0CD}"/>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p2">
              <a:extLst>
                <a:ext uri="{FF2B5EF4-FFF2-40B4-BE49-F238E27FC236}">
                  <a16:creationId xmlns:a16="http://schemas.microsoft.com/office/drawing/2014/main" id="{D625F7D4-57DB-4EF0-8040-351061C6F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p2">
              <a:extLst>
                <a:ext uri="{FF2B5EF4-FFF2-40B4-BE49-F238E27FC236}">
                  <a16:creationId xmlns:a16="http://schemas.microsoft.com/office/drawing/2014/main" id="{160ADCF2-443A-43F1-B870-7E8C414904E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1;p2">
              <a:extLst>
                <a:ext uri="{FF2B5EF4-FFF2-40B4-BE49-F238E27FC236}">
                  <a16:creationId xmlns:a16="http://schemas.microsoft.com/office/drawing/2014/main" id="{9D5AE599-7AE4-4D34-BC6E-ECB2EA35809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p2">
              <a:extLst>
                <a:ext uri="{FF2B5EF4-FFF2-40B4-BE49-F238E27FC236}">
                  <a16:creationId xmlns:a16="http://schemas.microsoft.com/office/drawing/2014/main" id="{67D230B1-685E-472A-A201-6510A881D633}"/>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p2">
              <a:extLst>
                <a:ext uri="{FF2B5EF4-FFF2-40B4-BE49-F238E27FC236}">
                  <a16:creationId xmlns:a16="http://schemas.microsoft.com/office/drawing/2014/main" id="{667087F5-F6F8-4C2C-A4AB-94C1901A79F2}"/>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4;p2">
              <a:extLst>
                <a:ext uri="{FF2B5EF4-FFF2-40B4-BE49-F238E27FC236}">
                  <a16:creationId xmlns:a16="http://schemas.microsoft.com/office/drawing/2014/main" id="{2E761429-8106-4710-AC57-5A33245085E5}"/>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p2">
              <a:extLst>
                <a:ext uri="{FF2B5EF4-FFF2-40B4-BE49-F238E27FC236}">
                  <a16:creationId xmlns:a16="http://schemas.microsoft.com/office/drawing/2014/main" id="{BDE2E19F-9A17-4520-A889-E02359E25570}"/>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6;p2">
              <a:extLst>
                <a:ext uri="{FF2B5EF4-FFF2-40B4-BE49-F238E27FC236}">
                  <a16:creationId xmlns:a16="http://schemas.microsoft.com/office/drawing/2014/main" id="{2D718C24-360A-41C5-9E5A-D3FEDB06E6C7}"/>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7;p2">
              <a:extLst>
                <a:ext uri="{FF2B5EF4-FFF2-40B4-BE49-F238E27FC236}">
                  <a16:creationId xmlns:a16="http://schemas.microsoft.com/office/drawing/2014/main" id="{84FB676A-BBEF-48A7-AD3A-87A9A8BDB10C}"/>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p2">
              <a:extLst>
                <a:ext uri="{FF2B5EF4-FFF2-40B4-BE49-F238E27FC236}">
                  <a16:creationId xmlns:a16="http://schemas.microsoft.com/office/drawing/2014/main" id="{494FE579-E5DE-4241-919D-74377D20CAC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9;p2">
              <a:extLst>
                <a:ext uri="{FF2B5EF4-FFF2-40B4-BE49-F238E27FC236}">
                  <a16:creationId xmlns:a16="http://schemas.microsoft.com/office/drawing/2014/main" id="{EEDD9400-C075-44FA-BA9A-6BD77AE7672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p2">
              <a:extLst>
                <a:ext uri="{FF2B5EF4-FFF2-40B4-BE49-F238E27FC236}">
                  <a16:creationId xmlns:a16="http://schemas.microsoft.com/office/drawing/2014/main" id="{D0CD92C7-7EAB-4790-BF14-771C8DDBF46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1;p2">
              <a:extLst>
                <a:ext uri="{FF2B5EF4-FFF2-40B4-BE49-F238E27FC236}">
                  <a16:creationId xmlns:a16="http://schemas.microsoft.com/office/drawing/2014/main" id="{8A161DD3-BA78-4C01-BAF7-A616A59BC4E7}"/>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2;p2">
              <a:extLst>
                <a:ext uri="{FF2B5EF4-FFF2-40B4-BE49-F238E27FC236}">
                  <a16:creationId xmlns:a16="http://schemas.microsoft.com/office/drawing/2014/main" id="{4794305E-6844-4FA7-837E-9AB330A24FD5}"/>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3;p2">
              <a:extLst>
                <a:ext uri="{FF2B5EF4-FFF2-40B4-BE49-F238E27FC236}">
                  <a16:creationId xmlns:a16="http://schemas.microsoft.com/office/drawing/2014/main" id="{2FA93200-65D8-4B11-A4AD-691CE6F523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4;p2">
              <a:extLst>
                <a:ext uri="{FF2B5EF4-FFF2-40B4-BE49-F238E27FC236}">
                  <a16:creationId xmlns:a16="http://schemas.microsoft.com/office/drawing/2014/main" id="{CFE5A820-7908-4CD7-B389-D4AA8A56EC53}"/>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8371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7A3FB2B-E881-2959-01FF-027820D58917}"/>
              </a:ext>
            </a:extLst>
          </p:cNvPr>
          <p:cNvSpPr/>
          <p:nvPr/>
        </p:nvSpPr>
        <p:spPr>
          <a:xfrm rot="5400000">
            <a:off x="1714565" y="-1599091"/>
            <a:ext cx="8770894" cy="12192003"/>
          </a:xfrm>
          <a:prstGeom prst="parallelogram">
            <a:avLst>
              <a:gd name="adj" fmla="val 2394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oogle Shape;279;p29">
            <a:extLst>
              <a:ext uri="{FF2B5EF4-FFF2-40B4-BE49-F238E27FC236}">
                <a16:creationId xmlns:a16="http://schemas.microsoft.com/office/drawing/2014/main" id="{462758C8-44D6-02D4-103A-ACFA0876BB19}"/>
              </a:ext>
            </a:extLst>
          </p:cNvPr>
          <p:cNvGrpSpPr/>
          <p:nvPr/>
        </p:nvGrpSpPr>
        <p:grpSpPr>
          <a:xfrm>
            <a:off x="8698916" y="-829299"/>
            <a:ext cx="1881518" cy="1881518"/>
            <a:chOff x="238125" y="2189800"/>
            <a:chExt cx="1119325" cy="1119325"/>
          </a:xfrm>
          <a:solidFill>
            <a:schemeClr val="accent5"/>
          </a:solidFill>
        </p:grpSpPr>
        <p:sp>
          <p:nvSpPr>
            <p:cNvPr id="4" name="Google Shape;280;p29">
              <a:extLst>
                <a:ext uri="{FF2B5EF4-FFF2-40B4-BE49-F238E27FC236}">
                  <a16:creationId xmlns:a16="http://schemas.microsoft.com/office/drawing/2014/main" id="{46ABF5A1-DB2E-773A-3E81-C95923CB0BD5}"/>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81;p29">
              <a:extLst>
                <a:ext uri="{FF2B5EF4-FFF2-40B4-BE49-F238E27FC236}">
                  <a16:creationId xmlns:a16="http://schemas.microsoft.com/office/drawing/2014/main" id="{6069F823-9467-2F3E-E819-3CD07D26B706}"/>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82;p29">
              <a:extLst>
                <a:ext uri="{FF2B5EF4-FFF2-40B4-BE49-F238E27FC236}">
                  <a16:creationId xmlns:a16="http://schemas.microsoft.com/office/drawing/2014/main" id="{D7BBBADE-3DAC-EC40-1359-59791036DA06}"/>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83;p29">
              <a:extLst>
                <a:ext uri="{FF2B5EF4-FFF2-40B4-BE49-F238E27FC236}">
                  <a16:creationId xmlns:a16="http://schemas.microsoft.com/office/drawing/2014/main" id="{ECDA3EA4-0D82-6617-4BE8-788697375586}"/>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29">
              <a:extLst>
                <a:ext uri="{FF2B5EF4-FFF2-40B4-BE49-F238E27FC236}">
                  <a16:creationId xmlns:a16="http://schemas.microsoft.com/office/drawing/2014/main" id="{F0AFB0FE-7600-FF1D-5BD4-78ABC1380914}"/>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5;p29">
              <a:extLst>
                <a:ext uri="{FF2B5EF4-FFF2-40B4-BE49-F238E27FC236}">
                  <a16:creationId xmlns:a16="http://schemas.microsoft.com/office/drawing/2014/main" id="{3163335E-BFD2-6266-B3D0-D36F069ADE29}"/>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6;p29">
              <a:extLst>
                <a:ext uri="{FF2B5EF4-FFF2-40B4-BE49-F238E27FC236}">
                  <a16:creationId xmlns:a16="http://schemas.microsoft.com/office/drawing/2014/main" id="{7D4B5C30-4613-C2E6-B709-DA8BFE010521}"/>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7;p29">
              <a:extLst>
                <a:ext uri="{FF2B5EF4-FFF2-40B4-BE49-F238E27FC236}">
                  <a16:creationId xmlns:a16="http://schemas.microsoft.com/office/drawing/2014/main" id="{36A5D677-431C-D015-09A4-0A85BBCCB201}"/>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8;p29">
              <a:extLst>
                <a:ext uri="{FF2B5EF4-FFF2-40B4-BE49-F238E27FC236}">
                  <a16:creationId xmlns:a16="http://schemas.microsoft.com/office/drawing/2014/main" id="{BB6B04C6-A67D-7193-835E-EA3C39BF4500}"/>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9;p29">
              <a:extLst>
                <a:ext uri="{FF2B5EF4-FFF2-40B4-BE49-F238E27FC236}">
                  <a16:creationId xmlns:a16="http://schemas.microsoft.com/office/drawing/2014/main" id="{59B1C736-1951-51A6-8FF0-377A25EC286A}"/>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0;p29">
              <a:extLst>
                <a:ext uri="{FF2B5EF4-FFF2-40B4-BE49-F238E27FC236}">
                  <a16:creationId xmlns:a16="http://schemas.microsoft.com/office/drawing/2014/main" id="{E19BBC66-DF92-6571-04A1-9A149CC1A829}"/>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91;p29">
              <a:extLst>
                <a:ext uri="{FF2B5EF4-FFF2-40B4-BE49-F238E27FC236}">
                  <a16:creationId xmlns:a16="http://schemas.microsoft.com/office/drawing/2014/main" id="{96B9EE76-7C15-0242-3230-D1D9F00EE40C}"/>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TextBox 15">
            <a:extLst>
              <a:ext uri="{FF2B5EF4-FFF2-40B4-BE49-F238E27FC236}">
                <a16:creationId xmlns:a16="http://schemas.microsoft.com/office/drawing/2014/main" id="{A2F7983D-C737-70B7-2ACC-5D3FA83DD09A}"/>
              </a:ext>
            </a:extLst>
          </p:cNvPr>
          <p:cNvSpPr txBox="1"/>
          <p:nvPr/>
        </p:nvSpPr>
        <p:spPr>
          <a:xfrm>
            <a:off x="174446" y="1335265"/>
            <a:ext cx="7623639" cy="4893647"/>
          </a:xfrm>
          <a:prstGeom prst="rect">
            <a:avLst/>
          </a:prstGeom>
          <a:noFill/>
        </p:spPr>
        <p:txBody>
          <a:bodyPr wrap="square" rtlCol="0">
            <a:spAutoFit/>
          </a:bodyPr>
          <a:lstStyle/>
          <a:p>
            <a:r>
              <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offers different tiers or editions to cater to different use cases and requirements.</a:t>
            </a:r>
          </a:p>
          <a:p>
            <a:endParaRPr lang="en-US" sz="20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Open Source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Centralize the analysis, visualization, and alerting for all of your data with Grafana. For users who prefer to set up, administer, and maintain their own installation.</a:t>
            </a: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Cloud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Offered as a fully managed service, Grafana Cloud is the fastest way to adopt Grafana and includes a scalable, managed backend for metrics, logs, and traces.</a:t>
            </a: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endPar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gn="l"/>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Enterprise :- </a:t>
            </a:r>
            <a:r>
              <a:rPr lang="en-US" b="0" i="0" dirty="0">
                <a:solidFill>
                  <a:srgbClr val="17171C"/>
                </a:solidFill>
                <a:effectLst/>
                <a:latin typeface="Open Sans" panose="020B0606030504020204" pitchFamily="34" charset="0"/>
                <a:ea typeface="Open Sans" panose="020B0606030504020204" pitchFamily="34" charset="0"/>
                <a:cs typeface="Open Sans" panose="020B0606030504020204" pitchFamily="34" charset="0"/>
              </a:rPr>
              <a:t>Grafana’s powerful visualization and alerting, enhanced with access to Enterprise data source plugins and built-in collaboration features. For organizations that have specific privacy or security requirements and need a self-managed environment.</a:t>
            </a:r>
          </a:p>
          <a:p>
            <a:pPr marL="342900" indent="-342900">
              <a:buFont typeface="Arial" panose="020B0604020202020204" pitchFamily="34" charset="0"/>
              <a:buChar char="•"/>
            </a:pPr>
            <a:endParaRPr lang="en-US"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TextBox 16">
            <a:extLst>
              <a:ext uri="{FF2B5EF4-FFF2-40B4-BE49-F238E27FC236}">
                <a16:creationId xmlns:a16="http://schemas.microsoft.com/office/drawing/2014/main" id="{137BC0B3-BF00-78ED-F088-90B175DA5260}"/>
              </a:ext>
            </a:extLst>
          </p:cNvPr>
          <p:cNvSpPr txBox="1"/>
          <p:nvPr/>
        </p:nvSpPr>
        <p:spPr>
          <a:xfrm>
            <a:off x="9234448" y="2229493"/>
            <a:ext cx="2636823" cy="923330"/>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For detailed comparison, kindly check the below URL :-</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8" name="TextBox 17">
            <a:extLst>
              <a:ext uri="{FF2B5EF4-FFF2-40B4-BE49-F238E27FC236}">
                <a16:creationId xmlns:a16="http://schemas.microsoft.com/office/drawing/2014/main" id="{C5ACA36E-3D9C-B43A-55DC-943B348CB147}"/>
              </a:ext>
            </a:extLst>
          </p:cNvPr>
          <p:cNvSpPr txBox="1"/>
          <p:nvPr/>
        </p:nvSpPr>
        <p:spPr>
          <a:xfrm flipH="1">
            <a:off x="9234448" y="3104650"/>
            <a:ext cx="2906044" cy="369332"/>
          </a:xfrm>
          <a:prstGeom prst="rect">
            <a:avLst/>
          </a:prstGeom>
          <a:noFill/>
        </p:spPr>
        <p:txBody>
          <a:bodyPr wrap="squar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https://grafana.com/pricing/</a:t>
            </a:r>
            <a:endParaRPr lang="en-IN" dirty="0">
              <a:solidFill>
                <a:schemeClr val="bg1"/>
              </a:solidFill>
            </a:endParaRPr>
          </a:p>
        </p:txBody>
      </p:sp>
    </p:spTree>
    <p:extLst>
      <p:ext uri="{BB962C8B-B14F-4D97-AF65-F5344CB8AC3E}">
        <p14:creationId xmlns:p14="http://schemas.microsoft.com/office/powerpoint/2010/main" val="634161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03089" y="286396"/>
            <a:ext cx="11175105" cy="6771084"/>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endPar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is an open-source tool for monitoring and alerting for cloud-native systems, such as Kubernetes. It collects and stores metrics as time-series data, including a timestamp for each entry. Prometheus can also collect and record labels, which are optional key-value pairs.</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was originally built at SoundCloud in 2012. Since then, many companies and organizations have adopted Prometheus, and the project has a very active developer and user community.</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Prometheus records metrics in a time series database built using an HTTP pull model. It has flexible queries and real-time alerting. Prometheus can discover targets dynamically and automatically scrap new targets on demand. Prometheus supports over ten languages and custom libraries are easy to implement.</a:t>
            </a:r>
          </a:p>
          <a:p>
            <a:pPr algn="l"/>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IN"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Use cases of Prometheus</a:t>
            </a:r>
          </a:p>
          <a:p>
            <a:pPr algn="l"/>
            <a:endPar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Application performance monitoring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be used to</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monitor the performance</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of</a:t>
            </a:r>
            <a:r>
              <a:rPr lang="en-US" dirty="0">
                <a:solidFill>
                  <a:srgbClr val="0070F3"/>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applications</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using metrics such as response times, error rates, and resource utilization of different workflows.</a:t>
            </a:r>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Load testing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test infrastructure and applications under varying high loads using metrics like CPU and memory utilization and network traffic. This data can be used to optimize applications to be more scalable and efficient.</a:t>
            </a:r>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r>
              <a:rPr lang="en-US" b="1"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Infrastructure monitoring</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 Prometheus can monitor the health and performance of infrastructure components like servers and databases.</a:t>
            </a:r>
          </a:p>
          <a:p>
            <a:pPr algn="l"/>
            <a:endPar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oogle Shape;13;p2">
            <a:extLst>
              <a:ext uri="{FF2B5EF4-FFF2-40B4-BE49-F238E27FC236}">
                <a16:creationId xmlns:a16="http://schemas.microsoft.com/office/drawing/2014/main" id="{AB91AEB0-E7FB-5087-BEBF-877F0ECD14C3}"/>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D4640D3B-214B-B387-FF5C-40C0DE0B8DE7}"/>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0181976E-2821-E99C-5BAC-1506D73E7A78}"/>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B4BF9E0F-31A1-ED44-CF68-C7EAA7CE56DA}"/>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15E6612C-723F-143B-AD3A-44A9A2B28D87}"/>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FFE9D4F8-0181-7BE4-9776-6D6960C94931}"/>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9A2DB9B0-ADB0-5F33-6B27-E654CD8BCCC7}"/>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6FA9032C-78E8-E3D8-064C-C0275C038545}"/>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4911C485-3F74-CE6F-E127-59529DB0B5E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64EEEF13-65A6-A800-4104-D1736D7CE9F2}"/>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920609B1-034F-B0B3-9D3B-A9587E5D26F8}"/>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076ADA7D-566D-D14C-DA54-FB3B56BB74E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4D41656F-2354-6089-3B40-4EA16667BB3F}"/>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87C616B3-E200-E6FC-CFCD-65FAF595DF53}"/>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EDCE13B8-F886-57BD-B2B7-6D728343B40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F31B743F-AAC3-DE6D-63FC-87E26609BACD}"/>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544C2FDB-14C0-830D-6600-AA8259901A7D}"/>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B9583080-7170-9A15-D7D4-34363902EDEA}"/>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7C6F5C25-8C2B-0DDB-3C22-9646886B30BE}"/>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8C065870-627C-02A2-A4E3-6C5874035F44}"/>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6BAE7017-7135-0A93-9A7E-4A4D74837360}"/>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BB1F1A11-8355-F719-C22D-A0FD54968FF4}"/>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9930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0EE89E-0BF0-80BA-4300-69499B2A9898}"/>
              </a:ext>
            </a:extLst>
          </p:cNvPr>
          <p:cNvSpPr txBox="1"/>
          <p:nvPr/>
        </p:nvSpPr>
        <p:spPr>
          <a:xfrm>
            <a:off x="277402" y="482885"/>
            <a:ext cx="11671443" cy="5386090"/>
          </a:xfrm>
          <a:prstGeom prst="rect">
            <a:avLst/>
          </a:prstGeom>
          <a:noFill/>
        </p:spPr>
        <p:txBody>
          <a:bodyPr wrap="square" rtlCol="0">
            <a:spAutoFit/>
          </a:bodyPr>
          <a:lstStyle/>
          <a:p>
            <a:r>
              <a:rPr lang="en-IN" sz="2000" b="1"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Key features of Prometheus</a:t>
            </a:r>
            <a:endPar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The robust and flexible query language called </a:t>
            </a:r>
            <a:r>
              <a:rPr lang="en-US" b="0" i="0" dirty="0" err="1">
                <a:solidFill>
                  <a:srgbClr val="363C44"/>
                </a:solidFill>
                <a:effectLst/>
                <a:latin typeface="Open Sans" panose="020B0606030504020204" pitchFamily="34" charset="0"/>
                <a:ea typeface="Open Sans" panose="020B0606030504020204" pitchFamily="34" charset="0"/>
                <a:cs typeface="Open Sans" panose="020B0606030504020204" pitchFamily="34" charset="0"/>
              </a:rPr>
              <a:t>PromQL</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allows users to retrieve and process metrics </a:t>
            </a:r>
          </a:p>
          <a:p>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data in real-time.</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 multi-dimensional data model includes time series data, which is distinguished by the name of the</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  metric and key/value pairs.</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An HTTP pull model is used to retrieve time-series data, while an intermediary gateway is used to push data.</a:t>
            </a:r>
          </a:p>
          <a:p>
            <a:pPr marL="285750" indent="-285750">
              <a:buFont typeface="Arial" panose="020B0604020202020204" pitchFamily="34" charset="0"/>
              <a:buChar char="•"/>
            </a:pPr>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A range of visualization options, including a built-in web UI and integration with third-party tools </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such as Grafana. The web UI lets users explore and visualize metrics data using a variety of chart types. </a:t>
            </a:r>
          </a:p>
          <a:p>
            <a:r>
              <a:rPr lang="en-US" dirty="0">
                <a:solidFill>
                  <a:srgbClr val="363C44"/>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 the meantime, Grafana provides advanced visualization and dashboarding capabilities.</a:t>
            </a:r>
          </a:p>
          <a:p>
            <a:endPar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Individual server nodes can function independently since there is no dependency on distributed storage.</a:t>
            </a:r>
          </a:p>
          <a:p>
            <a:endParaRPr lang="en-IN"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0" i="0" dirty="0">
                <a:solidFill>
                  <a:srgbClr val="363C44"/>
                </a:solidFill>
                <a:effectLst/>
                <a:latin typeface="Open Sans" panose="020B0606030504020204" pitchFamily="34" charset="0"/>
                <a:ea typeface="Open Sans" panose="020B0606030504020204" pitchFamily="34" charset="0"/>
                <a:cs typeface="Open Sans" panose="020B0606030504020204" pitchFamily="34" charset="0"/>
              </a:rPr>
              <a:t>The discovery of targets is accomplished through service discovery or static configuration.</a:t>
            </a:r>
            <a:endParaRPr lang="en-IN"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endParaRPr lang="en-IN" dirty="0"/>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015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206193"/>
            <a:ext cx="11175105" cy="6494085"/>
          </a:xfrm>
          <a:prstGeom prst="rect">
            <a:avLst/>
          </a:prstGeom>
          <a:noFill/>
        </p:spPr>
        <p:txBody>
          <a:bodyPr wrap="square" rtlCol="0">
            <a:spAutoFit/>
          </a:bodyPr>
          <a:lstStyle/>
          <a:p>
            <a:r>
              <a:rPr lang="en-US" sz="2000" b="1"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Grafana Loki</a:t>
            </a:r>
          </a:p>
          <a:p>
            <a:endParaRPr lang="en-US" dirty="0">
              <a:solidFill>
                <a:srgbClr val="251431"/>
              </a:solidFill>
              <a:latin typeface="Open Sans" panose="020B0606030504020204" pitchFamily="34" charset="0"/>
              <a:ea typeface="Open Sans" panose="020B0606030504020204" pitchFamily="34" charset="0"/>
              <a:cs typeface="Open Sans" panose="020B0606030504020204" pitchFamily="34" charset="0"/>
            </a:endParaRP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Grafana Loki is a log aggregation system that stores and queries logs from applications and infrastructure. It's a set of components that can be combined into a logging stack. Loki is designed to be cost-effective and easy to operate. It's inspired by Prometheus but focuses on logs instead of metrics. Loki is highly scalable and can handle petabytes of log data. It's also open source, so it's a low-cost log analytics solution.</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Loki is different from other logging systems because it only indexes metadata about logs, such as labels. It doesn't index the contents of the logs. This makes it easier to operate and more scalable. To keep queries fast, Loki recommends keeping labels as minimal as possible.</a:t>
            </a:r>
          </a:p>
          <a:p>
            <a:pPr algn="l"/>
            <a:r>
              <a:rPr lang="en-US" b="0" i="0" dirty="0">
                <a:solidFill>
                  <a:srgbClr val="251431"/>
                </a:solidFill>
                <a:effectLst/>
                <a:latin typeface="Open Sans" panose="020B0606030504020204" pitchFamily="34" charset="0"/>
                <a:ea typeface="Open Sans" panose="020B0606030504020204" pitchFamily="34" charset="0"/>
                <a:cs typeface="Open Sans" panose="020B0606030504020204" pitchFamily="34" charset="0"/>
              </a:rPr>
              <a:t>Loki is the main server that stores logs and processes queries. Grafana is used to query and display the logs. </a:t>
            </a: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It has the following key features:</a:t>
            </a:r>
          </a:p>
          <a:p>
            <a:endParaRPr lang="en-US" dirty="0">
              <a:solidFill>
                <a:srgbClr val="001E2D"/>
              </a:solidFill>
              <a:latin typeface="Open Sans" panose="020B0606030504020204" pitchFamily="34" charset="0"/>
              <a:ea typeface="Open Sans" panose="020B0606030504020204" pitchFamily="34" charset="0"/>
              <a:cs typeface="Open Sans" panose="020B0606030504020204" pitchFamily="34" charset="0"/>
            </a:endParaRP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Efficient memory usage: Loki indexes a set of labels, which can be significantly smaller than other log aggregation products.</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Multi-tenancy: Multiple tenants can use a single Loki instance.</a:t>
            </a:r>
          </a:p>
          <a:p>
            <a:pPr algn="l">
              <a:buFont typeface="Arial" panose="020B0604020202020204" pitchFamily="34" charset="0"/>
              <a:buChar char="•"/>
            </a:pPr>
            <a:r>
              <a:rPr lang="en-US" b="0" i="0" dirty="0" err="1">
                <a:solidFill>
                  <a:srgbClr val="001E2D"/>
                </a:solidFill>
                <a:effectLst/>
                <a:latin typeface="Open Sans" panose="020B0606030504020204" pitchFamily="34" charset="0"/>
                <a:ea typeface="Open Sans" panose="020B0606030504020204" pitchFamily="34" charset="0"/>
                <a:cs typeface="Open Sans" panose="020B0606030504020204" pitchFamily="34" charset="0"/>
              </a:rPr>
              <a:t>LogQL</a:t>
            </a: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 Loki's query language.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Scalability: Loki is horizontally scalable.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Distributed architecture: Loki's architecture makes it an ideal tool for businesses of all sizes.</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Cost-effectiveness: Loki is cost-effective because it only indexes metadata. It stores log data in highly compressed chunks and uses low-cost object storage.</a:t>
            </a:r>
          </a:p>
          <a:p>
            <a:pPr algn="l">
              <a:buFont typeface="Arial" panose="020B0604020202020204" pitchFamily="34" charset="0"/>
              <a:buChar char="•"/>
            </a:pPr>
            <a:r>
              <a:rPr lang="en-US" b="0" i="0" dirty="0">
                <a:solidFill>
                  <a:srgbClr val="001E2D"/>
                </a:solidFill>
                <a:effectLst/>
                <a:latin typeface="Open Sans" panose="020B0606030504020204" pitchFamily="34" charset="0"/>
                <a:ea typeface="Open Sans" panose="020B0606030504020204" pitchFamily="34" charset="0"/>
                <a:cs typeface="Open Sans" panose="020B0606030504020204" pitchFamily="34" charset="0"/>
              </a:rPr>
              <a:t>Integration: Loki integrates with Prometheus, Grafana, and K8s.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56922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Parallelogram 30">
            <a:extLst>
              <a:ext uri="{FF2B5EF4-FFF2-40B4-BE49-F238E27FC236}">
                <a16:creationId xmlns:a16="http://schemas.microsoft.com/office/drawing/2014/main" id="{3E3C404B-ACDD-4F4D-8BED-1AAB0E4D617D}"/>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6150F591-A8CF-45BC-AC91-18837D46A908}"/>
              </a:ext>
            </a:extLst>
          </p:cNvPr>
          <p:cNvSpPr txBox="1"/>
          <p:nvPr/>
        </p:nvSpPr>
        <p:spPr>
          <a:xfrm>
            <a:off x="593930" y="5240832"/>
            <a:ext cx="6770410" cy="769441"/>
          </a:xfrm>
          <a:prstGeom prst="rect">
            <a:avLst/>
          </a:prstGeom>
          <a:noFill/>
        </p:spPr>
        <p:txBody>
          <a:bodyPr wrap="square" rtlCol="0">
            <a:spAutoFit/>
          </a:bodyPr>
          <a:lstStyle/>
          <a:p>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39" name="TextBox 38">
            <a:extLst>
              <a:ext uri="{FF2B5EF4-FFF2-40B4-BE49-F238E27FC236}">
                <a16:creationId xmlns:a16="http://schemas.microsoft.com/office/drawing/2014/main" id="{94310C42-0D5A-49EA-8BDF-B6EDD9AB8ED1}"/>
              </a:ext>
            </a:extLst>
          </p:cNvPr>
          <p:cNvSpPr txBox="1"/>
          <p:nvPr/>
        </p:nvSpPr>
        <p:spPr>
          <a:xfrm>
            <a:off x="593931" y="5964107"/>
            <a:ext cx="4860718" cy="400110"/>
          </a:xfrm>
          <a:prstGeom prst="rect">
            <a:avLst/>
          </a:prstGeom>
          <a:noFill/>
        </p:spPr>
        <p:txBody>
          <a:bodyPr wrap="square" rtlCol="0">
            <a:spAutoFit/>
          </a:bodyPr>
          <a:lstStyle/>
          <a:p>
            <a:r>
              <a:rPr lang="en-US" sz="2000" spc="300" dirty="0">
                <a:solidFill>
                  <a:schemeClr val="bg1"/>
                </a:solidFill>
                <a:latin typeface="Open Sans" panose="020B0606030504020204" pitchFamily="34" charset="0"/>
                <a:ea typeface="Open Sans" panose="020B0606030504020204" pitchFamily="34" charset="0"/>
                <a:cs typeface="Open Sans" panose="020B0606030504020204" pitchFamily="34" charset="0"/>
              </a:rPr>
              <a:t>Of monitoring stack</a:t>
            </a:r>
          </a:p>
        </p:txBody>
      </p:sp>
      <p:grpSp>
        <p:nvGrpSpPr>
          <p:cNvPr id="40" name="Google Shape;279;p29">
            <a:extLst>
              <a:ext uri="{FF2B5EF4-FFF2-40B4-BE49-F238E27FC236}">
                <a16:creationId xmlns:a16="http://schemas.microsoft.com/office/drawing/2014/main" id="{091CBB4D-F015-42D1-BEC5-3863CA6F05A2}"/>
              </a:ext>
            </a:extLst>
          </p:cNvPr>
          <p:cNvGrpSpPr/>
          <p:nvPr/>
        </p:nvGrpSpPr>
        <p:grpSpPr>
          <a:xfrm>
            <a:off x="11225720" y="5088432"/>
            <a:ext cx="1352818" cy="1352818"/>
            <a:chOff x="238125" y="2189800"/>
            <a:chExt cx="1119325" cy="1119325"/>
          </a:xfrm>
          <a:solidFill>
            <a:schemeClr val="accent5"/>
          </a:solidFill>
        </p:grpSpPr>
        <p:sp>
          <p:nvSpPr>
            <p:cNvPr id="41" name="Google Shape;280;p29">
              <a:extLst>
                <a:ext uri="{FF2B5EF4-FFF2-40B4-BE49-F238E27FC236}">
                  <a16:creationId xmlns:a16="http://schemas.microsoft.com/office/drawing/2014/main" id="{71A8C202-8853-4BA9-AA04-925937DCCFAB}"/>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81;p29">
              <a:extLst>
                <a:ext uri="{FF2B5EF4-FFF2-40B4-BE49-F238E27FC236}">
                  <a16:creationId xmlns:a16="http://schemas.microsoft.com/office/drawing/2014/main" id="{C9A3C5F8-0A07-491C-AC7C-D424D74819E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82;p29">
              <a:extLst>
                <a:ext uri="{FF2B5EF4-FFF2-40B4-BE49-F238E27FC236}">
                  <a16:creationId xmlns:a16="http://schemas.microsoft.com/office/drawing/2014/main" id="{18A43B19-E762-48E1-BCD0-298E90EA6B4A}"/>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83;p29">
              <a:extLst>
                <a:ext uri="{FF2B5EF4-FFF2-40B4-BE49-F238E27FC236}">
                  <a16:creationId xmlns:a16="http://schemas.microsoft.com/office/drawing/2014/main" id="{A9B7A3AB-82D6-453F-8D13-619B9BA01932}"/>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4;p29">
              <a:extLst>
                <a:ext uri="{FF2B5EF4-FFF2-40B4-BE49-F238E27FC236}">
                  <a16:creationId xmlns:a16="http://schemas.microsoft.com/office/drawing/2014/main" id="{356CA8EE-A8CF-480E-ACF4-5C4D7A4BD2D2}"/>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5;p29">
              <a:extLst>
                <a:ext uri="{FF2B5EF4-FFF2-40B4-BE49-F238E27FC236}">
                  <a16:creationId xmlns:a16="http://schemas.microsoft.com/office/drawing/2014/main" id="{99075F29-FC33-4C6B-B384-45E83DFE0960}"/>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6;p29">
              <a:extLst>
                <a:ext uri="{FF2B5EF4-FFF2-40B4-BE49-F238E27FC236}">
                  <a16:creationId xmlns:a16="http://schemas.microsoft.com/office/drawing/2014/main" id="{10D02D67-8DA3-47E0-88D6-8D783413C36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7;p29">
              <a:extLst>
                <a:ext uri="{FF2B5EF4-FFF2-40B4-BE49-F238E27FC236}">
                  <a16:creationId xmlns:a16="http://schemas.microsoft.com/office/drawing/2014/main" id="{C8C4BF62-E9C4-43A3-B952-572278819778}"/>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8;p29">
              <a:extLst>
                <a:ext uri="{FF2B5EF4-FFF2-40B4-BE49-F238E27FC236}">
                  <a16:creationId xmlns:a16="http://schemas.microsoft.com/office/drawing/2014/main" id="{7A125B26-7BF1-465A-A3C4-DEEF30F8CE50}"/>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9;p29">
              <a:extLst>
                <a:ext uri="{FF2B5EF4-FFF2-40B4-BE49-F238E27FC236}">
                  <a16:creationId xmlns:a16="http://schemas.microsoft.com/office/drawing/2014/main" id="{B7EDB79E-CFD9-48A5-84D5-4F882F450555}"/>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90;p29">
              <a:extLst>
                <a:ext uri="{FF2B5EF4-FFF2-40B4-BE49-F238E27FC236}">
                  <a16:creationId xmlns:a16="http://schemas.microsoft.com/office/drawing/2014/main" id="{5BB03F35-D014-460F-A265-B8DD4CED140A}"/>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91;p29">
              <a:extLst>
                <a:ext uri="{FF2B5EF4-FFF2-40B4-BE49-F238E27FC236}">
                  <a16:creationId xmlns:a16="http://schemas.microsoft.com/office/drawing/2014/main" id="{C7708E69-7466-4BE0-A918-377F3CF883DD}"/>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13;p2">
            <a:extLst>
              <a:ext uri="{FF2B5EF4-FFF2-40B4-BE49-F238E27FC236}">
                <a16:creationId xmlns:a16="http://schemas.microsoft.com/office/drawing/2014/main" id="{95B5CDA4-0DA5-4DCB-A341-B73E4E93B6D0}"/>
              </a:ext>
            </a:extLst>
          </p:cNvPr>
          <p:cNvGrpSpPr/>
          <p:nvPr/>
        </p:nvGrpSpPr>
        <p:grpSpPr>
          <a:xfrm rot="5400000">
            <a:off x="-400671" y="-227130"/>
            <a:ext cx="1346618" cy="443266"/>
            <a:chOff x="2235050" y="548425"/>
            <a:chExt cx="307875" cy="101325"/>
          </a:xfrm>
          <a:solidFill>
            <a:schemeClr val="accent6"/>
          </a:solidFill>
        </p:grpSpPr>
        <p:sp>
          <p:nvSpPr>
            <p:cNvPr id="54" name="Google Shape;14;p2">
              <a:extLst>
                <a:ext uri="{FF2B5EF4-FFF2-40B4-BE49-F238E27FC236}">
                  <a16:creationId xmlns:a16="http://schemas.microsoft.com/office/drawing/2014/main" id="{E39C14DC-63E3-4344-920F-9B0A39C3E31C}"/>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p2">
              <a:extLst>
                <a:ext uri="{FF2B5EF4-FFF2-40B4-BE49-F238E27FC236}">
                  <a16:creationId xmlns:a16="http://schemas.microsoft.com/office/drawing/2014/main" id="{B39E7FE8-3D48-438E-9685-318FF4E9F5E3}"/>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p2">
              <a:extLst>
                <a:ext uri="{FF2B5EF4-FFF2-40B4-BE49-F238E27FC236}">
                  <a16:creationId xmlns:a16="http://schemas.microsoft.com/office/drawing/2014/main" id="{F0CB10CE-CEAA-4E2D-A276-167DC101767B}"/>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p2">
              <a:extLst>
                <a:ext uri="{FF2B5EF4-FFF2-40B4-BE49-F238E27FC236}">
                  <a16:creationId xmlns:a16="http://schemas.microsoft.com/office/drawing/2014/main" id="{30116880-CCA4-4524-9818-F42904C5C36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p2">
              <a:extLst>
                <a:ext uri="{FF2B5EF4-FFF2-40B4-BE49-F238E27FC236}">
                  <a16:creationId xmlns:a16="http://schemas.microsoft.com/office/drawing/2014/main" id="{74630A59-BDFC-4557-B7C4-F22B5C6919C1}"/>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9;p2">
              <a:extLst>
                <a:ext uri="{FF2B5EF4-FFF2-40B4-BE49-F238E27FC236}">
                  <a16:creationId xmlns:a16="http://schemas.microsoft.com/office/drawing/2014/main" id="{B849B911-4B8B-40EF-9270-C0F4B3D69C3F}"/>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0;p2">
              <a:extLst>
                <a:ext uri="{FF2B5EF4-FFF2-40B4-BE49-F238E27FC236}">
                  <a16:creationId xmlns:a16="http://schemas.microsoft.com/office/drawing/2014/main" id="{2B841F16-8DA2-48E4-B413-298A666373F0}"/>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1;p2">
              <a:extLst>
                <a:ext uri="{FF2B5EF4-FFF2-40B4-BE49-F238E27FC236}">
                  <a16:creationId xmlns:a16="http://schemas.microsoft.com/office/drawing/2014/main" id="{53E3D8F2-75A9-4970-AFBA-33C9F350BBD9}"/>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2;p2">
              <a:extLst>
                <a:ext uri="{FF2B5EF4-FFF2-40B4-BE49-F238E27FC236}">
                  <a16:creationId xmlns:a16="http://schemas.microsoft.com/office/drawing/2014/main" id="{15C6E9A0-A4D4-48AD-8566-E903B8EE2AFB}"/>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p2">
              <a:extLst>
                <a:ext uri="{FF2B5EF4-FFF2-40B4-BE49-F238E27FC236}">
                  <a16:creationId xmlns:a16="http://schemas.microsoft.com/office/drawing/2014/main" id="{781229AD-84B4-40B0-95B2-9515A2E2C7B0}"/>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4;p2">
              <a:extLst>
                <a:ext uri="{FF2B5EF4-FFF2-40B4-BE49-F238E27FC236}">
                  <a16:creationId xmlns:a16="http://schemas.microsoft.com/office/drawing/2014/main" id="{EB11E8E0-83A5-43D5-B268-B6FE75B8C330}"/>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5;p2">
              <a:extLst>
                <a:ext uri="{FF2B5EF4-FFF2-40B4-BE49-F238E27FC236}">
                  <a16:creationId xmlns:a16="http://schemas.microsoft.com/office/drawing/2014/main" id="{BD62E4D7-C7E5-4057-9B19-E3F3E01725AB}"/>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6;p2">
              <a:extLst>
                <a:ext uri="{FF2B5EF4-FFF2-40B4-BE49-F238E27FC236}">
                  <a16:creationId xmlns:a16="http://schemas.microsoft.com/office/drawing/2014/main" id="{BC29FEAE-38DB-4B01-9E84-D46510AE3091}"/>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7;p2">
              <a:extLst>
                <a:ext uri="{FF2B5EF4-FFF2-40B4-BE49-F238E27FC236}">
                  <a16:creationId xmlns:a16="http://schemas.microsoft.com/office/drawing/2014/main" id="{28FDCFC2-A257-493E-80FE-34A4313188A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8;p2">
              <a:extLst>
                <a:ext uri="{FF2B5EF4-FFF2-40B4-BE49-F238E27FC236}">
                  <a16:creationId xmlns:a16="http://schemas.microsoft.com/office/drawing/2014/main" id="{7FC528FD-CB6D-47E7-85C8-9DA5214C819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9;p2">
              <a:extLst>
                <a:ext uri="{FF2B5EF4-FFF2-40B4-BE49-F238E27FC236}">
                  <a16:creationId xmlns:a16="http://schemas.microsoft.com/office/drawing/2014/main" id="{3B78A624-5453-47C6-9EA4-644CDEEA7318}"/>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0;p2">
              <a:extLst>
                <a:ext uri="{FF2B5EF4-FFF2-40B4-BE49-F238E27FC236}">
                  <a16:creationId xmlns:a16="http://schemas.microsoft.com/office/drawing/2014/main" id="{FFC81F49-E228-4A82-8626-CFEB35AE19F7}"/>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p2">
              <a:extLst>
                <a:ext uri="{FF2B5EF4-FFF2-40B4-BE49-F238E27FC236}">
                  <a16:creationId xmlns:a16="http://schemas.microsoft.com/office/drawing/2014/main" id="{11CA2615-FAD3-461F-AD36-394E25B2CBBF}"/>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2;p2">
              <a:extLst>
                <a:ext uri="{FF2B5EF4-FFF2-40B4-BE49-F238E27FC236}">
                  <a16:creationId xmlns:a16="http://schemas.microsoft.com/office/drawing/2014/main" id="{410FC995-D96D-410B-8655-670EF210BB31}"/>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3;p2">
              <a:extLst>
                <a:ext uri="{FF2B5EF4-FFF2-40B4-BE49-F238E27FC236}">
                  <a16:creationId xmlns:a16="http://schemas.microsoft.com/office/drawing/2014/main" id="{10B31194-3F0C-42B8-99B2-A375FA76CBED}"/>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4;p2">
              <a:extLst>
                <a:ext uri="{FF2B5EF4-FFF2-40B4-BE49-F238E27FC236}">
                  <a16:creationId xmlns:a16="http://schemas.microsoft.com/office/drawing/2014/main" id="{FE4E8777-6CAF-4E72-9217-B4990E2E9A5C}"/>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roup 85">
            <a:extLst>
              <a:ext uri="{FF2B5EF4-FFF2-40B4-BE49-F238E27FC236}">
                <a16:creationId xmlns:a16="http://schemas.microsoft.com/office/drawing/2014/main" id="{6815EC58-57CC-49AE-B381-4A5A5AC2E66B}"/>
              </a:ext>
            </a:extLst>
          </p:cNvPr>
          <p:cNvGrpSpPr/>
          <p:nvPr/>
        </p:nvGrpSpPr>
        <p:grpSpPr>
          <a:xfrm>
            <a:off x="861208" y="1248956"/>
            <a:ext cx="10469584" cy="2180044"/>
            <a:chOff x="861208" y="1248956"/>
            <a:chExt cx="10469584" cy="2180044"/>
          </a:xfrm>
        </p:grpSpPr>
        <p:grpSp>
          <p:nvGrpSpPr>
            <p:cNvPr id="27" name="Group 26">
              <a:extLst>
                <a:ext uri="{FF2B5EF4-FFF2-40B4-BE49-F238E27FC236}">
                  <a16:creationId xmlns:a16="http://schemas.microsoft.com/office/drawing/2014/main" id="{BC23E0D2-B149-4D81-840C-DC45F48F2689}"/>
                </a:ext>
              </a:extLst>
            </p:cNvPr>
            <p:cNvGrpSpPr/>
            <p:nvPr/>
          </p:nvGrpSpPr>
          <p:grpSpPr>
            <a:xfrm>
              <a:off x="861208" y="1248956"/>
              <a:ext cx="10469584" cy="2180044"/>
              <a:chOff x="861208" y="2999378"/>
              <a:chExt cx="10469584" cy="2180044"/>
            </a:xfrm>
            <a:gradFill>
              <a:gsLst>
                <a:gs pos="30000">
                  <a:schemeClr val="accent5"/>
                </a:gs>
                <a:gs pos="100000">
                  <a:schemeClr val="accent6"/>
                </a:gs>
              </a:gsLst>
              <a:lin ang="8100000" scaled="1"/>
            </a:gradFill>
          </p:grpSpPr>
          <p:sp>
            <p:nvSpPr>
              <p:cNvPr id="4" name="Block Arc 3">
                <a:extLst>
                  <a:ext uri="{FF2B5EF4-FFF2-40B4-BE49-F238E27FC236}">
                    <a16:creationId xmlns:a16="http://schemas.microsoft.com/office/drawing/2014/main" id="{B6E3D3D1-477A-4B1F-90E9-8242EC63249E}"/>
                  </a:ext>
                </a:extLst>
              </p:cNvPr>
              <p:cNvSpPr/>
              <p:nvPr/>
            </p:nvSpPr>
            <p:spPr>
              <a:xfrm>
                <a:off x="1236047"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Block Arc 8">
                <a:extLst>
                  <a:ext uri="{FF2B5EF4-FFF2-40B4-BE49-F238E27FC236}">
                    <a16:creationId xmlns:a16="http://schemas.microsoft.com/office/drawing/2014/main" id="{66349694-9D1A-4A48-81C4-F203DF31A84A}"/>
                  </a:ext>
                </a:extLst>
              </p:cNvPr>
              <p:cNvSpPr/>
              <p:nvPr/>
            </p:nvSpPr>
            <p:spPr>
              <a:xfrm rot="10800000">
                <a:off x="3126519"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Oval 6">
                <a:extLst>
                  <a:ext uri="{FF2B5EF4-FFF2-40B4-BE49-F238E27FC236}">
                    <a16:creationId xmlns:a16="http://schemas.microsoft.com/office/drawing/2014/main" id="{B915D7F6-FF08-4E8A-B8DE-9EC98C8C293B}"/>
                  </a:ext>
                </a:extLst>
              </p:cNvPr>
              <p:cNvSpPr>
                <a:spLocks noChangeAspect="1"/>
              </p:cNvSpPr>
              <p:nvPr/>
            </p:nvSpPr>
            <p:spPr>
              <a:xfrm>
                <a:off x="2876944"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lock Arc 10">
                <a:extLst>
                  <a:ext uri="{FF2B5EF4-FFF2-40B4-BE49-F238E27FC236}">
                    <a16:creationId xmlns:a16="http://schemas.microsoft.com/office/drawing/2014/main" id="{1DD958A2-AC30-4BC1-94B5-90A4348FAAB3}"/>
                  </a:ext>
                </a:extLst>
              </p:cNvPr>
              <p:cNvSpPr/>
              <p:nvPr/>
            </p:nvSpPr>
            <p:spPr>
              <a:xfrm>
                <a:off x="5016990"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Oval 12">
                <a:extLst>
                  <a:ext uri="{FF2B5EF4-FFF2-40B4-BE49-F238E27FC236}">
                    <a16:creationId xmlns:a16="http://schemas.microsoft.com/office/drawing/2014/main" id="{303E4066-8E62-4B51-84B0-EB45CC0F738E}"/>
                  </a:ext>
                </a:extLst>
              </p:cNvPr>
              <p:cNvSpPr>
                <a:spLocks noChangeAspect="1"/>
              </p:cNvSpPr>
              <p:nvPr/>
            </p:nvSpPr>
            <p:spPr>
              <a:xfrm>
                <a:off x="4780115"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lock Arc 14">
                <a:extLst>
                  <a:ext uri="{FF2B5EF4-FFF2-40B4-BE49-F238E27FC236}">
                    <a16:creationId xmlns:a16="http://schemas.microsoft.com/office/drawing/2014/main" id="{60CE87FE-482E-425B-8477-E038EA2B6667}"/>
                  </a:ext>
                </a:extLst>
              </p:cNvPr>
              <p:cNvSpPr/>
              <p:nvPr/>
            </p:nvSpPr>
            <p:spPr>
              <a:xfrm rot="10800000">
                <a:off x="6907461"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id="{5FC19D4A-ACCD-4C99-9EC2-2D80190E46C3}"/>
                  </a:ext>
                </a:extLst>
              </p:cNvPr>
              <p:cNvSpPr>
                <a:spLocks noChangeAspect="1"/>
              </p:cNvSpPr>
              <p:nvPr/>
            </p:nvSpPr>
            <p:spPr>
              <a:xfrm>
                <a:off x="6708687"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lock Arc 18">
                <a:extLst>
                  <a:ext uri="{FF2B5EF4-FFF2-40B4-BE49-F238E27FC236}">
                    <a16:creationId xmlns:a16="http://schemas.microsoft.com/office/drawing/2014/main" id="{39A77D74-CCC1-4CD5-AC21-82AC0977FF2F}"/>
                  </a:ext>
                </a:extLst>
              </p:cNvPr>
              <p:cNvSpPr/>
              <p:nvPr/>
            </p:nvSpPr>
            <p:spPr>
              <a:xfrm>
                <a:off x="8797932" y="2999378"/>
                <a:ext cx="2180043" cy="2180044"/>
              </a:xfrm>
              <a:prstGeom prst="blockArc">
                <a:avLst>
                  <a:gd name="adj1" fmla="val 10800000"/>
                  <a:gd name="adj2" fmla="val 58971"/>
                  <a:gd name="adj3" fmla="val 1319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A01FCEE9-FB75-4905-A4D0-AF68FC330433}"/>
                  </a:ext>
                </a:extLst>
              </p:cNvPr>
              <p:cNvSpPr>
                <a:spLocks noChangeAspect="1"/>
              </p:cNvSpPr>
              <p:nvPr/>
            </p:nvSpPr>
            <p:spPr>
              <a:xfrm>
                <a:off x="8563808"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5983C44-7B10-42E7-968D-A23AE2FBCFF1}"/>
                  </a:ext>
                </a:extLst>
              </p:cNvPr>
              <p:cNvSpPr>
                <a:spLocks noChangeAspect="1"/>
              </p:cNvSpPr>
              <p:nvPr/>
            </p:nvSpPr>
            <p:spPr>
              <a:xfrm>
                <a:off x="10507833"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86BB1C1-2E1F-48FC-B13A-A2F01DF96E54}"/>
                  </a:ext>
                </a:extLst>
              </p:cNvPr>
              <p:cNvSpPr>
                <a:spLocks noChangeAspect="1"/>
              </p:cNvSpPr>
              <p:nvPr/>
            </p:nvSpPr>
            <p:spPr>
              <a:xfrm>
                <a:off x="861208" y="3825151"/>
                <a:ext cx="822959" cy="822960"/>
              </a:xfrm>
              <a:prstGeom prst="ellipse">
                <a:avLst/>
              </a:prstGeom>
              <a:grp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Oval 74">
              <a:extLst>
                <a:ext uri="{FF2B5EF4-FFF2-40B4-BE49-F238E27FC236}">
                  <a16:creationId xmlns:a16="http://schemas.microsoft.com/office/drawing/2014/main" id="{6A7D7BD9-D70C-4B52-97D2-D60B1B57194D}"/>
                </a:ext>
              </a:extLst>
            </p:cNvPr>
            <p:cNvSpPr/>
            <p:nvPr/>
          </p:nvSpPr>
          <p:spPr>
            <a:xfrm>
              <a:off x="980893" y="2191211"/>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B94503D0-603D-48BD-95A8-A4EA82E86BBF}"/>
                </a:ext>
              </a:extLst>
            </p:cNvPr>
            <p:cNvSpPr/>
            <p:nvPr/>
          </p:nvSpPr>
          <p:spPr>
            <a:xfrm>
              <a:off x="2999809" y="2191211"/>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4AB3F9EB-2C50-4B89-88D7-76048406E77D}"/>
                </a:ext>
              </a:extLst>
            </p:cNvPr>
            <p:cNvSpPr/>
            <p:nvPr/>
          </p:nvSpPr>
          <p:spPr>
            <a:xfrm>
              <a:off x="4899383"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3F876367-0C97-4982-ADBA-DAD53406FF8E}"/>
                </a:ext>
              </a:extLst>
            </p:cNvPr>
            <p:cNvSpPr/>
            <p:nvPr/>
          </p:nvSpPr>
          <p:spPr>
            <a:xfrm>
              <a:off x="6832673"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D22C5B4-FF7B-4BA3-9680-3458378EDE5E}"/>
                </a:ext>
              </a:extLst>
            </p:cNvPr>
            <p:cNvSpPr/>
            <p:nvPr/>
          </p:nvSpPr>
          <p:spPr>
            <a:xfrm>
              <a:off x="8682547"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731CA6EA-BA79-4B8F-AED7-308061D620CD}"/>
                </a:ext>
              </a:extLst>
            </p:cNvPr>
            <p:cNvSpPr/>
            <p:nvPr/>
          </p:nvSpPr>
          <p:spPr>
            <a:xfrm>
              <a:off x="10627518" y="2199279"/>
              <a:ext cx="583588" cy="58358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8" name="Graphic 87" descr="Flag">
            <a:extLst>
              <a:ext uri="{FF2B5EF4-FFF2-40B4-BE49-F238E27FC236}">
                <a16:creationId xmlns:a16="http://schemas.microsoft.com/office/drawing/2014/main" id="{3D2B8E9A-F21C-4CE2-82AF-9BC22061AF4A}"/>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6907140" y="2277307"/>
            <a:ext cx="457200" cy="457200"/>
          </a:xfrm>
          <a:prstGeom prst="rect">
            <a:avLst/>
          </a:prstGeom>
        </p:spPr>
      </p:pic>
      <p:pic>
        <p:nvPicPr>
          <p:cNvPr id="90" name="Graphic 89" descr="Bullseye">
            <a:extLst>
              <a:ext uri="{FF2B5EF4-FFF2-40B4-BE49-F238E27FC236}">
                <a16:creationId xmlns:a16="http://schemas.microsoft.com/office/drawing/2014/main" id="{F1D22AD2-CAD6-4218-9FD7-1BE11CB5348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958576" y="2256435"/>
            <a:ext cx="457200" cy="457200"/>
          </a:xfrm>
          <a:prstGeom prst="rect">
            <a:avLst/>
          </a:prstGeom>
        </p:spPr>
      </p:pic>
      <p:pic>
        <p:nvPicPr>
          <p:cNvPr id="92" name="Graphic 91" descr="Business Growth">
            <a:extLst>
              <a:ext uri="{FF2B5EF4-FFF2-40B4-BE49-F238E27FC236}">
                <a16:creationId xmlns:a16="http://schemas.microsoft.com/office/drawing/2014/main" id="{FA9C67DE-0C11-4FB4-A4ED-40DD2C1316B1}"/>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766194" y="2262473"/>
            <a:ext cx="457200" cy="457200"/>
          </a:xfrm>
          <a:prstGeom prst="rect">
            <a:avLst/>
          </a:prstGeom>
        </p:spPr>
      </p:pic>
      <p:pic>
        <p:nvPicPr>
          <p:cNvPr id="94" name="Graphic 93" descr="Podium">
            <a:extLst>
              <a:ext uri="{FF2B5EF4-FFF2-40B4-BE49-F238E27FC236}">
                <a16:creationId xmlns:a16="http://schemas.microsoft.com/office/drawing/2014/main" id="{2A4E632E-576B-43BA-9AFA-DF43D7FC691D}"/>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0710671" y="2244880"/>
            <a:ext cx="457200" cy="457200"/>
          </a:xfrm>
          <a:prstGeom prst="rect">
            <a:avLst/>
          </a:prstGeom>
        </p:spPr>
      </p:pic>
      <p:pic>
        <p:nvPicPr>
          <p:cNvPr id="96" name="Graphic 95" descr="Send">
            <a:extLst>
              <a:ext uri="{FF2B5EF4-FFF2-40B4-BE49-F238E27FC236}">
                <a16:creationId xmlns:a16="http://schemas.microsoft.com/office/drawing/2014/main" id="{7840EF4E-93EE-4431-8FFB-5975477A67CF}"/>
              </a:ext>
            </a:extLst>
          </p:cNvPr>
          <p:cNvPicPr>
            <a:picLocks noChangeAspect="1"/>
          </p:cNvPicPr>
          <p:nvPr/>
        </p:nvPicPr>
        <p:blipFill>
          <a:blip r:embed="rId11" cstate="screen">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3014163" y="2244204"/>
            <a:ext cx="457200" cy="457200"/>
          </a:xfrm>
          <a:prstGeom prst="rect">
            <a:avLst/>
          </a:prstGeom>
        </p:spPr>
      </p:pic>
      <p:pic>
        <p:nvPicPr>
          <p:cNvPr id="98" name="Graphic 97" descr="Lightbulb and gear">
            <a:extLst>
              <a:ext uri="{FF2B5EF4-FFF2-40B4-BE49-F238E27FC236}">
                <a16:creationId xmlns:a16="http://schemas.microsoft.com/office/drawing/2014/main" id="{CE6A64D3-EC7C-433E-AE64-9A4A2BAF632B}"/>
              </a:ext>
            </a:extLst>
          </p:cNvPr>
          <p:cNvPicPr>
            <a:picLocks noChangeAspect="1"/>
          </p:cNvPicPr>
          <p:nvPr/>
        </p:nvPicPr>
        <p:blipFill>
          <a:blip r:embed="rId13" cstate="screen">
            <a:extLst>
              <a:ext uri="{28A0092B-C50C-407E-A947-70E740481C1C}">
                <a14:useLocalDpi xmlns:a14="http://schemas.microsoft.com/office/drawing/2010/main"/>
              </a:ext>
              <a:ext uri="{96DAC541-7B7A-43D3-8B79-37D633B846F1}">
                <asvg:svgBlip xmlns:asvg="http://schemas.microsoft.com/office/drawing/2016/SVG/main" r:embed="rId14"/>
              </a:ext>
            </a:extLst>
          </a:blip>
          <a:stretch>
            <a:fillRect/>
          </a:stretch>
        </p:blipFill>
        <p:spPr>
          <a:xfrm>
            <a:off x="1044800" y="2254405"/>
            <a:ext cx="457200" cy="457200"/>
          </a:xfrm>
          <a:prstGeom prst="rect">
            <a:avLst/>
          </a:prstGeom>
        </p:spPr>
      </p:pic>
      <p:sp>
        <p:nvSpPr>
          <p:cNvPr id="101" name="Text Placeholder 10">
            <a:extLst>
              <a:ext uri="{FF2B5EF4-FFF2-40B4-BE49-F238E27FC236}">
                <a16:creationId xmlns:a16="http://schemas.microsoft.com/office/drawing/2014/main" id="{F6684A09-1026-4F7F-9D1B-23D2BD8B6C38}"/>
              </a:ext>
            </a:extLst>
          </p:cNvPr>
          <p:cNvSpPr txBox="1">
            <a:spLocks/>
          </p:cNvSpPr>
          <p:nvPr/>
        </p:nvSpPr>
        <p:spPr>
          <a:xfrm>
            <a:off x="1901623" y="3727944"/>
            <a:ext cx="9076351" cy="116102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Grafana, Loki, and Prometheus are commonly used together to create a comprehensive observability and monitoring stack. They work together to collect, store, analyze, and visualize data from various sources.</a:t>
            </a:r>
          </a:p>
        </p:txBody>
      </p:sp>
    </p:spTree>
    <p:extLst>
      <p:ext uri="{BB962C8B-B14F-4D97-AF65-F5344CB8AC3E}">
        <p14:creationId xmlns:p14="http://schemas.microsoft.com/office/powerpoint/2010/main" val="626871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411674"/>
            <a:ext cx="11175105" cy="5139869"/>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Collection:</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is primarily responsible for data collection. It scrapes metrics and time-series data from various sources, including applications, servers, databases, and more. It uses a pull-based model, where Prometheus servers periodically query endpoints (exposed by the services to be monitored) to collect metrics.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Storage and Querying:</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stores the collected metrics in its local time-series database. It offers a powerful querying language called </a:t>
            </a:r>
            <a:r>
              <a:rPr lang="en-US" dirty="0" err="1">
                <a:solidFill>
                  <a:srgbClr val="151515"/>
                </a:solidFill>
                <a:latin typeface="Open Sans" panose="020B0606030504020204" pitchFamily="34" charset="0"/>
                <a:ea typeface="Open Sans" panose="020B0606030504020204" pitchFamily="34" charset="0"/>
                <a:cs typeface="Open Sans" panose="020B0606030504020204" pitchFamily="34" charset="0"/>
              </a:rPr>
              <a:t>PromQL</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allowing users to retrieve and analyze data effectively. Prometheus has built-in support for data retention policies, so you can configure how long data is kept.</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Centralized Logging:</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Loki: </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While Prometheus is focused on metrics and time-series data, Loki specializes in log aggregation. It collects logs from various sources and centralizes them in a highly efficient manner. Loki uses a label-based indexing system to allow efficient log queries.</a:t>
            </a: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72014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255713" y="411674"/>
            <a:ext cx="11175105" cy="6247864"/>
          </a:xfrm>
          <a:prstGeom prst="rect">
            <a:avLst/>
          </a:prstGeom>
          <a:noFill/>
        </p:spPr>
        <p:txBody>
          <a:bodyPr wrap="square" rtlCol="0">
            <a:spAutoFit/>
          </a:bodyPr>
          <a:lstStyle/>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Data Visualization and Dashboards: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Grafana serves as the user interface for visualizing and exploring data. It supports various data sources, including Prometheus and Loki. Grafana allows you to create custom dashboards and panels to display metrics and log data in real-time.</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 Data in Grafana: Grafana can connect to Prometheus as a data source to create dashboards that display metrics collected by Prometheus. You can set up dynamic, interactive dashboards with various visualization options.</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Loki Data in Grafana: Grafana can also connect to Loki as a data source, enabling you to create log dashboards and explore log data alongside metrics.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Alerting:</a:t>
            </a:r>
          </a:p>
          <a:p>
            <a:r>
              <a:rPr lang="en-US" b="1" dirty="0">
                <a:solidFill>
                  <a:srgbClr val="151515"/>
                </a:solidFill>
                <a:latin typeface="Open Sans" panose="020B0606030504020204" pitchFamily="34" charset="0"/>
                <a:ea typeface="Open Sans" panose="020B0606030504020204" pitchFamily="34" charset="0"/>
                <a:cs typeface="Open Sans" panose="020B0606030504020204" pitchFamily="34" charset="0"/>
              </a:rPr>
              <a:t>Prometheus:</a:t>
            </a:r>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 Prometheus includes an alerting system that allows you to define alert rules based on metrics. When an alert condition is met, Prometheus can send alerts to alerting channels.</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 with Prometheus: Grafana can be configured to use Prometheus as an alerting data source, allowing you to set up alerting rules and create dashboards with alert panels. Grafana can send alert notifications via various channels like email, Slack, and more.</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Integration and Customization:</a:t>
            </a: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These services are highly customizable and can be extended through plugins, exporters, and integrations to suit your specific needs. You can also set up Grafana dashboards to display both metric data from Prometheus and log data from Loki, providing a holistic view of your systems.</a:t>
            </a:r>
          </a:p>
        </p:txBody>
      </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0512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company">
            <a:extLst>
              <a:ext uri="{FF2B5EF4-FFF2-40B4-BE49-F238E27FC236}">
                <a16:creationId xmlns:a16="http://schemas.microsoft.com/office/drawing/2014/main" id="{F0364087-55D6-8E76-9165-428B800B0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7703"/>
            <a:ext cx="12192000" cy="4969156"/>
          </a:xfrm>
          <a:prstGeom prst="rect">
            <a:avLst/>
          </a:prstGeom>
        </p:spPr>
      </p:pic>
      <p:sp>
        <p:nvSpPr>
          <p:cNvPr id="2" name="Parallelogram 1">
            <a:extLst>
              <a:ext uri="{FF2B5EF4-FFF2-40B4-BE49-F238E27FC236}">
                <a16:creationId xmlns:a16="http://schemas.microsoft.com/office/drawing/2014/main" id="{2DBF7155-45F2-372A-2F2A-0721E535493C}"/>
              </a:ext>
            </a:extLst>
          </p:cNvPr>
          <p:cNvSpPr/>
          <p:nvPr/>
        </p:nvSpPr>
        <p:spPr>
          <a:xfrm rot="5400000" flipV="1">
            <a:off x="4207378" y="-6196912"/>
            <a:ext cx="3777232" cy="12192000"/>
          </a:xfrm>
          <a:prstGeom prst="parallelogram">
            <a:avLst>
              <a:gd name="adj" fmla="val 31185"/>
            </a:avLst>
          </a:prstGeom>
          <a:gradFill>
            <a:gsLst>
              <a:gs pos="0">
                <a:schemeClr val="accent5">
                  <a:alpha val="85000"/>
                </a:schemeClr>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A50C6903-C5DA-EA2D-A8BF-7FC3C2AF17FD}"/>
              </a:ext>
            </a:extLst>
          </p:cNvPr>
          <p:cNvSpPr/>
          <p:nvPr/>
        </p:nvSpPr>
        <p:spPr>
          <a:xfrm rot="16200000">
            <a:off x="4726317" y="-5986200"/>
            <a:ext cx="2739350" cy="12192002"/>
          </a:xfrm>
          <a:prstGeom prst="parallelogram">
            <a:avLst>
              <a:gd name="adj" fmla="val 24754"/>
            </a:avLst>
          </a:prstGeom>
          <a:gradFill>
            <a:gsLst>
              <a:gs pos="11000">
                <a:schemeClr val="accent5"/>
              </a:gs>
              <a:gs pos="100000">
                <a:schemeClr val="accent6">
                  <a:alpha val="9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6D7EC3-FDB6-8676-AAE7-412A2FC2D6B5}"/>
              </a:ext>
            </a:extLst>
          </p:cNvPr>
          <p:cNvSpPr txBox="1"/>
          <p:nvPr/>
        </p:nvSpPr>
        <p:spPr>
          <a:xfrm>
            <a:off x="1171255" y="109801"/>
            <a:ext cx="11106364" cy="769441"/>
          </a:xfrm>
          <a:prstGeom prst="rect">
            <a:avLst/>
          </a:prstGeom>
          <a:noFill/>
        </p:spPr>
        <p:txBody>
          <a:bodyPr wrap="square" rtlCol="0">
            <a:spAutoFit/>
          </a:bodyPr>
          <a:lstStyle/>
          <a:p>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HIGH LEVEL ARCHITECTURE</a:t>
            </a:r>
            <a:r>
              <a:rPr lang="en-US" sz="3600" dirty="0">
                <a:solidFill>
                  <a:schemeClr val="bg1"/>
                </a:solidFill>
              </a:rPr>
              <a:t> </a:t>
            </a:r>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DIAGRAM</a:t>
            </a:r>
            <a:endParaRPr lang="en-IN"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994640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CREATE A NAMESPACE</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In Kubernetes, it's a best practice to isolate resources by using namespaces. You can create a dedicated namespace for monitoring.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PROMETHEUS</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Prometheus is responsible for collecting and storing metrics from your cluster. You can manually deploy it using Kubernetes resources.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Prometheus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Prometheus configuration. This configuration includes scrape targets, retention settings, and more.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Deployment for Prometheus: Deploy Prometheus using a Deployment resource. Specify the Prometheus Docker image, mount the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as a volume for the configuration, and expose the necessary ports.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Prometheus: Create a Service resource to expose Prometheus within the cluster. This allows other components to discover and communicate with Prometheus.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4233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5909310"/>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Loki:</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Loki is used for log aggregation. Similar to Prometheus, you'll create Kubernetes resources for Loki.</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Loki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Loki configuration. This configuration includes authentication settings, storage settings, and more.</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Deployment for Loki: Deploy Loki using a Deployment resource. Specify the Loki Docker image, mount the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as a volume for configuration, and expose the necessary ports.</a:t>
            </a:r>
          </a:p>
          <a:p>
            <a:pPr marL="285750" indent="-285750">
              <a:buFont typeface="Wingdings" panose="05000000000000000000" pitchFamily="2" charset="2"/>
              <a:buChar char="Ø"/>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Loki: Create a Service resource to expose Loki within the cluster.</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Deploy Fluent Bit:</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Fluent Bit is responsible for collecting and forwarding logs from your cluster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for Fluent Bit Configuration: Create a </a:t>
            </a:r>
            <a:r>
              <a:rPr lang="en-US" dirty="0" err="1">
                <a:latin typeface="Open Sans" panose="020B0606030504020204" pitchFamily="34" charset="0"/>
                <a:ea typeface="Open Sans" panose="020B0606030504020204" pitchFamily="34" charset="0"/>
                <a:cs typeface="Open Sans" panose="020B0606030504020204" pitchFamily="34" charset="0"/>
              </a:rPr>
              <a:t>ConfigMap</a:t>
            </a:r>
            <a:r>
              <a:rPr lang="en-US" dirty="0">
                <a:latin typeface="Open Sans" panose="020B0606030504020204" pitchFamily="34" charset="0"/>
                <a:ea typeface="Open Sans" panose="020B0606030504020204" pitchFamily="34" charset="0"/>
                <a:cs typeface="Open Sans" panose="020B0606030504020204" pitchFamily="34" charset="0"/>
              </a:rPr>
              <a:t> to store your Fluent Bit configuration. This configuration includes log collection settings, outputs to Loki, and more.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a:t>
            </a:r>
            <a:r>
              <a:rPr lang="en-US" dirty="0" err="1">
                <a:latin typeface="Open Sans" panose="020B0606030504020204" pitchFamily="34" charset="0"/>
                <a:ea typeface="Open Sans" panose="020B0606030504020204" pitchFamily="34" charset="0"/>
                <a:cs typeface="Open Sans" panose="020B0606030504020204" pitchFamily="34" charset="0"/>
              </a:rPr>
              <a:t>DaemonSet</a:t>
            </a:r>
            <a:r>
              <a:rPr lang="en-US" dirty="0">
                <a:latin typeface="Open Sans" panose="020B0606030504020204" pitchFamily="34" charset="0"/>
                <a:ea typeface="Open Sans" panose="020B0606030504020204" pitchFamily="34" charset="0"/>
                <a:cs typeface="Open Sans" panose="020B0606030504020204" pitchFamily="34" charset="0"/>
              </a:rPr>
              <a:t> for Fluent Bit: Deploy Fluent Bit using a </a:t>
            </a:r>
            <a:r>
              <a:rPr lang="en-US" dirty="0" err="1">
                <a:latin typeface="Open Sans" panose="020B0606030504020204" pitchFamily="34" charset="0"/>
                <a:ea typeface="Open Sans" panose="020B0606030504020204" pitchFamily="34" charset="0"/>
                <a:cs typeface="Open Sans" panose="020B0606030504020204" pitchFamily="34" charset="0"/>
              </a:rPr>
              <a:t>DaemonSet</a:t>
            </a:r>
            <a:r>
              <a:rPr lang="en-US" dirty="0">
                <a:latin typeface="Open Sans" panose="020B0606030504020204" pitchFamily="34" charset="0"/>
                <a:ea typeface="Open Sans" panose="020B0606030504020204" pitchFamily="34" charset="0"/>
                <a:cs typeface="Open Sans" panose="020B0606030504020204" pitchFamily="34" charset="0"/>
              </a:rPr>
              <a:t> resource. This ensures that Fluent Bit runs on every node in your cluster, collecting logs from pods.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8876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F5D278E-B706-4CBE-9363-2492CEF15B33}"/>
              </a:ext>
            </a:extLst>
          </p:cNvPr>
          <p:cNvCxnSpPr>
            <a:cxnSpLocks/>
          </p:cNvCxnSpPr>
          <p:nvPr/>
        </p:nvCxnSpPr>
        <p:spPr>
          <a:xfrm flipV="1">
            <a:off x="1271518" y="939173"/>
            <a:ext cx="0" cy="5918827"/>
          </a:xfrm>
          <a:prstGeom prst="lin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06A9B491-197F-40E9-B003-88361F00E2DE}"/>
              </a:ext>
            </a:extLst>
          </p:cNvPr>
          <p:cNvSpPr>
            <a:spLocks noChangeAspect="1"/>
          </p:cNvSpPr>
          <p:nvPr/>
        </p:nvSpPr>
        <p:spPr>
          <a:xfrm rot="10800000">
            <a:off x="1134358" y="4901565"/>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7FEE2F5-D22E-42DB-9CE2-A603971EC648}"/>
              </a:ext>
            </a:extLst>
          </p:cNvPr>
          <p:cNvSpPr>
            <a:spLocks noChangeAspect="1"/>
          </p:cNvSpPr>
          <p:nvPr/>
        </p:nvSpPr>
        <p:spPr>
          <a:xfrm rot="10800000">
            <a:off x="1134358" y="3910966"/>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20F06D9-9BA1-46C5-9491-3C9E3AC6FB3E}"/>
              </a:ext>
            </a:extLst>
          </p:cNvPr>
          <p:cNvSpPr>
            <a:spLocks noChangeAspect="1"/>
          </p:cNvSpPr>
          <p:nvPr/>
        </p:nvSpPr>
        <p:spPr>
          <a:xfrm rot="10800000">
            <a:off x="1134358" y="2920368"/>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C1FDB03-9BB3-4910-B4D9-788E7CDD6831}"/>
              </a:ext>
            </a:extLst>
          </p:cNvPr>
          <p:cNvSpPr>
            <a:spLocks noChangeAspect="1"/>
          </p:cNvSpPr>
          <p:nvPr/>
        </p:nvSpPr>
        <p:spPr>
          <a:xfrm rot="10800000">
            <a:off x="1134358" y="1929770"/>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3A3C18-6161-485C-B1D3-3CF35DC72BEF}"/>
              </a:ext>
            </a:extLst>
          </p:cNvPr>
          <p:cNvSpPr>
            <a:spLocks noChangeAspect="1"/>
          </p:cNvSpPr>
          <p:nvPr/>
        </p:nvSpPr>
        <p:spPr>
          <a:xfrm rot="10800000">
            <a:off x="1134358" y="939172"/>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85D64A5-CE46-4EF0-BAFD-AC4F693D4F20}"/>
              </a:ext>
            </a:extLst>
          </p:cNvPr>
          <p:cNvGrpSpPr/>
          <p:nvPr/>
        </p:nvGrpSpPr>
        <p:grpSpPr>
          <a:xfrm>
            <a:off x="1391302" y="728656"/>
            <a:ext cx="5977060" cy="695351"/>
            <a:chOff x="3057524" y="963940"/>
            <a:chExt cx="5977060" cy="695351"/>
          </a:xfrm>
        </p:grpSpPr>
        <p:sp>
          <p:nvSpPr>
            <p:cNvPr id="22" name="Text Placeholder 10">
              <a:extLst>
                <a:ext uri="{FF2B5EF4-FFF2-40B4-BE49-F238E27FC236}">
                  <a16:creationId xmlns:a16="http://schemas.microsoft.com/office/drawing/2014/main" id="{7BA2FC90-405D-4A30-B3E4-00A3030E9BDD}"/>
                </a:ext>
              </a:extLst>
            </p:cNvPr>
            <p:cNvSpPr txBox="1">
              <a:spLocks/>
            </p:cNvSpPr>
            <p:nvPr/>
          </p:nvSpPr>
          <p:spPr>
            <a:xfrm>
              <a:off x="3057524" y="1278225"/>
              <a:ext cx="5977060"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Significance of effective monitoring, centralized logging &amp; dashboards</a:t>
              </a:r>
            </a:p>
          </p:txBody>
        </p:sp>
        <p:sp>
          <p:nvSpPr>
            <p:cNvPr id="24" name="Text Placeholder 10">
              <a:extLst>
                <a:ext uri="{FF2B5EF4-FFF2-40B4-BE49-F238E27FC236}">
                  <a16:creationId xmlns:a16="http://schemas.microsoft.com/office/drawing/2014/main" id="{6220BE72-972F-428C-BDCC-BE69F23F29D1}"/>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a:t>
              </a:r>
            </a:p>
          </p:txBody>
        </p:sp>
      </p:grpSp>
      <p:grpSp>
        <p:nvGrpSpPr>
          <p:cNvPr id="26" name="Group 25">
            <a:extLst>
              <a:ext uri="{FF2B5EF4-FFF2-40B4-BE49-F238E27FC236}">
                <a16:creationId xmlns:a16="http://schemas.microsoft.com/office/drawing/2014/main" id="{3DA1E923-5FD7-432A-9F89-676A51CD7A09}"/>
              </a:ext>
            </a:extLst>
          </p:cNvPr>
          <p:cNvGrpSpPr/>
          <p:nvPr/>
        </p:nvGrpSpPr>
        <p:grpSpPr>
          <a:xfrm>
            <a:off x="1391302" y="1719254"/>
            <a:ext cx="7231697" cy="695351"/>
            <a:chOff x="3057524" y="963940"/>
            <a:chExt cx="7231697" cy="695351"/>
          </a:xfrm>
        </p:grpSpPr>
        <p:sp>
          <p:nvSpPr>
            <p:cNvPr id="27" name="Text Placeholder 10">
              <a:extLst>
                <a:ext uri="{FF2B5EF4-FFF2-40B4-BE49-F238E27FC236}">
                  <a16:creationId xmlns:a16="http://schemas.microsoft.com/office/drawing/2014/main" id="{03D6741F-CDE7-4840-83AE-00605C200536}"/>
                </a:ext>
              </a:extLst>
            </p:cNvPr>
            <p:cNvSpPr txBox="1">
              <a:spLocks/>
            </p:cNvSpPr>
            <p:nvPr/>
          </p:nvSpPr>
          <p:spPr>
            <a:xfrm>
              <a:off x="3057524" y="1278225"/>
              <a:ext cx="597705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Impact of proactive monitoring on system reliability and performance</a:t>
              </a:r>
            </a:p>
          </p:txBody>
        </p:sp>
        <p:sp>
          <p:nvSpPr>
            <p:cNvPr id="28" name="Text Placeholder 10">
              <a:extLst>
                <a:ext uri="{FF2B5EF4-FFF2-40B4-BE49-F238E27FC236}">
                  <a16:creationId xmlns:a16="http://schemas.microsoft.com/office/drawing/2014/main" id="{CEFD8EA1-E2A0-4476-BCEB-DCBC7AC89A35}"/>
                </a:ext>
              </a:extLst>
            </p:cNvPr>
            <p:cNvSpPr txBox="1">
              <a:spLocks/>
            </p:cNvSpPr>
            <p:nvPr/>
          </p:nvSpPr>
          <p:spPr>
            <a:xfrm>
              <a:off x="3057524" y="963940"/>
              <a:ext cx="7231697"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Importance of Monitoring, Centralized Logging &amp; Dashboards</a:t>
              </a:r>
            </a:p>
          </p:txBody>
        </p:sp>
      </p:grpSp>
      <p:grpSp>
        <p:nvGrpSpPr>
          <p:cNvPr id="29" name="Group 28">
            <a:extLst>
              <a:ext uri="{FF2B5EF4-FFF2-40B4-BE49-F238E27FC236}">
                <a16:creationId xmlns:a16="http://schemas.microsoft.com/office/drawing/2014/main" id="{6643A6F6-165B-4720-8D90-AD63495F4114}"/>
              </a:ext>
            </a:extLst>
          </p:cNvPr>
          <p:cNvGrpSpPr/>
          <p:nvPr/>
        </p:nvGrpSpPr>
        <p:grpSpPr>
          <a:xfrm>
            <a:off x="1391302" y="3723310"/>
            <a:ext cx="4569571" cy="695351"/>
            <a:chOff x="3057524" y="963940"/>
            <a:chExt cx="4569571" cy="695351"/>
          </a:xfrm>
        </p:grpSpPr>
        <p:sp>
          <p:nvSpPr>
            <p:cNvPr id="30" name="Text Placeholder 10">
              <a:extLst>
                <a:ext uri="{FF2B5EF4-FFF2-40B4-BE49-F238E27FC236}">
                  <a16:creationId xmlns:a16="http://schemas.microsoft.com/office/drawing/2014/main" id="{216649DB-C390-44D7-BCD5-C55A0162B354}"/>
                </a:ext>
              </a:extLst>
            </p:cNvPr>
            <p:cNvSpPr txBox="1">
              <a:spLocks/>
            </p:cNvSpPr>
            <p:nvPr/>
          </p:nvSpPr>
          <p:spPr>
            <a:xfrm>
              <a:off x="3057524" y="1278225"/>
              <a:ext cx="456957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Steps involved, compatibility &amp; architecture diagram</a:t>
              </a:r>
            </a:p>
          </p:txBody>
        </p:sp>
        <p:sp>
          <p:nvSpPr>
            <p:cNvPr id="31" name="Text Placeholder 10">
              <a:extLst>
                <a:ext uri="{FF2B5EF4-FFF2-40B4-BE49-F238E27FC236}">
                  <a16:creationId xmlns:a16="http://schemas.microsoft.com/office/drawing/2014/main" id="{2E56F9D4-D4C5-4198-93D2-39A06A152B93}"/>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Setting Up Monitoring Stack</a:t>
              </a:r>
            </a:p>
          </p:txBody>
        </p:sp>
      </p:grpSp>
      <p:grpSp>
        <p:nvGrpSpPr>
          <p:cNvPr id="32" name="Group 31">
            <a:extLst>
              <a:ext uri="{FF2B5EF4-FFF2-40B4-BE49-F238E27FC236}">
                <a16:creationId xmlns:a16="http://schemas.microsoft.com/office/drawing/2014/main" id="{429D5447-6FED-44FA-BDE5-81BED5CFC4ED}"/>
              </a:ext>
            </a:extLst>
          </p:cNvPr>
          <p:cNvGrpSpPr/>
          <p:nvPr/>
        </p:nvGrpSpPr>
        <p:grpSpPr>
          <a:xfrm>
            <a:off x="1391302" y="4709093"/>
            <a:ext cx="4171947" cy="695351"/>
            <a:chOff x="3057524" y="963940"/>
            <a:chExt cx="4171947" cy="695351"/>
          </a:xfrm>
        </p:grpSpPr>
        <p:sp>
          <p:nvSpPr>
            <p:cNvPr id="33" name="Text Placeholder 10">
              <a:extLst>
                <a:ext uri="{FF2B5EF4-FFF2-40B4-BE49-F238E27FC236}">
                  <a16:creationId xmlns:a16="http://schemas.microsoft.com/office/drawing/2014/main" id="{A00E5B7D-D59A-4CC9-BD19-8D5A3D3C7EAA}"/>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Process and highlights of data source support</a:t>
              </a:r>
            </a:p>
          </p:txBody>
        </p:sp>
        <p:sp>
          <p:nvSpPr>
            <p:cNvPr id="34" name="Text Placeholder 10">
              <a:extLst>
                <a:ext uri="{FF2B5EF4-FFF2-40B4-BE49-F238E27FC236}">
                  <a16:creationId xmlns:a16="http://schemas.microsoft.com/office/drawing/2014/main" id="{791DFA44-4E62-40DA-AF58-7B699708A7DE}"/>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Data Collection &amp; Visualization</a:t>
              </a:r>
            </a:p>
          </p:txBody>
        </p:sp>
      </p:grpSp>
      <p:grpSp>
        <p:nvGrpSpPr>
          <p:cNvPr id="35" name="Group 34">
            <a:extLst>
              <a:ext uri="{FF2B5EF4-FFF2-40B4-BE49-F238E27FC236}">
                <a16:creationId xmlns:a16="http://schemas.microsoft.com/office/drawing/2014/main" id="{0C794E70-6F7D-4FC9-87EF-0DBDFF58C3A3}"/>
              </a:ext>
            </a:extLst>
          </p:cNvPr>
          <p:cNvGrpSpPr/>
          <p:nvPr/>
        </p:nvGrpSpPr>
        <p:grpSpPr>
          <a:xfrm>
            <a:off x="1391302" y="5704507"/>
            <a:ext cx="4171947" cy="695351"/>
            <a:chOff x="3057524" y="963940"/>
            <a:chExt cx="4171947" cy="695351"/>
          </a:xfrm>
        </p:grpSpPr>
        <p:sp>
          <p:nvSpPr>
            <p:cNvPr id="36" name="Text Placeholder 10">
              <a:extLst>
                <a:ext uri="{FF2B5EF4-FFF2-40B4-BE49-F238E27FC236}">
                  <a16:creationId xmlns:a16="http://schemas.microsoft.com/office/drawing/2014/main" id="{79884666-E072-4FDD-A42B-F31E9C01DBBC}"/>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Log aggregation, querying capabilities</a:t>
              </a:r>
            </a:p>
          </p:txBody>
        </p:sp>
        <p:sp>
          <p:nvSpPr>
            <p:cNvPr id="37" name="Text Placeholder 10">
              <a:extLst>
                <a:ext uri="{FF2B5EF4-FFF2-40B4-BE49-F238E27FC236}">
                  <a16:creationId xmlns:a16="http://schemas.microsoft.com/office/drawing/2014/main" id="{12026C24-1D1B-44E6-A780-5EFA73BB23F3}"/>
                </a:ext>
              </a:extLst>
            </p:cNvPr>
            <p:cNvSpPr txBox="1">
              <a:spLocks/>
            </p:cNvSpPr>
            <p:nvPr/>
          </p:nvSpPr>
          <p:spPr>
            <a:xfrm>
              <a:off x="3057525" y="963940"/>
              <a:ext cx="4171946"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Querying Logs with Loki</a:t>
              </a:r>
            </a:p>
          </p:txBody>
        </p:sp>
      </p:grpSp>
      <p:sp>
        <p:nvSpPr>
          <p:cNvPr id="41" name="Parallelogram 40">
            <a:extLst>
              <a:ext uri="{FF2B5EF4-FFF2-40B4-BE49-F238E27FC236}">
                <a16:creationId xmlns:a16="http://schemas.microsoft.com/office/drawing/2014/main" id="{247C4EF1-09F3-4B1B-9919-986673F0D4C6}"/>
              </a:ext>
            </a:extLst>
          </p:cNvPr>
          <p:cNvSpPr/>
          <p:nvPr/>
        </p:nvSpPr>
        <p:spPr>
          <a:xfrm>
            <a:off x="10252606" y="0"/>
            <a:ext cx="4171927" cy="6858000"/>
          </a:xfrm>
          <a:prstGeom prst="parallelogram">
            <a:avLst>
              <a:gd name="adj" fmla="val 23082"/>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oogle Shape;279;p29">
            <a:extLst>
              <a:ext uri="{FF2B5EF4-FFF2-40B4-BE49-F238E27FC236}">
                <a16:creationId xmlns:a16="http://schemas.microsoft.com/office/drawing/2014/main" id="{70E4806A-0AFB-4ABD-8190-2D1CB99CB54E}"/>
              </a:ext>
            </a:extLst>
          </p:cNvPr>
          <p:cNvGrpSpPr/>
          <p:nvPr/>
        </p:nvGrpSpPr>
        <p:grpSpPr>
          <a:xfrm>
            <a:off x="11530311" y="-427673"/>
            <a:ext cx="1156990" cy="1156990"/>
            <a:chOff x="238125" y="2189800"/>
            <a:chExt cx="1119325" cy="1119325"/>
          </a:xfrm>
          <a:solidFill>
            <a:schemeClr val="bg1">
              <a:lumMod val="95000"/>
            </a:schemeClr>
          </a:solidFill>
        </p:grpSpPr>
        <p:sp>
          <p:nvSpPr>
            <p:cNvPr id="44" name="Google Shape;280;p29">
              <a:extLst>
                <a:ext uri="{FF2B5EF4-FFF2-40B4-BE49-F238E27FC236}">
                  <a16:creationId xmlns:a16="http://schemas.microsoft.com/office/drawing/2014/main" id="{C97E4C44-AE4E-4F6E-A734-9F0694BFEEBA}"/>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81;p29">
              <a:extLst>
                <a:ext uri="{FF2B5EF4-FFF2-40B4-BE49-F238E27FC236}">
                  <a16:creationId xmlns:a16="http://schemas.microsoft.com/office/drawing/2014/main" id="{F3386F88-34BC-4AB2-BD44-AF4002FA5EE4}"/>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82;p29">
              <a:extLst>
                <a:ext uri="{FF2B5EF4-FFF2-40B4-BE49-F238E27FC236}">
                  <a16:creationId xmlns:a16="http://schemas.microsoft.com/office/drawing/2014/main" id="{7A6E330C-14B5-4B69-B890-9B99C8AF2D3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83;p29">
              <a:extLst>
                <a:ext uri="{FF2B5EF4-FFF2-40B4-BE49-F238E27FC236}">
                  <a16:creationId xmlns:a16="http://schemas.microsoft.com/office/drawing/2014/main" id="{3106BE66-295B-46C6-8831-F2D8B369DA3B}"/>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84;p29">
              <a:extLst>
                <a:ext uri="{FF2B5EF4-FFF2-40B4-BE49-F238E27FC236}">
                  <a16:creationId xmlns:a16="http://schemas.microsoft.com/office/drawing/2014/main" id="{160BE9D4-AD51-4325-8C21-6010ED4A964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85;p29">
              <a:extLst>
                <a:ext uri="{FF2B5EF4-FFF2-40B4-BE49-F238E27FC236}">
                  <a16:creationId xmlns:a16="http://schemas.microsoft.com/office/drawing/2014/main" id="{FD6715B6-E430-4756-994E-8A942FF40E4B}"/>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86;p29">
              <a:extLst>
                <a:ext uri="{FF2B5EF4-FFF2-40B4-BE49-F238E27FC236}">
                  <a16:creationId xmlns:a16="http://schemas.microsoft.com/office/drawing/2014/main" id="{2E5F221D-A2C8-49D7-8445-64B271D4B85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87;p29">
              <a:extLst>
                <a:ext uri="{FF2B5EF4-FFF2-40B4-BE49-F238E27FC236}">
                  <a16:creationId xmlns:a16="http://schemas.microsoft.com/office/drawing/2014/main" id="{7CA5BBCD-4A86-480C-8A0B-BD9ACAF6633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88;p29">
              <a:extLst>
                <a:ext uri="{FF2B5EF4-FFF2-40B4-BE49-F238E27FC236}">
                  <a16:creationId xmlns:a16="http://schemas.microsoft.com/office/drawing/2014/main" id="{2618E23B-9C3A-4786-A2A8-A220F4CADD1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89;p29">
              <a:extLst>
                <a:ext uri="{FF2B5EF4-FFF2-40B4-BE49-F238E27FC236}">
                  <a16:creationId xmlns:a16="http://schemas.microsoft.com/office/drawing/2014/main" id="{40ED4659-2FDA-458E-A17C-01806F8680B3}"/>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90;p29">
              <a:extLst>
                <a:ext uri="{FF2B5EF4-FFF2-40B4-BE49-F238E27FC236}">
                  <a16:creationId xmlns:a16="http://schemas.microsoft.com/office/drawing/2014/main" id="{6B25FF21-1EBF-4C56-80DB-E6182165FC53}"/>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91;p29">
              <a:extLst>
                <a:ext uri="{FF2B5EF4-FFF2-40B4-BE49-F238E27FC236}">
                  <a16:creationId xmlns:a16="http://schemas.microsoft.com/office/drawing/2014/main" id="{640C19AB-37E7-4EDD-A0CB-A5D2B523E9F6}"/>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3;p2">
            <a:extLst>
              <a:ext uri="{FF2B5EF4-FFF2-40B4-BE49-F238E27FC236}">
                <a16:creationId xmlns:a16="http://schemas.microsoft.com/office/drawing/2014/main" id="{EBAF7E9A-D644-487A-B391-EB5A55036DDC}"/>
              </a:ext>
            </a:extLst>
          </p:cNvPr>
          <p:cNvGrpSpPr/>
          <p:nvPr/>
        </p:nvGrpSpPr>
        <p:grpSpPr>
          <a:xfrm rot="10800000">
            <a:off x="11002146" y="5924505"/>
            <a:ext cx="2226638" cy="732942"/>
            <a:chOff x="2235050" y="548425"/>
            <a:chExt cx="307875" cy="101325"/>
          </a:xfrm>
          <a:solidFill>
            <a:schemeClr val="bg1">
              <a:lumMod val="95000"/>
            </a:schemeClr>
          </a:solidFill>
        </p:grpSpPr>
        <p:sp>
          <p:nvSpPr>
            <p:cNvPr id="57" name="Google Shape;14;p2">
              <a:extLst>
                <a:ext uri="{FF2B5EF4-FFF2-40B4-BE49-F238E27FC236}">
                  <a16:creationId xmlns:a16="http://schemas.microsoft.com/office/drawing/2014/main" id="{E0968CB5-645C-4F88-AB80-E4F84DBFBEBC}"/>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p2">
              <a:extLst>
                <a:ext uri="{FF2B5EF4-FFF2-40B4-BE49-F238E27FC236}">
                  <a16:creationId xmlns:a16="http://schemas.microsoft.com/office/drawing/2014/main" id="{89ABB9E8-8463-4B83-98EA-A40EA4C0097B}"/>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p2">
              <a:extLst>
                <a:ext uri="{FF2B5EF4-FFF2-40B4-BE49-F238E27FC236}">
                  <a16:creationId xmlns:a16="http://schemas.microsoft.com/office/drawing/2014/main" id="{2D16731C-C685-4EA6-87B0-2801D59888E6}"/>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p2">
              <a:extLst>
                <a:ext uri="{FF2B5EF4-FFF2-40B4-BE49-F238E27FC236}">
                  <a16:creationId xmlns:a16="http://schemas.microsoft.com/office/drawing/2014/main" id="{D4CF89C3-2BA3-44CF-A99A-C40770AF9221}"/>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p2">
              <a:extLst>
                <a:ext uri="{FF2B5EF4-FFF2-40B4-BE49-F238E27FC236}">
                  <a16:creationId xmlns:a16="http://schemas.microsoft.com/office/drawing/2014/main" id="{2E6E5C75-D48B-40A9-BAB6-CD3DEBA1A1EF}"/>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9;p2">
              <a:extLst>
                <a:ext uri="{FF2B5EF4-FFF2-40B4-BE49-F238E27FC236}">
                  <a16:creationId xmlns:a16="http://schemas.microsoft.com/office/drawing/2014/main" id="{90D5C7AB-50A8-4645-8E02-F0809A962AA4}"/>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0;p2">
              <a:extLst>
                <a:ext uri="{FF2B5EF4-FFF2-40B4-BE49-F238E27FC236}">
                  <a16:creationId xmlns:a16="http://schemas.microsoft.com/office/drawing/2014/main" id="{D4424319-4E40-4621-B327-C165F2AF53A9}"/>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1;p2">
              <a:extLst>
                <a:ext uri="{FF2B5EF4-FFF2-40B4-BE49-F238E27FC236}">
                  <a16:creationId xmlns:a16="http://schemas.microsoft.com/office/drawing/2014/main" id="{F8FB3B9E-33C0-453A-8028-79509AA7352A}"/>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2;p2">
              <a:extLst>
                <a:ext uri="{FF2B5EF4-FFF2-40B4-BE49-F238E27FC236}">
                  <a16:creationId xmlns:a16="http://schemas.microsoft.com/office/drawing/2014/main" id="{8543C7EB-FC5E-4A1D-A083-67D066DFAA9C}"/>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p2">
              <a:extLst>
                <a:ext uri="{FF2B5EF4-FFF2-40B4-BE49-F238E27FC236}">
                  <a16:creationId xmlns:a16="http://schemas.microsoft.com/office/drawing/2014/main" id="{DE4F5BB4-EE78-4EF0-9210-3374CC06477A}"/>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4;p2">
              <a:extLst>
                <a:ext uri="{FF2B5EF4-FFF2-40B4-BE49-F238E27FC236}">
                  <a16:creationId xmlns:a16="http://schemas.microsoft.com/office/drawing/2014/main" id="{E0A962EC-16B4-49DC-ABEC-F0AB205906B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5;p2">
              <a:extLst>
                <a:ext uri="{FF2B5EF4-FFF2-40B4-BE49-F238E27FC236}">
                  <a16:creationId xmlns:a16="http://schemas.microsoft.com/office/drawing/2014/main" id="{B0C5EEC8-FC3D-404A-B06B-4931533709A3}"/>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6;p2">
              <a:extLst>
                <a:ext uri="{FF2B5EF4-FFF2-40B4-BE49-F238E27FC236}">
                  <a16:creationId xmlns:a16="http://schemas.microsoft.com/office/drawing/2014/main" id="{72F606C0-3BA6-4074-A089-C8EE287F741B}"/>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7;p2">
              <a:extLst>
                <a:ext uri="{FF2B5EF4-FFF2-40B4-BE49-F238E27FC236}">
                  <a16:creationId xmlns:a16="http://schemas.microsoft.com/office/drawing/2014/main" id="{34FEC093-811D-4B84-BE23-04C6C2A5B7A8}"/>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8;p2">
              <a:extLst>
                <a:ext uri="{FF2B5EF4-FFF2-40B4-BE49-F238E27FC236}">
                  <a16:creationId xmlns:a16="http://schemas.microsoft.com/office/drawing/2014/main" id="{814EA3AA-C54C-47F0-946E-BD5F2F902BF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9;p2">
              <a:extLst>
                <a:ext uri="{FF2B5EF4-FFF2-40B4-BE49-F238E27FC236}">
                  <a16:creationId xmlns:a16="http://schemas.microsoft.com/office/drawing/2014/main" id="{99653922-E0B9-4B47-B444-CADA7918E12F}"/>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0;p2">
              <a:extLst>
                <a:ext uri="{FF2B5EF4-FFF2-40B4-BE49-F238E27FC236}">
                  <a16:creationId xmlns:a16="http://schemas.microsoft.com/office/drawing/2014/main" id="{25B6295E-EB06-4005-BEDE-0E6D2C1BA22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p2">
              <a:extLst>
                <a:ext uri="{FF2B5EF4-FFF2-40B4-BE49-F238E27FC236}">
                  <a16:creationId xmlns:a16="http://schemas.microsoft.com/office/drawing/2014/main" id="{E914C873-B64D-4558-AA11-7967F665C79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2;p2">
              <a:extLst>
                <a:ext uri="{FF2B5EF4-FFF2-40B4-BE49-F238E27FC236}">
                  <a16:creationId xmlns:a16="http://schemas.microsoft.com/office/drawing/2014/main" id="{E661E36B-D6C7-4F92-A4CF-77BE496DB092}"/>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3;p2">
              <a:extLst>
                <a:ext uri="{FF2B5EF4-FFF2-40B4-BE49-F238E27FC236}">
                  <a16:creationId xmlns:a16="http://schemas.microsoft.com/office/drawing/2014/main" id="{DF98ED0E-DE5B-4ABC-99CF-22C36072ECC9}"/>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4;p2">
              <a:extLst>
                <a:ext uri="{FF2B5EF4-FFF2-40B4-BE49-F238E27FC236}">
                  <a16:creationId xmlns:a16="http://schemas.microsoft.com/office/drawing/2014/main" id="{9BA0AE6B-26BF-4B91-9C42-AC5C59E853C1}"/>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Oval 1">
            <a:extLst>
              <a:ext uri="{FF2B5EF4-FFF2-40B4-BE49-F238E27FC236}">
                <a16:creationId xmlns:a16="http://schemas.microsoft.com/office/drawing/2014/main" id="{99379F62-AF89-446F-8DA0-4B0B5C5F5E56}"/>
              </a:ext>
            </a:extLst>
          </p:cNvPr>
          <p:cNvSpPr>
            <a:spLocks noChangeAspect="1"/>
          </p:cNvSpPr>
          <p:nvPr/>
        </p:nvSpPr>
        <p:spPr>
          <a:xfrm rot="10800000">
            <a:off x="1134358" y="5887382"/>
            <a:ext cx="274320" cy="274320"/>
          </a:xfrm>
          <a:prstGeom prst="ellipse">
            <a:avLst/>
          </a:prstGeom>
          <a:gradFill>
            <a:gsLst>
              <a:gs pos="11000">
                <a:schemeClr val="accent5"/>
              </a:gs>
              <a:gs pos="100000">
                <a:schemeClr val="accent6"/>
              </a:gs>
            </a:gsLst>
            <a:lin ang="8100000" scaled="1"/>
          </a:gradFill>
          <a:ln w="28575">
            <a:gradFill flip="none" rotWithShape="1">
              <a:gsLst>
                <a:gs pos="0">
                  <a:schemeClr val="accent5"/>
                </a:gs>
                <a:gs pos="100000">
                  <a:schemeClr val="accent6"/>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A820E6A8-11AC-494C-8129-50761F0F5E69}"/>
              </a:ext>
            </a:extLst>
          </p:cNvPr>
          <p:cNvGrpSpPr/>
          <p:nvPr/>
        </p:nvGrpSpPr>
        <p:grpSpPr>
          <a:xfrm>
            <a:off x="1391302" y="2709851"/>
            <a:ext cx="5636817" cy="695351"/>
            <a:chOff x="3057524" y="963940"/>
            <a:chExt cx="5636817" cy="695351"/>
          </a:xfrm>
        </p:grpSpPr>
        <p:sp>
          <p:nvSpPr>
            <p:cNvPr id="80" name="Text Placeholder 10">
              <a:extLst>
                <a:ext uri="{FF2B5EF4-FFF2-40B4-BE49-F238E27FC236}">
                  <a16:creationId xmlns:a16="http://schemas.microsoft.com/office/drawing/2014/main" id="{E25E61B2-ED69-4763-AB25-AEF57FE2AB7F}"/>
                </a:ext>
              </a:extLst>
            </p:cNvPr>
            <p:cNvSpPr txBox="1">
              <a:spLocks/>
            </p:cNvSpPr>
            <p:nvPr/>
          </p:nvSpPr>
          <p:spPr>
            <a:xfrm>
              <a:off x="3057524" y="1278225"/>
              <a:ext cx="4171947"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4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 roles &amp; popularity</a:t>
              </a:r>
            </a:p>
          </p:txBody>
        </p:sp>
        <p:sp>
          <p:nvSpPr>
            <p:cNvPr id="81" name="Text Placeholder 10">
              <a:extLst>
                <a:ext uri="{FF2B5EF4-FFF2-40B4-BE49-F238E27FC236}">
                  <a16:creationId xmlns:a16="http://schemas.microsoft.com/office/drawing/2014/main" id="{21AC4DAE-5165-4474-939D-4FB18EF501C5}"/>
                </a:ext>
              </a:extLst>
            </p:cNvPr>
            <p:cNvSpPr txBox="1">
              <a:spLocks/>
            </p:cNvSpPr>
            <p:nvPr/>
          </p:nvSpPr>
          <p:spPr>
            <a:xfrm>
              <a:off x="3057524" y="963940"/>
              <a:ext cx="5636817"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50000"/>
                </a:lnSpc>
              </a:pPr>
              <a:r>
                <a:rPr lang="en-US" sz="18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Components : Grafana, Prometheus &amp; Loki</a:t>
              </a:r>
            </a:p>
          </p:txBody>
        </p:sp>
      </p:grpSp>
      <p:sp>
        <p:nvSpPr>
          <p:cNvPr id="39" name="TextBox 38">
            <a:extLst>
              <a:ext uri="{FF2B5EF4-FFF2-40B4-BE49-F238E27FC236}">
                <a16:creationId xmlns:a16="http://schemas.microsoft.com/office/drawing/2014/main" id="{DDA8945E-90AA-4E62-B054-7CAF621A10C7}"/>
              </a:ext>
            </a:extLst>
          </p:cNvPr>
          <p:cNvSpPr txBox="1"/>
          <p:nvPr/>
        </p:nvSpPr>
        <p:spPr>
          <a:xfrm>
            <a:off x="6718373" y="3524630"/>
            <a:ext cx="5963003" cy="2123658"/>
          </a:xfrm>
          <a:prstGeom prst="rect">
            <a:avLst/>
          </a:prstGeom>
          <a:noFill/>
        </p:spPr>
        <p:txBody>
          <a:bodyPr wrap="square" rtlCol="0">
            <a:spAutoFit/>
          </a:bodyPr>
          <a:lstStyle/>
          <a:p>
            <a:r>
              <a:rPr lang="en-US" sz="6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AGENDA &amp; </a:t>
            </a:r>
          </a:p>
          <a:p>
            <a:r>
              <a:rPr lang="en-US" sz="66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ASPECTS</a:t>
            </a:r>
          </a:p>
        </p:txBody>
      </p:sp>
    </p:spTree>
    <p:extLst>
      <p:ext uri="{BB962C8B-B14F-4D97-AF65-F5344CB8AC3E}">
        <p14:creationId xmlns:p14="http://schemas.microsoft.com/office/powerpoint/2010/main" val="2093259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CD914B6-4F4C-D73A-36FD-AD28F72A2D90}"/>
              </a:ext>
            </a:extLst>
          </p:cNvPr>
          <p:cNvSpPr txBox="1"/>
          <p:nvPr/>
        </p:nvSpPr>
        <p:spPr>
          <a:xfrm>
            <a:off x="452523" y="502391"/>
            <a:ext cx="10925517" cy="535531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Configure Prometheus and Fluent Bit:</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Both Prometheus and Fluent Bit need to be configured to collect and scrape metrics and logs correctly. Ensure that Prometheus is scraping your applications and cluster components, while Fluent Bit is correctly forwarding logs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Access Grafana UI:</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Grafana is the visualization tool for Prometheus metrics and Loki logs. To access the Grafana UI, you can create a Kubernetes service or use port forwarding:</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Create a Service for Grafana: Create a Service resource for Grafana to expose it within the cluster.</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Use Port Forwarding: Alternatively, you can use port forwarding to access the Grafana dashboard from your local machine.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Once port forwarding is active, you can access the Grafana UI by opening a web browser and navigating to http://localhost:3000. Log in with the default credentials (admin/admin) and change the password immediately.</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3616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TextBox 38">
            <a:extLst>
              <a:ext uri="{FF2B5EF4-FFF2-40B4-BE49-F238E27FC236}">
                <a16:creationId xmlns:a16="http://schemas.microsoft.com/office/drawing/2014/main" id="{F7A21D07-6169-0C8D-3ABF-3A8511D25ECC}"/>
              </a:ext>
            </a:extLst>
          </p:cNvPr>
          <p:cNvSpPr txBox="1"/>
          <p:nvPr/>
        </p:nvSpPr>
        <p:spPr>
          <a:xfrm>
            <a:off x="337215" y="372045"/>
            <a:ext cx="11139689"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TextBox 18">
            <a:extLst>
              <a:ext uri="{FF2B5EF4-FFF2-40B4-BE49-F238E27FC236}">
                <a16:creationId xmlns:a16="http://schemas.microsoft.com/office/drawing/2014/main" id="{0B2AA23C-8A72-CC15-B71B-792AC8984F92}"/>
              </a:ext>
            </a:extLst>
          </p:cNvPr>
          <p:cNvSpPr txBox="1"/>
          <p:nvPr/>
        </p:nvSpPr>
        <p:spPr>
          <a:xfrm>
            <a:off x="337215" y="372045"/>
            <a:ext cx="10965009"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Configure Grafana Data sources: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In the Grafana UI, go to "Configuration" -&gt; "Data Sources."</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Click "Add data source."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Choose "Prometheus" as the data source type.</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Configure the URL for Prometheus (e.g., http://prometheus:9090).</a:t>
            </a:r>
          </a:p>
          <a:p>
            <a:pPr marL="285750" indent="-285750">
              <a:buFont typeface="Arial" panose="020B0604020202020204" pitchFamily="34" charset="0"/>
              <a:buChar char="•"/>
            </a:pPr>
            <a:r>
              <a:rPr lang="en-US" dirty="0">
                <a:latin typeface="Open Sans" panose="020B0606030504020204" pitchFamily="34" charset="0"/>
                <a:ea typeface="Open Sans" panose="020B0606030504020204" pitchFamily="34" charset="0"/>
                <a:cs typeface="Open Sans" panose="020B0606030504020204" pitchFamily="34" charset="0"/>
              </a:rPr>
              <a:t>Save and test the data source.</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Create Dashboards and Panels in Grafana: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You can create custom dashboards in Grafana to visualize your Prometheus metrics and Loki logs. Grafana provides a user-friendly interface for building and customizing dashboards.</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Wingdings" panose="05000000000000000000" pitchFamily="2" charset="2"/>
              <a:buChar char="Ø"/>
            </a:pPr>
            <a:r>
              <a:rPr lang="en-US" b="1" dirty="0">
                <a:latin typeface="Open Sans" panose="020B0606030504020204" pitchFamily="34" charset="0"/>
                <a:ea typeface="Open Sans" panose="020B0606030504020204" pitchFamily="34" charset="0"/>
                <a:cs typeface="Open Sans" panose="020B0606030504020204" pitchFamily="34" charset="0"/>
              </a:rPr>
              <a:t>Explore Loki Logs:</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In Grafana, you can explore Loki logs by querying and visualizing them on dashboards. Loki allows you to query logs using labels and other criteria.</a:t>
            </a:r>
          </a:p>
          <a:p>
            <a:pPr marL="285750" indent="-285750">
              <a:buFont typeface="Arial" panose="020B0604020202020204" pitchFamily="34" charset="0"/>
              <a:buChar char="•"/>
            </a:pPr>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Remember to customize configurations, security settings, and any additional Grafana dashboard configurations based on your specific requirements and best practices for your cluster environment.</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301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oogle Shape;13;p2">
            <a:extLst>
              <a:ext uri="{FF2B5EF4-FFF2-40B4-BE49-F238E27FC236}">
                <a16:creationId xmlns:a16="http://schemas.microsoft.com/office/drawing/2014/main" id="{B0D7C67F-D53A-5C0D-5169-E72E213745B4}"/>
              </a:ext>
            </a:extLst>
          </p:cNvPr>
          <p:cNvGrpSpPr/>
          <p:nvPr/>
        </p:nvGrpSpPr>
        <p:grpSpPr>
          <a:xfrm rot="5400000">
            <a:off x="10739599" y="-318775"/>
            <a:ext cx="1903442" cy="626556"/>
            <a:chOff x="2235050" y="548425"/>
            <a:chExt cx="307875" cy="101325"/>
          </a:xfrm>
          <a:solidFill>
            <a:schemeClr val="accent6"/>
          </a:solidFill>
        </p:grpSpPr>
        <p:sp>
          <p:nvSpPr>
            <p:cNvPr id="4" name="Google Shape;14;p2">
              <a:extLst>
                <a:ext uri="{FF2B5EF4-FFF2-40B4-BE49-F238E27FC236}">
                  <a16:creationId xmlns:a16="http://schemas.microsoft.com/office/drawing/2014/main" id="{CC83939F-16A4-1B24-81E8-F5BB25478B8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p2">
              <a:extLst>
                <a:ext uri="{FF2B5EF4-FFF2-40B4-BE49-F238E27FC236}">
                  <a16:creationId xmlns:a16="http://schemas.microsoft.com/office/drawing/2014/main" id="{3832D2C5-10FA-9D6B-1FBC-56207872CCD5}"/>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p2">
              <a:extLst>
                <a:ext uri="{FF2B5EF4-FFF2-40B4-BE49-F238E27FC236}">
                  <a16:creationId xmlns:a16="http://schemas.microsoft.com/office/drawing/2014/main" id="{0AD8EA09-35F0-B469-D5B3-3D3281E63793}"/>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p2">
              <a:extLst>
                <a:ext uri="{FF2B5EF4-FFF2-40B4-BE49-F238E27FC236}">
                  <a16:creationId xmlns:a16="http://schemas.microsoft.com/office/drawing/2014/main" id="{44545359-9431-A208-31E1-B6F06C2E82A3}"/>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p2">
              <a:extLst>
                <a:ext uri="{FF2B5EF4-FFF2-40B4-BE49-F238E27FC236}">
                  <a16:creationId xmlns:a16="http://schemas.microsoft.com/office/drawing/2014/main" id="{1614E205-C29E-A43A-1D69-C00E222038FC}"/>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p2">
              <a:extLst>
                <a:ext uri="{FF2B5EF4-FFF2-40B4-BE49-F238E27FC236}">
                  <a16:creationId xmlns:a16="http://schemas.microsoft.com/office/drawing/2014/main" id="{0A61A9AD-6F5A-8D80-9B9B-087F62E2562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p2">
              <a:extLst>
                <a:ext uri="{FF2B5EF4-FFF2-40B4-BE49-F238E27FC236}">
                  <a16:creationId xmlns:a16="http://schemas.microsoft.com/office/drawing/2014/main" id="{93B8E7CB-CDFE-D63C-E0BB-574C978372B7}"/>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p2">
              <a:extLst>
                <a:ext uri="{FF2B5EF4-FFF2-40B4-BE49-F238E27FC236}">
                  <a16:creationId xmlns:a16="http://schemas.microsoft.com/office/drawing/2014/main" id="{5DD3C7E7-DBAC-DC3D-B3FF-63081D9E8EBF}"/>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p2">
              <a:extLst>
                <a:ext uri="{FF2B5EF4-FFF2-40B4-BE49-F238E27FC236}">
                  <a16:creationId xmlns:a16="http://schemas.microsoft.com/office/drawing/2014/main" id="{014F1E9A-24D1-0CF9-21A8-2504D56CDC18}"/>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p2">
              <a:extLst>
                <a:ext uri="{FF2B5EF4-FFF2-40B4-BE49-F238E27FC236}">
                  <a16:creationId xmlns:a16="http://schemas.microsoft.com/office/drawing/2014/main" id="{23BE14F2-14CE-6EDB-4F04-F22ABA85CC4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4;p2">
              <a:extLst>
                <a:ext uri="{FF2B5EF4-FFF2-40B4-BE49-F238E27FC236}">
                  <a16:creationId xmlns:a16="http://schemas.microsoft.com/office/drawing/2014/main" id="{18881AD1-A285-1B23-2878-87FD78D5BDAA}"/>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p2">
              <a:extLst>
                <a:ext uri="{FF2B5EF4-FFF2-40B4-BE49-F238E27FC236}">
                  <a16:creationId xmlns:a16="http://schemas.microsoft.com/office/drawing/2014/main" id="{C380A789-0DD3-E8E7-7342-42D6D0199642}"/>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6;p2">
              <a:extLst>
                <a:ext uri="{FF2B5EF4-FFF2-40B4-BE49-F238E27FC236}">
                  <a16:creationId xmlns:a16="http://schemas.microsoft.com/office/drawing/2014/main" id="{EEB89954-95AC-B8AB-443F-026E9FF4E1FD}"/>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p2">
              <a:extLst>
                <a:ext uri="{FF2B5EF4-FFF2-40B4-BE49-F238E27FC236}">
                  <a16:creationId xmlns:a16="http://schemas.microsoft.com/office/drawing/2014/main" id="{E6BE5A3C-6B09-5D7D-B60D-EE9B6E2DD2C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p2">
              <a:extLst>
                <a:ext uri="{FF2B5EF4-FFF2-40B4-BE49-F238E27FC236}">
                  <a16:creationId xmlns:a16="http://schemas.microsoft.com/office/drawing/2014/main" id="{AB900B4A-3CDC-54E1-AE45-B9DED8D08529}"/>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9;p2">
              <a:extLst>
                <a:ext uri="{FF2B5EF4-FFF2-40B4-BE49-F238E27FC236}">
                  <a16:creationId xmlns:a16="http://schemas.microsoft.com/office/drawing/2014/main" id="{6A28E746-4657-EB34-D162-854B5422322C}"/>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p2">
              <a:extLst>
                <a:ext uri="{FF2B5EF4-FFF2-40B4-BE49-F238E27FC236}">
                  <a16:creationId xmlns:a16="http://schemas.microsoft.com/office/drawing/2014/main" id="{0D0EF1CE-398E-EE00-0729-8717CDA831D6}"/>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p2">
              <a:extLst>
                <a:ext uri="{FF2B5EF4-FFF2-40B4-BE49-F238E27FC236}">
                  <a16:creationId xmlns:a16="http://schemas.microsoft.com/office/drawing/2014/main" id="{1E0CE05B-7A6A-B6B4-0374-D3D74B5BF4B8}"/>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2;p2">
              <a:extLst>
                <a:ext uri="{FF2B5EF4-FFF2-40B4-BE49-F238E27FC236}">
                  <a16:creationId xmlns:a16="http://schemas.microsoft.com/office/drawing/2014/main" id="{5D49B03D-9CDE-D832-12CD-DAA0379B91CD}"/>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3;p2">
              <a:extLst>
                <a:ext uri="{FF2B5EF4-FFF2-40B4-BE49-F238E27FC236}">
                  <a16:creationId xmlns:a16="http://schemas.microsoft.com/office/drawing/2014/main" id="{56535B22-7CD0-1F15-41F0-C80F83744213}"/>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p2">
              <a:extLst>
                <a:ext uri="{FF2B5EF4-FFF2-40B4-BE49-F238E27FC236}">
                  <a16:creationId xmlns:a16="http://schemas.microsoft.com/office/drawing/2014/main" id="{E4B351F2-C3B0-EE7B-6C62-4AE9BCED654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CD914B6-4F4C-D73A-36FD-AD28F72A2D90}"/>
              </a:ext>
            </a:extLst>
          </p:cNvPr>
          <p:cNvSpPr txBox="1"/>
          <p:nvPr/>
        </p:nvSpPr>
        <p:spPr>
          <a:xfrm>
            <a:off x="390879" y="389377"/>
            <a:ext cx="10925517" cy="6463308"/>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Fluent Bit is not a strict requirement for using Loki, it can be a useful tool in certain log collection scenarios, especially if you need advanced log processing, multi-destination forwarding, or if Fluent Bit is already part of your log management setup. However, you can use Loki effectively with other log collectors like </a:t>
            </a:r>
            <a:r>
              <a:rPr lang="en-US" dirty="0" err="1">
                <a:latin typeface="Open Sans" panose="020B0606030504020204" pitchFamily="34" charset="0"/>
                <a:ea typeface="Open Sans" panose="020B0606030504020204" pitchFamily="34" charset="0"/>
                <a:cs typeface="Open Sans" panose="020B0606030504020204" pitchFamily="34" charset="0"/>
              </a:rPr>
              <a:t>Promtail</a:t>
            </a:r>
            <a:r>
              <a:rPr lang="en-US" dirty="0">
                <a:latin typeface="Open Sans" panose="020B0606030504020204" pitchFamily="34" charset="0"/>
                <a:ea typeface="Open Sans" panose="020B0606030504020204" pitchFamily="34" charset="0"/>
                <a:cs typeface="Open Sans" panose="020B0606030504020204" pitchFamily="34" charset="0"/>
              </a:rPr>
              <a:t>, and the choice of log collector will depend on your specific requirements and infrastructure.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dirty="0">
                <a:latin typeface="Open Sans" panose="020B0606030504020204" pitchFamily="34" charset="0"/>
                <a:ea typeface="Open Sans" panose="020B0606030504020204" pitchFamily="34" charset="0"/>
                <a:cs typeface="Open Sans" panose="020B0606030504020204" pitchFamily="34" charset="0"/>
              </a:rPr>
              <a:t>Fluent Bit is highly configurable and provides various plugins for parsing, filtering, and transforming logs. It can be useful in the following scenarios: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Complex Log Parsing: </a:t>
            </a:r>
            <a:r>
              <a:rPr lang="en-US" dirty="0">
                <a:latin typeface="Open Sans" panose="020B0606030504020204" pitchFamily="34" charset="0"/>
                <a:ea typeface="Open Sans" panose="020B0606030504020204" pitchFamily="34" charset="0"/>
                <a:cs typeface="Open Sans" panose="020B0606030504020204" pitchFamily="34" charset="0"/>
              </a:rPr>
              <a:t>If you have log sources that produce complex log formats that require custom parsing, Fluent Bit's parsing capabilities can be helpful. You can configure it to extract specific fields or transform log entries before sending them to Loki.</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Multi-destination Log Forwarding: </a:t>
            </a:r>
            <a:r>
              <a:rPr lang="en-US" dirty="0">
                <a:latin typeface="Open Sans" panose="020B0606030504020204" pitchFamily="34" charset="0"/>
                <a:ea typeface="Open Sans" panose="020B0606030504020204" pitchFamily="34" charset="0"/>
                <a:cs typeface="Open Sans" panose="020B0606030504020204" pitchFamily="34" charset="0"/>
              </a:rPr>
              <a:t>Fluent Bit allows you to send logs to multiple destinations simultaneously. For example, you can send logs to both Loki and another log storage system like Elasticsearch, allowing you to maintain redundancy or experiment with different log management tools.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Scaling and Load Balancing: </a:t>
            </a:r>
            <a:r>
              <a:rPr lang="en-US" dirty="0">
                <a:latin typeface="Open Sans" panose="020B0606030504020204" pitchFamily="34" charset="0"/>
                <a:ea typeface="Open Sans" panose="020B0606030504020204" pitchFamily="34" charset="0"/>
                <a:cs typeface="Open Sans" panose="020B0606030504020204" pitchFamily="34" charset="0"/>
              </a:rPr>
              <a:t>Fluent Bit supports load balancing and can distribute log traffic to multiple Loki instances, helping with scaling and redundancy in larger environments.</a:t>
            </a:r>
          </a:p>
          <a:p>
            <a:endParaRPr lang="en-US"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b="1" dirty="0">
                <a:latin typeface="Open Sans" panose="020B0606030504020204" pitchFamily="34" charset="0"/>
                <a:ea typeface="Open Sans" panose="020B0606030504020204" pitchFamily="34" charset="0"/>
                <a:cs typeface="Open Sans" panose="020B0606030504020204" pitchFamily="34" charset="0"/>
              </a:rPr>
              <a:t>Compatibility:</a:t>
            </a:r>
            <a:r>
              <a:rPr lang="en-US" dirty="0">
                <a:latin typeface="Open Sans" panose="020B0606030504020204" pitchFamily="34" charset="0"/>
                <a:ea typeface="Open Sans" panose="020B0606030504020204" pitchFamily="34" charset="0"/>
                <a:cs typeface="Open Sans" panose="020B0606030504020204" pitchFamily="34" charset="0"/>
              </a:rPr>
              <a:t> If you are already using Fluent Bit as part of your logging infrastructure, you can easily configure it to forward logs to Loki without introducing additional log collectors.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43969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2DBF7155-45F2-372A-2F2A-0721E535493C}"/>
              </a:ext>
            </a:extLst>
          </p:cNvPr>
          <p:cNvSpPr/>
          <p:nvPr/>
        </p:nvSpPr>
        <p:spPr>
          <a:xfrm rot="5400000" flipV="1">
            <a:off x="4207378" y="-6196912"/>
            <a:ext cx="3777232" cy="12192000"/>
          </a:xfrm>
          <a:prstGeom prst="parallelogram">
            <a:avLst>
              <a:gd name="adj" fmla="val 31185"/>
            </a:avLst>
          </a:prstGeom>
          <a:gradFill>
            <a:gsLst>
              <a:gs pos="0">
                <a:schemeClr val="accent5">
                  <a:alpha val="85000"/>
                </a:schemeClr>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A50C6903-C5DA-EA2D-A8BF-7FC3C2AF17FD}"/>
              </a:ext>
            </a:extLst>
          </p:cNvPr>
          <p:cNvSpPr/>
          <p:nvPr/>
        </p:nvSpPr>
        <p:spPr>
          <a:xfrm rot="16200000">
            <a:off x="4726317" y="-5986200"/>
            <a:ext cx="2739350" cy="12192002"/>
          </a:xfrm>
          <a:prstGeom prst="parallelogram">
            <a:avLst>
              <a:gd name="adj" fmla="val 24754"/>
            </a:avLst>
          </a:prstGeom>
          <a:gradFill>
            <a:gsLst>
              <a:gs pos="11000">
                <a:schemeClr val="accent5"/>
              </a:gs>
              <a:gs pos="100000">
                <a:schemeClr val="accent6">
                  <a:alpha val="90000"/>
                </a:schemeClr>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6D7EC3-FDB6-8676-AAE7-412A2FC2D6B5}"/>
              </a:ext>
            </a:extLst>
          </p:cNvPr>
          <p:cNvSpPr txBox="1"/>
          <p:nvPr/>
        </p:nvSpPr>
        <p:spPr>
          <a:xfrm>
            <a:off x="4051435" y="181720"/>
            <a:ext cx="4089114" cy="769441"/>
          </a:xfrm>
          <a:prstGeom prst="rect">
            <a:avLst/>
          </a:prstGeom>
          <a:noFill/>
        </p:spPr>
        <p:txBody>
          <a:bodyPr wrap="square" rtlCol="0">
            <a:spAutoFit/>
          </a:bodyPr>
          <a:lstStyle/>
          <a:p>
            <a:pPr algn="ctr"/>
            <a:r>
              <a:rPr lang="en-US" sz="4400" dirty="0">
                <a:solidFill>
                  <a:schemeClr val="bg1"/>
                </a:solidFill>
                <a:latin typeface="Open Sans" panose="020B0606030504020204" pitchFamily="34" charset="0"/>
                <a:ea typeface="Open Sans" panose="020B0606030504020204" pitchFamily="34" charset="0"/>
                <a:cs typeface="Open Sans" panose="020B0606030504020204" pitchFamily="34" charset="0"/>
              </a:rPr>
              <a:t>CONCLUSION</a:t>
            </a:r>
            <a:endParaRPr lang="en-IN" sz="44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B82CCF5E-D6C0-D605-7E3A-084B843495A5}"/>
              </a:ext>
            </a:extLst>
          </p:cNvPr>
          <p:cNvSpPr txBox="1"/>
          <p:nvPr/>
        </p:nvSpPr>
        <p:spPr>
          <a:xfrm>
            <a:off x="102742" y="1977775"/>
            <a:ext cx="11024170" cy="4247317"/>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The Power of Comprehensive Observability:</a:t>
            </a:r>
          </a:p>
          <a:p>
            <a:r>
              <a:rPr lang="en-US" dirty="0">
                <a:latin typeface="Open Sans" panose="020B0606030504020204" pitchFamily="34" charset="0"/>
                <a:ea typeface="Open Sans" panose="020B0606030504020204" pitchFamily="34" charset="0"/>
                <a:cs typeface="Open Sans" panose="020B0606030504020204" pitchFamily="34" charset="0"/>
              </a:rPr>
              <a:t>In closing, we've embarked on a journey through the realms of modern observability, guided by the triumvirate of Grafana, Loki, and Prometheus. These tools are not just technological solutions; they are enablers of a data-driven culture that empowers organizations to thrive in today's dynamic digital landscape.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Proactive Insights and Action:</a:t>
            </a:r>
          </a:p>
          <a:p>
            <a:r>
              <a:rPr lang="en-US" dirty="0">
                <a:latin typeface="Open Sans" panose="020B0606030504020204" pitchFamily="34" charset="0"/>
                <a:ea typeface="Open Sans" panose="020B0606030504020204" pitchFamily="34" charset="0"/>
                <a:cs typeface="Open Sans" panose="020B0606030504020204" pitchFamily="34" charset="0"/>
              </a:rPr>
              <a:t>Through the lens of this observability stack, we've explored the art of proactive insights and swift action. The ability to detect, diagnose, and address issues before they impact users is not just a technological advantage; it's a strategic imperative.</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Visualizing the Unseen:</a:t>
            </a:r>
          </a:p>
          <a:p>
            <a:r>
              <a:rPr lang="en-US" dirty="0">
                <a:latin typeface="Open Sans" panose="020B0606030504020204" pitchFamily="34" charset="0"/>
                <a:ea typeface="Open Sans" panose="020B0606030504020204" pitchFamily="34" charset="0"/>
                <a:cs typeface="Open Sans" panose="020B0606030504020204" pitchFamily="34" charset="0"/>
              </a:rPr>
              <a:t>Grafana has demonstrated its prowess as a visualization powerhouse. With its ability to transform data into visually compelling dashboards, it unveils the unseen patterns, trends, and anomalies in our systems, turning raw data into actionable insights.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7724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13;p2">
            <a:extLst>
              <a:ext uri="{FF2B5EF4-FFF2-40B4-BE49-F238E27FC236}">
                <a16:creationId xmlns:a16="http://schemas.microsoft.com/office/drawing/2014/main" id="{3B61B96F-BC60-37B4-BC70-32F546FCC579}"/>
              </a:ext>
            </a:extLst>
          </p:cNvPr>
          <p:cNvGrpSpPr/>
          <p:nvPr/>
        </p:nvGrpSpPr>
        <p:grpSpPr>
          <a:xfrm rot="5400000">
            <a:off x="10739599" y="-318775"/>
            <a:ext cx="1903442" cy="626556"/>
            <a:chOff x="2235050" y="548425"/>
            <a:chExt cx="307875" cy="101325"/>
          </a:xfrm>
          <a:solidFill>
            <a:schemeClr val="accent6"/>
          </a:solidFill>
        </p:grpSpPr>
        <p:sp>
          <p:nvSpPr>
            <p:cNvPr id="3" name="Google Shape;14;p2">
              <a:extLst>
                <a:ext uri="{FF2B5EF4-FFF2-40B4-BE49-F238E27FC236}">
                  <a16:creationId xmlns:a16="http://schemas.microsoft.com/office/drawing/2014/main" id="{ABC5C7EB-081D-54BB-8D94-B15B2D03AFD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p2">
              <a:extLst>
                <a:ext uri="{FF2B5EF4-FFF2-40B4-BE49-F238E27FC236}">
                  <a16:creationId xmlns:a16="http://schemas.microsoft.com/office/drawing/2014/main" id="{8A3562D3-75C7-1656-F269-691535F89426}"/>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82742376-1C5B-9077-6134-A45AE7EC5FE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A5128F11-EB9F-53EA-4CA3-DB2579F4088C}"/>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2BBD48FB-BC5C-5C4A-C81E-FD0EA1BE4AB2}"/>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1A373CFE-FF4D-9A4D-6A32-CCFE9CBDB583}"/>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7C9BE99B-40B5-06B5-8A1D-9B63DE0D683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937B1BAA-BE75-F4E0-843E-BA189284FEB7}"/>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C4B56ED0-50B4-1063-5E0B-97FB8DFB5C64}"/>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B27CA76A-AA4F-E0FA-5A90-87A2753909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5B5F4E20-C103-3EFF-76FF-6E49B4C5B843}"/>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7819C0EA-383F-B39F-B1D9-6E9949C942F6}"/>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2BEA4FE5-48AD-05BE-17F6-80CBC866061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C7257F0B-D915-1FD7-22FE-0D556F7AF8B4}"/>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C54C05B8-27ED-5D7F-8EC7-E4D6EBBB4221}"/>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0609B9F5-75F1-34F6-F3E6-CC832F2F82B3}"/>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1C7A5B01-1F13-837D-4617-D4256EC9B3FC}"/>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A9BB3D9-88DB-5959-4C36-4D550C30F8B6}"/>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2B646DA1-5580-CE5A-730A-A5205EBB0D3E}"/>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B4F216F-390E-F791-1FF6-73B326AF8F71}"/>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ED33EE5C-4429-7B8A-057F-4D7C17D53D77}"/>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70FF69A8-020A-A742-961F-3A6D996E0B04}"/>
              </a:ext>
            </a:extLst>
          </p:cNvPr>
          <p:cNvSpPr txBox="1"/>
          <p:nvPr/>
        </p:nvSpPr>
        <p:spPr>
          <a:xfrm>
            <a:off x="187402" y="641276"/>
            <a:ext cx="11311064" cy="5632311"/>
          </a:xfrm>
          <a:prstGeom prst="rect">
            <a:avLst/>
          </a:prstGeom>
          <a:noFill/>
        </p:spPr>
        <p:txBody>
          <a:bodyPr wrap="square" rtlCol="0">
            <a:spAutoFit/>
          </a:bodyPr>
          <a:lstStyle/>
          <a:p>
            <a:r>
              <a:rPr lang="en-US" b="1" dirty="0">
                <a:latin typeface="Open Sans" panose="020B0606030504020204" pitchFamily="34" charset="0"/>
                <a:ea typeface="Open Sans" panose="020B0606030504020204" pitchFamily="34" charset="0"/>
                <a:cs typeface="Open Sans" panose="020B0606030504020204" pitchFamily="34" charset="0"/>
              </a:rPr>
              <a:t>Efficient Log Management with Loki:</a:t>
            </a:r>
          </a:p>
          <a:p>
            <a:r>
              <a:rPr lang="en-US" dirty="0">
                <a:latin typeface="Open Sans" panose="020B0606030504020204" pitchFamily="34" charset="0"/>
                <a:ea typeface="Open Sans" panose="020B0606030504020204" pitchFamily="34" charset="0"/>
                <a:cs typeface="Open Sans" panose="020B0606030504020204" pitchFamily="34" charset="0"/>
              </a:rPr>
              <a:t>Loki, our log aggregation hero, has shown us the path to efficient log management. Its label-based indexing, distributed architecture, and real-time log streaming bring simplicity and speed to log querying and analysis.</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Prometheus: Guardian of Metrics:</a:t>
            </a:r>
          </a:p>
          <a:p>
            <a:r>
              <a:rPr lang="en-US" dirty="0">
                <a:latin typeface="Open Sans" panose="020B0606030504020204" pitchFamily="34" charset="0"/>
                <a:ea typeface="Open Sans" panose="020B0606030504020204" pitchFamily="34" charset="0"/>
                <a:cs typeface="Open Sans" panose="020B0606030504020204" pitchFamily="34" charset="0"/>
              </a:rPr>
              <a:t>Prometheus, the vigilant guardian of metrics, has illustrated its role in collecting, storing, and alerting on system performance data. Its dynamic querying, native alerting, and ecosystem integration ensure that no metric goes unnoticed.</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Unleashing the Trio's Synergy:</a:t>
            </a:r>
          </a:p>
          <a:p>
            <a:r>
              <a:rPr lang="en-US" dirty="0">
                <a:latin typeface="Open Sans" panose="020B0606030504020204" pitchFamily="34" charset="0"/>
                <a:ea typeface="Open Sans" panose="020B0606030504020204" pitchFamily="34" charset="0"/>
                <a:cs typeface="Open Sans" panose="020B0606030504020204" pitchFamily="34" charset="0"/>
              </a:rPr>
              <a:t>As we've seen, these tools aren't mere standalone entities; they are symbiotic. When combined, Grafana, Loki, and Prometheus create a synergy that transcends individual capabilities. The result? A comprehensive observability stack that offers an end-to-end solution for monitoring, centralized logging, and visualization.</a:t>
            </a:r>
          </a:p>
          <a:p>
            <a:endParaRPr lang="en-US" dirty="0">
              <a:latin typeface="Open Sans" panose="020B0606030504020204" pitchFamily="34" charset="0"/>
              <a:ea typeface="Open Sans" panose="020B0606030504020204" pitchFamily="34" charset="0"/>
              <a:cs typeface="Open Sans" panose="020B0606030504020204" pitchFamily="34" charset="0"/>
            </a:endParaRPr>
          </a:p>
          <a:p>
            <a:r>
              <a:rPr lang="en-US" b="1" dirty="0">
                <a:latin typeface="Open Sans" panose="020B0606030504020204" pitchFamily="34" charset="0"/>
                <a:ea typeface="Open Sans" panose="020B0606030504020204" pitchFamily="34" charset="0"/>
                <a:cs typeface="Open Sans" panose="020B0606030504020204" pitchFamily="34" charset="0"/>
              </a:rPr>
              <a:t>Empowering Data-Driven Decisions:</a:t>
            </a:r>
          </a:p>
          <a:p>
            <a:r>
              <a:rPr lang="en-US" dirty="0">
                <a:latin typeface="Open Sans" panose="020B0606030504020204" pitchFamily="34" charset="0"/>
                <a:ea typeface="Open Sans" panose="020B0606030504020204" pitchFamily="34" charset="0"/>
                <a:cs typeface="Open Sans" panose="020B0606030504020204" pitchFamily="34" charset="0"/>
              </a:rPr>
              <a:t>The power of this stack lies not just in its technical prowess, but in its capacity to enable data-driven decisions. It empowers organizations to make informed choices, optimize resources, enhance security, and deliver exceptional user experiences.</a:t>
            </a:r>
            <a:endParaRPr lang="en-IN"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7619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D30C537-F2B1-4722-BF1D-5714066914DD}"/>
              </a:ext>
            </a:extLst>
          </p:cNvPr>
          <p:cNvSpPr/>
          <p:nvPr/>
        </p:nvSpPr>
        <p:spPr>
          <a:xfrm>
            <a:off x="4038600" y="1442747"/>
            <a:ext cx="8153400" cy="3921653"/>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7" name="Picture Placeholder 46">
            <a:extLst>
              <a:ext uri="{FF2B5EF4-FFF2-40B4-BE49-F238E27FC236}">
                <a16:creationId xmlns:a16="http://schemas.microsoft.com/office/drawing/2014/main" id="{5C8271BB-09F1-4859-B793-860B606FE983}"/>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grpSp>
        <p:nvGrpSpPr>
          <p:cNvPr id="17" name="Google Shape;13;p2">
            <a:extLst>
              <a:ext uri="{FF2B5EF4-FFF2-40B4-BE49-F238E27FC236}">
                <a16:creationId xmlns:a16="http://schemas.microsoft.com/office/drawing/2014/main" id="{5BFCA8BA-CCD0-47C0-97BD-81835D9DBFBA}"/>
              </a:ext>
            </a:extLst>
          </p:cNvPr>
          <p:cNvGrpSpPr/>
          <p:nvPr/>
        </p:nvGrpSpPr>
        <p:grpSpPr>
          <a:xfrm>
            <a:off x="7496662" y="5527847"/>
            <a:ext cx="1021375" cy="336206"/>
            <a:chOff x="2235050" y="548425"/>
            <a:chExt cx="307875" cy="101325"/>
          </a:xfrm>
          <a:solidFill>
            <a:schemeClr val="accent5"/>
          </a:solidFill>
        </p:grpSpPr>
        <p:sp>
          <p:nvSpPr>
            <p:cNvPr id="18" name="Google Shape;14;p2">
              <a:extLst>
                <a:ext uri="{FF2B5EF4-FFF2-40B4-BE49-F238E27FC236}">
                  <a16:creationId xmlns:a16="http://schemas.microsoft.com/office/drawing/2014/main" id="{BCA922CA-F25D-4DA5-B7DE-90ACDD1AD9B3}"/>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p2">
              <a:extLst>
                <a:ext uri="{FF2B5EF4-FFF2-40B4-BE49-F238E27FC236}">
                  <a16:creationId xmlns:a16="http://schemas.microsoft.com/office/drawing/2014/main" id="{D6B28667-B01C-4555-B40D-E8843A49449C}"/>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p2">
              <a:extLst>
                <a:ext uri="{FF2B5EF4-FFF2-40B4-BE49-F238E27FC236}">
                  <a16:creationId xmlns:a16="http://schemas.microsoft.com/office/drawing/2014/main" id="{F19BF67C-DBFB-4952-A376-1978CC968677}"/>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p2">
              <a:extLst>
                <a:ext uri="{FF2B5EF4-FFF2-40B4-BE49-F238E27FC236}">
                  <a16:creationId xmlns:a16="http://schemas.microsoft.com/office/drawing/2014/main" id="{E5CF7811-A130-48A8-943C-AA10FA38192F}"/>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p2">
              <a:extLst>
                <a:ext uri="{FF2B5EF4-FFF2-40B4-BE49-F238E27FC236}">
                  <a16:creationId xmlns:a16="http://schemas.microsoft.com/office/drawing/2014/main" id="{57A965EE-15D3-4812-BED7-EA6273D491A9}"/>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p2">
              <a:extLst>
                <a:ext uri="{FF2B5EF4-FFF2-40B4-BE49-F238E27FC236}">
                  <a16:creationId xmlns:a16="http://schemas.microsoft.com/office/drawing/2014/main" id="{E4425C40-16D9-4F75-B705-62DA7E281A65}"/>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p2">
              <a:extLst>
                <a:ext uri="{FF2B5EF4-FFF2-40B4-BE49-F238E27FC236}">
                  <a16:creationId xmlns:a16="http://schemas.microsoft.com/office/drawing/2014/main" id="{0AC9AE4F-F0EA-491A-AE9D-FD187CD82041}"/>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1;p2">
              <a:extLst>
                <a:ext uri="{FF2B5EF4-FFF2-40B4-BE49-F238E27FC236}">
                  <a16:creationId xmlns:a16="http://schemas.microsoft.com/office/drawing/2014/main" id="{CDDA2C45-FE37-4E23-BA74-9EA3AB969983}"/>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p2">
              <a:extLst>
                <a:ext uri="{FF2B5EF4-FFF2-40B4-BE49-F238E27FC236}">
                  <a16:creationId xmlns:a16="http://schemas.microsoft.com/office/drawing/2014/main" id="{208EAC59-2258-41A1-81F0-101BB3611DB6}"/>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p2">
              <a:extLst>
                <a:ext uri="{FF2B5EF4-FFF2-40B4-BE49-F238E27FC236}">
                  <a16:creationId xmlns:a16="http://schemas.microsoft.com/office/drawing/2014/main" id="{9A92E64F-A5E6-457C-8802-E127DD05EBDB}"/>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p2">
              <a:extLst>
                <a:ext uri="{FF2B5EF4-FFF2-40B4-BE49-F238E27FC236}">
                  <a16:creationId xmlns:a16="http://schemas.microsoft.com/office/drawing/2014/main" id="{2365F63A-A746-46EB-94FB-F632586CFF79}"/>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p2">
              <a:extLst>
                <a:ext uri="{FF2B5EF4-FFF2-40B4-BE49-F238E27FC236}">
                  <a16:creationId xmlns:a16="http://schemas.microsoft.com/office/drawing/2014/main" id="{CFCF7CA5-7CD2-4A94-8CDF-93602C3A0B5D}"/>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p2">
              <a:extLst>
                <a:ext uri="{FF2B5EF4-FFF2-40B4-BE49-F238E27FC236}">
                  <a16:creationId xmlns:a16="http://schemas.microsoft.com/office/drawing/2014/main" id="{AA6933D2-B084-427C-AD5E-DCCF4CFCF1F0}"/>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p2">
              <a:extLst>
                <a:ext uri="{FF2B5EF4-FFF2-40B4-BE49-F238E27FC236}">
                  <a16:creationId xmlns:a16="http://schemas.microsoft.com/office/drawing/2014/main" id="{D63E32CD-798D-4A5F-9BA0-3456EEBE132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8;p2">
              <a:extLst>
                <a:ext uri="{FF2B5EF4-FFF2-40B4-BE49-F238E27FC236}">
                  <a16:creationId xmlns:a16="http://schemas.microsoft.com/office/drawing/2014/main" id="{27CB4AD2-4B96-4029-9A84-0032C6E61334}"/>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p2">
              <a:extLst>
                <a:ext uri="{FF2B5EF4-FFF2-40B4-BE49-F238E27FC236}">
                  <a16:creationId xmlns:a16="http://schemas.microsoft.com/office/drawing/2014/main" id="{7EF3A66A-1A3D-4DA7-9D1E-90F2E1C230C9}"/>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0;p2">
              <a:extLst>
                <a:ext uri="{FF2B5EF4-FFF2-40B4-BE49-F238E27FC236}">
                  <a16:creationId xmlns:a16="http://schemas.microsoft.com/office/drawing/2014/main" id="{D022F039-11F6-4A86-8635-245E2E51C9C1}"/>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1;p2">
              <a:extLst>
                <a:ext uri="{FF2B5EF4-FFF2-40B4-BE49-F238E27FC236}">
                  <a16:creationId xmlns:a16="http://schemas.microsoft.com/office/drawing/2014/main" id="{07DFAC5C-8A0C-4872-9E12-1BA49EC91600}"/>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2;p2">
              <a:extLst>
                <a:ext uri="{FF2B5EF4-FFF2-40B4-BE49-F238E27FC236}">
                  <a16:creationId xmlns:a16="http://schemas.microsoft.com/office/drawing/2014/main" id="{3178A0E5-EC2A-4B7F-A462-F28FDB8E4E27}"/>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3;p2">
              <a:extLst>
                <a:ext uri="{FF2B5EF4-FFF2-40B4-BE49-F238E27FC236}">
                  <a16:creationId xmlns:a16="http://schemas.microsoft.com/office/drawing/2014/main" id="{41CB4C72-CF1E-4733-B50A-7528D6D5411F}"/>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4;p2">
              <a:extLst>
                <a:ext uri="{FF2B5EF4-FFF2-40B4-BE49-F238E27FC236}">
                  <a16:creationId xmlns:a16="http://schemas.microsoft.com/office/drawing/2014/main" id="{6E7D953D-34AC-41A8-8EF0-7ED6BDE7FB16}"/>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3;p2">
            <a:extLst>
              <a:ext uri="{FF2B5EF4-FFF2-40B4-BE49-F238E27FC236}">
                <a16:creationId xmlns:a16="http://schemas.microsoft.com/office/drawing/2014/main" id="{CD52C514-04ED-48F6-AAC3-2464F49D8ED0}"/>
              </a:ext>
            </a:extLst>
          </p:cNvPr>
          <p:cNvGrpSpPr/>
          <p:nvPr/>
        </p:nvGrpSpPr>
        <p:grpSpPr>
          <a:xfrm>
            <a:off x="3699362" y="993947"/>
            <a:ext cx="1021375" cy="336206"/>
            <a:chOff x="2235050" y="548425"/>
            <a:chExt cx="307875" cy="101325"/>
          </a:xfrm>
          <a:solidFill>
            <a:schemeClr val="accent5"/>
          </a:solidFill>
        </p:grpSpPr>
        <p:sp>
          <p:nvSpPr>
            <p:cNvPr id="189" name="Google Shape;14;p2">
              <a:extLst>
                <a:ext uri="{FF2B5EF4-FFF2-40B4-BE49-F238E27FC236}">
                  <a16:creationId xmlns:a16="http://schemas.microsoft.com/office/drawing/2014/main" id="{59DC85ED-231A-4E26-B925-D9D58C2F9A5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5;p2">
              <a:extLst>
                <a:ext uri="{FF2B5EF4-FFF2-40B4-BE49-F238E27FC236}">
                  <a16:creationId xmlns:a16="http://schemas.microsoft.com/office/drawing/2014/main" id="{F994880F-473E-4421-B6FA-0E4A754679DC}"/>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6;p2">
              <a:extLst>
                <a:ext uri="{FF2B5EF4-FFF2-40B4-BE49-F238E27FC236}">
                  <a16:creationId xmlns:a16="http://schemas.microsoft.com/office/drawing/2014/main" id="{D2C5B3D0-858E-48B8-945F-9C83FAF22A14}"/>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7;p2">
              <a:extLst>
                <a:ext uri="{FF2B5EF4-FFF2-40B4-BE49-F238E27FC236}">
                  <a16:creationId xmlns:a16="http://schemas.microsoft.com/office/drawing/2014/main" id="{242C7166-7E27-45F1-9394-F379DB245A34}"/>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p2">
              <a:extLst>
                <a:ext uri="{FF2B5EF4-FFF2-40B4-BE49-F238E27FC236}">
                  <a16:creationId xmlns:a16="http://schemas.microsoft.com/office/drawing/2014/main" id="{CF73CCA1-8785-4B98-BE92-C75F0ED1FEE8}"/>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p2">
              <a:extLst>
                <a:ext uri="{FF2B5EF4-FFF2-40B4-BE49-F238E27FC236}">
                  <a16:creationId xmlns:a16="http://schemas.microsoft.com/office/drawing/2014/main" id="{6DCB5D18-9C91-45A5-A921-C83AA38D8CCD}"/>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0;p2">
              <a:extLst>
                <a:ext uri="{FF2B5EF4-FFF2-40B4-BE49-F238E27FC236}">
                  <a16:creationId xmlns:a16="http://schemas.microsoft.com/office/drawing/2014/main" id="{A95A1E44-C612-4BD3-AD34-DC96FF7463F6}"/>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1;p2">
              <a:extLst>
                <a:ext uri="{FF2B5EF4-FFF2-40B4-BE49-F238E27FC236}">
                  <a16:creationId xmlns:a16="http://schemas.microsoft.com/office/drawing/2014/main" id="{06F65881-DA43-4BD1-81BD-EC7A039A525C}"/>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2;p2">
              <a:extLst>
                <a:ext uri="{FF2B5EF4-FFF2-40B4-BE49-F238E27FC236}">
                  <a16:creationId xmlns:a16="http://schemas.microsoft.com/office/drawing/2014/main" id="{76B8A35B-50BB-4F9C-AB2A-D363ADB1F0EE}"/>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3;p2">
              <a:extLst>
                <a:ext uri="{FF2B5EF4-FFF2-40B4-BE49-F238E27FC236}">
                  <a16:creationId xmlns:a16="http://schemas.microsoft.com/office/drawing/2014/main" id="{D395870A-A3F2-439D-8F0F-BB7DE3FA2C51}"/>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4;p2">
              <a:extLst>
                <a:ext uri="{FF2B5EF4-FFF2-40B4-BE49-F238E27FC236}">
                  <a16:creationId xmlns:a16="http://schemas.microsoft.com/office/drawing/2014/main" id="{482540A2-864D-4BB9-B89A-B22D16BD8716}"/>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p2">
              <a:extLst>
                <a:ext uri="{FF2B5EF4-FFF2-40B4-BE49-F238E27FC236}">
                  <a16:creationId xmlns:a16="http://schemas.microsoft.com/office/drawing/2014/main" id="{6EBA0479-5E96-46F4-80BE-C48E7C2B8B81}"/>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6;p2">
              <a:extLst>
                <a:ext uri="{FF2B5EF4-FFF2-40B4-BE49-F238E27FC236}">
                  <a16:creationId xmlns:a16="http://schemas.microsoft.com/office/drawing/2014/main" id="{F117DD64-3052-4A62-BB2B-D55D106D6478}"/>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7;p2">
              <a:extLst>
                <a:ext uri="{FF2B5EF4-FFF2-40B4-BE49-F238E27FC236}">
                  <a16:creationId xmlns:a16="http://schemas.microsoft.com/office/drawing/2014/main" id="{1336F33F-621C-469F-88D8-33004AA3FFF0}"/>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8;p2">
              <a:extLst>
                <a:ext uri="{FF2B5EF4-FFF2-40B4-BE49-F238E27FC236}">
                  <a16:creationId xmlns:a16="http://schemas.microsoft.com/office/drawing/2014/main" id="{11AA9DE9-737E-4F8B-995B-9AB63B0DC986}"/>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9;p2">
              <a:extLst>
                <a:ext uri="{FF2B5EF4-FFF2-40B4-BE49-F238E27FC236}">
                  <a16:creationId xmlns:a16="http://schemas.microsoft.com/office/drawing/2014/main" id="{7EE5EE0D-1262-4FE8-889E-2129EF2DE902}"/>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30;p2">
              <a:extLst>
                <a:ext uri="{FF2B5EF4-FFF2-40B4-BE49-F238E27FC236}">
                  <a16:creationId xmlns:a16="http://schemas.microsoft.com/office/drawing/2014/main" id="{E2F84F29-F546-48CE-86A1-F5827F80E40B}"/>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1;p2">
              <a:extLst>
                <a:ext uri="{FF2B5EF4-FFF2-40B4-BE49-F238E27FC236}">
                  <a16:creationId xmlns:a16="http://schemas.microsoft.com/office/drawing/2014/main" id="{2D4F603B-43E1-4D12-8E60-4D57416E5C03}"/>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2;p2">
              <a:extLst>
                <a:ext uri="{FF2B5EF4-FFF2-40B4-BE49-F238E27FC236}">
                  <a16:creationId xmlns:a16="http://schemas.microsoft.com/office/drawing/2014/main" id="{9F405111-F06B-4FB8-98F6-D92AC339E116}"/>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3;p2">
              <a:extLst>
                <a:ext uri="{FF2B5EF4-FFF2-40B4-BE49-F238E27FC236}">
                  <a16:creationId xmlns:a16="http://schemas.microsoft.com/office/drawing/2014/main" id="{58B84D01-225D-48AF-B1CC-D604910C4F88}"/>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p2">
              <a:extLst>
                <a:ext uri="{FF2B5EF4-FFF2-40B4-BE49-F238E27FC236}">
                  <a16:creationId xmlns:a16="http://schemas.microsoft.com/office/drawing/2014/main" id="{0140CE2D-F82D-4C1A-96DE-F510B134B005}"/>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TextBox 47">
            <a:extLst>
              <a:ext uri="{FF2B5EF4-FFF2-40B4-BE49-F238E27FC236}">
                <a16:creationId xmlns:a16="http://schemas.microsoft.com/office/drawing/2014/main" id="{BE3630FD-8F71-4DB7-84C4-39CC9D343A00}"/>
              </a:ext>
            </a:extLst>
          </p:cNvPr>
          <p:cNvSpPr txBox="1"/>
          <p:nvPr/>
        </p:nvSpPr>
        <p:spPr>
          <a:xfrm>
            <a:off x="468872" y="3293767"/>
            <a:ext cx="3569728" cy="2123658"/>
          </a:xfrm>
          <a:prstGeom prst="rect">
            <a:avLst/>
          </a:prstGeom>
          <a:noFill/>
        </p:spPr>
        <p:txBody>
          <a:bodyPr wrap="square" rtlCol="0">
            <a:spAutoFit/>
          </a:bodyPr>
          <a:lstStyle/>
          <a:p>
            <a:r>
              <a:rPr lang="en-US" sz="44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Monitoring, Logging &amp; Dashboards</a:t>
            </a:r>
          </a:p>
        </p:txBody>
      </p:sp>
      <p:sp>
        <p:nvSpPr>
          <p:cNvPr id="49" name="TextBox 48">
            <a:extLst>
              <a:ext uri="{FF2B5EF4-FFF2-40B4-BE49-F238E27FC236}">
                <a16:creationId xmlns:a16="http://schemas.microsoft.com/office/drawing/2014/main" id="{4F9DAB6B-ACFF-4277-ABF6-2E2F6A0B0E40}"/>
              </a:ext>
            </a:extLst>
          </p:cNvPr>
          <p:cNvSpPr txBox="1"/>
          <p:nvPr/>
        </p:nvSpPr>
        <p:spPr>
          <a:xfrm>
            <a:off x="468872" y="2893657"/>
            <a:ext cx="3408683" cy="400110"/>
          </a:xfrm>
          <a:prstGeom prst="rect">
            <a:avLst/>
          </a:prstGeom>
          <a:noFill/>
        </p:spPr>
        <p:txBody>
          <a:bodyPr wrap="square" rtlCol="0">
            <a:spAutoFit/>
          </a:bodyPr>
          <a:lstStyle/>
          <a:p>
            <a:r>
              <a:rPr lang="en-US" sz="2000" spc="3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Significance</a:t>
            </a:r>
          </a:p>
        </p:txBody>
      </p:sp>
      <p:sp>
        <p:nvSpPr>
          <p:cNvPr id="50" name="Text Placeholder 10">
            <a:extLst>
              <a:ext uri="{FF2B5EF4-FFF2-40B4-BE49-F238E27FC236}">
                <a16:creationId xmlns:a16="http://schemas.microsoft.com/office/drawing/2014/main" id="{84903748-1E8D-41C7-8A00-8DD11EFF0687}"/>
              </a:ext>
            </a:extLst>
          </p:cNvPr>
          <p:cNvSpPr txBox="1">
            <a:spLocks/>
          </p:cNvSpPr>
          <p:nvPr/>
        </p:nvSpPr>
        <p:spPr>
          <a:xfrm>
            <a:off x="7969469" y="1468675"/>
            <a:ext cx="4098484" cy="3746347"/>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rPr>
              <a:t>Effective monitoring, centralized logging, and dashboards are essential for maintaining the reliability, security, and performance of IT systems. They empower organizations to respond proactively to issues, optimize resources, enhance security, and comply with regulatory requirements, ultimately contributing to better operational efficiency and user satisfaction.</a:t>
            </a:r>
          </a:p>
        </p:txBody>
      </p:sp>
      <p:grpSp>
        <p:nvGrpSpPr>
          <p:cNvPr id="213" name="Google Shape;279;p29">
            <a:extLst>
              <a:ext uri="{FF2B5EF4-FFF2-40B4-BE49-F238E27FC236}">
                <a16:creationId xmlns:a16="http://schemas.microsoft.com/office/drawing/2014/main" id="{F03644E2-5007-4B95-AEF6-898A80292692}"/>
              </a:ext>
            </a:extLst>
          </p:cNvPr>
          <p:cNvGrpSpPr/>
          <p:nvPr/>
        </p:nvGrpSpPr>
        <p:grpSpPr>
          <a:xfrm>
            <a:off x="-548114" y="-407721"/>
            <a:ext cx="1711993" cy="1711993"/>
            <a:chOff x="238125" y="2189800"/>
            <a:chExt cx="1119325" cy="1119325"/>
          </a:xfrm>
          <a:solidFill>
            <a:schemeClr val="accent6"/>
          </a:solidFill>
        </p:grpSpPr>
        <p:sp>
          <p:nvSpPr>
            <p:cNvPr id="214" name="Google Shape;280;p29">
              <a:extLst>
                <a:ext uri="{FF2B5EF4-FFF2-40B4-BE49-F238E27FC236}">
                  <a16:creationId xmlns:a16="http://schemas.microsoft.com/office/drawing/2014/main" id="{8AF80402-9587-492A-852D-F47C1EB8326A}"/>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81;p29">
              <a:extLst>
                <a:ext uri="{FF2B5EF4-FFF2-40B4-BE49-F238E27FC236}">
                  <a16:creationId xmlns:a16="http://schemas.microsoft.com/office/drawing/2014/main" id="{1A6DD6B6-6837-42C8-808F-F565386B9C6E}"/>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82;p29">
              <a:extLst>
                <a:ext uri="{FF2B5EF4-FFF2-40B4-BE49-F238E27FC236}">
                  <a16:creationId xmlns:a16="http://schemas.microsoft.com/office/drawing/2014/main" id="{C10E95C9-BA4D-4DB6-B643-6131545ADC8C}"/>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83;p29">
              <a:extLst>
                <a:ext uri="{FF2B5EF4-FFF2-40B4-BE49-F238E27FC236}">
                  <a16:creationId xmlns:a16="http://schemas.microsoft.com/office/drawing/2014/main" id="{907604B8-C87C-4B83-B6F0-793A89AC706D}"/>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84;p29">
              <a:extLst>
                <a:ext uri="{FF2B5EF4-FFF2-40B4-BE49-F238E27FC236}">
                  <a16:creationId xmlns:a16="http://schemas.microsoft.com/office/drawing/2014/main" id="{2535650A-35AD-4944-9F0C-7290EBD73AD0}"/>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85;p29">
              <a:extLst>
                <a:ext uri="{FF2B5EF4-FFF2-40B4-BE49-F238E27FC236}">
                  <a16:creationId xmlns:a16="http://schemas.microsoft.com/office/drawing/2014/main" id="{08F4ADBC-4553-4FE4-8C2A-5B08407F0FBF}"/>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86;p29">
              <a:extLst>
                <a:ext uri="{FF2B5EF4-FFF2-40B4-BE49-F238E27FC236}">
                  <a16:creationId xmlns:a16="http://schemas.microsoft.com/office/drawing/2014/main" id="{D237A169-F513-4455-92DE-CBD18CA018F0}"/>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87;p29">
              <a:extLst>
                <a:ext uri="{FF2B5EF4-FFF2-40B4-BE49-F238E27FC236}">
                  <a16:creationId xmlns:a16="http://schemas.microsoft.com/office/drawing/2014/main" id="{7EFD3310-9CB3-4E92-AF82-C7CCFF403E67}"/>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88;p29">
              <a:extLst>
                <a:ext uri="{FF2B5EF4-FFF2-40B4-BE49-F238E27FC236}">
                  <a16:creationId xmlns:a16="http://schemas.microsoft.com/office/drawing/2014/main" id="{21906652-7F84-4CC6-A346-AC9A4A148F6F}"/>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89;p29">
              <a:extLst>
                <a:ext uri="{FF2B5EF4-FFF2-40B4-BE49-F238E27FC236}">
                  <a16:creationId xmlns:a16="http://schemas.microsoft.com/office/drawing/2014/main" id="{0331DDA7-11AF-401B-82E5-9CE74E54395D}"/>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90;p29">
              <a:extLst>
                <a:ext uri="{FF2B5EF4-FFF2-40B4-BE49-F238E27FC236}">
                  <a16:creationId xmlns:a16="http://schemas.microsoft.com/office/drawing/2014/main" id="{72C763AD-9D4C-4AE2-8CEF-A92E23143B68}"/>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91;p29">
              <a:extLst>
                <a:ext uri="{FF2B5EF4-FFF2-40B4-BE49-F238E27FC236}">
                  <a16:creationId xmlns:a16="http://schemas.microsoft.com/office/drawing/2014/main" id="{3ADEF528-B60E-4A2D-8A91-020D9E4FB48B}"/>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7037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E1655066-5BC6-D5F4-28A4-5AF76E8FD8B2}"/>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550CB8-F243-FF41-7C6B-1E3E3E614ED5}"/>
              </a:ext>
            </a:extLst>
          </p:cNvPr>
          <p:cNvSpPr txBox="1"/>
          <p:nvPr/>
        </p:nvSpPr>
        <p:spPr>
          <a:xfrm>
            <a:off x="133567" y="113022"/>
            <a:ext cx="10564431" cy="6586418"/>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Proactive Issue Detection and Resolution:</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a:t>
            </a:r>
            <a:r>
              <a:rPr lang="en-US" sz="1600" dirty="0">
                <a:latin typeface="Open Sans" panose="020B0606030504020204" pitchFamily="34" charset="0"/>
                <a:ea typeface="Open Sans" panose="020B0606030504020204" pitchFamily="34" charset="0"/>
                <a:cs typeface="Open Sans" panose="020B0606030504020204" pitchFamily="34" charset="0"/>
              </a:rPr>
              <a:t> Effective monitoring allows you to track the health and performance of systems and </a:t>
            </a:r>
          </a:p>
          <a:p>
            <a:r>
              <a:rPr lang="en-US" sz="1600" dirty="0">
                <a:latin typeface="Open Sans" panose="020B0606030504020204" pitchFamily="34" charset="0"/>
                <a:ea typeface="Open Sans" panose="020B0606030504020204" pitchFamily="34" charset="0"/>
                <a:cs typeface="Open Sans" panose="020B0606030504020204" pitchFamily="34" charset="0"/>
              </a:rPr>
              <a:t>     applications in real-time. It helps identify issues, anomalies, or potential failures before they impact users, </a:t>
            </a:r>
          </a:p>
          <a:p>
            <a:r>
              <a:rPr lang="en-US" sz="1600" dirty="0">
                <a:latin typeface="Open Sans" panose="020B0606030504020204" pitchFamily="34" charset="0"/>
                <a:ea typeface="Open Sans" panose="020B0606030504020204" pitchFamily="34" charset="0"/>
                <a:cs typeface="Open Sans" panose="020B0606030504020204" pitchFamily="34" charset="0"/>
              </a:rPr>
              <a:t>     enabling proactive problem-solving.</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logging aggregates logs from various sources, making it easier to detect </a:t>
            </a:r>
          </a:p>
          <a:p>
            <a:r>
              <a:rPr lang="en-US" sz="1600" dirty="0">
                <a:latin typeface="Open Sans" panose="020B0606030504020204" pitchFamily="34" charset="0"/>
                <a:ea typeface="Open Sans" panose="020B0606030504020204" pitchFamily="34" charset="0"/>
                <a:cs typeface="Open Sans" panose="020B0606030504020204" pitchFamily="34" charset="0"/>
              </a:rPr>
              <a:t>     and troubleshoot issues across the entire infrastructure. It provides a unified view of logs, </a:t>
            </a:r>
          </a:p>
          <a:p>
            <a:r>
              <a:rPr lang="en-US" sz="1600" dirty="0">
                <a:latin typeface="Open Sans" panose="020B0606030504020204" pitchFamily="34" charset="0"/>
                <a:ea typeface="Open Sans" panose="020B0606030504020204" pitchFamily="34" charset="0"/>
                <a:cs typeface="Open Sans" panose="020B0606030504020204" pitchFamily="34" charset="0"/>
              </a:rPr>
              <a:t>     reducing the time and effort required for diagnosis.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a:t>
            </a:r>
            <a:r>
              <a:rPr lang="en-US" sz="1600" dirty="0">
                <a:latin typeface="Open Sans" panose="020B0606030504020204" pitchFamily="34" charset="0"/>
                <a:ea typeface="Open Sans" panose="020B0606030504020204" pitchFamily="34" charset="0"/>
                <a:cs typeface="Open Sans" panose="020B0606030504020204" pitchFamily="34" charset="0"/>
              </a:rPr>
              <a:t> Dashboards provide a visual representation of key performance metrics and data. </a:t>
            </a:r>
          </a:p>
          <a:p>
            <a:r>
              <a:rPr lang="en-US" sz="1600" dirty="0">
                <a:latin typeface="Open Sans" panose="020B0606030504020204" pitchFamily="34" charset="0"/>
                <a:ea typeface="Open Sans" panose="020B0606030504020204" pitchFamily="34" charset="0"/>
                <a:cs typeface="Open Sans" panose="020B0606030504020204" pitchFamily="34" charset="0"/>
              </a:rPr>
              <a:t>     They enable teams to quickly spot trends, abnormalities, and performance bottlenecks, </a:t>
            </a:r>
          </a:p>
          <a:p>
            <a:r>
              <a:rPr lang="en-US" sz="1600" dirty="0">
                <a:latin typeface="Open Sans" panose="020B0606030504020204" pitchFamily="34" charset="0"/>
                <a:ea typeface="Open Sans" panose="020B0606030504020204" pitchFamily="34" charset="0"/>
                <a:cs typeface="Open Sans" panose="020B0606030504020204" pitchFamily="34" charset="0"/>
              </a:rPr>
              <a:t>     facilitating timely action.</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IN" sz="2000" b="1" dirty="0">
                <a:latin typeface="Open Sans" panose="020B0606030504020204" pitchFamily="34" charset="0"/>
                <a:ea typeface="Open Sans" panose="020B0606030504020204" pitchFamily="34" charset="0"/>
                <a:cs typeface="Open Sans" panose="020B0606030504020204" pitchFamily="34" charset="0"/>
              </a:rPr>
              <a:t>Enhanced Security:</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Monitoring can include security monitoring, which helps in identifying suspicious activities, </a:t>
            </a:r>
          </a:p>
          <a:p>
            <a:r>
              <a:rPr lang="en-US" sz="1600" dirty="0">
                <a:latin typeface="Open Sans" panose="020B0606030504020204" pitchFamily="34" charset="0"/>
                <a:ea typeface="Open Sans" panose="020B0606030504020204" pitchFamily="34" charset="0"/>
                <a:cs typeface="Open Sans" panose="020B0606030504020204" pitchFamily="34" charset="0"/>
              </a:rPr>
              <a:t>     breaches, or vulnerabilities. It enables rapid response to security incidents and aids in safeguarding </a:t>
            </a:r>
          </a:p>
          <a:p>
            <a:r>
              <a:rPr lang="en-US" sz="1600" dirty="0">
                <a:latin typeface="Open Sans" panose="020B0606030504020204" pitchFamily="34" charset="0"/>
                <a:ea typeface="Open Sans" panose="020B0606030504020204" pitchFamily="34" charset="0"/>
                <a:cs typeface="Open Sans" panose="020B0606030504020204" pitchFamily="34" charset="0"/>
              </a:rPr>
              <a:t>     sensitive data.</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logs are valuable for security investigations. They provide a </a:t>
            </a:r>
          </a:p>
          <a:p>
            <a:r>
              <a:rPr lang="en-US" sz="1600" dirty="0">
                <a:latin typeface="Open Sans" panose="020B0606030504020204" pitchFamily="34" charset="0"/>
                <a:ea typeface="Open Sans" panose="020B0606030504020204" pitchFamily="34" charset="0"/>
                <a:cs typeface="Open Sans" panose="020B0606030504020204" pitchFamily="34" charset="0"/>
              </a:rPr>
              <a:t>     comprehensive audit trail, making it easier to trace security incidents and analyze potential threats.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can display security-related metrics and alerts, </a:t>
            </a:r>
          </a:p>
          <a:p>
            <a:r>
              <a:rPr lang="en-US" sz="1600" dirty="0">
                <a:latin typeface="Open Sans" panose="020B0606030504020204" pitchFamily="34" charset="0"/>
                <a:ea typeface="Open Sans" panose="020B0606030504020204" pitchFamily="34" charset="0"/>
                <a:cs typeface="Open Sans" panose="020B0606030504020204" pitchFamily="34" charset="0"/>
              </a:rPr>
              <a:t>     allowing security teams to monitor and respond to security events effectively.</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7696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rallelogram 3">
            <a:extLst>
              <a:ext uri="{FF2B5EF4-FFF2-40B4-BE49-F238E27FC236}">
                <a16:creationId xmlns:a16="http://schemas.microsoft.com/office/drawing/2014/main" id="{E1655066-5BC6-D5F4-28A4-5AF76E8FD8B2}"/>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550CB8-F243-FF41-7C6B-1E3E3E614ED5}"/>
              </a:ext>
            </a:extLst>
          </p:cNvPr>
          <p:cNvSpPr txBox="1"/>
          <p:nvPr/>
        </p:nvSpPr>
        <p:spPr>
          <a:xfrm>
            <a:off x="186732" y="283147"/>
            <a:ext cx="11595354" cy="5170646"/>
          </a:xfrm>
          <a:prstGeom prst="rect">
            <a:avLst/>
          </a:prstGeom>
          <a:noFill/>
        </p:spPr>
        <p:txBody>
          <a:bodyPr wrap="none" rtlCol="0">
            <a:spAutoFit/>
          </a:bodyPr>
          <a:lstStyle/>
          <a:p>
            <a:r>
              <a:rPr lang="en-US" sz="2000" b="1" dirty="0">
                <a:latin typeface="Open Sans" panose="020B0606030504020204" pitchFamily="34" charset="0"/>
                <a:ea typeface="Open Sans" panose="020B0606030504020204" pitchFamily="34" charset="0"/>
                <a:cs typeface="Open Sans" panose="020B0606030504020204" pitchFamily="34" charset="0"/>
              </a:rPr>
              <a:t>Capacity Planning:</a:t>
            </a:r>
          </a:p>
          <a:p>
            <a:endParaRPr lang="en-US"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Monitoring data assists in capacity planning by tracking resource utilization trends over time. </a:t>
            </a:r>
          </a:p>
          <a:p>
            <a:r>
              <a:rPr lang="en-US" sz="1600" dirty="0">
                <a:latin typeface="Open Sans" panose="020B0606030504020204" pitchFamily="34" charset="0"/>
                <a:ea typeface="Open Sans" panose="020B0606030504020204" pitchFamily="34" charset="0"/>
                <a:cs typeface="Open Sans" panose="020B0606030504020204" pitchFamily="34" charset="0"/>
              </a:rPr>
              <a:t>      It helps organizations allocate resources efficiently and avoid unexpected capacity shortages.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Log data can reveal patterns of resource consumption and application behavior, </a:t>
            </a:r>
          </a:p>
          <a:p>
            <a:r>
              <a:rPr lang="en-US" sz="1600" dirty="0">
                <a:latin typeface="Open Sans" panose="020B0606030504020204" pitchFamily="34" charset="0"/>
                <a:ea typeface="Open Sans" panose="020B0606030504020204" pitchFamily="34" charset="0"/>
                <a:cs typeface="Open Sans" panose="020B0606030504020204" pitchFamily="34" charset="0"/>
              </a:rPr>
              <a:t>      guiding capacity planning decisions.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can display historical data trends, aiding in long-term capacity planning and infrastructure </a:t>
            </a:r>
          </a:p>
          <a:p>
            <a:r>
              <a:rPr lang="en-US" sz="1600" dirty="0">
                <a:latin typeface="Open Sans" panose="020B0606030504020204" pitchFamily="34" charset="0"/>
                <a:ea typeface="Open Sans" panose="020B0606030504020204" pitchFamily="34" charset="0"/>
                <a:cs typeface="Open Sans" panose="020B0606030504020204" pitchFamily="34" charset="0"/>
              </a:rPr>
              <a:t>      scaling.</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r>
              <a:rPr lang="en-IN" sz="2000" b="1" dirty="0">
                <a:latin typeface="Open Sans" panose="020B0606030504020204" pitchFamily="34" charset="0"/>
                <a:ea typeface="Open Sans" panose="020B0606030504020204" pitchFamily="34" charset="0"/>
                <a:cs typeface="Open Sans" panose="020B0606030504020204" pitchFamily="34" charset="0"/>
              </a:rPr>
              <a:t>Efficient Troubleshooting:</a:t>
            </a:r>
          </a:p>
          <a:p>
            <a:endParaRPr lang="en-US" sz="1600" b="1"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Monitoring: </a:t>
            </a:r>
            <a:r>
              <a:rPr lang="en-US" sz="1600" dirty="0">
                <a:latin typeface="Open Sans" panose="020B0606030504020204" pitchFamily="34" charset="0"/>
                <a:ea typeface="Open Sans" panose="020B0606030504020204" pitchFamily="34" charset="0"/>
                <a:cs typeface="Open Sans" panose="020B0606030504020204" pitchFamily="34" charset="0"/>
              </a:rPr>
              <a:t>Timely alerts and monitoring data simplify troubleshooting, reducing downtime and service disruptions.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Centralized Logging: </a:t>
            </a:r>
            <a:r>
              <a:rPr lang="en-US" sz="1600" dirty="0">
                <a:latin typeface="Open Sans" panose="020B0606030504020204" pitchFamily="34" charset="0"/>
                <a:ea typeface="Open Sans" panose="020B0606030504020204" pitchFamily="34" charset="0"/>
                <a:cs typeface="Open Sans" panose="020B0606030504020204" pitchFamily="34" charset="0"/>
              </a:rPr>
              <a:t>Centralized logs streamline troubleshooting by providing a centralized repository of detailed </a:t>
            </a:r>
          </a:p>
          <a:p>
            <a:r>
              <a:rPr lang="en-US" sz="1600" dirty="0">
                <a:latin typeface="Open Sans" panose="020B0606030504020204" pitchFamily="34" charset="0"/>
                <a:ea typeface="Open Sans" panose="020B0606030504020204" pitchFamily="34" charset="0"/>
                <a:cs typeface="Open Sans" panose="020B0606030504020204" pitchFamily="34" charset="0"/>
              </a:rPr>
              <a:t>      information for diagnosing issues.</a:t>
            </a:r>
          </a:p>
          <a:p>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1600" b="1" dirty="0">
                <a:latin typeface="Open Sans" panose="020B0606030504020204" pitchFamily="34" charset="0"/>
                <a:ea typeface="Open Sans" panose="020B0606030504020204" pitchFamily="34" charset="0"/>
                <a:cs typeface="Open Sans" panose="020B0606030504020204" pitchFamily="34" charset="0"/>
              </a:rPr>
              <a:t>Dashboards: </a:t>
            </a:r>
            <a:r>
              <a:rPr lang="en-US" sz="1600" dirty="0">
                <a:latin typeface="Open Sans" panose="020B0606030504020204" pitchFamily="34" charset="0"/>
                <a:ea typeface="Open Sans" panose="020B0606030504020204" pitchFamily="34" charset="0"/>
                <a:cs typeface="Open Sans" panose="020B0606030504020204" pitchFamily="34" charset="0"/>
              </a:rPr>
              <a:t>Dashboards offer a quick overview of system health, making it easier to identify and address problems.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018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A02CEE05-9247-4496-93EF-E2A51FF24C9A}"/>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a:ext>
            </a:extLst>
          </a:blip>
          <a:srcRect b="-7544"/>
          <a:stretch/>
        </p:blipFill>
        <p:spPr>
          <a:xfrm>
            <a:off x="391887" y="2625636"/>
            <a:ext cx="3740329" cy="3739239"/>
          </a:xfrm>
        </p:spPr>
      </p:pic>
      <p:pic>
        <p:nvPicPr>
          <p:cNvPr id="21" name="Picture Placeholder 20">
            <a:extLst>
              <a:ext uri="{FF2B5EF4-FFF2-40B4-BE49-F238E27FC236}">
                <a16:creationId xmlns:a16="http://schemas.microsoft.com/office/drawing/2014/main" id="{2A5BD125-C933-48E5-B07D-880A285E7573}"/>
              </a:ext>
            </a:extLst>
          </p:cNvPr>
          <p:cNvPicPr>
            <a:picLocks noGrp="1" noChangeAspect="1"/>
          </p:cNvPicPr>
          <p:nvPr>
            <p:ph type="pic" sz="quarter" idx="12"/>
          </p:nvPr>
        </p:nvPicPr>
        <p:blipFill rotWithShape="1">
          <a:blip r:embed="rId4" cstate="screen">
            <a:extLst>
              <a:ext uri="{28A0092B-C50C-407E-A947-70E740481C1C}">
                <a14:useLocalDpi xmlns:a14="http://schemas.microsoft.com/office/drawing/2010/main"/>
              </a:ext>
            </a:extLst>
          </a:blip>
          <a:srcRect b="-3652"/>
          <a:stretch/>
        </p:blipFill>
        <p:spPr>
          <a:xfrm>
            <a:off x="4484915" y="2625634"/>
            <a:ext cx="3740331" cy="3739241"/>
          </a:xfrm>
        </p:spPr>
      </p:pic>
      <p:pic>
        <p:nvPicPr>
          <p:cNvPr id="19" name="Picture Placeholder 18">
            <a:extLst>
              <a:ext uri="{FF2B5EF4-FFF2-40B4-BE49-F238E27FC236}">
                <a16:creationId xmlns:a16="http://schemas.microsoft.com/office/drawing/2014/main" id="{A0A9BD2E-542B-4AF9-99E6-2D477F69A089}"/>
              </a:ext>
            </a:extLst>
          </p:cNvPr>
          <p:cNvPicPr>
            <a:picLocks noGrp="1" noChangeAspect="1"/>
          </p:cNvPicPr>
          <p:nvPr>
            <p:ph type="pic" sz="quarter" idx="13"/>
          </p:nvPr>
        </p:nvPicPr>
        <p:blipFill>
          <a:blip r:embed="rId5" cstate="screen">
            <a:extLst>
              <a:ext uri="{28A0092B-C50C-407E-A947-70E740481C1C}">
                <a14:useLocalDpi xmlns:a14="http://schemas.microsoft.com/office/drawing/2010/main"/>
              </a:ext>
            </a:extLst>
          </a:blip>
          <a:srcRect/>
          <a:stretch>
            <a:fillRect/>
          </a:stretch>
        </p:blipFill>
        <p:spPr/>
      </p:pic>
      <p:sp>
        <p:nvSpPr>
          <p:cNvPr id="12" name="TextBox 11">
            <a:extLst>
              <a:ext uri="{FF2B5EF4-FFF2-40B4-BE49-F238E27FC236}">
                <a16:creationId xmlns:a16="http://schemas.microsoft.com/office/drawing/2014/main" id="{764E7606-F096-4FAA-94BF-1B8516C3EBEB}"/>
              </a:ext>
            </a:extLst>
          </p:cNvPr>
          <p:cNvSpPr txBox="1"/>
          <p:nvPr/>
        </p:nvSpPr>
        <p:spPr>
          <a:xfrm>
            <a:off x="765380" y="755445"/>
            <a:ext cx="5437085" cy="769441"/>
          </a:xfrm>
          <a:prstGeom prst="rect">
            <a:avLst/>
          </a:prstGeom>
          <a:noFill/>
        </p:spPr>
        <p:txBody>
          <a:bodyPr wrap="square" rtlCol="0">
            <a:spAutoFit/>
          </a:bodyPr>
          <a:lstStyle/>
          <a:p>
            <a:r>
              <a:rPr lang="en-US" sz="4400" b="1"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Key Components</a:t>
            </a:r>
          </a:p>
        </p:txBody>
      </p:sp>
      <p:sp>
        <p:nvSpPr>
          <p:cNvPr id="13" name="TextBox 12">
            <a:extLst>
              <a:ext uri="{FF2B5EF4-FFF2-40B4-BE49-F238E27FC236}">
                <a16:creationId xmlns:a16="http://schemas.microsoft.com/office/drawing/2014/main" id="{AAE2728E-94D7-4BBF-B794-DCD7F92082ED}"/>
              </a:ext>
            </a:extLst>
          </p:cNvPr>
          <p:cNvSpPr txBox="1"/>
          <p:nvPr/>
        </p:nvSpPr>
        <p:spPr>
          <a:xfrm>
            <a:off x="765381" y="1478720"/>
            <a:ext cx="4860718" cy="707886"/>
          </a:xfrm>
          <a:prstGeom prst="rect">
            <a:avLst/>
          </a:prstGeom>
          <a:noFill/>
        </p:spPr>
        <p:txBody>
          <a:bodyPr wrap="square" rtlCol="0">
            <a:spAutoFit/>
          </a:bodyPr>
          <a:lstStyle/>
          <a:p>
            <a:r>
              <a:rPr lang="en-US" sz="2000" spc="3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Introduction to the building blocks</a:t>
            </a:r>
          </a:p>
        </p:txBody>
      </p:sp>
      <p:sp>
        <p:nvSpPr>
          <p:cNvPr id="14" name="Text Placeholder 10">
            <a:extLst>
              <a:ext uri="{FF2B5EF4-FFF2-40B4-BE49-F238E27FC236}">
                <a16:creationId xmlns:a16="http://schemas.microsoft.com/office/drawing/2014/main" id="{AD912586-E4D8-4A38-B70C-5C0991CBC742}"/>
              </a:ext>
            </a:extLst>
          </p:cNvPr>
          <p:cNvSpPr txBox="1">
            <a:spLocks/>
          </p:cNvSpPr>
          <p:nvPr/>
        </p:nvSpPr>
        <p:spPr>
          <a:xfrm>
            <a:off x="6924880" y="755445"/>
            <a:ext cx="4208098" cy="1161023"/>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r>
              <a:rPr lang="en-US" sz="16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The core components of our monitoring and logging stack, which together form the foundation of robust data insights.</a:t>
            </a:r>
          </a:p>
        </p:txBody>
      </p:sp>
      <p:sp>
        <p:nvSpPr>
          <p:cNvPr id="15" name="Rectangle 14">
            <a:extLst>
              <a:ext uri="{FF2B5EF4-FFF2-40B4-BE49-F238E27FC236}">
                <a16:creationId xmlns:a16="http://schemas.microsoft.com/office/drawing/2014/main" id="{9EF0FAA0-3B5F-4977-B675-8BC870F22B86}"/>
              </a:ext>
            </a:extLst>
          </p:cNvPr>
          <p:cNvSpPr/>
          <p:nvPr/>
        </p:nvSpPr>
        <p:spPr>
          <a:xfrm>
            <a:off x="391887" y="5379280"/>
            <a:ext cx="3740331"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Rectangle 15">
            <a:extLst>
              <a:ext uri="{FF2B5EF4-FFF2-40B4-BE49-F238E27FC236}">
                <a16:creationId xmlns:a16="http://schemas.microsoft.com/office/drawing/2014/main" id="{42B46E59-02AC-4ECB-859B-439FAE0056B3}"/>
              </a:ext>
            </a:extLst>
          </p:cNvPr>
          <p:cNvSpPr/>
          <p:nvPr/>
        </p:nvSpPr>
        <p:spPr>
          <a:xfrm>
            <a:off x="4484914" y="5379280"/>
            <a:ext cx="3740331"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Rectangle 16">
            <a:extLst>
              <a:ext uri="{FF2B5EF4-FFF2-40B4-BE49-F238E27FC236}">
                <a16:creationId xmlns:a16="http://schemas.microsoft.com/office/drawing/2014/main" id="{FCD2F923-9F3D-4676-BB31-16AE06A16CB8}"/>
              </a:ext>
            </a:extLst>
          </p:cNvPr>
          <p:cNvSpPr/>
          <p:nvPr/>
        </p:nvSpPr>
        <p:spPr>
          <a:xfrm>
            <a:off x="8577943" y="5379280"/>
            <a:ext cx="3614058" cy="985594"/>
          </a:xfrm>
          <a:prstGeom prst="rect">
            <a:avLst/>
          </a:prstGeom>
          <a:gradFill flip="none" rotWithShape="1">
            <a:gsLst>
              <a:gs pos="0">
                <a:schemeClr val="accent5"/>
              </a:gs>
              <a:gs pos="100000">
                <a:schemeClr val="accent6"/>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225" name="Google Shape;279;p29">
            <a:extLst>
              <a:ext uri="{FF2B5EF4-FFF2-40B4-BE49-F238E27FC236}">
                <a16:creationId xmlns:a16="http://schemas.microsoft.com/office/drawing/2014/main" id="{3F00C73C-FDE5-4BB8-8C51-DF0AEA9B9095}"/>
              </a:ext>
            </a:extLst>
          </p:cNvPr>
          <p:cNvGrpSpPr/>
          <p:nvPr/>
        </p:nvGrpSpPr>
        <p:grpSpPr>
          <a:xfrm>
            <a:off x="11132978" y="-651521"/>
            <a:ext cx="1711993" cy="1711993"/>
            <a:chOff x="238125" y="2189800"/>
            <a:chExt cx="1119325" cy="1119325"/>
          </a:xfrm>
          <a:solidFill>
            <a:schemeClr val="accent5"/>
          </a:solidFill>
        </p:grpSpPr>
        <p:sp>
          <p:nvSpPr>
            <p:cNvPr id="226" name="Google Shape;280;p29">
              <a:extLst>
                <a:ext uri="{FF2B5EF4-FFF2-40B4-BE49-F238E27FC236}">
                  <a16:creationId xmlns:a16="http://schemas.microsoft.com/office/drawing/2014/main" id="{4BCDE4B6-6AED-4B1F-AA5B-010AAE965F3D}"/>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81;p29">
              <a:extLst>
                <a:ext uri="{FF2B5EF4-FFF2-40B4-BE49-F238E27FC236}">
                  <a16:creationId xmlns:a16="http://schemas.microsoft.com/office/drawing/2014/main" id="{E7BC942E-B0AE-4D61-8C09-258C81206EAD}"/>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82;p29">
              <a:extLst>
                <a:ext uri="{FF2B5EF4-FFF2-40B4-BE49-F238E27FC236}">
                  <a16:creationId xmlns:a16="http://schemas.microsoft.com/office/drawing/2014/main" id="{24C440B3-113A-41A6-BEBE-9919ACC1BAFF}"/>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83;p29">
              <a:extLst>
                <a:ext uri="{FF2B5EF4-FFF2-40B4-BE49-F238E27FC236}">
                  <a16:creationId xmlns:a16="http://schemas.microsoft.com/office/drawing/2014/main" id="{BD7A4F10-1DF8-46BD-927E-AAFA923271F2}"/>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84;p29">
              <a:extLst>
                <a:ext uri="{FF2B5EF4-FFF2-40B4-BE49-F238E27FC236}">
                  <a16:creationId xmlns:a16="http://schemas.microsoft.com/office/drawing/2014/main" id="{0DA0E780-5073-4971-9414-CC33D639539B}"/>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85;p29">
              <a:extLst>
                <a:ext uri="{FF2B5EF4-FFF2-40B4-BE49-F238E27FC236}">
                  <a16:creationId xmlns:a16="http://schemas.microsoft.com/office/drawing/2014/main" id="{E29F4118-78B6-43D0-A56B-D5746C865B74}"/>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86;p29">
              <a:extLst>
                <a:ext uri="{FF2B5EF4-FFF2-40B4-BE49-F238E27FC236}">
                  <a16:creationId xmlns:a16="http://schemas.microsoft.com/office/drawing/2014/main" id="{0AA36549-64E7-48CA-87C8-11CE6D042EE5}"/>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87;p29">
              <a:extLst>
                <a:ext uri="{FF2B5EF4-FFF2-40B4-BE49-F238E27FC236}">
                  <a16:creationId xmlns:a16="http://schemas.microsoft.com/office/drawing/2014/main" id="{1B36ACE5-399D-47EA-91D3-FA78294BB370}"/>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88;p29">
              <a:extLst>
                <a:ext uri="{FF2B5EF4-FFF2-40B4-BE49-F238E27FC236}">
                  <a16:creationId xmlns:a16="http://schemas.microsoft.com/office/drawing/2014/main" id="{5910FB0E-C484-427F-B367-8C0CAE4FCD8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89;p29">
              <a:extLst>
                <a:ext uri="{FF2B5EF4-FFF2-40B4-BE49-F238E27FC236}">
                  <a16:creationId xmlns:a16="http://schemas.microsoft.com/office/drawing/2014/main" id="{EBF17864-791D-4AD0-83E6-1C2A9A6EF4AB}"/>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90;p29">
              <a:extLst>
                <a:ext uri="{FF2B5EF4-FFF2-40B4-BE49-F238E27FC236}">
                  <a16:creationId xmlns:a16="http://schemas.microsoft.com/office/drawing/2014/main" id="{8CAB5525-4E60-45AD-932D-AF44DF2721FE}"/>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91;p29">
              <a:extLst>
                <a:ext uri="{FF2B5EF4-FFF2-40B4-BE49-F238E27FC236}">
                  <a16:creationId xmlns:a16="http://schemas.microsoft.com/office/drawing/2014/main" id="{5D5142FB-D926-43B0-8B65-0A3B4DEDE772}"/>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13;p2">
            <a:extLst>
              <a:ext uri="{FF2B5EF4-FFF2-40B4-BE49-F238E27FC236}">
                <a16:creationId xmlns:a16="http://schemas.microsoft.com/office/drawing/2014/main" id="{3D174CF8-0258-4DE7-B6C2-396434C96093}"/>
              </a:ext>
            </a:extLst>
          </p:cNvPr>
          <p:cNvGrpSpPr/>
          <p:nvPr/>
        </p:nvGrpSpPr>
        <p:grpSpPr>
          <a:xfrm>
            <a:off x="106070" y="6441074"/>
            <a:ext cx="1021375" cy="336206"/>
            <a:chOff x="2235050" y="548425"/>
            <a:chExt cx="307875" cy="101325"/>
          </a:xfrm>
          <a:solidFill>
            <a:schemeClr val="accent6"/>
          </a:solidFill>
        </p:grpSpPr>
        <p:sp>
          <p:nvSpPr>
            <p:cNvPr id="239" name="Google Shape;14;p2">
              <a:extLst>
                <a:ext uri="{FF2B5EF4-FFF2-40B4-BE49-F238E27FC236}">
                  <a16:creationId xmlns:a16="http://schemas.microsoft.com/office/drawing/2014/main" id="{B6C52898-5067-4798-93B8-9938CEB66BA2}"/>
                </a:ext>
              </a:extLst>
            </p:cNvPr>
            <p:cNvSpPr/>
            <p:nvPr/>
          </p:nvSpPr>
          <p:spPr>
            <a:xfrm>
              <a:off x="2235050"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5;p2">
              <a:extLst>
                <a:ext uri="{FF2B5EF4-FFF2-40B4-BE49-F238E27FC236}">
                  <a16:creationId xmlns:a16="http://schemas.microsoft.com/office/drawing/2014/main" id="{89DAAA94-3814-4BFE-8643-6D48EDB1FD51}"/>
                </a:ext>
              </a:extLst>
            </p:cNvPr>
            <p:cNvSpPr/>
            <p:nvPr/>
          </p:nvSpPr>
          <p:spPr>
            <a:xfrm>
              <a:off x="2283750" y="63415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p2">
              <a:extLst>
                <a:ext uri="{FF2B5EF4-FFF2-40B4-BE49-F238E27FC236}">
                  <a16:creationId xmlns:a16="http://schemas.microsoft.com/office/drawing/2014/main" id="{E1DDD48A-4BE6-4A14-B466-468CE357942D}"/>
                </a:ext>
              </a:extLst>
            </p:cNvPr>
            <p:cNvSpPr/>
            <p:nvPr/>
          </p:nvSpPr>
          <p:spPr>
            <a:xfrm>
              <a:off x="2332475" y="63415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7;p2">
              <a:extLst>
                <a:ext uri="{FF2B5EF4-FFF2-40B4-BE49-F238E27FC236}">
                  <a16:creationId xmlns:a16="http://schemas.microsoft.com/office/drawing/2014/main" id="{F7034FB7-2A2B-4F21-98AB-8DE6674DB77B}"/>
                </a:ext>
              </a:extLst>
            </p:cNvPr>
            <p:cNvSpPr/>
            <p:nvPr/>
          </p:nvSpPr>
          <p:spPr>
            <a:xfrm>
              <a:off x="2381200" y="63415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8;p2">
              <a:extLst>
                <a:ext uri="{FF2B5EF4-FFF2-40B4-BE49-F238E27FC236}">
                  <a16:creationId xmlns:a16="http://schemas.microsoft.com/office/drawing/2014/main" id="{37AA5457-3553-4883-AB12-47F05D903A04}"/>
                </a:ext>
              </a:extLst>
            </p:cNvPr>
            <p:cNvSpPr/>
            <p:nvPr/>
          </p:nvSpPr>
          <p:spPr>
            <a:xfrm>
              <a:off x="2429875" y="63415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9;p2">
              <a:extLst>
                <a:ext uri="{FF2B5EF4-FFF2-40B4-BE49-F238E27FC236}">
                  <a16:creationId xmlns:a16="http://schemas.microsoft.com/office/drawing/2014/main" id="{30AB928E-CF1C-4E27-A024-C3F8E400452A}"/>
                </a:ext>
              </a:extLst>
            </p:cNvPr>
            <p:cNvSpPr/>
            <p:nvPr/>
          </p:nvSpPr>
          <p:spPr>
            <a:xfrm>
              <a:off x="2478600" y="63415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0;p2">
              <a:extLst>
                <a:ext uri="{FF2B5EF4-FFF2-40B4-BE49-F238E27FC236}">
                  <a16:creationId xmlns:a16="http://schemas.microsoft.com/office/drawing/2014/main" id="{7B91A867-A07E-4EA2-9783-93AF9A01EB63}"/>
                </a:ext>
              </a:extLst>
            </p:cNvPr>
            <p:cNvSpPr/>
            <p:nvPr/>
          </p:nvSpPr>
          <p:spPr>
            <a:xfrm>
              <a:off x="2527300" y="63415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1;p2">
              <a:extLst>
                <a:ext uri="{FF2B5EF4-FFF2-40B4-BE49-F238E27FC236}">
                  <a16:creationId xmlns:a16="http://schemas.microsoft.com/office/drawing/2014/main" id="{B5B073A5-5FF3-4723-9F02-4EFAFD90C0EE}"/>
                </a:ext>
              </a:extLst>
            </p:cNvPr>
            <p:cNvSpPr/>
            <p:nvPr/>
          </p:nvSpPr>
          <p:spPr>
            <a:xfrm>
              <a:off x="2235050"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2;p2">
              <a:extLst>
                <a:ext uri="{FF2B5EF4-FFF2-40B4-BE49-F238E27FC236}">
                  <a16:creationId xmlns:a16="http://schemas.microsoft.com/office/drawing/2014/main" id="{3F443FA6-5969-4DC8-97A7-5C60A088C4DE}"/>
                </a:ext>
              </a:extLst>
            </p:cNvPr>
            <p:cNvSpPr/>
            <p:nvPr/>
          </p:nvSpPr>
          <p:spPr>
            <a:xfrm>
              <a:off x="2283750" y="591300"/>
              <a:ext cx="15625" cy="15600"/>
            </a:xfrm>
            <a:custGeom>
              <a:avLst/>
              <a:gdLst/>
              <a:ahLst/>
              <a:cxnLst/>
              <a:rect l="l" t="t" r="r" b="b"/>
              <a:pathLst>
                <a:path w="625" h="624" extrusionOk="0">
                  <a:moveTo>
                    <a:pt x="313" y="0"/>
                  </a:moveTo>
                  <a:cubicBezTo>
                    <a:pt x="141" y="0"/>
                    <a:pt x="1" y="140"/>
                    <a:pt x="1" y="311"/>
                  </a:cubicBezTo>
                  <a:cubicBezTo>
                    <a:pt x="1" y="484"/>
                    <a:pt x="141"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3;p2">
              <a:extLst>
                <a:ext uri="{FF2B5EF4-FFF2-40B4-BE49-F238E27FC236}">
                  <a16:creationId xmlns:a16="http://schemas.microsoft.com/office/drawing/2014/main" id="{447AE13B-F31D-4830-AFA8-DF25E7CD3B80}"/>
                </a:ext>
              </a:extLst>
            </p:cNvPr>
            <p:cNvSpPr/>
            <p:nvPr/>
          </p:nvSpPr>
          <p:spPr>
            <a:xfrm>
              <a:off x="2332475" y="591300"/>
              <a:ext cx="15600" cy="15600"/>
            </a:xfrm>
            <a:custGeom>
              <a:avLst/>
              <a:gdLst/>
              <a:ahLst/>
              <a:cxnLst/>
              <a:rect l="l" t="t" r="r" b="b"/>
              <a:pathLst>
                <a:path w="624" h="624" extrusionOk="0">
                  <a:moveTo>
                    <a:pt x="312" y="0"/>
                  </a:moveTo>
                  <a:cubicBezTo>
                    <a:pt x="140" y="0"/>
                    <a:pt x="1" y="140"/>
                    <a:pt x="1" y="311"/>
                  </a:cubicBezTo>
                  <a:cubicBezTo>
                    <a:pt x="1"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p2">
              <a:extLst>
                <a:ext uri="{FF2B5EF4-FFF2-40B4-BE49-F238E27FC236}">
                  <a16:creationId xmlns:a16="http://schemas.microsoft.com/office/drawing/2014/main" id="{78F4A306-4240-4DE1-8B64-14C6D2D0A24D}"/>
                </a:ext>
              </a:extLst>
            </p:cNvPr>
            <p:cNvSpPr/>
            <p:nvPr/>
          </p:nvSpPr>
          <p:spPr>
            <a:xfrm>
              <a:off x="2381200" y="591300"/>
              <a:ext cx="15600" cy="15600"/>
            </a:xfrm>
            <a:custGeom>
              <a:avLst/>
              <a:gdLst/>
              <a:ahLst/>
              <a:cxnLst/>
              <a:rect l="l" t="t" r="r" b="b"/>
              <a:pathLst>
                <a:path w="624" h="624" extrusionOk="0">
                  <a:moveTo>
                    <a:pt x="311" y="0"/>
                  </a:moveTo>
                  <a:cubicBezTo>
                    <a:pt x="140" y="0"/>
                    <a:pt x="0" y="140"/>
                    <a:pt x="0" y="311"/>
                  </a:cubicBezTo>
                  <a:cubicBezTo>
                    <a:pt x="0" y="484"/>
                    <a:pt x="140" y="624"/>
                    <a:pt x="311" y="624"/>
                  </a:cubicBezTo>
                  <a:cubicBezTo>
                    <a:pt x="484" y="624"/>
                    <a:pt x="624" y="484"/>
                    <a:pt x="624" y="311"/>
                  </a:cubicBezTo>
                  <a:cubicBezTo>
                    <a:pt x="624" y="140"/>
                    <a:pt x="484" y="0"/>
                    <a:pt x="3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p2">
              <a:extLst>
                <a:ext uri="{FF2B5EF4-FFF2-40B4-BE49-F238E27FC236}">
                  <a16:creationId xmlns:a16="http://schemas.microsoft.com/office/drawing/2014/main" id="{E2911DCF-912C-4759-AAF4-8881630FE99C}"/>
                </a:ext>
              </a:extLst>
            </p:cNvPr>
            <p:cNvSpPr/>
            <p:nvPr/>
          </p:nvSpPr>
          <p:spPr>
            <a:xfrm>
              <a:off x="2429875" y="591300"/>
              <a:ext cx="15600" cy="15600"/>
            </a:xfrm>
            <a:custGeom>
              <a:avLst/>
              <a:gdLst/>
              <a:ahLst/>
              <a:cxnLst/>
              <a:rect l="l" t="t" r="r" b="b"/>
              <a:pathLst>
                <a:path w="624" h="624" extrusionOk="0">
                  <a:moveTo>
                    <a:pt x="313" y="0"/>
                  </a:moveTo>
                  <a:cubicBezTo>
                    <a:pt x="140" y="0"/>
                    <a:pt x="0" y="140"/>
                    <a:pt x="0" y="311"/>
                  </a:cubicBezTo>
                  <a:cubicBezTo>
                    <a:pt x="0" y="484"/>
                    <a:pt x="140" y="624"/>
                    <a:pt x="313" y="624"/>
                  </a:cubicBezTo>
                  <a:cubicBezTo>
                    <a:pt x="485" y="624"/>
                    <a:pt x="624" y="484"/>
                    <a:pt x="624" y="311"/>
                  </a:cubicBezTo>
                  <a:cubicBezTo>
                    <a:pt x="624" y="140"/>
                    <a:pt x="485"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6;p2">
              <a:extLst>
                <a:ext uri="{FF2B5EF4-FFF2-40B4-BE49-F238E27FC236}">
                  <a16:creationId xmlns:a16="http://schemas.microsoft.com/office/drawing/2014/main" id="{D0FC4687-DFB1-4686-A962-44A2D146F9DC}"/>
                </a:ext>
              </a:extLst>
            </p:cNvPr>
            <p:cNvSpPr/>
            <p:nvPr/>
          </p:nvSpPr>
          <p:spPr>
            <a:xfrm>
              <a:off x="2478600" y="591300"/>
              <a:ext cx="15600" cy="15600"/>
            </a:xfrm>
            <a:custGeom>
              <a:avLst/>
              <a:gdLst/>
              <a:ahLst/>
              <a:cxnLst/>
              <a:rect l="l" t="t" r="r" b="b"/>
              <a:pathLst>
                <a:path w="624" h="624" extrusionOk="0">
                  <a:moveTo>
                    <a:pt x="312" y="0"/>
                  </a:moveTo>
                  <a:cubicBezTo>
                    <a:pt x="140" y="0"/>
                    <a:pt x="0" y="140"/>
                    <a:pt x="0" y="311"/>
                  </a:cubicBezTo>
                  <a:cubicBezTo>
                    <a:pt x="0" y="484"/>
                    <a:pt x="140" y="624"/>
                    <a:pt x="312" y="624"/>
                  </a:cubicBezTo>
                  <a:cubicBezTo>
                    <a:pt x="484" y="624"/>
                    <a:pt x="624" y="484"/>
                    <a:pt x="624" y="311"/>
                  </a:cubicBezTo>
                  <a:cubicBezTo>
                    <a:pt x="624" y="140"/>
                    <a:pt x="484" y="0"/>
                    <a:pt x="3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7;p2">
              <a:extLst>
                <a:ext uri="{FF2B5EF4-FFF2-40B4-BE49-F238E27FC236}">
                  <a16:creationId xmlns:a16="http://schemas.microsoft.com/office/drawing/2014/main" id="{EDBBFC97-8B18-4DA2-AB18-2712E89A4B0F}"/>
                </a:ext>
              </a:extLst>
            </p:cNvPr>
            <p:cNvSpPr/>
            <p:nvPr/>
          </p:nvSpPr>
          <p:spPr>
            <a:xfrm>
              <a:off x="2527300" y="591300"/>
              <a:ext cx="15625" cy="15600"/>
            </a:xfrm>
            <a:custGeom>
              <a:avLst/>
              <a:gdLst/>
              <a:ahLst/>
              <a:cxnLst/>
              <a:rect l="l" t="t" r="r" b="b"/>
              <a:pathLst>
                <a:path w="625" h="624" extrusionOk="0">
                  <a:moveTo>
                    <a:pt x="313" y="0"/>
                  </a:moveTo>
                  <a:cubicBezTo>
                    <a:pt x="140" y="0"/>
                    <a:pt x="1" y="140"/>
                    <a:pt x="1" y="311"/>
                  </a:cubicBezTo>
                  <a:cubicBezTo>
                    <a:pt x="1" y="484"/>
                    <a:pt x="140" y="624"/>
                    <a:pt x="313" y="624"/>
                  </a:cubicBezTo>
                  <a:cubicBezTo>
                    <a:pt x="484" y="624"/>
                    <a:pt x="624" y="484"/>
                    <a:pt x="624" y="311"/>
                  </a:cubicBezTo>
                  <a:cubicBezTo>
                    <a:pt x="624" y="140"/>
                    <a:pt x="484" y="0"/>
                    <a:pt x="3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8;p2">
              <a:extLst>
                <a:ext uri="{FF2B5EF4-FFF2-40B4-BE49-F238E27FC236}">
                  <a16:creationId xmlns:a16="http://schemas.microsoft.com/office/drawing/2014/main" id="{138DCF25-C427-4866-8210-1F0BA19FC964}"/>
                </a:ext>
              </a:extLst>
            </p:cNvPr>
            <p:cNvSpPr/>
            <p:nvPr/>
          </p:nvSpPr>
          <p:spPr>
            <a:xfrm>
              <a:off x="2235050"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9;p2">
              <a:extLst>
                <a:ext uri="{FF2B5EF4-FFF2-40B4-BE49-F238E27FC236}">
                  <a16:creationId xmlns:a16="http://schemas.microsoft.com/office/drawing/2014/main" id="{39A3AA56-6D32-4D5B-AD8D-D737EE5373A6}"/>
                </a:ext>
              </a:extLst>
            </p:cNvPr>
            <p:cNvSpPr/>
            <p:nvPr/>
          </p:nvSpPr>
          <p:spPr>
            <a:xfrm>
              <a:off x="2283750" y="548425"/>
              <a:ext cx="15625" cy="15625"/>
            </a:xfrm>
            <a:custGeom>
              <a:avLst/>
              <a:gdLst/>
              <a:ahLst/>
              <a:cxnLst/>
              <a:rect l="l" t="t" r="r" b="b"/>
              <a:pathLst>
                <a:path w="625" h="625" extrusionOk="0">
                  <a:moveTo>
                    <a:pt x="313" y="1"/>
                  </a:moveTo>
                  <a:cubicBezTo>
                    <a:pt x="141" y="1"/>
                    <a:pt x="1" y="139"/>
                    <a:pt x="1" y="312"/>
                  </a:cubicBezTo>
                  <a:cubicBezTo>
                    <a:pt x="1" y="484"/>
                    <a:pt x="141"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30;p2">
              <a:extLst>
                <a:ext uri="{FF2B5EF4-FFF2-40B4-BE49-F238E27FC236}">
                  <a16:creationId xmlns:a16="http://schemas.microsoft.com/office/drawing/2014/main" id="{D2A49634-7EEB-4002-A735-015824A9FCE5}"/>
                </a:ext>
              </a:extLst>
            </p:cNvPr>
            <p:cNvSpPr/>
            <p:nvPr/>
          </p:nvSpPr>
          <p:spPr>
            <a:xfrm>
              <a:off x="2332475" y="548425"/>
              <a:ext cx="15600" cy="15625"/>
            </a:xfrm>
            <a:custGeom>
              <a:avLst/>
              <a:gdLst/>
              <a:ahLst/>
              <a:cxnLst/>
              <a:rect l="l" t="t" r="r" b="b"/>
              <a:pathLst>
                <a:path w="624" h="625" extrusionOk="0">
                  <a:moveTo>
                    <a:pt x="312" y="1"/>
                  </a:moveTo>
                  <a:cubicBezTo>
                    <a:pt x="140" y="1"/>
                    <a:pt x="1" y="139"/>
                    <a:pt x="1" y="312"/>
                  </a:cubicBezTo>
                  <a:cubicBezTo>
                    <a:pt x="1"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31;p2">
              <a:extLst>
                <a:ext uri="{FF2B5EF4-FFF2-40B4-BE49-F238E27FC236}">
                  <a16:creationId xmlns:a16="http://schemas.microsoft.com/office/drawing/2014/main" id="{26ADEC8F-443D-43C8-97CC-34A8C4C3BE8D}"/>
                </a:ext>
              </a:extLst>
            </p:cNvPr>
            <p:cNvSpPr/>
            <p:nvPr/>
          </p:nvSpPr>
          <p:spPr>
            <a:xfrm>
              <a:off x="2381200" y="548425"/>
              <a:ext cx="15600" cy="15625"/>
            </a:xfrm>
            <a:custGeom>
              <a:avLst/>
              <a:gdLst/>
              <a:ahLst/>
              <a:cxnLst/>
              <a:rect l="l" t="t" r="r" b="b"/>
              <a:pathLst>
                <a:path w="624" h="625" extrusionOk="0">
                  <a:moveTo>
                    <a:pt x="311" y="1"/>
                  </a:moveTo>
                  <a:cubicBezTo>
                    <a:pt x="140" y="1"/>
                    <a:pt x="0" y="139"/>
                    <a:pt x="0" y="312"/>
                  </a:cubicBezTo>
                  <a:cubicBezTo>
                    <a:pt x="0" y="484"/>
                    <a:pt x="140" y="624"/>
                    <a:pt x="311" y="624"/>
                  </a:cubicBezTo>
                  <a:cubicBezTo>
                    <a:pt x="484" y="624"/>
                    <a:pt x="624" y="484"/>
                    <a:pt x="624" y="312"/>
                  </a:cubicBezTo>
                  <a:cubicBezTo>
                    <a:pt x="624" y="139"/>
                    <a:pt x="484" y="1"/>
                    <a:pt x="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32;p2">
              <a:extLst>
                <a:ext uri="{FF2B5EF4-FFF2-40B4-BE49-F238E27FC236}">
                  <a16:creationId xmlns:a16="http://schemas.microsoft.com/office/drawing/2014/main" id="{566FBAE0-03EC-4AFA-AAA5-FA97ADE44D21}"/>
                </a:ext>
              </a:extLst>
            </p:cNvPr>
            <p:cNvSpPr/>
            <p:nvPr/>
          </p:nvSpPr>
          <p:spPr>
            <a:xfrm>
              <a:off x="2429875" y="548425"/>
              <a:ext cx="15600" cy="15625"/>
            </a:xfrm>
            <a:custGeom>
              <a:avLst/>
              <a:gdLst/>
              <a:ahLst/>
              <a:cxnLst/>
              <a:rect l="l" t="t" r="r" b="b"/>
              <a:pathLst>
                <a:path w="624" h="625" extrusionOk="0">
                  <a:moveTo>
                    <a:pt x="313" y="1"/>
                  </a:moveTo>
                  <a:cubicBezTo>
                    <a:pt x="140" y="1"/>
                    <a:pt x="0" y="139"/>
                    <a:pt x="0" y="312"/>
                  </a:cubicBezTo>
                  <a:cubicBezTo>
                    <a:pt x="0" y="484"/>
                    <a:pt x="140" y="624"/>
                    <a:pt x="313" y="624"/>
                  </a:cubicBezTo>
                  <a:cubicBezTo>
                    <a:pt x="485" y="624"/>
                    <a:pt x="624" y="484"/>
                    <a:pt x="624" y="312"/>
                  </a:cubicBezTo>
                  <a:cubicBezTo>
                    <a:pt x="624" y="139"/>
                    <a:pt x="485"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33;p2">
              <a:extLst>
                <a:ext uri="{FF2B5EF4-FFF2-40B4-BE49-F238E27FC236}">
                  <a16:creationId xmlns:a16="http://schemas.microsoft.com/office/drawing/2014/main" id="{90F7178B-04FE-4EAB-A0E9-1B8B89B666A8}"/>
                </a:ext>
              </a:extLst>
            </p:cNvPr>
            <p:cNvSpPr/>
            <p:nvPr/>
          </p:nvSpPr>
          <p:spPr>
            <a:xfrm>
              <a:off x="2478600" y="548425"/>
              <a:ext cx="15600" cy="15625"/>
            </a:xfrm>
            <a:custGeom>
              <a:avLst/>
              <a:gdLst/>
              <a:ahLst/>
              <a:cxnLst/>
              <a:rect l="l" t="t" r="r" b="b"/>
              <a:pathLst>
                <a:path w="624" h="625" extrusionOk="0">
                  <a:moveTo>
                    <a:pt x="312" y="1"/>
                  </a:moveTo>
                  <a:cubicBezTo>
                    <a:pt x="140" y="1"/>
                    <a:pt x="0" y="139"/>
                    <a:pt x="0" y="312"/>
                  </a:cubicBezTo>
                  <a:cubicBezTo>
                    <a:pt x="0" y="484"/>
                    <a:pt x="140" y="624"/>
                    <a:pt x="312" y="624"/>
                  </a:cubicBezTo>
                  <a:cubicBezTo>
                    <a:pt x="484" y="624"/>
                    <a:pt x="624" y="484"/>
                    <a:pt x="624" y="312"/>
                  </a:cubicBezTo>
                  <a:cubicBezTo>
                    <a:pt x="624" y="139"/>
                    <a:pt x="484" y="1"/>
                    <a:pt x="31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34;p2">
              <a:extLst>
                <a:ext uri="{FF2B5EF4-FFF2-40B4-BE49-F238E27FC236}">
                  <a16:creationId xmlns:a16="http://schemas.microsoft.com/office/drawing/2014/main" id="{415A33C0-06B4-4BEE-A89F-F1FBD7417ACB}"/>
                </a:ext>
              </a:extLst>
            </p:cNvPr>
            <p:cNvSpPr/>
            <p:nvPr/>
          </p:nvSpPr>
          <p:spPr>
            <a:xfrm>
              <a:off x="2527300" y="548425"/>
              <a:ext cx="15625" cy="15625"/>
            </a:xfrm>
            <a:custGeom>
              <a:avLst/>
              <a:gdLst/>
              <a:ahLst/>
              <a:cxnLst/>
              <a:rect l="l" t="t" r="r" b="b"/>
              <a:pathLst>
                <a:path w="625" h="625" extrusionOk="0">
                  <a:moveTo>
                    <a:pt x="313" y="1"/>
                  </a:moveTo>
                  <a:cubicBezTo>
                    <a:pt x="140" y="1"/>
                    <a:pt x="1" y="139"/>
                    <a:pt x="1" y="312"/>
                  </a:cubicBezTo>
                  <a:cubicBezTo>
                    <a:pt x="1" y="484"/>
                    <a:pt x="140" y="624"/>
                    <a:pt x="313" y="624"/>
                  </a:cubicBezTo>
                  <a:cubicBezTo>
                    <a:pt x="484" y="624"/>
                    <a:pt x="624" y="484"/>
                    <a:pt x="624" y="312"/>
                  </a:cubicBezTo>
                  <a:cubicBezTo>
                    <a:pt x="624" y="139"/>
                    <a:pt x="484" y="1"/>
                    <a:pt x="3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Text Placeholder 10">
            <a:extLst>
              <a:ext uri="{FF2B5EF4-FFF2-40B4-BE49-F238E27FC236}">
                <a16:creationId xmlns:a16="http://schemas.microsoft.com/office/drawing/2014/main" id="{7DCF1AE2-0223-4CC2-AE44-B983766AA18F}"/>
              </a:ext>
            </a:extLst>
          </p:cNvPr>
          <p:cNvSpPr txBox="1">
            <a:spLocks/>
          </p:cNvSpPr>
          <p:nvPr/>
        </p:nvSpPr>
        <p:spPr>
          <a:xfrm>
            <a:off x="391886" y="5481270"/>
            <a:ext cx="3740331"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a:t>
            </a:r>
          </a:p>
        </p:txBody>
      </p:sp>
      <p:sp>
        <p:nvSpPr>
          <p:cNvPr id="25" name="Text Placeholder 10">
            <a:extLst>
              <a:ext uri="{FF2B5EF4-FFF2-40B4-BE49-F238E27FC236}">
                <a16:creationId xmlns:a16="http://schemas.microsoft.com/office/drawing/2014/main" id="{09CD1A0E-E84F-43B4-9709-70DB285C87C4}"/>
              </a:ext>
            </a:extLst>
          </p:cNvPr>
          <p:cNvSpPr txBox="1">
            <a:spLocks/>
          </p:cNvSpPr>
          <p:nvPr/>
        </p:nvSpPr>
        <p:spPr>
          <a:xfrm>
            <a:off x="391886" y="5816296"/>
            <a:ext cx="374033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Dashboarding Powerhouse</a:t>
            </a:r>
          </a:p>
        </p:txBody>
      </p:sp>
      <p:sp>
        <p:nvSpPr>
          <p:cNvPr id="26" name="Text Placeholder 10">
            <a:extLst>
              <a:ext uri="{FF2B5EF4-FFF2-40B4-BE49-F238E27FC236}">
                <a16:creationId xmlns:a16="http://schemas.microsoft.com/office/drawing/2014/main" id="{62F54D56-DF11-48E2-8C15-88F4571396CD}"/>
              </a:ext>
            </a:extLst>
          </p:cNvPr>
          <p:cNvSpPr txBox="1">
            <a:spLocks/>
          </p:cNvSpPr>
          <p:nvPr/>
        </p:nvSpPr>
        <p:spPr>
          <a:xfrm>
            <a:off x="4484913" y="5481270"/>
            <a:ext cx="3740331"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Prometheus</a:t>
            </a:r>
          </a:p>
        </p:txBody>
      </p:sp>
      <p:sp>
        <p:nvSpPr>
          <p:cNvPr id="67" name="Text Placeholder 10">
            <a:extLst>
              <a:ext uri="{FF2B5EF4-FFF2-40B4-BE49-F238E27FC236}">
                <a16:creationId xmlns:a16="http://schemas.microsoft.com/office/drawing/2014/main" id="{6B4AB6C0-0011-4B9F-B694-2ADBB7BF78F0}"/>
              </a:ext>
            </a:extLst>
          </p:cNvPr>
          <p:cNvSpPr txBox="1">
            <a:spLocks/>
          </p:cNvSpPr>
          <p:nvPr/>
        </p:nvSpPr>
        <p:spPr>
          <a:xfrm>
            <a:off x="4484913" y="5816296"/>
            <a:ext cx="3740331"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Monitoring Maestro</a:t>
            </a:r>
          </a:p>
        </p:txBody>
      </p:sp>
      <p:sp>
        <p:nvSpPr>
          <p:cNvPr id="263" name="Text Placeholder 10">
            <a:extLst>
              <a:ext uri="{FF2B5EF4-FFF2-40B4-BE49-F238E27FC236}">
                <a16:creationId xmlns:a16="http://schemas.microsoft.com/office/drawing/2014/main" id="{C387EFF2-6F1C-4991-8D83-F192C5E6A4A1}"/>
              </a:ext>
            </a:extLst>
          </p:cNvPr>
          <p:cNvSpPr txBox="1">
            <a:spLocks/>
          </p:cNvSpPr>
          <p:nvPr/>
        </p:nvSpPr>
        <p:spPr>
          <a:xfrm>
            <a:off x="8577941" y="5481270"/>
            <a:ext cx="3614059" cy="463588"/>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8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Grafana Loki</a:t>
            </a:r>
          </a:p>
        </p:txBody>
      </p:sp>
      <p:sp>
        <p:nvSpPr>
          <p:cNvPr id="265" name="Text Placeholder 10">
            <a:extLst>
              <a:ext uri="{FF2B5EF4-FFF2-40B4-BE49-F238E27FC236}">
                <a16:creationId xmlns:a16="http://schemas.microsoft.com/office/drawing/2014/main" id="{AE980875-A126-4343-BEE1-8943767B39F7}"/>
              </a:ext>
            </a:extLst>
          </p:cNvPr>
          <p:cNvSpPr txBox="1">
            <a:spLocks/>
          </p:cNvSpPr>
          <p:nvPr/>
        </p:nvSpPr>
        <p:spPr>
          <a:xfrm>
            <a:off x="8577941" y="5816296"/>
            <a:ext cx="3614059" cy="381066"/>
          </a:xfrm>
          <a:prstGeom prst="rect">
            <a:avLst/>
          </a:prstGeom>
        </p:spPr>
        <p:txBody>
          <a:bodyPr vert="horz" wrap="square" lIns="91440" tIns="45720" rIns="91440" bIns="45720" rtlCol="0" anchor="t">
            <a:spAutoFit/>
          </a:bodyPr>
          <a:lstStyle>
            <a:defPPr>
              <a:defRPr lang="en-US"/>
            </a:defPPr>
            <a:lvl1pPr marL="0" algn="r" defTabSz="914400" rtl="0" eaLnBrk="1" latinLnBrk="0" hangingPunct="1">
              <a:defRPr sz="2400" kern="1200">
                <a:solidFill>
                  <a:schemeClr val="tx1"/>
                </a:solidFill>
                <a:latin typeface="Raleway" panose="020B05030301010600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en-US" sz="1400" dirty="0">
                <a:solidFill>
                  <a:schemeClr val="bg1"/>
                </a:solidFill>
                <a:latin typeface="Open Sans" panose="020B0606030504020204" pitchFamily="34" charset="0"/>
                <a:ea typeface="Open Sans" panose="020B0606030504020204" pitchFamily="34" charset="0"/>
                <a:cs typeface="Open Sans" panose="020B0606030504020204" pitchFamily="34" charset="0"/>
              </a:rPr>
              <a:t>The Log Aggregator</a:t>
            </a:r>
          </a:p>
        </p:txBody>
      </p:sp>
      <p:pic>
        <p:nvPicPr>
          <p:cNvPr id="5" name="Picture 4" descr="A logo with a circle and a circle with a circle and a circle with a circle with a circle with a circle with a circle with a circle with a circle with a circle with a circle with&#10;&#10;Description automatically generated">
            <a:extLst>
              <a:ext uri="{FF2B5EF4-FFF2-40B4-BE49-F238E27FC236}">
                <a16:creationId xmlns:a16="http://schemas.microsoft.com/office/drawing/2014/main" id="{E35BA0EC-245F-AA70-4CB8-9DEB9A4D04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884" y="2614062"/>
            <a:ext cx="3740332" cy="2765217"/>
          </a:xfrm>
          <a:prstGeom prst="rect">
            <a:avLst/>
          </a:prstGeom>
        </p:spPr>
      </p:pic>
      <p:pic>
        <p:nvPicPr>
          <p:cNvPr id="7" name="Picture 6" descr="A logo with a circle and text&#10;&#10;Description automatically generated with medium confidence">
            <a:extLst>
              <a:ext uri="{FF2B5EF4-FFF2-40B4-BE49-F238E27FC236}">
                <a16:creationId xmlns:a16="http://schemas.microsoft.com/office/drawing/2014/main" id="{0ADBA575-7F5B-2223-67D4-3BA03D0E79A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84913" y="2625633"/>
            <a:ext cx="3740331" cy="2753646"/>
          </a:xfrm>
          <a:prstGeom prst="rect">
            <a:avLst/>
          </a:prstGeom>
        </p:spPr>
      </p:pic>
      <p:pic>
        <p:nvPicPr>
          <p:cNvPr id="9" name="Picture 8" descr="A logo of a chair&#10;&#10;Description automatically generated">
            <a:extLst>
              <a:ext uri="{FF2B5EF4-FFF2-40B4-BE49-F238E27FC236}">
                <a16:creationId xmlns:a16="http://schemas.microsoft.com/office/drawing/2014/main" id="{7039E60B-0156-07EB-AD03-B4D4079C69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77940" y="2612629"/>
            <a:ext cx="4408596" cy="2760236"/>
          </a:xfrm>
          <a:prstGeom prst="rect">
            <a:avLst/>
          </a:prstGeom>
        </p:spPr>
      </p:pic>
    </p:spTree>
    <p:extLst>
      <p:ext uri="{BB962C8B-B14F-4D97-AF65-F5344CB8AC3E}">
        <p14:creationId xmlns:p14="http://schemas.microsoft.com/office/powerpoint/2010/main" val="2022464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95555" y="348040"/>
            <a:ext cx="11175105" cy="5970865"/>
          </a:xfrm>
          <a:prstGeom prst="rect">
            <a:avLst/>
          </a:prstGeom>
          <a:noFill/>
        </p:spPr>
        <p:txBody>
          <a:bodyPr wrap="square" rtlCol="0">
            <a:spAutoFit/>
          </a:bodyPr>
          <a:lstStyle/>
          <a:p>
            <a:r>
              <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GRAFANA</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Grafana is an </a:t>
            </a:r>
            <a:r>
              <a:rPr lang="en-US" dirty="0">
                <a:latin typeface="Open Sans" panose="020B0606030504020204" pitchFamily="34" charset="0"/>
                <a:ea typeface="Open Sans" panose="020B0606030504020204" pitchFamily="34" charset="0"/>
                <a:cs typeface="Open Sans" panose="020B0606030504020204" pitchFamily="34" charset="0"/>
              </a:rPr>
              <a:t>open-source</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interactive data-visualization platform, developed by </a:t>
            </a:r>
            <a:r>
              <a:rPr lang="en-US" b="0" i="0" dirty="0">
                <a:effectLst/>
                <a:latin typeface="Open Sans" panose="020B0606030504020204" pitchFamily="34" charset="0"/>
                <a:ea typeface="Open Sans" panose="020B0606030504020204" pitchFamily="34" charset="0"/>
                <a:cs typeface="Open Sans" panose="020B0606030504020204" pitchFamily="34" charset="0"/>
              </a:rPr>
              <a:t>Grafana Labs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which allows users to see their data via charts and graphs that are unified into one dashboard (or multiple dashboards) for easier interpretation and understanding. You can also query and set alerts on your information and metrics from wherever that information is stored, whether that’s traditional server environments, </a:t>
            </a:r>
            <a:r>
              <a:rPr lang="en-US" b="0" i="0" dirty="0">
                <a:effectLst/>
                <a:latin typeface="Open Sans" panose="020B0606030504020204" pitchFamily="34" charset="0"/>
                <a:ea typeface="Open Sans" panose="020B0606030504020204" pitchFamily="34" charset="0"/>
                <a:cs typeface="Open Sans" panose="020B0606030504020204" pitchFamily="34" charset="0"/>
              </a:rPr>
              <a:t>Kubernetes</a:t>
            </a:r>
            <a:r>
              <a:rPr lang="en-US" dirty="0">
                <a:solidFill>
                  <a:srgbClr val="0066CC"/>
                </a:solidFill>
                <a:latin typeface="Open Sans" panose="020B0606030504020204" pitchFamily="34" charset="0"/>
                <a:ea typeface="Open Sans" panose="020B0606030504020204" pitchFamily="34" charset="0"/>
                <a:cs typeface="Open Sans" panose="020B0606030504020204" pitchFamily="34" charset="0"/>
              </a:rPr>
              <a:t> </a:t>
            </a:r>
            <a:r>
              <a:rPr lang="en-US" dirty="0">
                <a:latin typeface="Open Sans" panose="020B0606030504020204" pitchFamily="34" charset="0"/>
                <a:ea typeface="Open Sans" panose="020B0606030504020204" pitchFamily="34" charset="0"/>
                <a:cs typeface="Open Sans" panose="020B0606030504020204" pitchFamily="34" charset="0"/>
              </a:rPr>
              <a:t>clusters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or various </a:t>
            </a:r>
            <a:r>
              <a:rPr lang="en-US" b="0" i="0" dirty="0">
                <a:effectLst/>
                <a:latin typeface="Open Sans" panose="020B0606030504020204" pitchFamily="34" charset="0"/>
                <a:ea typeface="Open Sans" panose="020B0606030504020204" pitchFamily="34" charset="0"/>
                <a:cs typeface="Open Sans" panose="020B0606030504020204" pitchFamily="34" charset="0"/>
              </a:rPr>
              <a:t>cloud services</a:t>
            </a:r>
            <a:r>
              <a:rPr lang="en-US" b="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etc. You’re then more easily able to analyze the data, identify trends and inconsistencies, and ultimately make your processes more efficient. Grafana was built on open principles and the belief that data should be accessible throughout an organization, not just to a small handful of people. This fosters a culture where data can be easily found and used by anyone who needs it, empowering teams to be more open, innovative, and collaborative.</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151515"/>
                </a:solidFill>
                <a:latin typeface="Open Sans" panose="020B0606030504020204" pitchFamily="34" charset="0"/>
                <a:ea typeface="Open Sans" panose="020B0606030504020204" pitchFamily="34" charset="0"/>
                <a:cs typeface="Open Sans" panose="020B0606030504020204" pitchFamily="34" charset="0"/>
              </a:rPr>
              <a:t>DASHBOARDS</a:t>
            </a:r>
          </a:p>
          <a:p>
            <a:endPar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rgbClr val="151515"/>
                </a:solidFill>
                <a:latin typeface="Open Sans" panose="020B0606030504020204" pitchFamily="34" charset="0"/>
                <a:ea typeface="Open Sans" panose="020B0606030504020204" pitchFamily="34" charset="0"/>
                <a:cs typeface="Open Sans" panose="020B0606030504020204" pitchFamily="34" charset="0"/>
              </a:rPr>
              <a:t>Grafana’s dashboards give a new level of meaning to data collected from various sources. Those dashboards can then be shared with other team members and other teams, allowing collaboration and more extensive exploration of the data and its implications. Build dashboards specifically for you and your team and customize your panels to create the visualizations you want, using advanced querying and transformation capabilities.</a:t>
            </a:r>
          </a:p>
          <a:p>
            <a:endParaRPr lang="en-IN" dirty="0">
              <a:solidFill>
                <a:srgbClr val="151515"/>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8353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4">
            <a:extLst>
              <a:ext uri="{FF2B5EF4-FFF2-40B4-BE49-F238E27FC236}">
                <a16:creationId xmlns:a16="http://schemas.microsoft.com/office/drawing/2014/main" id="{1627CD99-91AD-2636-7DB7-9D923353E673}"/>
              </a:ext>
            </a:extLst>
          </p:cNvPr>
          <p:cNvSpPr/>
          <p:nvPr/>
        </p:nvSpPr>
        <p:spPr>
          <a:xfrm rot="16200000">
            <a:off x="3247799" y="1328372"/>
            <a:ext cx="5696404" cy="12192002"/>
          </a:xfrm>
          <a:prstGeom prst="parallelogram">
            <a:avLst>
              <a:gd name="adj" fmla="val 24754"/>
            </a:avLst>
          </a:prstGeom>
          <a:gradFill>
            <a:gsLst>
              <a:gs pos="11000">
                <a:schemeClr val="accent5"/>
              </a:gs>
              <a:gs pos="100000">
                <a:schemeClr val="accent6"/>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9;p29">
            <a:extLst>
              <a:ext uri="{FF2B5EF4-FFF2-40B4-BE49-F238E27FC236}">
                <a16:creationId xmlns:a16="http://schemas.microsoft.com/office/drawing/2014/main" id="{1F64B337-46D4-C23E-D06E-7DC3F1CE9D7B}"/>
              </a:ext>
            </a:extLst>
          </p:cNvPr>
          <p:cNvGrpSpPr/>
          <p:nvPr/>
        </p:nvGrpSpPr>
        <p:grpSpPr>
          <a:xfrm>
            <a:off x="11225720" y="5088432"/>
            <a:ext cx="1352818" cy="1352818"/>
            <a:chOff x="238125" y="2189800"/>
            <a:chExt cx="1119325" cy="1119325"/>
          </a:xfrm>
          <a:solidFill>
            <a:schemeClr val="accent5"/>
          </a:solidFill>
        </p:grpSpPr>
        <p:sp>
          <p:nvSpPr>
            <p:cNvPr id="7" name="Google Shape;280;p29">
              <a:extLst>
                <a:ext uri="{FF2B5EF4-FFF2-40B4-BE49-F238E27FC236}">
                  <a16:creationId xmlns:a16="http://schemas.microsoft.com/office/drawing/2014/main" id="{C1164FAA-9C27-3E34-6A00-CF95C2FB3612}"/>
                </a:ext>
              </a:extLst>
            </p:cNvPr>
            <p:cNvSpPr/>
            <p:nvPr/>
          </p:nvSpPr>
          <p:spPr>
            <a:xfrm>
              <a:off x="289900" y="2241600"/>
              <a:ext cx="267950" cy="267950"/>
            </a:xfrm>
            <a:custGeom>
              <a:avLst/>
              <a:gdLst/>
              <a:ahLst/>
              <a:cxnLst/>
              <a:rect l="l" t="t" r="r" b="b"/>
              <a:pathLst>
                <a:path w="10718" h="10718" extrusionOk="0">
                  <a:moveTo>
                    <a:pt x="10717" y="1"/>
                  </a:moveTo>
                  <a:lnTo>
                    <a:pt x="10717" y="1"/>
                  </a:lnTo>
                  <a:cubicBezTo>
                    <a:pt x="8382" y="1104"/>
                    <a:pt x="6257" y="2604"/>
                    <a:pt x="4431" y="4431"/>
                  </a:cubicBezTo>
                  <a:cubicBezTo>
                    <a:pt x="2604" y="6255"/>
                    <a:pt x="1106" y="8382"/>
                    <a:pt x="1" y="10717"/>
                  </a:cubicBezTo>
                  <a:lnTo>
                    <a:pt x="107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1;p29">
              <a:extLst>
                <a:ext uri="{FF2B5EF4-FFF2-40B4-BE49-F238E27FC236}">
                  <a16:creationId xmlns:a16="http://schemas.microsoft.com/office/drawing/2014/main" id="{8AC82DA0-C9FF-1BC4-EE3F-C784D5F589C9}"/>
                </a:ext>
              </a:extLst>
            </p:cNvPr>
            <p:cNvSpPr/>
            <p:nvPr/>
          </p:nvSpPr>
          <p:spPr>
            <a:xfrm>
              <a:off x="238275" y="2189975"/>
              <a:ext cx="511350" cy="511375"/>
            </a:xfrm>
            <a:custGeom>
              <a:avLst/>
              <a:gdLst/>
              <a:ahLst/>
              <a:cxnLst/>
              <a:rect l="l" t="t" r="r" b="b"/>
              <a:pathLst>
                <a:path w="20454" h="20455" extrusionOk="0">
                  <a:moveTo>
                    <a:pt x="20453" y="1"/>
                  </a:moveTo>
                  <a:lnTo>
                    <a:pt x="20453" y="1"/>
                  </a:lnTo>
                  <a:cubicBezTo>
                    <a:pt x="19736" y="63"/>
                    <a:pt x="19023" y="158"/>
                    <a:pt x="18312" y="287"/>
                  </a:cubicBezTo>
                  <a:lnTo>
                    <a:pt x="289" y="18312"/>
                  </a:lnTo>
                  <a:cubicBezTo>
                    <a:pt x="159" y="19023"/>
                    <a:pt x="63" y="19736"/>
                    <a:pt x="1" y="20455"/>
                  </a:cubicBezTo>
                  <a:lnTo>
                    <a:pt x="204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2;p29">
              <a:extLst>
                <a:ext uri="{FF2B5EF4-FFF2-40B4-BE49-F238E27FC236}">
                  <a16:creationId xmlns:a16="http://schemas.microsoft.com/office/drawing/2014/main" id="{E56535AB-4EB7-09CD-7B27-41BBA63D72C0}"/>
                </a:ext>
              </a:extLst>
            </p:cNvPr>
            <p:cNvSpPr/>
            <p:nvPr/>
          </p:nvSpPr>
          <p:spPr>
            <a:xfrm>
              <a:off x="238125" y="2189800"/>
              <a:ext cx="646975" cy="646950"/>
            </a:xfrm>
            <a:custGeom>
              <a:avLst/>
              <a:gdLst/>
              <a:ahLst/>
              <a:cxnLst/>
              <a:rect l="l" t="t" r="r" b="b"/>
              <a:pathLst>
                <a:path w="25879" h="25878" extrusionOk="0">
                  <a:moveTo>
                    <a:pt x="24220" y="1"/>
                  </a:moveTo>
                  <a:lnTo>
                    <a:pt x="0" y="24221"/>
                  </a:lnTo>
                  <a:cubicBezTo>
                    <a:pt x="46" y="24774"/>
                    <a:pt x="111" y="25327"/>
                    <a:pt x="197" y="25877"/>
                  </a:cubicBezTo>
                  <a:lnTo>
                    <a:pt x="25878" y="197"/>
                  </a:lnTo>
                  <a:cubicBezTo>
                    <a:pt x="25328" y="111"/>
                    <a:pt x="24775" y="45"/>
                    <a:pt x="242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3;p29">
              <a:extLst>
                <a:ext uri="{FF2B5EF4-FFF2-40B4-BE49-F238E27FC236}">
                  <a16:creationId xmlns:a16="http://schemas.microsoft.com/office/drawing/2014/main" id="{A66B72AC-6176-BA28-5E7C-E1C4CDFEDDA8}"/>
                </a:ext>
              </a:extLst>
            </p:cNvPr>
            <p:cNvSpPr/>
            <p:nvPr/>
          </p:nvSpPr>
          <p:spPr>
            <a:xfrm>
              <a:off x="260500" y="2212175"/>
              <a:ext cx="735575" cy="735575"/>
            </a:xfrm>
            <a:custGeom>
              <a:avLst/>
              <a:gdLst/>
              <a:ahLst/>
              <a:cxnLst/>
              <a:rect l="l" t="t" r="r" b="b"/>
              <a:pathLst>
                <a:path w="29423" h="29423" extrusionOk="0">
                  <a:moveTo>
                    <a:pt x="28037" y="0"/>
                  </a:moveTo>
                  <a:lnTo>
                    <a:pt x="1" y="28036"/>
                  </a:lnTo>
                  <a:cubicBezTo>
                    <a:pt x="143" y="28502"/>
                    <a:pt x="298" y="28964"/>
                    <a:pt x="470" y="29423"/>
                  </a:cubicBezTo>
                  <a:lnTo>
                    <a:pt x="29422" y="471"/>
                  </a:lnTo>
                  <a:cubicBezTo>
                    <a:pt x="28965" y="299"/>
                    <a:pt x="28503" y="142"/>
                    <a:pt x="280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p29">
              <a:extLst>
                <a:ext uri="{FF2B5EF4-FFF2-40B4-BE49-F238E27FC236}">
                  <a16:creationId xmlns:a16="http://schemas.microsoft.com/office/drawing/2014/main" id="{97194838-FEEB-8687-AE7C-101A90665A17}"/>
                </a:ext>
              </a:extLst>
            </p:cNvPr>
            <p:cNvSpPr/>
            <p:nvPr/>
          </p:nvSpPr>
          <p:spPr>
            <a:xfrm>
              <a:off x="301425" y="2253075"/>
              <a:ext cx="788775" cy="788825"/>
            </a:xfrm>
            <a:custGeom>
              <a:avLst/>
              <a:gdLst/>
              <a:ahLst/>
              <a:cxnLst/>
              <a:rect l="l" t="t" r="r" b="b"/>
              <a:pathLst>
                <a:path w="31551" h="31553" extrusionOk="0">
                  <a:moveTo>
                    <a:pt x="30370" y="1"/>
                  </a:moveTo>
                  <a:lnTo>
                    <a:pt x="0" y="30371"/>
                  </a:lnTo>
                  <a:cubicBezTo>
                    <a:pt x="211" y="30770"/>
                    <a:pt x="436" y="31164"/>
                    <a:pt x="675" y="31552"/>
                  </a:cubicBezTo>
                  <a:lnTo>
                    <a:pt x="31551" y="675"/>
                  </a:lnTo>
                  <a:cubicBezTo>
                    <a:pt x="31163" y="437"/>
                    <a:pt x="30770" y="213"/>
                    <a:pt x="303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5;p29">
              <a:extLst>
                <a:ext uri="{FF2B5EF4-FFF2-40B4-BE49-F238E27FC236}">
                  <a16:creationId xmlns:a16="http://schemas.microsoft.com/office/drawing/2014/main" id="{C7B66ABC-2099-8203-5074-08E116415C1C}"/>
                </a:ext>
              </a:extLst>
            </p:cNvPr>
            <p:cNvSpPr/>
            <p:nvPr/>
          </p:nvSpPr>
          <p:spPr>
            <a:xfrm>
              <a:off x="356800" y="2308450"/>
              <a:ext cx="813925" cy="813925"/>
            </a:xfrm>
            <a:custGeom>
              <a:avLst/>
              <a:gdLst/>
              <a:ahLst/>
              <a:cxnLst/>
              <a:rect l="l" t="t" r="r" b="b"/>
              <a:pathLst>
                <a:path w="32557" h="32557" extrusionOk="0">
                  <a:moveTo>
                    <a:pt x="31547" y="1"/>
                  </a:moveTo>
                  <a:lnTo>
                    <a:pt x="0" y="31549"/>
                  </a:lnTo>
                  <a:cubicBezTo>
                    <a:pt x="270" y="31890"/>
                    <a:pt x="552" y="32227"/>
                    <a:pt x="846" y="32556"/>
                  </a:cubicBezTo>
                  <a:lnTo>
                    <a:pt x="32556" y="848"/>
                  </a:lnTo>
                  <a:cubicBezTo>
                    <a:pt x="32226" y="554"/>
                    <a:pt x="31890" y="272"/>
                    <a:pt x="315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6;p29">
              <a:extLst>
                <a:ext uri="{FF2B5EF4-FFF2-40B4-BE49-F238E27FC236}">
                  <a16:creationId xmlns:a16="http://schemas.microsoft.com/office/drawing/2014/main" id="{1857E52E-A6D5-6991-C48D-94A03B36C8B7}"/>
                </a:ext>
              </a:extLst>
            </p:cNvPr>
            <p:cNvSpPr/>
            <p:nvPr/>
          </p:nvSpPr>
          <p:spPr>
            <a:xfrm>
              <a:off x="424825" y="2376525"/>
              <a:ext cx="813925" cy="813925"/>
            </a:xfrm>
            <a:custGeom>
              <a:avLst/>
              <a:gdLst/>
              <a:ahLst/>
              <a:cxnLst/>
              <a:rect l="l" t="t" r="r" b="b"/>
              <a:pathLst>
                <a:path w="32557" h="32557" extrusionOk="0">
                  <a:moveTo>
                    <a:pt x="31711" y="1"/>
                  </a:moveTo>
                  <a:lnTo>
                    <a:pt x="1" y="31709"/>
                  </a:lnTo>
                  <a:cubicBezTo>
                    <a:pt x="331" y="32003"/>
                    <a:pt x="667" y="32286"/>
                    <a:pt x="1010" y="32556"/>
                  </a:cubicBezTo>
                  <a:lnTo>
                    <a:pt x="32557" y="1010"/>
                  </a:lnTo>
                  <a:cubicBezTo>
                    <a:pt x="32287" y="667"/>
                    <a:pt x="32005" y="330"/>
                    <a:pt x="317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87;p29">
              <a:extLst>
                <a:ext uri="{FF2B5EF4-FFF2-40B4-BE49-F238E27FC236}">
                  <a16:creationId xmlns:a16="http://schemas.microsoft.com/office/drawing/2014/main" id="{6B093C91-70F0-47C5-7B23-03C2F25D9E23}"/>
                </a:ext>
              </a:extLst>
            </p:cNvPr>
            <p:cNvSpPr/>
            <p:nvPr/>
          </p:nvSpPr>
          <p:spPr>
            <a:xfrm>
              <a:off x="505350" y="2457000"/>
              <a:ext cx="788775" cy="788875"/>
            </a:xfrm>
            <a:custGeom>
              <a:avLst/>
              <a:gdLst/>
              <a:ahLst/>
              <a:cxnLst/>
              <a:rect l="l" t="t" r="r" b="b"/>
              <a:pathLst>
                <a:path w="31551" h="31555" extrusionOk="0">
                  <a:moveTo>
                    <a:pt x="30878" y="1"/>
                  </a:moveTo>
                  <a:lnTo>
                    <a:pt x="0" y="30879"/>
                  </a:lnTo>
                  <a:cubicBezTo>
                    <a:pt x="388" y="31116"/>
                    <a:pt x="782" y="31340"/>
                    <a:pt x="1181" y="31554"/>
                  </a:cubicBezTo>
                  <a:lnTo>
                    <a:pt x="31551" y="1182"/>
                  </a:lnTo>
                  <a:cubicBezTo>
                    <a:pt x="31340" y="783"/>
                    <a:pt x="31116" y="389"/>
                    <a:pt x="3087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88;p29">
              <a:extLst>
                <a:ext uri="{FF2B5EF4-FFF2-40B4-BE49-F238E27FC236}">
                  <a16:creationId xmlns:a16="http://schemas.microsoft.com/office/drawing/2014/main" id="{BCAECC69-CE04-5D79-0017-2C1D16AA2FDD}"/>
                </a:ext>
              </a:extLst>
            </p:cNvPr>
            <p:cNvSpPr/>
            <p:nvPr/>
          </p:nvSpPr>
          <p:spPr>
            <a:xfrm>
              <a:off x="599500" y="2551175"/>
              <a:ext cx="735550" cy="735550"/>
            </a:xfrm>
            <a:custGeom>
              <a:avLst/>
              <a:gdLst/>
              <a:ahLst/>
              <a:cxnLst/>
              <a:rect l="l" t="t" r="r" b="b"/>
              <a:pathLst>
                <a:path w="29422" h="29422" extrusionOk="0">
                  <a:moveTo>
                    <a:pt x="28952" y="1"/>
                  </a:moveTo>
                  <a:lnTo>
                    <a:pt x="0" y="28953"/>
                  </a:lnTo>
                  <a:cubicBezTo>
                    <a:pt x="457" y="29125"/>
                    <a:pt x="919" y="29282"/>
                    <a:pt x="1385" y="29422"/>
                  </a:cubicBezTo>
                  <a:lnTo>
                    <a:pt x="29421" y="1386"/>
                  </a:lnTo>
                  <a:cubicBezTo>
                    <a:pt x="29281" y="920"/>
                    <a:pt x="29124" y="458"/>
                    <a:pt x="2895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9;p29">
              <a:extLst>
                <a:ext uri="{FF2B5EF4-FFF2-40B4-BE49-F238E27FC236}">
                  <a16:creationId xmlns:a16="http://schemas.microsoft.com/office/drawing/2014/main" id="{FD82A9BC-F5D9-0E84-1597-8D4985A3E420}"/>
                </a:ext>
              </a:extLst>
            </p:cNvPr>
            <p:cNvSpPr/>
            <p:nvPr/>
          </p:nvSpPr>
          <p:spPr>
            <a:xfrm>
              <a:off x="710450" y="2662150"/>
              <a:ext cx="647000" cy="646975"/>
            </a:xfrm>
            <a:custGeom>
              <a:avLst/>
              <a:gdLst/>
              <a:ahLst/>
              <a:cxnLst/>
              <a:rect l="l" t="t" r="r" b="b"/>
              <a:pathLst>
                <a:path w="25880" h="25879" extrusionOk="0">
                  <a:moveTo>
                    <a:pt x="25682" y="1"/>
                  </a:moveTo>
                  <a:lnTo>
                    <a:pt x="1" y="25681"/>
                  </a:lnTo>
                  <a:cubicBezTo>
                    <a:pt x="552" y="25767"/>
                    <a:pt x="1104" y="25833"/>
                    <a:pt x="1659" y="25879"/>
                  </a:cubicBezTo>
                  <a:lnTo>
                    <a:pt x="25879" y="1659"/>
                  </a:lnTo>
                  <a:cubicBezTo>
                    <a:pt x="25834" y="1104"/>
                    <a:pt x="25768" y="551"/>
                    <a:pt x="256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90;p29">
              <a:extLst>
                <a:ext uri="{FF2B5EF4-FFF2-40B4-BE49-F238E27FC236}">
                  <a16:creationId xmlns:a16="http://schemas.microsoft.com/office/drawing/2014/main" id="{6795F07F-1926-1DFC-2838-11F2D8DE6196}"/>
                </a:ext>
              </a:extLst>
            </p:cNvPr>
            <p:cNvSpPr/>
            <p:nvPr/>
          </p:nvSpPr>
          <p:spPr>
            <a:xfrm>
              <a:off x="845925" y="2797575"/>
              <a:ext cx="511350" cy="511350"/>
            </a:xfrm>
            <a:custGeom>
              <a:avLst/>
              <a:gdLst/>
              <a:ahLst/>
              <a:cxnLst/>
              <a:rect l="l" t="t" r="r" b="b"/>
              <a:pathLst>
                <a:path w="20454" h="20454" extrusionOk="0">
                  <a:moveTo>
                    <a:pt x="20453" y="1"/>
                  </a:moveTo>
                  <a:lnTo>
                    <a:pt x="1" y="20453"/>
                  </a:lnTo>
                  <a:cubicBezTo>
                    <a:pt x="718" y="20391"/>
                    <a:pt x="1431" y="20297"/>
                    <a:pt x="2142" y="20167"/>
                  </a:cubicBezTo>
                  <a:lnTo>
                    <a:pt x="20165" y="2142"/>
                  </a:lnTo>
                  <a:cubicBezTo>
                    <a:pt x="20295" y="1433"/>
                    <a:pt x="20391" y="720"/>
                    <a:pt x="20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91;p29">
              <a:extLst>
                <a:ext uri="{FF2B5EF4-FFF2-40B4-BE49-F238E27FC236}">
                  <a16:creationId xmlns:a16="http://schemas.microsoft.com/office/drawing/2014/main" id="{8D5463AD-627F-D00F-5035-62AF4E8484F7}"/>
                </a:ext>
              </a:extLst>
            </p:cNvPr>
            <p:cNvSpPr/>
            <p:nvPr/>
          </p:nvSpPr>
          <p:spPr>
            <a:xfrm>
              <a:off x="1037700" y="2989400"/>
              <a:ext cx="267950" cy="267900"/>
            </a:xfrm>
            <a:custGeom>
              <a:avLst/>
              <a:gdLst/>
              <a:ahLst/>
              <a:cxnLst/>
              <a:rect l="l" t="t" r="r" b="b"/>
              <a:pathLst>
                <a:path w="10718" h="10716" extrusionOk="0">
                  <a:moveTo>
                    <a:pt x="10717" y="1"/>
                  </a:moveTo>
                  <a:lnTo>
                    <a:pt x="1" y="10715"/>
                  </a:lnTo>
                  <a:cubicBezTo>
                    <a:pt x="4703" y="8488"/>
                    <a:pt x="8489" y="4703"/>
                    <a:pt x="107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8D4607E9-0338-AC16-5696-3D12B655F4E7}"/>
              </a:ext>
            </a:extLst>
          </p:cNvPr>
          <p:cNvSpPr txBox="1"/>
          <p:nvPr/>
        </p:nvSpPr>
        <p:spPr>
          <a:xfrm>
            <a:off x="395555" y="450780"/>
            <a:ext cx="11175105" cy="4585871"/>
          </a:xfrm>
          <a:prstGeom prst="rect">
            <a:avLst/>
          </a:prstGeom>
          <a:noFill/>
        </p:spPr>
        <p:txBody>
          <a:bodyPr wrap="square" rtlCol="0">
            <a:spAutoFit/>
          </a:bodyPr>
          <a:lstStyle/>
          <a:p>
            <a:r>
              <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Key features</a:t>
            </a:r>
          </a:p>
          <a:p>
            <a:endParaRPr lang="en-US" sz="2000"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Panels: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visualize your data any way you want using histograms, graphs, </a:t>
            </a:r>
            <a:r>
              <a:rPr lang="en-US" i="0" dirty="0" err="1">
                <a:solidFill>
                  <a:srgbClr val="151515"/>
                </a:solidFill>
                <a:effectLst/>
                <a:latin typeface="Open Sans" panose="020B0606030504020204" pitchFamily="34" charset="0"/>
                <a:ea typeface="Open Sans" panose="020B0606030504020204" pitchFamily="34" charset="0"/>
                <a:cs typeface="Open Sans" panose="020B0606030504020204" pitchFamily="34" charset="0"/>
              </a:rPr>
              <a:t>geomaps</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 heatmaps, etc.</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Plugins: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Render your data in real time on a user-friendly API via panel plugins that hook into existing data sources—no data migration required. You can also create data source plugins, retrieving metrics from any custom API.</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Alerts: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One user interface lets you create, consolidate, and control all your alerts</a:t>
            </a: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endPar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Transformations: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Rename, summarize, combine, and perform calculations across data sources and queries.</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Annotations: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Use rich events from different data sources to annotate graphs.</a:t>
            </a:r>
          </a:p>
          <a:p>
            <a:pPr marL="342900" indent="-342900">
              <a:buFont typeface="Arial" panose="020B0604020202020204" pitchFamily="34" charset="0"/>
              <a:buChar char="•"/>
            </a:pPr>
            <a:endPar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b="1"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Panel Editor: </a:t>
            </a:r>
            <a:r>
              <a:rPr lang="en-US"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rPr>
              <a:t>A consistent user interface for configuring and customizing your panels.</a:t>
            </a:r>
            <a:endParaRPr lang="en-US" sz="2000" i="0" dirty="0">
              <a:solidFill>
                <a:srgbClr val="151515"/>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9564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F3C243C6-ADB8-71F1-E03C-92CEC6859F0B}"/>
              </a:ext>
            </a:extLst>
          </p:cNvPr>
          <p:cNvSpPr txBox="1"/>
          <p:nvPr/>
        </p:nvSpPr>
        <p:spPr>
          <a:xfrm>
            <a:off x="2806030" y="459674"/>
            <a:ext cx="6579935" cy="523220"/>
          </a:xfrm>
          <a:prstGeom prst="rect">
            <a:avLst/>
          </a:prstGeom>
          <a:noFill/>
        </p:spPr>
        <p:txBody>
          <a:bodyPr wrap="square" rtlCol="0">
            <a:spAutoFit/>
          </a:bodyPr>
          <a:lstStyle/>
          <a:p>
            <a:r>
              <a:rPr lang="en-US" sz="2800" b="1" dirty="0">
                <a:latin typeface="Open Sans" panose="020B0606030504020204" pitchFamily="34" charset="0"/>
                <a:ea typeface="Open Sans" panose="020B0606030504020204" pitchFamily="34" charset="0"/>
                <a:cs typeface="Open Sans" panose="020B0606030504020204" pitchFamily="34" charset="0"/>
              </a:rPr>
              <a:t>Some Grafana Dashboard Samples</a:t>
            </a:r>
            <a:endParaRPr lang="en-IN" sz="2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Parallelogram 11">
            <a:extLst>
              <a:ext uri="{FF2B5EF4-FFF2-40B4-BE49-F238E27FC236}">
                <a16:creationId xmlns:a16="http://schemas.microsoft.com/office/drawing/2014/main" id="{E5947685-C878-DC56-2B96-C102CFE50AB3}"/>
              </a:ext>
            </a:extLst>
          </p:cNvPr>
          <p:cNvSpPr/>
          <p:nvPr/>
        </p:nvSpPr>
        <p:spPr>
          <a:xfrm rot="5400000" flipV="1">
            <a:off x="2723159" y="-494748"/>
            <a:ext cx="6745679" cy="12192000"/>
          </a:xfrm>
          <a:prstGeom prst="parallelogram">
            <a:avLst>
              <a:gd name="adj" fmla="val 31185"/>
            </a:avLst>
          </a:prstGeom>
          <a:gradFill>
            <a:gsLst>
              <a:gs pos="0">
                <a:schemeClr val="accent6"/>
              </a:gs>
              <a:gs pos="100000">
                <a:schemeClr val="accent5"/>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descr="A screenshot of a computer&#10;&#10;Description automatically generated">
            <a:extLst>
              <a:ext uri="{FF2B5EF4-FFF2-40B4-BE49-F238E27FC236}">
                <a16:creationId xmlns:a16="http://schemas.microsoft.com/office/drawing/2014/main" id="{CA0AC780-CEA2-8969-0BB2-C3FF3665E568}"/>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Lst>
          </a:blip>
          <a:srcRect l="11375" r="11374" b="-1"/>
          <a:stretch/>
        </p:blipFill>
        <p:spPr>
          <a:xfrm>
            <a:off x="3782219" y="1593440"/>
            <a:ext cx="4627562" cy="4627563"/>
          </a:xfrm>
          <a:custGeom>
            <a:avLst/>
            <a:gdLst/>
            <a:ahLst/>
            <a:cxnLst/>
            <a:rect l="l" t="t" r="r" b="b"/>
            <a:pathLst>
              <a:path w="4627646" h="4627648">
                <a:moveTo>
                  <a:pt x="2313823" y="0"/>
                </a:moveTo>
                <a:cubicBezTo>
                  <a:pt x="3591712" y="0"/>
                  <a:pt x="4627646" y="1035934"/>
                  <a:pt x="4627646" y="2313824"/>
                </a:cubicBezTo>
                <a:cubicBezTo>
                  <a:pt x="4627646" y="3591714"/>
                  <a:pt x="3591712" y="4627648"/>
                  <a:pt x="2313823" y="4627648"/>
                </a:cubicBezTo>
                <a:cubicBezTo>
                  <a:pt x="1035934" y="4627648"/>
                  <a:pt x="0" y="3591714"/>
                  <a:pt x="0" y="2313824"/>
                </a:cubicBezTo>
                <a:cubicBezTo>
                  <a:pt x="0" y="1035934"/>
                  <a:pt x="1035934" y="0"/>
                  <a:pt x="2313823" y="0"/>
                </a:cubicBezTo>
                <a:close/>
              </a:path>
            </a:pathLst>
          </a:custGeom>
        </p:spPr>
      </p:pic>
      <p:pic>
        <p:nvPicPr>
          <p:cNvPr id="8" name="Picture Placeholder 7" descr="A screenshot of a computer">
            <a:extLst>
              <a:ext uri="{FF2B5EF4-FFF2-40B4-BE49-F238E27FC236}">
                <a16:creationId xmlns:a16="http://schemas.microsoft.com/office/drawing/2014/main" id="{1ED8F880-5CE4-2EA7-E775-F98AEF854D5F}"/>
              </a:ext>
            </a:extLst>
          </p:cNvPr>
          <p:cNvPicPr>
            <a:picLocks noGrp="1" noChangeAspect="1"/>
          </p:cNvPicPr>
          <p:nvPr>
            <p:ph type="pic" sz="quarter" idx="4294967295"/>
          </p:nvPr>
        </p:nvPicPr>
        <p:blipFill rotWithShape="1">
          <a:blip r:embed="rId4">
            <a:extLst>
              <a:ext uri="{28A0092B-C50C-407E-A947-70E740481C1C}">
                <a14:useLocalDpi xmlns:a14="http://schemas.microsoft.com/office/drawing/2010/main" val="0"/>
              </a:ext>
            </a:extLst>
          </a:blip>
          <a:srcRect l="3929" r="12210" b="-1"/>
          <a:stretch/>
        </p:blipFill>
        <p:spPr>
          <a:xfrm>
            <a:off x="8409781" y="2683107"/>
            <a:ext cx="2578100" cy="2927350"/>
          </a:xfrm>
          <a:custGeom>
            <a:avLst/>
            <a:gdLst/>
            <a:ahLst/>
            <a:cxnLst/>
            <a:rect l="l" t="t" r="r" b="b"/>
            <a:pathLst>
              <a:path w="2577829" h="2926956">
                <a:moveTo>
                  <a:pt x="1114351" y="0"/>
                </a:moveTo>
                <a:cubicBezTo>
                  <a:pt x="1922608" y="0"/>
                  <a:pt x="2577829" y="655221"/>
                  <a:pt x="2577829" y="1463478"/>
                </a:cubicBezTo>
                <a:cubicBezTo>
                  <a:pt x="2577829" y="2271735"/>
                  <a:pt x="1922608" y="2926956"/>
                  <a:pt x="1114351" y="2926956"/>
                </a:cubicBezTo>
                <a:cubicBezTo>
                  <a:pt x="710223" y="2926956"/>
                  <a:pt x="344353" y="2763151"/>
                  <a:pt x="79516" y="2498313"/>
                </a:cubicBezTo>
                <a:lnTo>
                  <a:pt x="0" y="2410824"/>
                </a:lnTo>
                <a:lnTo>
                  <a:pt x="69413" y="2266732"/>
                </a:lnTo>
                <a:cubicBezTo>
                  <a:pt x="193516" y="1973319"/>
                  <a:pt x="262142" y="1650728"/>
                  <a:pt x="262142" y="1312109"/>
                </a:cubicBezTo>
                <a:cubicBezTo>
                  <a:pt x="262142" y="1058145"/>
                  <a:pt x="223540" y="813196"/>
                  <a:pt x="151883" y="582811"/>
                </a:cubicBezTo>
                <a:lnTo>
                  <a:pt x="91478" y="417771"/>
                </a:lnTo>
                <a:lnTo>
                  <a:pt x="183443" y="334187"/>
                </a:lnTo>
                <a:cubicBezTo>
                  <a:pt x="436418" y="125413"/>
                  <a:pt x="760739" y="0"/>
                  <a:pt x="1114351" y="0"/>
                </a:cubicBezTo>
                <a:close/>
              </a:path>
            </a:pathLst>
          </a:custGeom>
        </p:spPr>
      </p:pic>
      <p:pic>
        <p:nvPicPr>
          <p:cNvPr id="10" name="Picture Placeholder 9" descr="A screenshot of a computer&#10;&#10;Description automatically generated">
            <a:extLst>
              <a:ext uri="{FF2B5EF4-FFF2-40B4-BE49-F238E27FC236}">
                <a16:creationId xmlns:a16="http://schemas.microsoft.com/office/drawing/2014/main" id="{E292ACBE-6FF2-4B7E-6516-36EFD391AB88}"/>
              </a:ext>
            </a:extLst>
          </p:cNvPr>
          <p:cNvPicPr>
            <a:picLocks noGrp="1" noChangeAspect="1"/>
          </p:cNvPicPr>
          <p:nvPr>
            <p:ph type="pic" sz="quarter" idx="4294967295"/>
          </p:nvPr>
        </p:nvPicPr>
        <p:blipFill rotWithShape="1">
          <a:blip r:embed="rId5">
            <a:extLst>
              <a:ext uri="{28A0092B-C50C-407E-A947-70E740481C1C}">
                <a14:useLocalDpi xmlns:a14="http://schemas.microsoft.com/office/drawing/2010/main" val="0"/>
              </a:ext>
            </a:extLst>
          </a:blip>
          <a:srcRect l="9476" r="3183" b="-3"/>
          <a:stretch/>
        </p:blipFill>
        <p:spPr>
          <a:xfrm>
            <a:off x="1204119" y="2683107"/>
            <a:ext cx="2590800" cy="2927350"/>
          </a:xfrm>
          <a:custGeom>
            <a:avLst/>
            <a:gdLst/>
            <a:ahLst/>
            <a:cxnLst/>
            <a:rect l="l" t="t" r="r" b="b"/>
            <a:pathLst>
              <a:path w="2590737" h="2926956">
                <a:moveTo>
                  <a:pt x="1463478" y="0"/>
                </a:moveTo>
                <a:cubicBezTo>
                  <a:pt x="1867606" y="0"/>
                  <a:pt x="2233476" y="163805"/>
                  <a:pt x="2498313" y="428643"/>
                </a:cubicBezTo>
                <a:lnTo>
                  <a:pt x="2501029" y="431631"/>
                </a:lnTo>
                <a:lnTo>
                  <a:pt x="2445696" y="582811"/>
                </a:lnTo>
                <a:cubicBezTo>
                  <a:pt x="2374039" y="813196"/>
                  <a:pt x="2335437" y="1058145"/>
                  <a:pt x="2335437" y="1312109"/>
                </a:cubicBezTo>
                <a:cubicBezTo>
                  <a:pt x="2335437" y="1650728"/>
                  <a:pt x="2404063" y="1973319"/>
                  <a:pt x="2528166" y="2266732"/>
                </a:cubicBezTo>
                <a:lnTo>
                  <a:pt x="2590737" y="2396622"/>
                </a:lnTo>
                <a:lnTo>
                  <a:pt x="2498313" y="2498313"/>
                </a:lnTo>
                <a:cubicBezTo>
                  <a:pt x="2233476" y="2763151"/>
                  <a:pt x="1867606" y="2926956"/>
                  <a:pt x="1463478" y="2926956"/>
                </a:cubicBezTo>
                <a:cubicBezTo>
                  <a:pt x="655221" y="2926956"/>
                  <a:pt x="0" y="2271735"/>
                  <a:pt x="0" y="1463478"/>
                </a:cubicBezTo>
                <a:cubicBezTo>
                  <a:pt x="0" y="655221"/>
                  <a:pt x="655221" y="0"/>
                  <a:pt x="1463478" y="0"/>
                </a:cubicBezTo>
                <a:close/>
              </a:path>
            </a:pathLst>
          </a:custGeom>
        </p:spPr>
      </p:pic>
    </p:spTree>
    <p:extLst>
      <p:ext uri="{BB962C8B-B14F-4D97-AF65-F5344CB8AC3E}">
        <p14:creationId xmlns:p14="http://schemas.microsoft.com/office/powerpoint/2010/main" val="1367389542"/>
      </p:ext>
    </p:extLst>
  </p:cSld>
  <p:clrMapOvr>
    <a:masterClrMapping/>
  </p:clrMapOvr>
</p:sld>
</file>

<file path=ppt/theme/theme1.xml><?xml version="1.0" encoding="utf-8"?>
<a:theme xmlns:a="http://schemas.openxmlformats.org/drawingml/2006/main" name="30129-proposal">
  <a:themeElements>
    <a:clrScheme name="Custom 1">
      <a:dk1>
        <a:sysClr val="windowText" lastClr="000000"/>
      </a:dk1>
      <a:lt1>
        <a:sysClr val="window" lastClr="FFFFFF"/>
      </a:lt1>
      <a:dk2>
        <a:srgbClr val="323232"/>
      </a:dk2>
      <a:lt2>
        <a:srgbClr val="E3DED1"/>
      </a:lt2>
      <a:accent1>
        <a:srgbClr val="FF0066"/>
      </a:accent1>
      <a:accent2>
        <a:srgbClr val="8A3FFC"/>
      </a:accent2>
      <a:accent3>
        <a:srgbClr val="FA4D56"/>
      </a:accent3>
      <a:accent4>
        <a:srgbClr val="F1C21B"/>
      </a:accent4>
      <a:accent5>
        <a:srgbClr val="08BDBA"/>
      </a:accent5>
      <a:accent6>
        <a:srgbClr val="0F62FE"/>
      </a:accent6>
      <a:hlink>
        <a:srgbClr val="24A148"/>
      </a:hlink>
      <a:folHlink>
        <a:srgbClr val="92D05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3374</Words>
  <Application>Microsoft Office PowerPoint</Application>
  <PresentationFormat>Widescreen</PresentationFormat>
  <Paragraphs>289</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Open Sans</vt:lpstr>
      <vt:lpstr>Wingdings</vt:lpstr>
      <vt:lpstr>30129-proposal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30129-proposal</dc:title>
  <dc:creator/>
  <cp:lastModifiedBy>Tushar Chauhan</cp:lastModifiedBy>
  <cp:revision>104</cp:revision>
  <dcterms:created xsi:type="dcterms:W3CDTF">2020-08-15T11:37:42Z</dcterms:created>
  <dcterms:modified xsi:type="dcterms:W3CDTF">2023-09-25T11:10:49Z</dcterms:modified>
</cp:coreProperties>
</file>