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6"/>
  </p:notesMasterIdLst>
  <p:sldIdLst>
    <p:sldId id="256" r:id="rId2"/>
    <p:sldId id="731" r:id="rId3"/>
    <p:sldId id="674" r:id="rId4"/>
    <p:sldId id="715" r:id="rId5"/>
    <p:sldId id="716" r:id="rId6"/>
    <p:sldId id="719" r:id="rId7"/>
    <p:sldId id="720" r:id="rId8"/>
    <p:sldId id="713" r:id="rId9"/>
    <p:sldId id="721" r:id="rId10"/>
    <p:sldId id="722" r:id="rId11"/>
    <p:sldId id="723" r:id="rId12"/>
    <p:sldId id="725" r:id="rId13"/>
    <p:sldId id="726"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75D"/>
    <a:srgbClr val="1D1B58"/>
    <a:srgbClr val="FFFFFF"/>
    <a:srgbClr val="161A3E"/>
    <a:srgbClr val="333F50"/>
    <a:srgbClr val="8497B0"/>
    <a:srgbClr val="8FAADC"/>
    <a:srgbClr val="2F5597"/>
    <a:srgbClr val="626CC7"/>
    <a:srgbClr val="323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427" autoAdjust="0"/>
  </p:normalViewPr>
  <p:slideViewPr>
    <p:cSldViewPr snapToGrid="0">
      <p:cViewPr varScale="1">
        <p:scale>
          <a:sx n="59" d="100"/>
          <a:sy n="59" d="100"/>
        </p:scale>
        <p:origin x="836" y="52"/>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07-09-2024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3849" y="2496647"/>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Calibri" panose="020F0502020204030204" pitchFamily="34" charset="0"/>
              </a:rPr>
              <a:t>Predicting Used Car Prices</a:t>
            </a:r>
          </a:p>
          <a:p>
            <a:pPr algn="ctr"/>
            <a:r>
              <a:rPr lang="en-US" sz="2800" dirty="0">
                <a:latin typeface="Calibri" panose="020F0502020204030204" pitchFamily="34" charset="0"/>
              </a:rPr>
              <a:t> – Tushar Dupare</a:t>
            </a:r>
          </a:p>
        </p:txBody>
      </p:sp>
      <p:pic>
        <p:nvPicPr>
          <p:cNvPr id="4" name="Picture 3">
            <a:extLst>
              <a:ext uri="{FF2B5EF4-FFF2-40B4-BE49-F238E27FC236}">
                <a16:creationId xmlns:a16="http://schemas.microsoft.com/office/drawing/2014/main" id="{C2ACC6AA-5B6F-075C-7F7B-71E06064F0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276" y="3831770"/>
            <a:ext cx="12067749" cy="3102429"/>
          </a:xfrm>
          <a:prstGeom prst="rect">
            <a:avLst/>
          </a:prstGeom>
        </p:spPr>
      </p:pic>
    </p:spTree>
    <p:extLst>
      <p:ext uri="{BB962C8B-B14F-4D97-AF65-F5344CB8AC3E}">
        <p14:creationId xmlns:p14="http://schemas.microsoft.com/office/powerpoint/2010/main" val="1024334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A3B2-E3DD-C472-5902-1BF92331BCC4}"/>
              </a:ext>
            </a:extLst>
          </p:cNvPr>
          <p:cNvSpPr>
            <a:spLocks noGrp="1"/>
          </p:cNvSpPr>
          <p:nvPr>
            <p:ph type="title"/>
          </p:nvPr>
        </p:nvSpPr>
        <p:spPr>
          <a:xfrm>
            <a:off x="591799" y="266209"/>
            <a:ext cx="5656601" cy="612775"/>
          </a:xfrm>
        </p:spPr>
        <p:txBody>
          <a:bodyPr>
            <a:normAutofit fontScale="90000"/>
          </a:bodyPr>
          <a:lstStyle/>
          <a:p>
            <a:pPr marL="342900" indent="-342900">
              <a:buFont typeface="Arial" panose="020B0604020202020204" pitchFamily="34" charset="0"/>
              <a:buChar char="•"/>
            </a:pPr>
            <a:r>
              <a:rPr lang="en-US" sz="2400" dirty="0"/>
              <a:t>Label Encoder : Encode Categorical Columns</a:t>
            </a:r>
            <a:endParaRPr lang="en-IN" sz="2400" dirty="0"/>
          </a:p>
        </p:txBody>
      </p:sp>
      <p:sp>
        <p:nvSpPr>
          <p:cNvPr id="9" name="TextBox 8">
            <a:extLst>
              <a:ext uri="{FF2B5EF4-FFF2-40B4-BE49-F238E27FC236}">
                <a16:creationId xmlns:a16="http://schemas.microsoft.com/office/drawing/2014/main" id="{FBA1A529-7A09-ADA5-9F91-57B7B9BADDEE}"/>
              </a:ext>
            </a:extLst>
          </p:cNvPr>
          <p:cNvSpPr txBox="1"/>
          <p:nvPr/>
        </p:nvSpPr>
        <p:spPr>
          <a:xfrm>
            <a:off x="489857" y="1075459"/>
            <a:ext cx="6204857" cy="1891287"/>
          </a:xfrm>
          <a:prstGeom prst="rect">
            <a:avLst/>
          </a:prstGeom>
          <a:noFill/>
        </p:spPr>
        <p:txBody>
          <a:bodyPr wrap="square" numCol="1" rtlCol="0">
            <a:spAutoFit/>
          </a:bodyPr>
          <a:lstStyle/>
          <a:p>
            <a:pPr algn="l">
              <a:lnSpc>
                <a:spcPct val="150000"/>
              </a:lnSpc>
              <a:buFont typeface="Arial" panose="020B0604020202020204" pitchFamily="34" charset="0"/>
              <a:buChar char="•"/>
            </a:pPr>
            <a:r>
              <a:rPr lang="en-US" sz="2000" b="0" i="0" dirty="0">
                <a:solidFill>
                  <a:srgbClr val="000000"/>
                </a:solidFill>
                <a:effectLst/>
                <a:highlight>
                  <a:srgbClr val="FFFFFF"/>
                </a:highlight>
                <a:latin typeface="+mj-lt"/>
              </a:rPr>
              <a:t>Applied </a:t>
            </a:r>
            <a:r>
              <a:rPr lang="en-US" sz="2000" dirty="0">
                <a:solidFill>
                  <a:srgbClr val="000000"/>
                </a:solidFill>
                <a:highlight>
                  <a:srgbClr val="FFFFFF"/>
                </a:highlight>
                <a:latin typeface="+mj-lt"/>
              </a:rPr>
              <a:t>Label Encoder</a:t>
            </a:r>
            <a:r>
              <a:rPr lang="en-US" sz="2000" b="0" i="0" dirty="0">
                <a:solidFill>
                  <a:srgbClr val="000000"/>
                </a:solidFill>
                <a:effectLst/>
                <a:highlight>
                  <a:srgbClr val="FFFFFF"/>
                </a:highlight>
                <a:latin typeface="+mj-lt"/>
              </a:rPr>
              <a:t> to </a:t>
            </a:r>
            <a:r>
              <a:rPr lang="en-US" sz="2000" b="0" i="0" dirty="0" err="1">
                <a:solidFill>
                  <a:srgbClr val="000000"/>
                </a:solidFill>
                <a:effectLst/>
                <a:highlight>
                  <a:srgbClr val="FFFFFF"/>
                </a:highlight>
                <a:latin typeface="+mj-lt"/>
              </a:rPr>
              <a:t>to</a:t>
            </a:r>
            <a:r>
              <a:rPr lang="en-US" sz="2000" b="0" i="0" dirty="0">
                <a:solidFill>
                  <a:srgbClr val="000000"/>
                </a:solidFill>
                <a:effectLst/>
                <a:highlight>
                  <a:srgbClr val="FFFFFF"/>
                </a:highlight>
                <a:latin typeface="+mj-lt"/>
              </a:rPr>
              <a:t> categorical </a:t>
            </a:r>
            <a:r>
              <a:rPr lang="en-US" sz="2000" dirty="0">
                <a:solidFill>
                  <a:srgbClr val="000000"/>
                </a:solidFill>
                <a:highlight>
                  <a:srgbClr val="FFFFFF"/>
                </a:highlight>
                <a:latin typeface="+mj-lt"/>
              </a:rPr>
              <a:t>column.</a:t>
            </a:r>
          </a:p>
          <a:p>
            <a:pPr algn="l">
              <a:lnSpc>
                <a:spcPct val="150000"/>
              </a:lnSpc>
              <a:buFont typeface="Arial" panose="020B0604020202020204" pitchFamily="34" charset="0"/>
              <a:buChar char="•"/>
            </a:pPr>
            <a:r>
              <a:rPr lang="en-US" sz="2000" b="0" i="0" dirty="0">
                <a:solidFill>
                  <a:srgbClr val="000000"/>
                </a:solidFill>
                <a:effectLst/>
                <a:highlight>
                  <a:srgbClr val="FFFFFF"/>
                </a:highlight>
                <a:latin typeface="+mj-lt"/>
              </a:rPr>
              <a:t>Preserved relative feature relationships, optimizing data for  accuracy and enabling reliable cross-metric comparisons</a:t>
            </a:r>
          </a:p>
        </p:txBody>
      </p:sp>
      <p:sp>
        <p:nvSpPr>
          <p:cNvPr id="16" name="Title 1">
            <a:extLst>
              <a:ext uri="{FF2B5EF4-FFF2-40B4-BE49-F238E27FC236}">
                <a16:creationId xmlns:a16="http://schemas.microsoft.com/office/drawing/2014/main" id="{3B389D72-CE3E-FDD9-AC29-23045B7FBE1C}"/>
              </a:ext>
            </a:extLst>
          </p:cNvPr>
          <p:cNvSpPr txBox="1">
            <a:spLocks/>
          </p:cNvSpPr>
          <p:nvPr/>
        </p:nvSpPr>
        <p:spPr>
          <a:xfrm>
            <a:off x="489857" y="3425022"/>
            <a:ext cx="4992573" cy="612775"/>
          </a:xfrm>
          <a:prstGeom prst="rect">
            <a:avLst/>
          </a:prstGeom>
        </p:spPr>
        <p:txBody>
          <a:bodyPr vert="horz" lIns="0" tIns="0" rIns="0" bIns="0" rtlCol="0" anchor="ctr">
            <a:normAutofit fontScale="97500"/>
          </a:bodyPr>
          <a:lst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a:lstStyle>
          <a:p>
            <a:r>
              <a:rPr lang="en-US" sz="2400" dirty="0"/>
              <a:t>Standard Scaler : </a:t>
            </a:r>
          </a:p>
        </p:txBody>
      </p:sp>
      <p:sp>
        <p:nvSpPr>
          <p:cNvPr id="18" name="TextBox 17">
            <a:extLst>
              <a:ext uri="{FF2B5EF4-FFF2-40B4-BE49-F238E27FC236}">
                <a16:creationId xmlns:a16="http://schemas.microsoft.com/office/drawing/2014/main" id="{41CF7019-3317-8596-010F-F3A7DF8DBD13}"/>
              </a:ext>
            </a:extLst>
          </p:cNvPr>
          <p:cNvSpPr txBox="1"/>
          <p:nvPr/>
        </p:nvSpPr>
        <p:spPr>
          <a:xfrm>
            <a:off x="489857" y="4125686"/>
            <a:ext cx="5497286" cy="2031325"/>
          </a:xfrm>
          <a:prstGeom prst="rect">
            <a:avLst/>
          </a:prstGeom>
          <a:noFill/>
        </p:spPr>
        <p:txBody>
          <a:bodyPr wrap="square" rtlCol="0">
            <a:spAutoFit/>
          </a:bodyPr>
          <a:lstStyle/>
          <a:p>
            <a:endParaRPr lang="en-US" dirty="0">
              <a:latin typeface="+mj-lt"/>
            </a:endParaRPr>
          </a:p>
          <a:p>
            <a:r>
              <a:rPr lang="en-US" dirty="0">
                <a:latin typeface="+mj-lt"/>
              </a:rPr>
              <a:t>The </a:t>
            </a:r>
            <a:r>
              <a:rPr lang="en-US" dirty="0" err="1">
                <a:latin typeface="+mj-lt"/>
              </a:rPr>
              <a:t>StandardScaler</a:t>
            </a:r>
            <a:r>
              <a:rPr lang="en-US" dirty="0">
                <a:latin typeface="+mj-lt"/>
              </a:rPr>
              <a:t> is a tool from the </a:t>
            </a:r>
            <a:r>
              <a:rPr lang="en-US" dirty="0" err="1">
                <a:latin typeface="+mj-lt"/>
              </a:rPr>
              <a:t>sklearn.preprocessing</a:t>
            </a:r>
            <a:r>
              <a:rPr lang="en-US" dirty="0">
                <a:latin typeface="+mj-lt"/>
              </a:rPr>
              <a:t> module that standardizes features by removing the mean and scaling them to unit variance. This ensures that the features have a mean of 0 and a standard deviation of 1, which can be particularly important when using machine learning algorithms</a:t>
            </a:r>
            <a:endParaRPr lang="en-IN" b="1" dirty="0">
              <a:latin typeface="+mj-lt"/>
            </a:endParaRPr>
          </a:p>
        </p:txBody>
      </p:sp>
      <p:pic>
        <p:nvPicPr>
          <p:cNvPr id="4" name="Picture 3">
            <a:extLst>
              <a:ext uri="{FF2B5EF4-FFF2-40B4-BE49-F238E27FC236}">
                <a16:creationId xmlns:a16="http://schemas.microsoft.com/office/drawing/2014/main" id="{5C038CBC-9BFB-7A43-31D8-39D745623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582" y="572595"/>
            <a:ext cx="4808196" cy="1891287"/>
          </a:xfrm>
          <a:prstGeom prst="rect">
            <a:avLst/>
          </a:prstGeom>
        </p:spPr>
      </p:pic>
      <p:pic>
        <p:nvPicPr>
          <p:cNvPr id="7" name="Picture 6">
            <a:extLst>
              <a:ext uri="{FF2B5EF4-FFF2-40B4-BE49-F238E27FC236}">
                <a16:creationId xmlns:a16="http://schemas.microsoft.com/office/drawing/2014/main" id="{8EAD4F1A-44BA-73DF-79E7-D87165418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710" y="4079219"/>
            <a:ext cx="4460975" cy="1363638"/>
          </a:xfrm>
          <a:prstGeom prst="rect">
            <a:avLst/>
          </a:prstGeom>
          <a:ln>
            <a:solidFill>
              <a:schemeClr val="bg2">
                <a:lumMod val="90000"/>
              </a:schemeClr>
            </a:solidFill>
          </a:ln>
        </p:spPr>
      </p:pic>
    </p:spTree>
    <p:extLst>
      <p:ext uri="{BB962C8B-B14F-4D97-AF65-F5344CB8AC3E}">
        <p14:creationId xmlns:p14="http://schemas.microsoft.com/office/powerpoint/2010/main" val="743011181"/>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F16D-7113-D773-0526-66276EA5F129}"/>
              </a:ext>
            </a:extLst>
          </p:cNvPr>
          <p:cNvSpPr>
            <a:spLocks noGrp="1"/>
          </p:cNvSpPr>
          <p:nvPr>
            <p:ph type="title"/>
          </p:nvPr>
        </p:nvSpPr>
        <p:spPr>
          <a:xfrm>
            <a:off x="478971" y="58916"/>
            <a:ext cx="5107239" cy="612775"/>
          </a:xfrm>
        </p:spPr>
        <p:txBody>
          <a:bodyPr>
            <a:normAutofit/>
          </a:bodyPr>
          <a:lstStyle/>
          <a:p>
            <a:pPr algn="ctr"/>
            <a:r>
              <a:rPr lang="en-US" sz="2400" dirty="0"/>
              <a:t>Model Building</a:t>
            </a:r>
            <a:endParaRPr lang="en-IN" sz="2400" dirty="0"/>
          </a:p>
        </p:txBody>
      </p:sp>
      <p:sp>
        <p:nvSpPr>
          <p:cNvPr id="6" name="TextBox 5">
            <a:extLst>
              <a:ext uri="{FF2B5EF4-FFF2-40B4-BE49-F238E27FC236}">
                <a16:creationId xmlns:a16="http://schemas.microsoft.com/office/drawing/2014/main" id="{E8AC9BB5-81E9-D722-598A-A5DBBC117965}"/>
              </a:ext>
            </a:extLst>
          </p:cNvPr>
          <p:cNvSpPr txBox="1"/>
          <p:nvPr/>
        </p:nvSpPr>
        <p:spPr>
          <a:xfrm>
            <a:off x="413500" y="557166"/>
            <a:ext cx="4898572" cy="6186309"/>
          </a:xfrm>
          <a:prstGeom prst="rect">
            <a:avLst/>
          </a:prstGeom>
          <a:noFill/>
        </p:spPr>
        <p:txBody>
          <a:bodyPr wrap="square" rtlCol="0">
            <a:spAutoFit/>
          </a:bodyPr>
          <a:lstStyle/>
          <a:p>
            <a:r>
              <a:rPr lang="en-US" b="1" dirty="0">
                <a:latin typeface="+mj-lt"/>
              </a:rPr>
              <a:t>1. </a:t>
            </a:r>
            <a:r>
              <a:rPr lang="en-US" b="1" dirty="0"/>
              <a:t>Decision Tree Regressor:</a:t>
            </a:r>
          </a:p>
          <a:p>
            <a:r>
              <a:rPr lang="en-US" dirty="0"/>
              <a:t>The </a:t>
            </a:r>
            <a:r>
              <a:rPr lang="en-US" b="1" dirty="0"/>
              <a:t>Decision Tree Regressor</a:t>
            </a:r>
            <a:r>
              <a:rPr lang="en-US" dirty="0"/>
              <a:t> is a non-parametric model that splits the data into subsets based on feature values, creating a tree-like structure. Each split is determined by minimizing a criterion such as mean squared error (MSE) to best predict the target variable.</a:t>
            </a:r>
          </a:p>
          <a:p>
            <a:endParaRPr lang="en-US" b="1" dirty="0"/>
          </a:p>
          <a:p>
            <a:r>
              <a:rPr lang="en-US" b="1" dirty="0"/>
              <a:t>2. Gradient Boosting Regressor:</a:t>
            </a:r>
          </a:p>
          <a:p>
            <a:r>
              <a:rPr lang="en-US" dirty="0"/>
              <a:t>The </a:t>
            </a:r>
            <a:r>
              <a:rPr lang="en-US" b="1" dirty="0"/>
              <a:t>Gradient Boosting Regressor</a:t>
            </a:r>
            <a:r>
              <a:rPr lang="en-US" dirty="0"/>
              <a:t> is an ensemble learning method that builds models sequentially. It combines the predictions of multiple weak learners (typically decision trees) to create a strong predictive model.</a:t>
            </a:r>
          </a:p>
          <a:p>
            <a:endParaRPr lang="en-US" b="1" dirty="0"/>
          </a:p>
          <a:p>
            <a:r>
              <a:rPr lang="en-US" b="1" dirty="0"/>
              <a:t>3.XGBoost Regressor:</a:t>
            </a:r>
          </a:p>
          <a:p>
            <a:r>
              <a:rPr lang="en-US" dirty="0"/>
              <a:t>The </a:t>
            </a:r>
            <a:r>
              <a:rPr lang="en-US" b="1" dirty="0" err="1"/>
              <a:t>XGBoost</a:t>
            </a:r>
            <a:r>
              <a:rPr lang="en-US" b="1" dirty="0"/>
              <a:t> Regressor</a:t>
            </a:r>
            <a:r>
              <a:rPr lang="en-US" dirty="0"/>
              <a:t> is an advanced form of gradient boosting that enhances performance and speed through various optimizations like regularization and parallel computation.</a:t>
            </a:r>
          </a:p>
          <a:p>
            <a:endParaRPr lang="en-US" dirty="0"/>
          </a:p>
          <a:p>
            <a:endParaRPr lang="en-IN" dirty="0"/>
          </a:p>
        </p:txBody>
      </p:sp>
      <p:pic>
        <p:nvPicPr>
          <p:cNvPr id="10" name="Picture 9">
            <a:extLst>
              <a:ext uri="{FF2B5EF4-FFF2-40B4-BE49-F238E27FC236}">
                <a16:creationId xmlns:a16="http://schemas.microsoft.com/office/drawing/2014/main" id="{68ADA19C-3BBF-D05B-59E7-0B9ACA32A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881" y="283029"/>
            <a:ext cx="5307148" cy="1447800"/>
          </a:xfrm>
          <a:prstGeom prst="rect">
            <a:avLst/>
          </a:prstGeom>
        </p:spPr>
      </p:pic>
      <p:pic>
        <p:nvPicPr>
          <p:cNvPr id="12" name="Picture 11">
            <a:extLst>
              <a:ext uri="{FF2B5EF4-FFF2-40B4-BE49-F238E27FC236}">
                <a16:creationId xmlns:a16="http://schemas.microsoft.com/office/drawing/2014/main" id="{1B4D6BA7-514E-E54B-BD14-6F0161ACD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881" y="2202521"/>
            <a:ext cx="5372619" cy="1447800"/>
          </a:xfrm>
          <a:prstGeom prst="rect">
            <a:avLst/>
          </a:prstGeom>
        </p:spPr>
      </p:pic>
      <p:pic>
        <p:nvPicPr>
          <p:cNvPr id="14" name="Picture 13">
            <a:extLst>
              <a:ext uri="{FF2B5EF4-FFF2-40B4-BE49-F238E27FC236}">
                <a16:creationId xmlns:a16="http://schemas.microsoft.com/office/drawing/2014/main" id="{EA3D5D06-A891-1D67-8ACD-97BE9732D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880" y="4248121"/>
            <a:ext cx="5372619" cy="1532193"/>
          </a:xfrm>
          <a:prstGeom prst="rect">
            <a:avLst/>
          </a:prstGeom>
        </p:spPr>
      </p:pic>
    </p:spTree>
    <p:extLst>
      <p:ext uri="{BB962C8B-B14F-4D97-AF65-F5344CB8AC3E}">
        <p14:creationId xmlns:p14="http://schemas.microsoft.com/office/powerpoint/2010/main" val="567522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844980-B1B6-E6BE-B015-A7CE256E234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E300477-754E-8E02-F9CD-D7F529B22DE0}"/>
              </a:ext>
            </a:extLst>
          </p:cNvPr>
          <p:cNvSpPr txBox="1"/>
          <p:nvPr/>
        </p:nvSpPr>
        <p:spPr>
          <a:xfrm>
            <a:off x="696684" y="380999"/>
            <a:ext cx="4365173" cy="400110"/>
          </a:xfrm>
          <a:prstGeom prst="rect">
            <a:avLst/>
          </a:prstGeom>
          <a:noFill/>
        </p:spPr>
        <p:txBody>
          <a:bodyPr wrap="square" rtlCol="0">
            <a:spAutoFit/>
          </a:bodyPr>
          <a:lstStyle/>
          <a:p>
            <a:r>
              <a:rPr lang="en-IN" sz="2000" b="1" dirty="0">
                <a:highlight>
                  <a:srgbClr val="FFFFFF"/>
                </a:highlight>
                <a:latin typeface="Helvetica Neue"/>
              </a:rPr>
              <a:t>Performance Evaluation</a:t>
            </a:r>
            <a:endParaRPr lang="en-IN" sz="2000" b="1" i="0" dirty="0">
              <a:effectLst/>
              <a:highlight>
                <a:srgbClr val="FFFFFF"/>
              </a:highlight>
              <a:latin typeface="Helvetica Neue"/>
            </a:endParaRPr>
          </a:p>
        </p:txBody>
      </p:sp>
      <p:sp>
        <p:nvSpPr>
          <p:cNvPr id="2" name="TextBox 1">
            <a:extLst>
              <a:ext uri="{FF2B5EF4-FFF2-40B4-BE49-F238E27FC236}">
                <a16:creationId xmlns:a16="http://schemas.microsoft.com/office/drawing/2014/main" id="{0BF812BD-D588-0A34-E2C9-3DB7DEB715C7}"/>
              </a:ext>
            </a:extLst>
          </p:cNvPr>
          <p:cNvSpPr txBox="1"/>
          <p:nvPr/>
        </p:nvSpPr>
        <p:spPr>
          <a:xfrm>
            <a:off x="598715" y="940475"/>
            <a:ext cx="10428514"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highlight>
                  <a:srgbClr val="FFFFFF"/>
                </a:highlight>
              </a:rPr>
              <a:t>All three models are able to predict the target variable to some extent. The R2 scores are positive, indicating that the models explain some of the variance in the target data.</a:t>
            </a:r>
          </a:p>
          <a:p>
            <a:pPr marL="285750" indent="-285750">
              <a:buFont typeface="Arial" panose="020B0604020202020204" pitchFamily="34" charset="0"/>
              <a:buChar char="•"/>
            </a:pPr>
            <a:r>
              <a:rPr lang="en-US" b="0" i="0" dirty="0">
                <a:solidFill>
                  <a:srgbClr val="000000"/>
                </a:solidFill>
                <a:effectLst/>
                <a:highlight>
                  <a:srgbClr val="FFFFFF"/>
                </a:highlight>
              </a:rPr>
              <a:t>Gradient Boosting Regressor and </a:t>
            </a:r>
            <a:r>
              <a:rPr lang="en-US" b="0" i="0" dirty="0" err="1">
                <a:solidFill>
                  <a:srgbClr val="000000"/>
                </a:solidFill>
                <a:effectLst/>
                <a:highlight>
                  <a:srgbClr val="FFFFFF"/>
                </a:highlight>
              </a:rPr>
              <a:t>XGBoost</a:t>
            </a:r>
            <a:r>
              <a:rPr lang="en-US" b="0" i="0" dirty="0">
                <a:solidFill>
                  <a:srgbClr val="000000"/>
                </a:solidFill>
                <a:effectLst/>
                <a:highlight>
                  <a:srgbClr val="FFFFFF"/>
                </a:highlight>
              </a:rPr>
              <a:t> Regressor generally outperform Decision Tree Regressor. Both Gradient Boosting and </a:t>
            </a:r>
            <a:r>
              <a:rPr lang="en-US" b="0" i="0" dirty="0" err="1">
                <a:solidFill>
                  <a:srgbClr val="000000"/>
                </a:solidFill>
                <a:effectLst/>
                <a:highlight>
                  <a:srgbClr val="FFFFFF"/>
                </a:highlight>
              </a:rPr>
              <a:t>XGBoost</a:t>
            </a:r>
            <a:r>
              <a:rPr lang="en-US" b="0" i="0" dirty="0">
                <a:solidFill>
                  <a:srgbClr val="000000"/>
                </a:solidFill>
                <a:effectLst/>
                <a:highlight>
                  <a:srgbClr val="FFFFFF"/>
                </a:highlight>
              </a:rPr>
              <a:t> have lower MSE and MAE values, suggesting that they make more accurate predictions on average.</a:t>
            </a:r>
          </a:p>
          <a:p>
            <a:pPr marL="285750" indent="-285750">
              <a:buFont typeface="Arial" panose="020B0604020202020204" pitchFamily="34" charset="0"/>
              <a:buChar char="•"/>
            </a:pPr>
            <a:r>
              <a:rPr lang="en-US" b="0" i="0" dirty="0">
                <a:solidFill>
                  <a:srgbClr val="000000"/>
                </a:solidFill>
                <a:effectLst/>
                <a:highlight>
                  <a:srgbClr val="FFFFFF"/>
                </a:highlight>
              </a:rPr>
              <a:t>Gradient Boosting Regressor achieves the highest R2 score. This indicates that it explains the most variance in the target data, suggesting it is the best model among the three in terms of overall fit.</a:t>
            </a:r>
            <a:endParaRPr lang="en-IN" dirty="0"/>
          </a:p>
        </p:txBody>
      </p:sp>
      <p:pic>
        <p:nvPicPr>
          <p:cNvPr id="11" name="Picture 10">
            <a:extLst>
              <a:ext uri="{FF2B5EF4-FFF2-40B4-BE49-F238E27FC236}">
                <a16:creationId xmlns:a16="http://schemas.microsoft.com/office/drawing/2014/main" id="{3E885418-8E74-1533-910F-8A65BB0C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98" y="3337834"/>
            <a:ext cx="4923428" cy="2812274"/>
          </a:xfrm>
          <a:prstGeom prst="rect">
            <a:avLst/>
          </a:prstGeom>
          <a:ln>
            <a:noFill/>
          </a:ln>
          <a:effectLst>
            <a:outerShdw blurRad="44450" dist="27940" dir="5400000" algn="ctr">
              <a:srgbClr val="000000">
                <a:alpha val="32000"/>
              </a:srgbClr>
            </a:outerShdw>
          </a:effectLst>
        </p:spPr>
      </p:pic>
      <p:pic>
        <p:nvPicPr>
          <p:cNvPr id="13" name="Picture 12">
            <a:extLst>
              <a:ext uri="{FF2B5EF4-FFF2-40B4-BE49-F238E27FC236}">
                <a16:creationId xmlns:a16="http://schemas.microsoft.com/office/drawing/2014/main" id="{3094DFC3-7FDE-2FB3-5366-3A365038C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318" y="3337834"/>
            <a:ext cx="4094911" cy="2812274"/>
          </a:xfrm>
          <a:prstGeom prst="rect">
            <a:avLst/>
          </a:prstGeom>
          <a:ln>
            <a:solidFill>
              <a:schemeClr val="bg2">
                <a:lumMod val="10000"/>
              </a:schemeClr>
            </a:solidFill>
          </a:ln>
          <a:effectLst>
            <a:outerShdw blurRad="44450" dist="27940" dir="5400000" algn="ctr">
              <a:srgbClr val="000000">
                <a:alpha val="32000"/>
              </a:srgbClr>
            </a:outerShdw>
          </a:effectLst>
        </p:spPr>
      </p:pic>
      <p:sp>
        <p:nvSpPr>
          <p:cNvPr id="15" name="Arrow: Right 14">
            <a:extLst>
              <a:ext uri="{FF2B5EF4-FFF2-40B4-BE49-F238E27FC236}">
                <a16:creationId xmlns:a16="http://schemas.microsoft.com/office/drawing/2014/main" id="{FE8EFCA3-115A-0FA4-F06C-A17821FA9D71}"/>
              </a:ext>
            </a:extLst>
          </p:cNvPr>
          <p:cNvSpPr/>
          <p:nvPr/>
        </p:nvSpPr>
        <p:spPr>
          <a:xfrm>
            <a:off x="5828359" y="4569799"/>
            <a:ext cx="914400" cy="17417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2577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F60245-1B51-1B33-D66C-958CB5A5DB27}"/>
              </a:ext>
            </a:extLst>
          </p:cNvPr>
          <p:cNvSpPr txBox="1"/>
          <p:nvPr/>
        </p:nvSpPr>
        <p:spPr>
          <a:xfrm>
            <a:off x="309388" y="624951"/>
            <a:ext cx="5442859" cy="2585323"/>
          </a:xfrm>
          <a:prstGeom prst="rect">
            <a:avLst/>
          </a:prstGeom>
          <a:noFill/>
        </p:spPr>
        <p:txBody>
          <a:bodyPr wrap="square" rtlCol="0">
            <a:spAutoFit/>
          </a:bodyPr>
          <a:lstStyle/>
          <a:p>
            <a:pPr marL="342900" indent="-342900" algn="l">
              <a:buFont typeface="+mj-lt"/>
              <a:buAutoNum type="arabicParenR"/>
            </a:pPr>
            <a:r>
              <a:rPr lang="en-US" b="0" i="0" dirty="0">
                <a:solidFill>
                  <a:srgbClr val="000000"/>
                </a:solidFill>
                <a:effectLst/>
                <a:highlight>
                  <a:srgbClr val="FFFFFF"/>
                </a:highlight>
              </a:rPr>
              <a:t>The hyperparameters being tuned include:</a:t>
            </a:r>
          </a:p>
          <a:p>
            <a:pPr marL="342900" indent="-342900" algn="l">
              <a:buFont typeface="+mj-lt"/>
              <a:buAutoNum type="arabicParenR"/>
            </a:pPr>
            <a:r>
              <a:rPr lang="en-US" b="0" i="0" dirty="0" err="1">
                <a:solidFill>
                  <a:srgbClr val="000000"/>
                </a:solidFill>
                <a:effectLst/>
                <a:highlight>
                  <a:srgbClr val="FFFFFF"/>
                </a:highlight>
              </a:rPr>
              <a:t>n_estimators</a:t>
            </a:r>
            <a:r>
              <a:rPr lang="en-US" b="0" i="0" dirty="0">
                <a:solidFill>
                  <a:srgbClr val="000000"/>
                </a:solidFill>
                <a:effectLst/>
                <a:highlight>
                  <a:srgbClr val="FFFFFF"/>
                </a:highlight>
              </a:rPr>
              <a:t>: The number of boosting stages.</a:t>
            </a:r>
          </a:p>
          <a:p>
            <a:pPr marL="342900" indent="-342900" algn="l">
              <a:buFont typeface="+mj-lt"/>
              <a:buAutoNum type="arabicParenR"/>
            </a:pPr>
            <a:r>
              <a:rPr lang="en-US" b="0" i="0" dirty="0" err="1">
                <a:solidFill>
                  <a:srgbClr val="000000"/>
                </a:solidFill>
                <a:effectLst/>
                <a:highlight>
                  <a:srgbClr val="FFFFFF"/>
                </a:highlight>
              </a:rPr>
              <a:t>max_features</a:t>
            </a:r>
            <a:r>
              <a:rPr lang="en-US" b="0" i="0" dirty="0">
                <a:solidFill>
                  <a:srgbClr val="000000"/>
                </a:solidFill>
                <a:effectLst/>
                <a:highlight>
                  <a:srgbClr val="FFFFFF"/>
                </a:highlight>
              </a:rPr>
              <a:t>: The number of features to consider at each split.</a:t>
            </a:r>
          </a:p>
          <a:p>
            <a:pPr marL="342900" indent="-342900" algn="l">
              <a:buFont typeface="+mj-lt"/>
              <a:buAutoNum type="arabicParenR"/>
            </a:pPr>
            <a:r>
              <a:rPr lang="en-US" b="0" i="0" dirty="0" err="1">
                <a:solidFill>
                  <a:srgbClr val="000000"/>
                </a:solidFill>
                <a:effectLst/>
                <a:highlight>
                  <a:srgbClr val="FFFFFF"/>
                </a:highlight>
              </a:rPr>
              <a:t>max_depth</a:t>
            </a:r>
            <a:r>
              <a:rPr lang="en-US" b="0" i="0" dirty="0">
                <a:solidFill>
                  <a:srgbClr val="000000"/>
                </a:solidFill>
                <a:effectLst/>
                <a:highlight>
                  <a:srgbClr val="FFFFFF"/>
                </a:highlight>
              </a:rPr>
              <a:t>: The maximum depth of each tree.</a:t>
            </a:r>
          </a:p>
          <a:p>
            <a:pPr marL="342900" indent="-342900" algn="l">
              <a:buFont typeface="+mj-lt"/>
              <a:buAutoNum type="arabicParenR"/>
            </a:pPr>
            <a:r>
              <a:rPr lang="en-US" b="0" i="0" dirty="0" err="1">
                <a:solidFill>
                  <a:srgbClr val="000000"/>
                </a:solidFill>
                <a:effectLst/>
                <a:highlight>
                  <a:srgbClr val="FFFFFF"/>
                </a:highlight>
              </a:rPr>
              <a:t>min_samples_split</a:t>
            </a:r>
            <a:r>
              <a:rPr lang="en-US" b="0" i="0" dirty="0">
                <a:solidFill>
                  <a:srgbClr val="000000"/>
                </a:solidFill>
                <a:effectLst/>
                <a:highlight>
                  <a:srgbClr val="FFFFFF"/>
                </a:highlight>
              </a:rPr>
              <a:t>: The minimum number of samples required to split an internal node.</a:t>
            </a:r>
          </a:p>
          <a:p>
            <a:pPr marL="342900" indent="-342900" algn="l">
              <a:buFont typeface="+mj-lt"/>
              <a:buAutoNum type="arabicParenR"/>
            </a:pPr>
            <a:r>
              <a:rPr lang="en-US" b="0" i="0" dirty="0" err="1">
                <a:solidFill>
                  <a:srgbClr val="000000"/>
                </a:solidFill>
                <a:effectLst/>
                <a:highlight>
                  <a:srgbClr val="FFFFFF"/>
                </a:highlight>
              </a:rPr>
              <a:t>min_samples_leaf</a:t>
            </a:r>
            <a:r>
              <a:rPr lang="en-US" b="0" i="0" dirty="0">
                <a:solidFill>
                  <a:srgbClr val="000000"/>
                </a:solidFill>
                <a:effectLst/>
                <a:highlight>
                  <a:srgbClr val="FFFFFF"/>
                </a:highlight>
              </a:rPr>
              <a:t>: The minimum number of samples required to be at a leaf node.</a:t>
            </a:r>
          </a:p>
        </p:txBody>
      </p:sp>
      <p:sp>
        <p:nvSpPr>
          <p:cNvPr id="4" name="TextBox 3">
            <a:extLst>
              <a:ext uri="{FF2B5EF4-FFF2-40B4-BE49-F238E27FC236}">
                <a16:creationId xmlns:a16="http://schemas.microsoft.com/office/drawing/2014/main" id="{AE05935E-A62B-74F4-B1FD-23D932C86BD6}"/>
              </a:ext>
            </a:extLst>
          </p:cNvPr>
          <p:cNvSpPr txBox="1"/>
          <p:nvPr/>
        </p:nvSpPr>
        <p:spPr>
          <a:xfrm>
            <a:off x="309388" y="101731"/>
            <a:ext cx="4430485" cy="523220"/>
          </a:xfrm>
          <a:prstGeom prst="rect">
            <a:avLst/>
          </a:prstGeom>
          <a:noFill/>
        </p:spPr>
        <p:txBody>
          <a:bodyPr wrap="square" rtlCol="0">
            <a:spAutoFit/>
          </a:bodyPr>
          <a:lstStyle/>
          <a:p>
            <a:r>
              <a:rPr lang="en-IN" sz="2800" b="1" dirty="0"/>
              <a:t>Hyperparameter Tuning</a:t>
            </a:r>
          </a:p>
        </p:txBody>
      </p:sp>
      <p:pic>
        <p:nvPicPr>
          <p:cNvPr id="11" name="Content Placeholder 10">
            <a:extLst>
              <a:ext uri="{FF2B5EF4-FFF2-40B4-BE49-F238E27FC236}">
                <a16:creationId xmlns:a16="http://schemas.microsoft.com/office/drawing/2014/main" id="{F8EC8B6C-7915-E216-DD1D-70601D0BF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2870" y="279784"/>
            <a:ext cx="4921930" cy="5394849"/>
          </a:xfrm>
        </p:spPr>
      </p:pic>
      <p:pic>
        <p:nvPicPr>
          <p:cNvPr id="14" name="Picture 13">
            <a:extLst>
              <a:ext uri="{FF2B5EF4-FFF2-40B4-BE49-F238E27FC236}">
                <a16:creationId xmlns:a16="http://schemas.microsoft.com/office/drawing/2014/main" id="{7EBC81E8-1398-8D8F-16BB-CC285461B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64" y="3361976"/>
            <a:ext cx="5177506" cy="802947"/>
          </a:xfrm>
          <a:prstGeom prst="rect">
            <a:avLst/>
          </a:prstGeom>
          <a:ln>
            <a:solidFill>
              <a:schemeClr val="tx2">
                <a:lumMod val="50000"/>
              </a:schemeClr>
            </a:solidFill>
          </a:ln>
        </p:spPr>
      </p:pic>
      <p:sp>
        <p:nvSpPr>
          <p:cNvPr id="15" name="TextBox 14">
            <a:extLst>
              <a:ext uri="{FF2B5EF4-FFF2-40B4-BE49-F238E27FC236}">
                <a16:creationId xmlns:a16="http://schemas.microsoft.com/office/drawing/2014/main" id="{4E4C0360-F147-8681-05E5-4F6A7B824834}"/>
              </a:ext>
            </a:extLst>
          </p:cNvPr>
          <p:cNvSpPr txBox="1"/>
          <p:nvPr/>
        </p:nvSpPr>
        <p:spPr>
          <a:xfrm>
            <a:off x="201625" y="4363785"/>
            <a:ext cx="5877891" cy="1754326"/>
          </a:xfrm>
          <a:prstGeom prst="rect">
            <a:avLst/>
          </a:prstGeom>
          <a:noFill/>
        </p:spPr>
        <p:txBody>
          <a:bodyPr wrap="none" rtlCol="0">
            <a:spAutoFit/>
          </a:bodyPr>
          <a:lstStyle/>
          <a:p>
            <a:r>
              <a:rPr lang="en-US" b="1" dirty="0">
                <a:solidFill>
                  <a:srgbClr val="000000"/>
                </a:solidFill>
                <a:highlight>
                  <a:srgbClr val="FFFFFF"/>
                </a:highlight>
              </a:rPr>
              <a:t>MSE</a:t>
            </a:r>
            <a:r>
              <a:rPr lang="en-US" dirty="0">
                <a:solidFill>
                  <a:srgbClr val="000000"/>
                </a:solidFill>
                <a:highlight>
                  <a:srgbClr val="FFFFFF"/>
                </a:highlight>
              </a:rPr>
              <a:t>: A lower MSE indicates better model performance.</a:t>
            </a:r>
          </a:p>
          <a:p>
            <a:r>
              <a:rPr lang="en-US" dirty="0">
                <a:solidFill>
                  <a:srgbClr val="000000"/>
                </a:solidFill>
                <a:highlight>
                  <a:srgbClr val="FFFFFF"/>
                </a:highlight>
              </a:rPr>
              <a:t> In this </a:t>
            </a:r>
            <a:r>
              <a:rPr lang="en-US" dirty="0" err="1">
                <a:solidFill>
                  <a:srgbClr val="000000"/>
                </a:solidFill>
                <a:highlight>
                  <a:srgbClr val="FFFFFF"/>
                </a:highlight>
              </a:rPr>
              <a:t>case,the</a:t>
            </a:r>
            <a:r>
              <a:rPr lang="en-US" dirty="0">
                <a:solidFill>
                  <a:srgbClr val="000000"/>
                </a:solidFill>
                <a:highlight>
                  <a:srgbClr val="FFFFFF"/>
                </a:highlight>
              </a:rPr>
              <a:t> MSE is relatively low, suggesting that the </a:t>
            </a:r>
          </a:p>
          <a:p>
            <a:r>
              <a:rPr lang="en-US" dirty="0">
                <a:solidFill>
                  <a:srgbClr val="000000"/>
                </a:solidFill>
                <a:highlight>
                  <a:srgbClr val="FFFFFF"/>
                </a:highlight>
              </a:rPr>
              <a:t>model is making reasonably accurate predictions.</a:t>
            </a:r>
          </a:p>
          <a:p>
            <a:r>
              <a:rPr lang="en-US" b="1" dirty="0">
                <a:solidFill>
                  <a:srgbClr val="000000"/>
                </a:solidFill>
                <a:highlight>
                  <a:srgbClr val="FFFFFF"/>
                </a:highlight>
              </a:rPr>
              <a:t>R-Squared</a:t>
            </a:r>
            <a:r>
              <a:rPr lang="en-US" dirty="0">
                <a:solidFill>
                  <a:srgbClr val="000000"/>
                </a:solidFill>
                <a:highlight>
                  <a:srgbClr val="FFFFFF"/>
                </a:highlight>
              </a:rPr>
              <a:t>: </a:t>
            </a:r>
            <a:r>
              <a:rPr lang="en-US" dirty="0"/>
              <a:t>A higher R-squared indicates better model fit. In </a:t>
            </a:r>
          </a:p>
          <a:p>
            <a:r>
              <a:rPr lang="en-US" dirty="0"/>
              <a:t>this case, the R-squared is 0.62, which means that the model</a:t>
            </a:r>
          </a:p>
          <a:p>
            <a:r>
              <a:rPr lang="en-US" dirty="0"/>
              <a:t>explains about 62% of the variation in the target variable.</a:t>
            </a:r>
            <a:endParaRPr lang="en-IN" dirty="0">
              <a:solidFill>
                <a:srgbClr val="000000"/>
              </a:solidFill>
              <a:highlight>
                <a:srgbClr val="FFFFFF"/>
              </a:highlight>
            </a:endParaRPr>
          </a:p>
        </p:txBody>
      </p:sp>
    </p:spTree>
    <p:extLst>
      <p:ext uri="{BB962C8B-B14F-4D97-AF65-F5344CB8AC3E}">
        <p14:creationId xmlns:p14="http://schemas.microsoft.com/office/powerpoint/2010/main" val="5793017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mc:AlternateContent xmlns:mc="http://schemas.openxmlformats.org/markup-compatibility/2006" xmlns:p14="http://schemas.microsoft.com/office/powerpoint/2010/main">
    <mc:Choice Requires="p14">
      <p:transition spd="slow" p14:dur="1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D2D0847-F2E1-6CD5-A2B9-076C7BCAC422}"/>
              </a:ext>
            </a:extLst>
          </p:cNvPr>
          <p:cNvSpPr/>
          <p:nvPr/>
        </p:nvSpPr>
        <p:spPr>
          <a:xfrm>
            <a:off x="435429" y="2778693"/>
            <a:ext cx="2939142" cy="1325221"/>
          </a:xfrm>
          <a:prstGeom prst="roundRect">
            <a:avLst/>
          </a:prstGeom>
          <a:solidFill>
            <a:srgbClr val="1D1B58"/>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b="1" dirty="0"/>
              <a:t>Project Agenda</a:t>
            </a:r>
            <a:endParaRPr lang="en-IN" sz="2800" b="1" dirty="0"/>
          </a:p>
        </p:txBody>
      </p:sp>
      <p:sp>
        <p:nvSpPr>
          <p:cNvPr id="5" name="Arrow: Pentagon 4">
            <a:extLst>
              <a:ext uri="{FF2B5EF4-FFF2-40B4-BE49-F238E27FC236}">
                <a16:creationId xmlns:a16="http://schemas.microsoft.com/office/drawing/2014/main" id="{20FE669D-5337-52D1-C817-3FCCD7AEC7C9}"/>
              </a:ext>
            </a:extLst>
          </p:cNvPr>
          <p:cNvSpPr/>
          <p:nvPr/>
        </p:nvSpPr>
        <p:spPr>
          <a:xfrm>
            <a:off x="4865914" y="714433"/>
            <a:ext cx="2764972" cy="423297"/>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1. Data Exploration</a:t>
            </a:r>
          </a:p>
        </p:txBody>
      </p:sp>
      <p:sp>
        <p:nvSpPr>
          <p:cNvPr id="6" name="Arrow: Pentagon 5">
            <a:extLst>
              <a:ext uri="{FF2B5EF4-FFF2-40B4-BE49-F238E27FC236}">
                <a16:creationId xmlns:a16="http://schemas.microsoft.com/office/drawing/2014/main" id="{37587B7C-AA8A-564B-1030-099400AF7710}"/>
              </a:ext>
            </a:extLst>
          </p:cNvPr>
          <p:cNvSpPr/>
          <p:nvPr/>
        </p:nvSpPr>
        <p:spPr>
          <a:xfrm>
            <a:off x="4865914" y="1985476"/>
            <a:ext cx="2764972" cy="423297"/>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3. Data Cleaning</a:t>
            </a:r>
          </a:p>
        </p:txBody>
      </p:sp>
      <p:sp>
        <p:nvSpPr>
          <p:cNvPr id="7" name="Arrow: Pentagon 6">
            <a:extLst>
              <a:ext uri="{FF2B5EF4-FFF2-40B4-BE49-F238E27FC236}">
                <a16:creationId xmlns:a16="http://schemas.microsoft.com/office/drawing/2014/main" id="{B75C52D3-2AA5-4F4C-532E-AB92AC7BB64B}"/>
              </a:ext>
            </a:extLst>
          </p:cNvPr>
          <p:cNvSpPr/>
          <p:nvPr/>
        </p:nvSpPr>
        <p:spPr>
          <a:xfrm>
            <a:off x="4865914" y="3256519"/>
            <a:ext cx="2764972" cy="423298"/>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5. Feature Engineering</a:t>
            </a:r>
          </a:p>
        </p:txBody>
      </p:sp>
      <p:sp>
        <p:nvSpPr>
          <p:cNvPr id="9" name="Arrow: Pentagon 8">
            <a:extLst>
              <a:ext uri="{FF2B5EF4-FFF2-40B4-BE49-F238E27FC236}">
                <a16:creationId xmlns:a16="http://schemas.microsoft.com/office/drawing/2014/main" id="{6C6FC029-14A7-9BEB-F512-C56593B15051}"/>
              </a:ext>
            </a:extLst>
          </p:cNvPr>
          <p:cNvSpPr/>
          <p:nvPr/>
        </p:nvSpPr>
        <p:spPr>
          <a:xfrm>
            <a:off x="4865914" y="4538449"/>
            <a:ext cx="2841172" cy="484994"/>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7. Model Evaluation</a:t>
            </a:r>
          </a:p>
        </p:txBody>
      </p:sp>
      <p:sp>
        <p:nvSpPr>
          <p:cNvPr id="10" name="Arrow: Pentagon 9">
            <a:extLst>
              <a:ext uri="{FF2B5EF4-FFF2-40B4-BE49-F238E27FC236}">
                <a16:creationId xmlns:a16="http://schemas.microsoft.com/office/drawing/2014/main" id="{88C9742E-A4F5-17AC-4440-DE1901D015D0}"/>
              </a:ext>
            </a:extLst>
          </p:cNvPr>
          <p:cNvSpPr/>
          <p:nvPr/>
        </p:nvSpPr>
        <p:spPr>
          <a:xfrm rot="10800000" flipV="1">
            <a:off x="7707085" y="1335214"/>
            <a:ext cx="2895595" cy="441194"/>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2. Data Preprocessing</a:t>
            </a:r>
          </a:p>
        </p:txBody>
      </p:sp>
      <p:sp>
        <p:nvSpPr>
          <p:cNvPr id="11" name="Arrow: Pentagon 10">
            <a:extLst>
              <a:ext uri="{FF2B5EF4-FFF2-40B4-BE49-F238E27FC236}">
                <a16:creationId xmlns:a16="http://schemas.microsoft.com/office/drawing/2014/main" id="{F6784FCA-00B7-8299-1DAB-43B432F46843}"/>
              </a:ext>
            </a:extLst>
          </p:cNvPr>
          <p:cNvSpPr/>
          <p:nvPr/>
        </p:nvSpPr>
        <p:spPr>
          <a:xfrm rot="10800000" flipV="1">
            <a:off x="7707085" y="2580079"/>
            <a:ext cx="2895596" cy="474259"/>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4. Data Visualization</a:t>
            </a:r>
          </a:p>
        </p:txBody>
      </p:sp>
      <p:sp>
        <p:nvSpPr>
          <p:cNvPr id="12" name="Arrow: Pentagon 11">
            <a:extLst>
              <a:ext uri="{FF2B5EF4-FFF2-40B4-BE49-F238E27FC236}">
                <a16:creationId xmlns:a16="http://schemas.microsoft.com/office/drawing/2014/main" id="{9946D5EA-1F89-AC7C-41D8-6D8B8DBACDBF}"/>
              </a:ext>
            </a:extLst>
          </p:cNvPr>
          <p:cNvSpPr/>
          <p:nvPr/>
        </p:nvSpPr>
        <p:spPr>
          <a:xfrm rot="10800000" flipV="1">
            <a:off x="7707086" y="3858010"/>
            <a:ext cx="2895597" cy="39694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6. Model Building</a:t>
            </a:r>
          </a:p>
        </p:txBody>
      </p:sp>
      <p:sp>
        <p:nvSpPr>
          <p:cNvPr id="13" name="Arrow: Pentagon 12">
            <a:extLst>
              <a:ext uri="{FF2B5EF4-FFF2-40B4-BE49-F238E27FC236}">
                <a16:creationId xmlns:a16="http://schemas.microsoft.com/office/drawing/2014/main" id="{C8D01CA7-7084-286C-4868-D5F0F36C3DCF}"/>
              </a:ext>
            </a:extLst>
          </p:cNvPr>
          <p:cNvSpPr/>
          <p:nvPr/>
        </p:nvSpPr>
        <p:spPr>
          <a:xfrm rot="10800000" flipV="1">
            <a:off x="7707085" y="5348248"/>
            <a:ext cx="2895594" cy="484994"/>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000" b="1" dirty="0">
                <a:solidFill>
                  <a:srgbClr val="1D1B58"/>
                </a:solidFill>
              </a:rPr>
              <a:t>8. Predicting Result</a:t>
            </a:r>
          </a:p>
        </p:txBody>
      </p:sp>
    </p:spTree>
    <p:extLst>
      <p:ext uri="{BB962C8B-B14F-4D97-AF65-F5344CB8AC3E}">
        <p14:creationId xmlns:p14="http://schemas.microsoft.com/office/powerpoint/2010/main" val="2049719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174171" y="1066800"/>
            <a:ext cx="11734799" cy="5006341"/>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sz="2000" dirty="0">
                <a:solidFill>
                  <a:srgbClr val="000000"/>
                </a:solidFill>
                <a:highlight>
                  <a:srgbClr val="FFFFFF"/>
                </a:highlight>
                <a:latin typeface="Helvetica Neue"/>
              </a:rPr>
              <a:t>The used car market is vast and highly variable in terms of pricing. Both buyers and sellers need a reliable system to estimate the value of a used car based on various factors like age, mileage, model, and more. Predicting the price accurately can help both parties make informed decisions.</a:t>
            </a:r>
          </a:p>
          <a:p>
            <a:pPr marL="0" indent="0" algn="l">
              <a:buNone/>
            </a:pPr>
            <a:r>
              <a:rPr lang="en-US" sz="2400" b="1" i="0" dirty="0">
                <a:solidFill>
                  <a:schemeClr val="tx1">
                    <a:lumMod val="90000"/>
                    <a:lumOff val="10000"/>
                  </a:schemeClr>
                </a:solidFill>
                <a:effectLst/>
                <a:highlight>
                  <a:srgbClr val="FFFFFF"/>
                </a:highlight>
                <a:latin typeface="Helvetica Neue"/>
              </a:rPr>
              <a:t>    </a:t>
            </a:r>
          </a:p>
          <a:p>
            <a:pPr marL="0" indent="0" algn="l">
              <a:buNone/>
            </a:pPr>
            <a:endParaRPr lang="en-US" sz="2400" b="1" dirty="0">
              <a:solidFill>
                <a:schemeClr val="tx1">
                  <a:lumMod val="90000"/>
                  <a:lumOff val="10000"/>
                </a:schemeClr>
              </a:solidFill>
              <a:highlight>
                <a:srgbClr val="FFFFFF"/>
              </a:highlight>
              <a:latin typeface="Helvetica Neue"/>
            </a:endParaRPr>
          </a:p>
          <a:p>
            <a:pPr algn="l"/>
            <a:endParaRPr lang="en-US" sz="2400" b="1" i="0" dirty="0">
              <a:solidFill>
                <a:schemeClr val="tx1">
                  <a:lumMod val="90000"/>
                  <a:lumOff val="10000"/>
                </a:schemeClr>
              </a:solidFill>
              <a:effectLst/>
              <a:highlight>
                <a:srgbClr val="FFFFFF"/>
              </a:highlight>
              <a:latin typeface="Britannic Bold" panose="020B0903060703020204" pitchFamily="34" charset="0"/>
            </a:endParaRPr>
          </a:p>
          <a:p>
            <a:pPr algn="l">
              <a:buFont typeface="Arial" panose="020B0604020202020204" pitchFamily="34" charset="0"/>
              <a:buChar char="•"/>
            </a:pPr>
            <a:r>
              <a:rPr lang="en-US" sz="2000" b="0" i="0" dirty="0">
                <a:solidFill>
                  <a:srgbClr val="000000"/>
                </a:solidFill>
                <a:effectLst/>
                <a:highlight>
                  <a:srgbClr val="FFFFFF"/>
                </a:highlight>
                <a:latin typeface="Helvetica Neue"/>
              </a:rPr>
              <a:t>The objective of this project is to build a predictive model for car prices using a dataset of used cars. The project involves conducting comprehensive exploratory data analysis (EDA) to understand the relationships between various features and car prices, preprocessing the data to handle missing values and encode categorical variables, engineering new features, and evaluating the performance of different regression models. The ultimate goal is to create an accurate and reliable model that can predict the price of a used car based on its attributes, and to effectively communicate the findings and insights through clear and informative visualizations.</a:t>
            </a:r>
            <a:endParaRPr lang="en-US" sz="2000" dirty="0"/>
          </a:p>
        </p:txBody>
      </p:sp>
      <p:sp>
        <p:nvSpPr>
          <p:cNvPr id="6" name="Rectangle: Rounded Corners 5">
            <a:extLst>
              <a:ext uri="{FF2B5EF4-FFF2-40B4-BE49-F238E27FC236}">
                <a16:creationId xmlns:a16="http://schemas.microsoft.com/office/drawing/2014/main" id="{4ED28FDD-D8C9-7A49-3069-DEE8363849BB}"/>
              </a:ext>
            </a:extLst>
          </p:cNvPr>
          <p:cNvSpPr/>
          <p:nvPr/>
        </p:nvSpPr>
        <p:spPr>
          <a:xfrm>
            <a:off x="3586841" y="239486"/>
            <a:ext cx="4757057" cy="545373"/>
          </a:xfrm>
          <a:prstGeom prst="roundRect">
            <a:avLst/>
          </a:prstGeom>
          <a:solidFill>
            <a:srgbClr val="21275D"/>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Project</a:t>
            </a:r>
            <a:r>
              <a:rPr lang="en-US" sz="2800" b="1" dirty="0"/>
              <a:t> Overview</a:t>
            </a:r>
            <a:endParaRPr lang="en-IN" sz="2800" b="1" dirty="0"/>
          </a:p>
        </p:txBody>
      </p:sp>
      <p:sp>
        <p:nvSpPr>
          <p:cNvPr id="2" name="Rectangle: Rounded Corners 1">
            <a:extLst>
              <a:ext uri="{FF2B5EF4-FFF2-40B4-BE49-F238E27FC236}">
                <a16:creationId xmlns:a16="http://schemas.microsoft.com/office/drawing/2014/main" id="{5E194A8C-5CC2-BE18-440C-4986D038D5F6}"/>
              </a:ext>
            </a:extLst>
          </p:cNvPr>
          <p:cNvSpPr/>
          <p:nvPr/>
        </p:nvSpPr>
        <p:spPr>
          <a:xfrm>
            <a:off x="4718954" y="2656115"/>
            <a:ext cx="2492829" cy="489857"/>
          </a:xfrm>
          <a:prstGeom prst="roundRect">
            <a:avLst/>
          </a:prstGeom>
          <a:solidFill>
            <a:srgbClr val="21275D"/>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Objective</a:t>
            </a:r>
            <a:endParaRPr lang="en-IN" sz="2800" b="1" dirty="0"/>
          </a:p>
        </p:txBody>
      </p:sp>
    </p:spTree>
    <p:extLst>
      <p:ext uri="{BB962C8B-B14F-4D97-AF65-F5344CB8AC3E}">
        <p14:creationId xmlns:p14="http://schemas.microsoft.com/office/powerpoint/2010/main" val="22724594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81BD-2B0D-0F4E-0CF1-22FD97AFC84B}"/>
              </a:ext>
            </a:extLst>
          </p:cNvPr>
          <p:cNvSpPr>
            <a:spLocks noGrp="1"/>
          </p:cNvSpPr>
          <p:nvPr>
            <p:ph type="title"/>
          </p:nvPr>
        </p:nvSpPr>
        <p:spPr>
          <a:xfrm>
            <a:off x="678883" y="179123"/>
            <a:ext cx="10834234" cy="612775"/>
          </a:xfrm>
        </p:spPr>
        <p:txBody>
          <a:bodyPr/>
          <a:lstStyle/>
          <a:p>
            <a:pPr algn="ctr"/>
            <a:r>
              <a:rPr lang="en-IN" dirty="0"/>
              <a:t>Understanding Data</a:t>
            </a:r>
          </a:p>
        </p:txBody>
      </p:sp>
      <p:sp>
        <p:nvSpPr>
          <p:cNvPr id="11" name="Content Placeholder 2">
            <a:extLst>
              <a:ext uri="{FF2B5EF4-FFF2-40B4-BE49-F238E27FC236}">
                <a16:creationId xmlns:a16="http://schemas.microsoft.com/office/drawing/2014/main" id="{576000FA-B8B9-921B-8B8C-CD01534DBF93}"/>
              </a:ext>
            </a:extLst>
          </p:cNvPr>
          <p:cNvSpPr>
            <a:spLocks noGrp="1"/>
          </p:cNvSpPr>
          <p:nvPr>
            <p:ph idx="1"/>
          </p:nvPr>
        </p:nvSpPr>
        <p:spPr>
          <a:xfrm>
            <a:off x="483507" y="791898"/>
            <a:ext cx="10833100" cy="5649686"/>
          </a:xfrm>
        </p:spPr>
        <p:txBody>
          <a:bodyPr>
            <a:normAutofit fontScale="55000" lnSpcReduction="20000"/>
          </a:bodyPr>
          <a:lstStyle/>
          <a:p>
            <a:pPr marL="0" indent="0" algn="ctr">
              <a:lnSpc>
                <a:spcPct val="120000"/>
              </a:lnSpc>
              <a:buNone/>
            </a:pPr>
            <a:endParaRPr lang="en-US" sz="2500" b="1" i="0" dirty="0">
              <a:solidFill>
                <a:schemeClr val="accent2">
                  <a:lumMod val="50000"/>
                </a:schemeClr>
              </a:solidFill>
              <a:effectLst/>
              <a:highlight>
                <a:srgbClr val="FFFFFF"/>
              </a:highlight>
              <a:latin typeface="+mn-lt"/>
            </a:endParaRPr>
          </a:p>
          <a:p>
            <a:pPr marL="0" indent="0" algn="l">
              <a:buNone/>
            </a:pPr>
            <a:r>
              <a:rPr lang="en-IN" sz="2900" b="1" i="0" dirty="0">
                <a:solidFill>
                  <a:srgbClr val="0D0D0D"/>
                </a:solidFill>
                <a:effectLst/>
                <a:highlight>
                  <a:srgbClr val="FFFFFF"/>
                </a:highlight>
                <a:latin typeface="+mn-lt"/>
              </a:rPr>
              <a:t>Information about colu</a:t>
            </a:r>
            <a:r>
              <a:rPr lang="en-IN" sz="2900" b="1" dirty="0">
                <a:solidFill>
                  <a:srgbClr val="0D0D0D"/>
                </a:solidFill>
                <a:highlight>
                  <a:srgbClr val="FFFFFF"/>
                </a:highlight>
                <a:latin typeface="+mn-lt"/>
              </a:rPr>
              <a:t>mns of the dataset </a:t>
            </a:r>
            <a:r>
              <a:rPr lang="en-IN" sz="2900" b="1" i="0" dirty="0">
                <a:solidFill>
                  <a:srgbClr val="0D0D0D"/>
                </a:solidFill>
                <a:effectLst/>
                <a:highlight>
                  <a:srgbClr val="FFFFFF"/>
                </a:highlight>
                <a:latin typeface="+mn-lt"/>
              </a:rPr>
              <a:t>:</a:t>
            </a:r>
            <a:endParaRPr lang="en-US" sz="29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I</a:t>
            </a:r>
            <a:r>
              <a:rPr lang="en-US" sz="2500" b="1" dirty="0">
                <a:solidFill>
                  <a:srgbClr val="0D0D0D"/>
                </a:solidFill>
                <a:highlight>
                  <a:srgbClr val="FFFFFF"/>
                </a:highlight>
                <a:latin typeface="+mn-lt"/>
              </a:rPr>
              <a:t>D</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COMPANY</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dirty="0">
                <a:solidFill>
                  <a:srgbClr val="0D0D0D"/>
                </a:solidFill>
                <a:highlight>
                  <a:srgbClr val="FFFFFF"/>
                </a:highlight>
                <a:latin typeface="+mn-lt"/>
              </a:rPr>
              <a:t>MODEL</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VARIANT</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FUEL TYPE</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COLOUR</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KILOMETER</a:t>
            </a:r>
            <a:r>
              <a:rPr lang="en-US" sz="2500" b="0" i="0" dirty="0">
                <a:solidFill>
                  <a:srgbClr val="0D0D0D"/>
                </a:solidFill>
                <a:effectLst/>
                <a:highlight>
                  <a:srgbClr val="FFFFFF"/>
                </a:highlight>
                <a:latin typeface="+mn-lt"/>
              </a:rPr>
              <a:t> </a:t>
            </a:r>
          </a:p>
          <a:p>
            <a:pPr lvl="1" algn="l">
              <a:buFont typeface="Wingdings" panose="05000000000000000000" pitchFamily="2" charset="2"/>
              <a:buChar char="§"/>
            </a:pPr>
            <a:r>
              <a:rPr lang="en-US" sz="2500" b="1" i="0" dirty="0">
                <a:solidFill>
                  <a:srgbClr val="0D0D0D"/>
                </a:solidFill>
                <a:effectLst/>
                <a:highlight>
                  <a:srgbClr val="FFFFFF"/>
                </a:highlight>
                <a:latin typeface="+mn-lt"/>
              </a:rPr>
              <a:t>BODYSTYLE</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i="0" dirty="0">
                <a:solidFill>
                  <a:srgbClr val="0D0D0D"/>
                </a:solidFill>
                <a:effectLst/>
                <a:highlight>
                  <a:srgbClr val="FFFFFF"/>
                </a:highlight>
                <a:latin typeface="+mn-lt"/>
              </a:rPr>
              <a:t>TRANSMISSION TYPE</a:t>
            </a:r>
            <a:endParaRPr lang="en-US" sz="2500" b="0" i="0" dirty="0">
              <a:solidFill>
                <a:srgbClr val="0D0D0D"/>
              </a:solidFill>
              <a:effectLst/>
              <a:highlight>
                <a:srgbClr val="FFFFFF"/>
              </a:highlight>
              <a:latin typeface="+mn-lt"/>
            </a:endParaRPr>
          </a:p>
          <a:p>
            <a:pPr lvl="1" algn="l">
              <a:buFont typeface="Wingdings" panose="05000000000000000000" pitchFamily="2" charset="2"/>
              <a:buChar char="§"/>
            </a:pPr>
            <a:r>
              <a:rPr lang="en-US" sz="2500" b="1" dirty="0">
                <a:solidFill>
                  <a:srgbClr val="0D0D0D"/>
                </a:solidFill>
                <a:highlight>
                  <a:srgbClr val="FFFFFF"/>
                </a:highlight>
                <a:latin typeface="+mn-lt"/>
              </a:rPr>
              <a:t>MANUFACTURE DATE </a:t>
            </a:r>
          </a:p>
          <a:p>
            <a:pPr lvl="1" algn="l">
              <a:buFont typeface="Wingdings" panose="05000000000000000000" pitchFamily="2" charset="2"/>
              <a:buChar char="§"/>
            </a:pPr>
            <a:r>
              <a:rPr lang="en-US" sz="2500" b="1" dirty="0">
                <a:solidFill>
                  <a:srgbClr val="0D0D0D"/>
                </a:solidFill>
                <a:highlight>
                  <a:srgbClr val="FFFFFF"/>
                </a:highlight>
                <a:latin typeface="+mn-lt"/>
              </a:rPr>
              <a:t>MODEL YEAR </a:t>
            </a:r>
          </a:p>
          <a:p>
            <a:pPr lvl="1" algn="l">
              <a:buFont typeface="Wingdings" panose="05000000000000000000" pitchFamily="2" charset="2"/>
              <a:buChar char="§"/>
            </a:pPr>
            <a:r>
              <a:rPr lang="en-US" sz="2500" b="1" dirty="0">
                <a:solidFill>
                  <a:srgbClr val="0D0D0D"/>
                </a:solidFill>
                <a:highlight>
                  <a:srgbClr val="FFFFFF"/>
                </a:highlight>
                <a:latin typeface="+mn-lt"/>
              </a:rPr>
              <a:t>CNG KIT</a:t>
            </a:r>
          </a:p>
          <a:p>
            <a:pPr lvl="1" algn="l">
              <a:buFont typeface="Wingdings" panose="05000000000000000000" pitchFamily="2" charset="2"/>
              <a:buChar char="§"/>
            </a:pPr>
            <a:r>
              <a:rPr lang="en-US" sz="2500" b="1" dirty="0">
                <a:solidFill>
                  <a:srgbClr val="0D0D0D"/>
                </a:solidFill>
                <a:highlight>
                  <a:srgbClr val="FFFFFF"/>
                </a:highlight>
                <a:latin typeface="+mn-lt"/>
              </a:rPr>
              <a:t>PRICE</a:t>
            </a:r>
          </a:p>
          <a:p>
            <a:pPr lvl="1" algn="l">
              <a:buFont typeface="Wingdings" panose="05000000000000000000" pitchFamily="2" charset="2"/>
              <a:buChar char="§"/>
            </a:pPr>
            <a:r>
              <a:rPr lang="en-US" sz="2500" b="1" dirty="0">
                <a:solidFill>
                  <a:srgbClr val="0D0D0D"/>
                </a:solidFill>
                <a:highlight>
                  <a:srgbClr val="FFFFFF"/>
                </a:highlight>
                <a:latin typeface="+mn-lt"/>
              </a:rPr>
              <a:t>OWNER</a:t>
            </a:r>
          </a:p>
          <a:p>
            <a:pPr lvl="1" algn="l">
              <a:buFont typeface="Wingdings" panose="05000000000000000000" pitchFamily="2" charset="2"/>
              <a:buChar char="§"/>
            </a:pPr>
            <a:r>
              <a:rPr lang="en-US" sz="2500" b="1" dirty="0">
                <a:solidFill>
                  <a:srgbClr val="0D0D0D"/>
                </a:solidFill>
                <a:highlight>
                  <a:srgbClr val="FFFFFF"/>
                </a:highlight>
                <a:latin typeface="+mn-lt"/>
              </a:rPr>
              <a:t>DEALER STATE</a:t>
            </a:r>
          </a:p>
          <a:p>
            <a:pPr lvl="1" algn="l">
              <a:buFont typeface="Wingdings" panose="05000000000000000000" pitchFamily="2" charset="2"/>
              <a:buChar char="§"/>
            </a:pPr>
            <a:r>
              <a:rPr lang="en-US" sz="2500" b="1" dirty="0">
                <a:solidFill>
                  <a:srgbClr val="0D0D0D"/>
                </a:solidFill>
                <a:highlight>
                  <a:srgbClr val="FFFFFF"/>
                </a:highlight>
                <a:latin typeface="+mn-lt"/>
              </a:rPr>
              <a:t>DEALER NAME</a:t>
            </a:r>
          </a:p>
          <a:p>
            <a:pPr lvl="1" algn="l">
              <a:buFont typeface="Wingdings" panose="05000000000000000000" pitchFamily="2" charset="2"/>
              <a:buChar char="§"/>
            </a:pPr>
            <a:r>
              <a:rPr lang="en-US" sz="2500" b="1" dirty="0">
                <a:solidFill>
                  <a:srgbClr val="0D0D0D"/>
                </a:solidFill>
                <a:highlight>
                  <a:srgbClr val="FFFFFF"/>
                </a:highlight>
                <a:latin typeface="+mn-lt"/>
              </a:rPr>
              <a:t>CITY</a:t>
            </a:r>
          </a:p>
          <a:p>
            <a:pPr lvl="1" algn="l">
              <a:buFont typeface="Wingdings" panose="05000000000000000000" pitchFamily="2" charset="2"/>
              <a:buChar char="§"/>
            </a:pPr>
            <a:r>
              <a:rPr lang="en-US" sz="2500" b="1" dirty="0">
                <a:solidFill>
                  <a:srgbClr val="0D0D0D"/>
                </a:solidFill>
                <a:highlight>
                  <a:srgbClr val="FFFFFF"/>
                </a:highlight>
                <a:latin typeface="+mn-lt"/>
              </a:rPr>
              <a:t>WARRANTY</a:t>
            </a:r>
          </a:p>
          <a:p>
            <a:pPr lvl="1" algn="l">
              <a:buFont typeface="Wingdings" panose="05000000000000000000" pitchFamily="2" charset="2"/>
              <a:buChar char="§"/>
            </a:pPr>
            <a:r>
              <a:rPr lang="en-US" sz="2500" b="1" dirty="0">
                <a:solidFill>
                  <a:srgbClr val="0D0D0D"/>
                </a:solidFill>
                <a:highlight>
                  <a:srgbClr val="FFFFFF"/>
                </a:highlight>
                <a:latin typeface="+mn-lt"/>
              </a:rPr>
              <a:t>QUALITY SCORE</a:t>
            </a:r>
          </a:p>
          <a:p>
            <a:pPr marL="457200" lvl="1" indent="0" algn="l">
              <a:buNone/>
            </a:pPr>
            <a:endParaRPr lang="en-US" b="0" i="0" dirty="0">
              <a:solidFill>
                <a:srgbClr val="0D0D0D"/>
              </a:solidFill>
              <a:effectLst/>
              <a:highlight>
                <a:srgbClr val="FFFFFF"/>
              </a:highlight>
              <a:latin typeface="+mn-lt"/>
            </a:endParaRPr>
          </a:p>
          <a:p>
            <a:pPr algn="l"/>
            <a:r>
              <a:rPr lang="en-IN" sz="2500" b="1" dirty="0">
                <a:solidFill>
                  <a:srgbClr val="0D0D0D"/>
                </a:solidFill>
                <a:highlight>
                  <a:srgbClr val="FFFFFF"/>
                </a:highlight>
                <a:latin typeface="+mj-lt"/>
              </a:rPr>
              <a:t>Shape of Dataset</a:t>
            </a:r>
            <a:r>
              <a:rPr lang="en-IN" sz="2500" b="1" i="0" dirty="0">
                <a:solidFill>
                  <a:srgbClr val="0D0D0D"/>
                </a:solidFill>
                <a:effectLst/>
                <a:highlight>
                  <a:srgbClr val="FFFFFF"/>
                </a:highlight>
                <a:latin typeface="+mj-lt"/>
              </a:rPr>
              <a:t>:(</a:t>
            </a:r>
            <a:r>
              <a:rPr lang="en-IN" sz="2500" b="0" i="0" dirty="0">
                <a:solidFill>
                  <a:srgbClr val="0D0D0D"/>
                </a:solidFill>
                <a:effectLst/>
                <a:highlight>
                  <a:srgbClr val="FFFFFF"/>
                </a:highlight>
                <a:latin typeface="+mj-lt"/>
              </a:rPr>
              <a:t> </a:t>
            </a:r>
            <a:r>
              <a:rPr lang="en-IN" sz="2500" dirty="0">
                <a:solidFill>
                  <a:srgbClr val="0D0D0D"/>
                </a:solidFill>
                <a:highlight>
                  <a:srgbClr val="FFFFFF"/>
                </a:highlight>
                <a:latin typeface="+mn-lt"/>
              </a:rPr>
              <a:t>1064</a:t>
            </a:r>
            <a:r>
              <a:rPr lang="en-IN" sz="2500" b="0" i="0" dirty="0">
                <a:solidFill>
                  <a:srgbClr val="0D0D0D"/>
                </a:solidFill>
                <a:effectLst/>
                <a:highlight>
                  <a:srgbClr val="FFFFFF"/>
                </a:highlight>
                <a:latin typeface="+mn-lt"/>
              </a:rPr>
              <a:t>, 19)</a:t>
            </a:r>
          </a:p>
          <a:p>
            <a:pPr algn="l"/>
            <a:r>
              <a:rPr lang="en-IN" sz="2500" b="1" i="0" dirty="0">
                <a:solidFill>
                  <a:srgbClr val="0D0D0D"/>
                </a:solidFill>
                <a:effectLst/>
                <a:highlight>
                  <a:srgbClr val="FFFFFF"/>
                </a:highlight>
                <a:latin typeface="+mj-lt"/>
              </a:rPr>
              <a:t>Columns</a:t>
            </a:r>
            <a:r>
              <a:rPr lang="en-IN" sz="2500" b="1" i="0" dirty="0">
                <a:solidFill>
                  <a:srgbClr val="0D0D0D"/>
                </a:solidFill>
                <a:effectLst/>
                <a:highlight>
                  <a:srgbClr val="FFFFFF"/>
                </a:highlight>
                <a:latin typeface="+mn-lt"/>
              </a:rPr>
              <a:t>:</a:t>
            </a:r>
            <a:r>
              <a:rPr lang="en-IN" sz="2500" b="0" i="0" dirty="0">
                <a:solidFill>
                  <a:srgbClr val="0D0D0D"/>
                </a:solidFill>
                <a:effectLst/>
                <a:highlight>
                  <a:srgbClr val="FFFFFF"/>
                </a:highlight>
                <a:latin typeface="+mn-lt"/>
              </a:rPr>
              <a:t> 19</a:t>
            </a:r>
          </a:p>
          <a:p>
            <a:endParaRPr lang="en-IN" dirty="0"/>
          </a:p>
        </p:txBody>
      </p:sp>
      <p:pic>
        <p:nvPicPr>
          <p:cNvPr id="13" name="Picture 12">
            <a:extLst>
              <a:ext uri="{FF2B5EF4-FFF2-40B4-BE49-F238E27FC236}">
                <a16:creationId xmlns:a16="http://schemas.microsoft.com/office/drawing/2014/main" id="{E3E96600-6FB4-914D-EC3D-DB607B62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345" y="1287153"/>
            <a:ext cx="5757262" cy="4329876"/>
          </a:xfrm>
          <a:prstGeom prst="rect">
            <a:avLst/>
          </a:prstGeom>
        </p:spPr>
      </p:pic>
    </p:spTree>
    <p:extLst>
      <p:ext uri="{BB962C8B-B14F-4D97-AF65-F5344CB8AC3E}">
        <p14:creationId xmlns:p14="http://schemas.microsoft.com/office/powerpoint/2010/main" val="132827602"/>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78D6D-D680-12AC-0A0F-47C21DC3176F}"/>
              </a:ext>
            </a:extLst>
          </p:cNvPr>
          <p:cNvSpPr>
            <a:spLocks noGrp="1"/>
          </p:cNvSpPr>
          <p:nvPr>
            <p:ph idx="1"/>
          </p:nvPr>
        </p:nvSpPr>
        <p:spPr>
          <a:xfrm>
            <a:off x="242511" y="1016065"/>
            <a:ext cx="11658600" cy="5074413"/>
          </a:xfrm>
        </p:spPr>
        <p:txBody>
          <a:bodyPr numCol="2">
            <a:normAutofit/>
          </a:bodyPr>
          <a:lstStyle/>
          <a:p>
            <a:pPr marL="0" indent="0">
              <a:buNone/>
            </a:pPr>
            <a:r>
              <a:rPr lang="en-US" sz="1200" b="0" i="0" dirty="0">
                <a:solidFill>
                  <a:srgbClr val="000000"/>
                </a:solidFill>
                <a:effectLst/>
                <a:highlight>
                  <a:srgbClr val="FFFFFF"/>
                </a:highlight>
                <a:latin typeface="Helvetica Neue"/>
              </a:rPr>
              <a:t>:</a:t>
            </a:r>
            <a:endParaRPr lang="en-IN" sz="1800" dirty="0"/>
          </a:p>
          <a:p>
            <a:pPr marL="0" indent="0">
              <a:buNone/>
            </a:pPr>
            <a:endParaRPr lang="en-IN" sz="1800" dirty="0"/>
          </a:p>
        </p:txBody>
      </p:sp>
      <p:sp>
        <p:nvSpPr>
          <p:cNvPr id="8" name="Rectangle: Rounded Corners 7">
            <a:extLst>
              <a:ext uri="{FF2B5EF4-FFF2-40B4-BE49-F238E27FC236}">
                <a16:creationId xmlns:a16="http://schemas.microsoft.com/office/drawing/2014/main" id="{FEB53111-00C8-D2EA-1F22-9B43E57EC7EA}"/>
              </a:ext>
            </a:extLst>
          </p:cNvPr>
          <p:cNvSpPr/>
          <p:nvPr/>
        </p:nvSpPr>
        <p:spPr>
          <a:xfrm>
            <a:off x="556093" y="319380"/>
            <a:ext cx="4854107" cy="55147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b="1" dirty="0"/>
              <a:t>Data Exploration</a:t>
            </a:r>
            <a:endParaRPr lang="en-IN" sz="2800" b="1" dirty="0"/>
          </a:p>
        </p:txBody>
      </p:sp>
      <p:sp>
        <p:nvSpPr>
          <p:cNvPr id="24" name="TextBox 23">
            <a:extLst>
              <a:ext uri="{FF2B5EF4-FFF2-40B4-BE49-F238E27FC236}">
                <a16:creationId xmlns:a16="http://schemas.microsoft.com/office/drawing/2014/main" id="{132022D0-EAA8-13E1-2449-F7D5830F6651}"/>
              </a:ext>
            </a:extLst>
          </p:cNvPr>
          <p:cNvSpPr txBox="1"/>
          <p:nvPr/>
        </p:nvSpPr>
        <p:spPr>
          <a:xfrm>
            <a:off x="556093" y="1289953"/>
            <a:ext cx="5184191" cy="4524315"/>
          </a:xfrm>
          <a:prstGeom prst="rect">
            <a:avLst/>
          </a:prstGeom>
          <a:noFill/>
        </p:spPr>
        <p:txBody>
          <a:bodyPr wrap="square" rtlCol="0">
            <a:spAutoFit/>
          </a:bodyPr>
          <a:lstStyle/>
          <a:p>
            <a:pPr lvl="1" indent="-432000">
              <a:buFont typeface="+mj-lt"/>
              <a:buAutoNum type="arabicParenR"/>
            </a:pPr>
            <a:r>
              <a:rPr lang="en-US" sz="1600" dirty="0">
                <a:solidFill>
                  <a:srgbClr val="000000"/>
                </a:solidFill>
                <a:highlight>
                  <a:srgbClr val="FFFFFF"/>
                </a:highlight>
              </a:rPr>
              <a:t>The dataset contains 1064 rows.</a:t>
            </a:r>
          </a:p>
          <a:p>
            <a:pPr lvl="1" indent="-432000">
              <a:buFont typeface="+mj-lt"/>
              <a:buAutoNum type="arabicParenR"/>
            </a:pPr>
            <a:r>
              <a:rPr lang="en-US" sz="1600" dirty="0">
                <a:solidFill>
                  <a:srgbClr val="000000"/>
                </a:solidFill>
                <a:highlight>
                  <a:srgbClr val="FFFFFF"/>
                </a:highlight>
              </a:rPr>
              <a:t>The columns Id, Kilometer, </a:t>
            </a:r>
            <a:r>
              <a:rPr lang="en-US" sz="1600" dirty="0" err="1">
                <a:solidFill>
                  <a:srgbClr val="000000"/>
                </a:solidFill>
                <a:highlight>
                  <a:srgbClr val="FFFFFF"/>
                </a:highlight>
              </a:rPr>
              <a:t>ModelYear</a:t>
            </a:r>
            <a:r>
              <a:rPr lang="en-US" sz="1600" dirty="0">
                <a:solidFill>
                  <a:srgbClr val="000000"/>
                </a:solidFill>
                <a:highlight>
                  <a:srgbClr val="FFFFFF"/>
                </a:highlight>
              </a:rPr>
              <a:t>, Warranty, and  </a:t>
            </a:r>
            <a:r>
              <a:rPr lang="en-US" sz="1600" dirty="0" err="1">
                <a:solidFill>
                  <a:srgbClr val="000000"/>
                </a:solidFill>
                <a:highlight>
                  <a:srgbClr val="FFFFFF"/>
                </a:highlight>
              </a:rPr>
              <a:t>QualityScore</a:t>
            </a:r>
            <a:r>
              <a:rPr lang="en-US" sz="1600" dirty="0">
                <a:solidFill>
                  <a:srgbClr val="000000"/>
                </a:solidFill>
                <a:highlight>
                  <a:srgbClr val="FFFFFF"/>
                </a:highlight>
              </a:rPr>
              <a:t> are numerical.</a:t>
            </a:r>
          </a:p>
          <a:p>
            <a:pPr lvl="1" indent="-432000">
              <a:buFont typeface="+mj-lt"/>
              <a:buAutoNum type="arabicParenR"/>
            </a:pPr>
            <a:r>
              <a:rPr lang="en-US" sz="1600" dirty="0">
                <a:solidFill>
                  <a:srgbClr val="000000"/>
                </a:solidFill>
                <a:highlight>
                  <a:srgbClr val="FFFFFF"/>
                </a:highlight>
              </a:rPr>
              <a:t>The remaining columns appear to contain categorical data, such as the car's company, model, variant, fuel type, color, body style, transmission type, owner, dealer state, dealer name, and city.</a:t>
            </a:r>
          </a:p>
          <a:p>
            <a:pPr lvl="1" indent="-432000">
              <a:buFont typeface="+mj-lt"/>
              <a:buAutoNum type="arabicParenR"/>
            </a:pPr>
            <a:r>
              <a:rPr lang="en-US" sz="1600" dirty="0">
                <a:solidFill>
                  <a:srgbClr val="000000"/>
                </a:solidFill>
                <a:highlight>
                  <a:srgbClr val="FFFFFF"/>
                </a:highlight>
              </a:rPr>
              <a:t>The column </a:t>
            </a:r>
            <a:r>
              <a:rPr lang="en-US" sz="1600" dirty="0" err="1">
                <a:solidFill>
                  <a:srgbClr val="000000"/>
                </a:solidFill>
                <a:highlight>
                  <a:srgbClr val="FFFFFF"/>
                </a:highlight>
              </a:rPr>
              <a:t>CngKit</a:t>
            </a:r>
            <a:r>
              <a:rPr lang="en-US" sz="1600" dirty="0">
                <a:solidFill>
                  <a:srgbClr val="000000"/>
                </a:solidFill>
                <a:highlight>
                  <a:srgbClr val="FFFFFF"/>
                </a:highlight>
              </a:rPr>
              <a:t> has a large number of null values (978 out of 1064), suggesting that CNG kits are not common in the data.</a:t>
            </a:r>
          </a:p>
          <a:p>
            <a:pPr lvl="1" indent="-432000">
              <a:buFont typeface="+mj-lt"/>
              <a:buAutoNum type="arabicParenR"/>
            </a:pPr>
            <a:r>
              <a:rPr lang="en-US" sz="1600" dirty="0">
                <a:solidFill>
                  <a:srgbClr val="000000"/>
                </a:solidFill>
                <a:highlight>
                  <a:srgbClr val="FFFFFF"/>
                </a:highlight>
              </a:rPr>
              <a:t>The column </a:t>
            </a:r>
            <a:r>
              <a:rPr lang="en-US" sz="1600" dirty="0" err="1">
                <a:solidFill>
                  <a:srgbClr val="000000"/>
                </a:solidFill>
                <a:highlight>
                  <a:srgbClr val="FFFFFF"/>
                </a:highlight>
              </a:rPr>
              <a:t>TransmissionType</a:t>
            </a:r>
            <a:r>
              <a:rPr lang="en-US" sz="1600" dirty="0">
                <a:solidFill>
                  <a:srgbClr val="000000"/>
                </a:solidFill>
                <a:highlight>
                  <a:srgbClr val="FFFFFF"/>
                </a:highlight>
              </a:rPr>
              <a:t> also has a large number of null values (714 out of 1064), suggesting that transmission type information is not available for many cars.</a:t>
            </a:r>
          </a:p>
          <a:p>
            <a:pPr lvl="1" indent="-432000">
              <a:buFont typeface="+mj-lt"/>
              <a:buAutoNum type="arabicParenR"/>
            </a:pPr>
            <a:r>
              <a:rPr lang="en-US" sz="1600" dirty="0">
                <a:solidFill>
                  <a:srgbClr val="000000"/>
                </a:solidFill>
                <a:highlight>
                  <a:srgbClr val="FFFFFF"/>
                </a:highlight>
              </a:rPr>
              <a:t>The column Price is of type object, which means it may contain non-numeric values (e.g., strings). Further analysis would be needed to determine the exact format of the price data.</a:t>
            </a:r>
          </a:p>
        </p:txBody>
      </p:sp>
      <p:pic>
        <p:nvPicPr>
          <p:cNvPr id="4" name="Picture 3">
            <a:extLst>
              <a:ext uri="{FF2B5EF4-FFF2-40B4-BE49-F238E27FC236}">
                <a16:creationId xmlns:a16="http://schemas.microsoft.com/office/drawing/2014/main" id="{9442F546-AFB3-4817-7A6F-9AF66936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1378"/>
            <a:ext cx="5710192" cy="3039555"/>
          </a:xfrm>
          <a:prstGeom prst="rect">
            <a:avLst/>
          </a:prstGeom>
        </p:spPr>
      </p:pic>
      <p:sp>
        <p:nvSpPr>
          <p:cNvPr id="5" name="TextBox 4">
            <a:extLst>
              <a:ext uri="{FF2B5EF4-FFF2-40B4-BE49-F238E27FC236}">
                <a16:creationId xmlns:a16="http://schemas.microsoft.com/office/drawing/2014/main" id="{9DA84787-F22F-FE97-05F8-4D4C307C2E53}"/>
              </a:ext>
            </a:extLst>
          </p:cNvPr>
          <p:cNvSpPr txBox="1"/>
          <p:nvPr/>
        </p:nvSpPr>
        <p:spPr>
          <a:xfrm>
            <a:off x="6071811" y="3505104"/>
            <a:ext cx="5539907" cy="2554545"/>
          </a:xfrm>
          <a:prstGeom prst="rect">
            <a:avLst/>
          </a:prstGeom>
          <a:noFill/>
        </p:spPr>
        <p:txBody>
          <a:bodyPr wrap="square" rtlCol="0">
            <a:spAutoFit/>
          </a:bodyPr>
          <a:lstStyle/>
          <a:p>
            <a:pPr lvl="1" indent="-432000">
              <a:buFont typeface="+mj-lt"/>
              <a:buAutoNum type="arabicParenR"/>
            </a:pPr>
            <a:r>
              <a:rPr lang="en-US" sz="1600" dirty="0">
                <a:solidFill>
                  <a:srgbClr val="000000"/>
                </a:solidFill>
                <a:highlight>
                  <a:srgbClr val="FFFFFF"/>
                </a:highlight>
              </a:rPr>
              <a:t>Kilometer: The average mileage is around 568,156.54 km, with a standard deviation of 16,438.14 km. This indicates a wide range of mileages among the vehicles.</a:t>
            </a:r>
          </a:p>
          <a:p>
            <a:pPr lvl="1" indent="-432000">
              <a:buFont typeface="+mj-lt"/>
              <a:buAutoNum type="arabicParenR"/>
            </a:pPr>
            <a:r>
              <a:rPr lang="en-US" sz="1600" dirty="0" err="1">
                <a:solidFill>
                  <a:srgbClr val="000000"/>
                </a:solidFill>
                <a:highlight>
                  <a:srgbClr val="FFFFFF"/>
                </a:highlight>
              </a:rPr>
              <a:t>ModelYear</a:t>
            </a:r>
            <a:r>
              <a:rPr lang="en-US" sz="1600" dirty="0">
                <a:solidFill>
                  <a:srgbClr val="000000"/>
                </a:solidFill>
                <a:highlight>
                  <a:srgbClr val="FFFFFF"/>
                </a:highlight>
              </a:rPr>
              <a:t>: The average manufacturing year is 2016.86, with a range from 2003 to 2023.</a:t>
            </a:r>
          </a:p>
          <a:p>
            <a:pPr lvl="1" indent="-432000">
              <a:buFont typeface="+mj-lt"/>
              <a:buAutoNum type="arabicParenR"/>
            </a:pPr>
            <a:r>
              <a:rPr lang="en-US" sz="1600" dirty="0">
                <a:solidFill>
                  <a:srgbClr val="000000"/>
                </a:solidFill>
                <a:highlight>
                  <a:srgbClr val="FFFFFF"/>
                </a:highlight>
              </a:rPr>
              <a:t>Warranty: The warranty status is mostly binary (0 or 1), suggesting it's likely a </a:t>
            </a:r>
            <a:r>
              <a:rPr lang="en-US" sz="1600" dirty="0" err="1">
                <a:solidFill>
                  <a:srgbClr val="000000"/>
                </a:solidFill>
                <a:highlight>
                  <a:srgbClr val="FFFFFF"/>
                </a:highlight>
              </a:rPr>
              <a:t>boolean</a:t>
            </a:r>
            <a:r>
              <a:rPr lang="en-US" sz="1600" dirty="0">
                <a:solidFill>
                  <a:srgbClr val="000000"/>
                </a:solidFill>
                <a:highlight>
                  <a:srgbClr val="FFFFFF"/>
                </a:highlight>
              </a:rPr>
              <a:t> indicator.</a:t>
            </a:r>
          </a:p>
          <a:p>
            <a:pPr lvl="1" indent="-432000">
              <a:buFont typeface="+mj-lt"/>
              <a:buAutoNum type="arabicParenR"/>
            </a:pPr>
            <a:r>
              <a:rPr lang="en-US" sz="1600" dirty="0" err="1">
                <a:solidFill>
                  <a:srgbClr val="000000"/>
                </a:solidFill>
                <a:highlight>
                  <a:srgbClr val="FFFFFF"/>
                </a:highlight>
              </a:rPr>
              <a:t>QualityScore</a:t>
            </a:r>
            <a:r>
              <a:rPr lang="en-US" sz="1600" dirty="0">
                <a:solidFill>
                  <a:srgbClr val="000000"/>
                </a:solidFill>
                <a:highlight>
                  <a:srgbClr val="FFFFFF"/>
                </a:highlight>
              </a:rPr>
              <a:t>: The average quality score is 7.77, with a standard deviation of 0.72. This indicates a relatively consistent quality rating among the vehicles.</a:t>
            </a:r>
          </a:p>
        </p:txBody>
      </p:sp>
    </p:spTree>
    <p:extLst>
      <p:ext uri="{BB962C8B-B14F-4D97-AF65-F5344CB8AC3E}">
        <p14:creationId xmlns:p14="http://schemas.microsoft.com/office/powerpoint/2010/main" val="4259281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07DCBA78-3122-19AF-517B-A3C448A724CD}"/>
              </a:ext>
            </a:extLst>
          </p:cNvPr>
          <p:cNvSpPr/>
          <p:nvPr/>
        </p:nvSpPr>
        <p:spPr>
          <a:xfrm>
            <a:off x="3766457" y="163286"/>
            <a:ext cx="4147458" cy="510214"/>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b="1" dirty="0"/>
              <a:t>Data Cleaning</a:t>
            </a:r>
          </a:p>
        </p:txBody>
      </p:sp>
      <p:sp>
        <p:nvSpPr>
          <p:cNvPr id="5" name="TextBox 4">
            <a:extLst>
              <a:ext uri="{FF2B5EF4-FFF2-40B4-BE49-F238E27FC236}">
                <a16:creationId xmlns:a16="http://schemas.microsoft.com/office/drawing/2014/main" id="{A9FDE2EE-5F43-61D6-FAFB-7420F6E77D25}"/>
              </a:ext>
            </a:extLst>
          </p:cNvPr>
          <p:cNvSpPr txBox="1"/>
          <p:nvPr/>
        </p:nvSpPr>
        <p:spPr>
          <a:xfrm>
            <a:off x="143450" y="673478"/>
            <a:ext cx="11027228" cy="4524315"/>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Missing Values:</a:t>
            </a:r>
            <a:endParaRPr lang="en-US" b="0" i="0" dirty="0">
              <a:solidFill>
                <a:srgbClr val="0D0D0D"/>
              </a:solidFill>
              <a:effectLst/>
              <a:highlight>
                <a:srgbClr val="FFFFFF"/>
              </a:highlight>
              <a:latin typeface="Söhne"/>
            </a:endParaRPr>
          </a:p>
          <a:p>
            <a:pPr marL="742950" lvl="1" indent="-285750" algn="l">
              <a:buFont typeface="Wingdings" panose="05000000000000000000" pitchFamily="2" charset="2"/>
              <a:buChar char="§"/>
            </a:pPr>
            <a:r>
              <a:rPr lang="en-US" b="0" i="0" dirty="0">
                <a:solidFill>
                  <a:srgbClr val="0D0D0D"/>
                </a:solidFill>
                <a:effectLst/>
                <a:highlight>
                  <a:srgbClr val="FFFFFF"/>
                </a:highlight>
                <a:latin typeface="Söhne"/>
              </a:rPr>
              <a:t>There are missing values in the “</a:t>
            </a:r>
            <a:r>
              <a:rPr lang="en-US" b="1" i="0" dirty="0">
                <a:solidFill>
                  <a:srgbClr val="0D0D0D"/>
                </a:solidFill>
                <a:effectLst/>
                <a:highlight>
                  <a:srgbClr val="FFFFFF"/>
                </a:highlight>
                <a:latin typeface="Söhne"/>
              </a:rPr>
              <a:t>Transmission Type</a:t>
            </a:r>
            <a:r>
              <a:rPr lang="en-US" b="0" i="0" dirty="0">
                <a:solidFill>
                  <a:srgbClr val="0D0D0D"/>
                </a:solidFill>
                <a:effectLst/>
                <a:highlight>
                  <a:srgbClr val="FFFFFF"/>
                </a:highlight>
                <a:latin typeface="Söhne"/>
              </a:rPr>
              <a:t>“ and ‘</a:t>
            </a:r>
            <a:r>
              <a:rPr lang="en-US" b="1" dirty="0">
                <a:solidFill>
                  <a:srgbClr val="0D0D0D"/>
                </a:solidFill>
                <a:highlight>
                  <a:srgbClr val="FFFFFF"/>
                </a:highlight>
                <a:latin typeface="Söhne"/>
              </a:rPr>
              <a:t>’</a:t>
            </a:r>
            <a:r>
              <a:rPr lang="en-US" b="1" dirty="0" err="1">
                <a:solidFill>
                  <a:srgbClr val="0D0D0D"/>
                </a:solidFill>
                <a:highlight>
                  <a:srgbClr val="FFFFFF"/>
                </a:highlight>
                <a:latin typeface="Söhne"/>
              </a:rPr>
              <a:t>Cng</a:t>
            </a:r>
            <a:r>
              <a:rPr lang="en-US" b="1" dirty="0">
                <a:solidFill>
                  <a:srgbClr val="0D0D0D"/>
                </a:solidFill>
                <a:highlight>
                  <a:srgbClr val="FFFFFF"/>
                </a:highlight>
                <a:latin typeface="Söhne"/>
              </a:rPr>
              <a:t>- Kit</a:t>
            </a:r>
            <a:r>
              <a:rPr lang="en-US" b="0" i="0" dirty="0">
                <a:solidFill>
                  <a:srgbClr val="0D0D0D"/>
                </a:solidFill>
                <a:effectLst/>
                <a:highlight>
                  <a:srgbClr val="FFFFFF"/>
                </a:highlight>
                <a:latin typeface="Söhne"/>
              </a:rPr>
              <a:t>’’ column </a:t>
            </a:r>
            <a:r>
              <a:rPr lang="en-US" dirty="0">
                <a:solidFill>
                  <a:srgbClr val="0D0D0D"/>
                </a:solidFill>
                <a:highlight>
                  <a:srgbClr val="FFFFFF"/>
                </a:highlight>
                <a:latin typeface="Söhne"/>
              </a:rPr>
              <a:t>714</a:t>
            </a:r>
            <a:r>
              <a:rPr lang="en-US" b="0" i="0" dirty="0">
                <a:solidFill>
                  <a:srgbClr val="0D0D0D"/>
                </a:solidFill>
                <a:effectLst/>
                <a:highlight>
                  <a:srgbClr val="FFFFFF"/>
                </a:highlight>
                <a:latin typeface="Söhne"/>
              </a:rPr>
              <a:t> and 1042</a:t>
            </a:r>
            <a:r>
              <a:rPr lang="en-US" dirty="0">
                <a:solidFill>
                  <a:srgbClr val="0D0D0D"/>
                </a:solidFill>
                <a:highlight>
                  <a:srgbClr val="FFFFFF"/>
                </a:highlight>
                <a:latin typeface="Söhne"/>
              </a:rPr>
              <a:t> respectively</a:t>
            </a:r>
            <a:r>
              <a:rPr lang="en-US" b="0" i="0" dirty="0">
                <a:solidFill>
                  <a:srgbClr val="0D0D0D"/>
                </a:solidFill>
                <a:effectLst/>
                <a:highlight>
                  <a:srgbClr val="FFFFFF"/>
                </a:highlight>
                <a:latin typeface="Söhne"/>
              </a:rPr>
              <a:t>, which account for only 0.67% and 0.97 % respectively of the values which is lot of data missing.</a:t>
            </a:r>
          </a:p>
          <a:p>
            <a:pPr marL="742950" lvl="1" indent="-285750" algn="l">
              <a:buFont typeface="Wingdings" panose="05000000000000000000" pitchFamily="2" charset="2"/>
              <a:buChar char="§"/>
            </a:pPr>
            <a:r>
              <a:rPr lang="en-US" b="0" i="0" dirty="0">
                <a:solidFill>
                  <a:srgbClr val="0D0D0D"/>
                </a:solidFill>
                <a:effectLst/>
                <a:highlight>
                  <a:srgbClr val="FFFFFF"/>
                </a:highlight>
                <a:latin typeface="Söhne"/>
              </a:rPr>
              <a:t>Rows with missing values in the “</a:t>
            </a:r>
            <a:r>
              <a:rPr lang="en-US" b="1" i="0" dirty="0">
                <a:solidFill>
                  <a:srgbClr val="0D0D0D"/>
                </a:solidFill>
                <a:effectLst/>
                <a:highlight>
                  <a:srgbClr val="FFFFFF"/>
                </a:highlight>
                <a:latin typeface="Söhne"/>
              </a:rPr>
              <a:t>Fuel Type</a:t>
            </a:r>
            <a:r>
              <a:rPr lang="en-US" b="0" i="0" dirty="0">
                <a:solidFill>
                  <a:srgbClr val="0D0D0D"/>
                </a:solidFill>
                <a:effectLst/>
                <a:highlight>
                  <a:srgbClr val="FFFFFF"/>
                </a:highlight>
                <a:latin typeface="Söhne"/>
              </a:rPr>
              <a:t>" column (1 value) </a:t>
            </a:r>
            <a:r>
              <a:rPr lang="en-US" dirty="0">
                <a:solidFill>
                  <a:srgbClr val="0D0D0D"/>
                </a:solidFill>
                <a:highlight>
                  <a:srgbClr val="FFFFFF"/>
                </a:highlight>
                <a:latin typeface="Söhne"/>
              </a:rPr>
              <a:t>it can be </a:t>
            </a:r>
            <a:r>
              <a:rPr lang="en-US" b="0" i="0" dirty="0">
                <a:solidFill>
                  <a:srgbClr val="0D0D0D"/>
                </a:solidFill>
                <a:effectLst/>
                <a:highlight>
                  <a:srgbClr val="FFFFFF"/>
                </a:highlight>
                <a:latin typeface="Söhne"/>
              </a:rPr>
              <a:t>dropped.</a:t>
            </a:r>
          </a:p>
          <a:p>
            <a:pPr lvl="1" algn="l"/>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Duplicates: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Total duplicates found: </a:t>
            </a:r>
            <a:r>
              <a:rPr lang="en-US" b="1" i="0" dirty="0">
                <a:solidFill>
                  <a:srgbClr val="0D0D0D"/>
                </a:solidFill>
                <a:effectLst/>
                <a:highlight>
                  <a:srgbClr val="FFFFFF"/>
                </a:highlight>
                <a:latin typeface="Söhne"/>
              </a:rPr>
              <a:t>0</a:t>
            </a:r>
            <a:r>
              <a:rPr lang="en-US" b="0" i="0" dirty="0">
                <a:solidFill>
                  <a:srgbClr val="0D0D0D"/>
                </a:solidFill>
                <a:effectLst/>
                <a:highlight>
                  <a:srgbClr val="FFFFFF"/>
                </a:highlight>
                <a:latin typeface="Söhne"/>
              </a:rPr>
              <a:t>.</a:t>
            </a:r>
          </a:p>
          <a:p>
            <a:pPr algn="l"/>
            <a:endParaRPr lang="en-US" b="1" i="0" dirty="0">
              <a:solidFill>
                <a:srgbClr val="0D0D0D"/>
              </a:solidFill>
              <a:effectLst/>
              <a:highlight>
                <a:srgbClr val="FFFFFF"/>
              </a:highlight>
              <a:latin typeface="Söhne"/>
            </a:endParaRPr>
          </a:p>
          <a:p>
            <a:r>
              <a:rPr lang="en-IN" b="1" dirty="0">
                <a:solidFill>
                  <a:srgbClr val="0D0D0D"/>
                </a:solidFill>
                <a:highlight>
                  <a:srgbClr val="FFFFFF"/>
                </a:highlight>
                <a:latin typeface="Söhne"/>
              </a:rPr>
              <a:t>Cleaning of Columns: </a:t>
            </a:r>
          </a:p>
          <a:p>
            <a:pPr marL="742950" lvl="1" indent="-285750">
              <a:buFont typeface="Arial" panose="020B0604020202020204" pitchFamily="34" charset="0"/>
              <a:buChar char="•"/>
            </a:pPr>
            <a:r>
              <a:rPr lang="en-US" dirty="0">
                <a:solidFill>
                  <a:srgbClr val="0D0D0D"/>
                </a:solidFill>
                <a:highlight>
                  <a:srgbClr val="FFFFFF"/>
                </a:highlight>
                <a:latin typeface="Söhne"/>
              </a:rPr>
              <a:t>Convert Price Column into numerical from categorical </a:t>
            </a:r>
          </a:p>
          <a:p>
            <a:pPr marL="742950" lvl="1" indent="-285750">
              <a:buFont typeface="Arial" panose="020B0604020202020204" pitchFamily="34" charset="0"/>
              <a:buChar char="•"/>
            </a:pPr>
            <a:r>
              <a:rPr lang="en-US" dirty="0">
                <a:solidFill>
                  <a:srgbClr val="0D0D0D"/>
                </a:solidFill>
                <a:highlight>
                  <a:srgbClr val="FFFFFF"/>
                </a:highlight>
                <a:latin typeface="Söhne"/>
              </a:rPr>
              <a:t>column </a:t>
            </a:r>
          </a:p>
          <a:p>
            <a:pPr marL="742950" lvl="1" indent="-285750">
              <a:buFont typeface="Arial" panose="020B0604020202020204" pitchFamily="34" charset="0"/>
              <a:buChar char="•"/>
            </a:pPr>
            <a:r>
              <a:rPr lang="en-IN" dirty="0">
                <a:solidFill>
                  <a:srgbClr val="0D0D0D"/>
                </a:solidFill>
                <a:highlight>
                  <a:srgbClr val="FFFFFF"/>
                </a:highlight>
                <a:latin typeface="Söhne"/>
              </a:rPr>
              <a:t>Removed Trailing spaces and brackets from </a:t>
            </a:r>
            <a:r>
              <a:rPr lang="en-IN" dirty="0" err="1">
                <a:solidFill>
                  <a:srgbClr val="0D0D0D"/>
                </a:solidFill>
                <a:highlight>
                  <a:srgbClr val="FFFFFF"/>
                </a:highlight>
                <a:latin typeface="Söhne"/>
              </a:rPr>
              <a:t>BodyStyle</a:t>
            </a:r>
            <a:r>
              <a:rPr lang="en-IN" dirty="0">
                <a:solidFill>
                  <a:srgbClr val="0D0D0D"/>
                </a:solidFill>
                <a:highlight>
                  <a:srgbClr val="FFFFFF"/>
                </a:highlight>
                <a:latin typeface="Söhne"/>
              </a:rPr>
              <a:t> </a:t>
            </a:r>
          </a:p>
          <a:p>
            <a:pPr marL="742950" lvl="1" indent="-285750">
              <a:buFont typeface="Arial" panose="020B0604020202020204" pitchFamily="34" charset="0"/>
              <a:buChar char="•"/>
            </a:pPr>
            <a:r>
              <a:rPr lang="en-IN" dirty="0">
                <a:solidFill>
                  <a:srgbClr val="0D0D0D"/>
                </a:solidFill>
                <a:highlight>
                  <a:srgbClr val="FFFFFF"/>
                </a:highlight>
                <a:latin typeface="Söhne"/>
              </a:rPr>
              <a:t>and Model Column</a:t>
            </a:r>
          </a:p>
          <a:p>
            <a:pPr marL="742950" lvl="1" indent="-285750">
              <a:buFont typeface="Arial" panose="020B0604020202020204" pitchFamily="34" charset="0"/>
              <a:buChar char="•"/>
            </a:pPr>
            <a:r>
              <a:rPr lang="en-IN" dirty="0">
                <a:solidFill>
                  <a:srgbClr val="0D0D0D"/>
                </a:solidFill>
                <a:highlight>
                  <a:srgbClr val="FFFFFF"/>
                </a:highlight>
                <a:latin typeface="Söhne"/>
              </a:rPr>
              <a:t>Transmission Column has various name of same value </a:t>
            </a:r>
          </a:p>
          <a:p>
            <a:pPr marL="742950" lvl="1" indent="-285750">
              <a:buFont typeface="Arial" panose="020B0604020202020204" pitchFamily="34" charset="0"/>
              <a:buChar char="•"/>
            </a:pPr>
            <a:r>
              <a:rPr lang="en-IN" dirty="0">
                <a:solidFill>
                  <a:srgbClr val="0D0D0D"/>
                </a:solidFill>
                <a:highlight>
                  <a:srgbClr val="FFFFFF"/>
                </a:highlight>
                <a:latin typeface="Söhne"/>
              </a:rPr>
              <a:t>that has to be treated</a:t>
            </a:r>
          </a:p>
          <a:p>
            <a:pPr marL="742950" lvl="1" indent="-285750">
              <a:buFont typeface="Arial" panose="020B0604020202020204" pitchFamily="34" charset="0"/>
              <a:buChar char="•"/>
            </a:pPr>
            <a:endParaRPr lang="en-IN" dirty="0">
              <a:solidFill>
                <a:srgbClr val="0D0D0D"/>
              </a:solidFill>
              <a:highlight>
                <a:srgbClr val="FFFFFF"/>
              </a:highlight>
              <a:latin typeface="Söhne"/>
            </a:endParaRPr>
          </a:p>
        </p:txBody>
      </p:sp>
      <p:pic>
        <p:nvPicPr>
          <p:cNvPr id="6" name="Picture 5">
            <a:extLst>
              <a:ext uri="{FF2B5EF4-FFF2-40B4-BE49-F238E27FC236}">
                <a16:creationId xmlns:a16="http://schemas.microsoft.com/office/drawing/2014/main" id="{B593FA68-E32A-5AA8-80FD-57E3E9578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5" y="4999895"/>
            <a:ext cx="4147458" cy="1034230"/>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032E816D-FCFA-D5DE-75FC-C255F1D7B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937" y="2225972"/>
            <a:ext cx="5513613" cy="3291038"/>
          </a:xfrm>
          <a:prstGeom prst="rect">
            <a:avLst/>
          </a:prstGeom>
          <a:ln>
            <a:solidFill>
              <a:schemeClr val="tx2">
                <a:lumMod val="50000"/>
              </a:schemeClr>
            </a:solidFill>
          </a:ln>
          <a:effectLst/>
        </p:spPr>
      </p:pic>
    </p:spTree>
    <p:extLst>
      <p:ext uri="{BB962C8B-B14F-4D97-AF65-F5344CB8AC3E}">
        <p14:creationId xmlns:p14="http://schemas.microsoft.com/office/powerpoint/2010/main" val="1026646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26C23CFE-DEB4-3CEB-510A-6650496B922B}"/>
              </a:ext>
            </a:extLst>
          </p:cNvPr>
          <p:cNvSpPr/>
          <p:nvPr/>
        </p:nvSpPr>
        <p:spPr>
          <a:xfrm>
            <a:off x="3635828" y="228600"/>
            <a:ext cx="4506685" cy="555171"/>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Data Visualization</a:t>
            </a:r>
            <a:endParaRPr lang="en-IN" sz="2800" dirty="0"/>
          </a:p>
        </p:txBody>
      </p:sp>
      <p:sp>
        <p:nvSpPr>
          <p:cNvPr id="7" name="TextBox 6">
            <a:extLst>
              <a:ext uri="{FF2B5EF4-FFF2-40B4-BE49-F238E27FC236}">
                <a16:creationId xmlns:a16="http://schemas.microsoft.com/office/drawing/2014/main" id="{760E852F-9FF0-6C36-B0DE-5B0DF13E4768}"/>
              </a:ext>
            </a:extLst>
          </p:cNvPr>
          <p:cNvSpPr txBox="1"/>
          <p:nvPr/>
        </p:nvSpPr>
        <p:spPr>
          <a:xfrm>
            <a:off x="631371" y="948542"/>
            <a:ext cx="5747658"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Dominance of Petrol: Petrol is the most popular fuel type, with a significantly higher count compared to the others.</a:t>
            </a:r>
          </a:p>
          <a:p>
            <a:pPr marL="285750" indent="-285750">
              <a:buFont typeface="Wingdings" panose="05000000000000000000" pitchFamily="2" charset="2"/>
              <a:buChar char="Ø"/>
            </a:pPr>
            <a:r>
              <a:rPr lang="en-US" sz="1600" dirty="0"/>
              <a:t>Diesel: Diesel is the second most popular fuel type, although with a considerably lower count than petrol.</a:t>
            </a:r>
          </a:p>
          <a:p>
            <a:pPr marL="285750" indent="-285750">
              <a:buFont typeface="Wingdings" panose="05000000000000000000" pitchFamily="2" charset="2"/>
              <a:buChar char="Ø"/>
            </a:pPr>
            <a:r>
              <a:rPr lang="en-US" sz="1600" dirty="0"/>
              <a:t>CNG, Hybrid, LPG: These fuel types have relatively low counts, indicating that they are less common in the dataset.</a:t>
            </a:r>
            <a:endParaRPr lang="en-IN" sz="1600" dirty="0"/>
          </a:p>
        </p:txBody>
      </p:sp>
      <p:pic>
        <p:nvPicPr>
          <p:cNvPr id="8" name="Picture 7">
            <a:extLst>
              <a:ext uri="{FF2B5EF4-FFF2-40B4-BE49-F238E27FC236}">
                <a16:creationId xmlns:a16="http://schemas.microsoft.com/office/drawing/2014/main" id="{BF886C0D-8117-A051-99EF-D7BD240A9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886" y="936171"/>
            <a:ext cx="4592797" cy="2632548"/>
          </a:xfrm>
          <a:prstGeom prst="rect">
            <a:avLst/>
          </a:prstGeom>
        </p:spPr>
      </p:pic>
      <p:pic>
        <p:nvPicPr>
          <p:cNvPr id="10" name="Picture 9">
            <a:extLst>
              <a:ext uri="{FF2B5EF4-FFF2-40B4-BE49-F238E27FC236}">
                <a16:creationId xmlns:a16="http://schemas.microsoft.com/office/drawing/2014/main" id="{41130DE3-2E01-E416-D179-CE9C45813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 y="2813602"/>
            <a:ext cx="4516809" cy="3572205"/>
          </a:xfrm>
          <a:prstGeom prst="rect">
            <a:avLst/>
          </a:prstGeom>
        </p:spPr>
      </p:pic>
      <p:sp>
        <p:nvSpPr>
          <p:cNvPr id="11" name="TextBox 10">
            <a:extLst>
              <a:ext uri="{FF2B5EF4-FFF2-40B4-BE49-F238E27FC236}">
                <a16:creationId xmlns:a16="http://schemas.microsoft.com/office/drawing/2014/main" id="{983856A5-3C8F-CE3E-9B97-9456BB39393B}"/>
              </a:ext>
            </a:extLst>
          </p:cNvPr>
          <p:cNvSpPr txBox="1"/>
          <p:nvPr/>
        </p:nvSpPr>
        <p:spPr>
          <a:xfrm>
            <a:off x="5436758" y="3862633"/>
            <a:ext cx="6251640"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Hatchback Dominance: Hatchbacks are the most popular body style, with a significantly higher count compared to the others.</a:t>
            </a:r>
          </a:p>
          <a:p>
            <a:pPr marL="285750" indent="-285750">
              <a:buFont typeface="Wingdings" panose="05000000000000000000" pitchFamily="2" charset="2"/>
              <a:buChar char="Ø"/>
            </a:pPr>
            <a:r>
              <a:rPr lang="en-US" sz="1600" dirty="0"/>
              <a:t>Sedan Popularity: Sedans are the second most popular body style, although with a considerably lower count than hatchbacks.</a:t>
            </a:r>
          </a:p>
          <a:p>
            <a:pPr marL="285750" indent="-285750">
              <a:buFont typeface="Wingdings" panose="05000000000000000000" pitchFamily="2" charset="2"/>
              <a:buChar char="Ø"/>
            </a:pPr>
            <a:r>
              <a:rPr lang="en-US" sz="1600" dirty="0"/>
              <a:t>SUV and MPV: SUVs and MPVs have a moderate number of cars, indicating that they are fairly popular but not as much as hatchbacks or sedans.</a:t>
            </a:r>
          </a:p>
          <a:p>
            <a:pPr marL="285750" indent="-285750">
              <a:buFont typeface="Wingdings" panose="05000000000000000000" pitchFamily="2" charset="2"/>
              <a:buChar char="Ø"/>
            </a:pPr>
            <a:r>
              <a:rPr lang="en-US" sz="1600" dirty="0"/>
              <a:t>Van, MUV, </a:t>
            </a:r>
            <a:r>
              <a:rPr lang="en-US" sz="1600" dirty="0" err="1"/>
              <a:t>CompactSUV</a:t>
            </a:r>
            <a:r>
              <a:rPr lang="en-US" sz="1600" dirty="0"/>
              <a:t>: These body styles have relatively low counts, suggesting that they are less common in the dataset.</a:t>
            </a:r>
            <a:endParaRPr lang="en-IN" sz="1600" dirty="0"/>
          </a:p>
        </p:txBody>
      </p:sp>
    </p:spTree>
    <p:extLst>
      <p:ext uri="{BB962C8B-B14F-4D97-AF65-F5344CB8AC3E}">
        <p14:creationId xmlns:p14="http://schemas.microsoft.com/office/powerpoint/2010/main" val="1731438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167253" y="195944"/>
            <a:ext cx="5928747" cy="718456"/>
          </a:xfrm>
        </p:spPr>
        <p:txBody>
          <a:bodyPr>
            <a:normAutofit/>
          </a:bodyPr>
          <a:lstStyle/>
          <a:p>
            <a:r>
              <a:rPr lang="en-IN" sz="2000" dirty="0"/>
              <a:t>Exploring Transmission Type Data</a:t>
            </a:r>
          </a:p>
        </p:txBody>
      </p:sp>
      <p:sp>
        <p:nvSpPr>
          <p:cNvPr id="6" name="TextBox 5">
            <a:extLst>
              <a:ext uri="{FF2B5EF4-FFF2-40B4-BE49-F238E27FC236}">
                <a16:creationId xmlns:a16="http://schemas.microsoft.com/office/drawing/2014/main" id="{A25AB2F1-C505-4393-896F-EA757E80F64F}"/>
              </a:ext>
            </a:extLst>
          </p:cNvPr>
          <p:cNvSpPr txBox="1"/>
          <p:nvPr/>
        </p:nvSpPr>
        <p:spPr>
          <a:xfrm>
            <a:off x="370114" y="964223"/>
            <a:ext cx="5107239" cy="5078313"/>
          </a:xfrm>
          <a:prstGeom prst="rect">
            <a:avLst/>
          </a:prstGeom>
          <a:noFill/>
        </p:spPr>
        <p:txBody>
          <a:bodyPr wrap="square" rtlCol="0">
            <a:spAutoFit/>
          </a:bodyPr>
          <a:lstStyle/>
          <a:p>
            <a:pPr algn="l">
              <a:buFont typeface="Arial" panose="020B0604020202020204" pitchFamily="34" charset="0"/>
              <a:buChar char="•"/>
            </a:pPr>
            <a:r>
              <a:rPr lang="en-US" dirty="0"/>
              <a:t>More cars have automatic transmission than manual transmission. This is evident from the taller bars corresponding to the "A" category on the x-axis.</a:t>
            </a:r>
          </a:p>
          <a:p>
            <a:pPr algn="l">
              <a:buFont typeface="Arial" panose="020B0604020202020204" pitchFamily="34" charset="0"/>
              <a:buChar char="•"/>
            </a:pPr>
            <a:r>
              <a:rPr lang="en-US" dirty="0"/>
              <a:t>The price range of cars with automatic transmission is wider than that of cars with manual transmission. This can be seen from the greater variation in the colors of the bars for the "A" category compared to the "M" category.</a:t>
            </a:r>
          </a:p>
          <a:p>
            <a:pPr algn="l">
              <a:buFont typeface="Arial" panose="020B0604020202020204" pitchFamily="34" charset="0"/>
              <a:buChar char="•"/>
            </a:pPr>
            <a:r>
              <a:rPr lang="en-US" dirty="0"/>
              <a:t>There is a higher concentration of cars with manual transmission in the lower price range. The bars corresponding to the lower prices for the "M" category are taller than those for the "A" category in the same price range.</a:t>
            </a:r>
          </a:p>
          <a:p>
            <a:pPr algn="l">
              <a:buFont typeface="Arial" panose="020B0604020202020204" pitchFamily="34" charset="0"/>
              <a:buChar char="•"/>
            </a:pPr>
            <a:r>
              <a:rPr lang="en-US" dirty="0"/>
              <a:t>There is a higher concentration of cars with automatic transmission in the higher price range. The bars corresponding to the higher prices for the "A" category are taller than those for the "M" category in the same price range</a:t>
            </a:r>
            <a:endParaRPr lang="en-IN" dirty="0"/>
          </a:p>
        </p:txBody>
      </p:sp>
      <p:pic>
        <p:nvPicPr>
          <p:cNvPr id="13" name="Content Placeholder 12">
            <a:extLst>
              <a:ext uri="{FF2B5EF4-FFF2-40B4-BE49-F238E27FC236}">
                <a16:creationId xmlns:a16="http://schemas.microsoft.com/office/drawing/2014/main" id="{E533F441-4A04-03EF-294A-4F993784D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8878" y="439046"/>
            <a:ext cx="5106988" cy="5439239"/>
          </a:xfrm>
        </p:spPr>
      </p:pic>
    </p:spTree>
    <p:extLst>
      <p:ext uri="{BB962C8B-B14F-4D97-AF65-F5344CB8AC3E}">
        <p14:creationId xmlns:p14="http://schemas.microsoft.com/office/powerpoint/2010/main" val="1344420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CBC59743-16A4-91F2-B278-C060019B2262}"/>
              </a:ext>
            </a:extLst>
          </p:cNvPr>
          <p:cNvSpPr/>
          <p:nvPr/>
        </p:nvSpPr>
        <p:spPr>
          <a:xfrm>
            <a:off x="3537857" y="174171"/>
            <a:ext cx="5279572" cy="598715"/>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b="1" dirty="0"/>
              <a:t>Feature Engineering</a:t>
            </a:r>
            <a:endParaRPr lang="en-IN" sz="2800" b="1" dirty="0"/>
          </a:p>
        </p:txBody>
      </p:sp>
      <p:sp>
        <p:nvSpPr>
          <p:cNvPr id="5" name="TextBox 4">
            <a:extLst>
              <a:ext uri="{FF2B5EF4-FFF2-40B4-BE49-F238E27FC236}">
                <a16:creationId xmlns:a16="http://schemas.microsoft.com/office/drawing/2014/main" id="{6EA88E74-DED7-09F1-7331-F6DB4898053B}"/>
              </a:ext>
            </a:extLst>
          </p:cNvPr>
          <p:cNvSpPr txBox="1"/>
          <p:nvPr/>
        </p:nvSpPr>
        <p:spPr>
          <a:xfrm>
            <a:off x="522512" y="1166842"/>
            <a:ext cx="5246914" cy="4801314"/>
          </a:xfrm>
          <a:prstGeom prst="rect">
            <a:avLst/>
          </a:prstGeom>
          <a:noFill/>
        </p:spPr>
        <p:txBody>
          <a:bodyPr wrap="square" rtlCol="0">
            <a:spAutoFit/>
          </a:bodyPr>
          <a:lstStyle/>
          <a:p>
            <a:r>
              <a:rPr lang="en-US" b="1" dirty="0">
                <a:solidFill>
                  <a:srgbClr val="000000"/>
                </a:solidFill>
                <a:highlight>
                  <a:srgbClr val="FFFFFF"/>
                </a:highlight>
                <a:latin typeface="+mj-lt"/>
              </a:rPr>
              <a:t>1</a:t>
            </a:r>
            <a:r>
              <a:rPr lang="en-US" b="1" i="0" dirty="0">
                <a:solidFill>
                  <a:srgbClr val="000000"/>
                </a:solidFill>
                <a:effectLst/>
                <a:highlight>
                  <a:srgbClr val="FFFFFF"/>
                </a:highlight>
                <a:latin typeface="+mj-lt"/>
              </a:rPr>
              <a:t>. Car Age:</a:t>
            </a:r>
          </a:p>
          <a:p>
            <a:pPr algn="l"/>
            <a:endParaRPr lang="en-US" b="0" i="0" dirty="0">
              <a:solidFill>
                <a:srgbClr val="000000"/>
              </a:solidFill>
              <a:effectLst/>
              <a:highlight>
                <a:srgbClr val="FFFFFF"/>
              </a:highlight>
              <a:latin typeface="+mj-lt"/>
            </a:endParaRPr>
          </a:p>
          <a:p>
            <a:pPr marL="285750" indent="-285750" algn="l">
              <a:buFont typeface="Wingdings" panose="05000000000000000000" pitchFamily="2" charset="2"/>
              <a:buChar char="Ø"/>
            </a:pPr>
            <a:r>
              <a:rPr lang="en-US" b="0" i="0" dirty="0">
                <a:solidFill>
                  <a:srgbClr val="000000"/>
                </a:solidFill>
                <a:effectLst/>
                <a:highlight>
                  <a:srgbClr val="FFFFFF"/>
                </a:highlight>
                <a:latin typeface="+mj-lt"/>
              </a:rPr>
              <a:t>Calculates the age of each car by subtracting the </a:t>
            </a:r>
            <a:r>
              <a:rPr lang="en-US" b="0" i="0" dirty="0" err="1">
                <a:solidFill>
                  <a:srgbClr val="000000"/>
                </a:solidFill>
                <a:effectLst/>
                <a:highlight>
                  <a:srgbClr val="FFFFFF"/>
                </a:highlight>
                <a:latin typeface="+mj-lt"/>
              </a:rPr>
              <a:t>ModelYear</a:t>
            </a:r>
            <a:r>
              <a:rPr lang="en-US" b="0" i="0" dirty="0">
                <a:solidFill>
                  <a:srgbClr val="000000"/>
                </a:solidFill>
                <a:effectLst/>
                <a:highlight>
                  <a:srgbClr val="FFFFFF"/>
                </a:highlight>
                <a:latin typeface="+mj-lt"/>
              </a:rPr>
              <a:t> from the current year.</a:t>
            </a:r>
          </a:p>
          <a:p>
            <a:pPr marL="285750" indent="-285750" algn="l">
              <a:buFont typeface="Wingdings" panose="05000000000000000000" pitchFamily="2" charset="2"/>
              <a:buChar char="Ø"/>
            </a:pPr>
            <a:r>
              <a:rPr lang="en-US" b="0" i="0" dirty="0">
                <a:solidFill>
                  <a:srgbClr val="000000"/>
                </a:solidFill>
                <a:effectLst/>
                <a:highlight>
                  <a:srgbClr val="FFFFFF"/>
                </a:highlight>
                <a:latin typeface="+mj-lt"/>
              </a:rPr>
              <a:t>The data type of this column is int64, indicating it contains integer values representing the car's age.</a:t>
            </a:r>
          </a:p>
          <a:p>
            <a:pPr marL="285750" indent="-285750" algn="l">
              <a:buFont typeface="Wingdings" panose="05000000000000000000" pitchFamily="2" charset="2"/>
              <a:buChar char="Ø"/>
            </a:pPr>
            <a:endParaRPr lang="en-US" b="0" i="0" dirty="0">
              <a:solidFill>
                <a:srgbClr val="000000"/>
              </a:solidFill>
              <a:effectLst/>
              <a:highlight>
                <a:srgbClr val="FFFFFF"/>
              </a:highlight>
              <a:latin typeface="+mj-lt"/>
            </a:endParaRPr>
          </a:p>
          <a:p>
            <a:pPr algn="l"/>
            <a:r>
              <a:rPr lang="en-US" b="1" i="0" dirty="0">
                <a:solidFill>
                  <a:srgbClr val="000000"/>
                </a:solidFill>
                <a:effectLst/>
                <a:highlight>
                  <a:srgbClr val="FFFFFF"/>
                </a:highlight>
                <a:latin typeface="+mj-lt"/>
              </a:rPr>
              <a:t>2. Mileage:</a:t>
            </a:r>
          </a:p>
          <a:p>
            <a:pPr marL="285750" indent="-285750" algn="l">
              <a:buFont typeface="Wingdings" panose="05000000000000000000" pitchFamily="2" charset="2"/>
              <a:buChar char="Ø"/>
            </a:pPr>
            <a:endParaRPr lang="en-US" b="0" i="0" dirty="0">
              <a:solidFill>
                <a:srgbClr val="000000"/>
              </a:solidFill>
              <a:effectLst/>
              <a:highlight>
                <a:srgbClr val="FFFFFF"/>
              </a:highlight>
              <a:latin typeface="+mj-lt"/>
            </a:endParaRPr>
          </a:p>
          <a:p>
            <a:pPr marL="285750" indent="-285750" algn="l">
              <a:buFont typeface="Wingdings" panose="05000000000000000000" pitchFamily="2" charset="2"/>
              <a:buChar char="Ø"/>
            </a:pPr>
            <a:r>
              <a:rPr lang="en-US" b="0" i="0" dirty="0">
                <a:solidFill>
                  <a:srgbClr val="000000"/>
                </a:solidFill>
                <a:effectLst/>
                <a:highlight>
                  <a:srgbClr val="FFFFFF"/>
                </a:highlight>
                <a:latin typeface="+mj-lt"/>
              </a:rPr>
              <a:t>Calculates the average annual mileage of each car by dividing the Kilometer by the </a:t>
            </a:r>
            <a:r>
              <a:rPr lang="en-US" b="0" i="0" dirty="0" err="1">
                <a:solidFill>
                  <a:srgbClr val="000000"/>
                </a:solidFill>
                <a:effectLst/>
                <a:highlight>
                  <a:srgbClr val="FFFFFF"/>
                </a:highlight>
                <a:latin typeface="+mj-lt"/>
              </a:rPr>
              <a:t>Car_Age</a:t>
            </a:r>
            <a:r>
              <a:rPr lang="en-US" b="0" i="0" dirty="0">
                <a:solidFill>
                  <a:srgbClr val="000000"/>
                </a:solidFill>
                <a:effectLst/>
                <a:highlight>
                  <a:srgbClr val="FFFFFF"/>
                </a:highlight>
                <a:latin typeface="+mj-lt"/>
              </a:rPr>
              <a:t>.</a:t>
            </a:r>
          </a:p>
          <a:p>
            <a:pPr marL="285750" indent="-285750" algn="l">
              <a:buFont typeface="Wingdings" panose="05000000000000000000" pitchFamily="2" charset="2"/>
              <a:buChar char="Ø"/>
            </a:pPr>
            <a:r>
              <a:rPr lang="en-US" b="0" i="0" dirty="0">
                <a:solidFill>
                  <a:srgbClr val="000000"/>
                </a:solidFill>
                <a:effectLst/>
                <a:highlight>
                  <a:srgbClr val="FFFFFF"/>
                </a:highlight>
                <a:latin typeface="+mj-lt"/>
              </a:rPr>
              <a:t>The result is rounded to the nearest integer using the round() function.</a:t>
            </a:r>
          </a:p>
          <a:p>
            <a:pPr marL="285750" indent="-285750" algn="l">
              <a:buFont typeface="Wingdings" panose="05000000000000000000" pitchFamily="2" charset="2"/>
              <a:buChar char="Ø"/>
            </a:pPr>
            <a:r>
              <a:rPr lang="en-US" b="0" i="0" dirty="0">
                <a:solidFill>
                  <a:srgbClr val="000000"/>
                </a:solidFill>
                <a:effectLst/>
                <a:highlight>
                  <a:srgbClr val="FFFFFF"/>
                </a:highlight>
                <a:latin typeface="+mj-lt"/>
              </a:rPr>
              <a:t>The data type of this column is float64, indicating it contains floating-point values representing the average annual </a:t>
            </a:r>
            <a:r>
              <a:rPr lang="en-US" b="0" i="0" dirty="0" err="1">
                <a:solidFill>
                  <a:srgbClr val="000000"/>
                </a:solidFill>
                <a:effectLst/>
                <a:highlight>
                  <a:srgbClr val="FFFFFF"/>
                </a:highlight>
                <a:latin typeface="+mj-lt"/>
              </a:rPr>
              <a:t>mileage.the</a:t>
            </a:r>
            <a:r>
              <a:rPr lang="en-US" b="0" i="0" dirty="0">
                <a:solidFill>
                  <a:srgbClr val="000000"/>
                </a:solidFill>
                <a:effectLst/>
                <a:highlight>
                  <a:srgbClr val="FFFFFF"/>
                </a:highlight>
                <a:latin typeface="+mj-lt"/>
              </a:rPr>
              <a:t> "M" category in the same price range</a:t>
            </a:r>
            <a:endParaRPr lang="en-IN" dirty="0"/>
          </a:p>
        </p:txBody>
      </p:sp>
      <p:sp>
        <p:nvSpPr>
          <p:cNvPr id="10" name="Rectangle: Top Corners Snipped 9">
            <a:extLst>
              <a:ext uri="{FF2B5EF4-FFF2-40B4-BE49-F238E27FC236}">
                <a16:creationId xmlns:a16="http://schemas.microsoft.com/office/drawing/2014/main" id="{9029D859-C14E-E4ED-F01E-0D0A1DF19D47}"/>
              </a:ext>
            </a:extLst>
          </p:cNvPr>
          <p:cNvSpPr/>
          <p:nvPr/>
        </p:nvSpPr>
        <p:spPr>
          <a:xfrm rot="16200000">
            <a:off x="6860492" y="836557"/>
            <a:ext cx="4524315" cy="5400148"/>
          </a:xfrm>
          <a:prstGeom prst="snip2Same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BAAAD7C-CCE8-B4E9-D9CA-596737A96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3" y="1923546"/>
            <a:ext cx="4775295" cy="3192740"/>
          </a:xfrm>
          <a:prstGeom prst="rect">
            <a:avLst/>
          </a:prstGeom>
        </p:spPr>
      </p:pic>
    </p:spTree>
    <p:extLst>
      <p:ext uri="{BB962C8B-B14F-4D97-AF65-F5344CB8AC3E}">
        <p14:creationId xmlns:p14="http://schemas.microsoft.com/office/powerpoint/2010/main" val="507832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8966</TotalTime>
  <Words>1516</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Britannic Bold</vt:lpstr>
      <vt:lpstr>Calibri</vt:lpstr>
      <vt:lpstr>Helvetica Neue</vt:lpstr>
      <vt:lpstr>Söhne</vt:lpstr>
      <vt:lpstr>Wingdings</vt:lpstr>
      <vt:lpstr>BIA Template</vt:lpstr>
      <vt:lpstr>PowerPoint Presentation</vt:lpstr>
      <vt:lpstr>PowerPoint Presentation</vt:lpstr>
      <vt:lpstr>PowerPoint Presentation</vt:lpstr>
      <vt:lpstr>Understanding Data</vt:lpstr>
      <vt:lpstr>PowerPoint Presentation</vt:lpstr>
      <vt:lpstr>PowerPoint Presentation</vt:lpstr>
      <vt:lpstr>PowerPoint Presentation</vt:lpstr>
      <vt:lpstr>Exploring Transmission Type Data</vt:lpstr>
      <vt:lpstr>PowerPoint Presentation</vt:lpstr>
      <vt:lpstr>Label Encoder : Encode Categorical Columns</vt:lpstr>
      <vt:lpstr>Model Building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Tushar D</cp:lastModifiedBy>
  <cp:revision>2265</cp:revision>
  <dcterms:created xsi:type="dcterms:W3CDTF">2020-12-23T13:36:00Z</dcterms:created>
  <dcterms:modified xsi:type="dcterms:W3CDTF">2024-09-08T08:43:14Z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