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03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2653"/>
  </p:normalViewPr>
  <p:slideViewPr>
    <p:cSldViewPr snapToGrid="0" snapToObjects="1">
      <p:cViewPr varScale="1">
        <p:scale>
          <a:sx n="113" d="100"/>
          <a:sy n="113" d="100"/>
        </p:scale>
        <p:origin x="9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69C6B-765C-B349-81A5-AA59F03EB65E}" type="datetimeFigureOut">
              <a:rPr lang="en-US" smtClean="0"/>
              <a:t>2/24/19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3D0CC-30E4-B14D-89D0-81E00CB2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6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97CB42A1-A02B-9747-B89F-42D1C28953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5C78CA6-6EA2-4148-B6D1-2F8E4FDF01CF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3FEACB17-F3DB-8342-81E9-139CD2C46B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7A1ED8E-109B-664C-A532-B37F72E7DD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377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C9719E-FD03-C649-8C45-9C1AEF043D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BFA997-3DE8-0448-A3FC-8541803C1807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53F26CF1-422C-944C-B637-5E98CAAC87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893F7629-79D4-834E-84E9-4B149C229E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184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5C3A23FB-7BD2-784E-9AF4-3118312480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158DD80-A6DC-EC42-BC65-3CBA0B02DB3A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F79449A9-803D-AF44-8546-610BF208F0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41959503-B387-2E4A-9652-06EE66B5EE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089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0877B8B8-C700-7544-8A98-73E10E7474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46916E-C406-5340-BBEA-19FF2C44F42F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127CD378-C9CC-4048-8714-20AF00B69C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4981C198-225C-F04A-9CF6-0B51034912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381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7AEE7C59-F50A-844D-A9CF-B5F6B39168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E5D07B-F6A0-214E-899B-69F439BDD77C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4E977056-21A2-F44A-80C9-D10E2F5908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2D2E6B0-5EBA-DB4E-8A62-AF41259DE6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793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3B07323F-322D-624D-A407-E38F277F9F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982627-206C-EE45-8D16-FF8BB0BBAC9B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4EEB29FF-97E6-284F-B373-C167AFE98D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9F3161A-4BB5-E248-9C47-D60F312394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814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C7BB02E7-45C1-D949-B461-BF71A0A727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C33DA17-36D2-C245-A521-C2F23DCF13B2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78643030-D75A-A341-86DB-E9EAF3CE04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8B76A44-F71A-4B47-93EB-DFD3D5E7A1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768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ED2AE009-0936-E24C-BA13-4124735C58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9B9C1B-EA0B-8442-AC6A-6DE75DE0EF03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26DB6654-DB6A-3445-8056-E601F637CB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8CBFA0D-3E5C-B945-8D97-CC6FE8980B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608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F2F8CB71-E4B7-B04E-8D25-E7055D9E2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5DA240E-5FC9-9746-AFC4-EDB30F246B5E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C138037F-3B6C-F54B-A040-640D9A6E84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E8F98A7-6430-9A46-878A-E3343544FC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299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F58EEA4B-1730-2A4D-9F5F-3B28D01028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5FB957-EF89-D34A-A34E-A71732CD9772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9CB7BB71-F1C1-1A45-B0F2-FDDFBA6980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AE71609-3384-D149-8BF5-5D131E64C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914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5C820A38-0923-3344-918C-68313E73F4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BBE2B5-B316-CB4D-B507-BC74D9258F85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A65946A6-13BC-7D49-9B55-A0BD46E30F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A4C47D4-C790-4E40-B135-D5024A8089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306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2623C71A-106B-2A49-B54B-F62FFD8F21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61CBCF7-5BA1-A241-8B6E-123628BB8A33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21755C4E-11D4-7E4C-AB70-1EF0351642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156D9A98-5314-E042-87D9-27B8F666F0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996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6987323B-5F34-B444-816B-721F0B6B51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87A068-D080-0146-B236-3BDA3ECF9657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E0C68825-4CF6-5846-8BFF-4EC69ECFD9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92B1827-746C-E848-9447-EF8E3041F7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367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1371-D6F2-FB4B-A2C5-FE5BD88E1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AB2BF-96B0-324F-9A8B-9AC79AE26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A721D-19C2-F347-B939-E54F1D19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D552-9707-2D44-A0FB-4BA2E1DF5BC5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E3074-021F-A54D-9DF2-FAD1EAE2C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4A205-2BAA-8045-BFB9-4EE0C3885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CB2C-E280-4748-89CA-E1840F439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1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F6E1-0285-9E47-BA3B-EBBF3F3B5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B264C-E0E6-4A40-B4F6-236660065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43806-55A0-8740-88DC-CDC1FF81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D552-9707-2D44-A0FB-4BA2E1DF5BC5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3F675-5131-2149-A1F9-05F15E8B9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45140-B387-4849-AD6C-D28A82FE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CB2C-E280-4748-89CA-E1840F439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9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CD3488-57A3-C548-8BB2-AA0573612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22300-FAD7-5B41-84B5-D02C36127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3260C-8BB8-E943-A3B1-0D14EC722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D552-9707-2D44-A0FB-4BA2E1DF5BC5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B659A-9460-C245-84CC-4A0CFBCE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69954-86EB-1A44-B1EB-708612E26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CB2C-E280-4748-89CA-E1840F439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8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6137-CF7F-7E4D-B8B2-054F73D4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8F5FE-BC4A-884E-9E68-B4F49B646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74ED3-A7F8-C046-885E-298E1C9B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D552-9707-2D44-A0FB-4BA2E1DF5BC5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A1FDC-F102-D74A-A6D0-71D2C8FF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30EDC-5FBA-154D-AB91-15BC1CE5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CB2C-E280-4748-89CA-E1840F439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1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9EF6-233D-FE4E-8C39-8AC1941D1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B7643-83F2-D84C-AE1A-844ABE05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1A5C7-6DAF-BD4A-B8D8-FEED6EB64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D552-9707-2D44-A0FB-4BA2E1DF5BC5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F8F21-C709-7F44-BAAD-587022B8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EB21F-1FB7-824E-9F9A-FF462923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CB2C-E280-4748-89CA-E1840F439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2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E90D-F739-4548-BE20-81041AEB9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881D0-D536-0B4D-99B1-FB250126A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81BEF-FA4F-4348-8FAC-9AE746107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BA680-F9C7-3548-A77A-11AD6800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D552-9707-2D44-A0FB-4BA2E1DF5BC5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7534C-07F9-F44B-8986-B382063F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BB513-45B5-294B-8534-93037571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CB2C-E280-4748-89CA-E1840F439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1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1BDF-F351-FE42-B985-5FC907A28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6A3F0-0D99-234C-9FAA-4BC691195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2706E-803F-FE43-B5AF-D49BAECD0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080E15-FA36-B140-ACA2-141FCBBC3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B148A2-1041-E743-9725-3E554EBA9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9E3E66-1CA3-B443-9501-3F2E4B62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D552-9707-2D44-A0FB-4BA2E1DF5BC5}" type="datetimeFigureOut">
              <a:rPr lang="en-US" smtClean="0"/>
              <a:t>2/24/19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0650B-A59D-1949-BF30-9AA17236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7916A-0C44-7040-AF6C-D9216AC9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CB2C-E280-4748-89CA-E1840F439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9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FF816-532D-2A46-8B92-F97932969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57F73-FA08-9441-A91C-D9CB752C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D552-9707-2D44-A0FB-4BA2E1DF5BC5}" type="datetimeFigureOut">
              <a:rPr lang="en-US" smtClean="0"/>
              <a:t>2/24/19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EB7B0-FE29-6141-8063-ED77C84BF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04F32-DFBB-4C42-98CB-2E77E942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CB2C-E280-4748-89CA-E1840F439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7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397C4A-999A-8147-AB00-CA21FD467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D552-9707-2D44-A0FB-4BA2E1DF5BC5}" type="datetimeFigureOut">
              <a:rPr lang="en-US" smtClean="0"/>
              <a:t>2/24/19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834A45-A6F5-1F40-9FDD-C3F569966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02E1B-83B6-4E4B-9F35-BCD9A4C7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CB2C-E280-4748-89CA-E1840F439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50EC-1E72-C14F-B4F2-E8EE9E1DD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6F5C-9A51-F54B-A439-0E1C6BD94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FC49D-B20B-E346-9D0E-ED1AD048D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C9C43-E55C-824E-BD0A-30290B826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D552-9707-2D44-A0FB-4BA2E1DF5BC5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7ECBC-DB34-A242-909D-F36D9C7A6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D1F54-32B2-3245-B606-FC57DBCB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CB2C-E280-4748-89CA-E1840F439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0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60D8-9FDF-4E47-92C2-23AC50E03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27EE00-B260-FB40-8A96-82052F006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C987E-AA8E-4E4D-BF22-CB02907BD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3A59B-40E8-A641-9555-E612D531C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D552-9707-2D44-A0FB-4BA2E1DF5BC5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F6601-56F2-DD4F-8B46-1D1FAEB4D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AB51D-14B8-F540-A0B9-31FBAB3E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CB2C-E280-4748-89CA-E1840F439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8BCBBA-1236-4B4C-A32E-7D5ADAFAD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49E02-E3D4-3C43-92A2-9D5C9CFA5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80DE0-3CD0-114C-9E29-471766DA3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8D552-9707-2D44-A0FB-4BA2E1DF5BC5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A9FC8-7DF2-5541-870C-E8B1B4EA1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613CC-ACA9-4A4B-98AA-F1AD6FD7F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9CB2C-E280-4748-89CA-E1840F439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4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jpeg"/><Relationship Id="rId5" Type="http://schemas.openxmlformats.org/officeDocument/2006/relationships/image" Target="../media/image9.e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F0B9F8EB-D146-1941-9B8B-A58F90614AD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33600" y="914401"/>
            <a:ext cx="7772400" cy="1470025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altLang="en-US"/>
            </a:br>
            <a:r>
              <a:rPr lang="en-US" altLang="en-US"/>
              <a:t>3. Intro Decision Trees</a:t>
            </a:r>
          </a:p>
        </p:txBody>
      </p:sp>
      <p:sp>
        <p:nvSpPr>
          <p:cNvPr id="14338" name="Subtitle 2">
            <a:extLst>
              <a:ext uri="{FF2B5EF4-FFF2-40B4-BE49-F238E27FC236}">
                <a16:creationId xmlns:a16="http://schemas.microsoft.com/office/drawing/2014/main" id="{04943300-3C93-4B40-A693-981EEE048AE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808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4332F35D-C7CE-6043-857C-59EA032A50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-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pic>
        <p:nvPicPr>
          <p:cNvPr id="38914" name="Picture 3" descr="DecTreeLevel1">
            <a:extLst>
              <a:ext uri="{FF2B5EF4-FFF2-40B4-BE49-F238E27FC236}">
                <a16:creationId xmlns:a16="http://schemas.microsoft.com/office/drawing/2014/main" id="{DEF431A9-5B7F-A34D-8A7D-973A22479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7" b="14638"/>
          <a:stretch>
            <a:fillRect/>
          </a:stretch>
        </p:blipFill>
        <p:spPr bwMode="auto">
          <a:xfrm>
            <a:off x="2133600" y="609600"/>
            <a:ext cx="7315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Text Box 4">
            <a:extLst>
              <a:ext uri="{FF2B5EF4-FFF2-40B4-BE49-F238E27FC236}">
                <a16:creationId xmlns:a16="http://schemas.microsoft.com/office/drawing/2014/main" id="{F1B0016D-9149-2346-A6C5-DE6FB1FC8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971801"/>
            <a:ext cx="8515350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Before: </a:t>
            </a:r>
            <a:r>
              <a:rPr lang="en-US" altLang="en-US" sz="1800"/>
              <a:t>Entropy = - ½ log(1/2) – ½ log(1/2)=log(2) = 1 bit: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There is “1 bit of</a:t>
            </a:r>
            <a:r>
              <a:rPr lang="en-US" altLang="en-US" sz="1800">
                <a:solidFill>
                  <a:srgbClr val="CC0099"/>
                </a:solidFill>
              </a:rPr>
              <a:t> information</a:t>
            </a:r>
            <a:r>
              <a:rPr lang="en-US" altLang="en-US" sz="1800"/>
              <a:t> to be discovered”.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After:</a:t>
            </a:r>
            <a:r>
              <a:rPr lang="en-US" altLang="en-US" sz="1800"/>
              <a:t> for </a:t>
            </a:r>
            <a:r>
              <a:rPr lang="en-US" altLang="en-US" sz="1800">
                <a:solidFill>
                  <a:srgbClr val="008000"/>
                </a:solidFill>
              </a:rPr>
              <a:t>Type</a:t>
            </a:r>
            <a:r>
              <a:rPr lang="en-US" altLang="en-US" sz="1800"/>
              <a:t>: If we go into branch “French” we have 1 bit, similarly for the others.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French: 1bit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Italian: 1 bit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Thai: 1 bit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Burger: 1bit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After</a:t>
            </a:r>
            <a:r>
              <a:rPr lang="en-US" altLang="en-US" sz="1800"/>
              <a:t>: for </a:t>
            </a:r>
            <a:r>
              <a:rPr lang="en-US" altLang="en-US" sz="1800">
                <a:solidFill>
                  <a:srgbClr val="008000"/>
                </a:solidFill>
              </a:rPr>
              <a:t>Patrons</a:t>
            </a:r>
            <a:r>
              <a:rPr lang="en-US" altLang="en-US" sz="1800"/>
              <a:t>: In branch “None” and “Some” entropy = 0!,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In “Full” entropy = -1/3log(1/3)-2/3log(2/3).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So Patrons gains more information!</a:t>
            </a:r>
          </a:p>
        </p:txBody>
      </p:sp>
      <p:sp>
        <p:nvSpPr>
          <p:cNvPr id="38916" name="AutoShape 5">
            <a:extLst>
              <a:ext uri="{FF2B5EF4-FFF2-40B4-BE49-F238E27FC236}">
                <a16:creationId xmlns:a16="http://schemas.microsoft.com/office/drawing/2014/main" id="{B2018852-683D-5540-86F9-864BCBAFB23B}"/>
              </a:ext>
            </a:extLst>
          </p:cNvPr>
          <p:cNvSpPr>
            <a:spLocks/>
          </p:cNvSpPr>
          <p:nvPr/>
        </p:nvSpPr>
        <p:spPr bwMode="auto">
          <a:xfrm>
            <a:off x="3505200" y="41910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17" name="Text Box 6">
            <a:extLst>
              <a:ext uri="{FF2B5EF4-FFF2-40B4-BE49-F238E27FC236}">
                <a16:creationId xmlns:a16="http://schemas.microsoft.com/office/drawing/2014/main" id="{9D098D77-57FE-4745-B0CF-ADE5CF99A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495801"/>
            <a:ext cx="409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On average: 1 bit ! We gained nothing!</a:t>
            </a:r>
          </a:p>
        </p:txBody>
      </p:sp>
      <p:sp>
        <p:nvSpPr>
          <p:cNvPr id="38918" name="Rectangle 7">
            <a:extLst>
              <a:ext uri="{FF2B5EF4-FFF2-40B4-BE49-F238E27FC236}">
                <a16:creationId xmlns:a16="http://schemas.microsoft.com/office/drawing/2014/main" id="{922F23E2-425C-0B49-8356-F8D9E8A54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362200"/>
            <a:ext cx="914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957882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DEC4C45D-744D-954F-8A46-55CFE16C63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Information gain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2F2F90B7-650B-0146-9151-2D89CB1B1A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/>
            <a:r>
              <a:rPr lang="en-US" altLang="en-US" sz="2400"/>
              <a:t>Information Gain (IG) or reduction in entropy from the attribute test: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Choose the attribute with the largest IG</a:t>
            </a:r>
          </a:p>
        </p:txBody>
      </p:sp>
      <p:graphicFrame>
        <p:nvGraphicFramePr>
          <p:cNvPr id="43011" name="Object 4">
            <a:extLst>
              <a:ext uri="{FF2B5EF4-FFF2-40B4-BE49-F238E27FC236}">
                <a16:creationId xmlns:a16="http://schemas.microsoft.com/office/drawing/2014/main" id="{C962A022-0A91-3048-95FA-3DBB6C6139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429001"/>
          <a:ext cx="71183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0" name="Equation" r:id="rId4" imgW="69926200" imgH="5270500" progId="Equation.DSMT4">
                  <p:embed/>
                </p:oleObj>
              </mc:Choice>
              <mc:Fallback>
                <p:oleObj name="Equation" r:id="rId4" imgW="69926200" imgH="5270500" progId="Equation.DSMT4">
                  <p:embed/>
                  <p:pic>
                    <p:nvPicPr>
                      <p:cNvPr id="43011" name="Object 4">
                        <a:extLst>
                          <a:ext uri="{FF2B5EF4-FFF2-40B4-BE49-F238E27FC236}">
                            <a16:creationId xmlns:a16="http://schemas.microsoft.com/office/drawing/2014/main" id="{C962A022-0A91-3048-95FA-3DBB6C6139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429001"/>
                        <a:ext cx="71183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7522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16EFC16C-951C-2548-A490-89DC866E98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-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Information gain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8DA906BB-342D-344F-AE25-6CE13F032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3170238"/>
            <a:ext cx="8229600" cy="36877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/>
              <a:t>For the training set, </a:t>
            </a:r>
            <a:r>
              <a:rPr lang="en-US" altLang="en-US" sz="2000" i="1">
                <a:latin typeface="Monotype Corsiva" panose="03010101010201010101" pitchFamily="66" charset="0"/>
              </a:rPr>
              <a:t>p</a:t>
            </a:r>
            <a:r>
              <a:rPr lang="en-US" altLang="en-US" sz="2000" i="1"/>
              <a:t> = </a:t>
            </a:r>
            <a:r>
              <a:rPr lang="en-US" altLang="en-US" sz="2000" i="1">
                <a:latin typeface="Monotype Corsiva" panose="03010101010201010101" pitchFamily="66" charset="0"/>
              </a:rPr>
              <a:t>n</a:t>
            </a:r>
            <a:r>
              <a:rPr lang="en-US" altLang="en-US" sz="2000" i="1"/>
              <a:t> = 6, I(6/12, 6/12) = 1</a:t>
            </a:r>
            <a:r>
              <a:rPr lang="en-US" altLang="en-US" sz="2000"/>
              <a:t> bit</a:t>
            </a:r>
          </a:p>
          <a:p>
            <a:pPr eaLnBrk="1" hangingPunct="1">
              <a:buFontTx/>
              <a:buNone/>
            </a:pPr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>
              <a:buFontTx/>
              <a:buNone/>
            </a:pPr>
            <a:endParaRPr lang="en-US" altLang="en-US" sz="2000" i="1"/>
          </a:p>
          <a:p>
            <a:pPr eaLnBrk="1" hangingPunct="1">
              <a:buFontTx/>
              <a:buNone/>
            </a:pPr>
            <a:endParaRPr lang="en-US" altLang="en-US" sz="2000" i="1"/>
          </a:p>
          <a:p>
            <a:pPr eaLnBrk="1" hangingPunct="1">
              <a:buFontTx/>
              <a:buNone/>
            </a:pPr>
            <a:r>
              <a:rPr lang="en-US" altLang="en-US" sz="2000" i="1"/>
              <a:t>Patrons</a:t>
            </a:r>
            <a:r>
              <a:rPr lang="en-US" altLang="en-US" sz="2000"/>
              <a:t> has the highest IG of all attributes and so is chosen by the DTL algorithm as the root</a:t>
            </a:r>
          </a:p>
        </p:txBody>
      </p:sp>
      <p:graphicFrame>
        <p:nvGraphicFramePr>
          <p:cNvPr id="45059" name="Object 4">
            <a:extLst>
              <a:ext uri="{FF2B5EF4-FFF2-40B4-BE49-F238E27FC236}">
                <a16:creationId xmlns:a16="http://schemas.microsoft.com/office/drawing/2014/main" id="{21E08A8E-7AC6-4147-9C69-76F02C0863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733801"/>
          <a:ext cx="7467600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8" name="Equation" r:id="rId4" imgW="102692200" imgH="18719800" progId="Equation.3">
                  <p:embed/>
                </p:oleObj>
              </mc:Choice>
              <mc:Fallback>
                <p:oleObj name="Equation" r:id="rId4" imgW="102692200" imgH="18719800" progId="Equation.3">
                  <p:embed/>
                  <p:pic>
                    <p:nvPicPr>
                      <p:cNvPr id="45059" name="Object 4">
                        <a:extLst>
                          <a:ext uri="{FF2B5EF4-FFF2-40B4-BE49-F238E27FC236}">
                            <a16:creationId xmlns:a16="http://schemas.microsoft.com/office/drawing/2014/main" id="{21E08A8E-7AC6-4147-9C69-76F02C0863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733801"/>
                        <a:ext cx="7467600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060" name="Picture 5" descr="DecTreeLevel1">
            <a:extLst>
              <a:ext uri="{FF2B5EF4-FFF2-40B4-BE49-F238E27FC236}">
                <a16:creationId xmlns:a16="http://schemas.microsoft.com/office/drawing/2014/main" id="{550235FF-2D30-A549-9560-3FE00A164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7" b="14638"/>
          <a:stretch>
            <a:fillRect/>
          </a:stretch>
        </p:blipFill>
        <p:spPr bwMode="auto">
          <a:xfrm>
            <a:off x="2362200" y="838200"/>
            <a:ext cx="7315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Text Box 6">
            <a:extLst>
              <a:ext uri="{FF2B5EF4-FFF2-40B4-BE49-F238E27FC236}">
                <a16:creationId xmlns:a16="http://schemas.microsoft.com/office/drawing/2014/main" id="{A8EBDAAE-B6F9-8748-B385-5331D1B52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588" y="6197600"/>
            <a:ext cx="7981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6600"/>
                </a:solidFill>
              </a:rPr>
              <a:t> Is it sensible to have the same attribute on a single branch of the tree (why)?</a:t>
            </a:r>
          </a:p>
        </p:txBody>
      </p:sp>
    </p:spTree>
    <p:extLst>
      <p:ext uri="{BB962C8B-B14F-4D97-AF65-F5344CB8AC3E}">
        <p14:creationId xmlns:p14="http://schemas.microsoft.com/office/powerpoint/2010/main" val="3752065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D2269712-279A-214F-9E4A-F2E79A113F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Continuous Variables</a:t>
            </a:r>
          </a:p>
        </p:txBody>
      </p:sp>
      <p:sp>
        <p:nvSpPr>
          <p:cNvPr id="53250" name="Text Box 4">
            <a:extLst>
              <a:ext uri="{FF2B5EF4-FFF2-40B4-BE49-F238E27FC236}">
                <a16:creationId xmlns:a16="http://schemas.microsoft.com/office/drawing/2014/main" id="{3997D774-60DF-BF4B-BAD3-CFE5B2593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700" y="2057401"/>
            <a:ext cx="822960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000" dirty="0"/>
              <a:t> If variables are continuous we can bin them, or..</a:t>
            </a:r>
          </a:p>
          <a:p>
            <a:pPr eaLnBrk="1" hangingPunct="1">
              <a:spcBef>
                <a:spcPct val="0"/>
              </a:spcBef>
            </a:pPr>
            <a:endParaRPr lang="en-US" altLang="en-US" sz="2000" dirty="0"/>
          </a:p>
          <a:p>
            <a:pPr eaLnBrk="1" hangingPunct="1">
              <a:spcBef>
                <a:spcPct val="0"/>
              </a:spcBef>
            </a:pPr>
            <a:r>
              <a:rPr lang="en-US" altLang="en-US" sz="2000" dirty="0"/>
              <a:t> We can learn a simple classifier on a single dimension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2000" dirty="0"/>
          </a:p>
          <a:p>
            <a:pPr eaLnBrk="1" hangingPunct="1">
              <a:spcBef>
                <a:spcPct val="0"/>
              </a:spcBef>
            </a:pPr>
            <a:r>
              <a:rPr lang="en-US" altLang="en-US" sz="2000" dirty="0"/>
              <a:t>  E.g. we can find a decision point which classifies all data to the left of that point in one class and all data to the right in the other</a:t>
            </a:r>
          </a:p>
          <a:p>
            <a:pPr eaLnBrk="1" hangingPunct="1">
              <a:spcBef>
                <a:spcPct val="0"/>
              </a:spcBef>
            </a:pPr>
            <a:endParaRPr lang="en-US" altLang="en-US" sz="1600" dirty="0"/>
          </a:p>
          <a:p>
            <a:pPr eaLnBrk="1" hangingPunct="1">
              <a:spcBef>
                <a:spcPct val="0"/>
              </a:spcBef>
            </a:pPr>
            <a:r>
              <a:rPr lang="en-US" altLang="en-US" sz="2000" dirty="0"/>
              <a:t> We can also use a small subset of dimensions and train a linear classifier  (e.g. logistic regression classifier).</a:t>
            </a:r>
          </a:p>
        </p:txBody>
      </p:sp>
    </p:spTree>
    <p:extLst>
      <p:ext uri="{BB962C8B-B14F-4D97-AF65-F5344CB8AC3E}">
        <p14:creationId xmlns:p14="http://schemas.microsoft.com/office/powerpoint/2010/main" val="3723434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1BD21334-73ED-1143-AB28-B12FB9274E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 err="1"/>
              <a:t>Overfitting</a:t>
            </a:r>
            <a:r>
              <a:rPr lang="en-US" dirty="0"/>
              <a:t> and </a:t>
            </a:r>
            <a:r>
              <a:rPr lang="en-US" dirty="0" err="1"/>
              <a:t>Underfitting</a:t>
            </a:r>
            <a:endParaRPr lang="en-US" dirty="0"/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146207E1-56FE-5741-AAAC-60AA75E0D3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Overfitting</a:t>
            </a:r>
            <a:r>
              <a:rPr lang="en-US" altLang="en-US" sz="3600">
                <a:latin typeface="Calibri" panose="020F0502020204030204" pitchFamily="34" charset="0"/>
              </a:rPr>
              <a:t>:</a:t>
            </a:r>
          </a:p>
          <a:p>
            <a:pPr lvl="1" eaLnBrk="1" hangingPunct="1"/>
            <a:r>
              <a:rPr lang="en-US" altLang="en-US">
                <a:latin typeface="Calibri" panose="020F0502020204030204" pitchFamily="34" charset="0"/>
              </a:rPr>
              <a:t>Given a model space </a:t>
            </a:r>
            <a:r>
              <a:rPr lang="en-US" altLang="en-US" i="1">
                <a:latin typeface="Calibri" panose="020F0502020204030204" pitchFamily="34" charset="0"/>
              </a:rPr>
              <a:t>H</a:t>
            </a:r>
            <a:r>
              <a:rPr lang="en-US" altLang="en-US">
                <a:latin typeface="Calibri" panose="020F0502020204030204" pitchFamily="34" charset="0"/>
              </a:rPr>
              <a:t>, a specific model </a:t>
            </a:r>
            <a:r>
              <a:rPr lang="en-US" altLang="en-US" i="1">
                <a:latin typeface="Calibri" panose="020F0502020204030204" pitchFamily="34" charset="0"/>
              </a:rPr>
              <a:t>h</a:t>
            </a:r>
            <a:r>
              <a:rPr lang="en-US" altLang="en-US">
                <a:latin typeface="Calibri" panose="020F0502020204030204" pitchFamily="34" charset="0"/>
                <a:sym typeface="Symbol" pitchFamily="2" charset="2"/>
              </a:rPr>
              <a:t></a:t>
            </a:r>
            <a:r>
              <a:rPr lang="en-US" altLang="en-US" i="1">
                <a:latin typeface="Calibri" panose="020F0502020204030204" pitchFamily="34" charset="0"/>
                <a:sym typeface="Symbol" pitchFamily="2" charset="2"/>
              </a:rPr>
              <a:t>H</a:t>
            </a:r>
            <a:r>
              <a:rPr lang="en-US" altLang="en-US">
                <a:latin typeface="Calibri" panose="020F0502020204030204" pitchFamily="34" charset="0"/>
                <a:sym typeface="Symbol" pitchFamily="2" charset="2"/>
              </a:rPr>
              <a:t> is said to overfit the training data if there exists some alternative model </a:t>
            </a:r>
            <a:r>
              <a:rPr lang="en-US" altLang="en-US" i="1">
                <a:latin typeface="Calibri" panose="020F0502020204030204" pitchFamily="34" charset="0"/>
                <a:sym typeface="Symbol" pitchFamily="2" charset="2"/>
              </a:rPr>
              <a:t>h’</a:t>
            </a:r>
            <a:r>
              <a:rPr lang="en-US" altLang="ja-JP">
                <a:latin typeface="Calibri" panose="020F0502020204030204" pitchFamily="34" charset="0"/>
                <a:sym typeface="Symbol" pitchFamily="2" charset="2"/>
              </a:rPr>
              <a:t></a:t>
            </a:r>
            <a:r>
              <a:rPr lang="en-US" altLang="ja-JP" i="1">
                <a:latin typeface="Calibri" panose="020F0502020204030204" pitchFamily="34" charset="0"/>
                <a:sym typeface="Symbol" pitchFamily="2" charset="2"/>
              </a:rPr>
              <a:t>H</a:t>
            </a:r>
            <a:r>
              <a:rPr lang="en-US" altLang="ja-JP">
                <a:latin typeface="Calibri" panose="020F0502020204030204" pitchFamily="34" charset="0"/>
                <a:sym typeface="Symbol" pitchFamily="2" charset="2"/>
              </a:rPr>
              <a:t>, such that </a:t>
            </a:r>
            <a:r>
              <a:rPr lang="en-US" altLang="ja-JP" i="1">
                <a:latin typeface="Calibri" panose="020F0502020204030204" pitchFamily="34" charset="0"/>
                <a:sym typeface="Symbol" pitchFamily="2" charset="2"/>
              </a:rPr>
              <a:t>h</a:t>
            </a:r>
            <a:r>
              <a:rPr lang="en-US" altLang="ja-JP">
                <a:latin typeface="Calibri" panose="020F0502020204030204" pitchFamily="34" charset="0"/>
                <a:sym typeface="Symbol" pitchFamily="2" charset="2"/>
              </a:rPr>
              <a:t> has smaller error than </a:t>
            </a:r>
            <a:r>
              <a:rPr lang="en-US" altLang="ja-JP" i="1">
                <a:latin typeface="Calibri" panose="020F0502020204030204" pitchFamily="34" charset="0"/>
                <a:sym typeface="Symbol" pitchFamily="2" charset="2"/>
              </a:rPr>
              <a:t>h</a:t>
            </a:r>
            <a:r>
              <a:rPr lang="en-US" altLang="en-US" i="1">
                <a:latin typeface="Calibri" panose="020F0502020204030204" pitchFamily="34" charset="0"/>
                <a:sym typeface="Symbol" pitchFamily="2" charset="2"/>
              </a:rPr>
              <a:t>’</a:t>
            </a:r>
            <a:r>
              <a:rPr lang="en-US" altLang="ja-JP">
                <a:latin typeface="Calibri" panose="020F0502020204030204" pitchFamily="34" charset="0"/>
                <a:sym typeface="Symbol" pitchFamily="2" charset="2"/>
              </a:rPr>
              <a:t> over the training examples, but </a:t>
            </a:r>
            <a:r>
              <a:rPr lang="en-US" altLang="ja-JP" i="1">
                <a:latin typeface="Calibri" panose="020F0502020204030204" pitchFamily="34" charset="0"/>
                <a:sym typeface="Symbol" pitchFamily="2" charset="2"/>
              </a:rPr>
              <a:t>h</a:t>
            </a:r>
            <a:r>
              <a:rPr lang="en-US" altLang="en-US" i="1">
                <a:latin typeface="Calibri" panose="020F0502020204030204" pitchFamily="34" charset="0"/>
                <a:sym typeface="Symbol" pitchFamily="2" charset="2"/>
              </a:rPr>
              <a:t>’</a:t>
            </a:r>
            <a:r>
              <a:rPr lang="en-US" altLang="ja-JP">
                <a:latin typeface="Calibri" panose="020F0502020204030204" pitchFamily="34" charset="0"/>
                <a:sym typeface="Symbol" pitchFamily="2" charset="2"/>
              </a:rPr>
              <a:t> has smaller error than </a:t>
            </a:r>
            <a:r>
              <a:rPr lang="en-US" altLang="ja-JP" i="1">
                <a:latin typeface="Calibri" panose="020F0502020204030204" pitchFamily="34" charset="0"/>
                <a:sym typeface="Symbol" pitchFamily="2" charset="2"/>
              </a:rPr>
              <a:t>h</a:t>
            </a:r>
            <a:r>
              <a:rPr lang="en-US" altLang="ja-JP">
                <a:latin typeface="Calibri" panose="020F0502020204030204" pitchFamily="34" charset="0"/>
                <a:sym typeface="Symbol" pitchFamily="2" charset="2"/>
              </a:rPr>
              <a:t> over the entire distribution of instances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  <a:sym typeface="Symbol" pitchFamily="2" charset="2"/>
              </a:rPr>
              <a:t>Underfitting:</a:t>
            </a:r>
          </a:p>
          <a:p>
            <a:pPr lvl="1" eaLnBrk="1" hangingPunct="1"/>
            <a:r>
              <a:rPr lang="en-US" altLang="en-US"/>
              <a:t>The model is too simple, so that both training and test errors are large</a:t>
            </a:r>
            <a:endParaRPr lang="en-US" altLang="en-US">
              <a:latin typeface="Calibri" panose="020F0502020204030204" pitchFamily="34" charset="0"/>
              <a:sym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18972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>
            <a:extLst>
              <a:ext uri="{FF2B5EF4-FFF2-40B4-BE49-F238E27FC236}">
                <a16:creationId xmlns:a16="http://schemas.microsoft.com/office/drawing/2014/main" id="{45FFA4C7-EC27-464C-9DF9-73DBDF87FD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Detecting </a:t>
            </a:r>
            <a:r>
              <a:rPr lang="en-US" dirty="0" err="1">
                <a:cs typeface="+mj-cs"/>
              </a:rPr>
              <a:t>Overfitting</a:t>
            </a:r>
            <a:endParaRPr lang="en-US" dirty="0">
              <a:cs typeface="+mj-cs"/>
            </a:endParaRPr>
          </a:p>
        </p:txBody>
      </p:sp>
      <p:pic>
        <p:nvPicPr>
          <p:cNvPr id="939011" name="Picture 3">
            <a:extLst>
              <a:ext uri="{FF2B5EF4-FFF2-40B4-BE49-F238E27FC236}">
                <a16:creationId xmlns:a16="http://schemas.microsoft.com/office/drawing/2014/main" id="{3C7D7878-3302-EF4B-9C4D-DA9169B6B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371600"/>
            <a:ext cx="6096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39012" name="Line 4">
            <a:extLst>
              <a:ext uri="{FF2B5EF4-FFF2-40B4-BE49-F238E27FC236}">
                <a16:creationId xmlns:a16="http://schemas.microsoft.com/office/drawing/2014/main" id="{339A39CD-4F4F-FB45-9125-1A1CED333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524000"/>
            <a:ext cx="0" cy="4114800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39013" name="Text Box 5">
            <a:extLst>
              <a:ext uri="{FF2B5EF4-FFF2-40B4-BE49-F238E27FC236}">
                <a16:creationId xmlns:a16="http://schemas.microsoft.com/office/drawing/2014/main" id="{082D710F-6DA8-9B41-9826-DA3CF5FCD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752601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Overfitting</a:t>
            </a:r>
            <a:endParaRPr lang="en-US">
              <a:latin typeface="Arial" charset="0"/>
              <a:ea typeface="ＭＳ Ｐゴシック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362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>
            <a:extLst>
              <a:ext uri="{FF2B5EF4-FFF2-40B4-BE49-F238E27FC236}">
                <a16:creationId xmlns:a16="http://schemas.microsoft.com/office/drawing/2014/main" id="{F51B85E2-E04A-014B-B81F-5AD19743E8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cs typeface="+mj-cs"/>
              </a:rPr>
              <a:t>Overfitting</a:t>
            </a:r>
            <a:r>
              <a:rPr lang="en-US" dirty="0">
                <a:cs typeface="+mj-cs"/>
              </a:rPr>
              <a:t> in Decision Tree Learning</a:t>
            </a:r>
          </a:p>
        </p:txBody>
      </p:sp>
      <p:sp>
        <p:nvSpPr>
          <p:cNvPr id="942083" name="Rectangle 3">
            <a:extLst>
              <a:ext uri="{FF2B5EF4-FFF2-40B4-BE49-F238E27FC236}">
                <a16:creationId xmlns:a16="http://schemas.microsoft.com/office/drawing/2014/main" id="{C7B943C7-A6A6-6841-99DC-4D50B0DE5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dirty="0" err="1">
                <a:cs typeface="+mn-cs"/>
              </a:rPr>
              <a:t>Overfitting</a:t>
            </a:r>
            <a:r>
              <a:rPr lang="en-US" dirty="0">
                <a:cs typeface="+mn-cs"/>
              </a:rPr>
              <a:t> results in decision trees that are more complex than necessary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>
                <a:cs typeface="+mn-cs"/>
              </a:rPr>
              <a:t>Tree growth went too far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Number of instances gets smaller as we build the tree (e.g., </a:t>
            </a:r>
            <a:r>
              <a:rPr lang="en-US" dirty="0">
                <a:cs typeface="+mn-cs"/>
              </a:rPr>
              <a:t>several leaves match a single example)</a:t>
            </a:r>
          </a:p>
          <a:p>
            <a:pPr>
              <a:buFont typeface="Monotype Sorts" charset="0"/>
              <a:buChar char="l"/>
              <a:defRPr/>
            </a:pPr>
            <a:endParaRPr lang="en-US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Training error no longer provides a good estimate of how well the tree will perform on previously unseen records</a:t>
            </a:r>
          </a:p>
          <a:p>
            <a:pPr marL="0" indent="0">
              <a:buNone/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9590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>
            <a:extLst>
              <a:ext uri="{FF2B5EF4-FFF2-40B4-BE49-F238E27FC236}">
                <a16:creationId xmlns:a16="http://schemas.microsoft.com/office/drawing/2014/main" id="{0CF727A7-2640-2E46-ABAC-E6977D0589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Avoiding Tree Overfitting – Solution 1</a:t>
            </a:r>
          </a:p>
        </p:txBody>
      </p:sp>
      <p:sp>
        <p:nvSpPr>
          <p:cNvPr id="946179" name="Rectangle 3">
            <a:extLst>
              <a:ext uri="{FF2B5EF4-FFF2-40B4-BE49-F238E27FC236}">
                <a16:creationId xmlns:a16="http://schemas.microsoft.com/office/drawing/2014/main" id="{FDEF1E1E-20BE-6F4C-B17B-B105FDA748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143000"/>
            <a:ext cx="8763000" cy="5181600"/>
          </a:xfrm>
        </p:spPr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sz="2400" dirty="0">
                <a:solidFill>
                  <a:srgbClr val="FF0000"/>
                </a:solidFill>
              </a:rPr>
              <a:t>Pre-Pruning (Early Stopping Rule)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/>
              <a:t>Stop the algorithm before it becomes a fully-grown tree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/>
              <a:t>Typical stopping conditions for a node:</a:t>
            </a:r>
          </a:p>
          <a:p>
            <a:pPr lvl="2">
              <a:buFont typeface="Wingdings" charset="0"/>
              <a:buChar char="u"/>
              <a:defRPr/>
            </a:pPr>
            <a:r>
              <a:rPr lang="en-US" sz="2000" dirty="0"/>
              <a:t> Stop if all instances belong to the same class</a:t>
            </a:r>
          </a:p>
          <a:p>
            <a:pPr lvl="2">
              <a:buFont typeface="Wingdings" charset="0"/>
              <a:buChar char="u"/>
              <a:defRPr/>
            </a:pPr>
            <a:r>
              <a:rPr lang="en-US" sz="2000" dirty="0"/>
              <a:t> Stop if all the attribute values are the same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/>
              <a:t>More restrictive conditions:</a:t>
            </a:r>
          </a:p>
          <a:p>
            <a:pPr lvl="2">
              <a:buFont typeface="Wingdings" charset="0"/>
              <a:buChar char="u"/>
              <a:defRPr/>
            </a:pPr>
            <a:r>
              <a:rPr lang="en-US" sz="2000" dirty="0"/>
              <a:t>Stop if number of instances is less than some user-specified threshold</a:t>
            </a:r>
          </a:p>
          <a:p>
            <a:pPr marL="914400" lvl="2" indent="0">
              <a:buNone/>
              <a:defRPr/>
            </a:pPr>
            <a:endParaRPr lang="en-US" sz="2000" dirty="0"/>
          </a:p>
          <a:p>
            <a:pPr lvl="2">
              <a:buFont typeface="Wingdings" charset="0"/>
              <a:buChar char="u"/>
              <a:defRPr/>
            </a:pPr>
            <a:r>
              <a:rPr lang="en-US" sz="2000" dirty="0"/>
              <a:t>Stop if expanding the current node does not improve impurity measures (e.g., GAIN)</a:t>
            </a:r>
          </a:p>
        </p:txBody>
      </p:sp>
    </p:spTree>
    <p:extLst>
      <p:ext uri="{BB962C8B-B14F-4D97-AF65-F5344CB8AC3E}">
        <p14:creationId xmlns:p14="http://schemas.microsoft.com/office/powerpoint/2010/main" val="1247935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>
            <a:extLst>
              <a:ext uri="{FF2B5EF4-FFF2-40B4-BE49-F238E27FC236}">
                <a16:creationId xmlns:a16="http://schemas.microsoft.com/office/drawing/2014/main" id="{4CEDE091-DE57-584D-9B52-60DE75DAD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Decision Tree Based Classification</a:t>
            </a:r>
          </a:p>
        </p:txBody>
      </p:sp>
      <p:sp>
        <p:nvSpPr>
          <p:cNvPr id="899075" name="Rectangle 3">
            <a:extLst>
              <a:ext uri="{FF2B5EF4-FFF2-40B4-BE49-F238E27FC236}">
                <a16:creationId xmlns:a16="http://schemas.microsoft.com/office/drawing/2014/main" id="{6BAD4FFB-E9E0-E747-9972-93CB3CB552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Advantages: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Inexpensive to construct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Extremely fast at classifying unknown records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Easy to interpret for small-sized trees</a:t>
            </a:r>
          </a:p>
          <a:p>
            <a:pPr>
              <a:buFont typeface="Monotype Sorts" charset="0"/>
              <a:buChar char="l"/>
              <a:defRPr/>
            </a:pPr>
            <a:endParaRPr lang="en-US" dirty="0"/>
          </a:p>
          <a:p>
            <a:pPr>
              <a:buFont typeface="Monotype Sorts" charset="0"/>
              <a:buChar char="l"/>
              <a:defRPr/>
            </a:pPr>
            <a:r>
              <a:rPr lang="en-US" dirty="0"/>
              <a:t>Disadvantages: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Redundancy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Need to retrain with new data</a:t>
            </a:r>
          </a:p>
        </p:txBody>
      </p:sp>
    </p:spTree>
    <p:extLst>
      <p:ext uri="{BB962C8B-B14F-4D97-AF65-F5344CB8AC3E}">
        <p14:creationId xmlns:p14="http://schemas.microsoft.com/office/powerpoint/2010/main" val="134881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B206A7C3-CDEB-5A46-89A9-0890F428A8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EF8938EA-48CF-E144-9C6D-503AC018B7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81000" indent="-381000" eaLnBrk="1" hangingPunct="1">
              <a:lnSpc>
                <a:spcPct val="90000"/>
              </a:lnSpc>
              <a:buNone/>
            </a:pPr>
            <a:r>
              <a:rPr lang="en-US" altLang="en-US" sz="2400"/>
              <a:t>Problem: decide whether to wait for a table at a restaurant, based on the following </a:t>
            </a:r>
            <a:r>
              <a:rPr lang="en-US" altLang="en-US" sz="2400">
                <a:solidFill>
                  <a:schemeClr val="accent2"/>
                </a:solidFill>
              </a:rPr>
              <a:t>attributes</a:t>
            </a:r>
            <a:r>
              <a:rPr lang="en-US" altLang="en-US" sz="2400"/>
              <a:t>:</a:t>
            </a:r>
          </a:p>
          <a:p>
            <a:pPr marL="381000" indent="-381000" eaLnBrk="1" hangingPunct="1">
              <a:lnSpc>
                <a:spcPct val="90000"/>
              </a:lnSpc>
              <a:buNone/>
            </a:pPr>
            <a:endParaRPr lang="en-US" altLang="en-US" sz="2400"/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>
                <a:solidFill>
                  <a:srgbClr val="FF0000"/>
                </a:solidFill>
              </a:rPr>
              <a:t>Alternate</a:t>
            </a:r>
            <a:r>
              <a:rPr lang="en-US" altLang="en-US" sz="2000"/>
              <a:t>: is there an alternative restaurant nearby?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>
                <a:solidFill>
                  <a:srgbClr val="FF0000"/>
                </a:solidFill>
              </a:rPr>
              <a:t>Bar</a:t>
            </a:r>
            <a:r>
              <a:rPr lang="en-US" altLang="en-US" sz="2000"/>
              <a:t>: is there a comfortable bar area to wait in?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>
                <a:solidFill>
                  <a:srgbClr val="FF0000"/>
                </a:solidFill>
              </a:rPr>
              <a:t>Fri/Sat</a:t>
            </a:r>
            <a:r>
              <a:rPr lang="en-US" altLang="en-US" sz="2000"/>
              <a:t>: is today Friday or Saturday?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>
                <a:solidFill>
                  <a:srgbClr val="FF0000"/>
                </a:solidFill>
              </a:rPr>
              <a:t>Hungry</a:t>
            </a:r>
            <a:r>
              <a:rPr lang="en-US" altLang="en-US" sz="2000"/>
              <a:t>: are we hungry?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>
                <a:solidFill>
                  <a:srgbClr val="FF0000"/>
                </a:solidFill>
              </a:rPr>
              <a:t>Patrons</a:t>
            </a:r>
            <a:r>
              <a:rPr lang="en-US" altLang="en-US" sz="2000"/>
              <a:t>: number of people in the restaurant (None, Some, Full)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>
                <a:solidFill>
                  <a:srgbClr val="FF0000"/>
                </a:solidFill>
              </a:rPr>
              <a:t>Price</a:t>
            </a:r>
            <a:r>
              <a:rPr lang="en-US" altLang="en-US" sz="2000"/>
              <a:t>: price range ($, $$, $$$)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>
                <a:solidFill>
                  <a:srgbClr val="FF0000"/>
                </a:solidFill>
              </a:rPr>
              <a:t>Raining</a:t>
            </a:r>
            <a:r>
              <a:rPr lang="en-US" altLang="en-US" sz="2000"/>
              <a:t>: is it raining outside?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>
                <a:solidFill>
                  <a:srgbClr val="FF0000"/>
                </a:solidFill>
              </a:rPr>
              <a:t>Reservation</a:t>
            </a:r>
            <a:r>
              <a:rPr lang="en-US" altLang="en-US" sz="2000"/>
              <a:t>: have we made a reservation?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>
                <a:solidFill>
                  <a:srgbClr val="FF0000"/>
                </a:solidFill>
              </a:rPr>
              <a:t>Type</a:t>
            </a:r>
            <a:r>
              <a:rPr lang="en-US" altLang="en-US" sz="2000"/>
              <a:t>: kind of restaurant (French, Italian, Thai, Burger)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>
                <a:solidFill>
                  <a:srgbClr val="FF0000"/>
                </a:solidFill>
              </a:rPr>
              <a:t> WaitEstimate</a:t>
            </a:r>
            <a:r>
              <a:rPr lang="en-US" altLang="en-US" sz="2000"/>
              <a:t>: estimated waiting time (0-10, 10-30, 30-60, &gt;60)</a:t>
            </a:r>
          </a:p>
        </p:txBody>
      </p:sp>
    </p:spTree>
    <p:extLst>
      <p:ext uri="{BB962C8B-B14F-4D97-AF65-F5344CB8AC3E}">
        <p14:creationId xmlns:p14="http://schemas.microsoft.com/office/powerpoint/2010/main" val="78222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9426B4D9-CCE7-0B48-87E6-1290C9D9C1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Attribute-based representations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E94823FC-FB6C-324E-A591-1603D25E8E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1800"/>
              <a:t>Examples described by </a:t>
            </a:r>
            <a:r>
              <a:rPr lang="en-US" altLang="en-US" sz="1800">
                <a:solidFill>
                  <a:schemeClr val="accent2"/>
                </a:solidFill>
              </a:rPr>
              <a:t>attribute values </a:t>
            </a:r>
            <a:r>
              <a:rPr lang="en-US" altLang="en-US" sz="1800"/>
              <a:t>(Boolean, discrete, continuous)</a:t>
            </a:r>
          </a:p>
          <a:p>
            <a:pPr eaLnBrk="1" hangingPunct="1"/>
            <a:r>
              <a:rPr lang="en-US" altLang="en-US" sz="1800"/>
              <a:t>E.g., situations where I will/won't wait for a table:</a:t>
            </a:r>
          </a:p>
          <a:p>
            <a:pPr eaLnBrk="1" hangingPunct="1">
              <a:buFontTx/>
              <a:buNone/>
            </a:pPr>
            <a:endParaRPr lang="en-US" altLang="en-US" sz="1800"/>
          </a:p>
          <a:p>
            <a:pPr eaLnBrk="1" hangingPunct="1">
              <a:buFontTx/>
              <a:buNone/>
            </a:pPr>
            <a:endParaRPr lang="en-US" altLang="en-US" sz="1800"/>
          </a:p>
          <a:p>
            <a:pPr eaLnBrk="1" hangingPunct="1">
              <a:buFontTx/>
              <a:buNone/>
            </a:pPr>
            <a:endParaRPr lang="en-US" altLang="en-US" sz="1800"/>
          </a:p>
          <a:p>
            <a:pPr eaLnBrk="1" hangingPunct="1">
              <a:buFontTx/>
              <a:buNone/>
            </a:pPr>
            <a:endParaRPr lang="en-US" altLang="en-US" sz="1800"/>
          </a:p>
          <a:p>
            <a:pPr eaLnBrk="1" hangingPunct="1">
              <a:buFontTx/>
              <a:buNone/>
            </a:pPr>
            <a:endParaRPr lang="en-US" altLang="en-US" sz="1800"/>
          </a:p>
          <a:p>
            <a:pPr eaLnBrk="1" hangingPunct="1">
              <a:buFontTx/>
              <a:buNone/>
            </a:pPr>
            <a:endParaRPr lang="en-US" altLang="en-US" sz="1800"/>
          </a:p>
          <a:p>
            <a:pPr eaLnBrk="1" hangingPunct="1"/>
            <a:endParaRPr lang="en-US" altLang="en-US" sz="1800">
              <a:solidFill>
                <a:schemeClr val="accent2"/>
              </a:solidFill>
            </a:endParaRPr>
          </a:p>
          <a:p>
            <a:pPr eaLnBrk="1" hangingPunct="1"/>
            <a:endParaRPr lang="en-US" altLang="en-US" sz="1800">
              <a:solidFill>
                <a:schemeClr val="accent2"/>
              </a:solidFill>
            </a:endParaRPr>
          </a:p>
          <a:p>
            <a:pPr eaLnBrk="1" hangingPunct="1"/>
            <a:endParaRPr lang="en-US" altLang="en-US" sz="1800">
              <a:solidFill>
                <a:schemeClr val="accent2"/>
              </a:solidFill>
            </a:endParaRPr>
          </a:p>
          <a:p>
            <a:pPr eaLnBrk="1" hangingPunct="1"/>
            <a:endParaRPr lang="en-US" altLang="en-US" sz="1800">
              <a:solidFill>
                <a:schemeClr val="accent2"/>
              </a:solidFill>
            </a:endParaRPr>
          </a:p>
          <a:p>
            <a:pPr eaLnBrk="1" hangingPunct="1"/>
            <a:r>
              <a:rPr lang="en-US" altLang="en-US" sz="1800">
                <a:solidFill>
                  <a:schemeClr val="accent2"/>
                </a:solidFill>
              </a:rPr>
              <a:t>Classification</a:t>
            </a:r>
            <a:r>
              <a:rPr lang="en-US" altLang="en-US" sz="1800"/>
              <a:t> of examples is </a:t>
            </a:r>
            <a:r>
              <a:rPr lang="en-US" altLang="en-US" sz="1800">
                <a:solidFill>
                  <a:schemeClr val="accent2"/>
                </a:solidFill>
              </a:rPr>
              <a:t>positive</a:t>
            </a:r>
            <a:r>
              <a:rPr lang="en-US" altLang="en-US" sz="1800"/>
              <a:t> (T) or </a:t>
            </a:r>
            <a:r>
              <a:rPr lang="en-US" altLang="en-US" sz="1800">
                <a:solidFill>
                  <a:schemeClr val="accent2"/>
                </a:solidFill>
              </a:rPr>
              <a:t>negative</a:t>
            </a:r>
            <a:r>
              <a:rPr lang="en-US" altLang="en-US" sz="1800"/>
              <a:t> (F)</a:t>
            </a:r>
          </a:p>
          <a:p>
            <a:pPr eaLnBrk="1" hangingPunct="1"/>
            <a:r>
              <a:rPr lang="en-US" altLang="en-US" sz="1800"/>
              <a:t>General form for data: a number N of  instances, each with attributes (x1,x2,x3,...xd) and target value y.</a:t>
            </a:r>
          </a:p>
        </p:txBody>
      </p:sp>
      <p:pic>
        <p:nvPicPr>
          <p:cNvPr id="18435" name="Picture 4">
            <a:extLst>
              <a:ext uri="{FF2B5EF4-FFF2-40B4-BE49-F238E27FC236}">
                <a16:creationId xmlns:a16="http://schemas.microsoft.com/office/drawing/2014/main" id="{8CA053EB-7CFC-7647-831A-25A252294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6" t="29167" r="9766" b="19792"/>
          <a:stretch>
            <a:fillRect/>
          </a:stretch>
        </p:blipFill>
        <p:spPr bwMode="auto">
          <a:xfrm>
            <a:off x="2971800" y="2362201"/>
            <a:ext cx="6096000" cy="321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78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2" descr="restaurant-tree">
            <a:extLst>
              <a:ext uri="{FF2B5EF4-FFF2-40B4-BE49-F238E27FC236}">
                <a16:creationId xmlns:a16="http://schemas.microsoft.com/office/drawing/2014/main" id="{C503228D-11A1-0F40-99B8-626E6B885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149476"/>
            <a:ext cx="67818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Rectangle 3">
            <a:extLst>
              <a:ext uri="{FF2B5EF4-FFF2-40B4-BE49-F238E27FC236}">
                <a16:creationId xmlns:a16="http://schemas.microsoft.com/office/drawing/2014/main" id="{979986DE-CA2A-AE4C-A759-3A4141272B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Decision trees</a:t>
            </a:r>
          </a:p>
        </p:txBody>
      </p:sp>
      <p:sp>
        <p:nvSpPr>
          <p:cNvPr id="20483" name="Rectangle 4">
            <a:extLst>
              <a:ext uri="{FF2B5EF4-FFF2-40B4-BE49-F238E27FC236}">
                <a16:creationId xmlns:a16="http://schemas.microsoft.com/office/drawing/2014/main" id="{3B7AD516-E858-D246-A94B-7B8D9BB580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838200"/>
            <a:ext cx="8686800" cy="9906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z="2400"/>
              <a:t>One possible representation for hypotheses</a:t>
            </a:r>
          </a:p>
          <a:p>
            <a:pPr eaLnBrk="1" hangingPunct="1"/>
            <a:r>
              <a:rPr lang="en-US" altLang="en-US" sz="2400"/>
              <a:t>We imagine someone taking a sequence of decisions.</a:t>
            </a:r>
          </a:p>
          <a:p>
            <a:pPr eaLnBrk="1" hangingPunct="1"/>
            <a:r>
              <a:rPr lang="en-US" altLang="en-US" sz="2400"/>
              <a:t>E.g., here is the “true” tree for deciding whether to wait:</a:t>
            </a:r>
          </a:p>
        </p:txBody>
      </p:sp>
      <p:sp>
        <p:nvSpPr>
          <p:cNvPr id="20484" name="Line 5">
            <a:extLst>
              <a:ext uri="{FF2B5EF4-FFF2-40B4-BE49-F238E27FC236}">
                <a16:creationId xmlns:a16="http://schemas.microsoft.com/office/drawing/2014/main" id="{D4A7A5CD-2387-0F4C-BADD-EE0FBFC34C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267200"/>
            <a:ext cx="1676400" cy="533400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5" name="Line 6">
            <a:extLst>
              <a:ext uri="{FF2B5EF4-FFF2-40B4-BE49-F238E27FC236}">
                <a16:creationId xmlns:a16="http://schemas.microsoft.com/office/drawing/2014/main" id="{74CD14B6-C30D-D447-B488-5318DB6928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3124200"/>
            <a:ext cx="1143000" cy="1219200"/>
          </a:xfrm>
          <a:prstGeom prst="line">
            <a:avLst/>
          </a:prstGeom>
          <a:noFill/>
          <a:ln w="9525">
            <a:solidFill>
              <a:srgbClr val="CC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6" name="Text Box 7">
            <a:extLst>
              <a:ext uri="{FF2B5EF4-FFF2-40B4-BE49-F238E27FC236}">
                <a16:creationId xmlns:a16="http://schemas.microsoft.com/office/drawing/2014/main" id="{729C8BAD-D789-9D4C-877D-3189B6721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525" y="2627313"/>
            <a:ext cx="302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99"/>
                </a:solidFill>
              </a:rPr>
              <a:t>Note you can use the same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99"/>
                </a:solidFill>
              </a:rPr>
              <a:t>attribute more than once.</a:t>
            </a:r>
          </a:p>
        </p:txBody>
      </p:sp>
    </p:spTree>
    <p:extLst>
      <p:ext uri="{BB962C8B-B14F-4D97-AF65-F5344CB8AC3E}">
        <p14:creationId xmlns:p14="http://schemas.microsoft.com/office/powerpoint/2010/main" val="237286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3531C70E-D112-9948-A375-AADD5997E4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learning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E1EB6D0D-963E-5941-A3D2-D93FEC9582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229600" cy="4191000"/>
          </a:xfrm>
        </p:spPr>
        <p:txBody>
          <a:bodyPr/>
          <a:lstStyle/>
          <a:p>
            <a:pPr eaLnBrk="1" hangingPunct="1"/>
            <a:r>
              <a:rPr lang="en-US" altLang="en-US" sz="2400"/>
              <a:t>If there are so many possible trees, can we actually search this space? (solution: greedy search).</a:t>
            </a:r>
          </a:p>
          <a:p>
            <a:pPr eaLnBrk="1" hangingPunct="1"/>
            <a:endParaRPr lang="en-US" altLang="en-US" sz="2400">
              <a:solidFill>
                <a:srgbClr val="FF0000"/>
              </a:solidFill>
            </a:endParaRPr>
          </a:p>
          <a:p>
            <a:pPr eaLnBrk="1" hangingPunct="1"/>
            <a:endParaRPr lang="en-US" altLang="en-US" sz="240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400">
                <a:solidFill>
                  <a:srgbClr val="FF0000"/>
                </a:solidFill>
              </a:rPr>
              <a:t>Aim</a:t>
            </a:r>
            <a:r>
              <a:rPr lang="en-US" altLang="en-US" sz="2400"/>
              <a:t>: find a small tree consistent with the training examples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>
                <a:solidFill>
                  <a:srgbClr val="FF0000"/>
                </a:solidFill>
              </a:rPr>
              <a:t>Idea</a:t>
            </a:r>
            <a:r>
              <a:rPr lang="en-US" altLang="en-US" sz="2400"/>
              <a:t>: (recursively) choose "most significant" attribute as root of (sub)tree.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940918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34669357-1604-C843-950C-6DB4DAED32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Choosing an attribute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2CC5C718-BC6B-F94E-BF4D-0674D8A38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/>
              <a:t>Idea: a good attribute splits the examples into subsets that are (ideally) "all positive" or "all negative"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/>
            <a:endParaRPr lang="en-US" altLang="en-US" sz="2400" i="1"/>
          </a:p>
          <a:p>
            <a:pPr eaLnBrk="1" hangingPunct="1"/>
            <a:endParaRPr lang="en-US" altLang="en-US" sz="2400" i="1"/>
          </a:p>
          <a:p>
            <a:pPr eaLnBrk="1" hangingPunct="1"/>
            <a:r>
              <a:rPr lang="en-US" altLang="en-US" sz="2400" i="1"/>
              <a:t>Patrons or type?</a:t>
            </a:r>
            <a:r>
              <a:rPr lang="en-US" altLang="en-US" sz="2400"/>
              <a:t> </a:t>
            </a:r>
          </a:p>
        </p:txBody>
      </p:sp>
      <p:pic>
        <p:nvPicPr>
          <p:cNvPr id="28675" name="Picture 4" descr="restaurant-roots">
            <a:extLst>
              <a:ext uri="{FF2B5EF4-FFF2-40B4-BE49-F238E27FC236}">
                <a16:creationId xmlns:a16="http://schemas.microsoft.com/office/drawing/2014/main" id="{3D51E3E2-52FD-B64A-8D5E-91AD14625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48000"/>
            <a:ext cx="76200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Line 5">
            <a:extLst>
              <a:ext uri="{FF2B5EF4-FFF2-40B4-BE49-F238E27FC236}">
                <a16:creationId xmlns:a16="http://schemas.microsoft.com/office/drawing/2014/main" id="{8893B72C-317D-064F-A2D6-66CE81ACC7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4724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" name="Text Box 6">
            <a:extLst>
              <a:ext uri="{FF2B5EF4-FFF2-40B4-BE49-F238E27FC236}">
                <a16:creationId xmlns:a16="http://schemas.microsoft.com/office/drawing/2014/main" id="{A6E03E15-C1BF-E949-8562-7002876AF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5522913"/>
            <a:ext cx="3752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To wait or not to wait is still at 50%.</a:t>
            </a:r>
          </a:p>
        </p:txBody>
      </p:sp>
    </p:spTree>
    <p:extLst>
      <p:ext uri="{BB962C8B-B14F-4D97-AF65-F5344CB8AC3E}">
        <p14:creationId xmlns:p14="http://schemas.microsoft.com/office/powerpoint/2010/main" val="2517550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6BF3D20B-DCD6-D142-A76A-D445532FD7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information theory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BD6FD9A7-0EC7-AF40-8035-BA73681062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Entropy</a:t>
            </a:r>
            <a:r>
              <a:rPr lang="en-US" altLang="en-US" sz="2800"/>
              <a:t> measures the amount of uncertainty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   in a </a:t>
            </a:r>
            <a:r>
              <a:rPr lang="en-US" altLang="en-US" sz="2800">
                <a:solidFill>
                  <a:srgbClr val="FF0000"/>
                </a:solidFill>
              </a:rPr>
              <a:t>probability</a:t>
            </a:r>
            <a:r>
              <a:rPr lang="en-US" altLang="en-US" sz="2800"/>
              <a:t> distribution:</a:t>
            </a:r>
          </a:p>
          <a:p>
            <a:pPr eaLnBrk="1" hangingPunct="1">
              <a:buFontTx/>
              <a:buNone/>
            </a:pPr>
            <a:endParaRPr lang="en-US" altLang="en-US" sz="2800"/>
          </a:p>
          <a:p>
            <a:pPr algn="ctr" eaLnBrk="1" hangingPunct="1">
              <a:buFontTx/>
              <a:buNone/>
            </a:pPr>
            <a:endParaRPr lang="en-US" altLang="en-US" sz="2800"/>
          </a:p>
          <a:p>
            <a:pPr algn="ctr" eaLnBrk="1" hangingPunct="1">
              <a:buFontTx/>
              <a:buNone/>
            </a:pPr>
            <a:endParaRPr lang="en-US" altLang="en-US" sz="2800"/>
          </a:p>
          <a:p>
            <a:pPr algn="ctr" eaLnBrk="1" hangingPunct="1">
              <a:buFontTx/>
              <a:buNone/>
            </a:pPr>
            <a:endParaRPr lang="en-US" altLang="en-US" sz="2800"/>
          </a:p>
          <a:p>
            <a:pPr algn="ctr" eaLnBrk="1" hangingPunct="1">
              <a:buFontTx/>
              <a:buNone/>
            </a:pPr>
            <a:endParaRPr lang="en-US" altLang="en-US" sz="2800"/>
          </a:p>
          <a:p>
            <a:pPr algn="ctr" eaLnBrk="1" hangingPunct="1">
              <a:buFontTx/>
              <a:buNone/>
            </a:pPr>
            <a:endParaRPr lang="en-US" altLang="en-US" sz="2800"/>
          </a:p>
          <a:p>
            <a:pPr algn="ctr" eaLnBrk="1" hangingPunct="1">
              <a:buFontTx/>
              <a:buNone/>
            </a:pPr>
            <a:endParaRPr lang="en-US" altLang="en-US" sz="2800"/>
          </a:p>
        </p:txBody>
      </p:sp>
      <p:pic>
        <p:nvPicPr>
          <p:cNvPr id="30723" name="Picture 4" descr="200px-Binary_entropy_plot">
            <a:extLst>
              <a:ext uri="{FF2B5EF4-FFF2-40B4-BE49-F238E27FC236}">
                <a16:creationId xmlns:a16="http://schemas.microsoft.com/office/drawing/2014/main" id="{F2F492A0-E47E-5744-907F-FA65A859B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1" y="3276601"/>
            <a:ext cx="3230563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 Box 5">
            <a:extLst>
              <a:ext uri="{FF2B5EF4-FFF2-40B4-BE49-F238E27FC236}">
                <a16:creationId xmlns:a16="http://schemas.microsoft.com/office/drawing/2014/main" id="{77CBA4BA-7723-FD48-9B38-6934DC5DA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3236914"/>
            <a:ext cx="4114800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Consider tossing a biased coin.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If you toss the coin VERY often,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frequency of heads is, say, p,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and hence the frequency of tails is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1-p. (fair coin p=0.5).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uncertainty in any actual outcome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is given by the entropy: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Note, the uncertainty is zero if p=0 or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and maximal if we have p=0.5.</a:t>
            </a:r>
          </a:p>
        </p:txBody>
      </p:sp>
      <p:sp>
        <p:nvSpPr>
          <p:cNvPr id="30725" name="Line 6">
            <a:extLst>
              <a:ext uri="{FF2B5EF4-FFF2-40B4-BE49-F238E27FC236}">
                <a16:creationId xmlns:a16="http://schemas.microsoft.com/office/drawing/2014/main" id="{B726A563-B64D-5B43-B5A1-064D061A2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334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6" name="Rectangle 7">
            <a:extLst>
              <a:ext uri="{FF2B5EF4-FFF2-40B4-BE49-F238E27FC236}">
                <a16:creationId xmlns:a16="http://schemas.microsoft.com/office/drawing/2014/main" id="{B742301E-ADFA-2845-936D-17825D8EE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895600"/>
            <a:ext cx="4419600" cy="3733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42729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D7C71E46-103A-9A44-AC14-8D69F157EB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information theory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166E0C0F-5087-E148-A6EF-D24B57FAD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Imagine we have p examples which are true (positive) and n examples which are false (negative). </a:t>
            </a:r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Our best estimate of true or false is given by:</a:t>
            </a:r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Hence the entropy is given by:</a:t>
            </a:r>
          </a:p>
          <a:p>
            <a:pPr eaLnBrk="1" hangingPunct="1">
              <a:buFontTx/>
              <a:buNone/>
            </a:pPr>
            <a:endParaRPr lang="en-US" altLang="en-US" sz="2800"/>
          </a:p>
          <a:p>
            <a:pPr algn="ctr" eaLnBrk="1" hangingPunct="1">
              <a:buFontTx/>
              <a:buNone/>
            </a:pPr>
            <a:endParaRPr lang="en-US" altLang="en-US" sz="2800"/>
          </a:p>
        </p:txBody>
      </p:sp>
      <p:graphicFrame>
        <p:nvGraphicFramePr>
          <p:cNvPr id="34819" name="Object 4">
            <a:extLst>
              <a:ext uri="{FF2B5EF4-FFF2-40B4-BE49-F238E27FC236}">
                <a16:creationId xmlns:a16="http://schemas.microsoft.com/office/drawing/2014/main" id="{F567AD8C-0A53-AB49-AADF-8FC7A13F75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5715001"/>
          <a:ext cx="7500938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name="Equation" r:id="rId4" imgW="89814400" imgH="9944100" progId="Equation.DSMT4">
                  <p:embed/>
                </p:oleObj>
              </mc:Choice>
              <mc:Fallback>
                <p:oleObj name="Equation" r:id="rId4" imgW="89814400" imgH="9944100" progId="Equation.DSMT4">
                  <p:embed/>
                  <p:pic>
                    <p:nvPicPr>
                      <p:cNvPr id="34819" name="Object 4">
                        <a:extLst>
                          <a:ext uri="{FF2B5EF4-FFF2-40B4-BE49-F238E27FC236}">
                            <a16:creationId xmlns:a16="http://schemas.microsoft.com/office/drawing/2014/main" id="{F567AD8C-0A53-AB49-AADF-8FC7A13F75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715001"/>
                        <a:ext cx="7500938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5">
            <a:extLst>
              <a:ext uri="{FF2B5EF4-FFF2-40B4-BE49-F238E27FC236}">
                <a16:creationId xmlns:a16="http://schemas.microsoft.com/office/drawing/2014/main" id="{6948549C-FDBF-CF48-A198-F740EB49C2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4038600"/>
          <a:ext cx="24384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" name="Equation" r:id="rId6" imgW="30721300" imgH="11112500" progId="Equation.DSMT4">
                  <p:embed/>
                </p:oleObj>
              </mc:Choice>
              <mc:Fallback>
                <p:oleObj name="Equation" r:id="rId6" imgW="30721300" imgH="11112500" progId="Equation.DSMT4">
                  <p:embed/>
                  <p:pic>
                    <p:nvPicPr>
                      <p:cNvPr id="34820" name="Object 5">
                        <a:extLst>
                          <a:ext uri="{FF2B5EF4-FFF2-40B4-BE49-F238E27FC236}">
                            <a16:creationId xmlns:a16="http://schemas.microsoft.com/office/drawing/2014/main" id="{6948549C-FDBF-CF48-A198-F740EB49C2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038600"/>
                        <a:ext cx="24384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5166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251B2691-C5C1-FF40-8454-6B41105D3B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Information Theory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23B042BD-E6CA-CD44-8E0D-088C541015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much information do we gain if we disclose the value of some attribute?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Answer:</a:t>
            </a:r>
          </a:p>
          <a:p>
            <a:pPr eaLnBrk="1" hangingPunct="1"/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    </a:t>
            </a:r>
            <a:r>
              <a:rPr lang="en-US" altLang="en-US">
                <a:solidFill>
                  <a:srgbClr val="FF0000"/>
                </a:solidFill>
              </a:rPr>
              <a:t>uncertainty before minus uncertainty after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7969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1047</Words>
  <Application>Microsoft Macintosh PowerPoint</Application>
  <PresentationFormat>Widescreen</PresentationFormat>
  <Paragraphs>172</Paragraphs>
  <Slides>18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Monotype Corsiva</vt:lpstr>
      <vt:lpstr>Monotype Sorts</vt:lpstr>
      <vt:lpstr>Wingdings</vt:lpstr>
      <vt:lpstr>Office Theme</vt:lpstr>
      <vt:lpstr>Equation</vt:lpstr>
      <vt:lpstr> 3. Intro Decision Trees</vt:lpstr>
      <vt:lpstr>Decision Trees</vt:lpstr>
      <vt:lpstr>Attribute-based representations</vt:lpstr>
      <vt:lpstr>Decision trees</vt:lpstr>
      <vt:lpstr>Decision tree learning</vt:lpstr>
      <vt:lpstr>Choosing an attribute</vt:lpstr>
      <vt:lpstr>Using information theory</vt:lpstr>
      <vt:lpstr>Using information theory</vt:lpstr>
      <vt:lpstr>Using Information Theory</vt:lpstr>
      <vt:lpstr>Example</vt:lpstr>
      <vt:lpstr>Information gain</vt:lpstr>
      <vt:lpstr>Information gain</vt:lpstr>
      <vt:lpstr>Continuous Variables</vt:lpstr>
      <vt:lpstr>Overfitting and Underfitting</vt:lpstr>
      <vt:lpstr>Detecting Overfitting</vt:lpstr>
      <vt:lpstr>Overfitting in Decision Tree Learning</vt:lpstr>
      <vt:lpstr>Avoiding Tree Overfitting – Solution 1</vt:lpstr>
      <vt:lpstr>Decision Tree Based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Parag Pradhan</dc:creator>
  <cp:lastModifiedBy>Parag Pradhan</cp:lastModifiedBy>
  <cp:revision>31</cp:revision>
  <dcterms:created xsi:type="dcterms:W3CDTF">2018-02-02T21:02:55Z</dcterms:created>
  <dcterms:modified xsi:type="dcterms:W3CDTF">2019-02-24T08:31:53Z</dcterms:modified>
</cp:coreProperties>
</file>