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58" r:id="rId6"/>
    <p:sldId id="260" r:id="rId7"/>
    <p:sldId id="261"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53872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330819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796D5F-F222-4211-AFF8-3B52465BD1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9042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68220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796D5F-F222-4211-AFF8-3B52465BD1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972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573351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15681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807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21253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DB634-3BAD-4449-AAEA-50AB55B20570}"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1667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49471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DB634-3BAD-4449-AAEA-50AB55B20570}" type="datetimeFigureOut">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104890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DB634-3BAD-4449-AAEA-50AB55B20570}"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427310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DB634-3BAD-4449-AAEA-50AB55B20570}" type="datetimeFigureOut">
              <a:rPr lang="en-IN" smtClean="0"/>
              <a:t>27-01-2024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380998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29689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8DB634-3BAD-4449-AAEA-50AB55B20570}"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796D5F-F222-4211-AFF8-3B52465BD1FC}" type="slidenum">
              <a:rPr lang="en-IN" smtClean="0"/>
              <a:t>‹#›</a:t>
            </a:fld>
            <a:endParaRPr lang="en-IN"/>
          </a:p>
        </p:txBody>
      </p:sp>
    </p:spTree>
    <p:extLst>
      <p:ext uri="{BB962C8B-B14F-4D97-AF65-F5344CB8AC3E}">
        <p14:creationId xmlns:p14="http://schemas.microsoft.com/office/powerpoint/2010/main" val="187036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8DB634-3BAD-4449-AAEA-50AB55B20570}" type="datetimeFigureOut">
              <a:rPr lang="en-IN" smtClean="0"/>
              <a:t>27-01-2024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796D5F-F222-4211-AFF8-3B52465BD1FC}" type="slidenum">
              <a:rPr lang="en-IN" smtClean="0"/>
              <a:t>‹#›</a:t>
            </a:fld>
            <a:endParaRPr lang="en-IN"/>
          </a:p>
        </p:txBody>
      </p:sp>
    </p:spTree>
    <p:extLst>
      <p:ext uri="{BB962C8B-B14F-4D97-AF65-F5344CB8AC3E}">
        <p14:creationId xmlns:p14="http://schemas.microsoft.com/office/powerpoint/2010/main" val="2914713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lobalscientificjournal.com/researchpaper/Research_Paper_On_Recommendation_System.pdf" TargetMode="External"/><Relationship Id="rId2" Type="http://schemas.openxmlformats.org/officeDocument/2006/relationships/hyperlink" Target="https://journalofbigdata.springeropen.com/articles/10.1186/s40537-022-00592-5" TargetMode="External"/><Relationship Id="rId1" Type="http://schemas.openxmlformats.org/officeDocument/2006/relationships/slideLayout" Target="../slideLayouts/slideLayout1.xml"/><Relationship Id="rId4" Type="http://schemas.openxmlformats.org/officeDocument/2006/relationships/hyperlink" Target="https://jmcauley.ucsd.edu/data/amaz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02CB-8744-487D-A4D0-E1281747F199}"/>
              </a:ext>
            </a:extLst>
          </p:cNvPr>
          <p:cNvSpPr>
            <a:spLocks noGrp="1"/>
          </p:cNvSpPr>
          <p:nvPr>
            <p:ph type="ctrTitle"/>
          </p:nvPr>
        </p:nvSpPr>
        <p:spPr>
          <a:xfrm>
            <a:off x="721894" y="737935"/>
            <a:ext cx="9144000" cy="1039479"/>
          </a:xfrm>
        </p:spPr>
        <p:txBody>
          <a:bodyPr>
            <a:normAutofit fontScale="90000"/>
          </a:bodyPr>
          <a:lstStyle/>
          <a:p>
            <a:r>
              <a:rPr lang="en-IN" dirty="0"/>
              <a:t>Why chosen specific use case</a:t>
            </a:r>
          </a:p>
        </p:txBody>
      </p:sp>
      <p:sp>
        <p:nvSpPr>
          <p:cNvPr id="3" name="Subtitle 2">
            <a:extLst>
              <a:ext uri="{FF2B5EF4-FFF2-40B4-BE49-F238E27FC236}">
                <a16:creationId xmlns:a16="http://schemas.microsoft.com/office/drawing/2014/main" id="{AE56EFBF-E577-4CB7-BAE3-5590DE6BCFAB}"/>
              </a:ext>
            </a:extLst>
          </p:cNvPr>
          <p:cNvSpPr>
            <a:spLocks noGrp="1"/>
          </p:cNvSpPr>
          <p:nvPr>
            <p:ph type="subTitle" idx="1"/>
          </p:nvPr>
        </p:nvSpPr>
        <p:spPr>
          <a:xfrm>
            <a:off x="850231" y="1981492"/>
            <a:ext cx="9978189" cy="4258887"/>
          </a:xfrm>
        </p:spPr>
        <p:txBody>
          <a:bodyPr>
            <a:normAutofit/>
          </a:bodyPr>
          <a:lstStyle/>
          <a:p>
            <a:pPr algn="just"/>
            <a:r>
              <a:rPr lang="en-US" dirty="0"/>
              <a:t>E-commerce companies like </a:t>
            </a:r>
            <a:r>
              <a:rPr lang="en-US" dirty="0" err="1"/>
              <a:t>AMazon</a:t>
            </a:r>
            <a:r>
              <a:rPr lang="en-US" dirty="0"/>
              <a:t> , </a:t>
            </a:r>
            <a:r>
              <a:rPr lang="en-US" dirty="0" err="1"/>
              <a:t>flipkart</a:t>
            </a:r>
            <a:r>
              <a:rPr lang="en-US" dirty="0"/>
              <a:t> uses different recommendation systems to provide suggestions to the </a:t>
            </a:r>
            <a:r>
              <a:rPr lang="en-US" dirty="0" err="1"/>
              <a:t>customers.Amazon</a:t>
            </a:r>
            <a:r>
              <a:rPr lang="en-US" dirty="0"/>
              <a:t> uses currently item-item </a:t>
            </a:r>
            <a:r>
              <a:rPr lang="en-US" dirty="0" err="1"/>
              <a:t>collaberrative</a:t>
            </a:r>
            <a:r>
              <a:rPr lang="en-US" dirty="0"/>
              <a:t> filtering, which scales to massive datasets and produces high quality recommendation system in the real time. This system is a kind of a information filtering system which seeks to predict the "rating" or preferences which user is interested in.</a:t>
            </a:r>
          </a:p>
          <a:p>
            <a:pPr algn="just"/>
            <a:endParaRPr lang="en-US" dirty="0"/>
          </a:p>
          <a:p>
            <a:pPr algn="just"/>
            <a:endParaRPr lang="en-IN" dirty="0"/>
          </a:p>
        </p:txBody>
      </p:sp>
    </p:spTree>
    <p:extLst>
      <p:ext uri="{BB962C8B-B14F-4D97-AF65-F5344CB8AC3E}">
        <p14:creationId xmlns:p14="http://schemas.microsoft.com/office/powerpoint/2010/main" val="126321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5163-F580-43DE-98B4-432A74EC3A8F}"/>
              </a:ext>
            </a:extLst>
          </p:cNvPr>
          <p:cNvSpPr>
            <a:spLocks noGrp="1"/>
          </p:cNvSpPr>
          <p:nvPr>
            <p:ph type="title"/>
          </p:nvPr>
        </p:nvSpPr>
        <p:spPr/>
        <p:txBody>
          <a:bodyPr/>
          <a:lstStyle/>
          <a:p>
            <a:r>
              <a:rPr lang="en-IN" dirty="0"/>
              <a:t>GitHub Repository</a:t>
            </a:r>
          </a:p>
        </p:txBody>
      </p:sp>
      <p:sp>
        <p:nvSpPr>
          <p:cNvPr id="3" name="Content Placeholder 2">
            <a:extLst>
              <a:ext uri="{FF2B5EF4-FFF2-40B4-BE49-F238E27FC236}">
                <a16:creationId xmlns:a16="http://schemas.microsoft.com/office/drawing/2014/main" id="{A8A34B51-228D-4199-B64D-156C35C660B4}"/>
              </a:ext>
            </a:extLst>
          </p:cNvPr>
          <p:cNvSpPr>
            <a:spLocks noGrp="1"/>
          </p:cNvSpPr>
          <p:nvPr>
            <p:ph idx="1"/>
          </p:nvPr>
        </p:nvSpPr>
        <p:spPr>
          <a:xfrm>
            <a:off x="2592925" y="2133600"/>
            <a:ext cx="8915400" cy="3777622"/>
          </a:xfrm>
        </p:spPr>
        <p:txBody>
          <a:bodyPr/>
          <a:lstStyle/>
          <a:p>
            <a:r>
              <a:rPr lang="en-IN" dirty="0"/>
              <a:t>https://github.com/TusharDh2001/OneLogicaProject/</a:t>
            </a:r>
          </a:p>
        </p:txBody>
      </p:sp>
    </p:spTree>
    <p:extLst>
      <p:ext uri="{BB962C8B-B14F-4D97-AF65-F5344CB8AC3E}">
        <p14:creationId xmlns:p14="http://schemas.microsoft.com/office/powerpoint/2010/main" val="129153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54F1-1299-4667-B6DD-2B952D31E0D4}"/>
              </a:ext>
            </a:extLst>
          </p:cNvPr>
          <p:cNvSpPr>
            <a:spLocks noGrp="1"/>
          </p:cNvSpPr>
          <p:nvPr>
            <p:ph type="title"/>
          </p:nvPr>
        </p:nvSpPr>
        <p:spPr/>
        <p:txBody>
          <a:bodyPr>
            <a:noAutofit/>
          </a:bodyPr>
          <a:lstStyle/>
          <a:p>
            <a:r>
              <a:rPr lang="en-US" sz="4800" dirty="0"/>
              <a:t>Introduction to Recommendation systems</a:t>
            </a:r>
            <a:endParaRPr lang="en-IN" sz="4800" dirty="0"/>
          </a:p>
        </p:txBody>
      </p:sp>
      <p:sp>
        <p:nvSpPr>
          <p:cNvPr id="3" name="Content Placeholder 2">
            <a:extLst>
              <a:ext uri="{FF2B5EF4-FFF2-40B4-BE49-F238E27FC236}">
                <a16:creationId xmlns:a16="http://schemas.microsoft.com/office/drawing/2014/main" id="{A0471B49-8930-4683-89B1-63D048886519}"/>
              </a:ext>
            </a:extLst>
          </p:cNvPr>
          <p:cNvSpPr>
            <a:spLocks noGrp="1"/>
          </p:cNvSpPr>
          <p:nvPr>
            <p:ph idx="1"/>
          </p:nvPr>
        </p:nvSpPr>
        <p:spPr/>
        <p:txBody>
          <a:bodyPr>
            <a:normAutofit fontScale="85000" lnSpcReduction="10000"/>
          </a:bodyPr>
          <a:lstStyle/>
          <a:p>
            <a:pPr marL="0" indent="0">
              <a:buNone/>
            </a:pPr>
            <a:r>
              <a:rPr lang="en-US" sz="2000" dirty="0"/>
              <a:t>In this modern world we are overloaded with data and this data provides us the useful information. But it's not possible for the user to extract the information which interest them from these data. In order to help the user to find out information about the product , </a:t>
            </a:r>
            <a:r>
              <a:rPr lang="en-US" sz="2000" dirty="0" err="1"/>
              <a:t>recommedation</a:t>
            </a:r>
            <a:r>
              <a:rPr lang="en-US" sz="2000" dirty="0"/>
              <a:t> systems where developed.</a:t>
            </a:r>
            <a:br>
              <a:rPr lang="en-US" sz="2000" dirty="0"/>
            </a:br>
            <a:r>
              <a:rPr lang="en-US" sz="2000" dirty="0" err="1"/>
              <a:t>Recommeder</a:t>
            </a:r>
            <a:r>
              <a:rPr lang="en-US" sz="2000" dirty="0"/>
              <a:t> system creates a similarity between the user and items and exploits the similarity between user/item to make recommendations.</a:t>
            </a:r>
            <a:br>
              <a:rPr lang="en-US" sz="2000" dirty="0"/>
            </a:br>
            <a:r>
              <a:rPr lang="en-US" sz="2000" dirty="0"/>
              <a:t>What </a:t>
            </a:r>
            <a:r>
              <a:rPr lang="en-US" sz="2000" dirty="0" err="1"/>
              <a:t>recommeder</a:t>
            </a:r>
            <a:r>
              <a:rPr lang="en-US" sz="2000" dirty="0"/>
              <a:t> system can solve ?</a:t>
            </a:r>
            <a:br>
              <a:rPr lang="en-US" sz="2000" dirty="0"/>
            </a:br>
            <a:r>
              <a:rPr lang="en-US" sz="2000" dirty="0"/>
              <a:t>It can help the user to find the right product.</a:t>
            </a:r>
            <a:br>
              <a:rPr lang="en-US" sz="2000" dirty="0"/>
            </a:br>
            <a:r>
              <a:rPr lang="en-US" sz="2000" dirty="0"/>
              <a:t>It can increase the user engagement. For example, there's 40% more click on the google news due to recommendation.</a:t>
            </a:r>
            <a:br>
              <a:rPr lang="en-US" sz="2000" dirty="0"/>
            </a:br>
            <a:r>
              <a:rPr lang="en-US" sz="2000" dirty="0"/>
              <a:t>It helps the item providers to deliver the items to the right </a:t>
            </a:r>
            <a:r>
              <a:rPr lang="en-US" sz="2000" dirty="0" err="1"/>
              <a:t>user.In</a:t>
            </a:r>
            <a:r>
              <a:rPr lang="en-US" sz="2000" dirty="0"/>
              <a:t> Amazon , 35 % products get sold due to recommendation.</a:t>
            </a:r>
            <a:br>
              <a:rPr lang="en-US" sz="2000" dirty="0"/>
            </a:br>
            <a:r>
              <a:rPr lang="en-US" sz="2000" dirty="0"/>
              <a:t>It helps to make the contents more </a:t>
            </a:r>
            <a:r>
              <a:rPr lang="en-US" sz="2000" dirty="0" err="1"/>
              <a:t>personalized.In</a:t>
            </a:r>
            <a:r>
              <a:rPr lang="en-US" sz="2000" dirty="0"/>
              <a:t> Netflix most of the rented movies are from recommendations.</a:t>
            </a:r>
            <a:br>
              <a:rPr lang="en-US" sz="2000" dirty="0"/>
            </a:br>
            <a:endParaRPr lang="en-IN" sz="2000" dirty="0"/>
          </a:p>
        </p:txBody>
      </p:sp>
    </p:spTree>
    <p:extLst>
      <p:ext uri="{BB962C8B-B14F-4D97-AF65-F5344CB8AC3E}">
        <p14:creationId xmlns:p14="http://schemas.microsoft.com/office/powerpoint/2010/main" val="315840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C7AC-5448-42F7-8823-D165CD75E15E}"/>
              </a:ext>
            </a:extLst>
          </p:cNvPr>
          <p:cNvSpPr>
            <a:spLocks noGrp="1"/>
          </p:cNvSpPr>
          <p:nvPr>
            <p:ph type="title"/>
          </p:nvPr>
        </p:nvSpPr>
        <p:spPr/>
        <p:txBody>
          <a:bodyPr/>
          <a:lstStyle/>
          <a:p>
            <a:r>
              <a:rPr lang="en-IN" dirty="0"/>
              <a:t>Types of recommendations</a:t>
            </a:r>
            <a:br>
              <a:rPr lang="en-IN" dirty="0"/>
            </a:br>
            <a:endParaRPr lang="en-IN" dirty="0"/>
          </a:p>
        </p:txBody>
      </p:sp>
      <p:pic>
        <p:nvPicPr>
          <p:cNvPr id="1026" name="Picture 2" descr="Fig. 1">
            <a:extLst>
              <a:ext uri="{FF2B5EF4-FFF2-40B4-BE49-F238E27FC236}">
                <a16:creationId xmlns:a16="http://schemas.microsoft.com/office/drawing/2014/main" id="{596ED55D-6160-4768-9E85-97A6DF5A2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244" y="1251284"/>
            <a:ext cx="10935512" cy="508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1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143-D73E-452E-85BD-A6042487CCE9}"/>
              </a:ext>
            </a:extLst>
          </p:cNvPr>
          <p:cNvSpPr>
            <a:spLocks noGrp="1"/>
          </p:cNvSpPr>
          <p:nvPr>
            <p:ph type="ctrTitle"/>
          </p:nvPr>
        </p:nvSpPr>
        <p:spPr>
          <a:xfrm>
            <a:off x="401052" y="830763"/>
            <a:ext cx="9144000" cy="1023437"/>
          </a:xfrm>
        </p:spPr>
        <p:txBody>
          <a:bodyPr>
            <a:normAutofit fontScale="90000"/>
          </a:bodyPr>
          <a:lstStyle/>
          <a:p>
            <a:r>
              <a:rPr lang="en-IN" dirty="0"/>
              <a:t>Summary of research done</a:t>
            </a:r>
          </a:p>
        </p:txBody>
      </p:sp>
      <p:sp>
        <p:nvSpPr>
          <p:cNvPr id="3" name="Subtitle 2">
            <a:extLst>
              <a:ext uri="{FF2B5EF4-FFF2-40B4-BE49-F238E27FC236}">
                <a16:creationId xmlns:a16="http://schemas.microsoft.com/office/drawing/2014/main" id="{5312979E-669E-41D1-B579-C5F0CBADEB76}"/>
              </a:ext>
            </a:extLst>
          </p:cNvPr>
          <p:cNvSpPr>
            <a:spLocks noGrp="1"/>
          </p:cNvSpPr>
          <p:nvPr>
            <p:ph type="subTitle" idx="1"/>
          </p:nvPr>
        </p:nvSpPr>
        <p:spPr>
          <a:xfrm>
            <a:off x="914400" y="2045953"/>
            <a:ext cx="10090484" cy="3825458"/>
          </a:xfrm>
        </p:spPr>
        <p:txBody>
          <a:bodyPr/>
          <a:lstStyle/>
          <a:p>
            <a:pPr marL="457200" indent="-457200" algn="l">
              <a:buFont typeface="Arial" panose="020B0604020202020204" pitchFamily="34" charset="0"/>
              <a:buChar char="•"/>
            </a:pPr>
            <a:r>
              <a:rPr lang="en-IN" dirty="0">
                <a:hlinkClick r:id="rId2"/>
              </a:rPr>
              <a:t>https://journalofbigdata.springeropen.com/articles/10.1186/s40537-022-00592-5</a:t>
            </a:r>
            <a:endParaRPr lang="en-IN" dirty="0"/>
          </a:p>
          <a:p>
            <a:pPr marL="457200" indent="-457200" algn="l">
              <a:buFont typeface="Arial" panose="020B0604020202020204" pitchFamily="34" charset="0"/>
              <a:buChar char="•"/>
            </a:pPr>
            <a:r>
              <a:rPr lang="en-IN" dirty="0">
                <a:hlinkClick r:id="rId3"/>
              </a:rPr>
              <a:t>https://www.globalscientificjournal.com/researchpaper/Research_Paper_On_Recommendation_System.pdf</a:t>
            </a:r>
            <a:endParaRPr lang="en-IN" dirty="0"/>
          </a:p>
          <a:p>
            <a:pPr marL="457200" indent="-457200" algn="l">
              <a:buFont typeface="Arial" panose="020B0604020202020204" pitchFamily="34" charset="0"/>
              <a:buChar char="•"/>
            </a:pPr>
            <a:r>
              <a:rPr lang="en-IN" dirty="0">
                <a:hlinkClick r:id="rId4"/>
              </a:rPr>
              <a:t>https://jmcauley.ucsd.edu/data/amazon/</a:t>
            </a:r>
            <a:endParaRPr lang="en-IN" dirty="0"/>
          </a:p>
          <a:p>
            <a:pPr marL="457200" indent="-457200" algn="l">
              <a:buFont typeface="Arial" panose="020B0604020202020204" pitchFamily="34" charset="0"/>
              <a:buChar char="•"/>
            </a:pPr>
            <a:endParaRPr lang="en-IN" dirty="0"/>
          </a:p>
        </p:txBody>
      </p:sp>
    </p:spTree>
    <p:extLst>
      <p:ext uri="{BB962C8B-B14F-4D97-AF65-F5344CB8AC3E}">
        <p14:creationId xmlns:p14="http://schemas.microsoft.com/office/powerpoint/2010/main" val="272514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DC34-9C83-4E4F-B38D-80105507305B}"/>
              </a:ext>
            </a:extLst>
          </p:cNvPr>
          <p:cNvSpPr>
            <a:spLocks noGrp="1"/>
          </p:cNvSpPr>
          <p:nvPr>
            <p:ph type="title"/>
          </p:nvPr>
        </p:nvSpPr>
        <p:spPr>
          <a:xfrm>
            <a:off x="1724824" y="624110"/>
            <a:ext cx="8911687" cy="1280890"/>
          </a:xfrm>
        </p:spPr>
        <p:txBody>
          <a:bodyPr/>
          <a:lstStyle/>
          <a:p>
            <a:r>
              <a:rPr lang="en-IN" dirty="0"/>
              <a:t>Algorithm Flow</a:t>
            </a:r>
          </a:p>
        </p:txBody>
      </p:sp>
      <p:sp>
        <p:nvSpPr>
          <p:cNvPr id="3" name="Content Placeholder 2">
            <a:extLst>
              <a:ext uri="{FF2B5EF4-FFF2-40B4-BE49-F238E27FC236}">
                <a16:creationId xmlns:a16="http://schemas.microsoft.com/office/drawing/2014/main" id="{19C8E767-3EB0-4433-B627-73768B5FBB01}"/>
              </a:ext>
            </a:extLst>
          </p:cNvPr>
          <p:cNvSpPr>
            <a:spLocks noGrp="1"/>
          </p:cNvSpPr>
          <p:nvPr>
            <p:ph idx="1"/>
          </p:nvPr>
        </p:nvSpPr>
        <p:spPr>
          <a:xfrm>
            <a:off x="1388962" y="1676906"/>
            <a:ext cx="10161949" cy="4556984"/>
          </a:xfrm>
        </p:spPr>
        <p:txBody>
          <a:bodyPr>
            <a:normAutofit fontScale="92500" lnSpcReduction="20000"/>
          </a:bodyPr>
          <a:lstStyle/>
          <a:p>
            <a:r>
              <a:rPr lang="en-US" sz="1600" dirty="0"/>
              <a:t>Data Preparation: The input data is assumed to be in the form of a Pandas DataFrame (new_df) containing columns for userId, productId, and Rating.</a:t>
            </a:r>
          </a:p>
          <a:p>
            <a:r>
              <a:rPr lang="en-US" sz="1600" dirty="0"/>
              <a:t>Reader and Dataset: A Reader object is defined with the rating scale (in this case, ratings range from 1 to 5). The Surprise library's Dataset is used to load the data from the DataFrame.</a:t>
            </a:r>
          </a:p>
          <a:p>
            <a:r>
              <a:rPr lang="en-US" sz="1600" dirty="0"/>
              <a:t>Train-Test Split: The dataset is split into training and testing sets using the train_test_split function from Surprise.</a:t>
            </a:r>
          </a:p>
          <a:p>
            <a:r>
              <a:rPr lang="en-US" sz="1600" dirty="0"/>
              <a:t>Collaborative Filtering Algorithm: The collaborative filtering algorithm chosen is KNNBasic from Surprise. Similarity options are set, specifying that cosine similarity is used, and the collaborative filtering is user-based.</a:t>
            </a:r>
          </a:p>
          <a:p>
            <a:r>
              <a:rPr lang="en-US" sz="1600" dirty="0"/>
              <a:t>Training the Model: The algorithm is trained on the training set using the fit method. </a:t>
            </a:r>
          </a:p>
          <a:p>
            <a:r>
              <a:rPr lang="en-US" sz="1600" dirty="0"/>
              <a:t>Making Predictions: Predictions are made on the test set using the trained model. </a:t>
            </a:r>
          </a:p>
          <a:p>
            <a:r>
              <a:rPr lang="en-US" sz="1600" dirty="0"/>
              <a:t>Evaluation: The root mean squared error (RMSE) is calculated as a measure of the model's performance on the test set. </a:t>
            </a:r>
          </a:p>
          <a:p>
            <a:r>
              <a:rPr lang="en-US" sz="1600" dirty="0"/>
              <a:t>Top N Recommendations: A function (get_top_n_recommendations) is defined to extract the top N recommendations for each user from the test predictions. </a:t>
            </a:r>
          </a:p>
          <a:p>
            <a:r>
              <a:rPr lang="en-US" sz="1600" dirty="0"/>
              <a:t>User-Specific Recommendations: For a specific user (identified by 'user_id'), the top 5 recommendations are obtained and displayed.</a:t>
            </a:r>
            <a:endParaRPr lang="en-IN" sz="1600" dirty="0"/>
          </a:p>
        </p:txBody>
      </p:sp>
    </p:spTree>
    <p:extLst>
      <p:ext uri="{BB962C8B-B14F-4D97-AF65-F5344CB8AC3E}">
        <p14:creationId xmlns:p14="http://schemas.microsoft.com/office/powerpoint/2010/main" val="150241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1736-3D1C-44E8-80AC-872053057840}"/>
              </a:ext>
            </a:extLst>
          </p:cNvPr>
          <p:cNvSpPr>
            <a:spLocks noGrp="1"/>
          </p:cNvSpPr>
          <p:nvPr>
            <p:ph type="title"/>
          </p:nvPr>
        </p:nvSpPr>
        <p:spPr/>
        <p:txBody>
          <a:bodyPr/>
          <a:lstStyle/>
          <a:p>
            <a:r>
              <a:rPr lang="en-IN" dirty="0"/>
              <a:t>Model Validation</a:t>
            </a:r>
          </a:p>
        </p:txBody>
      </p:sp>
      <p:sp>
        <p:nvSpPr>
          <p:cNvPr id="3" name="Content Placeholder 2">
            <a:extLst>
              <a:ext uri="{FF2B5EF4-FFF2-40B4-BE49-F238E27FC236}">
                <a16:creationId xmlns:a16="http://schemas.microsoft.com/office/drawing/2014/main" id="{2BAD23E4-E9EB-4E45-85A6-85ED38AF45FF}"/>
              </a:ext>
            </a:extLst>
          </p:cNvPr>
          <p:cNvSpPr>
            <a:spLocks noGrp="1"/>
          </p:cNvSpPr>
          <p:nvPr>
            <p:ph idx="1"/>
          </p:nvPr>
        </p:nvSpPr>
        <p:spPr>
          <a:xfrm>
            <a:off x="1638300" y="1540189"/>
            <a:ext cx="9704890" cy="4941634"/>
          </a:xfrm>
        </p:spPr>
        <p:txBody>
          <a:bodyPr/>
          <a:lstStyle/>
          <a:p>
            <a:r>
              <a:rPr lang="en-US" dirty="0"/>
              <a:t>Model-based collaborative filtering system¶ These methods are based on machine learning and data mining techniques. The goal is to train models to be able to make predictions. For example, we could use existing user-item interactions to train a model to predict the top-5 items that a user might like the most. One advantage of these methods is that they are able to recommend a larger number of items to a larger number of users, compared to other methods like memory based approach. They have large coverage, even when working with large sparse matrices.</a:t>
            </a:r>
            <a:endParaRPr lang="en-IN" dirty="0"/>
          </a:p>
        </p:txBody>
      </p:sp>
    </p:spTree>
    <p:extLst>
      <p:ext uri="{BB962C8B-B14F-4D97-AF65-F5344CB8AC3E}">
        <p14:creationId xmlns:p14="http://schemas.microsoft.com/office/powerpoint/2010/main" val="29144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B5EC-1F32-49E2-9AAD-C91404B525AA}"/>
              </a:ext>
            </a:extLst>
          </p:cNvPr>
          <p:cNvSpPr>
            <a:spLocks noGrp="1"/>
          </p:cNvSpPr>
          <p:nvPr>
            <p:ph type="title"/>
          </p:nvPr>
        </p:nvSpPr>
        <p:spPr/>
        <p:txBody>
          <a:bodyPr/>
          <a:lstStyle/>
          <a:p>
            <a:r>
              <a:rPr lang="en-IN" dirty="0"/>
              <a:t>Final Outcome</a:t>
            </a:r>
          </a:p>
        </p:txBody>
      </p:sp>
      <p:sp>
        <p:nvSpPr>
          <p:cNvPr id="3" name="Content Placeholder 2">
            <a:extLst>
              <a:ext uri="{FF2B5EF4-FFF2-40B4-BE49-F238E27FC236}">
                <a16:creationId xmlns:a16="http://schemas.microsoft.com/office/drawing/2014/main" id="{B29A0F7E-FEC4-4136-AC45-EF31AECA913C}"/>
              </a:ext>
            </a:extLst>
          </p:cNvPr>
          <p:cNvSpPr>
            <a:spLocks noGrp="1"/>
          </p:cNvSpPr>
          <p:nvPr>
            <p:ph idx="1"/>
          </p:nvPr>
        </p:nvSpPr>
        <p:spPr>
          <a:xfrm>
            <a:off x="838200" y="2327001"/>
            <a:ext cx="5760720" cy="3220359"/>
          </a:xfrm>
        </p:spPr>
        <p:txBody>
          <a:bodyPr numCol="2">
            <a:normAutofit fontScale="47500" lnSpcReduction="20000"/>
          </a:bodyPr>
          <a:lstStyle/>
          <a:p>
            <a:r>
              <a:rPr lang="en-IN" sz="2400" dirty="0"/>
              <a:t>['1400501776',</a:t>
            </a:r>
          </a:p>
          <a:p>
            <a:r>
              <a:rPr lang="en-IN" sz="2400" dirty="0"/>
              <a:t> '1400698987',</a:t>
            </a:r>
          </a:p>
          <a:p>
            <a:r>
              <a:rPr lang="en-IN" sz="2400" dirty="0"/>
              <a:t> '6301977173',</a:t>
            </a:r>
          </a:p>
          <a:p>
            <a:r>
              <a:rPr lang="en-IN" sz="2400" dirty="0"/>
              <a:t> '7214047977',</a:t>
            </a:r>
          </a:p>
          <a:p>
            <a:r>
              <a:rPr lang="en-IN" sz="2400" dirty="0"/>
              <a:t> '9573212919',</a:t>
            </a:r>
          </a:p>
          <a:p>
            <a:r>
              <a:rPr lang="en-IN" sz="2400" dirty="0"/>
              <a:t> '9625993428',</a:t>
            </a:r>
          </a:p>
          <a:p>
            <a:r>
              <a:rPr lang="en-IN" sz="2400" dirty="0"/>
              <a:t> '9983891212',</a:t>
            </a:r>
          </a:p>
          <a:p>
            <a:r>
              <a:rPr lang="en-IN" sz="2400" dirty="0"/>
              <a:t> 'B000001ON6',</a:t>
            </a:r>
          </a:p>
          <a:p>
            <a:r>
              <a:rPr lang="en-IN" sz="2400" dirty="0"/>
              <a:t> 'B00000IGBF',</a:t>
            </a:r>
          </a:p>
          <a:p>
            <a:r>
              <a:rPr lang="en-IN" sz="2400" dirty="0"/>
              <a:t> 'B00000J08Q',</a:t>
            </a:r>
          </a:p>
          <a:p>
            <a:r>
              <a:rPr lang="en-IN" sz="2400" dirty="0"/>
              <a:t> 'B00000J0D2',</a:t>
            </a:r>
          </a:p>
          <a:p>
            <a:r>
              <a:rPr lang="en-IN" sz="2400" dirty="0"/>
              <a:t> 'B00000J1TX',</a:t>
            </a:r>
          </a:p>
          <a:p>
            <a:r>
              <a:rPr lang="en-IN" sz="2400" dirty="0"/>
              <a:t> 'B00000J1UQ',</a:t>
            </a:r>
          </a:p>
          <a:p>
            <a:r>
              <a:rPr lang="en-IN" sz="2400" dirty="0"/>
              <a:t> 'B00000J1V3',</a:t>
            </a:r>
          </a:p>
          <a:p>
            <a:r>
              <a:rPr lang="en-IN" sz="2400" dirty="0"/>
              <a:t> 'B00000J3UJ',</a:t>
            </a:r>
          </a:p>
          <a:p>
            <a:r>
              <a:rPr lang="en-IN" sz="2400" dirty="0"/>
              <a:t> 'B00000J434',</a:t>
            </a:r>
          </a:p>
          <a:p>
            <a:r>
              <a:rPr lang="en-IN" sz="2400" dirty="0"/>
              <a:t> 'B00000J4FS',</a:t>
            </a:r>
          </a:p>
          <a:p>
            <a:r>
              <a:rPr lang="en-IN" sz="2400" dirty="0"/>
              <a:t> 'B00000J4GE',</a:t>
            </a:r>
          </a:p>
          <a:p>
            <a:r>
              <a:rPr lang="en-IN" sz="2400" dirty="0"/>
              <a:t> 'B00000JCT8',</a:t>
            </a:r>
          </a:p>
          <a:p>
            <a:r>
              <a:rPr lang="en-IN" sz="2400" dirty="0"/>
              <a:t> 'B00000JCTO',</a:t>
            </a:r>
          </a:p>
          <a:p>
            <a:r>
              <a:rPr lang="en-IN" sz="2400" dirty="0"/>
              <a:t> 'B00000JFIF',</a:t>
            </a:r>
          </a:p>
          <a:p>
            <a:r>
              <a:rPr lang="en-IN" sz="2400" dirty="0"/>
              <a:t> 'B00000JPPI']</a:t>
            </a:r>
          </a:p>
          <a:p>
            <a:endParaRPr lang="en-IN" sz="4000" dirty="0"/>
          </a:p>
        </p:txBody>
      </p:sp>
      <p:sp>
        <p:nvSpPr>
          <p:cNvPr id="24" name="TextBox 23">
            <a:extLst>
              <a:ext uri="{FF2B5EF4-FFF2-40B4-BE49-F238E27FC236}">
                <a16:creationId xmlns:a16="http://schemas.microsoft.com/office/drawing/2014/main" id="{7FF3474E-861C-4DE9-94F0-70A786E23A50}"/>
              </a:ext>
            </a:extLst>
          </p:cNvPr>
          <p:cNvSpPr txBox="1"/>
          <p:nvPr/>
        </p:nvSpPr>
        <p:spPr>
          <a:xfrm>
            <a:off x="838200" y="1397361"/>
            <a:ext cx="3398520" cy="646331"/>
          </a:xfrm>
          <a:prstGeom prst="rect">
            <a:avLst/>
          </a:prstGeom>
          <a:noFill/>
        </p:spPr>
        <p:txBody>
          <a:bodyPr wrap="square" rtlCol="0">
            <a:spAutoFit/>
          </a:bodyPr>
          <a:lstStyle/>
          <a:p>
            <a:r>
              <a:rPr lang="en-IN" dirty="0"/>
              <a:t>This is the list of product ID for recommendation</a:t>
            </a:r>
          </a:p>
        </p:txBody>
      </p:sp>
      <p:sp>
        <p:nvSpPr>
          <p:cNvPr id="26" name="Rectangle 21">
            <a:extLst>
              <a:ext uri="{FF2B5EF4-FFF2-40B4-BE49-F238E27FC236}">
                <a16:creationId xmlns:a16="http://schemas.microsoft.com/office/drawing/2014/main" id="{BEEB495B-E6B8-4FEF-AF43-C3BBF6195027}"/>
              </a:ext>
            </a:extLst>
          </p:cNvPr>
          <p:cNvSpPr>
            <a:spLocks noChangeArrowheads="1"/>
          </p:cNvSpPr>
          <p:nvPr/>
        </p:nvSpPr>
        <p:spPr bwMode="auto">
          <a:xfrm>
            <a:off x="0" y="580095"/>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0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9319-9ACF-409F-B429-661F7BD93408}"/>
              </a:ext>
            </a:extLst>
          </p:cNvPr>
          <p:cNvSpPr>
            <a:spLocks noGrp="1"/>
          </p:cNvSpPr>
          <p:nvPr>
            <p:ph type="title"/>
          </p:nvPr>
        </p:nvSpPr>
        <p:spPr/>
        <p:txBody>
          <a:bodyPr/>
          <a:lstStyle/>
          <a:p>
            <a:r>
              <a:rPr lang="en-IN" dirty="0"/>
              <a:t>Prediction based on item </a:t>
            </a:r>
            <a:r>
              <a:rPr lang="en-IN" dirty="0" err="1"/>
              <a:t>item</a:t>
            </a:r>
            <a:r>
              <a:rPr lang="en-IN" dirty="0"/>
              <a:t> recommendation</a:t>
            </a:r>
          </a:p>
        </p:txBody>
      </p:sp>
      <p:sp>
        <p:nvSpPr>
          <p:cNvPr id="4" name="Content Placeholder 3">
            <a:extLst>
              <a:ext uri="{FF2B5EF4-FFF2-40B4-BE49-F238E27FC236}">
                <a16:creationId xmlns:a16="http://schemas.microsoft.com/office/drawing/2014/main" id="{E5968E83-5CEF-4487-8925-F9DE4A613394}"/>
              </a:ext>
            </a:extLst>
          </p:cNvPr>
          <p:cNvSpPr txBox="1">
            <a:spLocks noGrp="1"/>
          </p:cNvSpPr>
          <p:nvPr>
            <p:ph idx="1"/>
          </p:nvPr>
        </p:nvSpPr>
        <p:spPr>
          <a:xfrm>
            <a:off x="838200" y="1825625"/>
            <a:ext cx="10515600" cy="5123454"/>
          </a:xfrm>
          <a:prstGeom prst="rect">
            <a:avLst/>
          </a:prstGeom>
          <a:noFill/>
        </p:spPr>
        <p:txBody>
          <a:bodyPr wrap="square" rtlCol="0">
            <a:spAutoFit/>
          </a:bodyPr>
          <a:lstStyle/>
          <a:p>
            <a:pPr marL="0" indent="0" algn="just">
              <a:buNone/>
            </a:pPr>
            <a:r>
              <a:rPr lang="en-US" altLang="en-US" sz="1600" dirty="0">
                <a:solidFill>
                  <a:srgbClr val="212121"/>
                </a:solidFill>
                <a:latin typeface="var(--colab-code-font-family)"/>
              </a:rPr>
              <a:t>[Prediction(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='A3RVCNRATAAOLW',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='B00001P4ZH',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=5.0,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='A2QQ2GS40R57BU', </a:t>
            </a:r>
            <a:r>
              <a:rPr lang="en-US" altLang="en-US" sz="1600" dirty="0" err="1">
                <a:solidFill>
                  <a:srgbClr val="212121"/>
                </a:solidFill>
                <a:latin typeface="var(--colab-code-font-family)"/>
              </a:rPr>
              <a:t>iid</a:t>
            </a:r>
            <a:r>
              <a:rPr lang="en-US" altLang="en-US" sz="1600" dirty="0">
                <a:solidFill>
                  <a:srgbClr val="212121"/>
                </a:solidFill>
                <a:latin typeface="var(--colab-code-font-family)"/>
              </a:rPr>
              <a:t>='1400698987',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=5.0,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='A156G7A9XOYFYA',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='B00001P4ZH',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=5.0,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='A38UNL04ZTDTGB',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='B00000JI4F',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='ACMKJIW7FKAR5', </a:t>
            </a:r>
            <a:r>
              <a:rPr lang="en-US" altLang="en-US" sz="1600" dirty="0" err="1">
                <a:solidFill>
                  <a:srgbClr val="212121"/>
                </a:solidFill>
                <a:latin typeface="var(--colab-code-font-family)"/>
              </a:rPr>
              <a:t>iid</a:t>
            </a:r>
            <a:r>
              <a:rPr lang="en-US" altLang="en-US" sz="1600" dirty="0">
                <a:solidFill>
                  <a:srgbClr val="212121"/>
                </a:solidFill>
                <a:latin typeface="var(--colab-code-font-family)"/>
              </a:rPr>
              <a:t>='1400501776',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=5.0,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='ATJH6BHT1B4L6',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='B00000J3Q7',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=1.0,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='A3VJ40823I3R15',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='B00001P4ZH',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='A7R4R9THNELTP', </a:t>
            </a:r>
            <a:r>
              <a:rPr lang="en-US" altLang="en-US" sz="1600" dirty="0" err="1">
                <a:solidFill>
                  <a:srgbClr val="212121"/>
                </a:solidFill>
                <a:latin typeface="var(--colab-code-font-family)"/>
              </a:rPr>
              <a:t>iid</a:t>
            </a:r>
            <a:r>
              <a:rPr lang="en-US" altLang="en-US" sz="1600" dirty="0">
                <a:solidFill>
                  <a:srgbClr val="212121"/>
                </a:solidFill>
                <a:latin typeface="var(--colab-code-font-family)"/>
              </a:rPr>
              <a:t>='0972683275',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=5.0,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='A164IWQTXAR8C1',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='B00001P4ZH',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='A31K78RDPK1UKE',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='B00001P4ZH',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='A23XH0IU02M6AF',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='B00001P4XA',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=2.0,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='A2J4VHYFK340OC',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='B00000JBAT',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='APB1VAE7P1CAV',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='B000001ON6',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=3.0,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 Prediction(</a:t>
            </a:r>
            <a:r>
              <a:rPr lang="en-US" altLang="en-US" sz="1600" dirty="0" err="1">
                <a:solidFill>
                  <a:srgbClr val="212121"/>
                </a:solidFill>
                <a:latin typeface="var(--colab-code-font-family)"/>
              </a:rPr>
              <a:t>uid</a:t>
            </a:r>
            <a:r>
              <a:rPr lang="en-US" altLang="en-US" sz="1600" dirty="0">
                <a:solidFill>
                  <a:srgbClr val="212121"/>
                </a:solidFill>
                <a:latin typeface="var(--colab-code-font-family)"/>
              </a:rPr>
              <a:t>='A28PS2UIM47TJJ', </a:t>
            </a:r>
            <a:r>
              <a:rPr lang="en-US" altLang="en-US" sz="1600" dirty="0" err="1">
                <a:solidFill>
                  <a:srgbClr val="212121"/>
                </a:solidFill>
                <a:latin typeface="var(--colab-code-font-family)"/>
              </a:rPr>
              <a:t>iid</a:t>
            </a:r>
            <a:r>
              <a:rPr lang="en-US" altLang="en-US" sz="1600" dirty="0">
                <a:solidFill>
                  <a:srgbClr val="212121"/>
                </a:solidFill>
                <a:latin typeface="var(--colab-code-font-family)"/>
              </a:rPr>
              <a:t>='B00001W0DD', </a:t>
            </a:r>
            <a:r>
              <a:rPr lang="en-US" altLang="en-US" sz="1600" dirty="0" err="1">
                <a:solidFill>
                  <a:srgbClr val="212121"/>
                </a:solidFill>
                <a:latin typeface="var(--colab-code-font-family)"/>
              </a:rPr>
              <a:t>r_ui</a:t>
            </a:r>
            <a:r>
              <a:rPr lang="en-US" altLang="en-US" sz="1600" dirty="0">
                <a:solidFill>
                  <a:srgbClr val="212121"/>
                </a:solidFill>
                <a:latin typeface="var(--colab-code-font-family)"/>
              </a:rPr>
              <a:t>=4.0, </a:t>
            </a:r>
            <a:r>
              <a:rPr lang="en-US" altLang="en-US" sz="1600" dirty="0" err="1">
                <a:solidFill>
                  <a:srgbClr val="212121"/>
                </a:solidFill>
                <a:latin typeface="var(--colab-code-font-family)"/>
              </a:rPr>
              <a:t>est</a:t>
            </a:r>
            <a:r>
              <a:rPr lang="en-US" altLang="en-US" sz="1600" dirty="0">
                <a:solidFill>
                  <a:srgbClr val="212121"/>
                </a:solidFill>
                <a:latin typeface="var(--colab-code-font-family)"/>
              </a:rPr>
              <a:t>=4.062176165803109, details={'</a:t>
            </a:r>
            <a:r>
              <a:rPr lang="en-US" altLang="en-US" sz="1600" dirty="0" err="1">
                <a:solidFill>
                  <a:srgbClr val="212121"/>
                </a:solidFill>
                <a:latin typeface="var(--colab-code-font-family)"/>
              </a:rPr>
              <a:t>was_impossible</a:t>
            </a:r>
            <a:r>
              <a:rPr lang="en-US" altLang="en-US" sz="1600" dirty="0">
                <a:solidFill>
                  <a:srgbClr val="212121"/>
                </a:solidFill>
                <a:latin typeface="var(--colab-code-font-family)"/>
              </a:rPr>
              <a:t>': True, 'reason': 'User and/or item is unknown.'})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IN" sz="1600" dirty="0"/>
          </a:p>
        </p:txBody>
      </p:sp>
    </p:spTree>
    <p:extLst>
      <p:ext uri="{BB962C8B-B14F-4D97-AF65-F5344CB8AC3E}">
        <p14:creationId xmlns:p14="http://schemas.microsoft.com/office/powerpoint/2010/main" val="125542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66CB-C7A8-4FF8-B41E-EFAC9637DCB1}"/>
              </a:ext>
            </a:extLst>
          </p:cNvPr>
          <p:cNvSpPr>
            <a:spLocks noGrp="1"/>
          </p:cNvSpPr>
          <p:nvPr>
            <p:ph type="title"/>
          </p:nvPr>
        </p:nvSpPr>
        <p:spPr>
          <a:xfrm>
            <a:off x="1828996" y="658835"/>
            <a:ext cx="8911687" cy="1280890"/>
          </a:xfrm>
        </p:spPr>
        <p:txBody>
          <a:bodyPr/>
          <a:lstStyle/>
          <a:p>
            <a:r>
              <a:rPr lang="en-IN" dirty="0"/>
              <a:t>Potential benefits</a:t>
            </a:r>
          </a:p>
        </p:txBody>
      </p:sp>
      <p:sp>
        <p:nvSpPr>
          <p:cNvPr id="3" name="Content Placeholder 2">
            <a:extLst>
              <a:ext uri="{FF2B5EF4-FFF2-40B4-BE49-F238E27FC236}">
                <a16:creationId xmlns:a16="http://schemas.microsoft.com/office/drawing/2014/main" id="{A122C116-F329-4599-A8BD-01D0686AAE9A}"/>
              </a:ext>
            </a:extLst>
          </p:cNvPr>
          <p:cNvSpPr>
            <a:spLocks noGrp="1"/>
          </p:cNvSpPr>
          <p:nvPr>
            <p:ph idx="1"/>
          </p:nvPr>
        </p:nvSpPr>
        <p:spPr>
          <a:xfrm>
            <a:off x="2731626" y="1423685"/>
            <a:ext cx="11115554" cy="5434315"/>
          </a:xfrm>
        </p:spPr>
        <p:txBody>
          <a:bodyPr>
            <a:normAutofit fontScale="92500"/>
          </a:bodyPr>
          <a:lstStyle/>
          <a:p>
            <a:r>
              <a:rPr lang="en-US" sz="800" b="1" dirty="0">
                <a:latin typeface="Calibri" panose="020F0502020204030204" pitchFamily="34" charset="0"/>
                <a:ea typeface="Calibri" panose="020F0502020204030204" pitchFamily="34" charset="0"/>
                <a:cs typeface="Calibri" panose="020F0502020204030204" pitchFamily="34" charset="0"/>
              </a:rPr>
              <a:t>Enhanced User Experience:</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Personalized recommendations lead to a more satisfying user experience.</a:t>
            </a:r>
          </a:p>
          <a:p>
            <a:pPr lvl="1"/>
            <a:r>
              <a:rPr lang="en-US" sz="700" dirty="0">
                <a:latin typeface="Calibri" panose="020F0502020204030204" pitchFamily="34" charset="0"/>
                <a:ea typeface="Calibri" panose="020F0502020204030204" pitchFamily="34" charset="0"/>
                <a:cs typeface="Calibri" panose="020F0502020204030204" pitchFamily="34" charset="0"/>
              </a:rPr>
              <a:t>Saves time by efficiently guiding users to relevant content or products.</a:t>
            </a:r>
          </a:p>
          <a:p>
            <a:r>
              <a:rPr lang="en-US" sz="800" b="1" dirty="0">
                <a:latin typeface="Calibri" panose="020F0502020204030204" pitchFamily="34" charset="0"/>
                <a:ea typeface="Calibri" panose="020F0502020204030204" pitchFamily="34" charset="0"/>
                <a:cs typeface="Calibri" panose="020F0502020204030204" pitchFamily="34" charset="0"/>
              </a:rPr>
              <a:t>Increased User Engagement:</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Tailored suggestions boost user engagement and retention.</a:t>
            </a:r>
          </a:p>
          <a:p>
            <a:pPr lvl="1"/>
            <a:r>
              <a:rPr lang="en-US" sz="700" dirty="0">
                <a:latin typeface="Calibri" panose="020F0502020204030204" pitchFamily="34" charset="0"/>
                <a:ea typeface="Calibri" panose="020F0502020204030204" pitchFamily="34" charset="0"/>
                <a:cs typeface="Calibri" panose="020F0502020204030204" pitchFamily="34" charset="0"/>
              </a:rPr>
              <a:t>Users are more likely to spend time on platforms that understand their preferences.</a:t>
            </a:r>
          </a:p>
          <a:p>
            <a:r>
              <a:rPr lang="en-US" sz="800" b="1" dirty="0">
                <a:latin typeface="Calibri" panose="020F0502020204030204" pitchFamily="34" charset="0"/>
                <a:ea typeface="Calibri" panose="020F0502020204030204" pitchFamily="34" charset="0"/>
                <a:cs typeface="Calibri" panose="020F0502020204030204" pitchFamily="34" charset="0"/>
              </a:rPr>
              <a:t>Improved Customer Satisfaction:</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E-commerce platforms can increase customer satisfaction by suggesting products aligned with user preferences.</a:t>
            </a:r>
          </a:p>
          <a:p>
            <a:r>
              <a:rPr lang="en-US" sz="800" b="1" dirty="0">
                <a:latin typeface="Calibri" panose="020F0502020204030204" pitchFamily="34" charset="0"/>
                <a:ea typeface="Calibri" panose="020F0502020204030204" pitchFamily="34" charset="0"/>
                <a:cs typeface="Calibri" panose="020F0502020204030204" pitchFamily="34" charset="0"/>
              </a:rPr>
              <a:t>Higher Conversion Rates:</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Recommendations lead to higher conversion rates by guiding users toward relevant products or services.</a:t>
            </a:r>
          </a:p>
          <a:p>
            <a:r>
              <a:rPr lang="en-US" sz="800" b="1" dirty="0">
                <a:latin typeface="Calibri" panose="020F0502020204030204" pitchFamily="34" charset="0"/>
                <a:ea typeface="Calibri" panose="020F0502020204030204" pitchFamily="34" charset="0"/>
                <a:cs typeface="Calibri" panose="020F0502020204030204" pitchFamily="34" charset="0"/>
              </a:rPr>
              <a:t>Optimized Content Discovery:</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Users discover new and relevant content, expanding their interests.</a:t>
            </a:r>
          </a:p>
          <a:p>
            <a:r>
              <a:rPr lang="en-US" sz="800" b="1" dirty="0">
                <a:latin typeface="Calibri" panose="020F0502020204030204" pitchFamily="34" charset="0"/>
                <a:ea typeface="Calibri" panose="020F0502020204030204" pitchFamily="34" charset="0"/>
                <a:cs typeface="Calibri" panose="020F0502020204030204" pitchFamily="34" charset="0"/>
              </a:rPr>
              <a:t>Increased Revenue:</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E-commerce platforms experience higher revenue through upselling and cross-selling facilitated by recommendations.</a:t>
            </a:r>
          </a:p>
          <a:p>
            <a:r>
              <a:rPr lang="en-US" sz="800" b="1" dirty="0">
                <a:latin typeface="Calibri" panose="020F0502020204030204" pitchFamily="34" charset="0"/>
                <a:ea typeface="Calibri" panose="020F0502020204030204" pitchFamily="34" charset="0"/>
                <a:cs typeface="Calibri" panose="020F0502020204030204" pitchFamily="34" charset="0"/>
              </a:rPr>
              <a:t>Reduced Information Overload:</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Recommendations help users navigate information overload by presenting a manageable subset based on preferences.</a:t>
            </a:r>
          </a:p>
          <a:p>
            <a:r>
              <a:rPr lang="en-US" sz="800" b="1" dirty="0">
                <a:latin typeface="Calibri" panose="020F0502020204030204" pitchFamily="34" charset="0"/>
                <a:ea typeface="Calibri" panose="020F0502020204030204" pitchFamily="34" charset="0"/>
                <a:cs typeface="Calibri" panose="020F0502020204030204" pitchFamily="34" charset="0"/>
              </a:rPr>
              <a:t>Enhanced Marketing and Advertising:</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Marketers can target users with personalized advertisements, increasing the likelihood of conversions.</a:t>
            </a:r>
          </a:p>
          <a:p>
            <a:r>
              <a:rPr lang="en-US" sz="800" b="1" dirty="0">
                <a:latin typeface="Calibri" panose="020F0502020204030204" pitchFamily="34" charset="0"/>
                <a:ea typeface="Calibri" panose="020F0502020204030204" pitchFamily="34" charset="0"/>
                <a:cs typeface="Calibri" panose="020F0502020204030204" pitchFamily="34" charset="0"/>
              </a:rPr>
              <a:t>Discovery of Long-Tail Items:</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Users are exposed to niche or long-tail items, benefiting both users and businesses.</a:t>
            </a:r>
          </a:p>
          <a:p>
            <a:r>
              <a:rPr lang="en-US" sz="800" b="1" dirty="0">
                <a:latin typeface="Calibri" panose="020F0502020204030204" pitchFamily="34" charset="0"/>
                <a:ea typeface="Calibri" panose="020F0502020204030204" pitchFamily="34" charset="0"/>
                <a:cs typeface="Calibri" panose="020F0502020204030204" pitchFamily="34" charset="0"/>
              </a:rPr>
              <a:t>Data-Driven Decision Making:</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Organizations leverage recommendation system data for analytics and strategic decision-making.</a:t>
            </a:r>
          </a:p>
          <a:p>
            <a:r>
              <a:rPr lang="en-US" sz="800" b="1" dirty="0">
                <a:latin typeface="Calibri" panose="020F0502020204030204" pitchFamily="34" charset="0"/>
                <a:ea typeface="Calibri" panose="020F0502020204030204" pitchFamily="34" charset="0"/>
                <a:cs typeface="Calibri" panose="020F0502020204030204" pitchFamily="34" charset="0"/>
              </a:rPr>
              <a:t>Competitive Advantage:</a:t>
            </a:r>
            <a:endParaRPr lang="en-US" sz="800" dirty="0">
              <a:latin typeface="Calibri" panose="020F0502020204030204" pitchFamily="34" charset="0"/>
              <a:ea typeface="Calibri" panose="020F0502020204030204" pitchFamily="34" charset="0"/>
              <a:cs typeface="Calibri" panose="020F0502020204030204" pitchFamily="34" charset="0"/>
            </a:endParaRPr>
          </a:p>
          <a:p>
            <a:pPr lvl="1"/>
            <a:r>
              <a:rPr lang="en-US" sz="700" dirty="0">
                <a:latin typeface="Calibri" panose="020F0502020204030204" pitchFamily="34" charset="0"/>
                <a:ea typeface="Calibri" panose="020F0502020204030204" pitchFamily="34" charset="0"/>
                <a:cs typeface="Calibri" panose="020F0502020204030204" pitchFamily="34" charset="0"/>
              </a:rPr>
              <a:t>Businesses with effective recommendation systems gain a competitive edge by providing a superior and personalized user experience.</a:t>
            </a:r>
          </a:p>
          <a:p>
            <a:endParaRPr lang="en-IN" sz="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4832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256</TotalTime>
  <Words>1486</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var(--colab-code-font-family)</vt:lpstr>
      <vt:lpstr>Wingdings 3</vt:lpstr>
      <vt:lpstr>Wisp</vt:lpstr>
      <vt:lpstr>Why chosen specific use case</vt:lpstr>
      <vt:lpstr>Introduction to Recommendation systems</vt:lpstr>
      <vt:lpstr>Types of recommendations </vt:lpstr>
      <vt:lpstr>Summary of research done</vt:lpstr>
      <vt:lpstr>Algorithm Flow</vt:lpstr>
      <vt:lpstr>Model Validation</vt:lpstr>
      <vt:lpstr>Final Outcome</vt:lpstr>
      <vt:lpstr>Prediction based on item item recommendation</vt:lpstr>
      <vt:lpstr>Potential benefits</vt:lpstr>
      <vt:lpstr>GitHub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chosen specific use case</dc:title>
  <dc:creator>ASUS</dc:creator>
  <cp:lastModifiedBy>ASUS</cp:lastModifiedBy>
  <cp:revision>9</cp:revision>
  <dcterms:created xsi:type="dcterms:W3CDTF">2024-01-27T08:01:50Z</dcterms:created>
  <dcterms:modified xsi:type="dcterms:W3CDTF">2024-01-27T12:18:26Z</dcterms:modified>
</cp:coreProperties>
</file>