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81" r:id="rId4"/>
    <p:sldId id="282" r:id="rId5"/>
    <p:sldId id="285" r:id="rId6"/>
    <p:sldId id="286" r:id="rId7"/>
    <p:sldId id="292" r:id="rId8"/>
    <p:sldId id="293" r:id="rId9"/>
    <p:sldId id="294" r:id="rId10"/>
    <p:sldId id="295" r:id="rId11"/>
    <p:sldId id="297"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67" autoAdjust="0"/>
  </p:normalViewPr>
  <p:slideViewPr>
    <p:cSldViewPr>
      <p:cViewPr varScale="1">
        <p:scale>
          <a:sx n="70" d="100"/>
          <a:sy n="70" d="100"/>
        </p:scale>
        <p:origin x="1180" y="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D2E1BF-D9A9-4E9F-B5FC-7C0E01DEFD4F}"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243FC4AE-16EB-4472-AE0E-08DEDF135BE2}">
      <dgm:prSet/>
      <dgm:spPr/>
      <dgm:t>
        <a:bodyPr/>
        <a:lstStyle/>
        <a:p>
          <a:r>
            <a:rPr lang="en-US" dirty="0"/>
            <a:t>Develop a web-based dashboard that delivers real-time weather data and forecasts in a visually intuitive and user-friendly format, accessible for cities across the globe.</a:t>
          </a:r>
        </a:p>
      </dgm:t>
    </dgm:pt>
    <dgm:pt modelId="{61791023-46D2-468D-BBF0-8E11098BB57B}" type="parTrans" cxnId="{BB67896A-57CE-475E-99F5-4236B405D6A8}">
      <dgm:prSet/>
      <dgm:spPr/>
      <dgm:t>
        <a:bodyPr/>
        <a:lstStyle/>
        <a:p>
          <a:endParaRPr lang="en-US"/>
        </a:p>
      </dgm:t>
    </dgm:pt>
    <dgm:pt modelId="{2B2C4910-C197-42B3-8AD6-BAC4AC4F0F4F}" type="sibTrans" cxnId="{BB67896A-57CE-475E-99F5-4236B405D6A8}">
      <dgm:prSet/>
      <dgm:spPr/>
      <dgm:t>
        <a:bodyPr/>
        <a:lstStyle/>
        <a:p>
          <a:endParaRPr lang="en-US"/>
        </a:p>
      </dgm:t>
    </dgm:pt>
    <dgm:pt modelId="{9E8CDC11-3703-4EBE-8BCD-E8A2FDC336AE}">
      <dgm:prSet/>
      <dgm:spPr/>
      <dgm:t>
        <a:bodyPr/>
        <a:lstStyle/>
        <a:p>
          <a:r>
            <a:rPr lang="en-US" dirty="0"/>
            <a:t>Enable users to input the name of any city worldwide and receive comprehensive weather insights, including key statistics such as current temperature, humidity levels, and wind speed.</a:t>
          </a:r>
        </a:p>
      </dgm:t>
    </dgm:pt>
    <dgm:pt modelId="{16608AF5-49E2-4BD0-926C-B6F67346D29C}" type="parTrans" cxnId="{56CD41CC-A86B-4DB6-9D5D-B82EE5B341CD}">
      <dgm:prSet/>
      <dgm:spPr/>
      <dgm:t>
        <a:bodyPr/>
        <a:lstStyle/>
        <a:p>
          <a:endParaRPr lang="en-US"/>
        </a:p>
      </dgm:t>
    </dgm:pt>
    <dgm:pt modelId="{441A5A2E-222D-4EB9-A527-637CA932F1E7}" type="sibTrans" cxnId="{56CD41CC-A86B-4DB6-9D5D-B82EE5B341CD}">
      <dgm:prSet/>
      <dgm:spPr/>
      <dgm:t>
        <a:bodyPr/>
        <a:lstStyle/>
        <a:p>
          <a:endParaRPr lang="en-US"/>
        </a:p>
      </dgm:t>
    </dgm:pt>
    <dgm:pt modelId="{08BB8450-99F7-458B-801A-3C6071D3D3CE}">
      <dgm:prSet/>
      <dgm:spPr/>
      <dgm:t>
        <a:bodyPr/>
        <a:lstStyle/>
        <a:p>
          <a:r>
            <a:rPr lang="en-US" dirty="0"/>
            <a:t>Ensure the platform is designed to simplify the process of accessing weather information, making it valuable for a wide range of users, from casual individuals to professionals.</a:t>
          </a:r>
        </a:p>
      </dgm:t>
    </dgm:pt>
    <dgm:pt modelId="{F2E63AA0-D6A5-4151-A67A-5621C3652482}" type="parTrans" cxnId="{0E29946B-43DA-4ED3-A7ED-C084835C9F5E}">
      <dgm:prSet/>
      <dgm:spPr/>
      <dgm:t>
        <a:bodyPr/>
        <a:lstStyle/>
        <a:p>
          <a:endParaRPr lang="en-US"/>
        </a:p>
      </dgm:t>
    </dgm:pt>
    <dgm:pt modelId="{F05E5E11-7E5F-4B9E-80DF-EC019C8C35BD}" type="sibTrans" cxnId="{0E29946B-43DA-4ED3-A7ED-C084835C9F5E}">
      <dgm:prSet/>
      <dgm:spPr/>
      <dgm:t>
        <a:bodyPr/>
        <a:lstStyle/>
        <a:p>
          <a:endParaRPr lang="en-US"/>
        </a:p>
      </dgm:t>
    </dgm:pt>
    <dgm:pt modelId="{E298DDFF-D25D-4813-9265-18B200983354}" type="pres">
      <dgm:prSet presAssocID="{97D2E1BF-D9A9-4E9F-B5FC-7C0E01DEFD4F}" presName="root" presStyleCnt="0">
        <dgm:presLayoutVars>
          <dgm:dir/>
          <dgm:resizeHandles val="exact"/>
        </dgm:presLayoutVars>
      </dgm:prSet>
      <dgm:spPr/>
    </dgm:pt>
    <dgm:pt modelId="{A04C6C97-3E18-4AEC-B681-27BBDCE6E6E6}" type="pres">
      <dgm:prSet presAssocID="{243FC4AE-16EB-4472-AE0E-08DEDF135BE2}" presName="compNode" presStyleCnt="0"/>
      <dgm:spPr/>
    </dgm:pt>
    <dgm:pt modelId="{FFF5D600-8B42-46DD-A8FC-E3780E174102}" type="pres">
      <dgm:prSet presAssocID="{243FC4AE-16EB-4472-AE0E-08DEDF135BE2}" presName="bgRect" presStyleLbl="bgShp" presStyleIdx="0" presStyleCnt="3"/>
      <dgm:spPr/>
    </dgm:pt>
    <dgm:pt modelId="{7C7D0EC2-BC4A-47A6-B4E2-763A9D0B1247}" type="pres">
      <dgm:prSet presAssocID="{243FC4AE-16EB-4472-AE0E-08DEDF135BE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a:ext>
      </dgm:extLst>
    </dgm:pt>
    <dgm:pt modelId="{D3E02CA5-4E93-48D3-92E6-BA8BD84FFC20}" type="pres">
      <dgm:prSet presAssocID="{243FC4AE-16EB-4472-AE0E-08DEDF135BE2}" presName="spaceRect" presStyleCnt="0"/>
      <dgm:spPr/>
    </dgm:pt>
    <dgm:pt modelId="{C9F234C9-A470-486E-A774-CA5B505C463C}" type="pres">
      <dgm:prSet presAssocID="{243FC4AE-16EB-4472-AE0E-08DEDF135BE2}" presName="parTx" presStyleLbl="revTx" presStyleIdx="0" presStyleCnt="3">
        <dgm:presLayoutVars>
          <dgm:chMax val="0"/>
          <dgm:chPref val="0"/>
        </dgm:presLayoutVars>
      </dgm:prSet>
      <dgm:spPr/>
    </dgm:pt>
    <dgm:pt modelId="{3AE95B28-8C01-4B2A-A65A-E795FD230E8E}" type="pres">
      <dgm:prSet presAssocID="{2B2C4910-C197-42B3-8AD6-BAC4AC4F0F4F}" presName="sibTrans" presStyleCnt="0"/>
      <dgm:spPr/>
    </dgm:pt>
    <dgm:pt modelId="{CA0F8797-6531-4B6D-8F1E-6E7AF284AC78}" type="pres">
      <dgm:prSet presAssocID="{9E8CDC11-3703-4EBE-8BCD-E8A2FDC336AE}" presName="compNode" presStyleCnt="0"/>
      <dgm:spPr/>
    </dgm:pt>
    <dgm:pt modelId="{D88241A7-B8A7-4CD5-A78B-D644D6423BB9}" type="pres">
      <dgm:prSet presAssocID="{9E8CDC11-3703-4EBE-8BCD-E8A2FDC336AE}" presName="bgRect" presStyleLbl="bgShp" presStyleIdx="1" presStyleCnt="3"/>
      <dgm:spPr/>
    </dgm:pt>
    <dgm:pt modelId="{12C138ED-FDC3-4CD3-9131-00D32C6B80DF}" type="pres">
      <dgm:prSet presAssocID="{9E8CDC11-3703-4EBE-8BCD-E8A2FDC336A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4C96E3B7-098B-4616-B2F3-49CBE883055B}" type="pres">
      <dgm:prSet presAssocID="{9E8CDC11-3703-4EBE-8BCD-E8A2FDC336AE}" presName="spaceRect" presStyleCnt="0"/>
      <dgm:spPr/>
    </dgm:pt>
    <dgm:pt modelId="{06ABE5DB-5690-4F34-97D6-09E8C8A6E4F8}" type="pres">
      <dgm:prSet presAssocID="{9E8CDC11-3703-4EBE-8BCD-E8A2FDC336AE}" presName="parTx" presStyleLbl="revTx" presStyleIdx="1" presStyleCnt="3">
        <dgm:presLayoutVars>
          <dgm:chMax val="0"/>
          <dgm:chPref val="0"/>
        </dgm:presLayoutVars>
      </dgm:prSet>
      <dgm:spPr/>
    </dgm:pt>
    <dgm:pt modelId="{BF278612-04FB-48C8-8A7F-AAFF46CD8C52}" type="pres">
      <dgm:prSet presAssocID="{441A5A2E-222D-4EB9-A527-637CA932F1E7}" presName="sibTrans" presStyleCnt="0"/>
      <dgm:spPr/>
    </dgm:pt>
    <dgm:pt modelId="{0F304A2D-0CF2-48F7-B99B-E587E45D4829}" type="pres">
      <dgm:prSet presAssocID="{08BB8450-99F7-458B-801A-3C6071D3D3CE}" presName="compNode" presStyleCnt="0"/>
      <dgm:spPr/>
    </dgm:pt>
    <dgm:pt modelId="{2BD89198-E59E-497A-9648-67EA2C2E1DB2}" type="pres">
      <dgm:prSet presAssocID="{08BB8450-99F7-458B-801A-3C6071D3D3CE}" presName="bgRect" presStyleLbl="bgShp" presStyleIdx="2" presStyleCnt="3"/>
      <dgm:spPr/>
    </dgm:pt>
    <dgm:pt modelId="{FE7CC773-864D-4532-82DB-9E7A0A5E8BE9}" type="pres">
      <dgm:prSet presAssocID="{08BB8450-99F7-458B-801A-3C6071D3D3C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Computing"/>
        </a:ext>
      </dgm:extLst>
    </dgm:pt>
    <dgm:pt modelId="{872D47A6-862A-4BFB-95D5-13D32C1E54AA}" type="pres">
      <dgm:prSet presAssocID="{08BB8450-99F7-458B-801A-3C6071D3D3CE}" presName="spaceRect" presStyleCnt="0"/>
      <dgm:spPr/>
    </dgm:pt>
    <dgm:pt modelId="{6E5E2D3D-C2B8-4C6C-AE93-69897DDEEDB7}" type="pres">
      <dgm:prSet presAssocID="{08BB8450-99F7-458B-801A-3C6071D3D3CE}" presName="parTx" presStyleLbl="revTx" presStyleIdx="2" presStyleCnt="3">
        <dgm:presLayoutVars>
          <dgm:chMax val="0"/>
          <dgm:chPref val="0"/>
        </dgm:presLayoutVars>
      </dgm:prSet>
      <dgm:spPr/>
    </dgm:pt>
  </dgm:ptLst>
  <dgm:cxnLst>
    <dgm:cxn modelId="{C0C2E531-9F18-4E70-90B4-166A398CD751}" type="presOf" srcId="{243FC4AE-16EB-4472-AE0E-08DEDF135BE2}" destId="{C9F234C9-A470-486E-A774-CA5B505C463C}" srcOrd="0" destOrd="0" presId="urn:microsoft.com/office/officeart/2018/2/layout/IconVerticalSolidList"/>
    <dgm:cxn modelId="{0500993F-39F3-47F8-BD29-175FD44AD14E}" type="presOf" srcId="{9E8CDC11-3703-4EBE-8BCD-E8A2FDC336AE}" destId="{06ABE5DB-5690-4F34-97D6-09E8C8A6E4F8}" srcOrd="0" destOrd="0" presId="urn:microsoft.com/office/officeart/2018/2/layout/IconVerticalSolidList"/>
    <dgm:cxn modelId="{BB67896A-57CE-475E-99F5-4236B405D6A8}" srcId="{97D2E1BF-D9A9-4E9F-B5FC-7C0E01DEFD4F}" destId="{243FC4AE-16EB-4472-AE0E-08DEDF135BE2}" srcOrd="0" destOrd="0" parTransId="{61791023-46D2-468D-BBF0-8E11098BB57B}" sibTransId="{2B2C4910-C197-42B3-8AD6-BAC4AC4F0F4F}"/>
    <dgm:cxn modelId="{0E29946B-43DA-4ED3-A7ED-C084835C9F5E}" srcId="{97D2E1BF-D9A9-4E9F-B5FC-7C0E01DEFD4F}" destId="{08BB8450-99F7-458B-801A-3C6071D3D3CE}" srcOrd="2" destOrd="0" parTransId="{F2E63AA0-D6A5-4151-A67A-5621C3652482}" sibTransId="{F05E5E11-7E5F-4B9E-80DF-EC019C8C35BD}"/>
    <dgm:cxn modelId="{C8AECA52-7A99-42C8-9BD9-C7E61C8AC982}" type="presOf" srcId="{08BB8450-99F7-458B-801A-3C6071D3D3CE}" destId="{6E5E2D3D-C2B8-4C6C-AE93-69897DDEEDB7}" srcOrd="0" destOrd="0" presId="urn:microsoft.com/office/officeart/2018/2/layout/IconVerticalSolidList"/>
    <dgm:cxn modelId="{C62823C0-277B-4151-A523-BA605BAB801C}" type="presOf" srcId="{97D2E1BF-D9A9-4E9F-B5FC-7C0E01DEFD4F}" destId="{E298DDFF-D25D-4813-9265-18B200983354}" srcOrd="0" destOrd="0" presId="urn:microsoft.com/office/officeart/2018/2/layout/IconVerticalSolidList"/>
    <dgm:cxn modelId="{56CD41CC-A86B-4DB6-9D5D-B82EE5B341CD}" srcId="{97D2E1BF-D9A9-4E9F-B5FC-7C0E01DEFD4F}" destId="{9E8CDC11-3703-4EBE-8BCD-E8A2FDC336AE}" srcOrd="1" destOrd="0" parTransId="{16608AF5-49E2-4BD0-926C-B6F67346D29C}" sibTransId="{441A5A2E-222D-4EB9-A527-637CA932F1E7}"/>
    <dgm:cxn modelId="{68BC063C-3F4A-4884-A4A9-FFD2B100EB4F}" type="presParOf" srcId="{E298DDFF-D25D-4813-9265-18B200983354}" destId="{A04C6C97-3E18-4AEC-B681-27BBDCE6E6E6}" srcOrd="0" destOrd="0" presId="urn:microsoft.com/office/officeart/2018/2/layout/IconVerticalSolidList"/>
    <dgm:cxn modelId="{4DDE1D5A-6B7D-4EEB-855E-495D7B34CF6C}" type="presParOf" srcId="{A04C6C97-3E18-4AEC-B681-27BBDCE6E6E6}" destId="{FFF5D600-8B42-46DD-A8FC-E3780E174102}" srcOrd="0" destOrd="0" presId="urn:microsoft.com/office/officeart/2018/2/layout/IconVerticalSolidList"/>
    <dgm:cxn modelId="{06DA9208-03D5-449F-8549-63C9A51053BA}" type="presParOf" srcId="{A04C6C97-3E18-4AEC-B681-27BBDCE6E6E6}" destId="{7C7D0EC2-BC4A-47A6-B4E2-763A9D0B1247}" srcOrd="1" destOrd="0" presId="urn:microsoft.com/office/officeart/2018/2/layout/IconVerticalSolidList"/>
    <dgm:cxn modelId="{1F79DF31-971D-49B0-857F-646C44444752}" type="presParOf" srcId="{A04C6C97-3E18-4AEC-B681-27BBDCE6E6E6}" destId="{D3E02CA5-4E93-48D3-92E6-BA8BD84FFC20}" srcOrd="2" destOrd="0" presId="urn:microsoft.com/office/officeart/2018/2/layout/IconVerticalSolidList"/>
    <dgm:cxn modelId="{9371FF29-9573-4D26-A928-DF736F09BD02}" type="presParOf" srcId="{A04C6C97-3E18-4AEC-B681-27BBDCE6E6E6}" destId="{C9F234C9-A470-486E-A774-CA5B505C463C}" srcOrd="3" destOrd="0" presId="urn:microsoft.com/office/officeart/2018/2/layout/IconVerticalSolidList"/>
    <dgm:cxn modelId="{90B58935-91C2-473A-A8DC-7D15B5BAAF0F}" type="presParOf" srcId="{E298DDFF-D25D-4813-9265-18B200983354}" destId="{3AE95B28-8C01-4B2A-A65A-E795FD230E8E}" srcOrd="1" destOrd="0" presId="urn:microsoft.com/office/officeart/2018/2/layout/IconVerticalSolidList"/>
    <dgm:cxn modelId="{B7C2AAF8-0A93-476C-A257-3BB43AA6F24C}" type="presParOf" srcId="{E298DDFF-D25D-4813-9265-18B200983354}" destId="{CA0F8797-6531-4B6D-8F1E-6E7AF284AC78}" srcOrd="2" destOrd="0" presId="urn:microsoft.com/office/officeart/2018/2/layout/IconVerticalSolidList"/>
    <dgm:cxn modelId="{AFA01E4B-F1D8-4F79-93A4-1F5E4BD6412C}" type="presParOf" srcId="{CA0F8797-6531-4B6D-8F1E-6E7AF284AC78}" destId="{D88241A7-B8A7-4CD5-A78B-D644D6423BB9}" srcOrd="0" destOrd="0" presId="urn:microsoft.com/office/officeart/2018/2/layout/IconVerticalSolidList"/>
    <dgm:cxn modelId="{F9B6072C-131F-4AFD-9587-6CCB283E6F6D}" type="presParOf" srcId="{CA0F8797-6531-4B6D-8F1E-6E7AF284AC78}" destId="{12C138ED-FDC3-4CD3-9131-00D32C6B80DF}" srcOrd="1" destOrd="0" presId="urn:microsoft.com/office/officeart/2018/2/layout/IconVerticalSolidList"/>
    <dgm:cxn modelId="{372DBF44-9628-4154-9E02-66F0085A6DBD}" type="presParOf" srcId="{CA0F8797-6531-4B6D-8F1E-6E7AF284AC78}" destId="{4C96E3B7-098B-4616-B2F3-49CBE883055B}" srcOrd="2" destOrd="0" presId="urn:microsoft.com/office/officeart/2018/2/layout/IconVerticalSolidList"/>
    <dgm:cxn modelId="{3C549B4E-42F4-4B0F-A12B-9B11B3DF2377}" type="presParOf" srcId="{CA0F8797-6531-4B6D-8F1E-6E7AF284AC78}" destId="{06ABE5DB-5690-4F34-97D6-09E8C8A6E4F8}" srcOrd="3" destOrd="0" presId="urn:microsoft.com/office/officeart/2018/2/layout/IconVerticalSolidList"/>
    <dgm:cxn modelId="{F1C4B51E-7B79-4E4A-900F-1C0DA9AE1EB6}" type="presParOf" srcId="{E298DDFF-D25D-4813-9265-18B200983354}" destId="{BF278612-04FB-48C8-8A7F-AAFF46CD8C52}" srcOrd="3" destOrd="0" presId="urn:microsoft.com/office/officeart/2018/2/layout/IconVerticalSolidList"/>
    <dgm:cxn modelId="{CA46760F-B4B7-4768-AE3F-4344910DA62E}" type="presParOf" srcId="{E298DDFF-D25D-4813-9265-18B200983354}" destId="{0F304A2D-0CF2-48F7-B99B-E587E45D4829}" srcOrd="4" destOrd="0" presId="urn:microsoft.com/office/officeart/2018/2/layout/IconVerticalSolidList"/>
    <dgm:cxn modelId="{F5F6E37B-2719-4441-AEC9-C617EE24E4D3}" type="presParOf" srcId="{0F304A2D-0CF2-48F7-B99B-E587E45D4829}" destId="{2BD89198-E59E-497A-9648-67EA2C2E1DB2}" srcOrd="0" destOrd="0" presId="urn:microsoft.com/office/officeart/2018/2/layout/IconVerticalSolidList"/>
    <dgm:cxn modelId="{6B0099D8-7EF1-4C84-8EF7-D6EC8AD036E3}" type="presParOf" srcId="{0F304A2D-0CF2-48F7-B99B-E587E45D4829}" destId="{FE7CC773-864D-4532-82DB-9E7A0A5E8BE9}" srcOrd="1" destOrd="0" presId="urn:microsoft.com/office/officeart/2018/2/layout/IconVerticalSolidList"/>
    <dgm:cxn modelId="{8689987F-2057-41DD-BDF2-7F98CDDA5B89}" type="presParOf" srcId="{0F304A2D-0CF2-48F7-B99B-E587E45D4829}" destId="{872D47A6-862A-4BFB-95D5-13D32C1E54AA}" srcOrd="2" destOrd="0" presId="urn:microsoft.com/office/officeart/2018/2/layout/IconVerticalSolidList"/>
    <dgm:cxn modelId="{2FE0DF82-9E18-4F65-98B2-04B7CCB09499}" type="presParOf" srcId="{0F304A2D-0CF2-48F7-B99B-E587E45D4829}" destId="{6E5E2D3D-C2B8-4C6C-AE93-69897DDEEDB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D659FF-262A-46D0-8629-2E1F8E2412B4}"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de-DE"/>
        </a:p>
      </dgm:t>
    </dgm:pt>
    <dgm:pt modelId="{DC240562-6A14-44B1-A628-1F806BD72A32}">
      <dgm:prSet phldrT="[Text]" custT="1"/>
      <dgm:spPr/>
      <dgm:t>
        <a:bodyPr/>
        <a:lstStyle/>
        <a:p>
          <a:r>
            <a:rPr lang="en-US" sz="1600" dirty="0"/>
            <a:t>Network Failures:</a:t>
          </a:r>
        </a:p>
        <a:p>
          <a:r>
            <a:rPr lang="en-US" sz="1600" dirty="0"/>
            <a:t>Sometimes, the internet connection may not be available. Solutions involve error handling in fetch() and providing useful feedback for the user.</a:t>
          </a:r>
          <a:endParaRPr lang="de-DE" sz="1600" dirty="0"/>
        </a:p>
      </dgm:t>
    </dgm:pt>
    <dgm:pt modelId="{C2C2B4F2-2C0E-4004-B8CA-8895BA954C90}" type="parTrans" cxnId="{4DF31F6A-F14F-489A-ABEA-EF28EA3ACB07}">
      <dgm:prSet/>
      <dgm:spPr/>
      <dgm:t>
        <a:bodyPr/>
        <a:lstStyle/>
        <a:p>
          <a:endParaRPr lang="de-DE"/>
        </a:p>
      </dgm:t>
    </dgm:pt>
    <dgm:pt modelId="{17A76CA6-EE31-40E5-ABC0-9FC2CE625E9F}" type="sibTrans" cxnId="{4DF31F6A-F14F-489A-ABEA-EF28EA3ACB07}">
      <dgm:prSet/>
      <dgm:spPr/>
      <dgm:t>
        <a:bodyPr/>
        <a:lstStyle/>
        <a:p>
          <a:endParaRPr lang="de-DE" dirty="0"/>
        </a:p>
      </dgm:t>
    </dgm:pt>
    <dgm:pt modelId="{F0D7BE2A-5B85-481D-9E9A-124AC2F4816B}">
      <dgm:prSet phldrT="[Text]" custT="1"/>
      <dgm:spPr/>
      <dgm:t>
        <a:bodyPr/>
        <a:lstStyle/>
        <a:p>
          <a:pPr algn="ctr"/>
          <a:r>
            <a:rPr lang="en-US" sz="1600" dirty="0"/>
            <a:t>API Rate Limiting:</a:t>
          </a:r>
          <a:endParaRPr lang="de-DE" sz="2000" dirty="0"/>
        </a:p>
      </dgm:t>
    </dgm:pt>
    <dgm:pt modelId="{C8F7B26E-8F95-4DBA-9144-F553EBA80C50}" type="parTrans" cxnId="{8127A84F-B494-4F22-AB6A-6622DF4A6BC4}">
      <dgm:prSet/>
      <dgm:spPr/>
      <dgm:t>
        <a:bodyPr/>
        <a:lstStyle/>
        <a:p>
          <a:endParaRPr lang="de-DE"/>
        </a:p>
      </dgm:t>
    </dgm:pt>
    <dgm:pt modelId="{0392228F-4618-47C9-8801-0DC9CCE28FAA}" type="sibTrans" cxnId="{8127A84F-B494-4F22-AB6A-6622DF4A6BC4}">
      <dgm:prSet/>
      <dgm:spPr/>
      <dgm:t>
        <a:bodyPr/>
        <a:lstStyle/>
        <a:p>
          <a:endParaRPr lang="de-DE" dirty="0"/>
        </a:p>
      </dgm:t>
    </dgm:pt>
    <dgm:pt modelId="{EAF249F3-E00D-4969-8556-3777AFB8CD41}">
      <dgm:prSet phldrT="[Text]" custT="1"/>
      <dgm:spPr/>
      <dgm:t>
        <a:bodyPr/>
        <a:lstStyle/>
        <a:p>
          <a:r>
            <a:rPr lang="en-US" sz="1600" dirty="0"/>
            <a:t>Location Permissions:</a:t>
          </a:r>
        </a:p>
        <a:p>
          <a:r>
            <a:rPr lang="en-US" sz="1400" dirty="0"/>
            <a:t>The app does not fetch the user's location automatically; however, future improvements could include utilizing Geolocation API for detecting the user’s city.</a:t>
          </a:r>
          <a:endParaRPr lang="de-DE" sz="1400" dirty="0"/>
        </a:p>
      </dgm:t>
    </dgm:pt>
    <dgm:pt modelId="{880651BF-AF57-4DE4-9906-8D0DE47F721B}" type="parTrans" cxnId="{D3888136-CA41-4C8D-9556-3A2B2A8031B9}">
      <dgm:prSet/>
      <dgm:spPr/>
      <dgm:t>
        <a:bodyPr/>
        <a:lstStyle/>
        <a:p>
          <a:endParaRPr lang="de-DE"/>
        </a:p>
      </dgm:t>
    </dgm:pt>
    <dgm:pt modelId="{202E9DAD-64CB-4840-ACF8-73AE0F186529}" type="sibTrans" cxnId="{D3888136-CA41-4C8D-9556-3A2B2A8031B9}">
      <dgm:prSet/>
      <dgm:spPr/>
      <dgm:t>
        <a:bodyPr/>
        <a:lstStyle/>
        <a:p>
          <a:endParaRPr lang="de-DE" dirty="0"/>
        </a:p>
      </dgm:t>
    </dgm:pt>
    <dgm:pt modelId="{6D871D0B-57C3-4D0A-BF27-0A36643F04F4}">
      <dgm:prSet phldrT="[Text]" custT="1"/>
      <dgm:spPr/>
      <dgm:t>
        <a:bodyPr/>
        <a:lstStyle/>
        <a:p>
          <a:r>
            <a:rPr lang="en-US" sz="1600" dirty="0"/>
            <a:t>Handling Large API Responses:</a:t>
          </a:r>
        </a:p>
        <a:p>
          <a:r>
            <a:rPr lang="en-US" sz="1400" dirty="0"/>
            <a:t>OpenWeatherMap provides a large amount of data in the response, and selecting only what is necessary (like temperatures, humidity, weather icons) can be tricky.</a:t>
          </a:r>
          <a:endParaRPr lang="de-DE" sz="1400" dirty="0"/>
        </a:p>
      </dgm:t>
    </dgm:pt>
    <dgm:pt modelId="{2A14C216-6B3F-4F4D-840B-093D3DA364AA}" type="parTrans" cxnId="{11826EB1-C93E-4795-A4B4-03F62EF9D33F}">
      <dgm:prSet/>
      <dgm:spPr/>
      <dgm:t>
        <a:bodyPr/>
        <a:lstStyle/>
        <a:p>
          <a:endParaRPr lang="de-DE"/>
        </a:p>
      </dgm:t>
    </dgm:pt>
    <dgm:pt modelId="{9B3795AD-3141-45D8-9087-C782645BEF7C}" type="sibTrans" cxnId="{11826EB1-C93E-4795-A4B4-03F62EF9D33F}">
      <dgm:prSet/>
      <dgm:spPr/>
      <dgm:t>
        <a:bodyPr/>
        <a:lstStyle/>
        <a:p>
          <a:endParaRPr lang="de-DE"/>
        </a:p>
      </dgm:t>
    </dgm:pt>
    <dgm:pt modelId="{7A4051CE-71FD-48C2-A1EF-7C19AD007012}">
      <dgm:prSet phldrT="[Text]" custT="1"/>
      <dgm:spPr/>
      <dgm:t>
        <a:bodyPr/>
        <a:lstStyle/>
        <a:p>
          <a:pPr algn="l">
            <a:buNone/>
          </a:pPr>
          <a:r>
            <a:rPr lang="en-US" sz="1600" dirty="0"/>
            <a:t>OpenWeatherMap API has rate limits based on the user's plan, so we may hit those limits with frequent requests. </a:t>
          </a:r>
          <a:endParaRPr lang="de-DE" sz="1600" dirty="0"/>
        </a:p>
      </dgm:t>
    </dgm:pt>
    <dgm:pt modelId="{3C5355B8-A6A3-4AD8-8BF9-01E82121215C}" type="parTrans" cxnId="{8C64344F-A8ED-4E7F-AFC8-D2862A4154EC}">
      <dgm:prSet/>
      <dgm:spPr/>
      <dgm:t>
        <a:bodyPr/>
        <a:lstStyle/>
        <a:p>
          <a:endParaRPr lang="de-DE"/>
        </a:p>
      </dgm:t>
    </dgm:pt>
    <dgm:pt modelId="{3858D620-17A5-45F4-AC65-4CDB9C317BA2}" type="sibTrans" cxnId="{8C64344F-A8ED-4E7F-AFC8-D2862A4154EC}">
      <dgm:prSet/>
      <dgm:spPr/>
      <dgm:t>
        <a:bodyPr/>
        <a:lstStyle/>
        <a:p>
          <a:endParaRPr lang="de-DE"/>
        </a:p>
      </dgm:t>
    </dgm:pt>
    <dgm:pt modelId="{791A1021-340C-4C3E-98B4-8F78E6338EAC}" type="pres">
      <dgm:prSet presAssocID="{67D659FF-262A-46D0-8629-2E1F8E2412B4}" presName="Name0" presStyleCnt="0">
        <dgm:presLayoutVars>
          <dgm:dir/>
          <dgm:resizeHandles val="exact"/>
        </dgm:presLayoutVars>
      </dgm:prSet>
      <dgm:spPr/>
    </dgm:pt>
    <dgm:pt modelId="{13247DC3-1C8E-4E0C-A59A-A5A3CC98A9B2}" type="pres">
      <dgm:prSet presAssocID="{DC240562-6A14-44B1-A628-1F806BD72A32}" presName="node" presStyleLbl="node1" presStyleIdx="0" presStyleCnt="4">
        <dgm:presLayoutVars>
          <dgm:bulletEnabled val="1"/>
        </dgm:presLayoutVars>
      </dgm:prSet>
      <dgm:spPr/>
    </dgm:pt>
    <dgm:pt modelId="{AD73A40B-01B7-40B9-AA95-DC475B05A367}" type="pres">
      <dgm:prSet presAssocID="{17A76CA6-EE31-40E5-ABC0-9FC2CE625E9F}" presName="sibTrans" presStyleLbl="sibTrans1D1" presStyleIdx="0" presStyleCnt="3"/>
      <dgm:spPr/>
    </dgm:pt>
    <dgm:pt modelId="{FCD0665E-C556-401A-9686-E858D8017128}" type="pres">
      <dgm:prSet presAssocID="{17A76CA6-EE31-40E5-ABC0-9FC2CE625E9F}" presName="connectorText" presStyleLbl="sibTrans1D1" presStyleIdx="0" presStyleCnt="3"/>
      <dgm:spPr/>
    </dgm:pt>
    <dgm:pt modelId="{8DC296EF-2293-425A-AA55-1F4A0240C31E}" type="pres">
      <dgm:prSet presAssocID="{F0D7BE2A-5B85-481D-9E9A-124AC2F4816B}" presName="node" presStyleLbl="node1" presStyleIdx="1" presStyleCnt="4">
        <dgm:presLayoutVars>
          <dgm:bulletEnabled val="1"/>
        </dgm:presLayoutVars>
      </dgm:prSet>
      <dgm:spPr/>
    </dgm:pt>
    <dgm:pt modelId="{1151491F-A490-4834-87AE-AB0FADDC4A90}" type="pres">
      <dgm:prSet presAssocID="{0392228F-4618-47C9-8801-0DC9CCE28FAA}" presName="sibTrans" presStyleLbl="sibTrans1D1" presStyleIdx="1" presStyleCnt="3"/>
      <dgm:spPr/>
    </dgm:pt>
    <dgm:pt modelId="{04395622-90EA-4C9D-AFD2-35BD9EBED570}" type="pres">
      <dgm:prSet presAssocID="{0392228F-4618-47C9-8801-0DC9CCE28FAA}" presName="connectorText" presStyleLbl="sibTrans1D1" presStyleIdx="1" presStyleCnt="3"/>
      <dgm:spPr/>
    </dgm:pt>
    <dgm:pt modelId="{2A2D4C0B-B08D-4D91-84C2-C3108CDA55A3}" type="pres">
      <dgm:prSet presAssocID="{EAF249F3-E00D-4969-8556-3777AFB8CD41}" presName="node" presStyleLbl="node1" presStyleIdx="2" presStyleCnt="4">
        <dgm:presLayoutVars>
          <dgm:bulletEnabled val="1"/>
        </dgm:presLayoutVars>
      </dgm:prSet>
      <dgm:spPr/>
    </dgm:pt>
    <dgm:pt modelId="{B71EC8F3-3766-40F6-B858-BA0986BC1DE7}" type="pres">
      <dgm:prSet presAssocID="{202E9DAD-64CB-4840-ACF8-73AE0F186529}" presName="sibTrans" presStyleLbl="sibTrans1D1" presStyleIdx="2" presStyleCnt="3"/>
      <dgm:spPr/>
    </dgm:pt>
    <dgm:pt modelId="{2EE07B96-F08E-4ACA-9EED-4481E44D165F}" type="pres">
      <dgm:prSet presAssocID="{202E9DAD-64CB-4840-ACF8-73AE0F186529}" presName="connectorText" presStyleLbl="sibTrans1D1" presStyleIdx="2" presStyleCnt="3"/>
      <dgm:spPr/>
    </dgm:pt>
    <dgm:pt modelId="{CD380FB7-5F77-41E4-833E-0CBA239201F0}" type="pres">
      <dgm:prSet presAssocID="{6D871D0B-57C3-4D0A-BF27-0A36643F04F4}" presName="node" presStyleLbl="node1" presStyleIdx="3" presStyleCnt="4">
        <dgm:presLayoutVars>
          <dgm:bulletEnabled val="1"/>
        </dgm:presLayoutVars>
      </dgm:prSet>
      <dgm:spPr/>
    </dgm:pt>
  </dgm:ptLst>
  <dgm:cxnLst>
    <dgm:cxn modelId="{274FF819-A8FA-4FD9-91EE-AB93B49CB822}" type="presOf" srcId="{EAF249F3-E00D-4969-8556-3777AFB8CD41}" destId="{2A2D4C0B-B08D-4D91-84C2-C3108CDA55A3}" srcOrd="0" destOrd="0" presId="urn:microsoft.com/office/officeart/2016/7/layout/RepeatingBendingProcessNew"/>
    <dgm:cxn modelId="{D3888136-CA41-4C8D-9556-3A2B2A8031B9}" srcId="{67D659FF-262A-46D0-8629-2E1F8E2412B4}" destId="{EAF249F3-E00D-4969-8556-3777AFB8CD41}" srcOrd="2" destOrd="0" parTransId="{880651BF-AF57-4DE4-9906-8D0DE47F721B}" sibTransId="{202E9DAD-64CB-4840-ACF8-73AE0F186529}"/>
    <dgm:cxn modelId="{2CDB0F62-236D-447B-A360-7B068755D43B}" type="presOf" srcId="{202E9DAD-64CB-4840-ACF8-73AE0F186529}" destId="{2EE07B96-F08E-4ACA-9EED-4481E44D165F}" srcOrd="1" destOrd="0" presId="urn:microsoft.com/office/officeart/2016/7/layout/RepeatingBendingProcessNew"/>
    <dgm:cxn modelId="{4DF31F6A-F14F-489A-ABEA-EF28EA3ACB07}" srcId="{67D659FF-262A-46D0-8629-2E1F8E2412B4}" destId="{DC240562-6A14-44B1-A628-1F806BD72A32}" srcOrd="0" destOrd="0" parTransId="{C2C2B4F2-2C0E-4004-B8CA-8895BA954C90}" sibTransId="{17A76CA6-EE31-40E5-ABC0-9FC2CE625E9F}"/>
    <dgm:cxn modelId="{8C64344F-A8ED-4E7F-AFC8-D2862A4154EC}" srcId="{F0D7BE2A-5B85-481D-9E9A-124AC2F4816B}" destId="{7A4051CE-71FD-48C2-A1EF-7C19AD007012}" srcOrd="0" destOrd="0" parTransId="{3C5355B8-A6A3-4AD8-8BF9-01E82121215C}" sibTransId="{3858D620-17A5-45F4-AC65-4CDB9C317BA2}"/>
    <dgm:cxn modelId="{8127A84F-B494-4F22-AB6A-6622DF4A6BC4}" srcId="{67D659FF-262A-46D0-8629-2E1F8E2412B4}" destId="{F0D7BE2A-5B85-481D-9E9A-124AC2F4816B}" srcOrd="1" destOrd="0" parTransId="{C8F7B26E-8F95-4DBA-9144-F553EBA80C50}" sibTransId="{0392228F-4618-47C9-8801-0DC9CCE28FAA}"/>
    <dgm:cxn modelId="{8964B78B-D9E9-4979-9EB7-C2266454F5B1}" type="presOf" srcId="{0392228F-4618-47C9-8801-0DC9CCE28FAA}" destId="{1151491F-A490-4834-87AE-AB0FADDC4A90}" srcOrd="0" destOrd="0" presId="urn:microsoft.com/office/officeart/2016/7/layout/RepeatingBendingProcessNew"/>
    <dgm:cxn modelId="{A447C49A-A817-477A-B64C-3D860F31E812}" type="presOf" srcId="{F0D7BE2A-5B85-481D-9E9A-124AC2F4816B}" destId="{8DC296EF-2293-425A-AA55-1F4A0240C31E}" srcOrd="0" destOrd="0" presId="urn:microsoft.com/office/officeart/2016/7/layout/RepeatingBendingProcessNew"/>
    <dgm:cxn modelId="{811C329F-7C6F-47C6-816D-B8E956C88575}" type="presOf" srcId="{67D659FF-262A-46D0-8629-2E1F8E2412B4}" destId="{791A1021-340C-4C3E-98B4-8F78E6338EAC}" srcOrd="0" destOrd="0" presId="urn:microsoft.com/office/officeart/2016/7/layout/RepeatingBendingProcessNew"/>
    <dgm:cxn modelId="{19B59BA5-4FE4-4666-A7CE-1AC4EEE50B74}" type="presOf" srcId="{17A76CA6-EE31-40E5-ABC0-9FC2CE625E9F}" destId="{AD73A40B-01B7-40B9-AA95-DC475B05A367}" srcOrd="0" destOrd="0" presId="urn:microsoft.com/office/officeart/2016/7/layout/RepeatingBendingProcessNew"/>
    <dgm:cxn modelId="{FDD241AD-07F5-48F6-8DA3-D7B76905283F}" type="presOf" srcId="{202E9DAD-64CB-4840-ACF8-73AE0F186529}" destId="{B71EC8F3-3766-40F6-B858-BA0986BC1DE7}" srcOrd="0" destOrd="0" presId="urn:microsoft.com/office/officeart/2016/7/layout/RepeatingBendingProcessNew"/>
    <dgm:cxn modelId="{11826EB1-C93E-4795-A4B4-03F62EF9D33F}" srcId="{67D659FF-262A-46D0-8629-2E1F8E2412B4}" destId="{6D871D0B-57C3-4D0A-BF27-0A36643F04F4}" srcOrd="3" destOrd="0" parTransId="{2A14C216-6B3F-4F4D-840B-093D3DA364AA}" sibTransId="{9B3795AD-3141-45D8-9087-C782645BEF7C}"/>
    <dgm:cxn modelId="{A25F6AC8-93D6-439E-90B6-8182B8C3949C}" type="presOf" srcId="{0392228F-4618-47C9-8801-0DC9CCE28FAA}" destId="{04395622-90EA-4C9D-AFD2-35BD9EBED570}" srcOrd="1" destOrd="0" presId="urn:microsoft.com/office/officeart/2016/7/layout/RepeatingBendingProcessNew"/>
    <dgm:cxn modelId="{B88A11DB-375C-425D-A447-2C7F6183DF88}" type="presOf" srcId="{6D871D0B-57C3-4D0A-BF27-0A36643F04F4}" destId="{CD380FB7-5F77-41E4-833E-0CBA239201F0}" srcOrd="0" destOrd="0" presId="urn:microsoft.com/office/officeart/2016/7/layout/RepeatingBendingProcessNew"/>
    <dgm:cxn modelId="{6B34FBDB-FA98-44FE-9C21-91553FE1592C}" type="presOf" srcId="{7A4051CE-71FD-48C2-A1EF-7C19AD007012}" destId="{8DC296EF-2293-425A-AA55-1F4A0240C31E}" srcOrd="0" destOrd="1" presId="urn:microsoft.com/office/officeart/2016/7/layout/RepeatingBendingProcessNew"/>
    <dgm:cxn modelId="{D56793E5-A8F5-41CE-8FE4-F19B739D9BC4}" type="presOf" srcId="{17A76CA6-EE31-40E5-ABC0-9FC2CE625E9F}" destId="{FCD0665E-C556-401A-9686-E858D8017128}" srcOrd="1" destOrd="0" presId="urn:microsoft.com/office/officeart/2016/7/layout/RepeatingBendingProcessNew"/>
    <dgm:cxn modelId="{279511FB-2097-4C87-A1D8-A86255D01F45}" type="presOf" srcId="{DC240562-6A14-44B1-A628-1F806BD72A32}" destId="{13247DC3-1C8E-4E0C-A59A-A5A3CC98A9B2}" srcOrd="0" destOrd="0" presId="urn:microsoft.com/office/officeart/2016/7/layout/RepeatingBendingProcessNew"/>
    <dgm:cxn modelId="{251FBB05-D721-4B2A-BD1E-CE822CAEDA50}" type="presParOf" srcId="{791A1021-340C-4C3E-98B4-8F78E6338EAC}" destId="{13247DC3-1C8E-4E0C-A59A-A5A3CC98A9B2}" srcOrd="0" destOrd="0" presId="urn:microsoft.com/office/officeart/2016/7/layout/RepeatingBendingProcessNew"/>
    <dgm:cxn modelId="{FB541DF8-E097-42C4-B683-CEF98D405208}" type="presParOf" srcId="{791A1021-340C-4C3E-98B4-8F78E6338EAC}" destId="{AD73A40B-01B7-40B9-AA95-DC475B05A367}" srcOrd="1" destOrd="0" presId="urn:microsoft.com/office/officeart/2016/7/layout/RepeatingBendingProcessNew"/>
    <dgm:cxn modelId="{CA62258E-52A2-4908-B867-2346E3F322F3}" type="presParOf" srcId="{AD73A40B-01B7-40B9-AA95-DC475B05A367}" destId="{FCD0665E-C556-401A-9686-E858D8017128}" srcOrd="0" destOrd="0" presId="urn:microsoft.com/office/officeart/2016/7/layout/RepeatingBendingProcessNew"/>
    <dgm:cxn modelId="{142F2AEE-BDEC-4FD5-87CF-E1381A3B706E}" type="presParOf" srcId="{791A1021-340C-4C3E-98B4-8F78E6338EAC}" destId="{8DC296EF-2293-425A-AA55-1F4A0240C31E}" srcOrd="2" destOrd="0" presId="urn:microsoft.com/office/officeart/2016/7/layout/RepeatingBendingProcessNew"/>
    <dgm:cxn modelId="{E1DC0A74-DE8D-4EAB-AC94-F64A1774783F}" type="presParOf" srcId="{791A1021-340C-4C3E-98B4-8F78E6338EAC}" destId="{1151491F-A490-4834-87AE-AB0FADDC4A90}" srcOrd="3" destOrd="0" presId="urn:microsoft.com/office/officeart/2016/7/layout/RepeatingBendingProcessNew"/>
    <dgm:cxn modelId="{45E4F1D7-AADB-4254-901E-4D988E4A345B}" type="presParOf" srcId="{1151491F-A490-4834-87AE-AB0FADDC4A90}" destId="{04395622-90EA-4C9D-AFD2-35BD9EBED570}" srcOrd="0" destOrd="0" presId="urn:microsoft.com/office/officeart/2016/7/layout/RepeatingBendingProcessNew"/>
    <dgm:cxn modelId="{91B2D098-66F0-494A-A293-0EBA964A0AC0}" type="presParOf" srcId="{791A1021-340C-4C3E-98B4-8F78E6338EAC}" destId="{2A2D4C0B-B08D-4D91-84C2-C3108CDA55A3}" srcOrd="4" destOrd="0" presId="urn:microsoft.com/office/officeart/2016/7/layout/RepeatingBendingProcessNew"/>
    <dgm:cxn modelId="{C3820F6A-4395-4320-ABD9-B1546CF42953}" type="presParOf" srcId="{791A1021-340C-4C3E-98B4-8F78E6338EAC}" destId="{B71EC8F3-3766-40F6-B858-BA0986BC1DE7}" srcOrd="5" destOrd="0" presId="urn:microsoft.com/office/officeart/2016/7/layout/RepeatingBendingProcessNew"/>
    <dgm:cxn modelId="{B5FA8F29-D55E-4DA6-A960-411646A37200}" type="presParOf" srcId="{B71EC8F3-3766-40F6-B858-BA0986BC1DE7}" destId="{2EE07B96-F08E-4ACA-9EED-4481E44D165F}" srcOrd="0" destOrd="0" presId="urn:microsoft.com/office/officeart/2016/7/layout/RepeatingBendingProcessNew"/>
    <dgm:cxn modelId="{D37F1A87-A840-46C7-B61E-6B4BFC6011F3}" type="presParOf" srcId="{791A1021-340C-4C3E-98B4-8F78E6338EAC}" destId="{CD380FB7-5F77-41E4-833E-0CBA239201F0}"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5D600-8B42-46DD-A8FC-E3780E174102}">
      <dsp:nvSpPr>
        <dsp:cNvPr id="0" name=""/>
        <dsp:cNvSpPr/>
      </dsp:nvSpPr>
      <dsp:spPr>
        <a:xfrm>
          <a:off x="0" y="3038"/>
          <a:ext cx="4438638" cy="1337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7D0EC2-BC4A-47A6-B4E2-763A9D0B1247}">
      <dsp:nvSpPr>
        <dsp:cNvPr id="0" name=""/>
        <dsp:cNvSpPr/>
      </dsp:nvSpPr>
      <dsp:spPr>
        <a:xfrm>
          <a:off x="404546" y="303940"/>
          <a:ext cx="736258" cy="7355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F234C9-A470-486E-A774-CA5B505C463C}">
      <dsp:nvSpPr>
        <dsp:cNvPr id="0" name=""/>
        <dsp:cNvSpPr/>
      </dsp:nvSpPr>
      <dsp:spPr>
        <a:xfrm>
          <a:off x="1545350" y="3038"/>
          <a:ext cx="2846479" cy="1420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382" tIns="150382" rIns="150382" bIns="150382" numCol="1" spcCol="1270" anchor="ctr" anchorCtr="0">
          <a:noAutofit/>
        </a:bodyPr>
        <a:lstStyle/>
        <a:p>
          <a:pPr marL="0" lvl="0" indent="0" algn="l" defTabSz="622300">
            <a:lnSpc>
              <a:spcPct val="90000"/>
            </a:lnSpc>
            <a:spcBef>
              <a:spcPct val="0"/>
            </a:spcBef>
            <a:spcAft>
              <a:spcPct val="35000"/>
            </a:spcAft>
            <a:buNone/>
          </a:pPr>
          <a:r>
            <a:rPr lang="en-US" sz="1400" kern="1200" dirty="0"/>
            <a:t>Develop a web-based dashboard that delivers real-time weather data and forecasts in a visually intuitive and user-friendly format, accessible for cities across the globe.</a:t>
          </a:r>
        </a:p>
      </dsp:txBody>
      <dsp:txXfrm>
        <a:off x="1545350" y="3038"/>
        <a:ext cx="2846479" cy="1420927"/>
      </dsp:txXfrm>
    </dsp:sp>
    <dsp:sp modelId="{D88241A7-B8A7-4CD5-A78B-D644D6423BB9}">
      <dsp:nvSpPr>
        <dsp:cNvPr id="0" name=""/>
        <dsp:cNvSpPr/>
      </dsp:nvSpPr>
      <dsp:spPr>
        <a:xfrm>
          <a:off x="0" y="1779198"/>
          <a:ext cx="4438638" cy="1337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C138ED-FDC3-4CD3-9131-00D32C6B80DF}">
      <dsp:nvSpPr>
        <dsp:cNvPr id="0" name=""/>
        <dsp:cNvSpPr/>
      </dsp:nvSpPr>
      <dsp:spPr>
        <a:xfrm>
          <a:off x="404546" y="2080100"/>
          <a:ext cx="736258" cy="7355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ABE5DB-5690-4F34-97D6-09E8C8A6E4F8}">
      <dsp:nvSpPr>
        <dsp:cNvPr id="0" name=""/>
        <dsp:cNvSpPr/>
      </dsp:nvSpPr>
      <dsp:spPr>
        <a:xfrm>
          <a:off x="1545350" y="1779198"/>
          <a:ext cx="2846479" cy="1420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382" tIns="150382" rIns="150382" bIns="150382" numCol="1" spcCol="1270" anchor="ctr" anchorCtr="0">
          <a:noAutofit/>
        </a:bodyPr>
        <a:lstStyle/>
        <a:p>
          <a:pPr marL="0" lvl="0" indent="0" algn="l" defTabSz="622300">
            <a:lnSpc>
              <a:spcPct val="90000"/>
            </a:lnSpc>
            <a:spcBef>
              <a:spcPct val="0"/>
            </a:spcBef>
            <a:spcAft>
              <a:spcPct val="35000"/>
            </a:spcAft>
            <a:buNone/>
          </a:pPr>
          <a:r>
            <a:rPr lang="en-US" sz="1400" kern="1200" dirty="0"/>
            <a:t>Enable users to input the name of any city worldwide and receive comprehensive weather insights, including key statistics such as current temperature, humidity levels, and wind speed.</a:t>
          </a:r>
        </a:p>
      </dsp:txBody>
      <dsp:txXfrm>
        <a:off x="1545350" y="1779198"/>
        <a:ext cx="2846479" cy="1420927"/>
      </dsp:txXfrm>
    </dsp:sp>
    <dsp:sp modelId="{2BD89198-E59E-497A-9648-67EA2C2E1DB2}">
      <dsp:nvSpPr>
        <dsp:cNvPr id="0" name=""/>
        <dsp:cNvSpPr/>
      </dsp:nvSpPr>
      <dsp:spPr>
        <a:xfrm>
          <a:off x="0" y="3555357"/>
          <a:ext cx="4438638" cy="1337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7CC773-864D-4532-82DB-9E7A0A5E8BE9}">
      <dsp:nvSpPr>
        <dsp:cNvPr id="0" name=""/>
        <dsp:cNvSpPr/>
      </dsp:nvSpPr>
      <dsp:spPr>
        <a:xfrm>
          <a:off x="404546" y="3856260"/>
          <a:ext cx="736258" cy="7355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5E2D3D-C2B8-4C6C-AE93-69897DDEEDB7}">
      <dsp:nvSpPr>
        <dsp:cNvPr id="0" name=""/>
        <dsp:cNvSpPr/>
      </dsp:nvSpPr>
      <dsp:spPr>
        <a:xfrm>
          <a:off x="1545350" y="3555357"/>
          <a:ext cx="2846479" cy="1420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382" tIns="150382" rIns="150382" bIns="150382" numCol="1" spcCol="1270" anchor="ctr" anchorCtr="0">
          <a:noAutofit/>
        </a:bodyPr>
        <a:lstStyle/>
        <a:p>
          <a:pPr marL="0" lvl="0" indent="0" algn="l" defTabSz="622300">
            <a:lnSpc>
              <a:spcPct val="90000"/>
            </a:lnSpc>
            <a:spcBef>
              <a:spcPct val="0"/>
            </a:spcBef>
            <a:spcAft>
              <a:spcPct val="35000"/>
            </a:spcAft>
            <a:buNone/>
          </a:pPr>
          <a:r>
            <a:rPr lang="en-US" sz="1400" kern="1200" dirty="0"/>
            <a:t>Ensure the platform is designed to simplify the process of accessing weather information, making it valuable for a wide range of users, from casual individuals to professionals.</a:t>
          </a:r>
        </a:p>
      </dsp:txBody>
      <dsp:txXfrm>
        <a:off x="1545350" y="3555357"/>
        <a:ext cx="2846479" cy="14209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3A40B-01B7-40B9-AA95-DC475B05A367}">
      <dsp:nvSpPr>
        <dsp:cNvPr id="0" name=""/>
        <dsp:cNvSpPr/>
      </dsp:nvSpPr>
      <dsp:spPr>
        <a:xfrm>
          <a:off x="3153693" y="877341"/>
          <a:ext cx="675493" cy="91440"/>
        </a:xfrm>
        <a:custGeom>
          <a:avLst/>
          <a:gdLst/>
          <a:ahLst/>
          <a:cxnLst/>
          <a:rect l="0" t="0" r="0" b="0"/>
          <a:pathLst>
            <a:path>
              <a:moveTo>
                <a:pt x="0" y="45720"/>
              </a:moveTo>
              <a:lnTo>
                <a:pt x="67549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DE" sz="500" kern="1200" dirty="0"/>
        </a:p>
      </dsp:txBody>
      <dsp:txXfrm>
        <a:off x="3473787" y="919530"/>
        <a:ext cx="35304" cy="7060"/>
      </dsp:txXfrm>
    </dsp:sp>
    <dsp:sp modelId="{13247DC3-1C8E-4E0C-A59A-A5A3CC98A9B2}">
      <dsp:nvSpPr>
        <dsp:cNvPr id="0" name=""/>
        <dsp:cNvSpPr/>
      </dsp:nvSpPr>
      <dsp:spPr>
        <a:xfrm>
          <a:off x="85520" y="2069"/>
          <a:ext cx="3069972" cy="184198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431" tIns="157904" rIns="150431" bIns="157904" numCol="1" spcCol="1270" anchor="ctr" anchorCtr="0">
          <a:noAutofit/>
        </a:bodyPr>
        <a:lstStyle/>
        <a:p>
          <a:pPr marL="0" lvl="0" indent="0" algn="ctr" defTabSz="711200">
            <a:lnSpc>
              <a:spcPct val="90000"/>
            </a:lnSpc>
            <a:spcBef>
              <a:spcPct val="0"/>
            </a:spcBef>
            <a:spcAft>
              <a:spcPct val="35000"/>
            </a:spcAft>
            <a:buNone/>
          </a:pPr>
          <a:r>
            <a:rPr lang="en-US" sz="1600" kern="1200" dirty="0"/>
            <a:t>Network Failures:</a:t>
          </a:r>
        </a:p>
        <a:p>
          <a:pPr marL="0" lvl="0" indent="0" algn="ctr" defTabSz="711200">
            <a:lnSpc>
              <a:spcPct val="90000"/>
            </a:lnSpc>
            <a:spcBef>
              <a:spcPct val="0"/>
            </a:spcBef>
            <a:spcAft>
              <a:spcPct val="35000"/>
            </a:spcAft>
            <a:buNone/>
          </a:pPr>
          <a:r>
            <a:rPr lang="en-US" sz="1600" kern="1200" dirty="0"/>
            <a:t>Sometimes, the internet connection may not be available. Solutions involve error handling in fetch() and providing useful feedback for the user.</a:t>
          </a:r>
          <a:endParaRPr lang="de-DE" sz="1600" kern="1200" dirty="0"/>
        </a:p>
      </dsp:txBody>
      <dsp:txXfrm>
        <a:off x="85520" y="2069"/>
        <a:ext cx="3069972" cy="1841983"/>
      </dsp:txXfrm>
    </dsp:sp>
    <dsp:sp modelId="{1151491F-A490-4834-87AE-AB0FADDC4A90}">
      <dsp:nvSpPr>
        <dsp:cNvPr id="0" name=""/>
        <dsp:cNvSpPr/>
      </dsp:nvSpPr>
      <dsp:spPr>
        <a:xfrm>
          <a:off x="1620506" y="1842253"/>
          <a:ext cx="3776066" cy="675493"/>
        </a:xfrm>
        <a:custGeom>
          <a:avLst/>
          <a:gdLst/>
          <a:ahLst/>
          <a:cxnLst/>
          <a:rect l="0" t="0" r="0" b="0"/>
          <a:pathLst>
            <a:path>
              <a:moveTo>
                <a:pt x="3776066" y="0"/>
              </a:moveTo>
              <a:lnTo>
                <a:pt x="3776066" y="354846"/>
              </a:lnTo>
              <a:lnTo>
                <a:pt x="0" y="354846"/>
              </a:lnTo>
              <a:lnTo>
                <a:pt x="0" y="675493"/>
              </a:lnTo>
            </a:path>
          </a:pathLst>
        </a:custGeom>
        <a:noFill/>
        <a:ln w="9525" cap="flat" cmpd="sng" algn="ctr">
          <a:solidFill>
            <a:schemeClr val="accent2">
              <a:hueOff val="2340759"/>
              <a:satOff val="-2919"/>
              <a:lumOff val="68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DE" sz="500" kern="1200" dirty="0"/>
        </a:p>
      </dsp:txBody>
      <dsp:txXfrm>
        <a:off x="3412502" y="2176469"/>
        <a:ext cx="192075" cy="7060"/>
      </dsp:txXfrm>
    </dsp:sp>
    <dsp:sp modelId="{8DC296EF-2293-425A-AA55-1F4A0240C31E}">
      <dsp:nvSpPr>
        <dsp:cNvPr id="0" name=""/>
        <dsp:cNvSpPr/>
      </dsp:nvSpPr>
      <dsp:spPr>
        <a:xfrm>
          <a:off x="3861586" y="2069"/>
          <a:ext cx="3069972" cy="1841983"/>
        </a:xfrm>
        <a:prstGeom prst="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431" tIns="157904" rIns="150431" bIns="157904" numCol="1" spcCol="1270" anchor="t" anchorCtr="0">
          <a:noAutofit/>
        </a:bodyPr>
        <a:lstStyle/>
        <a:p>
          <a:pPr marL="0" lvl="0" indent="0" algn="ctr" defTabSz="711200">
            <a:lnSpc>
              <a:spcPct val="90000"/>
            </a:lnSpc>
            <a:spcBef>
              <a:spcPct val="0"/>
            </a:spcBef>
            <a:spcAft>
              <a:spcPct val="35000"/>
            </a:spcAft>
            <a:buNone/>
          </a:pPr>
          <a:r>
            <a:rPr lang="en-US" sz="1600" kern="1200" dirty="0"/>
            <a:t>API Rate Limiting:</a:t>
          </a:r>
          <a:endParaRPr lang="de-DE" sz="2000" kern="1200" dirty="0"/>
        </a:p>
        <a:p>
          <a:pPr marL="171450" lvl="1" indent="-171450" algn="l" defTabSz="711200">
            <a:lnSpc>
              <a:spcPct val="90000"/>
            </a:lnSpc>
            <a:spcBef>
              <a:spcPct val="0"/>
            </a:spcBef>
            <a:spcAft>
              <a:spcPct val="15000"/>
            </a:spcAft>
            <a:buNone/>
          </a:pPr>
          <a:r>
            <a:rPr lang="en-US" sz="1600" kern="1200" dirty="0"/>
            <a:t>OpenWeatherMap API has rate limits based on the user's plan, so we may hit those limits with frequent requests. </a:t>
          </a:r>
          <a:endParaRPr lang="de-DE" sz="1600" kern="1200" dirty="0"/>
        </a:p>
      </dsp:txBody>
      <dsp:txXfrm>
        <a:off x="3861586" y="2069"/>
        <a:ext cx="3069972" cy="1841983"/>
      </dsp:txXfrm>
    </dsp:sp>
    <dsp:sp modelId="{B71EC8F3-3766-40F6-B858-BA0986BC1DE7}">
      <dsp:nvSpPr>
        <dsp:cNvPr id="0" name=""/>
        <dsp:cNvSpPr/>
      </dsp:nvSpPr>
      <dsp:spPr>
        <a:xfrm>
          <a:off x="3153693" y="3425418"/>
          <a:ext cx="675493" cy="91440"/>
        </a:xfrm>
        <a:custGeom>
          <a:avLst/>
          <a:gdLst/>
          <a:ahLst/>
          <a:cxnLst/>
          <a:rect l="0" t="0" r="0" b="0"/>
          <a:pathLst>
            <a:path>
              <a:moveTo>
                <a:pt x="0" y="45720"/>
              </a:moveTo>
              <a:lnTo>
                <a:pt x="675493" y="45720"/>
              </a:lnTo>
            </a:path>
          </a:pathLst>
        </a:custGeom>
        <a:noFill/>
        <a:ln w="9525" cap="flat" cmpd="sng" algn="ctr">
          <a:solidFill>
            <a:schemeClr val="accent2">
              <a:hueOff val="4681519"/>
              <a:satOff val="-5839"/>
              <a:lumOff val="137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DE" sz="500" kern="1200" dirty="0"/>
        </a:p>
      </dsp:txBody>
      <dsp:txXfrm>
        <a:off x="3473787" y="3467608"/>
        <a:ext cx="35304" cy="7060"/>
      </dsp:txXfrm>
    </dsp:sp>
    <dsp:sp modelId="{2A2D4C0B-B08D-4D91-84C2-C3108CDA55A3}">
      <dsp:nvSpPr>
        <dsp:cNvPr id="0" name=""/>
        <dsp:cNvSpPr/>
      </dsp:nvSpPr>
      <dsp:spPr>
        <a:xfrm>
          <a:off x="85520" y="2550146"/>
          <a:ext cx="3069972" cy="1841983"/>
        </a:xfrm>
        <a:prstGeom prst="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431" tIns="157904" rIns="150431" bIns="157904" numCol="1" spcCol="1270" anchor="ctr" anchorCtr="0">
          <a:noAutofit/>
        </a:bodyPr>
        <a:lstStyle/>
        <a:p>
          <a:pPr marL="0" lvl="0" indent="0" algn="ctr" defTabSz="711200">
            <a:lnSpc>
              <a:spcPct val="90000"/>
            </a:lnSpc>
            <a:spcBef>
              <a:spcPct val="0"/>
            </a:spcBef>
            <a:spcAft>
              <a:spcPct val="35000"/>
            </a:spcAft>
            <a:buNone/>
          </a:pPr>
          <a:r>
            <a:rPr lang="en-US" sz="1600" kern="1200" dirty="0"/>
            <a:t>Location Permissions:</a:t>
          </a:r>
        </a:p>
        <a:p>
          <a:pPr marL="0" lvl="0" indent="0" algn="ctr" defTabSz="711200">
            <a:lnSpc>
              <a:spcPct val="90000"/>
            </a:lnSpc>
            <a:spcBef>
              <a:spcPct val="0"/>
            </a:spcBef>
            <a:spcAft>
              <a:spcPct val="35000"/>
            </a:spcAft>
            <a:buNone/>
          </a:pPr>
          <a:r>
            <a:rPr lang="en-US" sz="1400" kern="1200" dirty="0"/>
            <a:t>The app does not fetch the user's location automatically; however, future improvements could include utilizing Geolocation API for detecting the user’s city.</a:t>
          </a:r>
          <a:endParaRPr lang="de-DE" sz="1400" kern="1200" dirty="0"/>
        </a:p>
      </dsp:txBody>
      <dsp:txXfrm>
        <a:off x="85520" y="2550146"/>
        <a:ext cx="3069972" cy="1841983"/>
      </dsp:txXfrm>
    </dsp:sp>
    <dsp:sp modelId="{CD380FB7-5F77-41E4-833E-0CBA239201F0}">
      <dsp:nvSpPr>
        <dsp:cNvPr id="0" name=""/>
        <dsp:cNvSpPr/>
      </dsp:nvSpPr>
      <dsp:spPr>
        <a:xfrm>
          <a:off x="3861586" y="2550146"/>
          <a:ext cx="3069972" cy="1841983"/>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431" tIns="157904" rIns="150431" bIns="157904" numCol="1" spcCol="1270" anchor="ctr" anchorCtr="0">
          <a:noAutofit/>
        </a:bodyPr>
        <a:lstStyle/>
        <a:p>
          <a:pPr marL="0" lvl="0" indent="0" algn="ctr" defTabSz="711200">
            <a:lnSpc>
              <a:spcPct val="90000"/>
            </a:lnSpc>
            <a:spcBef>
              <a:spcPct val="0"/>
            </a:spcBef>
            <a:spcAft>
              <a:spcPct val="35000"/>
            </a:spcAft>
            <a:buNone/>
          </a:pPr>
          <a:r>
            <a:rPr lang="en-US" sz="1600" kern="1200" dirty="0"/>
            <a:t>Handling Large API Responses:</a:t>
          </a:r>
        </a:p>
        <a:p>
          <a:pPr marL="0" lvl="0" indent="0" algn="ctr" defTabSz="711200">
            <a:lnSpc>
              <a:spcPct val="90000"/>
            </a:lnSpc>
            <a:spcBef>
              <a:spcPct val="0"/>
            </a:spcBef>
            <a:spcAft>
              <a:spcPct val="35000"/>
            </a:spcAft>
            <a:buNone/>
          </a:pPr>
          <a:r>
            <a:rPr lang="en-US" sz="1400" kern="1200" dirty="0"/>
            <a:t>OpenWeatherMap provides a large amount of data in the response, and selecting only what is necessary (like temperatures, humidity, weather icons) can be tricky.</a:t>
          </a:r>
          <a:endParaRPr lang="de-DE" sz="1400" kern="1200" dirty="0"/>
        </a:p>
      </dsp:txBody>
      <dsp:txXfrm>
        <a:off x="3861586" y="2550146"/>
        <a:ext cx="3069972" cy="184198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CDC913-7F83-4387-A4BC-CB5155BA1812}" type="datetimeFigureOut">
              <a:rPr lang="en-US" smtClean="0"/>
              <a:pPr/>
              <a:t>1/12/2025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393E52-A53B-406B-8791-025ED3E4A910}"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393E52-A53B-406B-8791-025ED3E4A910}"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393E52-A53B-406B-8791-025ED3E4A910}"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84A8BCC-42F9-4B42-B915-31E4DBA64B1F}" type="datetime5">
              <a:rPr lang="en-US" smtClean="0"/>
              <a:pPr/>
              <a:t>12-Jan-25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088A82-4A68-41F5-A7AE-C1BF23E6D5DB}" type="slidenum">
              <a:rPr lang="en-US" smtClean="0"/>
              <a:pPr/>
              <a:t>‹#›</a:t>
            </a:fld>
            <a:endParaRPr lang="en-US" dirty="0"/>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DF1D93-5CAC-4F70-9B71-13B1B5E320A6}" type="datetime5">
              <a:rPr lang="en-US" smtClean="0"/>
              <a:pPr/>
              <a:t>12-Jan-25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088A82-4A68-41F5-A7AE-C1BF23E6D5DB}" type="slidenum">
              <a:rPr lang="en-US" smtClean="0"/>
              <a:pPr/>
              <a:t>‹#›</a:t>
            </a:fld>
            <a:endParaRPr lang="en-US" dirty="0"/>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218FA4-BC7C-4374-9890-F9D68273F281}" type="datetime5">
              <a:rPr lang="en-US" smtClean="0"/>
              <a:pPr/>
              <a:t>12-Jan-25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088A82-4A68-41F5-A7AE-C1BF23E6D5DB}" type="slidenum">
              <a:rPr lang="en-US" smtClean="0"/>
              <a:pPr/>
              <a:t>‹#›</a:t>
            </a:fld>
            <a:endParaRPr lang="en-US" dirty="0"/>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8C2000-0797-4669-A1CD-B77FECAF70EB}" type="datetime5">
              <a:rPr lang="en-US" smtClean="0"/>
              <a:pPr/>
              <a:t>12-Jan-25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088A82-4A68-41F5-A7AE-C1BF23E6D5DB}" type="slidenum">
              <a:rPr lang="en-US" smtClean="0"/>
              <a:pPr/>
              <a:t>‹#›</a:t>
            </a:fld>
            <a:endParaRPr lang="en-US" dirty="0"/>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93A2F2-5983-4294-83F4-45820A512201}" type="datetime5">
              <a:rPr lang="en-US" smtClean="0"/>
              <a:pPr/>
              <a:t>12-Jan-25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088A82-4A68-41F5-A7AE-C1BF23E6D5DB}" type="slidenum">
              <a:rPr lang="en-US" smtClean="0"/>
              <a:pPr/>
              <a:t>‹#›</a:t>
            </a:fld>
            <a:endParaRPr lang="en-US" dirty="0"/>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4DFDCB-DBFB-43CC-BBB9-A211B000D6FE}" type="datetime5">
              <a:rPr lang="en-US" smtClean="0"/>
              <a:pPr/>
              <a:t>12-Jan-25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088A82-4A68-41F5-A7AE-C1BF23E6D5DB}" type="slidenum">
              <a:rPr lang="en-US" smtClean="0"/>
              <a:pPr/>
              <a:t>‹#›</a:t>
            </a:fld>
            <a:endParaRPr lang="en-US" dirty="0"/>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D7A56E-3F4A-4C14-84E9-313542B25C59}" type="datetime5">
              <a:rPr lang="en-US" smtClean="0"/>
              <a:pPr/>
              <a:t>12-Jan-25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2088A82-4A68-41F5-A7AE-C1BF23E6D5DB}" type="slidenum">
              <a:rPr lang="en-US" smtClean="0"/>
              <a:pPr/>
              <a:t>‹#›</a:t>
            </a:fld>
            <a:endParaRPr lang="en-US" dirty="0"/>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6E1C72-7604-42F7-B940-C25C2D5C6985}" type="datetime5">
              <a:rPr lang="en-US" smtClean="0"/>
              <a:pPr/>
              <a:t>12-Jan-25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2088A82-4A68-41F5-A7AE-C1BF23E6D5DB}" type="slidenum">
              <a:rPr lang="en-US" smtClean="0"/>
              <a:pPr/>
              <a:t>‹#›</a:t>
            </a:fld>
            <a:endParaRPr lang="en-US" dirty="0"/>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669DC-6FE4-479C-8289-94ABE1EE290C}" type="datetime5">
              <a:rPr lang="en-US" smtClean="0"/>
              <a:pPr/>
              <a:t>12-Jan-25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2088A82-4A68-41F5-A7AE-C1BF23E6D5DB}" type="slidenum">
              <a:rPr lang="en-US" smtClean="0"/>
              <a:pPr/>
              <a:t>‹#›</a:t>
            </a:fld>
            <a:endParaRPr lang="en-US" dirty="0"/>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5C0ACF-2C02-41E8-A33B-5E8027986055}" type="datetime5">
              <a:rPr lang="en-US" smtClean="0"/>
              <a:pPr/>
              <a:t>12-Jan-25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088A82-4A68-41F5-A7AE-C1BF23E6D5DB}" type="slidenum">
              <a:rPr lang="en-US" smtClean="0"/>
              <a:pPr/>
              <a:t>‹#›</a:t>
            </a:fld>
            <a:endParaRPr lang="en-US" dirty="0"/>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42BCD1-394D-42ED-B0A3-630406EACA01}" type="datetime5">
              <a:rPr lang="en-US" smtClean="0"/>
              <a:pPr/>
              <a:t>12-Jan-25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088A82-4A68-41F5-A7AE-C1BF23E6D5DB}" type="slidenum">
              <a:rPr lang="en-US" smtClean="0"/>
              <a:pPr/>
              <a:t>‹#›</a:t>
            </a:fld>
            <a:endParaRPr lang="en-US" dirty="0"/>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4039A7-F1CD-46D4-BA69-80E992DB6E7B}" type="datetime5">
              <a:rPr lang="en-US" smtClean="0"/>
              <a:pPr/>
              <a:t>12-Jan-25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88A82-4A68-41F5-A7AE-C1BF23E6D5D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p:transition>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quarter" idx="10"/>
          </p:nvPr>
        </p:nvSpPr>
        <p:spPr/>
        <p:txBody>
          <a:bodyPr/>
          <a:lstStyle/>
          <a:p>
            <a:pPr>
              <a:defRPr/>
            </a:pPr>
            <a:fld id="{5A74C047-9DA1-4387-9DA2-03FE5F0B688D}" type="datetime5">
              <a:rPr lang="en-US" smtClean="0"/>
              <a:pPr>
                <a:defRPr/>
              </a:pPr>
              <a:t>12-Jan-25</a:t>
            </a:fld>
            <a:endParaRPr lang="en-US" dirty="0"/>
          </a:p>
        </p:txBody>
      </p:sp>
      <p:sp>
        <p:nvSpPr>
          <p:cNvPr id="8" name="Slide Number Placeholder 7"/>
          <p:cNvSpPr>
            <a:spLocks noGrp="1"/>
          </p:cNvSpPr>
          <p:nvPr>
            <p:ph type="sldNum" sz="quarter" idx="12"/>
          </p:nvPr>
        </p:nvSpPr>
        <p:spPr/>
        <p:txBody>
          <a:bodyPr/>
          <a:lstStyle/>
          <a:p>
            <a:pPr>
              <a:defRPr/>
            </a:pPr>
            <a:fld id="{90B84763-4738-479E-B74D-93965DB6CB04}" type="slidenum">
              <a:rPr lang="en-US"/>
              <a:pPr>
                <a:defRPr/>
              </a:pPr>
              <a:t>1</a:t>
            </a:fld>
            <a:endParaRPr lang="en-US" dirty="0"/>
          </a:p>
        </p:txBody>
      </p:sp>
      <p:sp>
        <p:nvSpPr>
          <p:cNvPr id="13313" name="Title 1"/>
          <p:cNvSpPr>
            <a:spLocks noGrp="1"/>
          </p:cNvSpPr>
          <p:nvPr>
            <p:ph type="ctrTitle" idx="4294967295"/>
          </p:nvPr>
        </p:nvSpPr>
        <p:spPr>
          <a:xfrm>
            <a:off x="0" y="0"/>
            <a:ext cx="9144000" cy="2133601"/>
          </a:xfrm>
          <a:solidFill>
            <a:schemeClr val="bg1"/>
          </a:solidFill>
          <a:ln>
            <a:solidFill>
              <a:schemeClr val="bg1"/>
            </a:solidFill>
          </a:ln>
        </p:spPr>
        <p:txBody>
          <a:bodyPr rtlCol="0">
            <a:noAutofit/>
          </a:bodyPr>
          <a:lstStyle/>
          <a:p>
            <a:pPr>
              <a:lnSpc>
                <a:spcPct val="150000"/>
              </a:lnSpc>
            </a:pPr>
            <a:r>
              <a:rPr lang="en-US" sz="1800" b="1" dirty="0">
                <a:latin typeface="Times New Roman" pitchFamily="18" charset="0"/>
                <a:cs typeface="Times New Roman" pitchFamily="18" charset="0"/>
              </a:rPr>
              <a:t>MINI PROJECT PRESENTATION</a:t>
            </a:r>
            <a:br>
              <a:rPr lang="en-US" sz="1800" b="1" dirty="0">
                <a:latin typeface="Times New Roman" pitchFamily="18" charset="0"/>
                <a:cs typeface="Times New Roman" pitchFamily="18" charset="0"/>
              </a:rPr>
            </a:br>
            <a:r>
              <a:rPr lang="en-US" sz="1800" b="1" dirty="0">
                <a:latin typeface="Times New Roman" pitchFamily="18" charset="0"/>
                <a:cs typeface="Times New Roman" pitchFamily="18" charset="0"/>
              </a:rPr>
              <a:t> ON</a:t>
            </a:r>
            <a:br>
              <a:rPr lang="en-US" sz="1800" b="1" dirty="0">
                <a:latin typeface="Times New Roman" pitchFamily="18" charset="0"/>
                <a:cs typeface="Times New Roman" pitchFamily="18" charset="0"/>
              </a:rPr>
            </a:br>
            <a:r>
              <a:rPr lang="en-US" sz="3200" b="1" dirty="0">
                <a:solidFill>
                  <a:srgbClr val="002060"/>
                </a:solidFill>
                <a:latin typeface="Times New Roman" pitchFamily="18" charset="0"/>
                <a:cs typeface="Times New Roman" pitchFamily="18" charset="0"/>
              </a:rPr>
              <a:t>WEATHER DASHBOARD</a:t>
            </a:r>
            <a:r>
              <a:rPr lang="en-US" sz="3200" b="1" dirty="0">
                <a:solidFill>
                  <a:srgbClr val="002060"/>
                </a:solidFill>
              </a:rPr>
              <a:t> : </a:t>
            </a:r>
            <a:r>
              <a:rPr lang="en-US" sz="2400" b="1" dirty="0">
                <a:solidFill>
                  <a:srgbClr val="002060"/>
                </a:solidFill>
              </a:rPr>
              <a:t>WEB APPLICATION PROJECT</a:t>
            </a:r>
            <a:endParaRPr lang="en-IN" sz="32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4294967295"/>
          </p:nvPr>
        </p:nvSpPr>
        <p:spPr>
          <a:xfrm>
            <a:off x="0" y="3733800"/>
            <a:ext cx="9144000" cy="3124200"/>
          </a:xfrm>
        </p:spPr>
        <p:txBody>
          <a:bodyPr rtlCol="0">
            <a:normAutofit/>
          </a:bodyPr>
          <a:lstStyle/>
          <a:p>
            <a:pPr marL="265176" indent="-265176" algn="ctr" eaLnBrk="1" fontAlgn="auto" hangingPunct="1">
              <a:spcAft>
                <a:spcPts val="0"/>
              </a:spcAft>
              <a:buFont typeface="Wingdings 2"/>
              <a:buNone/>
              <a:defRPr/>
            </a:pPr>
            <a:endParaRPr lang="en-US" sz="1800" b="1" i="1" dirty="0">
              <a:latin typeface="Times New Roman" pitchFamily="18" charset="0"/>
              <a:cs typeface="Times New Roman" pitchFamily="18" charset="0"/>
            </a:endParaRPr>
          </a:p>
          <a:p>
            <a:pPr marL="265176" indent="-265176" algn="ctr" eaLnBrk="1" fontAlgn="auto" hangingPunct="1">
              <a:spcAft>
                <a:spcPts val="0"/>
              </a:spcAft>
              <a:buFont typeface="Wingdings 2"/>
              <a:buNone/>
              <a:defRPr/>
            </a:pPr>
            <a:r>
              <a:rPr lang="en-US" sz="2000" b="1" i="1" dirty="0">
                <a:latin typeface="Times New Roman" pitchFamily="18" charset="0"/>
                <a:cs typeface="Times New Roman" pitchFamily="18" charset="0"/>
              </a:rPr>
              <a:t> </a:t>
            </a:r>
            <a:endParaRPr lang="en-US" sz="1800" b="1" dirty="0"/>
          </a:p>
        </p:txBody>
      </p:sp>
      <p:sp>
        <p:nvSpPr>
          <p:cNvPr id="205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pic>
        <p:nvPicPr>
          <p:cNvPr id="2055" name="Picture 5" descr="http://www.euttaranchal.com/education/colleges/images/graphic-era-dehradun.gif"/>
          <p:cNvPicPr>
            <a:picLocks noChangeAspect="1" noChangeArrowheads="1"/>
          </p:cNvPicPr>
          <p:nvPr/>
        </p:nvPicPr>
        <p:blipFill>
          <a:blip r:embed="rId3"/>
          <a:srcRect/>
          <a:stretch>
            <a:fillRect/>
          </a:stretch>
        </p:blipFill>
        <p:spPr bwMode="auto">
          <a:xfrm>
            <a:off x="3695700" y="3725094"/>
            <a:ext cx="1752600" cy="1600200"/>
          </a:xfrm>
          <a:prstGeom prst="rect">
            <a:avLst/>
          </a:prstGeom>
          <a:noFill/>
          <a:ln w="9525">
            <a:noFill/>
            <a:miter lim="800000"/>
            <a:headEnd/>
            <a:tailEnd/>
          </a:ln>
        </p:spPr>
      </p:pic>
      <p:sp>
        <p:nvSpPr>
          <p:cNvPr id="2056" name="Rectangle 6"/>
          <p:cNvSpPr>
            <a:spLocks noChangeArrowheads="1"/>
          </p:cNvSpPr>
          <p:nvPr/>
        </p:nvSpPr>
        <p:spPr bwMode="auto">
          <a:xfrm>
            <a:off x="0" y="5486400"/>
            <a:ext cx="9144000" cy="1107996"/>
          </a:xfrm>
          <a:prstGeom prst="rect">
            <a:avLst/>
          </a:prstGeom>
          <a:noFill/>
          <a:ln w="9525">
            <a:noFill/>
            <a:miter lim="800000"/>
            <a:headEnd/>
            <a:tailEnd/>
          </a:ln>
        </p:spPr>
        <p:txBody>
          <a:bodyPr wrap="square" anchor="ctr">
            <a:spAutoFit/>
          </a:bodyPr>
          <a:lstStyle/>
          <a:p>
            <a:pPr algn="ctr"/>
            <a:endParaRPr lang="en-US" sz="1600" b="1" dirty="0">
              <a:latin typeface="Times New Roman" pitchFamily="18" charset="0"/>
              <a:ea typeface="Calibri" pitchFamily="34" charset="0"/>
              <a:cs typeface="Times New Roman" pitchFamily="18" charset="0"/>
            </a:endParaRPr>
          </a:p>
          <a:p>
            <a:pPr algn="ctr"/>
            <a:r>
              <a:rPr lang="en-US" sz="1600" b="1" dirty="0">
                <a:latin typeface="Times New Roman" pitchFamily="18" charset="0"/>
                <a:ea typeface="Calibri" pitchFamily="34" charset="0"/>
                <a:cs typeface="Times New Roman" pitchFamily="18" charset="0"/>
              </a:rPr>
              <a:t>DEPARTMENT OF COMPUTER SCIENCE AND ENGINEERING</a:t>
            </a:r>
          </a:p>
          <a:p>
            <a:pPr algn="ctr"/>
            <a:r>
              <a:rPr lang="en-US" sz="1600" b="1" dirty="0">
                <a:latin typeface="Times New Roman" pitchFamily="18" charset="0"/>
                <a:ea typeface="Calibri" pitchFamily="34" charset="0"/>
                <a:cs typeface="Times New Roman" pitchFamily="18" charset="0"/>
              </a:rPr>
              <a:t>GRAPHIC ERA HILL UNIVERSITY, DEHRADUN</a:t>
            </a:r>
          </a:p>
          <a:p>
            <a:pPr algn="ctr"/>
            <a:endParaRPr lang="en-US" b="1" dirty="0">
              <a:latin typeface="Times New Roman" pitchFamily="18" charset="0"/>
              <a:ea typeface="Calibri" pitchFamily="34" charset="0"/>
              <a:cs typeface="Times New Roman" pitchFamily="18" charset="0"/>
            </a:endParaRPr>
          </a:p>
        </p:txBody>
      </p:sp>
      <p:sp>
        <p:nvSpPr>
          <p:cNvPr id="4" name="Content Placeholder 2">
            <a:extLst>
              <a:ext uri="{FF2B5EF4-FFF2-40B4-BE49-F238E27FC236}">
                <a16:creationId xmlns:a16="http://schemas.microsoft.com/office/drawing/2014/main" id="{47F23657-B602-477B-41BE-2F8DCC9BDA7B}"/>
              </a:ext>
            </a:extLst>
          </p:cNvPr>
          <p:cNvSpPr txBox="1">
            <a:spLocks/>
          </p:cNvSpPr>
          <p:nvPr/>
        </p:nvSpPr>
        <p:spPr>
          <a:xfrm>
            <a:off x="762000" y="2006519"/>
            <a:ext cx="7391400" cy="16002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5176" indent="-265176" algn="ctr" eaLnBrk="1" fontAlgn="auto" hangingPunct="1">
              <a:spcAft>
                <a:spcPts val="0"/>
              </a:spcAft>
              <a:buFont typeface="Wingdings 2"/>
              <a:buNone/>
              <a:defRPr/>
            </a:pPr>
            <a:r>
              <a:rPr lang="en-US" sz="2000" b="1" i="1" dirty="0">
                <a:latin typeface="Times New Roman" pitchFamily="18" charset="0"/>
                <a:cs typeface="Times New Roman" pitchFamily="18" charset="0"/>
              </a:rPr>
              <a:t>Presented By :</a:t>
            </a:r>
          </a:p>
          <a:p>
            <a:pPr marL="265176" indent="-265176" algn="ctr" eaLnBrk="1" fontAlgn="auto" hangingPunct="1">
              <a:spcAft>
                <a:spcPts val="0"/>
              </a:spcAft>
              <a:buFont typeface="Wingdings 2"/>
              <a:buNone/>
              <a:defRPr/>
            </a:pPr>
            <a:r>
              <a:rPr lang="en-US" sz="2000" b="1" dirty="0">
                <a:latin typeface="Times New Roman" pitchFamily="18" charset="0"/>
                <a:cs typeface="Times New Roman" pitchFamily="18" charset="0"/>
              </a:rPr>
              <a:t>TUSHAR GOEL</a:t>
            </a:r>
          </a:p>
          <a:p>
            <a:pPr marL="265176" indent="-265176" algn="ctr" eaLnBrk="1" fontAlgn="auto" hangingPunct="1">
              <a:spcAft>
                <a:spcPts val="0"/>
              </a:spcAft>
              <a:buFont typeface="Wingdings 2"/>
              <a:buNone/>
              <a:defRPr/>
            </a:pPr>
            <a:r>
              <a:rPr lang="en-US" sz="2000" b="1" dirty="0">
                <a:latin typeface="Times New Roman" pitchFamily="18" charset="0"/>
                <a:cs typeface="Times New Roman" pitchFamily="18" charset="0"/>
              </a:rPr>
              <a:t>B.TECH (C.S.E) – 3</a:t>
            </a:r>
            <a:r>
              <a:rPr lang="en-US" sz="2000" b="1" baseline="30000" dirty="0">
                <a:latin typeface="Times New Roman" pitchFamily="18" charset="0"/>
                <a:cs typeface="Times New Roman" pitchFamily="18" charset="0"/>
              </a:rPr>
              <a:t>rd</a:t>
            </a:r>
            <a:r>
              <a:rPr lang="en-US" sz="2000" b="1" dirty="0">
                <a:latin typeface="Times New Roman" pitchFamily="18" charset="0"/>
                <a:cs typeface="Times New Roman" pitchFamily="18" charset="0"/>
              </a:rPr>
              <a:t> year</a:t>
            </a:r>
          </a:p>
          <a:p>
            <a:pPr marL="265176" indent="-265176" algn="ctr" eaLnBrk="1" fontAlgn="auto" hangingPunct="1">
              <a:spcAft>
                <a:spcPts val="0"/>
              </a:spcAft>
              <a:buFont typeface="Wingdings 2"/>
              <a:buNone/>
              <a:defRPr/>
            </a:pPr>
            <a:r>
              <a:rPr lang="en-US" sz="2000" b="1" dirty="0">
                <a:latin typeface="Times New Roman" pitchFamily="18" charset="0"/>
                <a:cs typeface="Times New Roman" pitchFamily="18" charset="0"/>
              </a:rPr>
              <a:t>(University Roll No : 2219833)</a:t>
            </a:r>
          </a:p>
          <a:p>
            <a:pPr marL="0" indent="0">
              <a:lnSpc>
                <a:spcPct val="150000"/>
              </a:lnSpc>
              <a:buNone/>
            </a:pPr>
            <a:endParaRPr lang="en-US" sz="2000" dirty="0">
              <a:latin typeface="Times New Roman" pitchFamily="18" charset="0"/>
              <a:cs typeface="Times New Roman" pitchFamily="18" charset="0"/>
            </a:endParaRPr>
          </a:p>
          <a:p>
            <a:pPr>
              <a:lnSpc>
                <a:spcPct val="150000"/>
              </a:lnSpc>
              <a:buFont typeface="Wingdings" pitchFamily="2" charset="2"/>
              <a:buChar char="v"/>
            </a:pPr>
            <a:endParaRPr lang="en-US" sz="2000" dirty="0">
              <a:latin typeface="Times New Roman" pitchFamily="18" charset="0"/>
              <a:cs typeface="Times New Roman" pitchFamily="18" charset="0"/>
            </a:endParaRPr>
          </a:p>
          <a:p>
            <a:pPr>
              <a:buFont typeface="Arial" pitchFamily="34" charset="0"/>
              <a:buNone/>
            </a:pPr>
            <a:endParaRPr lang="en-US" sz="2000" dirty="0">
              <a:latin typeface="Times New Roman" pitchFamily="18" charset="0"/>
              <a:cs typeface="Times New Roman" pitchFamily="18" charset="0"/>
            </a:endParaRP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3A11E8F-3112-0682-0AA4-FF930499D25D}"/>
              </a:ext>
            </a:extLst>
          </p:cNvPr>
          <p:cNvSpPr>
            <a:spLocks noGrp="1"/>
          </p:cNvSpPr>
          <p:nvPr>
            <p:ph type="title"/>
          </p:nvPr>
        </p:nvSpPr>
        <p:spPr>
          <a:xfrm>
            <a:off x="628650" y="365125"/>
            <a:ext cx="7886700" cy="1325563"/>
          </a:xfrm>
        </p:spPr>
        <p:txBody>
          <a:bodyPr>
            <a:normAutofit/>
          </a:bodyPr>
          <a:lstStyle/>
          <a:p>
            <a:r>
              <a:rPr lang="en-IN" b="1" dirty="0"/>
              <a:t>HOW IT WORKS…..</a:t>
            </a:r>
            <a:endParaRPr lang="de-DE" b="1" dirty="0"/>
          </a:p>
        </p:txBody>
      </p:sp>
      <p:sp>
        <p:nvSpPr>
          <p:cNvPr id="3" name="Content Placeholder 2">
            <a:extLst>
              <a:ext uri="{FF2B5EF4-FFF2-40B4-BE49-F238E27FC236}">
                <a16:creationId xmlns:a16="http://schemas.microsoft.com/office/drawing/2014/main" id="{FC9895A5-0C14-841C-07B5-1ED43562E04D}"/>
              </a:ext>
            </a:extLst>
          </p:cNvPr>
          <p:cNvSpPr>
            <a:spLocks noGrp="1"/>
          </p:cNvSpPr>
          <p:nvPr>
            <p:ph idx="1"/>
          </p:nvPr>
        </p:nvSpPr>
        <p:spPr>
          <a:xfrm>
            <a:off x="628650" y="1600200"/>
            <a:ext cx="7886700" cy="4572000"/>
          </a:xfrm>
        </p:spPr>
        <p:txBody>
          <a:bodyPr>
            <a:normAutofit fontScale="85000" lnSpcReduction="10000"/>
          </a:bodyPr>
          <a:lstStyle/>
          <a:p>
            <a:pPr marL="0" indent="0">
              <a:lnSpc>
                <a:spcPct val="90000"/>
              </a:lnSpc>
              <a:buNone/>
            </a:pPr>
            <a:r>
              <a:rPr lang="en-US" sz="1900" dirty="0"/>
              <a:t>1. </a:t>
            </a:r>
            <a:r>
              <a:rPr lang="en-US" sz="2100" b="1" dirty="0"/>
              <a:t>City Input </a:t>
            </a:r>
            <a:r>
              <a:rPr lang="en-US" sz="1900" dirty="0"/>
              <a:t>:</a:t>
            </a:r>
          </a:p>
          <a:p>
            <a:pPr>
              <a:lnSpc>
                <a:spcPct val="90000"/>
              </a:lnSpc>
            </a:pPr>
            <a:r>
              <a:rPr lang="en-US" sz="1900" dirty="0"/>
              <a:t>The user enters a city name in the input box and clicks "Search."</a:t>
            </a:r>
          </a:p>
          <a:p>
            <a:pPr>
              <a:lnSpc>
                <a:spcPct val="120000"/>
              </a:lnSpc>
            </a:pPr>
            <a:r>
              <a:rPr lang="en-US" sz="1900" dirty="0"/>
              <a:t>The app triggers an API call to OpenWeatherMap to retrieve current weather data and a forecast.</a:t>
            </a:r>
          </a:p>
          <a:p>
            <a:pPr>
              <a:lnSpc>
                <a:spcPct val="90000"/>
              </a:lnSpc>
            </a:pPr>
            <a:endParaRPr lang="en-US" sz="1900" dirty="0"/>
          </a:p>
          <a:p>
            <a:pPr marL="0" indent="0">
              <a:lnSpc>
                <a:spcPct val="90000"/>
              </a:lnSpc>
              <a:buNone/>
            </a:pPr>
            <a:r>
              <a:rPr lang="en-US" sz="1900" dirty="0"/>
              <a:t>2. </a:t>
            </a:r>
            <a:r>
              <a:rPr lang="en-US" sz="2100" b="1" dirty="0"/>
              <a:t>API Call</a:t>
            </a:r>
            <a:r>
              <a:rPr lang="en-US" sz="1900" dirty="0"/>
              <a:t>:</a:t>
            </a:r>
          </a:p>
          <a:p>
            <a:pPr>
              <a:lnSpc>
                <a:spcPct val="90000"/>
              </a:lnSpc>
            </a:pPr>
            <a:r>
              <a:rPr lang="en-US" sz="1900" dirty="0"/>
              <a:t>The fetch function is used to send an HTTP GET request to the constructed API URL:</a:t>
            </a:r>
          </a:p>
          <a:p>
            <a:pPr marL="0" indent="0">
              <a:lnSpc>
                <a:spcPct val="90000"/>
              </a:lnSpc>
              <a:buNone/>
            </a:pPr>
            <a:endParaRPr lang="en-US" sz="1900" dirty="0"/>
          </a:p>
          <a:p>
            <a:pPr marL="0" indent="0">
              <a:lnSpc>
                <a:spcPct val="90000"/>
              </a:lnSpc>
              <a:buNone/>
            </a:pPr>
            <a:endParaRPr lang="en-US" sz="1900" dirty="0"/>
          </a:p>
          <a:p>
            <a:pPr marL="0" indent="0">
              <a:lnSpc>
                <a:spcPct val="90000"/>
              </a:lnSpc>
              <a:buNone/>
            </a:pPr>
            <a:endParaRPr lang="en-US" sz="1900" dirty="0"/>
          </a:p>
          <a:p>
            <a:pPr marL="0" indent="0">
              <a:lnSpc>
                <a:spcPct val="90000"/>
              </a:lnSpc>
              <a:buNone/>
            </a:pPr>
            <a:endParaRPr lang="en-US" sz="1900" dirty="0"/>
          </a:p>
          <a:p>
            <a:pPr marL="0" indent="0">
              <a:lnSpc>
                <a:spcPct val="90000"/>
              </a:lnSpc>
              <a:buNone/>
            </a:pPr>
            <a:endParaRPr lang="en-US" sz="1900" dirty="0"/>
          </a:p>
          <a:p>
            <a:pPr marL="0" indent="0">
              <a:lnSpc>
                <a:spcPct val="90000"/>
              </a:lnSpc>
              <a:buNone/>
            </a:pPr>
            <a:endParaRPr lang="en-US" sz="1900" dirty="0"/>
          </a:p>
          <a:p>
            <a:pPr marL="0" indent="0">
              <a:lnSpc>
                <a:spcPct val="90000"/>
              </a:lnSpc>
              <a:buNone/>
            </a:pPr>
            <a:r>
              <a:rPr lang="en-US" sz="1900" dirty="0"/>
              <a:t>3. </a:t>
            </a:r>
            <a:r>
              <a:rPr lang="en-US" sz="2100" b="1" dirty="0"/>
              <a:t>Displaying Data</a:t>
            </a:r>
            <a:r>
              <a:rPr lang="en-US" sz="1900" dirty="0"/>
              <a:t>:</a:t>
            </a:r>
          </a:p>
          <a:p>
            <a:pPr>
              <a:lnSpc>
                <a:spcPct val="90000"/>
              </a:lnSpc>
            </a:pPr>
            <a:r>
              <a:rPr lang="en-US" sz="1900" dirty="0"/>
              <a:t>Weather data is displayed dynamically in the browser using JavaScript.</a:t>
            </a:r>
          </a:p>
          <a:p>
            <a:pPr>
              <a:lnSpc>
                <a:spcPct val="110000"/>
              </a:lnSpc>
            </a:pPr>
            <a:r>
              <a:rPr lang="en-US" sz="1900" dirty="0"/>
              <a:t>Forecast is populated for the upcoming 5 days, showing essential weather information like temperature, humidity, and icons for weather conditions.</a:t>
            </a:r>
          </a:p>
          <a:p>
            <a:pPr marL="0" indent="0">
              <a:lnSpc>
                <a:spcPct val="90000"/>
              </a:lnSpc>
              <a:buNone/>
            </a:pPr>
            <a:endParaRPr lang="de-DE" sz="1200" dirty="0"/>
          </a:p>
        </p:txBody>
      </p:sp>
      <p:pic>
        <p:nvPicPr>
          <p:cNvPr id="7" name="Picture 6">
            <a:extLst>
              <a:ext uri="{FF2B5EF4-FFF2-40B4-BE49-F238E27FC236}">
                <a16:creationId xmlns:a16="http://schemas.microsoft.com/office/drawing/2014/main" id="{241AE99C-B349-6649-C550-C6FD082F1D14}"/>
              </a:ext>
            </a:extLst>
          </p:cNvPr>
          <p:cNvPicPr>
            <a:picLocks noChangeAspect="1"/>
          </p:cNvPicPr>
          <p:nvPr/>
        </p:nvPicPr>
        <p:blipFill>
          <a:blip r:embed="rId2"/>
          <a:stretch>
            <a:fillRect/>
          </a:stretch>
        </p:blipFill>
        <p:spPr>
          <a:xfrm>
            <a:off x="1053923" y="3810000"/>
            <a:ext cx="7033868" cy="762000"/>
          </a:xfrm>
          <a:prstGeom prst="rect">
            <a:avLst/>
          </a:prstGeom>
        </p:spPr>
      </p:pic>
      <p:sp>
        <p:nvSpPr>
          <p:cNvPr id="4" name="Date Placeholder 3">
            <a:extLst>
              <a:ext uri="{FF2B5EF4-FFF2-40B4-BE49-F238E27FC236}">
                <a16:creationId xmlns:a16="http://schemas.microsoft.com/office/drawing/2014/main" id="{2BED6AEE-2E6F-85F8-6815-57F679C4553A}"/>
              </a:ext>
            </a:extLst>
          </p:cNvPr>
          <p:cNvSpPr>
            <a:spLocks noGrp="1"/>
          </p:cNvSpPr>
          <p:nvPr>
            <p:ph type="dt" sz="half" idx="10"/>
          </p:nvPr>
        </p:nvSpPr>
        <p:spPr>
          <a:xfrm>
            <a:off x="628650" y="6356350"/>
            <a:ext cx="2057400" cy="365125"/>
          </a:xfrm>
        </p:spPr>
        <p:txBody>
          <a:bodyPr>
            <a:normAutofit/>
          </a:bodyPr>
          <a:lstStyle/>
          <a:p>
            <a:pPr>
              <a:spcAft>
                <a:spcPts val="600"/>
              </a:spcAft>
            </a:pPr>
            <a:fld id="{FB8C2000-0797-4669-A1CD-B77FECAF70EB}" type="datetime5">
              <a:rPr lang="en-US" smtClean="0"/>
              <a:pPr>
                <a:spcAft>
                  <a:spcPts val="600"/>
                </a:spcAft>
              </a:pPr>
              <a:t>12-Jan-25</a:t>
            </a:fld>
            <a:endParaRPr lang="en-US" dirty="0"/>
          </a:p>
        </p:txBody>
      </p:sp>
      <p:sp>
        <p:nvSpPr>
          <p:cNvPr id="5" name="Slide Number Placeholder 4">
            <a:extLst>
              <a:ext uri="{FF2B5EF4-FFF2-40B4-BE49-F238E27FC236}">
                <a16:creationId xmlns:a16="http://schemas.microsoft.com/office/drawing/2014/main" id="{2D4E038E-BB0C-7CA7-763A-06AE2565EC3A}"/>
              </a:ext>
            </a:extLst>
          </p:cNvPr>
          <p:cNvSpPr>
            <a:spLocks noGrp="1"/>
          </p:cNvSpPr>
          <p:nvPr>
            <p:ph type="sldNum" sz="quarter" idx="12"/>
          </p:nvPr>
        </p:nvSpPr>
        <p:spPr>
          <a:xfrm>
            <a:off x="6457950" y="6356350"/>
            <a:ext cx="2057400" cy="365125"/>
          </a:xfrm>
        </p:spPr>
        <p:txBody>
          <a:bodyPr>
            <a:normAutofit/>
          </a:bodyPr>
          <a:lstStyle/>
          <a:p>
            <a:pPr>
              <a:spcAft>
                <a:spcPts val="600"/>
              </a:spcAft>
            </a:pPr>
            <a:fld id="{D2088A82-4A68-41F5-A7AE-C1BF23E6D5DB}" type="slidenum">
              <a:rPr lang="en-US" smtClean="0"/>
              <a:pPr>
                <a:spcAft>
                  <a:spcPts val="600"/>
                </a:spcAft>
              </a:pPr>
              <a:t>10</a:t>
            </a:fld>
            <a:endParaRPr lang="en-US" dirty="0"/>
          </a:p>
        </p:txBody>
      </p:sp>
    </p:spTree>
    <p:extLst>
      <p:ext uri="{BB962C8B-B14F-4D97-AF65-F5344CB8AC3E}">
        <p14:creationId xmlns:p14="http://schemas.microsoft.com/office/powerpoint/2010/main" val="681222197"/>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45650" y="554152"/>
            <a:ext cx="430632" cy="1075866"/>
            <a:chOff x="10994200" y="554152"/>
            <a:chExt cx="574177" cy="1075866"/>
          </a:xfrm>
        </p:grpSpPr>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dirty="0"/>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dirty="0"/>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dirty="0"/>
            </a:p>
          </p:txBody>
        </p:sp>
      </p:gr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16"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3D0C810C-ACD3-89D8-9395-D1D7797A67E6}"/>
              </a:ext>
            </a:extLst>
          </p:cNvPr>
          <p:cNvSpPr>
            <a:spLocks noGrp="1"/>
          </p:cNvSpPr>
          <p:nvPr>
            <p:ph type="dt" sz="half" idx="10"/>
          </p:nvPr>
        </p:nvSpPr>
        <p:spPr>
          <a:xfrm>
            <a:off x="628650" y="6356350"/>
            <a:ext cx="2057400" cy="365125"/>
          </a:xfrm>
        </p:spPr>
        <p:txBody>
          <a:bodyPr>
            <a:normAutofit/>
          </a:bodyPr>
          <a:lstStyle/>
          <a:p>
            <a:pPr>
              <a:spcAft>
                <a:spcPts val="600"/>
              </a:spcAft>
            </a:pPr>
            <a:fld id="{FB8C2000-0797-4669-A1CD-B77FECAF70EB}" type="datetime5">
              <a:rPr lang="en-US">
                <a:solidFill>
                  <a:schemeClr val="tx1">
                    <a:alpha val="60000"/>
                  </a:schemeClr>
                </a:solidFill>
              </a:rPr>
              <a:pPr>
                <a:spcAft>
                  <a:spcPts val="600"/>
                </a:spcAft>
              </a:pPr>
              <a:t>12-Jan-25</a:t>
            </a:fld>
            <a:endParaRPr lang="en-US" dirty="0">
              <a:solidFill>
                <a:schemeClr val="tx1">
                  <a:alpha val="60000"/>
                </a:schemeClr>
              </a:solidFill>
            </a:endParaRPr>
          </a:p>
        </p:txBody>
      </p:sp>
      <p:sp>
        <p:nvSpPr>
          <p:cNvPr id="5" name="Slide Number Placeholder 4">
            <a:extLst>
              <a:ext uri="{FF2B5EF4-FFF2-40B4-BE49-F238E27FC236}">
                <a16:creationId xmlns:a16="http://schemas.microsoft.com/office/drawing/2014/main" id="{8118AA58-D912-A086-FC03-E8EF12FF89ED}"/>
              </a:ext>
            </a:extLst>
          </p:cNvPr>
          <p:cNvSpPr>
            <a:spLocks noGrp="1"/>
          </p:cNvSpPr>
          <p:nvPr>
            <p:ph type="sldNum" sz="quarter" idx="12"/>
          </p:nvPr>
        </p:nvSpPr>
        <p:spPr>
          <a:xfrm>
            <a:off x="6457950" y="6356350"/>
            <a:ext cx="2057400" cy="365125"/>
          </a:xfrm>
        </p:spPr>
        <p:txBody>
          <a:bodyPr>
            <a:normAutofit/>
          </a:bodyPr>
          <a:lstStyle/>
          <a:p>
            <a:pPr>
              <a:spcAft>
                <a:spcPts val="600"/>
              </a:spcAft>
            </a:pPr>
            <a:fld id="{D2088A82-4A68-41F5-A7AE-C1BF23E6D5DB}" type="slidenum">
              <a:rPr lang="en-US">
                <a:solidFill>
                  <a:schemeClr val="tx1">
                    <a:alpha val="60000"/>
                  </a:schemeClr>
                </a:solidFill>
              </a:rPr>
              <a:pPr>
                <a:spcAft>
                  <a:spcPts val="600"/>
                </a:spcAft>
              </a:pPr>
              <a:t>11</a:t>
            </a:fld>
            <a:endParaRPr lang="en-US" dirty="0">
              <a:solidFill>
                <a:schemeClr val="tx1">
                  <a:alpha val="60000"/>
                </a:schemeClr>
              </a:solidFill>
            </a:endParaRPr>
          </a:p>
        </p:txBody>
      </p:sp>
      <p:graphicFrame>
        <p:nvGraphicFramePr>
          <p:cNvPr id="6" name="Diagram 5">
            <a:extLst>
              <a:ext uri="{FF2B5EF4-FFF2-40B4-BE49-F238E27FC236}">
                <a16:creationId xmlns:a16="http://schemas.microsoft.com/office/drawing/2014/main" id="{DB8CC849-BF6D-AB0B-90F5-63491272749F}"/>
              </a:ext>
            </a:extLst>
          </p:cNvPr>
          <p:cNvGraphicFramePr/>
          <p:nvPr>
            <p:extLst>
              <p:ext uri="{D42A27DB-BD31-4B8C-83A1-F6EECF244321}">
                <p14:modId xmlns:p14="http://schemas.microsoft.com/office/powerpoint/2010/main" val="3862542260"/>
              </p:ext>
            </p:extLst>
          </p:nvPr>
        </p:nvGraphicFramePr>
        <p:xfrm>
          <a:off x="891046" y="1825625"/>
          <a:ext cx="7017080"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a:extLst>
              <a:ext uri="{FF2B5EF4-FFF2-40B4-BE49-F238E27FC236}">
                <a16:creationId xmlns:a16="http://schemas.microsoft.com/office/drawing/2014/main" id="{7032379F-1EBD-92EF-53B1-801CA06A391B}"/>
              </a:ext>
            </a:extLst>
          </p:cNvPr>
          <p:cNvSpPr>
            <a:spLocks noGrp="1"/>
          </p:cNvSpPr>
          <p:nvPr>
            <p:ph type="title"/>
          </p:nvPr>
        </p:nvSpPr>
        <p:spPr>
          <a:xfrm>
            <a:off x="628650" y="365125"/>
            <a:ext cx="7886700" cy="1325563"/>
          </a:xfrm>
        </p:spPr>
        <p:txBody>
          <a:bodyPr>
            <a:normAutofit/>
          </a:bodyPr>
          <a:lstStyle/>
          <a:p>
            <a:r>
              <a:rPr lang="en-IN" b="1" dirty="0"/>
              <a:t>TECHNICAL CHALLENGES…..</a:t>
            </a:r>
            <a:endParaRPr lang="de-DE" b="1" dirty="0"/>
          </a:p>
        </p:txBody>
      </p:sp>
    </p:spTree>
    <p:extLst>
      <p:ext uri="{BB962C8B-B14F-4D97-AF65-F5344CB8AC3E}">
        <p14:creationId xmlns:p14="http://schemas.microsoft.com/office/powerpoint/2010/main" val="247995645"/>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838200"/>
            <a:ext cx="7772400" cy="2985433"/>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en-US" sz="8000" b="1" cap="none" spc="50" dirty="0">
                <a:ln w="11430"/>
                <a:solidFill>
                  <a:schemeClr val="accent2"/>
                </a:solidFill>
                <a:effectLst>
                  <a:outerShdw blurRad="76200" dist="50800" dir="5400000" algn="tl" rotWithShape="0">
                    <a:srgbClr val="000000">
                      <a:alpha val="65000"/>
                    </a:srgbClr>
                  </a:outerShdw>
                </a:effectLst>
                <a:latin typeface="Times New Roman" pitchFamily="18" charset="0"/>
                <a:cs typeface="Times New Roman" pitchFamily="18" charset="0"/>
              </a:rPr>
              <a:t>Thank You…</a:t>
            </a:r>
          </a:p>
        </p:txBody>
      </p:sp>
      <p:sp>
        <p:nvSpPr>
          <p:cNvPr id="4" name="Date Placeholder 3"/>
          <p:cNvSpPr>
            <a:spLocks noGrp="1"/>
          </p:cNvSpPr>
          <p:nvPr>
            <p:ph type="dt" sz="half" idx="10"/>
          </p:nvPr>
        </p:nvSpPr>
        <p:spPr/>
        <p:txBody>
          <a:bodyPr/>
          <a:lstStyle/>
          <a:p>
            <a:fld id="{C327D01E-6008-466F-8DD4-CB626BBA9CF3}" type="datetime5">
              <a:rPr lang="en-US" smtClean="0"/>
              <a:pPr/>
              <a:t>12-Jan-25</a:t>
            </a:fld>
            <a:endParaRPr lang="en-US" dirty="0"/>
          </a:p>
        </p:txBody>
      </p:sp>
      <p:sp>
        <p:nvSpPr>
          <p:cNvPr id="5" name="Slide Number Placeholder 4"/>
          <p:cNvSpPr>
            <a:spLocks noGrp="1"/>
          </p:cNvSpPr>
          <p:nvPr>
            <p:ph type="sldNum" sz="quarter" idx="12"/>
          </p:nvPr>
        </p:nvSpPr>
        <p:spPr/>
        <p:txBody>
          <a:bodyPr/>
          <a:lstStyle/>
          <a:p>
            <a:fld id="{D2088A82-4A68-41F5-A7AE-C1BF23E6D5DB}" type="slidenum">
              <a:rPr lang="en-US" smtClean="0"/>
              <a:pPr/>
              <a:t>12</a:t>
            </a:fld>
            <a:endParaRPr lang="en-US" dirty="0"/>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515125" y="1153572"/>
            <a:ext cx="2400300" cy="4461163"/>
          </a:xfrm>
        </p:spPr>
        <p:txBody>
          <a:bodyPr vert="horz" lIns="91440" tIns="45720" rIns="91440" bIns="45720" rtlCol="0" anchor="ctr">
            <a:normAutofit/>
          </a:bodyPr>
          <a:lstStyle/>
          <a:p>
            <a:pPr algn="l">
              <a:lnSpc>
                <a:spcPct val="90000"/>
              </a:lnSpc>
            </a:pPr>
            <a:r>
              <a:rPr lang="en-US" sz="3700" b="1" kern="1200" dirty="0">
                <a:solidFill>
                  <a:srgbClr val="FFFFFF"/>
                </a:solidFill>
                <a:latin typeface="+mj-lt"/>
                <a:ea typeface="+mj-ea"/>
                <a:cs typeface="+mj-cs"/>
              </a:rPr>
              <a:t>OBJECTIVE</a:t>
            </a:r>
            <a:endParaRPr lang="en-US" sz="3700" kern="1200" dirty="0">
              <a:solidFill>
                <a:srgbClr val="FFFFFF"/>
              </a:solidFill>
              <a:latin typeface="+mj-lt"/>
              <a:ea typeface="+mj-ea"/>
              <a:cs typeface="+mj-cs"/>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p:cNvSpPr>
            <a:spLocks noGrp="1"/>
          </p:cNvSpPr>
          <p:nvPr>
            <p:ph type="subTitle" idx="1"/>
          </p:nvPr>
        </p:nvSpPr>
        <p:spPr>
          <a:xfrm>
            <a:off x="3335481" y="76200"/>
            <a:ext cx="5179868" cy="6097587"/>
          </a:xfrm>
        </p:spPr>
        <p:txBody>
          <a:bodyPr vert="horz" lIns="91440" tIns="45720" rIns="91440" bIns="45720" rtlCol="0" anchor="ctr">
            <a:normAutofit/>
          </a:bodyPr>
          <a:lstStyle/>
          <a:p>
            <a:pPr algn="l">
              <a:lnSpc>
                <a:spcPct val="90000"/>
              </a:lnSpc>
            </a:pPr>
            <a:endParaRPr lang="en-US" sz="2500" dirty="0">
              <a:solidFill>
                <a:schemeClr val="tx1"/>
              </a:solidFill>
            </a:endParaRPr>
          </a:p>
          <a:p>
            <a:pPr indent="-228600" algn="l">
              <a:lnSpc>
                <a:spcPct val="90000"/>
              </a:lnSpc>
              <a:buFont typeface="Arial" panose="020B0604020202020204" pitchFamily="34" charset="0"/>
              <a:buChar char="•"/>
            </a:pPr>
            <a:r>
              <a:rPr lang="en-US" sz="2500" dirty="0">
                <a:solidFill>
                  <a:schemeClr val="tx1"/>
                </a:solidFill>
              </a:rPr>
              <a:t>    The Prime Objective is to Create a centralized platform that utilizes real-time weather APIs to provide accurate and reliable weather information, addressing the growing need for accessible weather data.</a:t>
            </a:r>
          </a:p>
          <a:p>
            <a:pPr indent="-228600" algn="l">
              <a:lnSpc>
                <a:spcPct val="90000"/>
              </a:lnSpc>
              <a:buFont typeface="Arial" panose="020B0604020202020204" pitchFamily="34" charset="0"/>
              <a:buChar char="•"/>
            </a:pPr>
            <a:endParaRPr lang="en-US" sz="2500" dirty="0">
              <a:solidFill>
                <a:schemeClr val="tx1"/>
              </a:solidFill>
            </a:endParaRPr>
          </a:p>
          <a:p>
            <a:pPr indent="-228600" algn="l">
              <a:lnSpc>
                <a:spcPct val="90000"/>
              </a:lnSpc>
              <a:buFont typeface="Arial" panose="020B0604020202020204" pitchFamily="34" charset="0"/>
              <a:buChar char="•"/>
            </a:pPr>
            <a:r>
              <a:rPr lang="en-US" sz="2500" dirty="0">
                <a:solidFill>
                  <a:schemeClr val="tx1"/>
                </a:solidFill>
              </a:rPr>
              <a:t>    Design a user-friendly dashboard to display weather conditions for any city, catering to the needs of casual users and professionals seeking timely weather insights.</a:t>
            </a:r>
          </a:p>
        </p:txBody>
      </p:sp>
      <p:sp>
        <p:nvSpPr>
          <p:cNvPr id="4" name="Date Placeholder 3"/>
          <p:cNvSpPr>
            <a:spLocks noGrp="1"/>
          </p:cNvSpPr>
          <p:nvPr>
            <p:ph type="dt" sz="half" idx="10"/>
          </p:nvPr>
        </p:nvSpPr>
        <p:spPr>
          <a:xfrm>
            <a:off x="628650" y="6356350"/>
            <a:ext cx="1229967" cy="365125"/>
          </a:xfrm>
        </p:spPr>
        <p:txBody>
          <a:bodyPr vert="horz" lIns="91440" tIns="45720" rIns="91440" bIns="45720" rtlCol="0" anchor="ctr">
            <a:normAutofit/>
          </a:bodyPr>
          <a:lstStyle/>
          <a:p>
            <a:pPr>
              <a:spcAft>
                <a:spcPts val="600"/>
              </a:spcAft>
            </a:pPr>
            <a:fld id="{099EFDEF-2272-4786-A8A3-D7E2307F7093}" type="datetime5">
              <a:rPr lang="en-US">
                <a:solidFill>
                  <a:srgbClr val="FFFFFF"/>
                </a:solidFill>
              </a:rPr>
              <a:pPr>
                <a:spcAft>
                  <a:spcPts val="600"/>
                </a:spcAft>
              </a:pPr>
              <a:t>12-Jan-25</a:t>
            </a:fld>
            <a:endParaRPr lang="en-US" dirty="0">
              <a:solidFill>
                <a:srgbClr val="FFFFFF"/>
              </a:solidFill>
            </a:endParaRPr>
          </a:p>
        </p:txBody>
      </p:sp>
      <p:sp>
        <p:nvSpPr>
          <p:cNvPr id="5" name="Slide Number Placeholder 4"/>
          <p:cNvSpPr>
            <a:spLocks noGrp="1"/>
          </p:cNvSpPr>
          <p:nvPr>
            <p:ph type="sldNum" sz="quarter" idx="12"/>
          </p:nvPr>
        </p:nvSpPr>
        <p:spPr>
          <a:xfrm>
            <a:off x="7156173" y="6356350"/>
            <a:ext cx="1359176" cy="365125"/>
          </a:xfrm>
        </p:spPr>
        <p:txBody>
          <a:bodyPr vert="horz" lIns="91440" tIns="45720" rIns="91440" bIns="45720" rtlCol="0" anchor="ctr">
            <a:normAutofit/>
          </a:bodyPr>
          <a:lstStyle/>
          <a:p>
            <a:pPr>
              <a:spcAft>
                <a:spcPts val="600"/>
              </a:spcAft>
            </a:pPr>
            <a:fld id="{D2088A82-4A68-41F5-A7AE-C1BF23E6D5DB}" type="slidenum">
              <a:rPr lang="en-US" smtClean="0"/>
              <a:pPr>
                <a:spcAft>
                  <a:spcPts val="600"/>
                </a:spcAft>
              </a:pPr>
              <a:t>2</a:t>
            </a:fld>
            <a:endParaRPr lang="en-US" dirty="0"/>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Floating paper clouds">
            <a:extLst>
              <a:ext uri="{FF2B5EF4-FFF2-40B4-BE49-F238E27FC236}">
                <a16:creationId xmlns:a16="http://schemas.microsoft.com/office/drawing/2014/main" id="{F73F496D-55CB-658B-891D-C72C8C8AD398}"/>
              </a:ext>
            </a:extLst>
          </p:cNvPr>
          <p:cNvPicPr>
            <a:picLocks noChangeAspect="1"/>
          </p:cNvPicPr>
          <p:nvPr/>
        </p:nvPicPr>
        <p:blipFill>
          <a:blip r:embed="rId2"/>
          <a:srcRect l="33090" r="27416" b="-2"/>
          <a:stretch/>
        </p:blipFill>
        <p:spPr>
          <a:xfrm>
            <a:off x="20" y="-2"/>
            <a:ext cx="4057627" cy="6858002"/>
          </a:xfrm>
          <a:prstGeom prst="rect">
            <a:avLst/>
          </a:prstGeom>
        </p:spPr>
      </p:pic>
      <p:sp useBgFill="1">
        <p:nvSpPr>
          <p:cNvPr id="20" name="Rectangle 19">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7647" y="-1"/>
            <a:ext cx="508635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915BA02-2A3F-426E-9BEB-0DB70DF985FE}"/>
              </a:ext>
            </a:extLst>
          </p:cNvPr>
          <p:cNvSpPr>
            <a:spLocks noGrp="1"/>
          </p:cNvSpPr>
          <p:nvPr>
            <p:ph type="title"/>
          </p:nvPr>
        </p:nvSpPr>
        <p:spPr>
          <a:xfrm>
            <a:off x="4586487" y="405685"/>
            <a:ext cx="4098726" cy="1559301"/>
          </a:xfrm>
        </p:spPr>
        <p:txBody>
          <a:bodyPr vert="horz" lIns="91440" tIns="45720" rIns="91440" bIns="45720" rtlCol="0" anchor="ctr">
            <a:normAutofit/>
          </a:bodyPr>
          <a:lstStyle/>
          <a:p>
            <a:pPr>
              <a:lnSpc>
                <a:spcPct val="90000"/>
              </a:lnSpc>
            </a:pPr>
            <a:r>
              <a:rPr lang="en-US" sz="3600" b="1" dirty="0"/>
              <a:t>INTRODUCTION</a:t>
            </a:r>
          </a:p>
        </p:txBody>
      </p:sp>
      <p:sp>
        <p:nvSpPr>
          <p:cNvPr id="12" name="TextBox 4">
            <a:extLst>
              <a:ext uri="{FF2B5EF4-FFF2-40B4-BE49-F238E27FC236}">
                <a16:creationId xmlns:a16="http://schemas.microsoft.com/office/drawing/2014/main" id="{5F4A4A12-93F7-D48E-3183-983FDBF73993}"/>
              </a:ext>
            </a:extLst>
          </p:cNvPr>
          <p:cNvSpPr txBox="1"/>
          <p:nvPr/>
        </p:nvSpPr>
        <p:spPr>
          <a:xfrm>
            <a:off x="4586487" y="2590800"/>
            <a:ext cx="4057627" cy="3649278"/>
          </a:xfrm>
          <a:prstGeom prst="rect">
            <a:avLst/>
          </a:prstGeom>
        </p:spPr>
        <p:txBody>
          <a:bodyPr vert="horz" lIns="91440" tIns="45720" rIns="91440" bIns="45720" rtlCol="0" anchor="ctr">
            <a:normAutofit lnSpcReduction="10000"/>
          </a:bodyPr>
          <a:lstStyle/>
          <a:p>
            <a:pPr lvl="0">
              <a:lnSpc>
                <a:spcPct val="90000"/>
              </a:lnSpc>
              <a:spcBef>
                <a:spcPct val="0"/>
              </a:spcBef>
              <a:spcAft>
                <a:spcPts val="600"/>
              </a:spcAft>
            </a:pPr>
            <a:r>
              <a:rPr lang="en-US" sz="1400" b="1" spc="134" dirty="0">
                <a:sym typeface="Canva Sans Medium"/>
              </a:rPr>
              <a:t>Th</a:t>
            </a:r>
            <a:r>
              <a:rPr lang="en-US" sz="1400" b="1" u="none" spc="134" dirty="0">
                <a:sym typeface="Canva Sans Medium"/>
              </a:rPr>
              <a:t>is project is a Weather Forecasting Web Application that fetches weather data from OpenWeatherMap API and displays it for users in a user-friendly interface.</a:t>
            </a:r>
          </a:p>
          <a:p>
            <a:pPr marL="0" lvl="0" indent="-228600">
              <a:lnSpc>
                <a:spcPct val="90000"/>
              </a:lnSpc>
              <a:spcBef>
                <a:spcPct val="0"/>
              </a:spcBef>
              <a:spcAft>
                <a:spcPts val="600"/>
              </a:spcAft>
              <a:buFont typeface="Arial" panose="020B0604020202020204" pitchFamily="34" charset="0"/>
              <a:buChar char="•"/>
            </a:pPr>
            <a:endParaRPr lang="en-US" sz="1400" b="1" u="none" spc="134" dirty="0">
              <a:sym typeface="Canva Sans Medium"/>
            </a:endParaRPr>
          </a:p>
          <a:p>
            <a:pPr marL="483463" lvl="1" indent="-228600">
              <a:lnSpc>
                <a:spcPct val="90000"/>
              </a:lnSpc>
              <a:spcBef>
                <a:spcPct val="0"/>
              </a:spcBef>
              <a:spcAft>
                <a:spcPts val="600"/>
              </a:spcAft>
              <a:buFont typeface="Arial" panose="020B0604020202020204" pitchFamily="34" charset="0"/>
              <a:buChar char="•"/>
            </a:pPr>
            <a:r>
              <a:rPr lang="en-US" sz="1400" b="1" u="none" spc="134" dirty="0">
                <a:sym typeface="Canva Sans Medium"/>
              </a:rPr>
              <a:t>The application provides real-time data for any city globally.</a:t>
            </a:r>
          </a:p>
          <a:p>
            <a:pPr indent="-228600">
              <a:lnSpc>
                <a:spcPct val="90000"/>
              </a:lnSpc>
              <a:spcBef>
                <a:spcPct val="0"/>
              </a:spcBef>
              <a:spcAft>
                <a:spcPts val="600"/>
              </a:spcAft>
              <a:buFont typeface="Arial" panose="020B0604020202020204" pitchFamily="34" charset="0"/>
              <a:buChar char="•"/>
            </a:pPr>
            <a:endParaRPr lang="en-US" sz="1400" b="1" u="none" spc="134" dirty="0">
              <a:sym typeface="Canva Sans Medium"/>
            </a:endParaRPr>
          </a:p>
          <a:p>
            <a:pPr marL="483463" lvl="1" indent="-228600">
              <a:lnSpc>
                <a:spcPct val="90000"/>
              </a:lnSpc>
              <a:spcBef>
                <a:spcPct val="0"/>
              </a:spcBef>
              <a:spcAft>
                <a:spcPts val="600"/>
              </a:spcAft>
              <a:buFont typeface="Arial" panose="020B0604020202020204" pitchFamily="34" charset="0"/>
              <a:buChar char="•"/>
            </a:pPr>
            <a:r>
              <a:rPr lang="en-US" sz="1400" b="1" u="none" spc="134" dirty="0">
                <a:sym typeface="Canva Sans Medium"/>
              </a:rPr>
              <a:t>The app gives </a:t>
            </a:r>
            <a:r>
              <a:rPr lang="en-US" sz="1400" b="1" spc="134" dirty="0">
                <a:sym typeface="Canva Sans Medium"/>
              </a:rPr>
              <a:t>the current</a:t>
            </a:r>
            <a:r>
              <a:rPr lang="en-US" sz="1400" b="1" u="none" spc="134" dirty="0">
                <a:sym typeface="Canva Sans Medium"/>
              </a:rPr>
              <a:t> weather forecast, including details about temperature, humidity, wind speed, and more.</a:t>
            </a:r>
          </a:p>
          <a:p>
            <a:pPr indent="-228600">
              <a:lnSpc>
                <a:spcPct val="90000"/>
              </a:lnSpc>
              <a:spcBef>
                <a:spcPct val="0"/>
              </a:spcBef>
              <a:spcAft>
                <a:spcPts val="600"/>
              </a:spcAft>
              <a:buFont typeface="Arial" panose="020B0604020202020204" pitchFamily="34" charset="0"/>
              <a:buChar char="•"/>
            </a:pPr>
            <a:endParaRPr lang="en-US" sz="1400" b="1" u="none" spc="134" dirty="0">
              <a:sym typeface="Canva Sans Medium"/>
            </a:endParaRPr>
          </a:p>
          <a:p>
            <a:pPr marL="483463" lvl="1" indent="-228600">
              <a:lnSpc>
                <a:spcPct val="90000"/>
              </a:lnSpc>
              <a:spcBef>
                <a:spcPct val="0"/>
              </a:spcBef>
              <a:spcAft>
                <a:spcPts val="600"/>
              </a:spcAft>
              <a:buFont typeface="Arial" panose="020B0604020202020204" pitchFamily="34" charset="0"/>
              <a:buChar char="•"/>
            </a:pPr>
            <a:r>
              <a:rPr lang="en-US" sz="1400" b="1" u="none" spc="134" dirty="0">
                <a:sym typeface="Canva Sans Medium"/>
              </a:rPr>
              <a:t>Built with HTML, CSS, and JavaScript to fetch, parse, and display weather data dynamically.</a:t>
            </a:r>
          </a:p>
          <a:p>
            <a:pPr marL="0" lvl="0" indent="-228600">
              <a:lnSpc>
                <a:spcPct val="90000"/>
              </a:lnSpc>
              <a:spcBef>
                <a:spcPct val="0"/>
              </a:spcBef>
              <a:spcAft>
                <a:spcPts val="600"/>
              </a:spcAft>
              <a:buFont typeface="Arial" panose="020B0604020202020204" pitchFamily="34" charset="0"/>
              <a:buChar char="•"/>
            </a:pPr>
            <a:endParaRPr lang="en-US" sz="1300" b="1" u="none" spc="134" dirty="0">
              <a:sym typeface="Canva Sans Medium"/>
            </a:endParaRPr>
          </a:p>
        </p:txBody>
      </p:sp>
      <p:sp>
        <p:nvSpPr>
          <p:cNvPr id="4" name="Date Placeholder 3">
            <a:extLst>
              <a:ext uri="{FF2B5EF4-FFF2-40B4-BE49-F238E27FC236}">
                <a16:creationId xmlns:a16="http://schemas.microsoft.com/office/drawing/2014/main" id="{15406EB6-8C75-6221-5641-700934FB12F1}"/>
              </a:ext>
            </a:extLst>
          </p:cNvPr>
          <p:cNvSpPr>
            <a:spLocks noGrp="1"/>
          </p:cNvSpPr>
          <p:nvPr>
            <p:ph type="dt" sz="half" idx="10"/>
          </p:nvPr>
        </p:nvSpPr>
        <p:spPr>
          <a:xfrm>
            <a:off x="569214" y="6356350"/>
            <a:ext cx="2057400" cy="365125"/>
          </a:xfrm>
        </p:spPr>
        <p:txBody>
          <a:bodyPr vert="horz" lIns="91440" tIns="45720" rIns="91440" bIns="45720" rtlCol="0" anchor="ctr">
            <a:normAutofit/>
          </a:bodyPr>
          <a:lstStyle/>
          <a:p>
            <a:pPr>
              <a:spcAft>
                <a:spcPts val="600"/>
              </a:spcAft>
              <a:defRPr/>
            </a:pPr>
            <a:fld id="{FB8C2000-0797-4669-A1CD-B77FECAF70EB}" type="datetime5">
              <a:rPr lang="en-US">
                <a:solidFill>
                  <a:srgbClr val="FFFFFF"/>
                </a:solidFill>
                <a:latin typeface="Calibri" panose="020F0502020204030204"/>
              </a:rPr>
              <a:pPr>
                <a:spcAft>
                  <a:spcPts val="600"/>
                </a:spcAft>
                <a:defRPr/>
              </a:pPr>
              <a:t>12-Jan-25</a:t>
            </a:fld>
            <a:endParaRPr lang="en-US" dirty="0">
              <a:solidFill>
                <a:srgbClr val="FFFFFF"/>
              </a:solidFill>
              <a:latin typeface="Calibri" panose="020F0502020204030204"/>
            </a:endParaRPr>
          </a:p>
        </p:txBody>
      </p:sp>
      <p:sp>
        <p:nvSpPr>
          <p:cNvPr id="5" name="Slide Number Placeholder 4">
            <a:extLst>
              <a:ext uri="{FF2B5EF4-FFF2-40B4-BE49-F238E27FC236}">
                <a16:creationId xmlns:a16="http://schemas.microsoft.com/office/drawing/2014/main" id="{2F4A0030-A033-447A-C29C-37A8CE48A04E}"/>
              </a:ext>
            </a:extLst>
          </p:cNvPr>
          <p:cNvSpPr>
            <a:spLocks noGrp="1"/>
          </p:cNvSpPr>
          <p:nvPr>
            <p:ph type="sldNum" sz="quarter" idx="12"/>
          </p:nvPr>
        </p:nvSpPr>
        <p:spPr>
          <a:xfrm>
            <a:off x="6549390" y="6356350"/>
            <a:ext cx="2400300" cy="365125"/>
          </a:xfrm>
        </p:spPr>
        <p:txBody>
          <a:bodyPr vert="horz" lIns="91440" tIns="45720" rIns="91440" bIns="45720" rtlCol="0" anchor="ctr">
            <a:normAutofit/>
          </a:bodyPr>
          <a:lstStyle/>
          <a:p>
            <a:pPr>
              <a:spcAft>
                <a:spcPts val="600"/>
              </a:spcAft>
              <a:defRPr/>
            </a:pPr>
            <a:fld id="{D2088A82-4A68-41F5-A7AE-C1BF23E6D5DB}" type="slidenum">
              <a:rPr lang="en-US">
                <a:solidFill>
                  <a:schemeClr val="tx1"/>
                </a:solidFill>
                <a:latin typeface="Calibri" panose="020F0502020204030204"/>
              </a:rPr>
              <a:pPr>
                <a:spcAft>
                  <a:spcPts val="600"/>
                </a:spcAft>
                <a:defRPr/>
              </a:pPr>
              <a:t>3</a:t>
            </a:fld>
            <a:endParaRPr lang="en-US" dirty="0">
              <a:solidFill>
                <a:schemeClr val="tx1"/>
              </a:solidFill>
              <a:latin typeface="Calibri" panose="020F0502020204030204"/>
            </a:endParaRPr>
          </a:p>
        </p:txBody>
      </p:sp>
    </p:spTree>
    <p:extLst>
      <p:ext uri="{BB962C8B-B14F-4D97-AF65-F5344CB8AC3E}">
        <p14:creationId xmlns:p14="http://schemas.microsoft.com/office/powerpoint/2010/main" val="1228571473"/>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98F1A177-8882-15D3-1E01-4A0B5A4C658C}"/>
              </a:ext>
            </a:extLst>
          </p:cNvPr>
          <p:cNvSpPr>
            <a:spLocks noGrp="1"/>
          </p:cNvSpPr>
          <p:nvPr>
            <p:ph type="title"/>
          </p:nvPr>
        </p:nvSpPr>
        <p:spPr>
          <a:xfrm>
            <a:off x="483798" y="914400"/>
            <a:ext cx="2951736" cy="4849087"/>
          </a:xfrm>
        </p:spPr>
        <p:txBody>
          <a:bodyPr vert="horz" lIns="91440" tIns="45720" rIns="91440" bIns="45720" rtlCol="0" anchor="ctr">
            <a:normAutofit/>
          </a:bodyPr>
          <a:lstStyle/>
          <a:p>
            <a:pPr>
              <a:lnSpc>
                <a:spcPct val="90000"/>
              </a:lnSpc>
            </a:pPr>
            <a:r>
              <a:rPr lang="en-US" sz="3900" b="1" kern="1200" dirty="0">
                <a:solidFill>
                  <a:schemeClr val="tx1"/>
                </a:solidFill>
                <a:latin typeface="+mj-lt"/>
                <a:ea typeface="+mj-ea"/>
                <a:cs typeface="+mj-cs"/>
              </a:rPr>
              <a:t>PURPOSE OF THE APPLICATION</a:t>
            </a:r>
          </a:p>
        </p:txBody>
      </p:sp>
      <p:grpSp>
        <p:nvGrpSpPr>
          <p:cNvPr id="22" name="Group 21">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932" y="5945955"/>
            <a:ext cx="9082028" cy="525780"/>
            <a:chOff x="82576" y="5945955"/>
            <a:chExt cx="12109423" cy="525780"/>
          </a:xfrm>
        </p:grpSpPr>
        <p:sp>
          <p:nvSpPr>
            <p:cNvPr id="23" name="Rectangle 22">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Rectangle 2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3C612164-4FD4-59CD-C707-4CFBC47D8CAD}"/>
              </a:ext>
            </a:extLst>
          </p:cNvPr>
          <p:cNvSpPr>
            <a:spLocks noGrp="1"/>
          </p:cNvSpPr>
          <p:nvPr>
            <p:ph type="dt" sz="half" idx="10"/>
          </p:nvPr>
        </p:nvSpPr>
        <p:spPr>
          <a:xfrm>
            <a:off x="628650" y="6492240"/>
            <a:ext cx="2057400" cy="365125"/>
          </a:xfrm>
        </p:spPr>
        <p:txBody>
          <a:bodyPr vert="horz" lIns="91440" tIns="45720" rIns="91440" bIns="45720" rtlCol="0" anchor="ctr">
            <a:normAutofit/>
          </a:bodyPr>
          <a:lstStyle/>
          <a:p>
            <a:pPr>
              <a:spcAft>
                <a:spcPts val="600"/>
              </a:spcAft>
            </a:pPr>
            <a:fld id="{FB8C2000-0797-4669-A1CD-B77FECAF70EB}" type="datetime5">
              <a:rPr lang="en-US" smtClean="0"/>
              <a:pPr>
                <a:spcAft>
                  <a:spcPts val="600"/>
                </a:spcAft>
              </a:pPr>
              <a:t>12-Jan-25</a:t>
            </a:fld>
            <a:endParaRPr lang="en-US" dirty="0"/>
          </a:p>
        </p:txBody>
      </p:sp>
      <p:sp>
        <p:nvSpPr>
          <p:cNvPr id="5" name="Slide Number Placeholder 4">
            <a:extLst>
              <a:ext uri="{FF2B5EF4-FFF2-40B4-BE49-F238E27FC236}">
                <a16:creationId xmlns:a16="http://schemas.microsoft.com/office/drawing/2014/main" id="{C4860A6B-3720-A959-A300-53FE8FEF406E}"/>
              </a:ext>
            </a:extLst>
          </p:cNvPr>
          <p:cNvSpPr>
            <a:spLocks noGrp="1"/>
          </p:cNvSpPr>
          <p:nvPr>
            <p:ph type="sldNum" sz="quarter" idx="12"/>
          </p:nvPr>
        </p:nvSpPr>
        <p:spPr>
          <a:xfrm>
            <a:off x="6457950" y="6492240"/>
            <a:ext cx="2057400" cy="365125"/>
          </a:xfrm>
        </p:spPr>
        <p:txBody>
          <a:bodyPr vert="horz" lIns="91440" tIns="45720" rIns="91440" bIns="45720" rtlCol="0" anchor="ctr">
            <a:normAutofit/>
          </a:bodyPr>
          <a:lstStyle/>
          <a:p>
            <a:pPr>
              <a:spcAft>
                <a:spcPts val="600"/>
              </a:spcAft>
            </a:pPr>
            <a:fld id="{D2088A82-4A68-41F5-A7AE-C1BF23E6D5DB}" type="slidenum">
              <a:rPr lang="en-US" smtClean="0"/>
              <a:pPr>
                <a:spcAft>
                  <a:spcPts val="600"/>
                </a:spcAft>
              </a:pPr>
              <a:t>4</a:t>
            </a:fld>
            <a:endParaRPr lang="en-US" dirty="0"/>
          </a:p>
        </p:txBody>
      </p:sp>
      <p:graphicFrame>
        <p:nvGraphicFramePr>
          <p:cNvPr id="16" name="TextBox 13">
            <a:extLst>
              <a:ext uri="{FF2B5EF4-FFF2-40B4-BE49-F238E27FC236}">
                <a16:creationId xmlns:a16="http://schemas.microsoft.com/office/drawing/2014/main" id="{19AD3835-7729-5673-48D9-02E773170BE6}"/>
              </a:ext>
            </a:extLst>
          </p:cNvPr>
          <p:cNvGraphicFramePr/>
          <p:nvPr>
            <p:extLst>
              <p:ext uri="{D42A27DB-BD31-4B8C-83A1-F6EECF244321}">
                <p14:modId xmlns:p14="http://schemas.microsoft.com/office/powerpoint/2010/main" val="1777783403"/>
              </p:ext>
            </p:extLst>
          </p:nvPr>
        </p:nvGraphicFramePr>
        <p:xfrm>
          <a:off x="4073652" y="1014153"/>
          <a:ext cx="4438638" cy="4979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7301832"/>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Thermometer outdoors">
            <a:extLst>
              <a:ext uri="{FF2B5EF4-FFF2-40B4-BE49-F238E27FC236}">
                <a16:creationId xmlns:a16="http://schemas.microsoft.com/office/drawing/2014/main" id="{9F118378-7EF3-6833-7FF0-233F36D1D060}"/>
              </a:ext>
            </a:extLst>
          </p:cNvPr>
          <p:cNvPicPr>
            <a:picLocks noChangeAspect="1"/>
          </p:cNvPicPr>
          <p:nvPr/>
        </p:nvPicPr>
        <p:blipFill>
          <a:blip r:embed="rId2"/>
          <a:srcRect r="55551" b="-1"/>
          <a:stretch/>
        </p:blipFill>
        <p:spPr>
          <a:xfrm>
            <a:off x="4577270" y="10"/>
            <a:ext cx="4566728" cy="6857990"/>
          </a:xfrm>
          <a:prstGeom prst="rect">
            <a:avLst/>
          </a:prstGeom>
        </p:spPr>
      </p:pic>
      <p:sp useBgFill="1">
        <p:nvSpPr>
          <p:cNvPr id="23" name="Rectangle 22">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31E5F5-616C-7D9A-F242-A16AA7EFD94C}"/>
              </a:ext>
            </a:extLst>
          </p:cNvPr>
          <p:cNvSpPr>
            <a:spLocks noGrp="1"/>
          </p:cNvSpPr>
          <p:nvPr>
            <p:ph type="title"/>
          </p:nvPr>
        </p:nvSpPr>
        <p:spPr>
          <a:xfrm>
            <a:off x="571350" y="328512"/>
            <a:ext cx="3583791" cy="1628970"/>
          </a:xfrm>
        </p:spPr>
        <p:txBody>
          <a:bodyPr anchor="ctr">
            <a:normAutofit/>
          </a:bodyPr>
          <a:lstStyle/>
          <a:p>
            <a:r>
              <a:rPr lang="en-US" sz="3500" b="1" dirty="0">
                <a:latin typeface="Times New Roman" pitchFamily="18" charset="0"/>
                <a:cs typeface="Times New Roman" pitchFamily="18" charset="0"/>
              </a:rPr>
              <a:t>KEY FEATURES </a:t>
            </a:r>
            <a:endParaRPr lang="de-DE" sz="3500" dirty="0"/>
          </a:p>
        </p:txBody>
      </p:sp>
      <p:sp>
        <p:nvSpPr>
          <p:cNvPr id="6" name="Content Placeholder 5">
            <a:extLst>
              <a:ext uri="{FF2B5EF4-FFF2-40B4-BE49-F238E27FC236}">
                <a16:creationId xmlns:a16="http://schemas.microsoft.com/office/drawing/2014/main" id="{187A1312-5936-8F32-BADD-71791FA3E35E}"/>
              </a:ext>
            </a:extLst>
          </p:cNvPr>
          <p:cNvSpPr>
            <a:spLocks noGrp="1"/>
          </p:cNvSpPr>
          <p:nvPr>
            <p:ph idx="1"/>
          </p:nvPr>
        </p:nvSpPr>
        <p:spPr>
          <a:xfrm>
            <a:off x="304800" y="2285994"/>
            <a:ext cx="3962400" cy="3973073"/>
          </a:xfrm>
        </p:spPr>
        <p:txBody>
          <a:bodyPr anchor="ctr">
            <a:normAutofit/>
          </a:bodyPr>
          <a:lstStyle/>
          <a:p>
            <a:pPr marL="0" indent="0">
              <a:lnSpc>
                <a:spcPct val="90000"/>
              </a:lnSpc>
              <a:buNone/>
            </a:pPr>
            <a:r>
              <a:rPr lang="en-US" sz="1050" dirty="0"/>
              <a:t>1. </a:t>
            </a:r>
            <a:r>
              <a:rPr lang="en-US" sz="1050" b="1" dirty="0"/>
              <a:t>Real-Time Weather Information</a:t>
            </a:r>
            <a:r>
              <a:rPr lang="en-US" sz="1050" dirty="0"/>
              <a:t>:</a:t>
            </a:r>
          </a:p>
          <a:p>
            <a:pPr>
              <a:lnSpc>
                <a:spcPct val="90000"/>
              </a:lnSpc>
            </a:pPr>
            <a:r>
              <a:rPr lang="en-US" sz="1050" dirty="0"/>
              <a:t>Displays the current temperature (°F), humidity (%), and wind speed (MPH).</a:t>
            </a:r>
          </a:p>
          <a:p>
            <a:pPr>
              <a:lnSpc>
                <a:spcPct val="90000"/>
              </a:lnSpc>
            </a:pPr>
            <a:r>
              <a:rPr lang="en-US" sz="1050" dirty="0"/>
              <a:t>Shows the weather condition with an icon (sun, cloud, rain, etc.).</a:t>
            </a:r>
          </a:p>
          <a:p>
            <a:pPr>
              <a:lnSpc>
                <a:spcPct val="90000"/>
              </a:lnSpc>
            </a:pPr>
            <a:endParaRPr lang="de-DE" sz="1050" dirty="0"/>
          </a:p>
          <a:p>
            <a:pPr marL="0" indent="0">
              <a:lnSpc>
                <a:spcPct val="90000"/>
              </a:lnSpc>
              <a:buNone/>
            </a:pPr>
            <a:r>
              <a:rPr lang="en-US" sz="1050" dirty="0"/>
              <a:t>2. </a:t>
            </a:r>
            <a:r>
              <a:rPr lang="en-US" sz="1050" b="1" dirty="0"/>
              <a:t>Accurate Weather Forecast</a:t>
            </a:r>
            <a:r>
              <a:rPr lang="en-US" sz="1050" dirty="0"/>
              <a:t>:</a:t>
            </a:r>
          </a:p>
          <a:p>
            <a:pPr marL="0" indent="0">
              <a:lnSpc>
                <a:spcPct val="90000"/>
              </a:lnSpc>
              <a:buNone/>
            </a:pPr>
            <a:r>
              <a:rPr lang="en-US" sz="1050" dirty="0"/>
              <a:t>Lists the correct current weather of the city, including temperature and humidity.</a:t>
            </a:r>
          </a:p>
          <a:p>
            <a:pPr marL="0" indent="0">
              <a:lnSpc>
                <a:spcPct val="90000"/>
              </a:lnSpc>
              <a:buNone/>
            </a:pPr>
            <a:endParaRPr lang="en-US" sz="1050" dirty="0"/>
          </a:p>
          <a:p>
            <a:pPr marL="0" indent="0">
              <a:lnSpc>
                <a:spcPct val="90000"/>
              </a:lnSpc>
              <a:buNone/>
            </a:pPr>
            <a:r>
              <a:rPr lang="en-US" sz="1050" dirty="0"/>
              <a:t>3. </a:t>
            </a:r>
            <a:r>
              <a:rPr lang="en-US" sz="1050" b="1" dirty="0"/>
              <a:t>City Search</a:t>
            </a:r>
            <a:r>
              <a:rPr lang="en-US" sz="1050" dirty="0"/>
              <a:t>:</a:t>
            </a:r>
          </a:p>
          <a:p>
            <a:pPr marL="0" indent="0">
              <a:lnSpc>
                <a:spcPct val="90000"/>
              </a:lnSpc>
              <a:buNone/>
            </a:pPr>
            <a:r>
              <a:rPr lang="en-US" sz="1050" dirty="0"/>
              <a:t>Users input a city, and the app pulls weather data from OpenWeatherMap API.</a:t>
            </a:r>
          </a:p>
          <a:p>
            <a:pPr marL="0" indent="0">
              <a:lnSpc>
                <a:spcPct val="90000"/>
              </a:lnSpc>
              <a:buNone/>
            </a:pPr>
            <a:endParaRPr lang="en-US" sz="1050" dirty="0"/>
          </a:p>
          <a:p>
            <a:pPr marL="0" indent="0">
              <a:lnSpc>
                <a:spcPct val="90000"/>
              </a:lnSpc>
              <a:buNone/>
            </a:pPr>
            <a:r>
              <a:rPr lang="en-US" sz="1050" dirty="0"/>
              <a:t>4. </a:t>
            </a:r>
            <a:r>
              <a:rPr lang="en-US" sz="1050" b="1" dirty="0"/>
              <a:t>Search History</a:t>
            </a:r>
            <a:r>
              <a:rPr lang="en-US" sz="1050" dirty="0"/>
              <a:t>:</a:t>
            </a:r>
          </a:p>
          <a:p>
            <a:pPr marL="0" indent="0">
              <a:lnSpc>
                <a:spcPct val="90000"/>
              </a:lnSpc>
              <a:buNone/>
            </a:pPr>
            <a:r>
              <a:rPr lang="en-US" sz="1050" dirty="0"/>
              <a:t>Users can see past searches to quickly view weather data for cities they've previously queried.</a:t>
            </a:r>
          </a:p>
          <a:p>
            <a:pPr marL="0" indent="0">
              <a:lnSpc>
                <a:spcPct val="90000"/>
              </a:lnSpc>
              <a:buNone/>
            </a:pPr>
            <a:endParaRPr lang="en-US" sz="1050" dirty="0"/>
          </a:p>
          <a:p>
            <a:pPr marL="0" indent="0">
              <a:lnSpc>
                <a:spcPct val="90000"/>
              </a:lnSpc>
              <a:buNone/>
            </a:pPr>
            <a:r>
              <a:rPr lang="en-US" sz="1050" dirty="0"/>
              <a:t>5. </a:t>
            </a:r>
            <a:r>
              <a:rPr lang="en-US" sz="1050" b="1" dirty="0"/>
              <a:t>Error Handling</a:t>
            </a:r>
            <a:r>
              <a:rPr lang="en-US" sz="1050" dirty="0"/>
              <a:t>:</a:t>
            </a:r>
          </a:p>
          <a:p>
            <a:pPr marL="0" indent="0">
              <a:lnSpc>
                <a:spcPct val="90000"/>
              </a:lnSpc>
              <a:buNone/>
            </a:pPr>
            <a:r>
              <a:rPr lang="en-US" sz="1050" dirty="0"/>
              <a:t>In case of invalid city names, an error message will alert users, and the app will reset to a default view.</a:t>
            </a:r>
            <a:endParaRPr lang="en-US" sz="1000" dirty="0"/>
          </a:p>
        </p:txBody>
      </p:sp>
      <p:sp>
        <p:nvSpPr>
          <p:cNvPr id="4" name="Date Placeholder 3">
            <a:extLst>
              <a:ext uri="{FF2B5EF4-FFF2-40B4-BE49-F238E27FC236}">
                <a16:creationId xmlns:a16="http://schemas.microsoft.com/office/drawing/2014/main" id="{4712FB97-3CB4-7FE8-0DE1-9CDA3F03F9C8}"/>
              </a:ext>
            </a:extLst>
          </p:cNvPr>
          <p:cNvSpPr>
            <a:spLocks noGrp="1"/>
          </p:cNvSpPr>
          <p:nvPr>
            <p:ph type="dt" sz="half" idx="10"/>
          </p:nvPr>
        </p:nvSpPr>
        <p:spPr>
          <a:xfrm>
            <a:off x="571350" y="6356350"/>
            <a:ext cx="2057400" cy="365125"/>
          </a:xfrm>
        </p:spPr>
        <p:txBody>
          <a:bodyPr>
            <a:normAutofit/>
          </a:bodyPr>
          <a:lstStyle/>
          <a:p>
            <a:pPr>
              <a:spcAft>
                <a:spcPts val="600"/>
              </a:spcAft>
            </a:pPr>
            <a:fld id="{FB8C2000-0797-4669-A1CD-B77FECAF70EB}" type="datetime5">
              <a:rPr lang="en-US">
                <a:solidFill>
                  <a:schemeClr val="tx1"/>
                </a:solidFill>
              </a:rPr>
              <a:pPr>
                <a:spcAft>
                  <a:spcPts val="600"/>
                </a:spcAft>
              </a:pPr>
              <a:t>12-Jan-25</a:t>
            </a:fld>
            <a:endParaRPr lang="en-US" dirty="0">
              <a:solidFill>
                <a:schemeClr val="tx1"/>
              </a:solidFill>
            </a:endParaRPr>
          </a:p>
        </p:txBody>
      </p:sp>
      <p:sp>
        <p:nvSpPr>
          <p:cNvPr id="5" name="Slide Number Placeholder 4">
            <a:extLst>
              <a:ext uri="{FF2B5EF4-FFF2-40B4-BE49-F238E27FC236}">
                <a16:creationId xmlns:a16="http://schemas.microsoft.com/office/drawing/2014/main" id="{DC66165B-2AB8-7B3D-64CC-9C07134FCD3C}"/>
              </a:ext>
            </a:extLst>
          </p:cNvPr>
          <p:cNvSpPr>
            <a:spLocks noGrp="1"/>
          </p:cNvSpPr>
          <p:nvPr>
            <p:ph type="sldNum" sz="quarter" idx="12"/>
          </p:nvPr>
        </p:nvSpPr>
        <p:spPr>
          <a:xfrm>
            <a:off x="7886700" y="6356350"/>
            <a:ext cx="1097118" cy="365125"/>
          </a:xfrm>
        </p:spPr>
        <p:txBody>
          <a:bodyPr>
            <a:normAutofit/>
          </a:bodyPr>
          <a:lstStyle/>
          <a:p>
            <a:pPr>
              <a:spcAft>
                <a:spcPts val="600"/>
              </a:spcAft>
            </a:pPr>
            <a:fld id="{D2088A82-4A68-41F5-A7AE-C1BF23E6D5DB}" type="slidenum">
              <a:rPr lang="en-US">
                <a:solidFill>
                  <a:srgbClr val="FFFFFF"/>
                </a:solidFill>
              </a:rPr>
              <a:pPr>
                <a:spcAft>
                  <a:spcPts val="600"/>
                </a:spcAft>
              </a:pPr>
              <a:t>5</a:t>
            </a:fld>
            <a:endParaRPr lang="en-US" dirty="0">
              <a:solidFill>
                <a:srgbClr val="FFFFFF"/>
              </a:solidFill>
            </a:endParaRPr>
          </a:p>
        </p:txBody>
      </p:sp>
    </p:spTree>
    <p:extLst>
      <p:ext uri="{BB962C8B-B14F-4D97-AF65-F5344CB8AC3E}">
        <p14:creationId xmlns:p14="http://schemas.microsoft.com/office/powerpoint/2010/main" val="2906115571"/>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5" name="Rectangle 14">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62E55CE4-834E-45ED-530E-64621DAF59D6}"/>
              </a:ext>
            </a:extLst>
          </p:cNvPr>
          <p:cNvSpPr>
            <a:spLocks noGrp="1"/>
          </p:cNvSpPr>
          <p:nvPr>
            <p:ph type="title"/>
          </p:nvPr>
        </p:nvSpPr>
        <p:spPr>
          <a:xfrm>
            <a:off x="571352" y="350196"/>
            <a:ext cx="3485178" cy="1624520"/>
          </a:xfrm>
        </p:spPr>
        <p:txBody>
          <a:bodyPr anchor="ctr">
            <a:normAutofit/>
          </a:bodyPr>
          <a:lstStyle/>
          <a:p>
            <a:r>
              <a:rPr lang="en-US" sz="3000" b="1" dirty="0">
                <a:latin typeface="Times New Roman" pitchFamily="18" charset="0"/>
                <a:cs typeface="Times New Roman" pitchFamily="18" charset="0"/>
              </a:rPr>
              <a:t>TECHNOLOGIES USED….</a:t>
            </a:r>
            <a:endParaRPr lang="en-US" sz="3000" b="1" dirty="0"/>
          </a:p>
        </p:txBody>
      </p:sp>
      <p:sp>
        <p:nvSpPr>
          <p:cNvPr id="3" name="Content Placeholder 2">
            <a:extLst>
              <a:ext uri="{FF2B5EF4-FFF2-40B4-BE49-F238E27FC236}">
                <a16:creationId xmlns:a16="http://schemas.microsoft.com/office/drawing/2014/main" id="{7F100BAB-432E-596A-8F34-C434304D22B1}"/>
              </a:ext>
            </a:extLst>
          </p:cNvPr>
          <p:cNvSpPr>
            <a:spLocks noGrp="1"/>
          </p:cNvSpPr>
          <p:nvPr>
            <p:ph idx="1"/>
          </p:nvPr>
        </p:nvSpPr>
        <p:spPr>
          <a:xfrm>
            <a:off x="304800" y="2438400"/>
            <a:ext cx="3962399" cy="3917950"/>
          </a:xfrm>
        </p:spPr>
        <p:txBody>
          <a:bodyPr anchor="ctr">
            <a:normAutofit/>
          </a:bodyPr>
          <a:lstStyle/>
          <a:p>
            <a:pPr marL="0" indent="0">
              <a:lnSpc>
                <a:spcPct val="90000"/>
              </a:lnSpc>
              <a:buNone/>
            </a:pPr>
            <a:r>
              <a:rPr lang="en-US" sz="1050" dirty="0"/>
              <a:t>1. </a:t>
            </a:r>
            <a:r>
              <a:rPr lang="en-US" sz="1050" b="1" dirty="0"/>
              <a:t>HTML (HyperText Markup Language):</a:t>
            </a:r>
          </a:p>
          <a:p>
            <a:pPr>
              <a:lnSpc>
                <a:spcPct val="90000"/>
              </a:lnSpc>
            </a:pPr>
            <a:r>
              <a:rPr lang="en-US" sz="1050" dirty="0"/>
              <a:t>Used to structure the content of the weather application.</a:t>
            </a:r>
          </a:p>
          <a:p>
            <a:pPr>
              <a:lnSpc>
                <a:spcPct val="90000"/>
              </a:lnSpc>
            </a:pPr>
            <a:r>
              <a:rPr lang="en-US" sz="1050" dirty="0"/>
              <a:t>Tags like &lt;div&gt;, &lt;img&gt;, &lt;h1&gt; were used to organize weather information (e.g., city name, temperature, humidity).</a:t>
            </a:r>
          </a:p>
          <a:p>
            <a:pPr>
              <a:lnSpc>
                <a:spcPct val="90000"/>
              </a:lnSpc>
            </a:pPr>
            <a:r>
              <a:rPr lang="en-US" sz="1050" dirty="0"/>
              <a:t>Form for the search input.</a:t>
            </a:r>
          </a:p>
          <a:p>
            <a:pPr>
              <a:lnSpc>
                <a:spcPct val="90000"/>
              </a:lnSpc>
            </a:pPr>
            <a:endParaRPr lang="en-US" sz="1050" dirty="0"/>
          </a:p>
          <a:p>
            <a:pPr marL="0" indent="0">
              <a:lnSpc>
                <a:spcPct val="90000"/>
              </a:lnSpc>
              <a:buNone/>
            </a:pPr>
            <a:r>
              <a:rPr lang="en-US" sz="1050" dirty="0"/>
              <a:t>2. </a:t>
            </a:r>
            <a:r>
              <a:rPr lang="en-US" sz="1050" b="1" dirty="0"/>
              <a:t>CSS (Cascading Style Sheets):</a:t>
            </a:r>
          </a:p>
          <a:p>
            <a:pPr>
              <a:lnSpc>
                <a:spcPct val="90000"/>
              </a:lnSpc>
            </a:pPr>
            <a:r>
              <a:rPr lang="en-US" sz="1050" dirty="0"/>
              <a:t>Applied custom styles for an appealing and responsive design.</a:t>
            </a:r>
          </a:p>
          <a:p>
            <a:pPr>
              <a:lnSpc>
                <a:spcPct val="90000"/>
              </a:lnSpc>
            </a:pPr>
            <a:r>
              <a:rPr lang="en-US" sz="1050" dirty="0"/>
              <a:t>Designed search boxes, layout grids, and dynamic updates for search history and results.</a:t>
            </a:r>
          </a:p>
          <a:p>
            <a:pPr>
              <a:lnSpc>
                <a:spcPct val="90000"/>
              </a:lnSpc>
            </a:pPr>
            <a:r>
              <a:rPr lang="en-US" sz="1050" dirty="0"/>
              <a:t>Fonts and colors enhanced the visual appearance of the app.</a:t>
            </a:r>
          </a:p>
          <a:p>
            <a:pPr marL="0" indent="0">
              <a:lnSpc>
                <a:spcPct val="90000"/>
              </a:lnSpc>
              <a:buNone/>
            </a:pPr>
            <a:endParaRPr lang="en-US" sz="1050" dirty="0"/>
          </a:p>
          <a:p>
            <a:pPr marL="0" indent="0">
              <a:lnSpc>
                <a:spcPct val="90000"/>
              </a:lnSpc>
              <a:buNone/>
            </a:pPr>
            <a:r>
              <a:rPr lang="de-DE" sz="1050" dirty="0"/>
              <a:t>3. </a:t>
            </a:r>
            <a:r>
              <a:rPr lang="de-DE" sz="1050" b="1" dirty="0"/>
              <a:t>JavaScript (JS):</a:t>
            </a:r>
          </a:p>
          <a:p>
            <a:pPr>
              <a:lnSpc>
                <a:spcPct val="90000"/>
              </a:lnSpc>
            </a:pPr>
            <a:r>
              <a:rPr lang="de-DE" sz="1050" dirty="0"/>
              <a:t>Core scripting language for fetching, processing, and displaying weather data dynamically.</a:t>
            </a:r>
          </a:p>
          <a:p>
            <a:pPr>
              <a:lnSpc>
                <a:spcPct val="90000"/>
              </a:lnSpc>
            </a:pPr>
            <a:r>
              <a:rPr lang="de-DE" sz="1050" dirty="0"/>
              <a:t>Integrated OpenWeatherMap API for real-time weather updates.</a:t>
            </a:r>
          </a:p>
          <a:p>
            <a:pPr>
              <a:lnSpc>
                <a:spcPct val="90000"/>
              </a:lnSpc>
            </a:pPr>
            <a:r>
              <a:rPr lang="de-DE" sz="1050" dirty="0"/>
              <a:t>Implemented error handling, data parsing, and event-based functions for interactivity</a:t>
            </a:r>
          </a:p>
          <a:p>
            <a:pPr marL="0" indent="0">
              <a:lnSpc>
                <a:spcPct val="90000"/>
              </a:lnSpc>
              <a:buNone/>
            </a:pPr>
            <a:endParaRPr lang="de-DE" sz="1050" dirty="0"/>
          </a:p>
          <a:p>
            <a:pPr marL="0" indent="0">
              <a:lnSpc>
                <a:spcPct val="90000"/>
              </a:lnSpc>
              <a:buNone/>
            </a:pPr>
            <a:r>
              <a:rPr lang="de-DE" sz="1050" dirty="0"/>
              <a:t>4. </a:t>
            </a:r>
            <a:r>
              <a:rPr lang="de-DE" sz="1050" b="1" dirty="0"/>
              <a:t>API :</a:t>
            </a:r>
          </a:p>
          <a:p>
            <a:pPr marL="0" indent="0">
              <a:lnSpc>
                <a:spcPct val="90000"/>
              </a:lnSpc>
              <a:buNone/>
            </a:pPr>
            <a:r>
              <a:rPr lang="en-US" sz="1050" dirty="0"/>
              <a:t>OpenWeatherMap API to fetch weather data.</a:t>
            </a:r>
          </a:p>
          <a:p>
            <a:pPr marL="0" indent="0">
              <a:lnSpc>
                <a:spcPct val="90000"/>
              </a:lnSpc>
              <a:buNone/>
            </a:pPr>
            <a:endParaRPr lang="de-DE" sz="900" dirty="0"/>
          </a:p>
        </p:txBody>
      </p:sp>
      <p:sp>
        <p:nvSpPr>
          <p:cNvPr id="4" name="Date Placeholder 3">
            <a:extLst>
              <a:ext uri="{FF2B5EF4-FFF2-40B4-BE49-F238E27FC236}">
                <a16:creationId xmlns:a16="http://schemas.microsoft.com/office/drawing/2014/main" id="{7E0783A5-BEAB-494F-54E3-420963786CC2}"/>
              </a:ext>
            </a:extLst>
          </p:cNvPr>
          <p:cNvSpPr>
            <a:spLocks noGrp="1"/>
          </p:cNvSpPr>
          <p:nvPr>
            <p:ph type="dt" sz="half" idx="10"/>
          </p:nvPr>
        </p:nvSpPr>
        <p:spPr>
          <a:xfrm>
            <a:off x="571351" y="6356350"/>
            <a:ext cx="2114699" cy="365125"/>
          </a:xfrm>
        </p:spPr>
        <p:txBody>
          <a:bodyPr vert="horz" lIns="91440" tIns="45720" rIns="91440" bIns="45720" rtlCol="0">
            <a:normAutofit/>
          </a:bodyPr>
          <a:lstStyle/>
          <a:p>
            <a:pPr>
              <a:spcAft>
                <a:spcPts val="600"/>
              </a:spcAft>
            </a:pPr>
            <a:fld id="{FB8C2000-0797-4669-A1CD-B77FECAF70EB}" type="datetime5">
              <a:rPr lang="en-US">
                <a:solidFill>
                  <a:schemeClr val="tx1"/>
                </a:solidFill>
              </a:rPr>
              <a:pPr>
                <a:spcAft>
                  <a:spcPts val="600"/>
                </a:spcAft>
              </a:pPr>
              <a:t>12-Jan-25</a:t>
            </a:fld>
            <a:endParaRPr lang="en-US" dirty="0">
              <a:solidFill>
                <a:schemeClr val="tx1"/>
              </a:solidFill>
            </a:endParaRPr>
          </a:p>
        </p:txBody>
      </p:sp>
      <p:pic>
        <p:nvPicPr>
          <p:cNvPr id="9" name="Picture 8" descr="Graph">
            <a:extLst>
              <a:ext uri="{FF2B5EF4-FFF2-40B4-BE49-F238E27FC236}">
                <a16:creationId xmlns:a16="http://schemas.microsoft.com/office/drawing/2014/main" id="{A3D1FC4F-8604-68E1-FEED-CB00EB7230B1}"/>
              </a:ext>
            </a:extLst>
          </p:cNvPr>
          <p:cNvPicPr>
            <a:picLocks noChangeAspect="1"/>
          </p:cNvPicPr>
          <p:nvPr/>
        </p:nvPicPr>
        <p:blipFill>
          <a:blip r:embed="rId2"/>
          <a:srcRect l="23510" r="34776"/>
          <a:stretch/>
        </p:blipFill>
        <p:spPr>
          <a:xfrm>
            <a:off x="4572000" y="1"/>
            <a:ext cx="4577118" cy="6858000"/>
          </a:xfrm>
          <a:prstGeom prst="rect">
            <a:avLst/>
          </a:prstGeom>
        </p:spPr>
      </p:pic>
      <p:sp>
        <p:nvSpPr>
          <p:cNvPr id="5" name="Slide Number Placeholder 4">
            <a:extLst>
              <a:ext uri="{FF2B5EF4-FFF2-40B4-BE49-F238E27FC236}">
                <a16:creationId xmlns:a16="http://schemas.microsoft.com/office/drawing/2014/main" id="{1E4DA5D5-95BA-78D6-8D24-F3E26B150C4B}"/>
              </a:ext>
            </a:extLst>
          </p:cNvPr>
          <p:cNvSpPr>
            <a:spLocks noGrp="1"/>
          </p:cNvSpPr>
          <p:nvPr>
            <p:ph type="sldNum" sz="quarter" idx="12"/>
          </p:nvPr>
        </p:nvSpPr>
        <p:spPr>
          <a:xfrm>
            <a:off x="6549390" y="6356350"/>
            <a:ext cx="2400300" cy="365125"/>
          </a:xfrm>
        </p:spPr>
        <p:txBody>
          <a:bodyPr vert="horz" lIns="91440" tIns="45720" rIns="91440" bIns="45720" rtlCol="0">
            <a:normAutofit/>
          </a:bodyPr>
          <a:lstStyle/>
          <a:p>
            <a:pPr>
              <a:spcAft>
                <a:spcPts val="600"/>
              </a:spcAft>
            </a:pPr>
            <a:fld id="{D2088A82-4A68-41F5-A7AE-C1BF23E6D5DB}" type="slidenum">
              <a:rPr lang="en-US">
                <a:solidFill>
                  <a:srgbClr val="FFFFFF"/>
                </a:solidFill>
              </a:rPr>
              <a:pPr>
                <a:spcAft>
                  <a:spcPts val="600"/>
                </a:spcAft>
              </a:pPr>
              <a:t>6</a:t>
            </a:fld>
            <a:endParaRPr lang="en-US" dirty="0">
              <a:solidFill>
                <a:srgbClr val="FFFFFF"/>
              </a:solidFill>
            </a:endParaRPr>
          </a:p>
        </p:txBody>
      </p:sp>
    </p:spTree>
    <p:extLst>
      <p:ext uri="{BB962C8B-B14F-4D97-AF65-F5344CB8AC3E}">
        <p14:creationId xmlns:p14="http://schemas.microsoft.com/office/powerpoint/2010/main" val="2629313956"/>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16C040B-A531-F566-5B72-B1755283FAB2}"/>
              </a:ext>
            </a:extLst>
          </p:cNvPr>
          <p:cNvSpPr>
            <a:spLocks noGrp="1"/>
          </p:cNvSpPr>
          <p:nvPr>
            <p:ph type="title"/>
          </p:nvPr>
        </p:nvSpPr>
        <p:spPr>
          <a:xfrm>
            <a:off x="852775" y="609597"/>
            <a:ext cx="7044316" cy="1330841"/>
          </a:xfrm>
        </p:spPr>
        <p:txBody>
          <a:bodyPr>
            <a:normAutofit/>
          </a:bodyPr>
          <a:lstStyle/>
          <a:p>
            <a:pPr>
              <a:lnSpc>
                <a:spcPct val="90000"/>
              </a:lnSpc>
            </a:pPr>
            <a:r>
              <a:rPr lang="en-IN" dirty="0"/>
              <a:t>IMPORTANT JS FUNCTIONS USED…</a:t>
            </a:r>
            <a:endParaRPr lang="de-DE" dirty="0"/>
          </a:p>
        </p:txBody>
      </p:sp>
      <p:sp>
        <p:nvSpPr>
          <p:cNvPr id="3" name="Content Placeholder 2">
            <a:extLst>
              <a:ext uri="{FF2B5EF4-FFF2-40B4-BE49-F238E27FC236}">
                <a16:creationId xmlns:a16="http://schemas.microsoft.com/office/drawing/2014/main" id="{3335C843-EB5F-0F5D-52DD-D059D854F494}"/>
              </a:ext>
            </a:extLst>
          </p:cNvPr>
          <p:cNvSpPr>
            <a:spLocks noGrp="1"/>
          </p:cNvSpPr>
          <p:nvPr>
            <p:ph idx="1"/>
          </p:nvPr>
        </p:nvSpPr>
        <p:spPr>
          <a:xfrm>
            <a:off x="852775" y="2198363"/>
            <a:ext cx="7529225" cy="2198550"/>
          </a:xfrm>
        </p:spPr>
        <p:txBody>
          <a:bodyPr>
            <a:normAutofit fontScale="92500"/>
          </a:bodyPr>
          <a:lstStyle/>
          <a:p>
            <a:pPr>
              <a:buFont typeface="Wingdings" panose="05000000000000000000" pitchFamily="2" charset="2"/>
              <a:buChar char="v"/>
            </a:pPr>
            <a:r>
              <a:rPr lang="en-US" sz="1800" b="1" dirty="0"/>
              <a:t>querySelector :</a:t>
            </a:r>
          </a:p>
          <a:p>
            <a:pPr marL="0" indent="0">
              <a:buNone/>
            </a:pPr>
            <a:endParaRPr lang="en-US" sz="1800" dirty="0"/>
          </a:p>
          <a:p>
            <a:pPr marL="0" indent="0">
              <a:buNone/>
            </a:pPr>
            <a:r>
              <a:rPr lang="en-US" sz="1800" dirty="0"/>
              <a:t>querySelector is a JavaScript method used to select the first element in the DOM that matches a specified CSS selector. It allows precise targeting of elements for manipulation or retrieval. For multiple matches, querySelectorAll can be used.</a:t>
            </a:r>
          </a:p>
          <a:p>
            <a:pPr marL="0" indent="0">
              <a:buNone/>
            </a:pPr>
            <a:endParaRPr lang="en-US" sz="1800" dirty="0"/>
          </a:p>
          <a:p>
            <a:pPr>
              <a:buFont typeface="Wingdings" panose="05000000000000000000" pitchFamily="2" charset="2"/>
              <a:buChar char="v"/>
            </a:pPr>
            <a:r>
              <a:rPr lang="en-US" sz="1800" b="1" dirty="0"/>
              <a:t>Syntax in js : </a:t>
            </a:r>
            <a:endParaRPr lang="de-DE" sz="1800" b="1" dirty="0"/>
          </a:p>
        </p:txBody>
      </p:sp>
      <p:pic>
        <p:nvPicPr>
          <p:cNvPr id="7" name="Picture 6">
            <a:extLst>
              <a:ext uri="{FF2B5EF4-FFF2-40B4-BE49-F238E27FC236}">
                <a16:creationId xmlns:a16="http://schemas.microsoft.com/office/drawing/2014/main" id="{87ACA992-339C-0CCE-42D0-0F2279B9948A}"/>
              </a:ext>
            </a:extLst>
          </p:cNvPr>
          <p:cNvPicPr>
            <a:picLocks noChangeAspect="1"/>
          </p:cNvPicPr>
          <p:nvPr/>
        </p:nvPicPr>
        <p:blipFill>
          <a:blip r:embed="rId2"/>
          <a:stretch>
            <a:fillRect/>
          </a:stretch>
        </p:blipFill>
        <p:spPr>
          <a:xfrm>
            <a:off x="1143000" y="4533440"/>
            <a:ext cx="7161481" cy="1306969"/>
          </a:xfrm>
          <a:prstGeom prst="rect">
            <a:avLst/>
          </a:prstGeom>
        </p:spPr>
      </p:pic>
      <p:sp>
        <p:nvSpPr>
          <p:cNvPr id="4" name="Date Placeholder 3">
            <a:extLst>
              <a:ext uri="{FF2B5EF4-FFF2-40B4-BE49-F238E27FC236}">
                <a16:creationId xmlns:a16="http://schemas.microsoft.com/office/drawing/2014/main" id="{34A1FC6A-7B4B-2206-113C-33EECE8E3F75}"/>
              </a:ext>
            </a:extLst>
          </p:cNvPr>
          <p:cNvSpPr>
            <a:spLocks noGrp="1"/>
          </p:cNvSpPr>
          <p:nvPr>
            <p:ph type="dt" sz="half" idx="10"/>
          </p:nvPr>
        </p:nvSpPr>
        <p:spPr>
          <a:xfrm>
            <a:off x="628650" y="6356350"/>
            <a:ext cx="2057400" cy="365125"/>
          </a:xfrm>
        </p:spPr>
        <p:txBody>
          <a:bodyPr>
            <a:normAutofit/>
          </a:bodyPr>
          <a:lstStyle/>
          <a:p>
            <a:pPr>
              <a:spcAft>
                <a:spcPts val="600"/>
              </a:spcAft>
            </a:pPr>
            <a:fld id="{FB8C2000-0797-4669-A1CD-B77FECAF70EB}" type="datetime5">
              <a:rPr lang="en-US" sz="900"/>
              <a:pPr>
                <a:spcAft>
                  <a:spcPts val="600"/>
                </a:spcAft>
              </a:pPr>
              <a:t>12-Jan-25</a:t>
            </a:fld>
            <a:endParaRPr lang="en-US" sz="900" dirty="0"/>
          </a:p>
        </p:txBody>
      </p:sp>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4">
            <a:extLst>
              <a:ext uri="{FF2B5EF4-FFF2-40B4-BE49-F238E27FC236}">
                <a16:creationId xmlns:a16="http://schemas.microsoft.com/office/drawing/2014/main" id="{6FB45A67-18F8-0339-14E5-2FB9BBADA847}"/>
              </a:ext>
            </a:extLst>
          </p:cNvPr>
          <p:cNvSpPr>
            <a:spLocks noGrp="1"/>
          </p:cNvSpPr>
          <p:nvPr>
            <p:ph type="sldNum" sz="quarter" idx="12"/>
          </p:nvPr>
        </p:nvSpPr>
        <p:spPr>
          <a:xfrm>
            <a:off x="6457950" y="6356350"/>
            <a:ext cx="2057400" cy="365125"/>
          </a:xfrm>
        </p:spPr>
        <p:txBody>
          <a:bodyPr>
            <a:normAutofit/>
          </a:bodyPr>
          <a:lstStyle/>
          <a:p>
            <a:pPr>
              <a:spcAft>
                <a:spcPts val="600"/>
              </a:spcAft>
            </a:pPr>
            <a:fld id="{D2088A82-4A68-41F5-A7AE-C1BF23E6D5DB}" type="slidenum">
              <a:rPr lang="en-US" sz="900"/>
              <a:pPr>
                <a:spcAft>
                  <a:spcPts val="600"/>
                </a:spcAft>
              </a:pPr>
              <a:t>7</a:t>
            </a:fld>
            <a:endParaRPr lang="en-US" sz="900" dirty="0"/>
          </a:p>
        </p:txBody>
      </p:sp>
    </p:spTree>
    <p:extLst>
      <p:ext uri="{BB962C8B-B14F-4D97-AF65-F5344CB8AC3E}">
        <p14:creationId xmlns:p14="http://schemas.microsoft.com/office/powerpoint/2010/main" val="1153782025"/>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Content Placeholder 2">
            <a:extLst>
              <a:ext uri="{FF2B5EF4-FFF2-40B4-BE49-F238E27FC236}">
                <a16:creationId xmlns:a16="http://schemas.microsoft.com/office/drawing/2014/main" id="{27F2B4DC-E92E-2399-50AA-DB4FA9924452}"/>
              </a:ext>
            </a:extLst>
          </p:cNvPr>
          <p:cNvSpPr txBox="1">
            <a:spLocks/>
          </p:cNvSpPr>
          <p:nvPr/>
        </p:nvSpPr>
        <p:spPr>
          <a:xfrm>
            <a:off x="852775" y="1126176"/>
            <a:ext cx="7662575" cy="28362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indent="-285750">
              <a:lnSpc>
                <a:spcPct val="90000"/>
              </a:lnSpc>
              <a:buFont typeface="Wingdings" panose="05000000000000000000" pitchFamily="2" charset="2"/>
              <a:buChar char="v"/>
            </a:pPr>
            <a:r>
              <a:rPr lang="en-US" sz="1700" b="1" dirty="0"/>
              <a:t>DOM Mutation :</a:t>
            </a:r>
          </a:p>
          <a:p>
            <a:pPr marL="0" indent="-228600">
              <a:lnSpc>
                <a:spcPct val="90000"/>
              </a:lnSpc>
            </a:pPr>
            <a:endParaRPr lang="en-US" sz="1700" dirty="0"/>
          </a:p>
          <a:p>
            <a:pPr marL="0" indent="0">
              <a:lnSpc>
                <a:spcPct val="90000"/>
              </a:lnSpc>
              <a:buNone/>
            </a:pPr>
            <a:r>
              <a:rPr lang="en-US" sz="1700" dirty="0"/>
              <a:t>DOM Mutation refers to changes made to the structure or content of the DOM, such as adding, removing, or modifying elements. These changes can be observed using the MutationObserver API, which detects and reacts to alterations in real-time.</a:t>
            </a:r>
          </a:p>
          <a:p>
            <a:pPr marL="114300" indent="0">
              <a:lnSpc>
                <a:spcPct val="90000"/>
              </a:lnSpc>
              <a:buNone/>
            </a:pPr>
            <a:endParaRPr lang="en-US" sz="1700" dirty="0"/>
          </a:p>
          <a:p>
            <a:pPr marL="400050" indent="-285750">
              <a:lnSpc>
                <a:spcPct val="90000"/>
              </a:lnSpc>
              <a:buFont typeface="Wingdings" panose="05000000000000000000" pitchFamily="2" charset="2"/>
              <a:buChar char="v"/>
            </a:pPr>
            <a:r>
              <a:rPr lang="en-US" sz="1700" b="1" dirty="0"/>
              <a:t>Syntax in js : </a:t>
            </a:r>
          </a:p>
        </p:txBody>
      </p:sp>
      <p:pic>
        <p:nvPicPr>
          <p:cNvPr id="8" name="Picture 7">
            <a:extLst>
              <a:ext uri="{FF2B5EF4-FFF2-40B4-BE49-F238E27FC236}">
                <a16:creationId xmlns:a16="http://schemas.microsoft.com/office/drawing/2014/main" id="{180D3123-FED7-9EA4-53B7-0D6A74A34961}"/>
              </a:ext>
            </a:extLst>
          </p:cNvPr>
          <p:cNvPicPr>
            <a:picLocks noChangeAspect="1"/>
          </p:cNvPicPr>
          <p:nvPr/>
        </p:nvPicPr>
        <p:blipFill>
          <a:blip r:embed="rId2"/>
          <a:stretch>
            <a:fillRect/>
          </a:stretch>
        </p:blipFill>
        <p:spPr>
          <a:xfrm>
            <a:off x="945216" y="3538922"/>
            <a:ext cx="7292492" cy="1795078"/>
          </a:xfrm>
          <a:prstGeom prst="rect">
            <a:avLst/>
          </a:prstGeom>
        </p:spPr>
      </p:pic>
      <p:sp>
        <p:nvSpPr>
          <p:cNvPr id="4" name="Date Placeholder 3">
            <a:extLst>
              <a:ext uri="{FF2B5EF4-FFF2-40B4-BE49-F238E27FC236}">
                <a16:creationId xmlns:a16="http://schemas.microsoft.com/office/drawing/2014/main" id="{A64B98D1-CFDD-1102-245D-9C330DB9C8EC}"/>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spcAft>
                <a:spcPts val="600"/>
              </a:spcAft>
            </a:pPr>
            <a:fld id="{FB8C2000-0797-4669-A1CD-B77FECAF70EB}" type="datetime5">
              <a:rPr lang="en-US" sz="900"/>
              <a:pPr>
                <a:spcAft>
                  <a:spcPts val="600"/>
                </a:spcAft>
              </a:pPr>
              <a:t>12-Jan-25</a:t>
            </a:fld>
            <a:endParaRPr lang="en-US" sz="900" dirty="0"/>
          </a:p>
        </p:txBody>
      </p:sp>
      <p:sp>
        <p:nvSpPr>
          <p:cNvPr id="17" name="Freeform: Shape 1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4">
            <a:extLst>
              <a:ext uri="{FF2B5EF4-FFF2-40B4-BE49-F238E27FC236}">
                <a16:creationId xmlns:a16="http://schemas.microsoft.com/office/drawing/2014/main" id="{4554883A-5A4E-AAE4-35C9-083527B612FD}"/>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D2088A82-4A68-41F5-A7AE-C1BF23E6D5DB}" type="slidenum">
              <a:rPr lang="en-US" sz="900"/>
              <a:pPr>
                <a:spcAft>
                  <a:spcPts val="600"/>
                </a:spcAft>
              </a:pPr>
              <a:t>8</a:t>
            </a:fld>
            <a:endParaRPr lang="en-US" sz="900" dirty="0"/>
          </a:p>
        </p:txBody>
      </p:sp>
    </p:spTree>
    <p:extLst>
      <p:ext uri="{BB962C8B-B14F-4D97-AF65-F5344CB8AC3E}">
        <p14:creationId xmlns:p14="http://schemas.microsoft.com/office/powerpoint/2010/main" val="475933037"/>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itle 1">
            <a:extLst>
              <a:ext uri="{FF2B5EF4-FFF2-40B4-BE49-F238E27FC236}">
                <a16:creationId xmlns:a16="http://schemas.microsoft.com/office/drawing/2014/main" id="{BCF1D959-2ACA-CDEC-A64A-14D27EEF6FB5}"/>
              </a:ext>
            </a:extLst>
          </p:cNvPr>
          <p:cNvSpPr>
            <a:spLocks noGrp="1"/>
          </p:cNvSpPr>
          <p:nvPr>
            <p:ph type="title"/>
          </p:nvPr>
        </p:nvSpPr>
        <p:spPr>
          <a:xfrm>
            <a:off x="852775" y="457201"/>
            <a:ext cx="7044316" cy="1459128"/>
          </a:xfrm>
        </p:spPr>
        <p:txBody>
          <a:bodyPr>
            <a:normAutofit/>
          </a:bodyPr>
          <a:lstStyle/>
          <a:p>
            <a:r>
              <a:rPr lang="en-IN" sz="4800" b="1" dirty="0"/>
              <a:t>OpenWeather API</a:t>
            </a:r>
            <a:endParaRPr lang="de-DE" sz="4800" b="1" dirty="0"/>
          </a:p>
        </p:txBody>
      </p:sp>
      <p:sp>
        <p:nvSpPr>
          <p:cNvPr id="3" name="Content Placeholder 2">
            <a:extLst>
              <a:ext uri="{FF2B5EF4-FFF2-40B4-BE49-F238E27FC236}">
                <a16:creationId xmlns:a16="http://schemas.microsoft.com/office/drawing/2014/main" id="{D886D03C-1C2D-497E-ECF8-C915065FD7C3}"/>
              </a:ext>
            </a:extLst>
          </p:cNvPr>
          <p:cNvSpPr>
            <a:spLocks noGrp="1"/>
          </p:cNvSpPr>
          <p:nvPr>
            <p:ph idx="1"/>
          </p:nvPr>
        </p:nvSpPr>
        <p:spPr>
          <a:xfrm>
            <a:off x="457200" y="2133600"/>
            <a:ext cx="4190999" cy="4222749"/>
          </a:xfrm>
        </p:spPr>
        <p:txBody>
          <a:bodyPr>
            <a:normAutofit/>
          </a:bodyPr>
          <a:lstStyle/>
          <a:p>
            <a:pPr marL="0" indent="0">
              <a:lnSpc>
                <a:spcPct val="90000"/>
              </a:lnSpc>
              <a:buNone/>
            </a:pPr>
            <a:r>
              <a:rPr lang="en-US" sz="1400" dirty="0"/>
              <a:t>The OpenWeather API is a powerful and widely-used service for accessing real-time weather data and forecasts for locations worldwide. It provides accurate and up-to-date  data.</a:t>
            </a:r>
          </a:p>
          <a:p>
            <a:pPr marL="0" indent="0">
              <a:lnSpc>
                <a:spcPct val="90000"/>
              </a:lnSpc>
              <a:buNone/>
            </a:pPr>
            <a:endParaRPr lang="en-US" sz="1400" dirty="0"/>
          </a:p>
          <a:p>
            <a:pPr marL="0" indent="0">
              <a:lnSpc>
                <a:spcPct val="90000"/>
              </a:lnSpc>
              <a:buNone/>
            </a:pPr>
            <a:r>
              <a:rPr lang="en-US" sz="1400" dirty="0"/>
              <a:t>The Key Features involved :</a:t>
            </a:r>
          </a:p>
          <a:p>
            <a:pPr>
              <a:lnSpc>
                <a:spcPct val="90000"/>
              </a:lnSpc>
            </a:pPr>
            <a:r>
              <a:rPr lang="en-US" sz="1400" b="1" dirty="0"/>
              <a:t>Real-Time Data</a:t>
            </a:r>
            <a:r>
              <a:rPr lang="en-US" sz="1400" dirty="0"/>
              <a:t>: Offers current weather conditions, including temperature, humidity, wind speed, and atmospheric pressure.</a:t>
            </a:r>
          </a:p>
          <a:p>
            <a:pPr>
              <a:lnSpc>
                <a:spcPct val="90000"/>
              </a:lnSpc>
            </a:pPr>
            <a:r>
              <a:rPr lang="en-US" sz="1400" b="1" dirty="0"/>
              <a:t>Forecasts</a:t>
            </a:r>
            <a:r>
              <a:rPr lang="en-US" sz="1400" dirty="0"/>
              <a:t>: Provides hourly, daily, and long-term weather forecasts.</a:t>
            </a:r>
          </a:p>
          <a:p>
            <a:pPr>
              <a:lnSpc>
                <a:spcPct val="90000"/>
              </a:lnSpc>
            </a:pPr>
            <a:r>
              <a:rPr lang="en-US" sz="1400" b="1" dirty="0"/>
              <a:t>Global Coverage</a:t>
            </a:r>
            <a:r>
              <a:rPr lang="en-US" sz="1400" dirty="0"/>
              <a:t>: Supports weather data for millions of cities and geographic locations worldwide.</a:t>
            </a:r>
          </a:p>
          <a:p>
            <a:pPr>
              <a:lnSpc>
                <a:spcPct val="90000"/>
              </a:lnSpc>
            </a:pPr>
            <a:r>
              <a:rPr lang="en-US" sz="1400" b="1" dirty="0"/>
              <a:t>Customization</a:t>
            </a:r>
            <a:r>
              <a:rPr lang="en-US" sz="1400" dirty="0"/>
              <a:t>: Allows users to query data in metric, imperial, or standard units, with support for multiple languages.</a:t>
            </a:r>
          </a:p>
          <a:p>
            <a:pPr>
              <a:lnSpc>
                <a:spcPct val="90000"/>
              </a:lnSpc>
            </a:pPr>
            <a:r>
              <a:rPr lang="en-US" sz="1400" b="1" dirty="0"/>
              <a:t>Additional Insights</a:t>
            </a:r>
            <a:r>
              <a:rPr lang="en-US" sz="1400" dirty="0"/>
              <a:t>: Offers data on UV index, air pollution, and historical weather statistics.</a:t>
            </a:r>
            <a:endParaRPr lang="de-DE" sz="1400" dirty="0"/>
          </a:p>
        </p:txBody>
      </p:sp>
      <p:pic>
        <p:nvPicPr>
          <p:cNvPr id="6" name="Picture 5" descr="A logo with text and icons&#10;&#10;Description automatically generated">
            <a:extLst>
              <a:ext uri="{FF2B5EF4-FFF2-40B4-BE49-F238E27FC236}">
                <a16:creationId xmlns:a16="http://schemas.microsoft.com/office/drawing/2014/main" id="{9BE62B2B-EF17-D519-B51C-241B01CD8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039525" y="2519038"/>
            <a:ext cx="3647275" cy="2800818"/>
          </a:xfrm>
          <a:prstGeom prst="rect">
            <a:avLst/>
          </a:prstGeom>
          <a:noFill/>
        </p:spPr>
      </p:pic>
      <p:sp>
        <p:nvSpPr>
          <p:cNvPr id="4" name="Date Placeholder 3">
            <a:extLst>
              <a:ext uri="{FF2B5EF4-FFF2-40B4-BE49-F238E27FC236}">
                <a16:creationId xmlns:a16="http://schemas.microsoft.com/office/drawing/2014/main" id="{5FBAD049-5B8A-8C87-3A10-11616A105DA5}"/>
              </a:ext>
            </a:extLst>
          </p:cNvPr>
          <p:cNvSpPr>
            <a:spLocks noGrp="1"/>
          </p:cNvSpPr>
          <p:nvPr>
            <p:ph type="dt" sz="half" idx="10"/>
          </p:nvPr>
        </p:nvSpPr>
        <p:spPr>
          <a:xfrm>
            <a:off x="628650" y="6356350"/>
            <a:ext cx="2057400" cy="365125"/>
          </a:xfrm>
        </p:spPr>
        <p:txBody>
          <a:bodyPr>
            <a:normAutofit/>
          </a:bodyPr>
          <a:lstStyle/>
          <a:p>
            <a:pPr>
              <a:spcAft>
                <a:spcPts val="600"/>
              </a:spcAft>
            </a:pPr>
            <a:fld id="{FB8C2000-0797-4669-A1CD-B77FECAF70EB}" type="datetime5">
              <a:rPr lang="en-US" sz="900"/>
              <a:pPr>
                <a:spcAft>
                  <a:spcPts val="600"/>
                </a:spcAft>
              </a:pPr>
              <a:t>12-Jan-25</a:t>
            </a:fld>
            <a:endParaRPr lang="en-US" sz="900" dirty="0"/>
          </a:p>
        </p:txBody>
      </p:sp>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4">
            <a:extLst>
              <a:ext uri="{FF2B5EF4-FFF2-40B4-BE49-F238E27FC236}">
                <a16:creationId xmlns:a16="http://schemas.microsoft.com/office/drawing/2014/main" id="{5861819C-9A78-A625-2599-F70B82BB2716}"/>
              </a:ext>
            </a:extLst>
          </p:cNvPr>
          <p:cNvSpPr>
            <a:spLocks noGrp="1"/>
          </p:cNvSpPr>
          <p:nvPr>
            <p:ph type="sldNum" sz="quarter" idx="12"/>
          </p:nvPr>
        </p:nvSpPr>
        <p:spPr>
          <a:xfrm>
            <a:off x="6457950" y="6356350"/>
            <a:ext cx="2057400" cy="365125"/>
          </a:xfrm>
        </p:spPr>
        <p:txBody>
          <a:bodyPr>
            <a:normAutofit/>
          </a:bodyPr>
          <a:lstStyle/>
          <a:p>
            <a:pPr>
              <a:spcAft>
                <a:spcPts val="600"/>
              </a:spcAft>
            </a:pPr>
            <a:fld id="{D2088A82-4A68-41F5-A7AE-C1BF23E6D5DB}" type="slidenum">
              <a:rPr lang="en-US" sz="900"/>
              <a:pPr>
                <a:spcAft>
                  <a:spcPts val="600"/>
                </a:spcAft>
              </a:pPr>
              <a:t>9</a:t>
            </a:fld>
            <a:endParaRPr lang="en-US" sz="900" dirty="0"/>
          </a:p>
        </p:txBody>
      </p:sp>
    </p:spTree>
    <p:extLst>
      <p:ext uri="{BB962C8B-B14F-4D97-AF65-F5344CB8AC3E}">
        <p14:creationId xmlns:p14="http://schemas.microsoft.com/office/powerpoint/2010/main" val="3671179691"/>
      </p:ext>
    </p:extLst>
  </p:cSld>
  <p:clrMapOvr>
    <a:masterClrMapping/>
  </p:clrMapOvr>
  <p:transition>
    <p:zoom/>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1033</Words>
  <Application>Microsoft Office PowerPoint</Application>
  <PresentationFormat>On-screen Show (4:3)</PresentationFormat>
  <Paragraphs>136</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Canva Sans Medium</vt:lpstr>
      <vt:lpstr>Times New Roman</vt:lpstr>
      <vt:lpstr>Wingdings</vt:lpstr>
      <vt:lpstr>Wingdings 2</vt:lpstr>
      <vt:lpstr>Office Theme</vt:lpstr>
      <vt:lpstr>MINI PROJECT PRESENTATION  ON WEATHER DASHBOARD : WEB APPLICATION PROJECT</vt:lpstr>
      <vt:lpstr>OBJECTIVE</vt:lpstr>
      <vt:lpstr>INTRODUCTION</vt:lpstr>
      <vt:lpstr>PURPOSE OF THE APPLICATION</vt:lpstr>
      <vt:lpstr>KEY FEATURES </vt:lpstr>
      <vt:lpstr>TECHNOLOGIES USED….</vt:lpstr>
      <vt:lpstr>IMPORTANT JS FUNCTIONS USED…</vt:lpstr>
      <vt:lpstr>PowerPoint Presentation</vt:lpstr>
      <vt:lpstr>OpenWeather API</vt:lpstr>
      <vt:lpstr>HOW IT WORKS…..</vt:lpstr>
      <vt:lpstr>TECHNICAL 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DISSERTATION SEMINAR  ON Retinal vessel Extraction and path vessel  path prediction</dc:title>
  <dc:creator>hp</dc:creator>
  <cp:lastModifiedBy>Tushar Goel</cp:lastModifiedBy>
  <cp:revision>124</cp:revision>
  <dcterms:created xsi:type="dcterms:W3CDTF">2012-10-18T10:00:34Z</dcterms:created>
  <dcterms:modified xsi:type="dcterms:W3CDTF">2025-01-11T23:54:38Z</dcterms:modified>
</cp:coreProperties>
</file>