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5" r:id="rId3"/>
    <p:sldId id="256" r:id="rId4"/>
    <p:sldId id="257" r:id="rId5"/>
    <p:sldId id="258" r:id="rId6"/>
    <p:sldId id="296" r:id="rId7"/>
    <p:sldId id="259" r:id="rId8"/>
    <p:sldId id="260" r:id="rId9"/>
    <p:sldId id="261" r:id="rId10"/>
    <p:sldId id="262" r:id="rId11"/>
    <p:sldId id="263" r:id="rId12"/>
    <p:sldId id="264" r:id="rId13"/>
    <p:sldId id="265" r:id="rId14"/>
    <p:sldId id="266" r:id="rId15"/>
    <p:sldId id="267" r:id="rId16"/>
    <p:sldId id="297" r:id="rId17"/>
    <p:sldId id="268" r:id="rId18"/>
    <p:sldId id="269" r:id="rId19"/>
    <p:sldId id="298" r:id="rId20"/>
    <p:sldId id="270" r:id="rId21"/>
    <p:sldId id="271" r:id="rId22"/>
    <p:sldId id="272" r:id="rId23"/>
    <p:sldId id="273" r:id="rId24"/>
    <p:sldId id="299" r:id="rId25"/>
    <p:sldId id="274" r:id="rId26"/>
    <p:sldId id="275" r:id="rId27"/>
    <p:sldId id="276" r:id="rId28"/>
    <p:sldId id="277" r:id="rId29"/>
    <p:sldId id="278" r:id="rId30"/>
    <p:sldId id="300" r:id="rId31"/>
    <p:sldId id="301" r:id="rId32"/>
    <p:sldId id="285" r:id="rId33"/>
    <p:sldId id="286" r:id="rId34"/>
    <p:sldId id="279" r:id="rId35"/>
    <p:sldId id="280" r:id="rId36"/>
    <p:sldId id="281" r:id="rId37"/>
    <p:sldId id="282" r:id="rId38"/>
    <p:sldId id="283" r:id="rId39"/>
    <p:sldId id="284" r:id="rId40"/>
    <p:sldId id="302" r:id="rId41"/>
    <p:sldId id="287" r:id="rId42"/>
    <p:sldId id="288" r:id="rId43"/>
    <p:sldId id="289" r:id="rId44"/>
    <p:sldId id="290" r:id="rId45"/>
    <p:sldId id="291" r:id="rId46"/>
    <p:sldId id="292" r:id="rId47"/>
    <p:sldId id="293" r:id="rId48"/>
    <p:sldId id="294" r:id="rId49"/>
    <p:sldId id="295" r:id="rId50"/>
    <p:sldId id="303"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3" autoAdjust="0"/>
  </p:normalViewPr>
  <p:slideViewPr>
    <p:cSldViewPr>
      <p:cViewPr>
        <p:scale>
          <a:sx n="70" d="100"/>
          <a:sy n="70" d="100"/>
        </p:scale>
        <p:origin x="-69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81200"/>
            <a:ext cx="9144000" cy="2554545"/>
          </a:xfrm>
          <a:prstGeom prst="rect">
            <a:avLst/>
          </a:prstGeom>
          <a:noFill/>
        </p:spPr>
        <p:txBody>
          <a:bodyPr wrap="square" rtlCol="0">
            <a:spAutoFit/>
          </a:bodyPr>
          <a:lstStyle/>
          <a:p>
            <a:pPr algn="ctr"/>
            <a:r>
              <a:rPr lang="en-US" sz="3200" b="1" dirty="0" smtClean="0"/>
              <a:t>CREDIT EDA CASE STUDY</a:t>
            </a:r>
          </a:p>
          <a:p>
            <a:pPr algn="ctr"/>
            <a:endParaRPr lang="en-US" sz="3200" b="1" dirty="0"/>
          </a:p>
          <a:p>
            <a:pPr algn="ctr"/>
            <a:r>
              <a:rPr lang="en-US" sz="3200" b="1" dirty="0" smtClean="0"/>
              <a:t>By </a:t>
            </a:r>
            <a:r>
              <a:rPr lang="en-US" sz="3200" b="1" dirty="0" err="1" smtClean="0"/>
              <a:t>Tushar</a:t>
            </a:r>
            <a:r>
              <a:rPr lang="en-US" sz="3200" b="1" dirty="0" smtClean="0"/>
              <a:t> Joshi and </a:t>
            </a:r>
            <a:r>
              <a:rPr lang="en-US" sz="3200" b="1" dirty="0" err="1" smtClean="0"/>
              <a:t>Smrity</a:t>
            </a:r>
            <a:r>
              <a:rPr lang="en-US" sz="3200" b="1" dirty="0" smtClean="0"/>
              <a:t> Panda.</a:t>
            </a:r>
          </a:p>
          <a:p>
            <a:pPr algn="ctr"/>
            <a:endParaRPr lang="en-US" sz="3200" b="1" dirty="0"/>
          </a:p>
          <a:p>
            <a:pPr algn="ctr"/>
            <a:r>
              <a:rPr lang="en-US" sz="3200" b="1" dirty="0" smtClean="0"/>
              <a:t>PG Diploma Data Science- DS C27 Batch.</a:t>
            </a:r>
            <a:endParaRPr lang="en-US" sz="3200" b="1" dirty="0"/>
          </a:p>
        </p:txBody>
      </p:sp>
    </p:spTree>
    <p:extLst>
      <p:ext uri="{BB962C8B-B14F-4D97-AF65-F5344CB8AC3E}">
        <p14:creationId xmlns:p14="http://schemas.microsoft.com/office/powerpoint/2010/main" val="184019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Tushar\Desktop\IIIT-B\Data Tool Kit\1 Group case study-EDA Case Study\FINAL EDA CASE STUDY- TUSHAR JOSHI AND SMRUTI PANDA\images\download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144000" cy="4902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5975" y="0"/>
            <a:ext cx="7512050" cy="400110"/>
          </a:xfrm>
          <a:prstGeom prst="rect">
            <a:avLst/>
          </a:prstGeom>
          <a:noFill/>
        </p:spPr>
        <p:txBody>
          <a:bodyPr wrap="square" rtlCol="0">
            <a:spAutoFit/>
          </a:bodyPr>
          <a:lstStyle/>
          <a:p>
            <a:pPr algn="ctr"/>
            <a:r>
              <a:rPr lang="en-US" sz="2000" b="1" dirty="0"/>
              <a:t>INCOME TYPE OF THE APPLICANTS</a:t>
            </a:r>
          </a:p>
        </p:txBody>
      </p:sp>
      <p:sp>
        <p:nvSpPr>
          <p:cNvPr id="3" name="TextBox 2"/>
          <p:cNvSpPr txBox="1"/>
          <p:nvPr/>
        </p:nvSpPr>
        <p:spPr>
          <a:xfrm>
            <a:off x="0" y="5562600"/>
            <a:ext cx="9144000" cy="646331"/>
          </a:xfrm>
          <a:prstGeom prst="rect">
            <a:avLst/>
          </a:prstGeom>
          <a:noFill/>
        </p:spPr>
        <p:txBody>
          <a:bodyPr wrap="square" rtlCol="0">
            <a:spAutoFit/>
          </a:bodyPr>
          <a:lstStyle/>
          <a:p>
            <a:r>
              <a:rPr lang="en-US" dirty="0"/>
              <a:t>WE SEE THAT BOTH AMONGST THE DEFAULTERS AND NON DEFAULTERS THE PEOPLE WITH DAY JOBS ARE HIGHEST.</a:t>
            </a:r>
          </a:p>
        </p:txBody>
      </p:sp>
    </p:spTree>
    <p:extLst>
      <p:ext uri="{BB962C8B-B14F-4D97-AF65-F5344CB8AC3E}">
        <p14:creationId xmlns:p14="http://schemas.microsoft.com/office/powerpoint/2010/main" val="231876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Tushar\Desktop\IIIT-B\Data Tool Kit\1 Group case study-EDA Case Study\FINAL EDA CASE STUDY- TUSHAR JOSHI AND SMRUTI PANDA\images\download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1254"/>
            <a:ext cx="9144000" cy="46017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0"/>
            <a:ext cx="7718425" cy="677108"/>
          </a:xfrm>
          <a:prstGeom prst="rect">
            <a:avLst/>
          </a:prstGeom>
          <a:noFill/>
        </p:spPr>
        <p:txBody>
          <a:bodyPr wrap="square" rtlCol="0">
            <a:spAutoFit/>
          </a:bodyPr>
          <a:lstStyle/>
          <a:p>
            <a:pPr algn="ctr"/>
            <a:r>
              <a:rPr lang="en-US" sz="2000" b="1" dirty="0"/>
              <a:t>EDUCATION LEVEL OF THE APPLICANTS</a:t>
            </a:r>
          </a:p>
          <a:p>
            <a:endParaRPr lang="en-US" dirty="0"/>
          </a:p>
        </p:txBody>
      </p:sp>
      <p:sp>
        <p:nvSpPr>
          <p:cNvPr id="3" name="TextBox 2"/>
          <p:cNvSpPr txBox="1"/>
          <p:nvPr/>
        </p:nvSpPr>
        <p:spPr>
          <a:xfrm>
            <a:off x="0" y="5334000"/>
            <a:ext cx="9144000" cy="923330"/>
          </a:xfrm>
          <a:prstGeom prst="rect">
            <a:avLst/>
          </a:prstGeom>
          <a:noFill/>
        </p:spPr>
        <p:txBody>
          <a:bodyPr wrap="square" rtlCol="0">
            <a:spAutoFit/>
          </a:bodyPr>
          <a:lstStyle/>
          <a:p>
            <a:r>
              <a:rPr lang="en-US" dirty="0" smtClean="0"/>
              <a:t>THE </a:t>
            </a:r>
            <a:r>
              <a:rPr lang="en-US" dirty="0"/>
              <a:t>EDUCATION TYPE OF BOTH THE DEFAULTERS AND NON- DEFAULTERS SEEMS TO BE SECONDARY/SECONDARY SPECIAL. WHERE AS FOR NON DEFAULTERS IT IS LOWER SECONDARY OR INCOMPLETE HIGHER.</a:t>
            </a:r>
          </a:p>
        </p:txBody>
      </p:sp>
    </p:spTree>
    <p:extLst>
      <p:ext uri="{BB962C8B-B14F-4D97-AF65-F5344CB8AC3E}">
        <p14:creationId xmlns:p14="http://schemas.microsoft.com/office/powerpoint/2010/main" val="177361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Tushar\Desktop\IIIT-B\Data Tool Kit\1 Group case study-EDA Case Study\FINAL EDA CASE STUDY- TUSHAR JOSHI AND SMRUTI PANDA\images\download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144000" cy="3841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0"/>
            <a:ext cx="7315200" cy="400110"/>
          </a:xfrm>
          <a:prstGeom prst="rect">
            <a:avLst/>
          </a:prstGeom>
          <a:noFill/>
        </p:spPr>
        <p:txBody>
          <a:bodyPr wrap="square" rtlCol="0">
            <a:spAutoFit/>
          </a:bodyPr>
          <a:lstStyle/>
          <a:p>
            <a:pPr algn="ctr"/>
            <a:r>
              <a:rPr lang="en-US" sz="2000" b="1" dirty="0"/>
              <a:t>FAMILY STATUS OF THE APPLICANTS</a:t>
            </a:r>
          </a:p>
        </p:txBody>
      </p:sp>
      <p:sp>
        <p:nvSpPr>
          <p:cNvPr id="3" name="TextBox 2"/>
          <p:cNvSpPr txBox="1"/>
          <p:nvPr/>
        </p:nvSpPr>
        <p:spPr>
          <a:xfrm>
            <a:off x="0" y="5181600"/>
            <a:ext cx="9144000" cy="923330"/>
          </a:xfrm>
          <a:prstGeom prst="rect">
            <a:avLst/>
          </a:prstGeom>
          <a:noFill/>
        </p:spPr>
        <p:txBody>
          <a:bodyPr wrap="square" rtlCol="0">
            <a:spAutoFit/>
          </a:bodyPr>
          <a:lstStyle/>
          <a:p>
            <a:r>
              <a:rPr lang="en-US" dirty="0"/>
              <a:t>THE APPLICANTS WHO ARE MARRIED ARE THE HIGHEST NUMBER OF DEFAULTERS AND NON DEFAULTERS. WHEREAS WIDOWS ARE THE LOWEST NUMBERS OF DEFAULETRS AS WELL AS NON- DEFAULTERS.</a:t>
            </a:r>
          </a:p>
        </p:txBody>
      </p:sp>
    </p:spTree>
    <p:extLst>
      <p:ext uri="{BB962C8B-B14F-4D97-AF65-F5344CB8AC3E}">
        <p14:creationId xmlns:p14="http://schemas.microsoft.com/office/powerpoint/2010/main" val="121848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Tushar\Desktop\IIIT-B\Data Tool Kit\1 Group case study-EDA Case Study\FINAL EDA CASE STUDY- TUSHAR JOSHI AND SMRUTI PANDA\images\download (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7910"/>
            <a:ext cx="9144000" cy="3841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152400"/>
            <a:ext cx="6934200" cy="400110"/>
          </a:xfrm>
          <a:prstGeom prst="rect">
            <a:avLst/>
          </a:prstGeom>
          <a:noFill/>
        </p:spPr>
        <p:txBody>
          <a:bodyPr wrap="square" rtlCol="0">
            <a:spAutoFit/>
          </a:bodyPr>
          <a:lstStyle/>
          <a:p>
            <a:pPr algn="ctr"/>
            <a:r>
              <a:rPr lang="en-US" sz="2000" b="1" dirty="0"/>
              <a:t>GENDER OF APPLICANTS</a:t>
            </a:r>
          </a:p>
        </p:txBody>
      </p:sp>
      <p:sp>
        <p:nvSpPr>
          <p:cNvPr id="3" name="TextBox 2"/>
          <p:cNvSpPr txBox="1"/>
          <p:nvPr/>
        </p:nvSpPr>
        <p:spPr>
          <a:xfrm>
            <a:off x="0" y="4876800"/>
            <a:ext cx="9144000" cy="923330"/>
          </a:xfrm>
          <a:prstGeom prst="rect">
            <a:avLst/>
          </a:prstGeom>
          <a:noFill/>
        </p:spPr>
        <p:txBody>
          <a:bodyPr wrap="square" rtlCol="0">
            <a:spAutoFit/>
          </a:bodyPr>
          <a:lstStyle/>
          <a:p>
            <a:r>
              <a:rPr lang="en-US" b="1" i="1" dirty="0"/>
              <a:t>IN BOTH THE CASES THE NUMBER OF FEMALES IS HIGH, MEANING, IT IS THE FEMALES THAT HAVE APPLIED FOR MOST LOANS</a:t>
            </a:r>
          </a:p>
          <a:p>
            <a:endParaRPr lang="en-US" dirty="0"/>
          </a:p>
        </p:txBody>
      </p:sp>
    </p:spTree>
    <p:extLst>
      <p:ext uri="{BB962C8B-B14F-4D97-AF65-F5344CB8AC3E}">
        <p14:creationId xmlns:p14="http://schemas.microsoft.com/office/powerpoint/2010/main" val="66781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Tushar\Desktop\IIIT-B\Data Tool Kit\1 Group case study-EDA Case Study\FINAL EDA CASE STUDY- TUSHAR JOSHI AND SMRUTI PANDA\images\download (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144000" cy="4248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0"/>
            <a:ext cx="7086600" cy="400110"/>
          </a:xfrm>
          <a:prstGeom prst="rect">
            <a:avLst/>
          </a:prstGeom>
          <a:noFill/>
        </p:spPr>
        <p:txBody>
          <a:bodyPr wrap="square" rtlCol="0">
            <a:spAutoFit/>
          </a:bodyPr>
          <a:lstStyle/>
          <a:p>
            <a:pPr algn="ctr"/>
            <a:r>
              <a:rPr lang="en-US" sz="2000" b="1" dirty="0"/>
              <a:t>AGE OF THE APPLICANTS.</a:t>
            </a:r>
          </a:p>
        </p:txBody>
      </p:sp>
      <p:sp>
        <p:nvSpPr>
          <p:cNvPr id="3" name="TextBox 2"/>
          <p:cNvSpPr txBox="1"/>
          <p:nvPr/>
        </p:nvSpPr>
        <p:spPr>
          <a:xfrm>
            <a:off x="0" y="4953000"/>
            <a:ext cx="9144000" cy="1477328"/>
          </a:xfrm>
          <a:prstGeom prst="rect">
            <a:avLst/>
          </a:prstGeom>
          <a:noFill/>
        </p:spPr>
        <p:txBody>
          <a:bodyPr wrap="square" rtlCol="0">
            <a:spAutoFit/>
          </a:bodyPr>
          <a:lstStyle/>
          <a:p>
            <a:r>
              <a:rPr lang="en-US" dirty="0"/>
              <a:t>FROM THE HISTOGRAM WE SEE THAT THE HIGHEST NUMBER OF NON-DEFAULTERS ARE BETWEEN 25-30 YEARS, AND AS THE AGE INCREASES THE NUMBER OF NON- DEFALUTERS ALSO INCREASES.PEOPLE WITH AGE GROUP FROM 25-30ARE PREFERRABLE FOR CREDIT. FOR THE DEFAULTERS PEOPLE BETWEEN THE AGE GROUP OF 35-45 TEND TO DEFAULT THE MOST, SO CREDIT LOANS TO THIS AGE GROUP IS NOT PREFERRABLE</a:t>
            </a:r>
          </a:p>
        </p:txBody>
      </p:sp>
    </p:spTree>
    <p:extLst>
      <p:ext uri="{BB962C8B-B14F-4D97-AF65-F5344CB8AC3E}">
        <p14:creationId xmlns:p14="http://schemas.microsoft.com/office/powerpoint/2010/main" val="271594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Tushar\Desktop\IIIT-B\Data Tool Kit\1 Group case study-EDA Case Study\FINAL EDA CASE STUDY- TUSHAR JOSHI AND SMRUTI PANDA\images\download (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61665"/>
            <a:ext cx="9220200" cy="46437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0"/>
            <a:ext cx="7696200" cy="461665"/>
          </a:xfrm>
          <a:prstGeom prst="rect">
            <a:avLst/>
          </a:prstGeom>
          <a:noFill/>
        </p:spPr>
        <p:txBody>
          <a:bodyPr wrap="square" rtlCol="0">
            <a:spAutoFit/>
          </a:bodyPr>
          <a:lstStyle/>
          <a:p>
            <a:pPr algn="ctr"/>
            <a:r>
              <a:rPr lang="en-US" sz="2400" b="1" dirty="0"/>
              <a:t>ANALYSING THE INCOME RANGE.</a:t>
            </a:r>
          </a:p>
        </p:txBody>
      </p:sp>
      <p:sp>
        <p:nvSpPr>
          <p:cNvPr id="3" name="TextBox 2"/>
          <p:cNvSpPr txBox="1"/>
          <p:nvPr/>
        </p:nvSpPr>
        <p:spPr>
          <a:xfrm>
            <a:off x="0" y="5105400"/>
            <a:ext cx="9144000" cy="923330"/>
          </a:xfrm>
          <a:prstGeom prst="rect">
            <a:avLst/>
          </a:prstGeom>
          <a:noFill/>
        </p:spPr>
        <p:txBody>
          <a:bodyPr wrap="square" rtlCol="0">
            <a:spAutoFit/>
          </a:bodyPr>
          <a:lstStyle/>
          <a:p>
            <a:r>
              <a:rPr lang="en-US" dirty="0"/>
              <a:t>MOST OF THE INCOME RANGES ARE BETWEEN 50,000- 200000 WE SEE THAT THE INCOME RANGES OF THE BOTH DEFAULTERS AND NON- DEFAULTERS ARE ALMOST SAME. SO GOING FOR FURTHER ANALYSIS.</a:t>
            </a:r>
          </a:p>
        </p:txBody>
      </p:sp>
    </p:spTree>
    <p:extLst>
      <p:ext uri="{BB962C8B-B14F-4D97-AF65-F5344CB8AC3E}">
        <p14:creationId xmlns:p14="http://schemas.microsoft.com/office/powerpoint/2010/main" val="166636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09800"/>
            <a:ext cx="9144000" cy="1077218"/>
          </a:xfrm>
          <a:prstGeom prst="rect">
            <a:avLst/>
          </a:prstGeom>
          <a:noFill/>
        </p:spPr>
        <p:txBody>
          <a:bodyPr wrap="square" rtlCol="0">
            <a:spAutoFit/>
          </a:bodyPr>
          <a:lstStyle/>
          <a:p>
            <a:pPr algn="ctr"/>
            <a:r>
              <a:rPr lang="en-US" sz="3200" b="1" dirty="0" smtClean="0"/>
              <a:t>UNIVARIATE ANALYSIS OF THE NUMERICAL COLUMNS.</a:t>
            </a:r>
            <a:endParaRPr lang="en-US" sz="3200" b="1" dirty="0"/>
          </a:p>
        </p:txBody>
      </p:sp>
    </p:spTree>
    <p:extLst>
      <p:ext uri="{BB962C8B-B14F-4D97-AF65-F5344CB8AC3E}">
        <p14:creationId xmlns:p14="http://schemas.microsoft.com/office/powerpoint/2010/main" val="147316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Tushar\Desktop\IIIT-B\Data Tool Kit\1 Group case study-EDA Case Study\FINAL EDA CASE STUDY- TUSHAR JOSHI AND SMRUTI PANDA\images\download (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28710"/>
            <a:ext cx="9372599" cy="45497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228600"/>
            <a:ext cx="7543800" cy="400110"/>
          </a:xfrm>
          <a:prstGeom prst="rect">
            <a:avLst/>
          </a:prstGeom>
          <a:noFill/>
        </p:spPr>
        <p:txBody>
          <a:bodyPr wrap="square" rtlCol="0">
            <a:spAutoFit/>
          </a:bodyPr>
          <a:lstStyle/>
          <a:p>
            <a:pPr algn="ctr"/>
            <a:r>
              <a:rPr lang="en-US" sz="2000" b="1" dirty="0"/>
              <a:t>PLOTTING KDE FOR LOAN ANNUITY.</a:t>
            </a:r>
          </a:p>
        </p:txBody>
      </p:sp>
      <p:sp>
        <p:nvSpPr>
          <p:cNvPr id="3" name="TextBox 2"/>
          <p:cNvSpPr txBox="1"/>
          <p:nvPr/>
        </p:nvSpPr>
        <p:spPr>
          <a:xfrm>
            <a:off x="1" y="5542865"/>
            <a:ext cx="9143999" cy="646331"/>
          </a:xfrm>
          <a:prstGeom prst="rect">
            <a:avLst/>
          </a:prstGeom>
          <a:noFill/>
        </p:spPr>
        <p:txBody>
          <a:bodyPr wrap="square" rtlCol="0">
            <a:spAutoFit/>
          </a:bodyPr>
          <a:lstStyle/>
          <a:p>
            <a:r>
              <a:rPr lang="en-US" dirty="0"/>
              <a:t>LOAN ANNUITY IS MOSTLY CONCENTRATED BETWEEN 0-50000. THE GRAPH PATTERN IS SAME FOR BOTH DEFAULTERS AND NON- DEFAULTERS.</a:t>
            </a:r>
          </a:p>
        </p:txBody>
      </p:sp>
    </p:spTree>
    <p:extLst>
      <p:ext uri="{BB962C8B-B14F-4D97-AF65-F5344CB8AC3E}">
        <p14:creationId xmlns:p14="http://schemas.microsoft.com/office/powerpoint/2010/main" val="27674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Tushar\Desktop\IIIT-B\Data Tool Kit\1 Group case study-EDA Case Study\FINAL EDA CASE STUDY- TUSHAR JOSHI AND SMRUTI PANDA\images\download (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7886"/>
            <a:ext cx="9144000" cy="4298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9144000" cy="707886"/>
          </a:xfrm>
          <a:prstGeom prst="rect">
            <a:avLst/>
          </a:prstGeom>
          <a:noFill/>
        </p:spPr>
        <p:txBody>
          <a:bodyPr wrap="square" rtlCol="0">
            <a:spAutoFit/>
          </a:bodyPr>
          <a:lstStyle/>
          <a:p>
            <a:pPr algn="ctr"/>
            <a:r>
              <a:rPr lang="en-US" sz="2000" b="1" dirty="0"/>
              <a:t>KDE PLOT FOR THE VALUE OF THE GOODS, FOR WHICH THE LOAN WAS AVAILED.</a:t>
            </a:r>
          </a:p>
          <a:p>
            <a:pPr algn="ctr"/>
            <a:endParaRPr lang="en-US" sz="2000" b="1" dirty="0"/>
          </a:p>
        </p:txBody>
      </p:sp>
      <p:sp>
        <p:nvSpPr>
          <p:cNvPr id="3" name="TextBox 2"/>
          <p:cNvSpPr txBox="1"/>
          <p:nvPr/>
        </p:nvSpPr>
        <p:spPr>
          <a:xfrm>
            <a:off x="0" y="5410200"/>
            <a:ext cx="9144000" cy="923330"/>
          </a:xfrm>
          <a:prstGeom prst="rect">
            <a:avLst/>
          </a:prstGeom>
          <a:noFill/>
        </p:spPr>
        <p:txBody>
          <a:bodyPr wrap="square" rtlCol="0">
            <a:spAutoFit/>
          </a:bodyPr>
          <a:lstStyle/>
          <a:p>
            <a:r>
              <a:rPr lang="en-US" dirty="0"/>
              <a:t>EVEN IN THIS KDE PLOT WE SEE THAT THE GRAPH ALMOST FOLLOWS A SIMILAR PATTERN DISTRIBUTION. THERE ARE SOME SIMILARITIES BETWEEN 150000-220000, HENCE MORE EXPENSIVE THE GOODS, LESS CHANCES OF DEFAULT.</a:t>
            </a:r>
          </a:p>
        </p:txBody>
      </p:sp>
    </p:spTree>
    <p:extLst>
      <p:ext uri="{BB962C8B-B14F-4D97-AF65-F5344CB8AC3E}">
        <p14:creationId xmlns:p14="http://schemas.microsoft.com/office/powerpoint/2010/main" val="89116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90800"/>
            <a:ext cx="9144000" cy="1323439"/>
          </a:xfrm>
          <a:prstGeom prst="rect">
            <a:avLst/>
          </a:prstGeom>
          <a:noFill/>
        </p:spPr>
        <p:txBody>
          <a:bodyPr wrap="square" rtlCol="0">
            <a:spAutoFit/>
          </a:bodyPr>
          <a:lstStyle/>
          <a:p>
            <a:pPr algn="ctr"/>
            <a:r>
              <a:rPr lang="en-US" sz="4000" b="1" dirty="0"/>
              <a:t>BIVARIATE ANALYSIS</a:t>
            </a:r>
          </a:p>
          <a:p>
            <a:pPr algn="ctr"/>
            <a:endParaRPr lang="en-US" sz="4000" dirty="0"/>
          </a:p>
        </p:txBody>
      </p:sp>
    </p:spTree>
    <p:extLst>
      <p:ext uri="{BB962C8B-B14F-4D97-AF65-F5344CB8AC3E}">
        <p14:creationId xmlns:p14="http://schemas.microsoft.com/office/powerpoint/2010/main" val="306209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8077200" cy="461665"/>
          </a:xfrm>
          <a:prstGeom prst="rect">
            <a:avLst/>
          </a:prstGeom>
          <a:noFill/>
        </p:spPr>
        <p:txBody>
          <a:bodyPr wrap="square" rtlCol="0">
            <a:spAutoFit/>
          </a:bodyPr>
          <a:lstStyle/>
          <a:p>
            <a:pPr algn="ctr"/>
            <a:r>
              <a:rPr lang="en-US" sz="2400" b="1" dirty="0" smtClean="0"/>
              <a:t>PROBLEM STATEMENT</a:t>
            </a:r>
            <a:endParaRPr lang="en-US" sz="2400" b="1" dirty="0"/>
          </a:p>
        </p:txBody>
      </p:sp>
      <p:sp>
        <p:nvSpPr>
          <p:cNvPr id="3" name="TextBox 2"/>
          <p:cNvSpPr txBox="1"/>
          <p:nvPr/>
        </p:nvSpPr>
        <p:spPr>
          <a:xfrm>
            <a:off x="0" y="838200"/>
            <a:ext cx="9144000" cy="4524315"/>
          </a:xfrm>
          <a:prstGeom prst="rect">
            <a:avLst/>
          </a:prstGeom>
          <a:noFill/>
        </p:spPr>
        <p:txBody>
          <a:bodyPr wrap="square" rtlCol="0">
            <a:spAutoFit/>
          </a:bodyPr>
          <a:lstStyle/>
          <a:p>
            <a:r>
              <a:rPr lang="en-US" dirty="0"/>
              <a:t>This case has been undertaken to perform EDA in a real business scenario. In this case study, we apply techniques of Exploratory Data </a:t>
            </a:r>
            <a:r>
              <a:rPr lang="en-US" dirty="0" err="1"/>
              <a:t>Analysis.We</a:t>
            </a:r>
            <a:r>
              <a:rPr lang="en-US" dirty="0"/>
              <a:t> will also Highlight the risk analytics in banking and financial services, and understand how data is used to </a:t>
            </a:r>
            <a:r>
              <a:rPr lang="en-US" dirty="0" err="1"/>
              <a:t>minimise</a:t>
            </a:r>
            <a:r>
              <a:rPr lang="en-US" dirty="0"/>
              <a:t> the risk of losing money while lending to customers</a:t>
            </a:r>
            <a:r>
              <a:rPr lang="en-US" dirty="0" smtClean="0"/>
              <a:t>.</a:t>
            </a:r>
          </a:p>
          <a:p>
            <a:endParaRPr lang="en-US" dirty="0" smtClean="0"/>
          </a:p>
          <a:p>
            <a:r>
              <a:rPr lang="en-US" b="1" dirty="0" smtClean="0"/>
              <a:t>Business Understanding:</a:t>
            </a:r>
          </a:p>
          <a:p>
            <a:endParaRPr lang="en-US" dirty="0"/>
          </a:p>
          <a:p>
            <a:r>
              <a:rPr lang="en-US" dirty="0" smtClean="0"/>
              <a:t>Using EDA from to </a:t>
            </a:r>
            <a:r>
              <a:rPr lang="en-US" dirty="0" err="1" smtClean="0"/>
              <a:t>analyse</a:t>
            </a:r>
            <a:r>
              <a:rPr lang="en-US" dirty="0" smtClean="0"/>
              <a:t> the </a:t>
            </a:r>
            <a:r>
              <a:rPr lang="en-US" dirty="0" err="1" smtClean="0"/>
              <a:t>patternsin</a:t>
            </a:r>
            <a:r>
              <a:rPr lang="en-US" dirty="0" smtClean="0"/>
              <a:t> the dataset, and figure out, which all clients can  repay the loan, based on their credit history and various other factors. The loan providing companies can use this data and come to an inference about whether the </a:t>
            </a:r>
            <a:r>
              <a:rPr lang="en-US" dirty="0" err="1" smtClean="0"/>
              <a:t>lient</a:t>
            </a:r>
            <a:r>
              <a:rPr lang="en-US" dirty="0" smtClean="0"/>
              <a:t> will be defaulter or not.</a:t>
            </a:r>
          </a:p>
          <a:p>
            <a:endParaRPr lang="en-US" dirty="0"/>
          </a:p>
          <a:p>
            <a:r>
              <a:rPr lang="en-US" dirty="0" smtClean="0"/>
              <a:t>Finding out if the client has any payment difficulties. </a:t>
            </a:r>
          </a:p>
          <a:p>
            <a:endParaRPr lang="en-US" dirty="0"/>
          </a:p>
          <a:p>
            <a:r>
              <a:rPr lang="en-US" dirty="0" smtClean="0"/>
              <a:t>And making the </a:t>
            </a:r>
            <a:r>
              <a:rPr lang="en-US" dirty="0" err="1" smtClean="0"/>
              <a:t>reuired</a:t>
            </a:r>
            <a:r>
              <a:rPr lang="en-US" dirty="0" smtClean="0"/>
              <a:t> decision </a:t>
            </a:r>
            <a:r>
              <a:rPr lang="en-US" dirty="0" err="1" smtClean="0"/>
              <a:t>vis</a:t>
            </a:r>
            <a:r>
              <a:rPr lang="en-US" dirty="0" smtClean="0"/>
              <a:t> a </a:t>
            </a:r>
            <a:r>
              <a:rPr lang="en-US" dirty="0" err="1" smtClean="0"/>
              <a:t>vis</a:t>
            </a:r>
            <a:r>
              <a:rPr lang="en-US" dirty="0" smtClean="0"/>
              <a:t> the loan, which is to </a:t>
            </a:r>
            <a:r>
              <a:rPr lang="en-US" b="1" dirty="0" smtClean="0"/>
              <a:t>Approve, Cancel, Refuse</a:t>
            </a:r>
            <a:r>
              <a:rPr lang="en-US" dirty="0" smtClean="0"/>
              <a:t> or remains </a:t>
            </a:r>
            <a:r>
              <a:rPr lang="en-US" b="1" dirty="0" smtClean="0"/>
              <a:t>Unused</a:t>
            </a:r>
            <a:r>
              <a:rPr lang="en-US" dirty="0" smtClean="0"/>
              <a:t>.</a:t>
            </a:r>
            <a:endParaRPr lang="en-US" dirty="0"/>
          </a:p>
          <a:p>
            <a:endParaRPr lang="en-US" dirty="0"/>
          </a:p>
        </p:txBody>
      </p:sp>
    </p:spTree>
    <p:extLst>
      <p:ext uri="{BB962C8B-B14F-4D97-AF65-F5344CB8AC3E}">
        <p14:creationId xmlns:p14="http://schemas.microsoft.com/office/powerpoint/2010/main" val="138706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Tushar\Desktop\IIIT-B\Data Tool Kit\1 Group case study-EDA Case Study\FINAL EDA CASE STUDY- TUSHAR JOSHI AND SMRUTI PANDA\images\download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144000" cy="47814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7061200" cy="400110"/>
          </a:xfrm>
          <a:prstGeom prst="rect">
            <a:avLst/>
          </a:prstGeom>
          <a:noFill/>
        </p:spPr>
        <p:txBody>
          <a:bodyPr wrap="square" rtlCol="0">
            <a:spAutoFit/>
          </a:bodyPr>
          <a:lstStyle/>
          <a:p>
            <a:pPr algn="ctr"/>
            <a:r>
              <a:rPr lang="en-US" sz="2000" b="1" dirty="0"/>
              <a:t>SCATTER PLOT FOR INCOME AND CREDIT.</a:t>
            </a:r>
          </a:p>
        </p:txBody>
      </p:sp>
      <p:sp>
        <p:nvSpPr>
          <p:cNvPr id="3" name="TextBox 2"/>
          <p:cNvSpPr txBox="1"/>
          <p:nvPr/>
        </p:nvSpPr>
        <p:spPr>
          <a:xfrm>
            <a:off x="0" y="5562600"/>
            <a:ext cx="9144000" cy="646331"/>
          </a:xfrm>
          <a:prstGeom prst="rect">
            <a:avLst/>
          </a:prstGeom>
          <a:noFill/>
        </p:spPr>
        <p:txBody>
          <a:bodyPr wrap="square" rtlCol="0">
            <a:spAutoFit/>
          </a:bodyPr>
          <a:lstStyle/>
          <a:p>
            <a:r>
              <a:rPr lang="en-US" dirty="0"/>
              <a:t>THE DENSITY OF DEFAULTS IS LOW WHEN THE INCOME IS HIGH, THE DENSITY OF NON DEFAULTERS DECREASES AS THE CREDIT AND INCOME BOTH INCREASE</a:t>
            </a:r>
          </a:p>
        </p:txBody>
      </p:sp>
    </p:spTree>
    <p:extLst>
      <p:ext uri="{BB962C8B-B14F-4D97-AF65-F5344CB8AC3E}">
        <p14:creationId xmlns:p14="http://schemas.microsoft.com/office/powerpoint/2010/main" val="182740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Tushar\Desktop\IIIT-B\Data Tool Kit\1 Group case study-EDA Case Study\FINAL EDA CASE STUDY- TUSHAR JOSHI AND SMRUTI PANDA\images\download (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144000" cy="49656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125" y="0"/>
            <a:ext cx="7737475" cy="400110"/>
          </a:xfrm>
          <a:prstGeom prst="rect">
            <a:avLst/>
          </a:prstGeom>
          <a:noFill/>
        </p:spPr>
        <p:txBody>
          <a:bodyPr wrap="square" rtlCol="0">
            <a:spAutoFit/>
          </a:bodyPr>
          <a:lstStyle/>
          <a:p>
            <a:pPr algn="ctr"/>
            <a:r>
              <a:rPr lang="en-US" sz="2000" b="1" dirty="0"/>
              <a:t>SCATTER PLOT FOR AGE AND CREDIT AMOUNT.</a:t>
            </a:r>
          </a:p>
        </p:txBody>
      </p:sp>
      <p:sp>
        <p:nvSpPr>
          <p:cNvPr id="3" name="TextBox 2"/>
          <p:cNvSpPr txBox="1"/>
          <p:nvPr/>
        </p:nvSpPr>
        <p:spPr>
          <a:xfrm>
            <a:off x="152400" y="5562600"/>
            <a:ext cx="8686800" cy="923330"/>
          </a:xfrm>
          <a:prstGeom prst="rect">
            <a:avLst/>
          </a:prstGeom>
          <a:noFill/>
        </p:spPr>
        <p:txBody>
          <a:bodyPr wrap="square" rtlCol="0">
            <a:spAutoFit/>
          </a:bodyPr>
          <a:lstStyle/>
          <a:p>
            <a:r>
              <a:rPr lang="en-US" dirty="0"/>
              <a:t>THE DEFAULTERS AND NON DEFAULTERS DENSITY IS SPRAD EVENLY ACROSS, FOR MOST OF THE DEFALUTERS THE CREDIT AMNT IS LESS THAN 1.5, WHEREAS THAT FOR NON DEFAULTERS IS LESS THAN 2</a:t>
            </a:r>
          </a:p>
        </p:txBody>
      </p:sp>
    </p:spTree>
    <p:extLst>
      <p:ext uri="{BB962C8B-B14F-4D97-AF65-F5344CB8AC3E}">
        <p14:creationId xmlns:p14="http://schemas.microsoft.com/office/powerpoint/2010/main" val="247418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Tushar\Desktop\IIIT-B\Data Tool Kit\1 Group case study-EDA Case Study\FINAL EDA CASE STUDY- TUSHAR JOSHI AND SMRUTI PANDA\images\download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943"/>
            <a:ext cx="9144000" cy="50118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3600" y="0"/>
            <a:ext cx="7899400" cy="707886"/>
          </a:xfrm>
          <a:prstGeom prst="rect">
            <a:avLst/>
          </a:prstGeom>
          <a:noFill/>
        </p:spPr>
        <p:txBody>
          <a:bodyPr wrap="square" rtlCol="0">
            <a:spAutoFit/>
          </a:bodyPr>
          <a:lstStyle/>
          <a:p>
            <a:pPr algn="ctr"/>
            <a:r>
              <a:rPr lang="en-US" sz="2000" b="1" dirty="0"/>
              <a:t>SCATTER PLOT FOR CREDIT AMOUNT AND GOOD PRICE.</a:t>
            </a:r>
          </a:p>
          <a:p>
            <a:pPr algn="ctr"/>
            <a:endParaRPr lang="en-US" sz="2000" b="1" dirty="0"/>
          </a:p>
        </p:txBody>
      </p:sp>
      <p:sp>
        <p:nvSpPr>
          <p:cNvPr id="3" name="TextBox 2"/>
          <p:cNvSpPr txBox="1"/>
          <p:nvPr/>
        </p:nvSpPr>
        <p:spPr>
          <a:xfrm>
            <a:off x="0" y="5562600"/>
            <a:ext cx="9067800" cy="646331"/>
          </a:xfrm>
          <a:prstGeom prst="rect">
            <a:avLst/>
          </a:prstGeom>
          <a:noFill/>
        </p:spPr>
        <p:txBody>
          <a:bodyPr wrap="square" rtlCol="0">
            <a:spAutoFit/>
          </a:bodyPr>
          <a:lstStyle/>
          <a:p>
            <a:r>
              <a:rPr lang="en-US" dirty="0"/>
              <a:t>FOR BOTH THE DEFALUTERS AND NON DEFAULTERS, AS THE VALUE OF THE GOODS INCRESES, THE LOAN VALUE INCREASES</a:t>
            </a:r>
          </a:p>
        </p:txBody>
      </p:sp>
    </p:spTree>
    <p:extLst>
      <p:ext uri="{BB962C8B-B14F-4D97-AF65-F5344CB8AC3E}">
        <p14:creationId xmlns:p14="http://schemas.microsoft.com/office/powerpoint/2010/main" val="190588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Tushar\Desktop\IIIT-B\Data Tool Kit\1 Group case study-EDA Case Study\FINAL EDA CASE STUDY- TUSHAR JOSHI AND SMRUTI PANDA\images\downloa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8991600" cy="4832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3600" y="0"/>
            <a:ext cx="7061200" cy="400110"/>
          </a:xfrm>
          <a:prstGeom prst="rect">
            <a:avLst/>
          </a:prstGeom>
          <a:noFill/>
        </p:spPr>
        <p:txBody>
          <a:bodyPr wrap="square" rtlCol="0">
            <a:spAutoFit/>
          </a:bodyPr>
          <a:lstStyle/>
          <a:p>
            <a:pPr algn="ctr"/>
            <a:r>
              <a:rPr lang="en-US" sz="2000" b="1" dirty="0"/>
              <a:t>SCATTER PLOT FOR ANNUITY AND CREDIT AMOUNT.</a:t>
            </a:r>
          </a:p>
        </p:txBody>
      </p:sp>
      <p:sp>
        <p:nvSpPr>
          <p:cNvPr id="3" name="TextBox 2"/>
          <p:cNvSpPr txBox="1"/>
          <p:nvPr/>
        </p:nvSpPr>
        <p:spPr>
          <a:xfrm>
            <a:off x="76200" y="5791200"/>
            <a:ext cx="9067800" cy="646331"/>
          </a:xfrm>
          <a:prstGeom prst="rect">
            <a:avLst/>
          </a:prstGeom>
          <a:noFill/>
        </p:spPr>
        <p:txBody>
          <a:bodyPr wrap="square" rtlCol="0">
            <a:spAutoFit/>
          </a:bodyPr>
          <a:lstStyle/>
          <a:p>
            <a:r>
              <a:rPr lang="en-US" dirty="0"/>
              <a:t>FOR BOTH DEFAOLTERS AND NON- DEFAULTERS, AS THE CREDIT INCREASES, THE ANNUITY ALSO INCREASES</a:t>
            </a:r>
          </a:p>
        </p:txBody>
      </p:sp>
    </p:spTree>
    <p:extLst>
      <p:ext uri="{BB962C8B-B14F-4D97-AF65-F5344CB8AC3E}">
        <p14:creationId xmlns:p14="http://schemas.microsoft.com/office/powerpoint/2010/main" val="296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09800"/>
            <a:ext cx="9144000" cy="1384995"/>
          </a:xfrm>
          <a:prstGeom prst="rect">
            <a:avLst/>
          </a:prstGeom>
          <a:noFill/>
        </p:spPr>
        <p:txBody>
          <a:bodyPr wrap="square" rtlCol="0">
            <a:spAutoFit/>
          </a:bodyPr>
          <a:lstStyle/>
          <a:p>
            <a:pPr algn="ctr"/>
            <a:r>
              <a:rPr lang="en-US" sz="2800" b="1" dirty="0"/>
              <a:t>BIVARIATE ANALYSIS BETWEEN NUMERICAL AND CATEGORICAL COLUMN</a:t>
            </a:r>
          </a:p>
          <a:p>
            <a:pPr algn="ctr"/>
            <a:endParaRPr lang="en-US" sz="2800" b="1" dirty="0"/>
          </a:p>
        </p:txBody>
      </p:sp>
    </p:spTree>
    <p:extLst>
      <p:ext uri="{BB962C8B-B14F-4D97-AF65-F5344CB8AC3E}">
        <p14:creationId xmlns:p14="http://schemas.microsoft.com/office/powerpoint/2010/main" val="341535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Tushar\Desktop\IIIT-B\Data Tool Kit\1 Group case study-EDA Case Study\FINAL EDA CASE STUDY- TUSHAR JOSHI AND SMRUTI PANDA\images\download (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710"/>
            <a:ext cx="9144000" cy="47211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228600"/>
            <a:ext cx="8077200" cy="400110"/>
          </a:xfrm>
          <a:prstGeom prst="rect">
            <a:avLst/>
          </a:prstGeom>
          <a:noFill/>
        </p:spPr>
        <p:txBody>
          <a:bodyPr wrap="square" rtlCol="0">
            <a:spAutoFit/>
          </a:bodyPr>
          <a:lstStyle/>
          <a:p>
            <a:pPr algn="ctr"/>
            <a:r>
              <a:rPr lang="en-US" sz="2000" b="1" dirty="0"/>
              <a:t>COUNT PLOT FOR TYPE OF LOAN AND CREDIT RANGE.</a:t>
            </a:r>
          </a:p>
        </p:txBody>
      </p:sp>
      <p:sp>
        <p:nvSpPr>
          <p:cNvPr id="4" name="TextBox 3"/>
          <p:cNvSpPr txBox="1"/>
          <p:nvPr/>
        </p:nvSpPr>
        <p:spPr>
          <a:xfrm>
            <a:off x="0" y="5486400"/>
            <a:ext cx="9144000" cy="707886"/>
          </a:xfrm>
          <a:prstGeom prst="rect">
            <a:avLst/>
          </a:prstGeom>
          <a:noFill/>
        </p:spPr>
        <p:txBody>
          <a:bodyPr wrap="square" rtlCol="0">
            <a:spAutoFit/>
          </a:bodyPr>
          <a:lstStyle/>
          <a:p>
            <a:r>
              <a:rPr lang="en-US" sz="2000" dirty="0"/>
              <a:t>WE CAN SEE THAT THE CASH LOANS ARE PREFERRED IRRESPECTIVE OF THE CREDIT RANGE. AND THE MOST PREFERRED CREDIT RANGE IS 250000-500000</a:t>
            </a:r>
          </a:p>
        </p:txBody>
      </p:sp>
    </p:spTree>
    <p:extLst>
      <p:ext uri="{BB962C8B-B14F-4D97-AF65-F5344CB8AC3E}">
        <p14:creationId xmlns:p14="http://schemas.microsoft.com/office/powerpoint/2010/main" val="1255948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Tushar\Desktop\IIIT-B\Data Tool Kit\1 Group case study-EDA Case Study\FINAL EDA CASE STUDY- TUSHAR JOSHI AND SMRUTI PANDA\images\download (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20298"/>
            <a:ext cx="8991600" cy="46359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304800"/>
            <a:ext cx="8686800" cy="830997"/>
          </a:xfrm>
          <a:prstGeom prst="rect">
            <a:avLst/>
          </a:prstGeom>
          <a:noFill/>
        </p:spPr>
        <p:txBody>
          <a:bodyPr wrap="square" rtlCol="0">
            <a:spAutoFit/>
          </a:bodyPr>
          <a:lstStyle/>
          <a:p>
            <a:pPr algn="ctr"/>
            <a:r>
              <a:rPr lang="en-US" sz="2400" b="1" dirty="0"/>
              <a:t>ANALYSIS BETWEEN GENDER AND INCOME.</a:t>
            </a:r>
          </a:p>
          <a:p>
            <a:pPr algn="ctr"/>
            <a:endParaRPr lang="en-US" sz="2400" b="1" dirty="0"/>
          </a:p>
        </p:txBody>
      </p:sp>
      <p:sp>
        <p:nvSpPr>
          <p:cNvPr id="3" name="TextBox 2"/>
          <p:cNvSpPr txBox="1"/>
          <p:nvPr/>
        </p:nvSpPr>
        <p:spPr>
          <a:xfrm>
            <a:off x="0" y="5715000"/>
            <a:ext cx="9144000" cy="646331"/>
          </a:xfrm>
          <a:prstGeom prst="rect">
            <a:avLst/>
          </a:prstGeom>
          <a:noFill/>
        </p:spPr>
        <p:txBody>
          <a:bodyPr wrap="square" rtlCol="0">
            <a:spAutoFit/>
          </a:bodyPr>
          <a:lstStyle/>
          <a:p>
            <a:r>
              <a:rPr lang="en-US" dirty="0"/>
              <a:t>WE SEE THAT BOTH AMONG DEFALTERS AND NON DEFAULTERS FEMALES HAVE THE HIGHEST AMOUNT OF INCOME RANGE</a:t>
            </a:r>
          </a:p>
        </p:txBody>
      </p:sp>
    </p:spTree>
    <p:extLst>
      <p:ext uri="{BB962C8B-B14F-4D97-AF65-F5344CB8AC3E}">
        <p14:creationId xmlns:p14="http://schemas.microsoft.com/office/powerpoint/2010/main" val="206836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Tushar\Desktop\IIIT-B\Data Tool Kit\1 Group case study-EDA Case Study\FINAL EDA CASE STUDY- TUSHAR JOSHI AND SMRUTI PANDA\images\downloa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0110"/>
            <a:ext cx="8991600" cy="47052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0"/>
            <a:ext cx="7848600" cy="400110"/>
          </a:xfrm>
          <a:prstGeom prst="rect">
            <a:avLst/>
          </a:prstGeom>
          <a:noFill/>
        </p:spPr>
        <p:txBody>
          <a:bodyPr wrap="square" rtlCol="0">
            <a:spAutoFit/>
          </a:bodyPr>
          <a:lstStyle/>
          <a:p>
            <a:pPr algn="ctr"/>
            <a:r>
              <a:rPr lang="en-US" sz="2000" b="1" dirty="0"/>
              <a:t>BOX PLOT FOR CREDIT AMOUNT AND EDUCATION TYPE</a:t>
            </a:r>
            <a:r>
              <a:rPr lang="en-US" sz="2000" b="1" dirty="0" smtClean="0"/>
              <a:t>.</a:t>
            </a:r>
            <a:endParaRPr lang="en-US" sz="2000" b="1" dirty="0"/>
          </a:p>
        </p:txBody>
      </p:sp>
      <p:sp>
        <p:nvSpPr>
          <p:cNvPr id="3" name="TextBox 2"/>
          <p:cNvSpPr txBox="1"/>
          <p:nvPr/>
        </p:nvSpPr>
        <p:spPr>
          <a:xfrm>
            <a:off x="0" y="5486400"/>
            <a:ext cx="9144000" cy="923330"/>
          </a:xfrm>
          <a:prstGeom prst="rect">
            <a:avLst/>
          </a:prstGeom>
          <a:noFill/>
        </p:spPr>
        <p:txBody>
          <a:bodyPr wrap="square" rtlCol="0">
            <a:spAutoFit/>
          </a:bodyPr>
          <a:lstStyle/>
          <a:p>
            <a:r>
              <a:rPr lang="en-US" dirty="0"/>
              <a:t>WE SEE THAT AMONGS THE NON DEFAULTED CUSTOMERS, PEOPLE WITH HIGHER EDUCATION HAVE AVAILED MORE CREDIT COMPARED TO OTHER EDUCATION CATEGORIES. AMONGST DEFAULTED CUSTOMERS THE HIGHEST CREDIT AVAILED IS BY SECONDARY EDUCATION TYPE.</a:t>
            </a:r>
          </a:p>
        </p:txBody>
      </p:sp>
    </p:spTree>
    <p:extLst>
      <p:ext uri="{BB962C8B-B14F-4D97-AF65-F5344CB8AC3E}">
        <p14:creationId xmlns:p14="http://schemas.microsoft.com/office/powerpoint/2010/main" val="912075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Tushar\Desktop\IIIT-B\Data Tool Kit\1 Group case study-EDA Case Study\FINAL EDA CASE STUDY- TUSHAR JOSHI AND SMRUTI PANDA\images\download (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0111"/>
            <a:ext cx="9067800" cy="4248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0"/>
            <a:ext cx="7924800" cy="400110"/>
          </a:xfrm>
          <a:prstGeom prst="rect">
            <a:avLst/>
          </a:prstGeom>
          <a:noFill/>
        </p:spPr>
        <p:txBody>
          <a:bodyPr wrap="square" rtlCol="0">
            <a:spAutoFit/>
          </a:bodyPr>
          <a:lstStyle/>
          <a:p>
            <a:pPr algn="ctr"/>
            <a:r>
              <a:rPr lang="en-US" sz="2000" b="1" dirty="0"/>
              <a:t>BOXPLOT FOR INCOME AND EDUCATION TYPE</a:t>
            </a:r>
            <a:r>
              <a:rPr lang="en-US" sz="2000" b="1" dirty="0" smtClean="0"/>
              <a:t>.</a:t>
            </a:r>
            <a:endParaRPr lang="en-US" sz="2000" b="1" dirty="0"/>
          </a:p>
        </p:txBody>
      </p:sp>
      <p:sp>
        <p:nvSpPr>
          <p:cNvPr id="3" name="TextBox 2"/>
          <p:cNvSpPr txBox="1"/>
          <p:nvPr/>
        </p:nvSpPr>
        <p:spPr>
          <a:xfrm>
            <a:off x="0" y="5105400"/>
            <a:ext cx="9144000" cy="1200329"/>
          </a:xfrm>
          <a:prstGeom prst="rect">
            <a:avLst/>
          </a:prstGeom>
          <a:noFill/>
        </p:spPr>
        <p:txBody>
          <a:bodyPr wrap="square" rtlCol="0">
            <a:spAutoFit/>
          </a:bodyPr>
          <a:lstStyle/>
          <a:p>
            <a:r>
              <a:rPr lang="en-US" b="1" i="1" dirty="0"/>
              <a:t>FROM THE PLOT WE SEE THAT THE ACADEMIC DEGREE TYPE OF CLIENTS HAVE AVAILED A WIDE RANGE OF CREDITS AMONGST THE NON DEFAULTERS, WHERE AS AMONGST THE DEFAULTERS ITS CONCENTRATED IN A CERTAIN RANGE.</a:t>
            </a:r>
          </a:p>
          <a:p>
            <a:endParaRPr lang="en-US" dirty="0"/>
          </a:p>
        </p:txBody>
      </p:sp>
    </p:spTree>
    <p:extLst>
      <p:ext uri="{BB962C8B-B14F-4D97-AF65-F5344CB8AC3E}">
        <p14:creationId xmlns:p14="http://schemas.microsoft.com/office/powerpoint/2010/main" val="1350140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Tushar\Desktop\IIIT-B\Data Tool Kit\1 Group case study-EDA Case Study\FINAL EDA CASE STUDY- TUSHAR JOSHI AND SMRUTI PANDA\images\download (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54075" y="0"/>
            <a:ext cx="7908925" cy="707886"/>
          </a:xfrm>
          <a:prstGeom prst="rect">
            <a:avLst/>
          </a:prstGeom>
          <a:noFill/>
        </p:spPr>
        <p:txBody>
          <a:bodyPr wrap="square" rtlCol="0">
            <a:spAutoFit/>
          </a:bodyPr>
          <a:lstStyle/>
          <a:p>
            <a:pPr algn="ctr"/>
            <a:r>
              <a:rPr lang="en-US" sz="2000" b="1" dirty="0"/>
              <a:t>BOXPLOT FOR OCCUPATION AND THE CREDIT AMOUNT OF THE CLIENTS.</a:t>
            </a:r>
          </a:p>
          <a:p>
            <a:pPr algn="ctr"/>
            <a:endParaRPr lang="en-US" sz="2000" b="1" dirty="0"/>
          </a:p>
        </p:txBody>
      </p:sp>
      <p:sp>
        <p:nvSpPr>
          <p:cNvPr id="3" name="TextBox 2"/>
          <p:cNvSpPr txBox="1"/>
          <p:nvPr/>
        </p:nvSpPr>
        <p:spPr>
          <a:xfrm>
            <a:off x="0" y="5410200"/>
            <a:ext cx="9144000" cy="1200329"/>
          </a:xfrm>
          <a:prstGeom prst="rect">
            <a:avLst/>
          </a:prstGeom>
          <a:noFill/>
        </p:spPr>
        <p:txBody>
          <a:bodyPr wrap="square" rtlCol="0">
            <a:spAutoFit/>
          </a:bodyPr>
          <a:lstStyle/>
          <a:p>
            <a:r>
              <a:rPr lang="en-US" dirty="0" smtClean="0"/>
              <a:t>THE </a:t>
            </a:r>
            <a:r>
              <a:rPr lang="en-US" dirty="0"/>
              <a:t>OCCUPATION TYPE OF DEFAULTED CUSTOMERS ARE MORE COMPARED TO NON DEFAULTED CUSTOMERSM, LOOKS LIKE MANAGERS HAVE AVAILED MORE LOAN IN BOTH THE CASES, ANOTHER INTERESTING POINT IS LOW SKILL LABOURERES HAVE ALSO AVAILED SIGNIFANT LOANS AMONGST DEFAULTERS.</a:t>
            </a:r>
          </a:p>
        </p:txBody>
      </p:sp>
    </p:spTree>
    <p:extLst>
      <p:ext uri="{BB962C8B-B14F-4D97-AF65-F5344CB8AC3E}">
        <p14:creationId xmlns:p14="http://schemas.microsoft.com/office/powerpoint/2010/main" val="243175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763000" cy="646331"/>
          </a:xfrm>
          <a:prstGeom prst="rect">
            <a:avLst/>
          </a:prstGeom>
          <a:noFill/>
        </p:spPr>
        <p:txBody>
          <a:bodyPr wrap="square" rtlCol="0">
            <a:spAutoFit/>
          </a:bodyPr>
          <a:lstStyle/>
          <a:p>
            <a:pPr algn="ctr"/>
            <a:r>
              <a:rPr lang="en-US" b="1" dirty="0"/>
              <a:t>ANALYSING THE DATA </a:t>
            </a:r>
            <a:r>
              <a:rPr lang="en-US" b="1" dirty="0" smtClean="0"/>
              <a:t>IMBALANCE</a:t>
            </a:r>
            <a:endParaRPr lang="en-US" b="1" dirty="0"/>
          </a:p>
          <a:p>
            <a:endParaRPr lang="en-US" dirty="0"/>
          </a:p>
        </p:txBody>
      </p:sp>
      <p:pic>
        <p:nvPicPr>
          <p:cNvPr id="1026" name="Picture 2" descr="C:\Users\Tushar\Desktop\IIIT-B\Data Tool Kit\1 Group case study-EDA Case Study\FINAL EDA CASE STUDY- TUSHAR JOSHI AND SMRUTI PANDA\imag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685800"/>
            <a:ext cx="322580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243864"/>
            <a:ext cx="9144000" cy="1477328"/>
          </a:xfrm>
          <a:prstGeom prst="rect">
            <a:avLst/>
          </a:prstGeom>
          <a:noFill/>
        </p:spPr>
        <p:txBody>
          <a:bodyPr wrap="square" rtlCol="0">
            <a:spAutoFit/>
          </a:bodyPr>
          <a:lstStyle/>
          <a:p>
            <a:r>
              <a:rPr lang="en-US" b="1" i="1" dirty="0"/>
              <a:t>FROM THE PIE CHART WE OBSERVE THAT THERE IS HUGE IMBALANCE BETWEEN THE PERCENTAGE OF DEFAULTERS WITH RESPECT TO NON DEFAULTERS</a:t>
            </a:r>
            <a:r>
              <a:rPr lang="en-US" b="1" i="1" dirty="0" smtClean="0"/>
              <a:t>.</a:t>
            </a:r>
          </a:p>
          <a:p>
            <a:endParaRPr lang="en-US" b="1" i="1" dirty="0"/>
          </a:p>
          <a:p>
            <a:r>
              <a:rPr lang="en-US" b="1" dirty="0"/>
              <a:t>SO THE DATA IMBALANCE RATIO IS COMING TO BE 11.39:1</a:t>
            </a:r>
          </a:p>
          <a:p>
            <a:endParaRPr lang="en-US" dirty="0"/>
          </a:p>
        </p:txBody>
      </p:sp>
    </p:spTree>
    <p:extLst>
      <p:ext uri="{BB962C8B-B14F-4D97-AF65-F5344CB8AC3E}">
        <p14:creationId xmlns:p14="http://schemas.microsoft.com/office/powerpoint/2010/main" val="1423213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76600"/>
            <a:ext cx="9144000" cy="584775"/>
          </a:xfrm>
          <a:prstGeom prst="rect">
            <a:avLst/>
          </a:prstGeom>
          <a:noFill/>
        </p:spPr>
        <p:txBody>
          <a:bodyPr wrap="square" rtlCol="0">
            <a:spAutoFit/>
          </a:bodyPr>
          <a:lstStyle/>
          <a:p>
            <a:pPr algn="ctr"/>
            <a:r>
              <a:rPr lang="en-US" sz="3200" b="1" dirty="0" smtClean="0"/>
              <a:t>ANALYSIS AFTER COMBINING THE DATA SET</a:t>
            </a:r>
            <a:endParaRPr lang="en-US" sz="3200" b="1" dirty="0"/>
          </a:p>
        </p:txBody>
      </p:sp>
    </p:spTree>
    <p:extLst>
      <p:ext uri="{BB962C8B-B14F-4D97-AF65-F5344CB8AC3E}">
        <p14:creationId xmlns:p14="http://schemas.microsoft.com/office/powerpoint/2010/main" val="108791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646331"/>
          </a:xfrm>
          <a:prstGeom prst="rect">
            <a:avLst/>
          </a:prstGeom>
          <a:noFill/>
        </p:spPr>
        <p:txBody>
          <a:bodyPr wrap="square" rtlCol="0">
            <a:spAutoFit/>
          </a:bodyPr>
          <a:lstStyle/>
          <a:p>
            <a:pPr algn="ctr"/>
            <a:r>
              <a:rPr lang="en-US" sz="3600" b="1" dirty="0" smtClean="0"/>
              <a:t>UNIVARIATE ANALYSIS</a:t>
            </a:r>
            <a:endParaRPr lang="en-US" sz="3600" b="1" dirty="0"/>
          </a:p>
        </p:txBody>
      </p:sp>
    </p:spTree>
    <p:extLst>
      <p:ext uri="{BB962C8B-B14F-4D97-AF65-F5344CB8AC3E}">
        <p14:creationId xmlns:p14="http://schemas.microsoft.com/office/powerpoint/2010/main" val="133700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Tushar\Desktop\IIIT-B\Data Tool Kit\1 Group case study-EDA Case Study\FINAL EDA CASE STUDY- TUSHAR JOSHI AND SMRUTI PANDA\images\download (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3943"/>
            <a:ext cx="9067800" cy="41418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6477000" cy="707886"/>
          </a:xfrm>
          <a:prstGeom prst="rect">
            <a:avLst/>
          </a:prstGeom>
          <a:noFill/>
        </p:spPr>
        <p:txBody>
          <a:bodyPr wrap="square" rtlCol="0">
            <a:spAutoFit/>
          </a:bodyPr>
          <a:lstStyle/>
          <a:p>
            <a:pPr algn="ctr"/>
            <a:r>
              <a:rPr lang="en-US" sz="2000" b="1" dirty="0"/>
              <a:t>ANALYSIS OF THE CONTRACT STATUS.</a:t>
            </a:r>
          </a:p>
          <a:p>
            <a:pPr algn="ctr"/>
            <a:endParaRPr lang="en-US" sz="2000" b="1" dirty="0"/>
          </a:p>
        </p:txBody>
      </p:sp>
      <p:sp>
        <p:nvSpPr>
          <p:cNvPr id="3" name="TextBox 2"/>
          <p:cNvSpPr txBox="1"/>
          <p:nvPr/>
        </p:nvSpPr>
        <p:spPr>
          <a:xfrm>
            <a:off x="0" y="4800600"/>
            <a:ext cx="9144000" cy="646331"/>
          </a:xfrm>
          <a:prstGeom prst="rect">
            <a:avLst/>
          </a:prstGeom>
          <a:noFill/>
        </p:spPr>
        <p:txBody>
          <a:bodyPr wrap="square" rtlCol="0">
            <a:spAutoFit/>
          </a:bodyPr>
          <a:lstStyle/>
          <a:p>
            <a:r>
              <a:rPr lang="en-US" dirty="0"/>
              <a:t>WE SEE FROM THE COMBINED DATA THAT THE NUMBER OF APPROVED LOANS ARE MORE THAN CANCELLED OR REFUSED. DOING FURTHER ANALYSIS ON THIS TO GET SOME INFERENCE.</a:t>
            </a:r>
          </a:p>
        </p:txBody>
      </p:sp>
    </p:spTree>
    <p:extLst>
      <p:ext uri="{BB962C8B-B14F-4D97-AF65-F5344CB8AC3E}">
        <p14:creationId xmlns:p14="http://schemas.microsoft.com/office/powerpoint/2010/main" val="1385259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Tushar\Desktop\IIIT-B\Data Tool Kit\1 Group case study-EDA Case Study\FINAL EDA CASE STUDY- TUSHAR JOSHI AND SMRUTI PANDA\images\download (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1"/>
            <a:ext cx="9143999"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0"/>
            <a:ext cx="9525000" cy="707886"/>
          </a:xfrm>
          <a:prstGeom prst="rect">
            <a:avLst/>
          </a:prstGeom>
          <a:noFill/>
        </p:spPr>
        <p:txBody>
          <a:bodyPr wrap="square" rtlCol="0">
            <a:spAutoFit/>
          </a:bodyPr>
          <a:lstStyle/>
          <a:p>
            <a:pPr algn="ctr"/>
            <a:r>
              <a:rPr lang="en-US" sz="2000" b="1" dirty="0"/>
              <a:t>ANALYSIS OF DEFAULTERS AND NON-DEFAULTERS W.R.T THEIR EDUCATION TYPE.</a:t>
            </a:r>
          </a:p>
          <a:p>
            <a:pPr algn="ctr"/>
            <a:endParaRPr lang="en-US" sz="2000" b="1" dirty="0"/>
          </a:p>
        </p:txBody>
      </p:sp>
      <p:sp>
        <p:nvSpPr>
          <p:cNvPr id="3" name="TextBox 2"/>
          <p:cNvSpPr txBox="1"/>
          <p:nvPr/>
        </p:nvSpPr>
        <p:spPr>
          <a:xfrm>
            <a:off x="0" y="5638800"/>
            <a:ext cx="9143999" cy="646331"/>
          </a:xfrm>
          <a:prstGeom prst="rect">
            <a:avLst/>
          </a:prstGeom>
          <a:noFill/>
        </p:spPr>
        <p:txBody>
          <a:bodyPr wrap="square" rtlCol="0">
            <a:spAutoFit/>
          </a:bodyPr>
          <a:lstStyle/>
          <a:p>
            <a:r>
              <a:rPr lang="en-US" dirty="0" smtClean="0"/>
              <a:t>THE </a:t>
            </a:r>
            <a:r>
              <a:rPr lang="en-US" dirty="0"/>
              <a:t>SECONDARY EDUCATION IS HIGHEST AMONG BOTH THE SITUATIONS, FOLLOWED BY HIGHER EDUCATION AND INCOMPLETE HIGHER. SO BOTH THE GRAPHS ARE PRETTY SIMILAR.</a:t>
            </a:r>
          </a:p>
        </p:txBody>
      </p:sp>
    </p:spTree>
    <p:extLst>
      <p:ext uri="{BB962C8B-B14F-4D97-AF65-F5344CB8AC3E}">
        <p14:creationId xmlns:p14="http://schemas.microsoft.com/office/powerpoint/2010/main" val="18012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Tushar\Desktop\IIIT-B\Data Tool Kit\1 Group case study-EDA Case Study\FINAL EDA CASE STUDY- TUSHAR JOSHI AND SMRUTI PANDA\images\download (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5975" y="0"/>
            <a:ext cx="7337425" cy="1015663"/>
          </a:xfrm>
          <a:prstGeom prst="rect">
            <a:avLst/>
          </a:prstGeom>
          <a:noFill/>
        </p:spPr>
        <p:txBody>
          <a:bodyPr wrap="square" rtlCol="0">
            <a:spAutoFit/>
          </a:bodyPr>
          <a:lstStyle/>
          <a:p>
            <a:pPr algn="ctr"/>
            <a:r>
              <a:rPr lang="en-US" sz="2000" b="1" dirty="0"/>
              <a:t>ANALYSIS OF PURPOSE OF THE LOAN W.R.T DEFAULTERS AND NON-DEFAULTERS.</a:t>
            </a:r>
          </a:p>
          <a:p>
            <a:pPr algn="ctr"/>
            <a:endParaRPr lang="en-US" sz="2000" b="1" dirty="0"/>
          </a:p>
        </p:txBody>
      </p:sp>
      <p:sp>
        <p:nvSpPr>
          <p:cNvPr id="3" name="TextBox 2"/>
          <p:cNvSpPr txBox="1"/>
          <p:nvPr/>
        </p:nvSpPr>
        <p:spPr>
          <a:xfrm>
            <a:off x="0" y="5410200"/>
            <a:ext cx="9144000" cy="923330"/>
          </a:xfrm>
          <a:prstGeom prst="rect">
            <a:avLst/>
          </a:prstGeom>
          <a:noFill/>
        </p:spPr>
        <p:txBody>
          <a:bodyPr wrap="square" rtlCol="0">
            <a:spAutoFit/>
          </a:bodyPr>
          <a:lstStyle/>
          <a:p>
            <a:r>
              <a:rPr lang="en-US" dirty="0"/>
              <a:t>LOAN APPLIED FOR REPAIRS IS THE HIGHEST IN BOTH THE DEFAULTERS AND NON-DEFAULTERS. WHERE AS IT IS FOLLOWED BY OTHER NEEDS AND URGENT NEEDS. EDUCATION, HOUSE, MEDIACL AND CAR LOANS ARE FOLLOWED BY NEXT.</a:t>
            </a:r>
          </a:p>
        </p:txBody>
      </p:sp>
    </p:spTree>
    <p:extLst>
      <p:ext uri="{BB962C8B-B14F-4D97-AF65-F5344CB8AC3E}">
        <p14:creationId xmlns:p14="http://schemas.microsoft.com/office/powerpoint/2010/main" val="2460464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Tushar\Desktop\IIIT-B\Data Tool Kit\1 Group case study-EDA Case Study\FINAL EDA CASE STUDY- TUSHAR JOSHI AND SMRUTI PANDA\images\download (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1"/>
            <a:ext cx="9067800"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0"/>
            <a:ext cx="6934200" cy="707886"/>
          </a:xfrm>
          <a:prstGeom prst="rect">
            <a:avLst/>
          </a:prstGeom>
          <a:noFill/>
        </p:spPr>
        <p:txBody>
          <a:bodyPr wrap="square" rtlCol="0">
            <a:spAutoFit/>
          </a:bodyPr>
          <a:lstStyle/>
          <a:p>
            <a:pPr algn="ctr"/>
            <a:r>
              <a:rPr lang="en-US" sz="2000" b="1" dirty="0"/>
              <a:t>STATUS OF CREDIT W.R.T CLIENT TYPE.</a:t>
            </a:r>
          </a:p>
          <a:p>
            <a:pPr algn="ctr"/>
            <a:endParaRPr lang="en-US" sz="2000" b="1" dirty="0"/>
          </a:p>
        </p:txBody>
      </p:sp>
      <p:sp>
        <p:nvSpPr>
          <p:cNvPr id="3" name="TextBox 2"/>
          <p:cNvSpPr txBox="1"/>
          <p:nvPr/>
        </p:nvSpPr>
        <p:spPr>
          <a:xfrm>
            <a:off x="0" y="5029200"/>
            <a:ext cx="9144000" cy="1200329"/>
          </a:xfrm>
          <a:prstGeom prst="rect">
            <a:avLst/>
          </a:prstGeom>
          <a:noFill/>
        </p:spPr>
        <p:txBody>
          <a:bodyPr wrap="square" rtlCol="0">
            <a:spAutoFit/>
          </a:bodyPr>
          <a:lstStyle/>
          <a:p>
            <a:r>
              <a:rPr lang="en-US" dirty="0"/>
              <a:t>REPEATERS AMONG THE DEFAULTERS AND NON- DEFAULTERS IS HIGHEST, FOLLOWED BY NEW AND REFRESHED. BUT THE DIFFERENCE BETWEEN BOTH THE DEFAULTERS AND NON- DEFAULTERS IS HUGE.SO, IF YOU ARE AVAILING A REPEAT CREDIT, THE CHANCES OF CREDIT BEING APPROVED IS HIGH.</a:t>
            </a:r>
          </a:p>
        </p:txBody>
      </p:sp>
    </p:spTree>
    <p:extLst>
      <p:ext uri="{BB962C8B-B14F-4D97-AF65-F5344CB8AC3E}">
        <p14:creationId xmlns:p14="http://schemas.microsoft.com/office/powerpoint/2010/main" val="2794227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Tushar\Desktop\IIIT-B\Data Tool Kit\1 Group case study-EDA Case Study\FINAL EDA CASE STUDY- TUSHAR JOSHI AND SMRUTI PANDA\images\download (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8991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8350" y="0"/>
            <a:ext cx="7004050" cy="707886"/>
          </a:xfrm>
          <a:prstGeom prst="rect">
            <a:avLst/>
          </a:prstGeom>
          <a:noFill/>
        </p:spPr>
        <p:txBody>
          <a:bodyPr wrap="square" rtlCol="0">
            <a:spAutoFit/>
          </a:bodyPr>
          <a:lstStyle/>
          <a:p>
            <a:pPr algn="ctr"/>
            <a:r>
              <a:rPr lang="en-US" sz="2000" b="1" dirty="0"/>
              <a:t>Status of credit  w.r.t CHANNEL TYPE.</a:t>
            </a:r>
          </a:p>
          <a:p>
            <a:pPr algn="ctr"/>
            <a:endParaRPr lang="en-US" sz="2000" b="1" dirty="0"/>
          </a:p>
        </p:txBody>
      </p:sp>
      <p:sp>
        <p:nvSpPr>
          <p:cNvPr id="3" name="TextBox 2"/>
          <p:cNvSpPr txBox="1"/>
          <p:nvPr/>
        </p:nvSpPr>
        <p:spPr>
          <a:xfrm>
            <a:off x="0" y="5410200"/>
            <a:ext cx="9144000" cy="646331"/>
          </a:xfrm>
          <a:prstGeom prst="rect">
            <a:avLst/>
          </a:prstGeom>
          <a:noFill/>
        </p:spPr>
        <p:txBody>
          <a:bodyPr wrap="square" rtlCol="0">
            <a:spAutoFit/>
          </a:bodyPr>
          <a:lstStyle/>
          <a:p>
            <a:r>
              <a:rPr lang="en-US" dirty="0"/>
              <a:t>FOR NON DEFAULTED CLIENTS, THE CHANNEL OF ACQUISITON WAS THROUGH CASH AND CREDIT OFFICES, FOLLOWED BY COUNTRY WIDE ACQUISITON.</a:t>
            </a:r>
          </a:p>
        </p:txBody>
      </p:sp>
    </p:spTree>
    <p:extLst>
      <p:ext uri="{BB962C8B-B14F-4D97-AF65-F5344CB8AC3E}">
        <p14:creationId xmlns:p14="http://schemas.microsoft.com/office/powerpoint/2010/main" val="3864794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Tushar\Desktop\IIIT-B\Data Tool Kit\1 Group case study-EDA Case Study\FINAL EDA CASE STUDY- TUSHAR JOSHI AND SMRUTI PANDA\images\download (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00110"/>
            <a:ext cx="9067800" cy="5391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8350" y="0"/>
            <a:ext cx="7766050" cy="400110"/>
          </a:xfrm>
          <a:prstGeom prst="rect">
            <a:avLst/>
          </a:prstGeom>
          <a:noFill/>
        </p:spPr>
        <p:txBody>
          <a:bodyPr wrap="square" rtlCol="0">
            <a:spAutoFit/>
          </a:bodyPr>
          <a:lstStyle/>
          <a:p>
            <a:pPr algn="ctr"/>
            <a:r>
              <a:rPr lang="en-US" sz="2000" b="1" dirty="0"/>
              <a:t>STATUS OF CREDIT W.R.T PAYMENT TYPE.</a:t>
            </a:r>
          </a:p>
        </p:txBody>
      </p:sp>
      <p:sp>
        <p:nvSpPr>
          <p:cNvPr id="3" name="TextBox 2"/>
          <p:cNvSpPr txBox="1"/>
          <p:nvPr/>
        </p:nvSpPr>
        <p:spPr>
          <a:xfrm>
            <a:off x="0" y="5867400"/>
            <a:ext cx="9144000" cy="646331"/>
          </a:xfrm>
          <a:prstGeom prst="rect">
            <a:avLst/>
          </a:prstGeom>
          <a:noFill/>
        </p:spPr>
        <p:txBody>
          <a:bodyPr wrap="square" rtlCol="0">
            <a:spAutoFit/>
          </a:bodyPr>
          <a:lstStyle/>
          <a:p>
            <a:r>
              <a:rPr lang="en-US" dirty="0"/>
              <a:t>CASH PAYMENT SEEMS TO BE THE MOST PREFERRED WAY FOR THE BANKS, AS MOST OF THE NON- DEFAULTERS HAVE PAID VIA CASH.</a:t>
            </a:r>
          </a:p>
        </p:txBody>
      </p:sp>
    </p:spTree>
    <p:extLst>
      <p:ext uri="{BB962C8B-B14F-4D97-AF65-F5344CB8AC3E}">
        <p14:creationId xmlns:p14="http://schemas.microsoft.com/office/powerpoint/2010/main" val="3879667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Tushar\Desktop\IIIT-B\Data Tool Kit\1 Group case study-EDA Case Study\FINAL EDA CASE STUDY- TUSHAR JOSHI AND SMRUTI PANDA\images\download (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8991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0"/>
            <a:ext cx="7467600" cy="707886"/>
          </a:xfrm>
          <a:prstGeom prst="rect">
            <a:avLst/>
          </a:prstGeom>
          <a:noFill/>
        </p:spPr>
        <p:txBody>
          <a:bodyPr wrap="square" rtlCol="0">
            <a:spAutoFit/>
          </a:bodyPr>
          <a:lstStyle/>
          <a:p>
            <a:pPr algn="ctr"/>
            <a:r>
              <a:rPr lang="en-US" sz="2000" b="1" dirty="0"/>
              <a:t>ANALYSIS OF THE FAMILY STATUS OF THE CLIENTS.</a:t>
            </a:r>
          </a:p>
          <a:p>
            <a:pPr algn="ctr"/>
            <a:endParaRPr lang="en-US" sz="2000" b="1" dirty="0"/>
          </a:p>
        </p:txBody>
      </p:sp>
      <p:sp>
        <p:nvSpPr>
          <p:cNvPr id="3" name="TextBox 2"/>
          <p:cNvSpPr txBox="1"/>
          <p:nvPr/>
        </p:nvSpPr>
        <p:spPr>
          <a:xfrm>
            <a:off x="0" y="5562600"/>
            <a:ext cx="9144000" cy="646331"/>
          </a:xfrm>
          <a:prstGeom prst="rect">
            <a:avLst/>
          </a:prstGeom>
          <a:noFill/>
        </p:spPr>
        <p:txBody>
          <a:bodyPr wrap="square" rtlCol="0">
            <a:spAutoFit/>
          </a:bodyPr>
          <a:lstStyle/>
          <a:p>
            <a:r>
              <a:rPr lang="en-US" dirty="0"/>
              <a:t>MARRIED COUPLES ARE THE MOST IN NON-DEFAULTERS. WHICH ARE FOLLWED BY SINGLE, CIVIL MARRIAGE, WIDOW AND SEPERATED</a:t>
            </a:r>
          </a:p>
        </p:txBody>
      </p:sp>
    </p:spTree>
    <p:extLst>
      <p:ext uri="{BB962C8B-B14F-4D97-AF65-F5344CB8AC3E}">
        <p14:creationId xmlns:p14="http://schemas.microsoft.com/office/powerpoint/2010/main" val="4147455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Tushar\Desktop\IIIT-B\Data Tool Kit\1 Group case study-EDA Case Study\FINAL EDA CASE STUDY- TUSHAR JOSHI AND SMRUTI PANDA\images\download (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609600"/>
            <a:ext cx="7607300" cy="4864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7200" y="0"/>
            <a:ext cx="8534400" cy="1015663"/>
          </a:xfrm>
          <a:prstGeom prst="rect">
            <a:avLst/>
          </a:prstGeom>
          <a:noFill/>
        </p:spPr>
        <p:txBody>
          <a:bodyPr wrap="square" rtlCol="0">
            <a:spAutoFit/>
          </a:bodyPr>
          <a:lstStyle/>
          <a:p>
            <a:pPr algn="ctr"/>
            <a:r>
              <a:rPr lang="en-US" sz="2000" b="1" dirty="0"/>
              <a:t> ANALYSIS OF PRODUCT COMBINATION W.R.T DEFAULTERS AND NON-DEFAULTERS.</a:t>
            </a:r>
          </a:p>
          <a:p>
            <a:pPr algn="ctr"/>
            <a:endParaRPr lang="en-US" sz="2000" b="1" dirty="0"/>
          </a:p>
        </p:txBody>
      </p:sp>
      <p:sp>
        <p:nvSpPr>
          <p:cNvPr id="3" name="TextBox 2"/>
          <p:cNvSpPr txBox="1"/>
          <p:nvPr/>
        </p:nvSpPr>
        <p:spPr>
          <a:xfrm>
            <a:off x="0" y="5715000"/>
            <a:ext cx="9144000" cy="646331"/>
          </a:xfrm>
          <a:prstGeom prst="rect">
            <a:avLst/>
          </a:prstGeom>
          <a:noFill/>
        </p:spPr>
        <p:txBody>
          <a:bodyPr wrap="square" rtlCol="0">
            <a:spAutoFit/>
          </a:bodyPr>
          <a:lstStyle/>
          <a:p>
            <a:r>
              <a:rPr lang="en-US" dirty="0"/>
              <a:t>THE PRODUCT COMBINATION CASH AND POS HOUSEHOLD WITH INTEREST HAS THE HIGHEST VALUE OF NON-DEFAULTERS.</a:t>
            </a:r>
          </a:p>
        </p:txBody>
      </p:sp>
    </p:spTree>
    <p:extLst>
      <p:ext uri="{BB962C8B-B14F-4D97-AF65-F5344CB8AC3E}">
        <p14:creationId xmlns:p14="http://schemas.microsoft.com/office/powerpoint/2010/main" val="58154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ushar\Desktop\IIIT-B\Data Tool Kit\1 Group case study-EDA Case Study\FINAL EDA CASE STUDY- TUSHAR JOSHI AND SMRUTI PANDA\images\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251960"/>
            <a:ext cx="9144000" cy="2862322"/>
          </a:xfrm>
          <a:prstGeom prst="rect">
            <a:avLst/>
          </a:prstGeom>
          <a:noFill/>
        </p:spPr>
        <p:txBody>
          <a:bodyPr wrap="square" rtlCol="0">
            <a:spAutoFit/>
          </a:bodyPr>
          <a:lstStyle/>
          <a:p>
            <a:pPr algn="ctr"/>
            <a:endParaRPr lang="en-US" b="1" dirty="0" smtClean="0"/>
          </a:p>
          <a:p>
            <a:pPr algn="ctr"/>
            <a:r>
              <a:rPr lang="en-US" b="1" dirty="0" smtClean="0"/>
              <a:t>TOP </a:t>
            </a:r>
            <a:r>
              <a:rPr lang="en-US" b="1" dirty="0"/>
              <a:t>CORRELATIONS ARE</a:t>
            </a:r>
          </a:p>
          <a:p>
            <a:endParaRPr lang="en-US" dirty="0"/>
          </a:p>
          <a:p>
            <a:r>
              <a:rPr lang="en-US" dirty="0" smtClean="0"/>
              <a:t>1)AMT_CREDIT </a:t>
            </a:r>
            <a:r>
              <a:rPr lang="en-US" dirty="0"/>
              <a:t>&amp; </a:t>
            </a:r>
            <a:r>
              <a:rPr lang="en-US" dirty="0" smtClean="0"/>
              <a:t>AMT_GOODS_PRICE</a:t>
            </a:r>
          </a:p>
          <a:p>
            <a:r>
              <a:rPr lang="en-US" dirty="0" smtClean="0"/>
              <a:t> </a:t>
            </a:r>
            <a:r>
              <a:rPr lang="en-US" dirty="0"/>
              <a:t>2)AMT_CREDIT &amp; </a:t>
            </a:r>
            <a:r>
              <a:rPr lang="en-US" dirty="0" smtClean="0"/>
              <a:t>AMT_ANNUITY</a:t>
            </a:r>
          </a:p>
          <a:p>
            <a:r>
              <a:rPr lang="en-US" dirty="0" smtClean="0"/>
              <a:t> </a:t>
            </a:r>
            <a:r>
              <a:rPr lang="en-US" dirty="0"/>
              <a:t>3)AMT_GOODS_PRICE &amp; </a:t>
            </a:r>
            <a:r>
              <a:rPr lang="en-US" dirty="0" smtClean="0"/>
              <a:t>AMNT_ANNUITY</a:t>
            </a:r>
          </a:p>
          <a:p>
            <a:r>
              <a:rPr lang="en-US" dirty="0" smtClean="0"/>
              <a:t> </a:t>
            </a:r>
            <a:r>
              <a:rPr lang="en-US" dirty="0"/>
              <a:t>4)YEARS_BIRTH &amp; </a:t>
            </a:r>
            <a:r>
              <a:rPr lang="en-US" dirty="0" smtClean="0"/>
              <a:t>YEARS_EMPLOYED</a:t>
            </a:r>
          </a:p>
          <a:p>
            <a:r>
              <a:rPr lang="en-US" dirty="0" smtClean="0"/>
              <a:t> </a:t>
            </a:r>
            <a:r>
              <a:rPr lang="en-US" dirty="0"/>
              <a:t>5)AMNT_ANNUITY &amp; </a:t>
            </a:r>
            <a:r>
              <a:rPr lang="en-US" dirty="0" smtClean="0"/>
              <a:t>AMNT_INCOME_TOTAL</a:t>
            </a:r>
          </a:p>
          <a:p>
            <a:r>
              <a:rPr lang="en-US" dirty="0" smtClean="0"/>
              <a:t> </a:t>
            </a:r>
            <a:r>
              <a:rPr lang="en-US" dirty="0"/>
              <a:t>6)AMNT_INCOME_TOTAL &amp; AMNT_CREDIT</a:t>
            </a:r>
          </a:p>
          <a:p>
            <a:endParaRPr lang="en-US" dirty="0"/>
          </a:p>
        </p:txBody>
      </p:sp>
    </p:spTree>
    <p:extLst>
      <p:ext uri="{BB962C8B-B14F-4D97-AF65-F5344CB8AC3E}">
        <p14:creationId xmlns:p14="http://schemas.microsoft.com/office/powerpoint/2010/main" val="4060380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95600"/>
            <a:ext cx="9144000" cy="646331"/>
          </a:xfrm>
          <a:prstGeom prst="rect">
            <a:avLst/>
          </a:prstGeom>
          <a:noFill/>
        </p:spPr>
        <p:txBody>
          <a:bodyPr wrap="square" rtlCol="0">
            <a:spAutoFit/>
          </a:bodyPr>
          <a:lstStyle/>
          <a:p>
            <a:pPr algn="ctr"/>
            <a:r>
              <a:rPr lang="en-US" sz="3600" b="1" dirty="0" smtClean="0"/>
              <a:t>BIVARIATE ANALYSIS</a:t>
            </a:r>
            <a:endParaRPr lang="en-US" sz="3600" b="1" dirty="0"/>
          </a:p>
        </p:txBody>
      </p:sp>
    </p:spTree>
    <p:extLst>
      <p:ext uri="{BB962C8B-B14F-4D97-AF65-F5344CB8AC3E}">
        <p14:creationId xmlns:p14="http://schemas.microsoft.com/office/powerpoint/2010/main" val="3326873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Tushar\Desktop\IIIT-B\Data Tool Kit\1 Group case study-EDA Case Study\FINAL EDA CASE STUDY- TUSHAR JOSHI AND SMRUTI PANDA\images\download (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6643"/>
            <a:ext cx="91440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0"/>
            <a:ext cx="7467600" cy="707886"/>
          </a:xfrm>
          <a:prstGeom prst="rect">
            <a:avLst/>
          </a:prstGeom>
          <a:noFill/>
        </p:spPr>
        <p:txBody>
          <a:bodyPr wrap="square" rtlCol="0">
            <a:spAutoFit/>
          </a:bodyPr>
          <a:lstStyle/>
          <a:p>
            <a:pPr algn="ctr"/>
            <a:r>
              <a:rPr lang="en-US" sz="2000" b="1" dirty="0"/>
              <a:t>STATUS OF CREDIT W.R.T LOAN PURPOSE.</a:t>
            </a:r>
          </a:p>
          <a:p>
            <a:pPr algn="ctr"/>
            <a:endParaRPr lang="en-US" sz="2000" b="1" dirty="0"/>
          </a:p>
        </p:txBody>
      </p:sp>
      <p:sp>
        <p:nvSpPr>
          <p:cNvPr id="3" name="TextBox 2"/>
          <p:cNvSpPr txBox="1"/>
          <p:nvPr/>
        </p:nvSpPr>
        <p:spPr>
          <a:xfrm>
            <a:off x="0" y="5562600"/>
            <a:ext cx="9144000" cy="646331"/>
          </a:xfrm>
          <a:prstGeom prst="rect">
            <a:avLst/>
          </a:prstGeom>
          <a:noFill/>
        </p:spPr>
        <p:txBody>
          <a:bodyPr wrap="square" rtlCol="0">
            <a:spAutoFit/>
          </a:bodyPr>
          <a:lstStyle/>
          <a:p>
            <a:r>
              <a:rPr lang="en-US" dirty="0"/>
              <a:t>REPAIRS HAVE THE HIGHEST APPROVED AND REFUSED LOANS. THE SECOND HIGHEST IS OF OTHERS CATEGORY. AND IT IS FOLLOWED BY URGENT NEEDS</a:t>
            </a:r>
          </a:p>
        </p:txBody>
      </p:sp>
    </p:spTree>
    <p:extLst>
      <p:ext uri="{BB962C8B-B14F-4D97-AF65-F5344CB8AC3E}">
        <p14:creationId xmlns:p14="http://schemas.microsoft.com/office/powerpoint/2010/main" val="3477705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Tushar\Desktop\IIIT-B\Data Tool Kit\1 Group case study-EDA Case Study\FINAL EDA CASE STUDY- TUSHAR JOSHI AND SMRUTI PANDA\images\download (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067800" cy="4927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8350" y="0"/>
            <a:ext cx="7842250" cy="707886"/>
          </a:xfrm>
          <a:prstGeom prst="rect">
            <a:avLst/>
          </a:prstGeom>
          <a:noFill/>
        </p:spPr>
        <p:txBody>
          <a:bodyPr wrap="square" rtlCol="0">
            <a:spAutoFit/>
          </a:bodyPr>
          <a:lstStyle/>
          <a:p>
            <a:pPr algn="ctr"/>
            <a:r>
              <a:rPr lang="en-US" sz="2000" b="1" dirty="0"/>
              <a:t>Status of credit  w.r.t PRODUCT COMBINATION</a:t>
            </a:r>
          </a:p>
          <a:p>
            <a:pPr algn="ctr"/>
            <a:endParaRPr lang="en-US" sz="2000" b="1" dirty="0"/>
          </a:p>
        </p:txBody>
      </p:sp>
      <p:sp>
        <p:nvSpPr>
          <p:cNvPr id="3" name="TextBox 2"/>
          <p:cNvSpPr txBox="1"/>
          <p:nvPr/>
        </p:nvSpPr>
        <p:spPr>
          <a:xfrm>
            <a:off x="0" y="5562600"/>
            <a:ext cx="9144000" cy="646331"/>
          </a:xfrm>
          <a:prstGeom prst="rect">
            <a:avLst/>
          </a:prstGeom>
          <a:noFill/>
        </p:spPr>
        <p:txBody>
          <a:bodyPr wrap="square" rtlCol="0">
            <a:spAutoFit/>
          </a:bodyPr>
          <a:lstStyle/>
          <a:p>
            <a:r>
              <a:rPr lang="en-US" dirty="0"/>
              <a:t>HIGHEST APPROVED IS OF POS HOUSEHOLD WITH INTEREST, HIGHEST CANCELLED IS CASH,HIGHEST REFUSED IS OF CASH, X-SELL.</a:t>
            </a:r>
          </a:p>
        </p:txBody>
      </p:sp>
    </p:spTree>
    <p:extLst>
      <p:ext uri="{BB962C8B-B14F-4D97-AF65-F5344CB8AC3E}">
        <p14:creationId xmlns:p14="http://schemas.microsoft.com/office/powerpoint/2010/main" val="177291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Tushar\Desktop\IIIT-B\Data Tool Kit\1 Group case study-EDA Case Study\FINAL EDA CASE STUDY- TUSHAR JOSHI AND SMRUTI PANDA\images\download (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8915400" cy="421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0"/>
            <a:ext cx="8229600" cy="707886"/>
          </a:xfrm>
          <a:prstGeom prst="rect">
            <a:avLst/>
          </a:prstGeom>
          <a:noFill/>
        </p:spPr>
        <p:txBody>
          <a:bodyPr wrap="square" rtlCol="0">
            <a:spAutoFit/>
          </a:bodyPr>
          <a:lstStyle/>
          <a:p>
            <a:pPr algn="ctr"/>
            <a:r>
              <a:rPr lang="en-US" sz="2000" b="1" dirty="0"/>
              <a:t>Status of credit  w.r.t NAME_CLIENT_TYPE</a:t>
            </a:r>
          </a:p>
          <a:p>
            <a:pPr algn="ctr"/>
            <a:endParaRPr lang="en-US" sz="2000" b="1" dirty="0"/>
          </a:p>
        </p:txBody>
      </p:sp>
      <p:sp>
        <p:nvSpPr>
          <p:cNvPr id="3" name="TextBox 2"/>
          <p:cNvSpPr txBox="1"/>
          <p:nvPr/>
        </p:nvSpPr>
        <p:spPr>
          <a:xfrm>
            <a:off x="0" y="5257800"/>
            <a:ext cx="9144000" cy="646331"/>
          </a:xfrm>
          <a:prstGeom prst="rect">
            <a:avLst/>
          </a:prstGeom>
          <a:noFill/>
        </p:spPr>
        <p:txBody>
          <a:bodyPr wrap="square" rtlCol="0">
            <a:spAutoFit/>
          </a:bodyPr>
          <a:lstStyle/>
          <a:p>
            <a:r>
              <a:rPr lang="en-US" dirty="0"/>
              <a:t>HIGHEST APPROVED IS OF REPEATER WHILE SECOND HIGHEST IS THAT OF NEW CLIENTS. REPEATERS ONLY HAVE HIGHEST AMOUNT OF CANCELLED, REJECTED AND UNUSED OFFERS.</a:t>
            </a:r>
          </a:p>
        </p:txBody>
      </p:sp>
    </p:spTree>
    <p:extLst>
      <p:ext uri="{BB962C8B-B14F-4D97-AF65-F5344CB8AC3E}">
        <p14:creationId xmlns:p14="http://schemas.microsoft.com/office/powerpoint/2010/main" val="3707814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Tushar\Desktop\IIIT-B\Data Tool Kit\1 Group case study-EDA Case Study\FINAL EDA CASE STUDY- TUSHAR JOSHI AND SMRUTI PANDA\images\download (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392043"/>
            <a:ext cx="7607300" cy="4375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8350" y="0"/>
            <a:ext cx="7842250" cy="707886"/>
          </a:xfrm>
          <a:prstGeom prst="rect">
            <a:avLst/>
          </a:prstGeom>
          <a:noFill/>
        </p:spPr>
        <p:txBody>
          <a:bodyPr wrap="square" rtlCol="0">
            <a:spAutoFit/>
          </a:bodyPr>
          <a:lstStyle/>
          <a:p>
            <a:pPr algn="ctr"/>
            <a:r>
              <a:rPr lang="en-US" sz="2000" b="1" dirty="0"/>
              <a:t>CONTRACT STATUS W.R.T THE CONTRACT TYPE OF THE PREVIOUS DATA.</a:t>
            </a:r>
          </a:p>
          <a:p>
            <a:pPr algn="ctr"/>
            <a:endParaRPr lang="en-US" sz="2000" b="1" dirty="0"/>
          </a:p>
        </p:txBody>
      </p:sp>
      <p:sp>
        <p:nvSpPr>
          <p:cNvPr id="3" name="TextBox 2"/>
          <p:cNvSpPr txBox="1"/>
          <p:nvPr/>
        </p:nvSpPr>
        <p:spPr>
          <a:xfrm>
            <a:off x="0" y="5029200"/>
            <a:ext cx="9144000" cy="646331"/>
          </a:xfrm>
          <a:prstGeom prst="rect">
            <a:avLst/>
          </a:prstGeom>
          <a:noFill/>
        </p:spPr>
        <p:txBody>
          <a:bodyPr wrap="square" rtlCol="0">
            <a:spAutoFit/>
          </a:bodyPr>
          <a:lstStyle/>
          <a:p>
            <a:r>
              <a:rPr lang="en-US" dirty="0"/>
              <a:t>CONSUMER LOANS ARE THE HIGHEST APPROVED IN PREVIOUS DATA, FOLLOWED BY CASH AND REVOLVING LOANS.THE HIGHEST CANCELLED AND REFUSED ARE OF CASH LOANS.</a:t>
            </a:r>
          </a:p>
        </p:txBody>
      </p:sp>
    </p:spTree>
    <p:extLst>
      <p:ext uri="{BB962C8B-B14F-4D97-AF65-F5344CB8AC3E}">
        <p14:creationId xmlns:p14="http://schemas.microsoft.com/office/powerpoint/2010/main" val="1989768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Tushar\Desktop\IIIT-B\Data Tool Kit\1 Group case study-EDA Case Study\FINAL EDA CASE STUDY- TUSHAR JOSHI AND SMRUTI PANDA\images\download (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07886"/>
            <a:ext cx="8763000" cy="40927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0"/>
            <a:ext cx="8153400" cy="707886"/>
          </a:xfrm>
          <a:prstGeom prst="rect">
            <a:avLst/>
          </a:prstGeom>
          <a:noFill/>
        </p:spPr>
        <p:txBody>
          <a:bodyPr wrap="square" rtlCol="0">
            <a:spAutoFit/>
          </a:bodyPr>
          <a:lstStyle/>
          <a:p>
            <a:pPr algn="ctr"/>
            <a:r>
              <a:rPr lang="en-US" sz="2000" b="1" dirty="0"/>
              <a:t>ANALYSIS OF CONTRACT STATUS W.R.T TO INCOME RANGE.</a:t>
            </a:r>
          </a:p>
          <a:p>
            <a:pPr algn="ctr"/>
            <a:endParaRPr lang="en-US" sz="2000" b="1" dirty="0"/>
          </a:p>
        </p:txBody>
      </p:sp>
      <p:sp>
        <p:nvSpPr>
          <p:cNvPr id="3" name="TextBox 2"/>
          <p:cNvSpPr txBox="1"/>
          <p:nvPr/>
        </p:nvSpPr>
        <p:spPr>
          <a:xfrm>
            <a:off x="0" y="5105400"/>
            <a:ext cx="9144000" cy="923330"/>
          </a:xfrm>
          <a:prstGeom prst="rect">
            <a:avLst/>
          </a:prstGeom>
          <a:noFill/>
        </p:spPr>
        <p:txBody>
          <a:bodyPr wrap="square" rtlCol="0">
            <a:spAutoFit/>
          </a:bodyPr>
          <a:lstStyle/>
          <a:p>
            <a:r>
              <a:rPr lang="en-US" dirty="0"/>
              <a:t>THE HIGHEST INCOME FOR THE APPROVED LOANS ARE MORE THAN 800000, WHILE THAT FOR CANCELLED AND REFUSED LOANS ARE LESS THAN 300000, WHILE UNUSED OFFERS ARE LESS THAN 50000</a:t>
            </a:r>
          </a:p>
        </p:txBody>
      </p:sp>
    </p:spTree>
    <p:extLst>
      <p:ext uri="{BB962C8B-B14F-4D97-AF65-F5344CB8AC3E}">
        <p14:creationId xmlns:p14="http://schemas.microsoft.com/office/powerpoint/2010/main" val="2347882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Tushar\Desktop\IIIT-B\Data Tool Kit\1 Group case study-EDA Case Study\FINAL EDA CASE STUDY- TUSHAR JOSHI AND SMRUTI PANDA\images\download (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60286"/>
            <a:ext cx="8915400" cy="4381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152400"/>
            <a:ext cx="7772400" cy="707886"/>
          </a:xfrm>
          <a:prstGeom prst="rect">
            <a:avLst/>
          </a:prstGeom>
          <a:noFill/>
        </p:spPr>
        <p:txBody>
          <a:bodyPr wrap="square" rtlCol="0">
            <a:spAutoFit/>
          </a:bodyPr>
          <a:lstStyle/>
          <a:p>
            <a:pPr algn="ctr"/>
            <a:r>
              <a:rPr lang="en-US" sz="2000" b="1" dirty="0"/>
              <a:t>analysis of occupation type w.r.t the credit amount.</a:t>
            </a:r>
          </a:p>
          <a:p>
            <a:pPr algn="ctr"/>
            <a:endParaRPr lang="en-US" sz="2000" b="1" dirty="0"/>
          </a:p>
        </p:txBody>
      </p:sp>
      <p:sp>
        <p:nvSpPr>
          <p:cNvPr id="3" name="TextBox 2"/>
          <p:cNvSpPr txBox="1"/>
          <p:nvPr/>
        </p:nvSpPr>
        <p:spPr>
          <a:xfrm>
            <a:off x="0" y="5638800"/>
            <a:ext cx="9144000" cy="646331"/>
          </a:xfrm>
          <a:prstGeom prst="rect">
            <a:avLst/>
          </a:prstGeom>
          <a:noFill/>
        </p:spPr>
        <p:txBody>
          <a:bodyPr wrap="square" rtlCol="0">
            <a:spAutoFit/>
          </a:bodyPr>
          <a:lstStyle/>
          <a:p>
            <a:r>
              <a:rPr lang="en-US" dirty="0"/>
              <a:t>WE SEE THAT THE MANAGERS AND ACCOUNTANTS TEND TO HAVE LARGE OUTLIERS, THEY ALSO SEEM TO HAVE THE HIGHEST CREDIT AMOUNT COMPARED TO OTHERS.</a:t>
            </a:r>
          </a:p>
        </p:txBody>
      </p:sp>
    </p:spTree>
    <p:extLst>
      <p:ext uri="{BB962C8B-B14F-4D97-AF65-F5344CB8AC3E}">
        <p14:creationId xmlns:p14="http://schemas.microsoft.com/office/powerpoint/2010/main" val="2596923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Tushar\Desktop\IIIT-B\Data Tool Kit\1 Group case study-EDA Case Study\FINAL EDA CASE STUDY- TUSHAR JOSHI AND SMRUTI PANDA\images\download (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8915400" cy="4197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2000" y="0"/>
            <a:ext cx="7924800" cy="707886"/>
          </a:xfrm>
          <a:prstGeom prst="rect">
            <a:avLst/>
          </a:prstGeom>
          <a:noFill/>
        </p:spPr>
        <p:txBody>
          <a:bodyPr wrap="square" rtlCol="0">
            <a:spAutoFit/>
          </a:bodyPr>
          <a:lstStyle/>
          <a:p>
            <a:pPr algn="ctr"/>
            <a:r>
              <a:rPr lang="en-US" sz="2000" b="1" dirty="0"/>
              <a:t>CONTRACT STATUS W.R.T CNT PAYMENT. </a:t>
            </a:r>
          </a:p>
          <a:p>
            <a:pPr algn="ctr"/>
            <a:endParaRPr lang="en-US" sz="2000" b="1" dirty="0"/>
          </a:p>
        </p:txBody>
      </p:sp>
      <p:sp>
        <p:nvSpPr>
          <p:cNvPr id="3" name="TextBox 2"/>
          <p:cNvSpPr txBox="1"/>
          <p:nvPr/>
        </p:nvSpPr>
        <p:spPr>
          <a:xfrm>
            <a:off x="0" y="5257800"/>
            <a:ext cx="9144000" cy="923330"/>
          </a:xfrm>
          <a:prstGeom prst="rect">
            <a:avLst/>
          </a:prstGeom>
          <a:noFill/>
        </p:spPr>
        <p:txBody>
          <a:bodyPr wrap="square" rtlCol="0">
            <a:spAutoFit/>
          </a:bodyPr>
          <a:lstStyle/>
          <a:p>
            <a:r>
              <a:rPr lang="en-US" dirty="0"/>
              <a:t>APPROVED CNT_PAYMENTS ARE BETWEEN 0-40, WITH SOME OUTLIERS, WHERE AS CNACELLED LOANS EXIST ACROSS ALL CNT_PAYMENTS. MOST OF THE REFUSED LOANS EXIST IN THE RANGE OF 10-40.</a:t>
            </a:r>
          </a:p>
        </p:txBody>
      </p:sp>
    </p:spTree>
    <p:extLst>
      <p:ext uri="{BB962C8B-B14F-4D97-AF65-F5344CB8AC3E}">
        <p14:creationId xmlns:p14="http://schemas.microsoft.com/office/powerpoint/2010/main" val="2063897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Tushar\Desktop\IIIT-B\Data Tool Kit\1 Group case study-EDA Case Study\FINAL EDA CASE STUDY- TUSHAR JOSHI AND SMRUTI PANDA\images\download (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07886"/>
            <a:ext cx="8839200" cy="4197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0"/>
            <a:ext cx="7848600" cy="707886"/>
          </a:xfrm>
          <a:prstGeom prst="rect">
            <a:avLst/>
          </a:prstGeom>
          <a:noFill/>
        </p:spPr>
        <p:txBody>
          <a:bodyPr wrap="square" rtlCol="0">
            <a:spAutoFit/>
          </a:bodyPr>
          <a:lstStyle/>
          <a:p>
            <a:pPr algn="ctr"/>
            <a:r>
              <a:rPr lang="en-US" sz="2000" b="1" dirty="0"/>
              <a:t>ANALYSIS W.R.T AGE OF THE CLIENT AND THE CONTRACT STATUS.</a:t>
            </a:r>
          </a:p>
          <a:p>
            <a:pPr algn="ctr"/>
            <a:endParaRPr lang="en-US" sz="2000" b="1" dirty="0"/>
          </a:p>
        </p:txBody>
      </p:sp>
      <p:sp>
        <p:nvSpPr>
          <p:cNvPr id="3" name="TextBox 2"/>
          <p:cNvSpPr txBox="1"/>
          <p:nvPr/>
        </p:nvSpPr>
        <p:spPr>
          <a:xfrm>
            <a:off x="0" y="5334000"/>
            <a:ext cx="9144000" cy="1200329"/>
          </a:xfrm>
          <a:prstGeom prst="rect">
            <a:avLst/>
          </a:prstGeom>
          <a:noFill/>
        </p:spPr>
        <p:txBody>
          <a:bodyPr wrap="square" rtlCol="0">
            <a:spAutoFit/>
          </a:bodyPr>
          <a:lstStyle/>
          <a:p>
            <a:r>
              <a:rPr lang="en-US" dirty="0"/>
              <a:t>THE AGE GROUP OF MOST OF THE CLIENTS LIES ACROSS 35-55. THE YOUNGEST AGE SEEMS TO BE IN THE UNUSED OFFER, MEANING, IF THE CLIENTS ARE YOUNG, THEY MAY NOT REALLY, GO FOR THE LOAN. THERE IS NOT MUCH DIFFERENCE IN THE CLIENT AGE DISTRIBUTION GROUP OF APPROVED, CACELED AND REFUSED</a:t>
            </a:r>
          </a:p>
        </p:txBody>
      </p:sp>
    </p:spTree>
    <p:extLst>
      <p:ext uri="{BB962C8B-B14F-4D97-AF65-F5344CB8AC3E}">
        <p14:creationId xmlns:p14="http://schemas.microsoft.com/office/powerpoint/2010/main" val="2933861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9144000" cy="7386638"/>
          </a:xfrm>
          <a:prstGeom prst="rect">
            <a:avLst/>
          </a:prstGeom>
          <a:noFill/>
        </p:spPr>
        <p:txBody>
          <a:bodyPr wrap="square" rtlCol="0">
            <a:spAutoFit/>
          </a:bodyPr>
          <a:lstStyle/>
          <a:p>
            <a:pPr algn="ctr"/>
            <a:r>
              <a:rPr lang="en-US" sz="2400" b="1" dirty="0" smtClean="0"/>
              <a:t>INFERENCE</a:t>
            </a:r>
          </a:p>
          <a:p>
            <a:endParaRPr lang="en-US" dirty="0"/>
          </a:p>
          <a:p>
            <a:pPr marL="342900" indent="-342900">
              <a:buAutoNum type="arabicParenR"/>
            </a:pPr>
            <a:r>
              <a:rPr lang="en-US" dirty="0" smtClean="0"/>
              <a:t>Cash Loans are much preferred by the clients, and a significant number, of no-defaulters have paid cash loans.</a:t>
            </a:r>
          </a:p>
          <a:p>
            <a:pPr marL="342900" indent="-342900">
              <a:buAutoNum type="arabicParenR"/>
            </a:pPr>
            <a:r>
              <a:rPr lang="en-US" dirty="0" smtClean="0"/>
              <a:t>A lot of non- defaulters are not car owners, we can assume that, the non-defaulters pay, when they have less overheads.</a:t>
            </a:r>
          </a:p>
          <a:p>
            <a:pPr marL="342900" indent="-342900">
              <a:buAutoNum type="arabicParenR"/>
            </a:pPr>
            <a:r>
              <a:rPr lang="en-US" dirty="0" smtClean="0"/>
              <a:t>A lot of home owners have repaid their loan.</a:t>
            </a:r>
          </a:p>
          <a:p>
            <a:pPr marL="342900" indent="-342900">
              <a:buAutoNum type="arabicParenR"/>
            </a:pPr>
            <a:r>
              <a:rPr lang="en-US" dirty="0" smtClean="0"/>
              <a:t>Most working professionals and business owners are non-defaulters.</a:t>
            </a:r>
          </a:p>
          <a:p>
            <a:pPr marL="342900" indent="-342900">
              <a:buAutoNum type="arabicParenR"/>
            </a:pPr>
            <a:r>
              <a:rPr lang="en-US" dirty="0" smtClean="0"/>
              <a:t>Secondary education dominates in most defaulters and non-defaulters.</a:t>
            </a:r>
          </a:p>
          <a:p>
            <a:pPr marL="342900" indent="-342900">
              <a:buAutoNum type="arabicParenR"/>
            </a:pPr>
            <a:r>
              <a:rPr lang="en-US" dirty="0" smtClean="0"/>
              <a:t>Married couple tend to repay their loan, with widows being the least chance of paying their loan.</a:t>
            </a:r>
          </a:p>
          <a:p>
            <a:pPr marL="342900" indent="-342900">
              <a:buAutoNum type="arabicParenR"/>
            </a:pPr>
            <a:r>
              <a:rPr lang="en-US" dirty="0" smtClean="0"/>
              <a:t>Majority of loan applicants and non-defaulters are females.</a:t>
            </a:r>
          </a:p>
          <a:p>
            <a:pPr marL="342900" indent="-342900">
              <a:buAutoNum type="arabicParenR"/>
            </a:pPr>
            <a:r>
              <a:rPr lang="en-US" dirty="0" smtClean="0"/>
              <a:t>Age group of 35-45 tend to default less.</a:t>
            </a:r>
          </a:p>
          <a:p>
            <a:pPr marL="342900" indent="-342900">
              <a:buAutoNum type="arabicParenR"/>
            </a:pPr>
            <a:r>
              <a:rPr lang="en-US" dirty="0" smtClean="0"/>
              <a:t>High earners tend to default less.</a:t>
            </a:r>
          </a:p>
          <a:p>
            <a:pPr marL="342900" indent="-342900">
              <a:buAutoNum type="arabicParenR"/>
            </a:pPr>
            <a:r>
              <a:rPr lang="en-US" dirty="0" smtClean="0"/>
              <a:t>As the value of the item for </a:t>
            </a:r>
            <a:r>
              <a:rPr lang="en-US" dirty="0" err="1" smtClean="0"/>
              <a:t>ehich</a:t>
            </a:r>
            <a:r>
              <a:rPr lang="en-US" dirty="0" smtClean="0"/>
              <a:t> the loan increases, the loan value also increases.</a:t>
            </a:r>
          </a:p>
          <a:p>
            <a:pPr marL="342900" indent="-342900">
              <a:buAutoNum type="arabicParenR"/>
            </a:pPr>
            <a:r>
              <a:rPr lang="en-US" dirty="0" smtClean="0"/>
              <a:t>Credit range of 250000 to 500000 have availed cash loans.</a:t>
            </a:r>
          </a:p>
          <a:p>
            <a:pPr marL="342900" indent="-342900">
              <a:buAutoNum type="arabicParenR"/>
            </a:pPr>
            <a:r>
              <a:rPr lang="en-US" dirty="0" smtClean="0"/>
              <a:t>Females earn more than males and their income ranges are between 100000=250000</a:t>
            </a:r>
          </a:p>
          <a:p>
            <a:pPr marL="342900" indent="-342900">
              <a:buAutoNum type="arabicParenR"/>
            </a:pPr>
            <a:r>
              <a:rPr lang="en-US" dirty="0" smtClean="0"/>
              <a:t>Higher education and secondary education have availed more credit compared to other categories.</a:t>
            </a:r>
          </a:p>
          <a:p>
            <a:pPr marL="342900" indent="-342900">
              <a:buAutoNum type="arabicParenR"/>
            </a:pPr>
            <a:r>
              <a:rPr lang="en-US" dirty="0" smtClean="0"/>
              <a:t>People with academic degree have higher incomes, so chances of them defaulting is low.</a:t>
            </a:r>
          </a:p>
          <a:p>
            <a:pPr marL="342900" indent="-342900">
              <a:buAutoNum type="arabicParenR"/>
            </a:pPr>
            <a:r>
              <a:rPr lang="en-US" dirty="0" smtClean="0"/>
              <a:t>Accountants, managers, high skill tech staff have availed higher credit compared to other professions, and have a less chance of defaulting.</a:t>
            </a:r>
          </a:p>
          <a:p>
            <a:endParaRPr lang="en-US" dirty="0" smtClean="0"/>
          </a:p>
          <a:p>
            <a:pPr marL="342900" indent="-342900">
              <a:buAutoNum type="arabicParenR"/>
            </a:pPr>
            <a:endParaRPr lang="en-US" dirty="0" smtClean="0"/>
          </a:p>
          <a:p>
            <a:pPr marL="342900" indent="-342900">
              <a:buAutoNum type="arabicParenR"/>
            </a:pPr>
            <a:endParaRPr lang="en-US" dirty="0" smtClean="0"/>
          </a:p>
          <a:p>
            <a:pPr marL="342900" indent="-342900">
              <a:buAutoNum type="arabicParenR"/>
            </a:pPr>
            <a:endParaRPr lang="en-US" dirty="0"/>
          </a:p>
        </p:txBody>
      </p:sp>
    </p:spTree>
    <p:extLst>
      <p:ext uri="{BB962C8B-B14F-4D97-AF65-F5344CB8AC3E}">
        <p14:creationId xmlns:p14="http://schemas.microsoft.com/office/powerpoint/2010/main" val="377592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ushar\Desktop\IIIT-B\Data Tool Kit\1 Group case study-EDA Case Study\FINAL EDA CASE STUDY- TUSHAR JOSHI AND SMRUTI PANDA\images\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
            <a:ext cx="9144000" cy="43167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4876800"/>
            <a:ext cx="9144000" cy="2585323"/>
          </a:xfrm>
          <a:prstGeom prst="rect">
            <a:avLst/>
          </a:prstGeom>
          <a:noFill/>
        </p:spPr>
        <p:txBody>
          <a:bodyPr wrap="square" rtlCol="0">
            <a:spAutoFit/>
          </a:bodyPr>
          <a:lstStyle/>
          <a:p>
            <a:pPr algn="ctr"/>
            <a:r>
              <a:rPr lang="en-US" b="1" dirty="0"/>
              <a:t>TOP CORRELATIONS ARE</a:t>
            </a:r>
          </a:p>
          <a:p>
            <a:endParaRPr lang="en-US" dirty="0" smtClean="0"/>
          </a:p>
          <a:p>
            <a:r>
              <a:rPr lang="en-US" dirty="0" smtClean="0"/>
              <a:t>1)AMT_CREDIT </a:t>
            </a:r>
            <a:r>
              <a:rPr lang="en-US" dirty="0"/>
              <a:t>&amp; </a:t>
            </a:r>
            <a:r>
              <a:rPr lang="en-US" dirty="0" smtClean="0"/>
              <a:t>AMT_GOODS_PRICE</a:t>
            </a:r>
          </a:p>
          <a:p>
            <a:r>
              <a:rPr lang="en-US" dirty="0" smtClean="0"/>
              <a:t> </a:t>
            </a:r>
            <a:r>
              <a:rPr lang="en-US" dirty="0"/>
              <a:t>2)AMT_GOODS_PRICE &amp; </a:t>
            </a:r>
            <a:r>
              <a:rPr lang="en-US" dirty="0" smtClean="0"/>
              <a:t>AMNT_ANNUITY</a:t>
            </a:r>
          </a:p>
          <a:p>
            <a:r>
              <a:rPr lang="en-US" dirty="0" smtClean="0"/>
              <a:t> </a:t>
            </a:r>
            <a:r>
              <a:rPr lang="en-US" dirty="0"/>
              <a:t>3)AMT_CREDIT &amp; </a:t>
            </a:r>
            <a:r>
              <a:rPr lang="en-US" dirty="0" smtClean="0"/>
              <a:t>AMT_ANNUITY</a:t>
            </a:r>
          </a:p>
          <a:p>
            <a:r>
              <a:rPr lang="en-US" dirty="0" smtClean="0"/>
              <a:t> </a:t>
            </a:r>
            <a:r>
              <a:rPr lang="en-US" dirty="0"/>
              <a:t>4)YEARS_BIRTH &amp; </a:t>
            </a:r>
            <a:r>
              <a:rPr lang="en-US" dirty="0" smtClean="0"/>
              <a:t>YEARS_EMPLOYED</a:t>
            </a:r>
          </a:p>
          <a:p>
            <a:r>
              <a:rPr lang="en-US" dirty="0" smtClean="0"/>
              <a:t> </a:t>
            </a:r>
            <a:r>
              <a:rPr lang="en-US" dirty="0"/>
              <a:t>5) AMNT_INCOME_TOTAL &amp; AMNT_CREDIT</a:t>
            </a:r>
          </a:p>
          <a:p>
            <a:r>
              <a:rPr lang="en-US" dirty="0"/>
              <a:t/>
            </a:r>
            <a:br>
              <a:rPr lang="en-US" dirty="0"/>
            </a:br>
            <a:endParaRPr lang="en-US" dirty="0"/>
          </a:p>
        </p:txBody>
      </p:sp>
    </p:spTree>
    <p:extLst>
      <p:ext uri="{BB962C8B-B14F-4D97-AF65-F5344CB8AC3E}">
        <p14:creationId xmlns:p14="http://schemas.microsoft.com/office/powerpoint/2010/main" val="36697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416320"/>
          </a:xfrm>
          <a:prstGeom prst="rect">
            <a:avLst/>
          </a:prstGeom>
          <a:noFill/>
        </p:spPr>
        <p:txBody>
          <a:bodyPr wrap="square" rtlCol="0">
            <a:spAutoFit/>
          </a:bodyPr>
          <a:lstStyle/>
          <a:p>
            <a:r>
              <a:rPr lang="en-US" dirty="0" smtClean="0"/>
              <a:t>17) Approved loans are the highest compared to refused and cancelled loans, for the previous applications.</a:t>
            </a:r>
          </a:p>
          <a:p>
            <a:r>
              <a:rPr lang="en-US" dirty="0" smtClean="0"/>
              <a:t>18) Secondary and secondary special education types tend to default less, compared to others.</a:t>
            </a:r>
          </a:p>
          <a:p>
            <a:r>
              <a:rPr lang="en-US" dirty="0" smtClean="0"/>
              <a:t>19) Non-Defaulters have availed loans for repairs, </a:t>
            </a:r>
            <a:r>
              <a:rPr lang="en-US" dirty="0" err="1" smtClean="0"/>
              <a:t>oter</a:t>
            </a:r>
            <a:r>
              <a:rPr lang="en-US" dirty="0" smtClean="0"/>
              <a:t> needs and urgent needs, compared to others.</a:t>
            </a:r>
          </a:p>
          <a:p>
            <a:r>
              <a:rPr lang="en-US" dirty="0" smtClean="0"/>
              <a:t>20) Repeaters tend to pay their loans successfully.</a:t>
            </a:r>
          </a:p>
          <a:p>
            <a:r>
              <a:rPr lang="en-US" dirty="0" smtClean="0"/>
              <a:t>21) Repaying the loan through cash is much preferred by the non-defaulters.</a:t>
            </a:r>
          </a:p>
          <a:p>
            <a:r>
              <a:rPr lang="en-US" dirty="0" smtClean="0"/>
              <a:t>22) If loans are availed citing repair reasons, the chances of the loans being approved are high.</a:t>
            </a:r>
          </a:p>
          <a:p>
            <a:r>
              <a:rPr lang="en-US" dirty="0" smtClean="0"/>
              <a:t>23) Higher the income range, higher the chance of loans being approved.</a:t>
            </a:r>
          </a:p>
          <a:p>
            <a:r>
              <a:rPr lang="en-US" dirty="0" smtClean="0"/>
              <a:t>24) Consumer loans are highest approved in the previous data, followed by cash and revolving.</a:t>
            </a:r>
          </a:p>
          <a:p>
            <a:endParaRPr lang="en-US" dirty="0" smtClean="0"/>
          </a:p>
          <a:p>
            <a:endParaRPr lang="en-US" dirty="0"/>
          </a:p>
        </p:txBody>
      </p:sp>
    </p:spTree>
    <p:extLst>
      <p:ext uri="{BB962C8B-B14F-4D97-AF65-F5344CB8AC3E}">
        <p14:creationId xmlns:p14="http://schemas.microsoft.com/office/powerpoint/2010/main" val="3360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0"/>
            <a:ext cx="7086600" cy="523220"/>
          </a:xfrm>
          <a:prstGeom prst="rect">
            <a:avLst/>
          </a:prstGeom>
          <a:noFill/>
        </p:spPr>
        <p:txBody>
          <a:bodyPr wrap="square" rtlCol="0">
            <a:spAutoFit/>
          </a:bodyPr>
          <a:lstStyle/>
          <a:p>
            <a:pPr algn="ctr"/>
            <a:r>
              <a:rPr lang="en-US" sz="2800" b="1" dirty="0" smtClean="0"/>
              <a:t>DRIVER VARIABLES.</a:t>
            </a:r>
            <a:endParaRPr lang="en-US" sz="2800" b="1" dirty="0"/>
          </a:p>
        </p:txBody>
      </p:sp>
      <p:sp>
        <p:nvSpPr>
          <p:cNvPr id="3" name="TextBox 2"/>
          <p:cNvSpPr txBox="1"/>
          <p:nvPr/>
        </p:nvSpPr>
        <p:spPr>
          <a:xfrm>
            <a:off x="0" y="838200"/>
            <a:ext cx="8991600" cy="3693319"/>
          </a:xfrm>
          <a:prstGeom prst="rect">
            <a:avLst/>
          </a:prstGeom>
          <a:noFill/>
        </p:spPr>
        <p:txBody>
          <a:bodyPr wrap="square" rtlCol="0">
            <a:spAutoFit/>
          </a:bodyPr>
          <a:lstStyle/>
          <a:p>
            <a:r>
              <a:rPr lang="en-US" dirty="0" smtClean="0"/>
              <a:t>Driver Variables to Identify Defaulters/ Non Defaulters.</a:t>
            </a:r>
          </a:p>
          <a:p>
            <a:endParaRPr lang="en-US" dirty="0"/>
          </a:p>
          <a:p>
            <a:pPr marL="342900" indent="-342900">
              <a:buAutoNum type="arabicParenR"/>
            </a:pPr>
            <a:r>
              <a:rPr lang="en-US" dirty="0" smtClean="0"/>
              <a:t>NAME_EDUCATION_TYPE</a:t>
            </a:r>
          </a:p>
          <a:p>
            <a:pPr marL="342900" indent="-342900">
              <a:buAutoNum type="arabicParenR"/>
            </a:pPr>
            <a:r>
              <a:rPr lang="en-US" dirty="0" smtClean="0"/>
              <a:t>NAME_INCOME_TYPE</a:t>
            </a:r>
          </a:p>
          <a:p>
            <a:pPr marL="342900" indent="-342900">
              <a:buAutoNum type="arabicParenR"/>
            </a:pPr>
            <a:r>
              <a:rPr lang="en-US" dirty="0" smtClean="0"/>
              <a:t>DAYS_BIRTH</a:t>
            </a:r>
          </a:p>
          <a:p>
            <a:pPr marL="342900" indent="-342900">
              <a:buAutoNum type="arabicParenR"/>
            </a:pPr>
            <a:r>
              <a:rPr lang="en-US" dirty="0" smtClean="0"/>
              <a:t>AMT_INCOME_TOTAL</a:t>
            </a:r>
          </a:p>
          <a:p>
            <a:pPr marL="342900" indent="-342900">
              <a:buAutoNum type="arabicParenR"/>
            </a:pPr>
            <a:r>
              <a:rPr lang="en-US" dirty="0" smtClean="0"/>
              <a:t>NAME_CASH_LOAN_PURPOSE</a:t>
            </a:r>
          </a:p>
          <a:p>
            <a:pPr marL="342900" indent="-342900">
              <a:buAutoNum type="arabicParenR"/>
            </a:pPr>
            <a:r>
              <a:rPr lang="en-US" dirty="0" smtClean="0"/>
              <a:t>CODE_GENDER</a:t>
            </a:r>
          </a:p>
          <a:p>
            <a:pPr marL="342900" indent="-342900">
              <a:buAutoNum type="arabicParenR"/>
            </a:pPr>
            <a:r>
              <a:rPr lang="en-US" dirty="0" smtClean="0"/>
              <a:t>NAME_FAMILY_STATUS</a:t>
            </a:r>
          </a:p>
          <a:p>
            <a:pPr marL="342900" indent="-342900">
              <a:buAutoNum type="arabicParenR"/>
            </a:pPr>
            <a:r>
              <a:rPr lang="en-US" dirty="0" smtClean="0"/>
              <a:t>OCCUPATION_TYPE</a:t>
            </a:r>
          </a:p>
          <a:p>
            <a:pPr marL="342900" indent="-342900">
              <a:buAutoNum type="arabicParenR"/>
            </a:pPr>
            <a:r>
              <a:rPr lang="en-US" dirty="0" smtClean="0"/>
              <a:t>AMT_CREDIT</a:t>
            </a:r>
          </a:p>
          <a:p>
            <a:pPr marL="342900" indent="-342900">
              <a:buAutoNum type="arabicParenR"/>
            </a:pPr>
            <a:r>
              <a:rPr lang="en-US" dirty="0" smtClean="0"/>
              <a:t>AMT_INCOME</a:t>
            </a:r>
          </a:p>
          <a:p>
            <a:endParaRPr lang="en-US" dirty="0"/>
          </a:p>
        </p:txBody>
      </p:sp>
    </p:spTree>
    <p:extLst>
      <p:ext uri="{BB962C8B-B14F-4D97-AF65-F5344CB8AC3E}">
        <p14:creationId xmlns:p14="http://schemas.microsoft.com/office/powerpoint/2010/main" val="174248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09800"/>
            <a:ext cx="9144000" cy="1077218"/>
          </a:xfrm>
          <a:prstGeom prst="rect">
            <a:avLst/>
          </a:prstGeom>
          <a:noFill/>
        </p:spPr>
        <p:txBody>
          <a:bodyPr wrap="square" rtlCol="0">
            <a:spAutoFit/>
          </a:bodyPr>
          <a:lstStyle/>
          <a:p>
            <a:pPr algn="ctr"/>
            <a:r>
              <a:rPr lang="en-US" sz="3200" b="1" dirty="0"/>
              <a:t>UNIVARIATE ANALYSIS OF CATEGORICAL COLUMNS</a:t>
            </a:r>
          </a:p>
          <a:p>
            <a:pPr algn="ctr"/>
            <a:endParaRPr lang="en-US" sz="3200" dirty="0"/>
          </a:p>
        </p:txBody>
      </p:sp>
    </p:spTree>
    <p:extLst>
      <p:ext uri="{BB962C8B-B14F-4D97-AF65-F5344CB8AC3E}">
        <p14:creationId xmlns:p14="http://schemas.microsoft.com/office/powerpoint/2010/main" val="348338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ushar\Desktop\IIIT-B\Data Tool Kit\1 Group case study-EDA Case Study\FINAL EDA CASE STUDY- TUSHAR JOSHI AND SMRUTI PANDA\images\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350"/>
            <a:ext cx="9144000" cy="478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6800" y="0"/>
            <a:ext cx="6858000" cy="400110"/>
          </a:xfrm>
          <a:prstGeom prst="rect">
            <a:avLst/>
          </a:prstGeom>
          <a:noFill/>
        </p:spPr>
        <p:txBody>
          <a:bodyPr wrap="square" rtlCol="0">
            <a:spAutoFit/>
          </a:bodyPr>
          <a:lstStyle/>
          <a:p>
            <a:pPr algn="ctr"/>
            <a:r>
              <a:rPr lang="en-US" sz="2000" b="1" dirty="0"/>
              <a:t>plotting based on 'NAME_CONTRACT_TYPE' </a:t>
            </a:r>
          </a:p>
        </p:txBody>
      </p:sp>
      <p:sp>
        <p:nvSpPr>
          <p:cNvPr id="3" name="TextBox 2"/>
          <p:cNvSpPr txBox="1"/>
          <p:nvPr/>
        </p:nvSpPr>
        <p:spPr>
          <a:xfrm>
            <a:off x="0" y="5334000"/>
            <a:ext cx="9144000" cy="923330"/>
          </a:xfrm>
          <a:prstGeom prst="rect">
            <a:avLst/>
          </a:prstGeom>
          <a:noFill/>
        </p:spPr>
        <p:txBody>
          <a:bodyPr wrap="square" rtlCol="0">
            <a:spAutoFit/>
          </a:bodyPr>
          <a:lstStyle/>
          <a:p>
            <a:r>
              <a:rPr lang="en-US" dirty="0"/>
              <a:t>WE CAN SEE FROM THE GRAPH THAT CASH LOANS ARE HIGH IN NUMBER IN THOSE WHO HAVE DEFAULTED AND IN THOSE WHO HAVE NOT DEFULTED. REVOLVING LOANS ARE PREFERRED MUCH LESS BY THE CUSTOMERS</a:t>
            </a:r>
          </a:p>
        </p:txBody>
      </p:sp>
    </p:spTree>
    <p:extLst>
      <p:ext uri="{BB962C8B-B14F-4D97-AF65-F5344CB8AC3E}">
        <p14:creationId xmlns:p14="http://schemas.microsoft.com/office/powerpoint/2010/main" val="276998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ushar\Desktop\IIIT-B\Data Tool Kit\1 Group case study-EDA Case Study\FINAL EDA CASE STUDY- TUSHAR JOSHI AND SMRUTI PANDA\images\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10"/>
            <a:ext cx="8991600" cy="41718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76200"/>
            <a:ext cx="6858000" cy="400110"/>
          </a:xfrm>
          <a:prstGeom prst="rect">
            <a:avLst/>
          </a:prstGeom>
          <a:noFill/>
        </p:spPr>
        <p:txBody>
          <a:bodyPr wrap="square" rtlCol="0">
            <a:spAutoFit/>
          </a:bodyPr>
          <a:lstStyle/>
          <a:p>
            <a:pPr algn="ctr"/>
            <a:r>
              <a:rPr lang="en-US" sz="2000" b="1" dirty="0"/>
              <a:t>CAR OWNERSIP OF THE APPLICANTS</a:t>
            </a:r>
          </a:p>
        </p:txBody>
      </p:sp>
      <p:sp>
        <p:nvSpPr>
          <p:cNvPr id="3" name="TextBox 2"/>
          <p:cNvSpPr txBox="1"/>
          <p:nvPr/>
        </p:nvSpPr>
        <p:spPr>
          <a:xfrm>
            <a:off x="0" y="5105400"/>
            <a:ext cx="9144000" cy="646331"/>
          </a:xfrm>
          <a:prstGeom prst="rect">
            <a:avLst/>
          </a:prstGeom>
          <a:noFill/>
        </p:spPr>
        <p:txBody>
          <a:bodyPr wrap="square" rtlCol="0">
            <a:spAutoFit/>
          </a:bodyPr>
          <a:lstStyle/>
          <a:p>
            <a:r>
              <a:rPr lang="en-US" dirty="0"/>
              <a:t>WE CAN SEE FROM THE GRAPH THAT A VERY HIGH NUMBER OF PEOPLE, AMONGST THE DEFAULTERS AND NON-DEFAULTERS DO NOT OWN A CAR</a:t>
            </a:r>
          </a:p>
        </p:txBody>
      </p:sp>
    </p:spTree>
    <p:extLst>
      <p:ext uri="{BB962C8B-B14F-4D97-AF65-F5344CB8AC3E}">
        <p14:creationId xmlns:p14="http://schemas.microsoft.com/office/powerpoint/2010/main" val="283438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Tushar\Desktop\IIIT-B\Data Tool Kit\1 Group case study-EDA Case Study\FINAL EDA CASE STUDY- TUSHAR JOSHI AND SMRUTI PANDA\images\download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110"/>
            <a:ext cx="9067800" cy="49751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7400" y="0"/>
            <a:ext cx="7747000" cy="400110"/>
          </a:xfrm>
          <a:prstGeom prst="rect">
            <a:avLst/>
          </a:prstGeom>
          <a:noFill/>
        </p:spPr>
        <p:txBody>
          <a:bodyPr wrap="square" rtlCol="0">
            <a:spAutoFit/>
          </a:bodyPr>
          <a:lstStyle/>
          <a:p>
            <a:pPr algn="ctr"/>
            <a:r>
              <a:rPr lang="en-US" sz="2000" b="1" dirty="0"/>
              <a:t>HOME OWNERSIP OF THE APPLICANTS</a:t>
            </a:r>
          </a:p>
        </p:txBody>
      </p:sp>
      <p:sp>
        <p:nvSpPr>
          <p:cNvPr id="3" name="TextBox 2"/>
          <p:cNvSpPr txBox="1"/>
          <p:nvPr/>
        </p:nvSpPr>
        <p:spPr>
          <a:xfrm>
            <a:off x="0" y="5867400"/>
            <a:ext cx="9144000" cy="646331"/>
          </a:xfrm>
          <a:prstGeom prst="rect">
            <a:avLst/>
          </a:prstGeom>
          <a:noFill/>
        </p:spPr>
        <p:txBody>
          <a:bodyPr wrap="square" rtlCol="0">
            <a:spAutoFit/>
          </a:bodyPr>
          <a:lstStyle/>
          <a:p>
            <a:r>
              <a:rPr lang="en-US" dirty="0"/>
              <a:t>WE CAN SEE THAT AMONGST THE NON DEFAULTERS, THERE ARE MORE PEOPLE WHO OWN A HOME, BOTH AMONG DEFAULTERS AND NO-DEFAULTERS.</a:t>
            </a:r>
          </a:p>
        </p:txBody>
      </p:sp>
    </p:spTree>
    <p:extLst>
      <p:ext uri="{BB962C8B-B14F-4D97-AF65-F5344CB8AC3E}">
        <p14:creationId xmlns:p14="http://schemas.microsoft.com/office/powerpoint/2010/main" val="2936304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1968</Words>
  <Application>Microsoft Office PowerPoint</Application>
  <PresentationFormat>On-screen Show (4:3)</PresentationFormat>
  <Paragraphs>155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dc:creator>
  <cp:lastModifiedBy>Tushar</cp:lastModifiedBy>
  <cp:revision>41</cp:revision>
  <dcterms:created xsi:type="dcterms:W3CDTF">2006-08-16T00:00:00Z</dcterms:created>
  <dcterms:modified xsi:type="dcterms:W3CDTF">2021-04-10T12:46:07Z</dcterms:modified>
</cp:coreProperties>
</file>