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69" r:id="rId7"/>
    <p:sldId id="270" r:id="rId8"/>
    <p:sldId id="271" r:id="rId9"/>
    <p:sldId id="273" r:id="rId10"/>
    <p:sldId id="272" r:id="rId11"/>
    <p:sldId id="275" r:id="rId12"/>
    <p:sldId id="274" r:id="rId13"/>
    <p:sldId id="276" r:id="rId14"/>
    <p:sldId id="268" r:id="rId1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9CD"/>
    <a:srgbClr val="8AB2E2"/>
    <a:srgbClr val="2A66AC"/>
    <a:srgbClr val="75A4DD"/>
    <a:srgbClr val="2E6CB8"/>
    <a:srgbClr val="2A65AC"/>
    <a:srgbClr val="255997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7" y="4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ngodb.com/docs/" TargetMode="External"/><Relationship Id="rId5" Type="http://schemas.openxmlformats.org/officeDocument/2006/relationships/hyperlink" Target="https://tailwindcss.com/docs" TargetMode="External"/><Relationship Id="rId4" Type="http://schemas.openxmlformats.org/officeDocument/2006/relationships/hyperlink" Target="https://expressjs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1236548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Backend Engineering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(BE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23CS008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EXPENSE TRACKER</a:t>
            </a:r>
            <a:endParaRPr lang="en-US" sz="4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4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By:                                                                         Submitted By: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Mr. Rahul                                                                      Tanisha Bhardwaj (2310991065)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                                                                                     Tushar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Koundal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(2310991071)</a:t>
            </a: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                                                                                     </a:t>
            </a: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Upasvi</a:t>
            </a:r>
            <a:r>
              <a:rPr lang="en-US" sz="2000" spc="-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(2310991072)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00012-5D9E-CCAC-BDA6-7C139DEE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CB282D1B-03FD-F8D1-A1A0-CCA5BF2EF582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3A01CE7C-E533-8D9F-31E7-31122D339BAF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10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30B3A8-4932-42BA-8328-9E1C65D73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" y="2004537"/>
            <a:ext cx="371980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Node.js Official Site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React.js Official Site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Express.js Documentation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Tailwind CSS Documentation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MongoDB Documentation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327991" y="1517949"/>
            <a:ext cx="8488018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r>
              <a:rPr lang="en-US" b="1" dirty="0"/>
              <a:t>What is Expense Tracker?</a:t>
            </a:r>
            <a:endParaRPr lang="en-US" dirty="0"/>
          </a:p>
          <a:p>
            <a:pPr lvl="1"/>
            <a:r>
              <a:rPr lang="en-US" dirty="0"/>
              <a:t>An application that enables users to </a:t>
            </a:r>
            <a:r>
              <a:rPr lang="en-US" b="1" dirty="0"/>
              <a:t>record, track, and analyze expenses</a:t>
            </a:r>
            <a:r>
              <a:rPr lang="en-US" dirty="0"/>
              <a:t> efficiently.</a:t>
            </a:r>
          </a:p>
          <a:p>
            <a:pPr lvl="1"/>
            <a:r>
              <a:rPr lang="en-US" dirty="0"/>
              <a:t>Helps users </a:t>
            </a:r>
            <a:r>
              <a:rPr lang="en-US" b="1" dirty="0"/>
              <a:t>gain insights into spending habits</a:t>
            </a:r>
            <a:r>
              <a:rPr lang="en-US" dirty="0"/>
              <a:t> and manage budgets effectively.</a:t>
            </a:r>
          </a:p>
          <a:p>
            <a:r>
              <a:rPr lang="en-US" b="1" dirty="0"/>
              <a:t>Why it is Needed:</a:t>
            </a:r>
            <a:endParaRPr lang="en-US" dirty="0"/>
          </a:p>
          <a:p>
            <a:pPr lvl="1"/>
            <a:r>
              <a:rPr lang="en-US" dirty="0"/>
              <a:t>Many people rely on manual methods like spreadsheets or notebooks that are error-prone.</a:t>
            </a:r>
          </a:p>
          <a:p>
            <a:pPr lvl="1"/>
            <a:r>
              <a:rPr lang="en-US" dirty="0"/>
              <a:t>Existing financial apps may be too complex, expensive, or not user-friendly.</a:t>
            </a:r>
          </a:p>
          <a:p>
            <a:r>
              <a:rPr lang="en-US" b="1" dirty="0"/>
              <a:t>Goals:</a:t>
            </a:r>
            <a:endParaRPr lang="en-US" dirty="0"/>
          </a:p>
          <a:p>
            <a:pPr lvl="1"/>
            <a:r>
              <a:rPr lang="en-US" dirty="0"/>
              <a:t>Simplify personal finance management.</a:t>
            </a:r>
          </a:p>
          <a:p>
            <a:pPr lvl="1"/>
            <a:r>
              <a:rPr lang="en-US" dirty="0"/>
              <a:t>Provide </a:t>
            </a:r>
            <a:r>
              <a:rPr lang="en-US" b="1" dirty="0"/>
              <a:t>real-time data visualization</a:t>
            </a:r>
            <a:r>
              <a:rPr lang="en-US" dirty="0"/>
              <a:t> and trend analysis.</a:t>
            </a:r>
          </a:p>
          <a:p>
            <a:pPr lvl="1"/>
            <a:r>
              <a:rPr lang="en-US" dirty="0"/>
              <a:t>Support </a:t>
            </a:r>
            <a:r>
              <a:rPr lang="en-US" b="1" dirty="0"/>
              <a:t>secure cloud-based storage</a:t>
            </a:r>
            <a:r>
              <a:rPr lang="en-US" dirty="0"/>
              <a:t> for accessibility.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FFFAF-F886-86AF-86FA-7845E7A2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BDFA7F61-D445-85AC-C5C5-F5A8605CCC1B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3C961C57-70C4-BD0B-3057-E7846BAADD2A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D9BD8F3B-58DE-D4C9-B619-AC22AFCBAEE7}"/>
              </a:ext>
            </a:extLst>
          </p:cNvPr>
          <p:cNvSpPr txBox="1"/>
          <p:nvPr/>
        </p:nvSpPr>
        <p:spPr>
          <a:xfrm>
            <a:off x="362707" y="1370168"/>
            <a:ext cx="8418585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Individuals and small businesses face </a:t>
            </a:r>
            <a:r>
              <a:rPr lang="en-US" b="1" dirty="0"/>
              <a:t>challenges in managing daily finances</a:t>
            </a:r>
            <a:r>
              <a:rPr lang="en-US" dirty="0"/>
              <a:t> efficiently.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methods are </a:t>
            </a:r>
            <a:r>
              <a:rPr lang="en-US" b="1" dirty="0"/>
              <a:t>time-consuming, inaccurate, and lack insights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cannot easily </a:t>
            </a:r>
            <a:r>
              <a:rPr lang="en-US" b="1" dirty="0"/>
              <a:t>visualize spending patterns</a:t>
            </a:r>
            <a:r>
              <a:rPr lang="en-US" dirty="0"/>
              <a:t>, identify overspending categories, or track savings goals.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Expense Tracker addresses these challenges by: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Automating expense logging and categorization.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Generating visual dashboards for easy understanding.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Providing </a:t>
            </a:r>
            <a:r>
              <a:rPr lang="en-US" b="1" dirty="0"/>
              <a:t>secure and reliable storage</a:t>
            </a:r>
            <a:r>
              <a:rPr lang="en-US" dirty="0"/>
              <a:t> for sensitive financial data.</a:t>
            </a:r>
          </a:p>
        </p:txBody>
      </p:sp>
    </p:spTree>
    <p:extLst>
      <p:ext uri="{BB962C8B-B14F-4D97-AF65-F5344CB8AC3E}">
        <p14:creationId xmlns:p14="http://schemas.microsoft.com/office/powerpoint/2010/main" val="26771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54B6-C860-8537-FF26-93EF998B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48AB191D-DB0E-B369-81AD-1561AA4630C5}"/>
              </a:ext>
            </a:extLst>
          </p:cNvPr>
          <p:cNvSpPr txBox="1"/>
          <p:nvPr/>
        </p:nvSpPr>
        <p:spPr>
          <a:xfrm>
            <a:off x="397565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Key Learnings</a:t>
            </a: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301CF813-A2AF-58B8-F820-264C7A1CBDC5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4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4D04440-108C-FFFD-CA8E-EAF417D47C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2639" y="1918186"/>
            <a:ext cx="88387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Project Objectives: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 a </a:t>
            </a:r>
            <a:r>
              <a:rPr lang="en-US" b="1" dirty="0"/>
              <a:t>full-stack financial management system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 users to </a:t>
            </a:r>
            <a:r>
              <a:rPr lang="en-US" b="1" dirty="0"/>
              <a:t>add, categorize, and track expenses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real-time analytics and visual dashboards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Support </a:t>
            </a:r>
            <a:r>
              <a:rPr lang="en-US" b="1" dirty="0"/>
              <a:t>report generation</a:t>
            </a:r>
            <a:r>
              <a:rPr lang="en-US" dirty="0"/>
              <a:t> for weekly, monthly, and yearly summaries.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secure authentication and authorization</a:t>
            </a:r>
            <a:r>
              <a:rPr lang="en-US" dirty="0"/>
              <a:t> for multiple users.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Key Learnings: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b="1" dirty="0"/>
              <a:t>full-stack development</a:t>
            </a:r>
            <a:r>
              <a:rPr lang="en-US" dirty="0"/>
              <a:t> using Next.js, Node.js, and MongoDB.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Implementing </a:t>
            </a:r>
            <a:r>
              <a:rPr lang="en-US" b="1" dirty="0"/>
              <a:t>data visualization</a:t>
            </a:r>
            <a:r>
              <a:rPr lang="en-US" dirty="0"/>
              <a:t> using Chart.js or D3.js.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Learning cloud-based deployment and CI/CD practices.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b="1" dirty="0"/>
              <a:t>security practices</a:t>
            </a:r>
            <a:r>
              <a:rPr lang="en-US" dirty="0"/>
              <a:t> like JWT authentication, HTTPS, and data encryption.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Hands-on experience in </a:t>
            </a:r>
            <a:r>
              <a:rPr lang="en-US" b="1" dirty="0"/>
              <a:t>responsive UI/UX design</a:t>
            </a:r>
            <a:r>
              <a:rPr lang="en-US" dirty="0"/>
              <a:t> and performance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54899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1337A-1E76-E2F9-EC0B-039202EF4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7096EEE0-9DAB-0471-0341-48263ABF5E4F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Options Available to Execute the Project:</a:t>
            </a:r>
            <a:endParaRPr lang="en-US" sz="260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2CC9C7F6-1DC6-50FE-D041-54F95E4BA501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5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5A927304-E5F9-B590-61B7-568754B9B28D}"/>
              </a:ext>
            </a:extLst>
          </p:cNvPr>
          <p:cNvSpPr txBox="1"/>
          <p:nvPr/>
        </p:nvSpPr>
        <p:spPr>
          <a:xfrm>
            <a:off x="152640" y="1517949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139700" lvl="0">
              <a:buClr>
                <a:srgbClr val="000000"/>
              </a:buClr>
              <a:buSzPts val="1400"/>
            </a:pPr>
            <a:endParaRPr lang="en-US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b="0" strike="noStrike" spc="-1" dirty="0">
              <a:solidFill>
                <a:srgbClr val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5A47A-3E6B-45EC-80D9-86818EA10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2706"/>
            <a:ext cx="91440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 Available to Execute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Serverless Architecture</a:t>
            </a:r>
            <a:endParaRPr kumimoji="0" lang="en-US" altLang="en-US" sz="5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backend as serverless functions using platforms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Lambda,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Netlify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need for server management and maintenance.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scales based on user demand, making it cost-effective.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Monolithic vs Modular Backend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Monolithic: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and suitable for small-scale projects. All APIs and business logic in a single codebase.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/ Microservices: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Divides backend into independent modules (e.g., User Management, Expenses, Reports). Easier to maintain, extend, and scale for larger user 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Frameworks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Next.js / React.js: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building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responsive, fast, and SEO-friendly interfaces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server-side rendering and static site generation for better performance.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 CSS or Material-UI for modern and responsive UI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Backend-as-a-Service (BaaS)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provide ready-made authentication, database, and cloud storage.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Speeds up development by reducing the need to manage backend infrastructure.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8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6E11-3D3F-0668-9A16-D2AA5602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3FFE9CB2-8B35-7E5D-C128-945DA04F5D19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2CF1882D-12A1-900F-6311-4C8A03D4398B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6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6225F4BF-F15F-0374-B6C7-6CF97C76DEBC}"/>
              </a:ext>
            </a:extLst>
          </p:cNvPr>
          <p:cNvSpPr txBox="1"/>
          <p:nvPr/>
        </p:nvSpPr>
        <p:spPr>
          <a:xfrm flipV="1">
            <a:off x="284138" y="4534587"/>
            <a:ext cx="6713800" cy="4571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139700" lvl="0">
              <a:buClr>
                <a:srgbClr val="000000"/>
              </a:buClr>
              <a:buSzPts val="1400"/>
            </a:pP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184BAA-8F0A-3F7D-0D15-51BBC191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38" y="1538973"/>
            <a:ext cx="878122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Frontend:</a:t>
            </a:r>
            <a:r>
              <a:rPr lang="en-US" dirty="0"/>
              <a:t> Next.js / React.js</a:t>
            </a:r>
          </a:p>
          <a:p>
            <a:r>
              <a:rPr lang="en-US" dirty="0"/>
              <a:t>Server-side rendering for faster load times.</a:t>
            </a:r>
          </a:p>
          <a:p>
            <a:r>
              <a:rPr lang="en-US" dirty="0"/>
              <a:t>Tailwind CSS for responsive and modern UI design.</a:t>
            </a:r>
          </a:p>
          <a:p>
            <a:r>
              <a:rPr lang="en-US" b="1" dirty="0"/>
              <a:t>Backend:</a:t>
            </a:r>
            <a:r>
              <a:rPr lang="en-US" dirty="0"/>
              <a:t> Node.js / Express.js</a:t>
            </a:r>
          </a:p>
          <a:p>
            <a:r>
              <a:rPr lang="en-US" dirty="0"/>
              <a:t>Handles CRUD operations, authentication, and business logic.</a:t>
            </a:r>
          </a:p>
          <a:p>
            <a:r>
              <a:rPr lang="en-US" b="1" dirty="0"/>
              <a:t>Database:</a:t>
            </a:r>
            <a:r>
              <a:rPr lang="en-US" dirty="0"/>
              <a:t> MongoDB (NoSQL)</a:t>
            </a:r>
          </a:p>
          <a:p>
            <a:r>
              <a:rPr lang="en-US" dirty="0"/>
              <a:t>Stores user profiles, expenses, and report data.</a:t>
            </a:r>
          </a:p>
          <a:p>
            <a:r>
              <a:rPr lang="en-US" dirty="0"/>
              <a:t>Mongoose for schema modeling and easy database interactions.</a:t>
            </a:r>
          </a:p>
          <a:p>
            <a:r>
              <a:rPr lang="en-US" b="1" dirty="0"/>
              <a:t>Analytics / Visualization:</a:t>
            </a:r>
            <a:endParaRPr lang="en-US" dirty="0"/>
          </a:p>
          <a:p>
            <a:r>
              <a:rPr lang="en-US" dirty="0"/>
              <a:t>Chart.js / D3.js for interactive dashboards.</a:t>
            </a:r>
          </a:p>
          <a:p>
            <a:r>
              <a:rPr lang="en-US" dirty="0"/>
              <a:t>Optional predictive analytics with TensorFlow or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b="1" dirty="0"/>
              <a:t>Deployment / Hosting:</a:t>
            </a:r>
            <a:endParaRPr lang="en-US" dirty="0"/>
          </a:p>
          <a:p>
            <a:r>
              <a:rPr lang="en-US" dirty="0" err="1"/>
              <a:t>Vercel</a:t>
            </a:r>
            <a:r>
              <a:rPr lang="en-US" dirty="0"/>
              <a:t> (Frontend), AWS / </a:t>
            </a:r>
            <a:r>
              <a:rPr lang="en-US" dirty="0" err="1"/>
              <a:t>DigitalOcean</a:t>
            </a:r>
            <a:r>
              <a:rPr lang="en-US" dirty="0"/>
              <a:t> (Backend), MongoDB Atlas (Database).</a:t>
            </a:r>
          </a:p>
          <a:p>
            <a:r>
              <a:rPr lang="en-US" b="1" dirty="0"/>
              <a:t>DevOps:</a:t>
            </a:r>
            <a:endParaRPr lang="en-US" dirty="0"/>
          </a:p>
          <a:p>
            <a:r>
              <a:rPr lang="en-US" dirty="0"/>
              <a:t>GitHub for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412877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492F4-A0DB-D35B-1486-3006BFF8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F8BBCB08-D05A-2B3E-F486-775478FA92D8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62C6F525-6472-C7A1-D7E2-F4229E3FD2E4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7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B86051F4-9BBE-8CE0-D0C3-FD69CA977E50}"/>
              </a:ext>
            </a:extLst>
          </p:cNvPr>
          <p:cNvSpPr txBox="1"/>
          <p:nvPr/>
        </p:nvSpPr>
        <p:spPr>
          <a:xfrm>
            <a:off x="228600" y="1187913"/>
            <a:ext cx="8686800" cy="390951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r>
              <a:rPr lang="en-US" sz="2000" b="1" dirty="0"/>
              <a:t>Advantages: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Efficiency:</a:t>
            </a:r>
            <a:r>
              <a:rPr lang="en-US" sz="2000" dirty="0"/>
              <a:t> Automates expense tracking, categorization, and reporting.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Accessibility:</a:t>
            </a:r>
            <a:r>
              <a:rPr lang="en-US" sz="2000" dirty="0"/>
              <a:t> Cloud-based system accessible from multiple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Financial Awareness:</a:t>
            </a:r>
            <a:r>
              <a:rPr lang="en-US" sz="2000" dirty="0"/>
              <a:t> Dashboards and reports help users control spending.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Scalability:</a:t>
            </a:r>
            <a:r>
              <a:rPr lang="en-US" sz="2000" dirty="0"/>
              <a:t> Handles multiple users and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 Security:</a:t>
            </a:r>
            <a:r>
              <a:rPr lang="en-US" sz="2000" dirty="0"/>
              <a:t> Encrypted storage and secure authentication.</a:t>
            </a:r>
          </a:p>
          <a:p>
            <a:endParaRPr lang="en-US" sz="2000" b="1" dirty="0"/>
          </a:p>
          <a:p>
            <a:r>
              <a:rPr lang="en-US" sz="2000" b="1" dirty="0"/>
              <a:t>Disadvantages: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Data Accuracy:</a:t>
            </a:r>
            <a:r>
              <a:rPr lang="en-US" sz="2000" dirty="0"/>
              <a:t> Relies on correct and consistent user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Initial Setup:</a:t>
            </a:r>
            <a:r>
              <a:rPr lang="en-US" sz="2000" dirty="0"/>
              <a:t> Requires configuration for authentication and cloud setup.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Optional Features:</a:t>
            </a:r>
            <a:r>
              <a:rPr lang="en-US" sz="2000" dirty="0"/>
              <a:t> Advanced predictive analytics require additional resources and knowledge.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08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496F4-44D1-978A-A9F0-76D73885C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1B268F74-91A5-1BC0-5386-062A76B7E3DB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Strategy</a:t>
            </a: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96C927AF-FA79-C7ED-910B-AE337554A0FA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8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565F93-747F-6C16-9825-986AC5C2B1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4800" y="963327"/>
            <a:ext cx="8534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Backend Development:</a:t>
            </a:r>
            <a:endParaRPr lang="en-US" dirty="0"/>
          </a:p>
          <a:p>
            <a:r>
              <a:rPr lang="en-US" dirty="0"/>
              <a:t>Node.js + Express.js server with RESTful APIs for CRUD operations.</a:t>
            </a:r>
          </a:p>
          <a:p>
            <a:r>
              <a:rPr lang="en-US" dirty="0"/>
              <a:t>MongoDB for storing expenses, user data, and reports.</a:t>
            </a:r>
          </a:p>
          <a:p>
            <a:r>
              <a:rPr lang="en-US" b="1" dirty="0"/>
              <a:t>Frontend Development:</a:t>
            </a:r>
            <a:endParaRPr lang="en-US" dirty="0"/>
          </a:p>
          <a:p>
            <a:r>
              <a:rPr lang="en-US" dirty="0"/>
              <a:t>Next.js and Tailwind CSS for responsive, mobile-friendly UI.</a:t>
            </a:r>
          </a:p>
          <a:p>
            <a:r>
              <a:rPr lang="en-US" dirty="0"/>
              <a:t>Connects with backend APIs for real-time data access.</a:t>
            </a:r>
          </a:p>
          <a:p>
            <a:r>
              <a:rPr lang="en-US" b="1" dirty="0"/>
              <a:t>Authentication &amp; Security:</a:t>
            </a:r>
            <a:endParaRPr lang="en-US" dirty="0"/>
          </a:p>
          <a:p>
            <a:r>
              <a:rPr lang="en-US" dirty="0"/>
              <a:t>JWT / Firebase authentication.</a:t>
            </a:r>
          </a:p>
          <a:p>
            <a:r>
              <a:rPr lang="en-US" dirty="0"/>
              <a:t>HTTPS and input validation for secure communication.</a:t>
            </a:r>
          </a:p>
          <a:p>
            <a:r>
              <a:rPr lang="en-US" b="1" dirty="0"/>
              <a:t>Analytics &amp; Reporting:</a:t>
            </a:r>
            <a:endParaRPr lang="en-US" dirty="0"/>
          </a:p>
          <a:p>
            <a:r>
              <a:rPr lang="en-US" dirty="0"/>
              <a:t>Interactive dashboards with charts for trends and summaries.</a:t>
            </a:r>
          </a:p>
          <a:p>
            <a:r>
              <a:rPr lang="en-US" dirty="0"/>
              <a:t>Export feature for reports as CSV or PDF.</a:t>
            </a:r>
          </a:p>
          <a:p>
            <a:r>
              <a:rPr lang="en-US" b="1" dirty="0"/>
              <a:t>Testing &amp; Deployment:</a:t>
            </a:r>
            <a:endParaRPr lang="en-US" dirty="0"/>
          </a:p>
          <a:p>
            <a:r>
              <a:rPr lang="en-US" dirty="0"/>
              <a:t>Unit and integration testing.</a:t>
            </a:r>
          </a:p>
          <a:p>
            <a:r>
              <a:rPr lang="en-US" dirty="0"/>
              <a:t>Deployment: </a:t>
            </a:r>
            <a:r>
              <a:rPr lang="en-US" dirty="0" err="1"/>
              <a:t>Vercel</a:t>
            </a:r>
            <a:r>
              <a:rPr lang="en-US" dirty="0"/>
              <a:t> (frontend), AWS / </a:t>
            </a:r>
            <a:r>
              <a:rPr lang="en-US" dirty="0" err="1"/>
              <a:t>DigitalOcean</a:t>
            </a:r>
            <a:r>
              <a:rPr lang="en-US" dirty="0"/>
              <a:t> (backend), MongoDB Atlas (database).</a:t>
            </a:r>
          </a:p>
          <a:p>
            <a:r>
              <a:rPr lang="en-US" dirty="0"/>
              <a:t>Continuous monitoring for performance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407954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232C6-344A-327E-3B2A-990F7D962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>
            <a:extLst>
              <a:ext uri="{FF2B5EF4-FFF2-40B4-BE49-F238E27FC236}">
                <a16:creationId xmlns:a16="http://schemas.microsoft.com/office/drawing/2014/main" id="{225803F5-8664-C5BE-0832-3C63658A5B49}"/>
              </a:ext>
            </a:extLst>
          </p:cNvPr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0" name="TextShape 3">
            <a:extLst>
              <a:ext uri="{FF2B5EF4-FFF2-40B4-BE49-F238E27FC236}">
                <a16:creationId xmlns:a16="http://schemas.microsoft.com/office/drawing/2014/main" id="{AC39DD5C-3E1E-51BD-AC32-519DE212148A}"/>
              </a:ext>
            </a:extLst>
          </p:cNvPr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9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642A3-16D1-4090-A48C-42840D410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24" y="1536174"/>
            <a:ext cx="819302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Expense Tracker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secure, scalable, and intuitive tool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managing finances.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automation, visualization, and reporting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financial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individuals and small businesses make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save money.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Leverages modern full-stack technologies for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and future-ready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advanced features like predictive analytics and alerts enhance financial planning.</a:t>
            </a:r>
          </a:p>
        </p:txBody>
      </p:sp>
    </p:spTree>
    <p:extLst>
      <p:ext uri="{BB962C8B-B14F-4D97-AF65-F5344CB8AC3E}">
        <p14:creationId xmlns:p14="http://schemas.microsoft.com/office/powerpoint/2010/main" val="3323670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62A602-78C1-468C-BB25-57CD481DB741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35042</TotalTime>
  <Words>956</Words>
  <Application>Microsoft Office PowerPoint</Application>
  <PresentationFormat>On-screen Show (4:3)</PresentationFormat>
  <Paragraphs>150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MS PGothic</vt:lpstr>
      <vt:lpstr>Arial</vt:lpstr>
      <vt:lpstr>Calibri</vt:lpstr>
      <vt:lpstr>DejaVu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hp</cp:lastModifiedBy>
  <cp:revision>2302</cp:revision>
  <dcterms:created xsi:type="dcterms:W3CDTF">2010-04-09T07:36:15Z</dcterms:created>
  <dcterms:modified xsi:type="dcterms:W3CDTF">2025-09-23T15:55:29Z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