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84" r:id="rId1"/>
  </p:sldMasterIdLst>
  <p:notesMasterIdLst>
    <p:notesMasterId r:id="rId2"/>
  </p:notesMasterIdLst>
  <p:sldIdLst>
    <p:sldId id="278" r:id="rId3"/>
    <p:sldId id="279" r:id="rId4"/>
    <p:sldId id="280" r:id="rId5"/>
    <p:sldId id="281" r:id="rId6"/>
    <p:sldId id="282" r:id="rId7"/>
    <p:sldId id="283" r:id="rId8"/>
    <p:sldId id="284" r:id="rId9"/>
    <p:sldId id="286" r:id="rId10"/>
    <p:sldId id="287" r:id="rId11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FFC000"/>
    <a:srgbClr val="47474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ownloads\amazon%20Sale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1028861662556607"/>
                  <c:y val="-0.3782635617597956"/>
                </c:manualLayout>
              </c:layout>
              <c:tx>
                <c:rich>
                  <a:bodyPr/>
                  <a:lstStyle/>
                  <a:p>
                    <a:fld id="{DE286FD2-7467-46B5-BD66-9D322BC0AD3C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0"/>
                  <c:y val="-0.31853773621877524"/>
                </c:manualLayout>
              </c:layout>
              <c:tx>
                <c:rich>
                  <a:bodyPr/>
                  <a:lstStyle/>
                  <a:p>
                    <a:fld id="{D8036BAC-645A-44C7-A519-009CA04E18B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0.003193403049540661"/>
                  <c:y val="-0.3611990401766469"/>
                </c:manualLayout>
              </c:layout>
              <c:tx>
                <c:rich>
                  <a:bodyPr/>
                  <a:lstStyle/>
                  <a:p>
                    <a:fld id="{0B0B8ED2-8E3B-4BD4-A5BD-0C14FAECD65F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0.0010644676831802204"/>
                  <c:y val="-0.32422591007982476"/>
                </c:manualLayout>
              </c:layout>
              <c:tx>
                <c:rich>
                  <a:bodyPr/>
                  <a:lstStyle/>
                  <a:p>
                    <a:fld id="{9D057DF2-2C4D-477C-BF49-1C6C11C11F0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0.0"/>
                  <c:y val="-0.33844634473244867"/>
                </c:manualLayout>
              </c:layout>
              <c:tx>
                <c:rich>
                  <a:bodyPr/>
                  <a:lstStyle/>
                  <a:p>
                    <a:fld id="{48E58B98-6E7A-4AD8-8ECB-644B253A7EC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5"/>
              <c:layout>
                <c:manualLayout>
                  <c:x val="0.0"/>
                  <c:y val="-0.2929409538440522"/>
                </c:manualLayout>
              </c:layout>
              <c:tx>
                <c:rich>
                  <a:bodyPr/>
                  <a:lstStyle/>
                  <a:p>
                    <a:fld id="{FA44384A-4B35-4341-960F-0B66DF717FF3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6"/>
              <c:layout>
                <c:manualLayout>
                  <c:x val="0.0"/>
                  <c:y val="-0.30431730156615133"/>
                </c:manualLayout>
              </c:layout>
              <c:tx>
                <c:rich>
                  <a:bodyPr/>
                  <a:lstStyle/>
                  <a:p>
                    <a:fld id="{88FF2BE3-B7AE-44BA-82BC-874200E44350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7"/>
              <c:layout>
                <c:manualLayout>
                  <c:x val="0.0"/>
                  <c:y val="-0.34697860552402304"/>
                </c:manualLayout>
              </c:layout>
              <c:tx>
                <c:rich>
                  <a:bodyPr/>
                  <a:lstStyle/>
                  <a:p>
                    <a:fld id="{D9604C40-9E15-4523-AC09-78B543915CA8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8"/>
              <c:layout>
                <c:manualLayout>
                  <c:x val="-1.561201233534451E-16"/>
                  <c:y val="-0.3156936492882505"/>
                </c:manualLayout>
              </c:layout>
              <c:tx>
                <c:rich>
                  <a:bodyPr/>
                  <a:lstStyle/>
                  <a:p>
                    <a:fld id="{4189D05D-0AC1-4B01-BF4E-9A276D1EAA0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'amazon Sales'!$A$2:$A$14</c:f>
              <c:multiLvlStrCache>
                <c:ptCount val="9"/>
                <c:lvl>
                  <c:pt idx="0">
                    <c:v>2017/Q1</c:v>
                  </c:pt>
                  <c:pt idx="1">
                    <c:v>2017/Q2</c:v>
                  </c:pt>
                  <c:pt idx="2">
                    <c:v>2017/Q3</c:v>
                  </c:pt>
                  <c:pt idx="3">
                    <c:v>2017/Q4</c:v>
                  </c:pt>
                  <c:pt idx="4">
                    <c:v>2018/Q1</c:v>
                  </c:pt>
                  <c:pt idx="5">
                    <c:v>2019/Q1</c:v>
                  </c:pt>
                  <c:pt idx="6">
                    <c:v>2019/Q2</c:v>
                  </c:pt>
                  <c:pt idx="7">
                    <c:v>2019/Q3</c:v>
                  </c:pt>
                  <c:pt idx="8">
                    <c:v>2019/Q4</c:v>
                  </c:pt>
                </c:lvl>
                <c:lvl>
                  <c:pt idx="0">
                    <c:v>2017</c:v>
                  </c:pt>
                  <c:pt idx="4">
                    <c:v>2018</c:v>
                  </c:pt>
                  <c:pt idx="5">
                    <c:v>2019</c:v>
                  </c:pt>
                </c:lvl>
              </c:multiLvlStrCache>
            </c:multiLvlStrRef>
          </c:cat>
          <c:val>
            <c:numRef>
              <c:f>'amazon Sales'!$B$2:$B$14</c:f>
              <c:numCache>
                <c:formatCode>General</c:formatCode>
                <c:ptCount val="9"/>
                <c:pt idx="0">
                  <c:v>22805028.82</c:v>
                </c:pt>
                <c:pt idx="1">
                  <c:v>20030364.07</c:v>
                </c:pt>
                <c:pt idx="2">
                  <c:v>22447772.2</c:v>
                </c:pt>
                <c:pt idx="3">
                  <c:v>19839937.51</c:v>
                </c:pt>
                <c:pt idx="4">
                  <c:v>20360324.63</c:v>
                </c:pt>
                <c:pt idx="5">
                  <c:v>17306756.89</c:v>
                </c:pt>
                <c:pt idx="6">
                  <c:v>18199348.47</c:v>
                </c:pt>
                <c:pt idx="7">
                  <c:v>21260027.96</c:v>
                </c:pt>
                <c:pt idx="8">
                  <c:v>19349703.91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36213567"/>
        <c:axId val="736211487"/>
      </c:barChart>
      <c:catAx>
        <c:axId val="73621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36211487"/>
        <c:crosses val="autoZero"/>
        <c:auto val="1"/>
        <c:lblAlgn val="ctr"/>
        <c:lblOffset val="100"/>
        <c:noMultiLvlLbl val="0"/>
      </c:catAx>
      <c:valAx>
        <c:axId val="73621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3567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10" name="Rectangle 8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1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616" name="Rectangle 10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72" name="Rectangle 12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73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4" name="Oval 17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5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6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7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7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ah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8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81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8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8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indent="0" marL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7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6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64" name="Rectangle 10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65" name="Oval 13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6" name="Oval 14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7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0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71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ah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7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Rectangle 12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49" name="Rectangle 16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50" name="Oval 19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1" name="Oval 21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2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3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4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5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56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5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58" name="TextBox 15"/>
          <p:cNvSpPr txBox="1"/>
          <p:nvPr/>
        </p:nvSpPr>
        <p:spPr bwMode="gray">
          <a:xfrm>
            <a:off x="881566" y="607336"/>
            <a:ext cx="801912" cy="1513840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b="0" dirty="0" sz="9600" i="0" lang="en-US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048759" name="TextBox 12"/>
          <p:cNvSpPr txBox="1"/>
          <p:nvPr/>
        </p:nvSpPr>
        <p:spPr bwMode="gray">
          <a:xfrm>
            <a:off x="9884458" y="2613787"/>
            <a:ext cx="652763" cy="1513840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b="0" dirty="0" sz="9600" i="0" lang="en-US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1048760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61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indent="0" marL="0">
              <a:buNone/>
              <a:defRPr b="0" cap="small" dirty="0" sz="1400" i="0" kern="1200" lang="en-US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62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7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5" name="Rectangle 18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49" name="Rectangle 10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50" name="Oval 14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1" name="Oval 15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2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3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4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5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56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5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9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algn="l" indent="0" marL="0">
              <a:buNone/>
              <a:defRPr cap="none" sz="2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2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95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9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9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98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9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80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3145734" name="Straight Connector 16"/>
          <p:cNvCxnSpPr>
            <a:cxnSpLocks/>
          </p:cNvCxnSpPr>
          <p:nvPr/>
        </p:nvCxnSpPr>
        <p:spPr>
          <a:xfrm>
            <a:off x="4403971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7"/>
          <p:cNvCxnSpPr>
            <a:cxnSpLocks/>
          </p:cNvCxnSpPr>
          <p:nvPr/>
        </p:nvCxnSpPr>
        <p:spPr>
          <a:xfrm>
            <a:off x="7772401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80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80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7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8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9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1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02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4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05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3145732" name="Straight Connector 42"/>
          <p:cNvCxnSpPr>
            <a:cxnSpLocks/>
          </p:cNvCxnSpPr>
          <p:nvPr/>
        </p:nvCxnSpPr>
        <p:spPr>
          <a:xfrm>
            <a:off x="4405831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43"/>
          <p:cNvCxnSpPr>
            <a:cxnSpLocks/>
          </p:cNvCxnSpPr>
          <p:nvPr/>
        </p:nvCxnSpPr>
        <p:spPr>
          <a:xfrm>
            <a:off x="7797802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0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70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p>
            <a:endParaRPr lang="en-US"/>
          </a:p>
        </p:txBody>
      </p:sp>
      <p:sp>
        <p:nvSpPr>
          <p:cNvPr id="104870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82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anchor="t" anchorCtr="0"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23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8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33" name="Rectangle 11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34" name="Oval 14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5" name="Oval 15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6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7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8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9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0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41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4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43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anchor="b" anchorCtr="0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4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45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7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7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68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09" name="Rectangle 13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10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1" name="Oval 17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2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3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4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5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6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17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19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20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algn="l" indent="0" marL="0">
              <a:buNone/>
              <a:defRPr cap="all" sz="2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3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89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90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7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26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27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2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29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3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73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64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59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3" name="Rectangle 6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804" name="Rectangle 13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805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6" name="Oval 18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7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8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9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10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11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8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8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814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815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16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indent="0" marL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8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8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19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8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79" name="Rectangle 13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80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1" name="Oval 17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2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3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4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5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6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87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8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b="0"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algn="ctr" indent="0" lvl="0" marL="0">
              <a:buNone/>
            </a:pPr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91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indent="0" marL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69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4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jpeg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576" name="Rectangle 6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Oval 12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Oval 14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ah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58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585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6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1" sz="1000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1" sz="1000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48589" name="Rectangle 20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280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eaLnBrk="1" hangingPunct="1" latinLnBrk="0" rtl="0">
        <a:spcBef>
          <a:spcPct val="0"/>
        </a:spcBef>
        <a:buNone/>
        <a:defRPr b="0" sz="360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8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6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extBox 3"/>
          <p:cNvSpPr txBox="1"/>
          <p:nvPr/>
        </p:nvSpPr>
        <p:spPr>
          <a:xfrm>
            <a:off x="849907" y="2598003"/>
            <a:ext cx="10492185" cy="1600200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pPr algn="ctr"/>
            <a:r>
              <a:rPr b="1" dirty="0" sz="5400"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b="1" dirty="0" sz="5400"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1048619" name="Rectangle 8"/>
          <p:cNvSpPr/>
          <p:nvPr/>
        </p:nvSpPr>
        <p:spPr>
          <a:xfrm>
            <a:off x="499291" y="4259996"/>
            <a:ext cx="11193416" cy="553998"/>
          </a:xfrm>
          <a:prstGeom prst="rect"/>
        </p:spPr>
        <p:txBody>
          <a:bodyPr bIns="0" lIns="0" rIns="0" tIns="0" wrap="square">
            <a:spAutoFit/>
          </a:bodyPr>
          <a:p>
            <a:pPr algn="ctr"/>
            <a:r>
              <a:rPr b="1" dirty="0" sz="3600" i="0" lang="en-US" u="sng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b="1" dirty="0" sz="3600" i="0" lang="en-US" u="sng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 Light" panose="020B0502040204020203" pitchFamily="34" charset="0"/>
              </a:rPr>
              <a:t>u</a:t>
            </a:r>
            <a:r>
              <a:rPr b="1" dirty="0" sz="3600" i="0" lang="en-US" u="sng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b="1" dirty="0" sz="3600" i="0" lang="en-US" u="sng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 Light" panose="020B0502040204020203" pitchFamily="34" charset="0"/>
              </a:rPr>
              <a:t>h</a:t>
            </a:r>
            <a:r>
              <a:rPr b="1" dirty="0" sz="3600" i="0" lang="en-US" u="sng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b="1" dirty="0" sz="3600" i="0" lang="en-US" u="sng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b="1" dirty="0" sz="3600" i="0" lang="en-US" u="sng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b="1" dirty="0" sz="3600" i="0" lang="en-US" u="sng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b="1" dirty="0" sz="3600" i="0" lang="en-US" u="sng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b="1" dirty="0" sz="3600" i="0" lang="en-US" u="sng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b="1" dirty="0" sz="3600" i="0" lang="en-US" u="sng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b="1" dirty="0" sz="3600" i="0" lang="en-US" u="sng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b="1" dirty="0" sz="3600" i="0" lang="en-US" u="sng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 Light" panose="020B0502040204020203" pitchFamily="34" charset="0"/>
              </a:rPr>
              <a:t>k</a:t>
            </a:r>
            <a:r>
              <a:rPr b="1" dirty="0" sz="3600" i="0" lang="en-US" u="sng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b="1" dirty="0" sz="3600" i="0" lang="en-US" u="sng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 Light" panose="020B0502040204020203" pitchFamily="34" charset="0"/>
              </a:rPr>
              <a:t>K</a:t>
            </a:r>
            <a:r>
              <a:rPr b="1" dirty="0" sz="3600" i="0" lang="en-US" u="sng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b="1" dirty="0" sz="3600" i="0" lang="en-US" u="sng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b="1" dirty="0" sz="3600" i="0" lang="en-US" u="sng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b="1" dirty="0" sz="3600" i="0" lang="en-US" u="sng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 Light" panose="020B0502040204020203" pitchFamily="34" charset="0"/>
              </a:rPr>
              <a:t>l</a:t>
            </a:r>
            <a:r>
              <a:rPr b="1" dirty="0" sz="3600" i="0" lang="en-US" u="sng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 Light" panose="020B0502040204020203" pitchFamily="34" charset="0"/>
              </a:rPr>
              <a:t>e</a:t>
            </a:r>
            <a:endParaRPr b="1" dirty="0" sz="3600" lang="en-US" u="sng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Parallelogram 1"/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596" name="TextBox 2"/>
          <p:cNvSpPr txBox="1"/>
          <p:nvPr/>
        </p:nvSpPr>
        <p:spPr>
          <a:xfrm>
            <a:off x="291254" y="1006417"/>
            <a:ext cx="3411414" cy="677108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pPr algn="ctr"/>
            <a:r>
              <a:rPr b="1" dirty="0" sz="4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1048597" name="Rectangle 3"/>
          <p:cNvSpPr/>
          <p:nvPr/>
        </p:nvSpPr>
        <p:spPr>
          <a:xfrm>
            <a:off x="8566831" y="2377118"/>
            <a:ext cx="3215846" cy="3924300"/>
          </a:xfrm>
          <a:prstGeom prst="rect"/>
        </p:spPr>
        <p:txBody>
          <a:bodyPr bIns="0" lIns="0" rIns="0" tIns="0" wrap="square">
            <a:spAutoFit/>
          </a:bodyPr>
          <a:p>
            <a:pPr algn="ctr"/>
            <a:r>
              <a:rPr b="1" dirty="0" sz="2000" lang="en-US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</a:t>
            </a:r>
            <a:endParaRPr altLang="en-US" lang="zh-CN"/>
          </a:p>
          <a:p>
            <a:pPr algn="ctr"/>
            <a:r>
              <a:rPr b="1" dirty="0" sz="2000" lang="en-US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need for improved methods of distribution to reduce cost and to increase profits. Sales</a:t>
            </a:r>
            <a:endParaRPr altLang="en-US" lang="zh-CN"/>
          </a:p>
          <a:p>
            <a:pPr algn="ctr"/>
            <a:r>
              <a:rPr b="1" dirty="0" sz="2000" lang="en-US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  <a:endParaRPr altLang="en-US" lang="zh-CN"/>
          </a:p>
          <a:p>
            <a:pPr algn="ctr"/>
            <a:r>
              <a:rPr b="1" dirty="0" sz="2000" lang="en-US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  <a:endParaRPr altLang="en-US" lang="zh-CN"/>
          </a:p>
          <a:p>
            <a:pPr algn="ctr"/>
            <a:endParaRPr altLang="en-US" lang="zh-CN"/>
          </a:p>
        </p:txBody>
      </p:sp>
      <p:sp>
        <p:nvSpPr>
          <p:cNvPr id="1048598" name="TextBox 4"/>
          <p:cNvSpPr txBox="1"/>
          <p:nvPr/>
        </p:nvSpPr>
        <p:spPr>
          <a:xfrm>
            <a:off x="4293117" y="1006417"/>
            <a:ext cx="3411414" cy="677108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pPr algn="ctr"/>
            <a:r>
              <a:rPr b="1" dirty="0" sz="4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1048599" name="TextBox 5"/>
          <p:cNvSpPr txBox="1"/>
          <p:nvPr/>
        </p:nvSpPr>
        <p:spPr>
          <a:xfrm>
            <a:off x="8371263" y="667862"/>
            <a:ext cx="3411414" cy="1320800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pPr algn="ctr"/>
            <a:r>
              <a:rPr b="1" dirty="0" sz="4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1048600" name="Rectangle 6"/>
          <p:cNvSpPr/>
          <p:nvPr/>
        </p:nvSpPr>
        <p:spPr>
          <a:xfrm>
            <a:off x="4390901" y="2069342"/>
            <a:ext cx="3215846" cy="3352800"/>
          </a:xfrm>
          <a:prstGeom prst="rect"/>
        </p:spPr>
        <p:txBody>
          <a:bodyPr bIns="0" lIns="0" rIns="0" tIns="0" wrap="square">
            <a:spAutoFit/>
          </a:bodyPr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1048601" name="Rectangle 7"/>
          <p:cNvSpPr/>
          <p:nvPr/>
        </p:nvSpPr>
        <p:spPr>
          <a:xfrm>
            <a:off x="227665" y="2223229"/>
            <a:ext cx="3538593" cy="3048000"/>
          </a:xfrm>
          <a:prstGeom prst="rect"/>
        </p:spPr>
        <p:txBody>
          <a:bodyPr bIns="0" lIns="0" rIns="0" tIns="0" wrap="square">
            <a:spAutoFit/>
          </a:bodyPr>
          <a:p>
            <a:pPr algn="ctr"/>
            <a:r>
              <a:rPr b="1" dirty="0" sz="2000" lang="en-US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b="1" dirty="0" sz="2000" lang="en-US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b="1" dirty="0" sz="2000" lang="en-US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b="1" dirty="0" sz="2000" lang="en-US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extBox 5"/>
          <p:cNvSpPr txBox="1"/>
          <p:nvPr/>
        </p:nvSpPr>
        <p:spPr>
          <a:xfrm>
            <a:off x="470646" y="285108"/>
            <a:ext cx="9957039" cy="800100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048603" name="Minus Sign 10"/>
          <p:cNvSpPr/>
          <p:nvPr/>
        </p:nvSpPr>
        <p:spPr>
          <a:xfrm rot="5400000">
            <a:off x="-746312" y="746312"/>
            <a:ext cx="1963270" cy="470646"/>
          </a:xfrm>
          <a:prstGeom prst="mathMinus"/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4" name="Rectangle 25"/>
          <p:cNvSpPr/>
          <p:nvPr/>
        </p:nvSpPr>
        <p:spPr>
          <a:xfrm>
            <a:off x="470645" y="961713"/>
            <a:ext cx="11193416" cy="533400"/>
          </a:xfrm>
          <a:prstGeom prst="rect"/>
        </p:spPr>
        <p:txBody>
          <a:bodyPr bIns="0" lIns="0" rIns="0" tIns="0" wrap="square">
            <a:spAutoFit/>
          </a:bodyPr>
          <a:p>
            <a: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endParaRPr b="1" dirty="0" lang="en-US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8605" name="TextBox 4"/>
          <p:cNvSpPr txBox="1"/>
          <p:nvPr/>
        </p:nvSpPr>
        <p:spPr>
          <a:xfrm>
            <a:off x="957941" y="2075935"/>
            <a:ext cx="3077029" cy="1412240"/>
          </a:xfrm>
          <a:prstGeom prst="rect"/>
          <a:solidFill>
            <a:schemeClr val="accent4"/>
          </a:solidFill>
          <a:effectLst>
            <a:outerShdw algn="t" blurRad="50800" dir="5400000" dist="38100" rotWithShape="0">
              <a:prstClr val="black">
                <a:alpha val="40000"/>
              </a:prstClr>
            </a:outerShdw>
            <a:reflection algn="bl" blurRad="12700" dir="5400000" dist="50800" endPos="0" rotWithShape="0" sy="-100000"/>
          </a:effectLst>
        </p:spPr>
        <p:txBody>
          <a:bodyPr rtlCol="0" wrap="square">
            <a:spAutoFit/>
          </a:bodyPr>
          <a:p>
            <a:pPr algn="ctr"/>
            <a:r>
              <a:rPr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  <a:r>
              <a:rPr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8</a:t>
            </a:r>
            <a:r>
              <a:rPr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8</a:t>
            </a:r>
            <a:r>
              <a:rPr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r>
              <a:rPr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</a:t>
            </a:r>
            <a:r>
              <a:rPr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</a:t>
            </a:r>
            <a:r>
              <a:rPr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</a:t>
            </a:r>
            <a:endParaRPr altLang="en-US" lang="zh-CN"/>
          </a:p>
          <a:p>
            <a:pPr algn="ctr"/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o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v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u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endParaRPr altLang="en-US" lang="zh-CN"/>
          </a:p>
        </p:txBody>
      </p:sp>
      <p:sp>
        <p:nvSpPr>
          <p:cNvPr id="1048606" name="TextBox 15"/>
          <p:cNvSpPr txBox="1"/>
          <p:nvPr/>
        </p:nvSpPr>
        <p:spPr>
          <a:xfrm>
            <a:off x="4557485" y="2101122"/>
            <a:ext cx="3077029" cy="1412240"/>
          </a:xfrm>
          <a:prstGeom prst="rect"/>
          <a:solidFill>
            <a:schemeClr val="accent4"/>
          </a:solidFill>
          <a:effectLst>
            <a:outerShdw algn="t" blurRad="50800" dir="5400000" dist="38100" rotWithShape="0">
              <a:prstClr val="black">
                <a:alpha val="40000"/>
              </a:prstClr>
            </a:outerShdw>
            <a:reflection algn="bl" blurRad="12700" dir="5400000" dist="50800" endPos="0" rotWithShape="0" sy="-100000"/>
          </a:effectLst>
        </p:spPr>
        <p:txBody>
          <a:bodyPr rtlCol="0" wrap="square">
            <a:spAutoFit/>
          </a:bodyPr>
          <a:p>
            <a:pPr algn="ctr"/>
            <a:r>
              <a:rPr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</a:t>
            </a:r>
            <a:r>
              <a:rPr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</a:t>
            </a:r>
            <a:endParaRPr altLang="en-US" lang="zh-CN"/>
          </a:p>
          <a:p>
            <a:pPr algn="ctr"/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o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u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endParaRPr altLang="en-US" lang="zh-CN"/>
          </a:p>
        </p:txBody>
      </p:sp>
      <p:sp>
        <p:nvSpPr>
          <p:cNvPr id="1048607" name="TextBox 19"/>
          <p:cNvSpPr txBox="1"/>
          <p:nvPr/>
        </p:nvSpPr>
        <p:spPr>
          <a:xfrm>
            <a:off x="8157029" y="2101122"/>
            <a:ext cx="3077029" cy="3063240"/>
          </a:xfrm>
          <a:prstGeom prst="rect"/>
          <a:solidFill>
            <a:srgbClr val="FFC000"/>
          </a:solidFill>
          <a:effectLst>
            <a:outerShdw algn="t" blurRad="50800" dir="5400000" dist="38100" rotWithShape="0">
              <a:prstClr val="black">
                <a:alpha val="40000"/>
              </a:prstClr>
            </a:outerShdw>
            <a:reflection algn="bl" blurRad="12700" dir="5400000" dist="50800" endPos="0" rotWithShape="0" sy="-100000"/>
          </a:effectLst>
        </p:spPr>
        <p:txBody>
          <a:bodyPr rtlCol="0" wrap="square">
            <a:spAutoFit/>
          </a:bodyPr>
          <a:p>
            <a:pPr algn="ctr"/>
            <a:endParaRPr altLang="en-US" lang="zh-CN"/>
          </a:p>
          <a:p>
            <a:pPr algn="ctr"/>
            <a:r>
              <a:rPr altLang="en-US"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1</a:t>
            </a:r>
            <a:r>
              <a:rPr altLang="en-US"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3</a:t>
            </a:r>
            <a:r>
              <a:rPr altLang="en-US"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0</a:t>
            </a:r>
            <a:r>
              <a:rPr altLang="en-US"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.</a:t>
            </a:r>
            <a:r>
              <a:rPr altLang="en-US"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</a:t>
            </a:r>
            <a:r>
              <a:rPr altLang="en-US"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M</a:t>
            </a:r>
            <a:endParaRPr altLang="en-US" lang="zh-CN"/>
          </a:p>
          <a:p>
            <a:pPr algn="ctr"/>
            <a:r>
              <a:rPr altLang="en-US"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T</a:t>
            </a:r>
            <a:r>
              <a:rPr altLang="en-US"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o</a:t>
            </a:r>
            <a:r>
              <a:rPr altLang="en-US"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t</a:t>
            </a:r>
            <a:r>
              <a:rPr altLang="en-US"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a</a:t>
            </a:r>
            <a:r>
              <a:rPr altLang="en-US"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l</a:t>
            </a:r>
            <a:r>
              <a:rPr altLang="en-US"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 </a:t>
            </a:r>
            <a:r>
              <a:rPr altLang="en-US"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Q</a:t>
            </a:r>
            <a:r>
              <a:rPr altLang="en-US"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u</a:t>
            </a:r>
            <a:r>
              <a:rPr altLang="en-US"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antity</a:t>
            </a:r>
            <a:endParaRPr altLang="en-US" lang="zh-CN"/>
          </a:p>
        </p:txBody>
      </p:sp>
      <p:sp>
        <p:nvSpPr>
          <p:cNvPr id="1048608" name="TextBox 20"/>
          <p:cNvSpPr txBox="1"/>
          <p:nvPr/>
        </p:nvSpPr>
        <p:spPr>
          <a:xfrm>
            <a:off x="2676934" y="4342016"/>
            <a:ext cx="3077029" cy="1412239"/>
          </a:xfrm>
          <a:prstGeom prst="rect"/>
          <a:solidFill>
            <a:schemeClr val="accent4"/>
          </a:solidFill>
          <a:effectLst>
            <a:outerShdw algn="t" blurRad="50800" dir="5400000" dist="38100" rotWithShape="0">
              <a:prstClr val="black">
                <a:alpha val="40000"/>
              </a:prstClr>
            </a:outerShdw>
            <a:reflection algn="bl" blurRad="12700" dir="5400000" dist="50800" endPos="0" rotWithShape="0" sy="-100000"/>
          </a:effectLst>
        </p:spPr>
        <p:txBody>
          <a:bodyPr rtlCol="0" wrap="square">
            <a:spAutoFit/>
          </a:bodyPr>
          <a:p>
            <a:pPr algn="ctr"/>
            <a:r>
              <a:rPr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1</a:t>
            </a:r>
            <a:r>
              <a:rPr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0</a:t>
            </a:r>
            <a:endParaRPr altLang="en-US" lang="zh-CN"/>
          </a:p>
          <a:p>
            <a:pPr algn="ctr"/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o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endParaRPr altLang="en-US" lang="zh-CN"/>
          </a:p>
        </p:txBody>
      </p:sp>
      <p:sp>
        <p:nvSpPr>
          <p:cNvPr id="1048609" name="TextBox 21"/>
          <p:cNvSpPr txBox="1"/>
          <p:nvPr/>
        </p:nvSpPr>
        <p:spPr>
          <a:xfrm rot="3778224">
            <a:off x="11080667" y="14277642"/>
            <a:ext cx="2222666" cy="1412240"/>
          </a:xfrm>
          <a:prstGeom prst="rect"/>
          <a:solidFill>
            <a:schemeClr val="accent4"/>
          </a:solidFill>
          <a:effectLst>
            <a:outerShdw algn="t" blurRad="50800" dir="5400000" dist="38100" rotWithShape="0">
              <a:prstClr val="black">
                <a:alpha val="40000"/>
              </a:prstClr>
            </a:outerShdw>
            <a:reflection algn="bl" blurRad="12700" dir="5400000" dist="50800" endPos="0" rotWithShape="0" sy="-100000"/>
          </a:effectLst>
        </p:spPr>
        <p:txBody>
          <a:bodyPr rtlCol="0" wrap="square">
            <a:spAutoFit/>
          </a:bodyPr>
          <a:p>
            <a:pPr algn="ctr"/>
            <a:r>
              <a:rPr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dirty="0" sz="4400" lang="en-US"/>
              <a:t> </a:t>
            </a:r>
          </a:p>
          <a:p>
            <a:pPr algn="ctr"/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extBox 5"/>
          <p:cNvSpPr txBox="1"/>
          <p:nvPr/>
        </p:nvSpPr>
        <p:spPr>
          <a:xfrm>
            <a:off x="470646" y="285108"/>
            <a:ext cx="9957039" cy="800100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endParaRPr altLang="en-US" lang="zh-CN"/>
          </a:p>
        </p:txBody>
      </p:sp>
      <p:sp>
        <p:nvSpPr>
          <p:cNvPr id="1048621" name="Minus Sign 10"/>
          <p:cNvSpPr/>
          <p:nvPr/>
        </p:nvSpPr>
        <p:spPr>
          <a:xfrm rot="5400000">
            <a:off x="-746312" y="746312"/>
            <a:ext cx="1963270" cy="470646"/>
          </a:xfrm>
          <a:prstGeom prst="mathMinus"/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 flipV="1">
          <a:off x="126835" y="12717806"/>
          <a:ext cx="11930846" cy="2341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25" name="Rectangle 25"/>
          <p:cNvSpPr/>
          <p:nvPr/>
        </p:nvSpPr>
        <p:spPr>
          <a:xfrm>
            <a:off x="470645" y="961713"/>
            <a:ext cx="11193416" cy="533400"/>
          </a:xfrm>
          <a:prstGeom prst="rect"/>
        </p:spPr>
        <p:txBody>
          <a:bodyPr bIns="0" lIns="0" rIns="0" tIns="0" wrap="square">
            <a:spAutoFit/>
          </a:bodyPr>
          <a:p>
            <a: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endParaRPr b="1" dirty="0" lang="en-US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8012">
            <a:off x="13175" y="1762623"/>
            <a:ext cx="12721843" cy="5062084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extBox 5"/>
          <p:cNvSpPr txBox="1"/>
          <p:nvPr/>
        </p:nvSpPr>
        <p:spPr>
          <a:xfrm>
            <a:off x="470646" y="285108"/>
            <a:ext cx="11460097" cy="800100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endParaRPr altLang="en-US" lang="zh-CN"/>
          </a:p>
        </p:txBody>
      </p:sp>
      <p:sp>
        <p:nvSpPr>
          <p:cNvPr id="1048627" name="Minus Sign 10"/>
          <p:cNvSpPr/>
          <p:nvPr/>
        </p:nvSpPr>
        <p:spPr>
          <a:xfrm rot="5400000">
            <a:off x="-746312" y="746312"/>
            <a:ext cx="1963270" cy="470646"/>
          </a:xfrm>
          <a:prstGeom prst="mathMinus"/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8" name="Rectangle 25"/>
          <p:cNvSpPr/>
          <p:nvPr/>
        </p:nvSpPr>
        <p:spPr>
          <a:xfrm>
            <a:off x="441235" y="1116105"/>
            <a:ext cx="11193416" cy="266701"/>
          </a:xfrm>
          <a:prstGeom prst="rect"/>
        </p:spPr>
        <p:txBody>
          <a:bodyPr bIns="0" lIns="0" rIns="0" tIns="0" wrap="square">
            <a:spAutoFit/>
          </a:bodyPr>
          <a:p>
            <a:endParaRPr b="1" dirty="0" lang="en-US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04693" y="1249454"/>
            <a:ext cx="12192000" cy="5374642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extBox 5"/>
          <p:cNvSpPr txBox="1"/>
          <p:nvPr/>
        </p:nvSpPr>
        <p:spPr>
          <a:xfrm>
            <a:off x="470646" y="285108"/>
            <a:ext cx="11486032" cy="800100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altLang="en-US" lang="zh-CN"/>
          </a:p>
        </p:txBody>
      </p:sp>
      <p:sp>
        <p:nvSpPr>
          <p:cNvPr id="1048630" name="Minus Sign 10"/>
          <p:cNvSpPr/>
          <p:nvPr/>
        </p:nvSpPr>
        <p:spPr>
          <a:xfrm rot="5400000">
            <a:off x="-746312" y="746312"/>
            <a:ext cx="1963270" cy="470646"/>
          </a:xfrm>
          <a:prstGeom prst="mathMinus"/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1" name="Rectangle 25"/>
          <p:cNvSpPr/>
          <p:nvPr/>
        </p:nvSpPr>
        <p:spPr>
          <a:xfrm>
            <a:off x="470646" y="1177408"/>
            <a:ext cx="11193416" cy="266701"/>
          </a:xfrm>
          <a:prstGeom prst="rect"/>
        </p:spPr>
        <p:txBody>
          <a:bodyPr bIns="0" lIns="0" rIns="0" tIns="0" wrap="square">
            <a:spAutoFit/>
          </a:bodyPr>
          <a:p>
            <a:endParaRPr b="1" dirty="0" lang="en-US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7774">
            <a:off x="25172" y="1444108"/>
            <a:ext cx="12141657" cy="533060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extBox 5"/>
          <p:cNvSpPr txBox="1"/>
          <p:nvPr/>
        </p:nvSpPr>
        <p:spPr>
          <a:xfrm>
            <a:off x="470646" y="285108"/>
            <a:ext cx="10763411" cy="1600199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C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untry 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endParaRPr altLang="en-US" lang="zh-CN"/>
          </a:p>
        </p:txBody>
      </p:sp>
      <p:sp>
        <p:nvSpPr>
          <p:cNvPr id="1048633" name="Minus Sign 10"/>
          <p:cNvSpPr/>
          <p:nvPr/>
        </p:nvSpPr>
        <p:spPr>
          <a:xfrm rot="5400000">
            <a:off x="-746312" y="746312"/>
            <a:ext cx="1963270" cy="470646"/>
          </a:xfrm>
          <a:prstGeom prst="mathMinus"/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391">
            <a:off x="236281" y="2250804"/>
            <a:ext cx="11995363" cy="473432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extBox 5"/>
          <p:cNvSpPr txBox="1"/>
          <p:nvPr/>
        </p:nvSpPr>
        <p:spPr>
          <a:xfrm>
            <a:off x="0" y="181534"/>
            <a:ext cx="11547183" cy="800100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altLang="en-US"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  <a:endParaRPr altLang="en-US" lang="zh-CN"/>
          </a:p>
        </p:txBody>
      </p:sp>
      <p:sp>
        <p:nvSpPr>
          <p:cNvPr id="1048640" name="Minus Sign 10"/>
          <p:cNvSpPr/>
          <p:nvPr/>
        </p:nvSpPr>
        <p:spPr>
          <a:xfrm rot="5400000">
            <a:off x="-746312" y="746312"/>
            <a:ext cx="1963270" cy="470646"/>
          </a:xfrm>
          <a:prstGeom prst="mathMinus"/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277929"/>
            <a:ext cx="12192000" cy="5483775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extBox 5"/>
          <p:cNvSpPr txBox="1"/>
          <p:nvPr/>
        </p:nvSpPr>
        <p:spPr>
          <a:xfrm>
            <a:off x="720980" y="368300"/>
            <a:ext cx="6830040" cy="800100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048643" name="Minus Sign 10"/>
          <p:cNvSpPr/>
          <p:nvPr/>
        </p:nvSpPr>
        <p:spPr>
          <a:xfrm rot="5400000">
            <a:off x="-3857707" y="3320677"/>
            <a:ext cx="8186061" cy="470646"/>
          </a:xfrm>
          <a:prstGeom prst="mathMinus"/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34" name=""/>
          <p:cNvSpPr txBox="1"/>
          <p:nvPr/>
        </p:nvSpPr>
        <p:spPr>
          <a:xfrm>
            <a:off x="470646" y="1995869"/>
            <a:ext cx="11724116" cy="4053840"/>
          </a:xfrm>
          <a:prstGeom prst="rect"/>
        </p:spPr>
        <p:txBody>
          <a:bodyPr rtlCol="0" wrap="square">
            <a:spAutoFit/>
          </a:bodyPr>
          <a:p>
            <a:r>
              <a:rPr sz="2000" lang="en-GB">
                <a:solidFill>
                  <a:srgbClr val="000000"/>
                </a:solidFill>
              </a:rPr>
              <a:t>1.The region with the highest total revenue from sales is Europe with $11,584,502.59, generated from selling Office Supplies to Russia offline in May 2014.</a:t>
            </a:r>
            <a:endParaRPr sz="2000" lang="en-GB">
              <a:solidFill>
                <a:srgbClr val="000000"/>
              </a:solidFill>
            </a:endParaRPr>
          </a:p>
          <a:p>
            <a:r>
              <a:rPr sz="2000" lang="en-GB">
                <a:solidFill>
                  <a:srgbClr val="000000"/>
                </a:solidFill>
              </a:rPr>
              <a:t>2.The product category generating the highest total revenue overall is Office Supplies at $39,296,425.02 from sales to Rwanda offline in February 2013.</a:t>
            </a:r>
            <a:endParaRPr sz="2000" lang="en-GB">
              <a:solidFill>
                <a:srgbClr val="000000"/>
              </a:solidFill>
            </a:endParaRPr>
          </a:p>
          <a:p>
            <a:r>
              <a:rPr sz="2000" lang="en-GB">
                <a:solidFill>
                  <a:srgbClr val="000000"/>
                </a:solidFill>
              </a:rPr>
              <a:t>3.Sub-Saharan Africa has generated strong sales revenue across multiple product categories like Household, Baby Food, Vegetables, etc. showing it to be an important market.</a:t>
            </a:r>
            <a:endParaRPr sz="2000" lang="en-GB">
              <a:solidFill>
                <a:srgbClr val="000000"/>
              </a:solidFill>
            </a:endParaRPr>
          </a:p>
          <a:p>
            <a:r>
              <a:rPr sz="2000" lang="en-GB">
                <a:solidFill>
                  <a:srgbClr val="000000"/>
                </a:solidFill>
              </a:rPr>
              <a:t>4.Online sales channels tend to have higher profit margins compared to offline sales. For example, online sales of Clothes to Cote d'Ivoire in June 2012 had a profit margin of over 70% compared to around 35-40% for offline sales.</a:t>
            </a:r>
            <a:endParaRPr sz="2000" lang="en-GB">
              <a:solidFill>
                <a:srgbClr val="000000"/>
              </a:solidFill>
            </a:endParaRPr>
          </a:p>
          <a:p>
            <a:r>
              <a:rPr sz="2000" lang="en-GB">
                <a:solidFill>
                  <a:srgbClr val="000000"/>
                </a:solidFill>
              </a:rPr>
              <a:t>5.Higher priority orders (High and Critical priority) generate more revenue compared to lower priority orders, indicating customer willingness to pay premium for urgent delivery.</a:t>
            </a:r>
            <a:endParaRPr sz="2000" lang="en-GB">
              <a:solidFill>
                <a:srgbClr val="000000"/>
              </a:solidFill>
            </a:endParaRPr>
          </a:p>
          <a:p>
            <a:r>
              <a:rPr sz="2000" lang="en-GB">
                <a:solidFill>
                  <a:srgbClr val="000000"/>
                </a:solidFill>
              </a:rPr>
              <a:t>6.Longer delivery lead times (difference between Order Date and Ship Date) are seen for offline orders compared to online orders on average.</a:t>
            </a:r>
            <a:endParaRPr sz="20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lastClr="000000" val="windowText"/>
      </a:dk1>
      <a:lt1>
        <a:sysClr lastClr="FFFFFF" val="window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ashish raykar</dc:creator>
  <cp:lastModifiedBy>Gokusen Set</cp:lastModifiedBy>
  <dcterms:created xsi:type="dcterms:W3CDTF">2021-12-22T20:21:38Z</dcterms:created>
  <dcterms:modified xsi:type="dcterms:W3CDTF">2024-02-23T17:47:35Z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614dd86ecd524c8a9c3c811dfd015282</vt:lpwstr>
  </property>
</Properties>
</file>