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 id="271" r:id="rId5"/>
    <p:sldId id="272" r:id="rId6"/>
    <p:sldId id="273"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B227E-8B92-415C-9AA8-9E54BEA943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88EA712-D4E9-4C73-9FE2-44E70FDE2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4FA0F8-65F8-46EB-AD4C-8A7E514A9D77}"/>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B1C32537-0CF9-40C5-A3E7-33C5BA5D76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626603-9ADD-4C68-9481-5C06BA06A110}"/>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179080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EC215-1438-4BAC-ACF8-FDCABD3406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B9AE6C-7B62-43D7-A242-24964530B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9417E0-7DA7-4B20-BF91-6CBD67DB550E}"/>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8A0C868B-E0A3-4EE0-82CC-F3ECAA6C5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4AE813-7A46-4C93-BB4F-CB1C6C3155D0}"/>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183268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D9901-BDAF-410D-8089-078A3B8318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BEF0A1-86A2-462B-BD24-214C55914A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0BB009-3C15-434D-8652-E2273A38A55D}"/>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7F6AD563-7A26-4F24-A146-B7801542ED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9D454-E9F3-44B4-ACC8-F6182BB942B1}"/>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3083856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4258-5EA8-4D7D-902D-405E63073F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6A58BC-8D6F-47A7-9429-C6077E8994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29FF27-AF94-470D-A3E9-CD5F2B7C9C7F}"/>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E3D0FD54-3718-43A1-91ED-CC4DB5704E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1BDB5-459B-43C9-9D99-D98A7CAF6DF9}"/>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93259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414F-29E7-491B-8A41-01D778BAD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66569E-CA48-4B3C-B212-93018B6C9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86724-0245-444E-8598-C252E2140C68}"/>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7648E9AD-D976-41C6-8DC4-151937844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D11C8F-E142-4EEC-942C-4A1A3CE3D20E}"/>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84085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C751-4D42-4B1D-8E7E-6159F06CC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47C5B-08FD-4288-AA8A-D33FBFD3B6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CCA630-23CC-4EA9-BC25-B013EF4D60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6542B16-4EB0-48B1-AF8D-1F034A381DE2}"/>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6" name="Footer Placeholder 5">
            <a:extLst>
              <a:ext uri="{FF2B5EF4-FFF2-40B4-BE49-F238E27FC236}">
                <a16:creationId xmlns:a16="http://schemas.microsoft.com/office/drawing/2014/main" id="{4E679B01-0B4E-47C4-BD2B-A203F554C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170A8C-89F7-4E50-8318-A1CFD0365640}"/>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87971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34C6-EB64-438C-82B8-356C0CC297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B1E14-AF3C-4529-AF60-F82A2319DE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F1146-3221-41AC-9008-F34F29B4C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C39A1B-46E1-4B24-A5BC-7EFF21C981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50E2A-F38F-4BDF-BFAA-F13FB9623C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3E3C82-F2E4-463C-B03D-DAEAC29064FB}"/>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8" name="Footer Placeholder 7">
            <a:extLst>
              <a:ext uri="{FF2B5EF4-FFF2-40B4-BE49-F238E27FC236}">
                <a16:creationId xmlns:a16="http://schemas.microsoft.com/office/drawing/2014/main" id="{D93E987E-DC80-45D4-8D77-B9C8B54B421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76FE5-3704-4077-BA44-82CF12893F5A}"/>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403611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9E41-EE89-487C-ADC5-F1D1E4B593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46ED81-BEA9-43A9-9410-E051A81C5D77}"/>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4" name="Footer Placeholder 3">
            <a:extLst>
              <a:ext uri="{FF2B5EF4-FFF2-40B4-BE49-F238E27FC236}">
                <a16:creationId xmlns:a16="http://schemas.microsoft.com/office/drawing/2014/main" id="{F375C434-25B4-4A11-92B4-550ADA2F37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833BE7-E2EF-4BC4-AC1A-2162B6CAD54D}"/>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46086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2E6E5-3E71-4FFD-AA20-042CFD8516D6}"/>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3" name="Footer Placeholder 2">
            <a:extLst>
              <a:ext uri="{FF2B5EF4-FFF2-40B4-BE49-F238E27FC236}">
                <a16:creationId xmlns:a16="http://schemas.microsoft.com/office/drawing/2014/main" id="{64F9DD53-6636-4072-91CF-314F1BDED2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395B98-7AE9-4E25-9208-AD867F83F326}"/>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3720393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8210-CE80-43C0-955A-7C98328E2A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ED5A95-95EC-4BA2-8CA8-C29C41E709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3C7406-BC53-452B-B4CC-85ED9881E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2DA22-7594-446A-9166-CC901715E9F1}"/>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6" name="Footer Placeholder 5">
            <a:extLst>
              <a:ext uri="{FF2B5EF4-FFF2-40B4-BE49-F238E27FC236}">
                <a16:creationId xmlns:a16="http://schemas.microsoft.com/office/drawing/2014/main" id="{CDCE1F14-50BB-44AB-B776-ECE247517D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9134F-7CDD-482B-9CFC-AA044D1F7AD2}"/>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322877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C9617-1BC4-4328-AE70-54EF30A3E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897660-68A3-4F42-BB13-66B3D87B2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5D6FF6-7B91-4097-927A-FDADAF541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97870-C898-416F-B7FC-F0715023AE28}"/>
              </a:ext>
            </a:extLst>
          </p:cNvPr>
          <p:cNvSpPr>
            <a:spLocks noGrp="1"/>
          </p:cNvSpPr>
          <p:nvPr>
            <p:ph type="dt" sz="half" idx="10"/>
          </p:nvPr>
        </p:nvSpPr>
        <p:spPr/>
        <p:txBody>
          <a:bodyPr/>
          <a:lstStyle/>
          <a:p>
            <a:fld id="{0F9DE681-F647-4495-A87F-E814428AFB33}" type="datetimeFigureOut">
              <a:rPr lang="en-IN" smtClean="0"/>
              <a:t>14-01-2022</a:t>
            </a:fld>
            <a:endParaRPr lang="en-IN"/>
          </a:p>
        </p:txBody>
      </p:sp>
      <p:sp>
        <p:nvSpPr>
          <p:cNvPr id="6" name="Footer Placeholder 5">
            <a:extLst>
              <a:ext uri="{FF2B5EF4-FFF2-40B4-BE49-F238E27FC236}">
                <a16:creationId xmlns:a16="http://schemas.microsoft.com/office/drawing/2014/main" id="{232C8166-382E-4C62-841C-9AEA7D269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5151B-158A-4418-9CCC-379EE30AF911}"/>
              </a:ext>
            </a:extLst>
          </p:cNvPr>
          <p:cNvSpPr>
            <a:spLocks noGrp="1"/>
          </p:cNvSpPr>
          <p:nvPr>
            <p:ph type="sldNum" sz="quarter" idx="12"/>
          </p:nvPr>
        </p:nvSpPr>
        <p:spPr/>
        <p:txBody>
          <a:bodyPr/>
          <a:lstStyle/>
          <a:p>
            <a:fld id="{F748B322-23C8-4CDF-B0AA-117588504F1E}" type="slidenum">
              <a:rPr lang="en-IN" smtClean="0"/>
              <a:t>‹#›</a:t>
            </a:fld>
            <a:endParaRPr lang="en-IN"/>
          </a:p>
        </p:txBody>
      </p:sp>
    </p:spTree>
    <p:extLst>
      <p:ext uri="{BB962C8B-B14F-4D97-AF65-F5344CB8AC3E}">
        <p14:creationId xmlns:p14="http://schemas.microsoft.com/office/powerpoint/2010/main" val="2021350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685D7-455B-461E-A992-FC89F08FF3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02E3AD-E5F4-4CFE-88D0-053849D8D8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C87E0-5EC5-413D-A982-5919D424DD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9DE681-F647-4495-A87F-E814428AFB33}" type="datetimeFigureOut">
              <a:rPr lang="en-IN" smtClean="0"/>
              <a:t>14-01-2022</a:t>
            </a:fld>
            <a:endParaRPr lang="en-IN"/>
          </a:p>
        </p:txBody>
      </p:sp>
      <p:sp>
        <p:nvSpPr>
          <p:cNvPr id="5" name="Footer Placeholder 4">
            <a:extLst>
              <a:ext uri="{FF2B5EF4-FFF2-40B4-BE49-F238E27FC236}">
                <a16:creationId xmlns:a16="http://schemas.microsoft.com/office/drawing/2014/main" id="{701F6FF7-B7AF-4704-8BFC-6875939BB7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C44026A-0E5A-4901-AB52-7D08DEC59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B322-23C8-4CDF-B0AA-117588504F1E}" type="slidenum">
              <a:rPr lang="en-IN" smtClean="0"/>
              <a:t>‹#›</a:t>
            </a:fld>
            <a:endParaRPr lang="en-IN"/>
          </a:p>
        </p:txBody>
      </p:sp>
    </p:spTree>
    <p:extLst>
      <p:ext uri="{BB962C8B-B14F-4D97-AF65-F5344CB8AC3E}">
        <p14:creationId xmlns:p14="http://schemas.microsoft.com/office/powerpoint/2010/main" val="3138415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yjus.com/biology/reverse-osmosi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Flocculation" TargetMode="External"/><Relationship Id="rId13" Type="http://schemas.openxmlformats.org/officeDocument/2006/relationships/hyperlink" Target="https://en.wikipedia.org/wiki/Parasite" TargetMode="External"/><Relationship Id="rId3" Type="http://schemas.openxmlformats.org/officeDocument/2006/relationships/hyperlink" Target="https://en.wikipedia.org/wiki/Filtration" TargetMode="External"/><Relationship Id="rId7" Type="http://schemas.openxmlformats.org/officeDocument/2006/relationships/hyperlink" Target="https://en.wikipedia.org/wiki/Activated_carbon" TargetMode="External"/><Relationship Id="rId12" Type="http://schemas.openxmlformats.org/officeDocument/2006/relationships/hyperlink" Target="https://en.wikipedia.org/wiki/Particle_(ecology)" TargetMode="External"/><Relationship Id="rId17" Type="http://schemas.openxmlformats.org/officeDocument/2006/relationships/hyperlink" Target="https://en.wikipedia.org/wiki/Fungi" TargetMode="External"/><Relationship Id="rId2" Type="http://schemas.openxmlformats.org/officeDocument/2006/relationships/hyperlink" Target="https://en.wikipedia.org/wiki/Drinking_water" TargetMode="External"/><Relationship Id="rId16" Type="http://schemas.openxmlformats.org/officeDocument/2006/relationships/hyperlink" Target="https://en.wikipedia.org/wiki/Virus" TargetMode="External"/><Relationship Id="rId1" Type="http://schemas.openxmlformats.org/officeDocument/2006/relationships/slideLayout" Target="../slideLayouts/slideLayout7.xml"/><Relationship Id="rId6" Type="http://schemas.openxmlformats.org/officeDocument/2006/relationships/hyperlink" Target="https://en.wikipedia.org/wiki/Slow_sand_filters" TargetMode="External"/><Relationship Id="rId11" Type="http://schemas.openxmlformats.org/officeDocument/2006/relationships/hyperlink" Target="https://en.wikipedia.org/wiki/Suspension_(chemistry)" TargetMode="External"/><Relationship Id="rId5" Type="http://schemas.openxmlformats.org/officeDocument/2006/relationships/hyperlink" Target="https://en.wikipedia.org/wiki/Distillation" TargetMode="External"/><Relationship Id="rId15" Type="http://schemas.openxmlformats.org/officeDocument/2006/relationships/hyperlink" Target="https://en.wikipedia.org/wiki/Algae" TargetMode="External"/><Relationship Id="rId10" Type="http://schemas.openxmlformats.org/officeDocument/2006/relationships/hyperlink" Target="https://en.wikipedia.org/wiki/Ultraviolet_germicidal_irradiation" TargetMode="External"/><Relationship Id="rId4" Type="http://schemas.openxmlformats.org/officeDocument/2006/relationships/hyperlink" Target="https://en.wikipedia.org/wiki/Sedimentation_(water_treatment)" TargetMode="External"/><Relationship Id="rId9" Type="http://schemas.openxmlformats.org/officeDocument/2006/relationships/hyperlink" Target="https://en.wikipedia.org/wiki/Water_chlorination" TargetMode="External"/><Relationship Id="rId14" Type="http://schemas.openxmlformats.org/officeDocument/2006/relationships/hyperlink" Target="https://en.wikipedia.org/wiki/Bacteri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Soil" TargetMode="External"/><Relationship Id="rId13" Type="http://schemas.openxmlformats.org/officeDocument/2006/relationships/hyperlink" Target="https://en.wikipedia.org/wiki/Oasis" TargetMode="External"/><Relationship Id="rId18" Type="http://schemas.openxmlformats.org/officeDocument/2006/relationships/hyperlink" Target="https://en.wikipedia.org/wiki/Water_well" TargetMode="External"/><Relationship Id="rId3" Type="http://schemas.openxmlformats.org/officeDocument/2006/relationships/hyperlink" Target="https://en.wikipedia.org/wiki/Earth" TargetMode="External"/><Relationship Id="rId7" Type="http://schemas.openxmlformats.org/officeDocument/2006/relationships/hyperlink" Target="https://en.wikipedia.org/wiki/Aquifer" TargetMode="External"/><Relationship Id="rId12" Type="http://schemas.openxmlformats.org/officeDocument/2006/relationships/hyperlink" Target="https://en.wikipedia.org/wiki/Seep_(hydrology)" TargetMode="External"/><Relationship Id="rId17" Type="http://schemas.openxmlformats.org/officeDocument/2006/relationships/hyperlink" Target="https://en.wikipedia.org/wiki/Industrial_sector" TargetMode="External"/><Relationship Id="rId2" Type="http://schemas.openxmlformats.org/officeDocument/2006/relationships/hyperlink" Target="https://en.wikipedia.org/wiki/Water" TargetMode="External"/><Relationship Id="rId16" Type="http://schemas.openxmlformats.org/officeDocument/2006/relationships/hyperlink" Target="https://en.wikipedia.org/wiki/City" TargetMode="External"/><Relationship Id="rId20" Type="http://schemas.openxmlformats.org/officeDocument/2006/relationships/hyperlink" Target="https://en.wikipedia.org/wiki/Hydrology" TargetMode="External"/><Relationship Id="rId1" Type="http://schemas.openxmlformats.org/officeDocument/2006/relationships/slideLayout" Target="../slideLayouts/slideLayout7.xml"/><Relationship Id="rId6" Type="http://schemas.openxmlformats.org/officeDocument/2006/relationships/hyperlink" Target="https://en.wikipedia.org/wiki/Stratum" TargetMode="External"/><Relationship Id="rId11" Type="http://schemas.openxmlformats.org/officeDocument/2006/relationships/hyperlink" Target="https://en.wikipedia.org/wiki/Spring_(hydrosphere)" TargetMode="External"/><Relationship Id="rId5" Type="http://schemas.openxmlformats.org/officeDocument/2006/relationships/hyperlink" Target="https://en.wikipedia.org/wiki/Fracture" TargetMode="External"/><Relationship Id="rId15" Type="http://schemas.openxmlformats.org/officeDocument/2006/relationships/hyperlink" Target="https://en.wikipedia.org/wiki/Agriculture" TargetMode="External"/><Relationship Id="rId10" Type="http://schemas.openxmlformats.org/officeDocument/2006/relationships/hyperlink" Target="https://en.wikipedia.org/wiki/Groundwater_recharge" TargetMode="External"/><Relationship Id="rId19" Type="http://schemas.openxmlformats.org/officeDocument/2006/relationships/hyperlink" Target="https://en.wikipedia.org/wiki/Hydrogeology" TargetMode="External"/><Relationship Id="rId4" Type="http://schemas.openxmlformats.org/officeDocument/2006/relationships/hyperlink" Target="https://en.wikipedia.org/wiki/Pore_space_in_soil" TargetMode="External"/><Relationship Id="rId9" Type="http://schemas.openxmlformats.org/officeDocument/2006/relationships/hyperlink" Target="https://en.wikipedia.org/wiki/Water_table" TargetMode="External"/><Relationship Id="rId14" Type="http://schemas.openxmlformats.org/officeDocument/2006/relationships/hyperlink" Target="https://en.wikipedia.org/wiki/Wetland"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Andhra_Pradesh" TargetMode="External"/><Relationship Id="rId13" Type="http://schemas.openxmlformats.org/officeDocument/2006/relationships/hyperlink" Target="https://en.wikipedia.org/wiki/Jammu_and_Kashmir_(state)" TargetMode="External"/><Relationship Id="rId18" Type="http://schemas.openxmlformats.org/officeDocument/2006/relationships/hyperlink" Target="https://en.wikipedia.org/wiki/Maharashtra" TargetMode="External"/><Relationship Id="rId3" Type="http://schemas.openxmlformats.org/officeDocument/2006/relationships/hyperlink" Target="https://en.wikipedia.org/wiki/Central_Pollution_Control_Board" TargetMode="External"/><Relationship Id="rId21" Type="http://schemas.openxmlformats.org/officeDocument/2006/relationships/hyperlink" Target="https://en.wikipedia.org/wiki/Chandigarh" TargetMode="External"/><Relationship Id="rId7" Type="http://schemas.openxmlformats.org/officeDocument/2006/relationships/hyperlink" Target="https://en.wikipedia.org/wiki/Constitution_of_India" TargetMode="External"/><Relationship Id="rId12" Type="http://schemas.openxmlformats.org/officeDocument/2006/relationships/hyperlink" Target="https://en.wikipedia.org/wiki/Himachal_Pradesh" TargetMode="External"/><Relationship Id="rId17" Type="http://schemas.openxmlformats.org/officeDocument/2006/relationships/hyperlink" Target="https://en.wikipedia.org/wiki/Telangana" TargetMode="External"/><Relationship Id="rId2" Type="http://schemas.openxmlformats.org/officeDocument/2006/relationships/hyperlink" Target="https://en.wikipedia.org/wiki/Groundwater#India" TargetMode="External"/><Relationship Id="rId16" Type="http://schemas.openxmlformats.org/officeDocument/2006/relationships/hyperlink" Target="https://en.wikipedia.org/wiki/West_Bengal" TargetMode="External"/><Relationship Id="rId20" Type="http://schemas.openxmlformats.org/officeDocument/2006/relationships/hyperlink" Target="https://en.wikipedia.org/wiki/Puducherry_(union_territory)" TargetMode="External"/><Relationship Id="rId1" Type="http://schemas.openxmlformats.org/officeDocument/2006/relationships/slideLayout" Target="../slideLayouts/slideLayout7.xml"/><Relationship Id="rId6" Type="http://schemas.openxmlformats.org/officeDocument/2006/relationships/hyperlink" Target="https://en.wikipedia.org/wiki/Fundamental_rights_in_India" TargetMode="External"/><Relationship Id="rId11" Type="http://schemas.openxmlformats.org/officeDocument/2006/relationships/hyperlink" Target="https://en.wikipedia.org/wiki/Goa" TargetMode="External"/><Relationship Id="rId5" Type="http://schemas.openxmlformats.org/officeDocument/2006/relationships/hyperlink" Target="https://en.wikipedia.org/wiki/Water_privatization" TargetMode="External"/><Relationship Id="rId15" Type="http://schemas.openxmlformats.org/officeDocument/2006/relationships/hyperlink" Target="https://en.wikipedia.org/wiki/Kerala" TargetMode="External"/><Relationship Id="rId10" Type="http://schemas.openxmlformats.org/officeDocument/2006/relationships/hyperlink" Target="https://en.wikipedia.org/wiki/Bihar" TargetMode="External"/><Relationship Id="rId19" Type="http://schemas.openxmlformats.org/officeDocument/2006/relationships/hyperlink" Target="https://en.wikipedia.org/wiki/Lakshadweep" TargetMode="External"/><Relationship Id="rId4" Type="http://schemas.openxmlformats.org/officeDocument/2006/relationships/hyperlink" Target="https://en.wikipedia.org/wiki/Atal_Bhujal_Yojana" TargetMode="External"/><Relationship Id="rId9" Type="http://schemas.openxmlformats.org/officeDocument/2006/relationships/hyperlink" Target="https://en.wikipedia.org/wiki/Assam" TargetMode="External"/><Relationship Id="rId14" Type="http://schemas.openxmlformats.org/officeDocument/2006/relationships/hyperlink" Target="https://en.wikipedia.org/wiki/Karnataka" TargetMode="External"/><Relationship Id="rId22" Type="http://schemas.openxmlformats.org/officeDocument/2006/relationships/hyperlink" Target="https://en.wikipedia.org/wiki/Dadra_and_Nagar_Havel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ransfer_of_Property_Act_1882" TargetMode="External"/><Relationship Id="rId2" Type="http://schemas.openxmlformats.org/officeDocument/2006/relationships/hyperlink" Target="https://en.wikipedia.org/wiki/National_Water_Policy"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yjus.com/biology/our-environment/" TargetMode="External"/><Relationship Id="rId2" Type="http://schemas.openxmlformats.org/officeDocument/2006/relationships/hyperlink" Target="https://byjus.com/chemistry/eutrophication/"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byjus.com/biology/causes-of-water-pollution/"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byjus.com/biology/infectious-disease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CEF093-0F07-4B5A-94DB-6AFD3C0586C6}"/>
              </a:ext>
            </a:extLst>
          </p:cNvPr>
          <p:cNvSpPr txBox="1"/>
          <p:nvPr/>
        </p:nvSpPr>
        <p:spPr>
          <a:xfrm>
            <a:off x="824751" y="551800"/>
            <a:ext cx="11026589" cy="224676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Natural water is a dynamic chemical system containing in its composition a complex group of gases, mineral and organic substances in the form of true solutions, and suspended and colloidal matters as well</a:t>
            </a:r>
          </a:p>
          <a:p>
            <a:pPr algn="just"/>
            <a:r>
              <a:rPr lang="en-US" sz="2000" dirty="0">
                <a:latin typeface="Times New Roman" panose="02020603050405020304" pitchFamily="18" charset="0"/>
                <a:cs typeface="Times New Roman" panose="02020603050405020304" pitchFamily="18" charset="0"/>
              </a:rPr>
              <a:t>The variety and complexity of natural water composition is defined not only by the occurrence of a large number of chemical elements in it, but also by the difference of forms and the values and presence of each of them. Almost all known chemical elements occur in natural water, proving </a:t>
            </a:r>
            <a:r>
              <a:rPr lang="en-US" sz="2000" b="1" dirty="0">
                <a:latin typeface="Times New Roman" panose="02020603050405020304" pitchFamily="18" charset="0"/>
                <a:cs typeface="Times New Roman" panose="02020603050405020304" pitchFamily="18" charset="0"/>
              </a:rPr>
              <a:t>academician’s V.I. Vernadsky </a:t>
            </a:r>
            <a:r>
              <a:rPr lang="en-US" sz="2000" dirty="0">
                <a:latin typeface="Times New Roman" panose="02020603050405020304" pitchFamily="18" charset="0"/>
                <a:cs typeface="Times New Roman" panose="02020603050405020304" pitchFamily="18" charset="0"/>
              </a:rPr>
              <a:t>statement that in each water drop the composition of the </a:t>
            </a:r>
            <a:r>
              <a:rPr lang="en-US" sz="2000" dirty="0" err="1">
                <a:latin typeface="Times New Roman" panose="02020603050405020304" pitchFamily="18" charset="0"/>
                <a:cs typeface="Times New Roman" panose="02020603050405020304" pitchFamily="18" charset="0"/>
              </a:rPr>
              <a:t>macrocosmos</a:t>
            </a:r>
            <a:r>
              <a:rPr lang="en-US" sz="2000" dirty="0">
                <a:latin typeface="Times New Roman" panose="02020603050405020304" pitchFamily="18" charset="0"/>
                <a:cs typeface="Times New Roman" panose="02020603050405020304" pitchFamily="18" charset="0"/>
              </a:rPr>
              <a:t> is reflected as in a microcosm. About 90 stable chemical elements contained in the Earth’s crust are found in natural water</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DD6438-3D8C-46A4-81D9-4A643855DF73}"/>
              </a:ext>
            </a:extLst>
          </p:cNvPr>
          <p:cNvSpPr txBox="1"/>
          <p:nvPr/>
        </p:nvSpPr>
        <p:spPr>
          <a:xfrm>
            <a:off x="824751" y="2798569"/>
            <a:ext cx="11250708" cy="3785652"/>
          </a:xfrm>
          <a:prstGeom prst="rect">
            <a:avLst/>
          </a:prstGeom>
          <a:noFill/>
        </p:spPr>
        <p:txBody>
          <a:bodyPr wrap="square">
            <a:spAutoFit/>
          </a:bodyPr>
          <a:lstStyle/>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cs typeface="Times New Roman" panose="02020603050405020304" pitchFamily="18" charset="0"/>
              </a:rPr>
              <a:t>Chemical Composition of Natural Waters. </a:t>
            </a:r>
          </a:p>
          <a:p>
            <a:pPr algn="just"/>
            <a:r>
              <a:rPr lang="en-US" sz="2000" dirty="0">
                <a:latin typeface="Times New Roman" panose="02020603050405020304" pitchFamily="18" charset="0"/>
                <a:cs typeface="Times New Roman" panose="02020603050405020304" pitchFamily="18" charset="0"/>
              </a:rPr>
              <a:t>The chemical composition of natural water (rivers, lakes, seas, wetlands and other) is usually classified under three headings:</a:t>
            </a:r>
          </a:p>
          <a:p>
            <a:pPr marL="457200" indent="-457200" algn="just">
              <a:buAutoNum type="arabicPeriod"/>
            </a:pPr>
            <a:r>
              <a:rPr lang="en-IN" sz="2000" b="1" dirty="0">
                <a:latin typeface="Times New Roman" panose="02020603050405020304" pitchFamily="18" charset="0"/>
                <a:cs typeface="Times New Roman" panose="02020603050405020304" pitchFamily="18" charset="0"/>
              </a:rPr>
              <a:t>Main ions                         2. Dissolved gases                                                 3. Biogeneous substances</a:t>
            </a:r>
          </a:p>
          <a:p>
            <a:pPr marL="342900" indent="-342900" algn="just">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Main ions </a:t>
            </a:r>
          </a:p>
          <a:p>
            <a:pPr algn="just"/>
            <a:r>
              <a:rPr lang="en-US" sz="2000" dirty="0">
                <a:latin typeface="Times New Roman" panose="02020603050405020304" pitchFamily="18" charset="0"/>
                <a:cs typeface="Times New Roman" panose="02020603050405020304" pitchFamily="18" charset="0"/>
              </a:rPr>
              <a:t>Mineral substances contained in natural waters in the dissolved state (in the form of ions, complex ions, undissociated compounds and colloids) are conventionally subdivided into </a:t>
            </a:r>
            <a:r>
              <a:rPr lang="en-US" sz="2000" b="1" dirty="0" err="1">
                <a:latin typeface="Times New Roman" panose="02020603050405020304" pitchFamily="18" charset="0"/>
                <a:cs typeface="Times New Roman" panose="02020603050405020304" pitchFamily="18" charset="0"/>
              </a:rPr>
              <a:t>macrocomponents</a:t>
            </a:r>
            <a:r>
              <a:rPr lang="en-US" sz="2000" b="1"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microcomponents</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macrocomponents</a:t>
            </a:r>
            <a:r>
              <a:rPr lang="en-US" sz="2000" dirty="0">
                <a:latin typeface="Times New Roman" panose="02020603050405020304" pitchFamily="18" charset="0"/>
                <a:cs typeface="Times New Roman" panose="02020603050405020304" pitchFamily="18" charset="0"/>
              </a:rPr>
              <a:t> comprise the so-called main ions that determine water chemical type and account for the bulk of natural water mineral content (up to 95% for fresh water and up 99% for highly mineralized waters). The </a:t>
            </a:r>
            <a:r>
              <a:rPr lang="en-US" sz="2000" dirty="0" err="1">
                <a:latin typeface="Times New Roman" panose="02020603050405020304" pitchFamily="18" charset="0"/>
                <a:cs typeface="Times New Roman" panose="02020603050405020304" pitchFamily="18" charset="0"/>
              </a:rPr>
              <a:t>microcomponents</a:t>
            </a:r>
            <a:r>
              <a:rPr lang="en-US" sz="2000" dirty="0">
                <a:latin typeface="Times New Roman" panose="02020603050405020304" pitchFamily="18" charset="0"/>
                <a:cs typeface="Times New Roman" panose="02020603050405020304" pitchFamily="18" charset="0"/>
              </a:rPr>
              <a:t> comprise substances occurring only under certain conditions and in very small concentrations (</a:t>
            </a:r>
            <a:r>
              <a:rPr lang="en-US" sz="2000" dirty="0" err="1">
                <a:latin typeface="Times New Roman" panose="02020603050405020304" pitchFamily="18" charset="0"/>
                <a:cs typeface="Times New Roman" panose="02020603050405020304" pitchFamily="18" charset="0"/>
              </a:rPr>
              <a:t>μg⋅l</a:t>
            </a:r>
            <a:r>
              <a:rPr lang="en-US" sz="2000" dirty="0">
                <a:latin typeface="Times New Roman" panose="02020603050405020304" pitchFamily="18" charset="0"/>
                <a:cs typeface="Times New Roman" panose="02020603050405020304" pitchFamily="18" charset="0"/>
              </a:rPr>
              <a:t> -1 and &lt; 1 </a:t>
            </a:r>
            <a:r>
              <a:rPr lang="en-US" sz="2000" dirty="0" err="1">
                <a:latin typeface="Times New Roman" panose="02020603050405020304" pitchFamily="18" charset="0"/>
                <a:cs typeface="Times New Roman" panose="02020603050405020304" pitchFamily="18" charset="0"/>
              </a:rPr>
              <a:t>mg⋅l</a:t>
            </a:r>
            <a:r>
              <a:rPr lang="en-US" sz="2000" dirty="0">
                <a:latin typeface="Times New Roman" panose="02020603050405020304" pitchFamily="18" charset="0"/>
                <a:cs typeface="Times New Roman" panose="02020603050405020304" pitchFamily="18" charset="0"/>
              </a:rPr>
              <a:t> -1). An intermediate position is occupied by ions of hydrogen, compounds of nitrogen, phosphorus, and silicon dissolved in water</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B2B746-1D63-4777-91E1-20FD564E41C4}"/>
              </a:ext>
            </a:extLst>
          </p:cNvPr>
          <p:cNvSpPr txBox="1"/>
          <p:nvPr/>
        </p:nvSpPr>
        <p:spPr>
          <a:xfrm flipH="1">
            <a:off x="824751" y="182468"/>
            <a:ext cx="7315201" cy="400110"/>
          </a:xfrm>
          <a:prstGeom prst="rect">
            <a:avLst/>
          </a:prstGeom>
          <a:noFill/>
        </p:spPr>
        <p:txBody>
          <a:bodyPr wrap="square" rtlCol="0">
            <a:spAutoFit/>
          </a:bodyPr>
          <a:lstStyle/>
          <a:p>
            <a:pPr marL="342900" indent="-342900">
              <a:buFont typeface="Wingdings" panose="05000000000000000000" pitchFamily="2" charset="2"/>
              <a:buChar char="§"/>
            </a:pPr>
            <a:r>
              <a:rPr lang="en-IN" sz="2000" b="1" dirty="0">
                <a:solidFill>
                  <a:srgbClr val="FF0000"/>
                </a:solidFill>
                <a:latin typeface="Times New Roman" panose="02020603050405020304" pitchFamily="18" charset="0"/>
                <a:cs typeface="Times New Roman" panose="02020603050405020304" pitchFamily="18" charset="0"/>
              </a:rPr>
              <a:t>Ions concentration in natural water</a:t>
            </a:r>
          </a:p>
        </p:txBody>
      </p:sp>
    </p:spTree>
    <p:extLst>
      <p:ext uri="{BB962C8B-B14F-4D97-AF65-F5344CB8AC3E}">
        <p14:creationId xmlns:p14="http://schemas.microsoft.com/office/powerpoint/2010/main" val="268393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167E41-0F2F-4E3D-A066-048F92BECD40}"/>
              </a:ext>
            </a:extLst>
          </p:cNvPr>
          <p:cNvPicPr>
            <a:picLocks noChangeAspect="1"/>
          </p:cNvPicPr>
          <p:nvPr/>
        </p:nvPicPr>
        <p:blipFill>
          <a:blip r:embed="rId2"/>
          <a:stretch>
            <a:fillRect/>
          </a:stretch>
        </p:blipFill>
        <p:spPr>
          <a:xfrm>
            <a:off x="1579507" y="236009"/>
            <a:ext cx="6881456" cy="4861981"/>
          </a:xfrm>
          <a:prstGeom prst="rect">
            <a:avLst/>
          </a:prstGeom>
        </p:spPr>
      </p:pic>
      <p:sp>
        <p:nvSpPr>
          <p:cNvPr id="5" name="TextBox 4">
            <a:extLst>
              <a:ext uri="{FF2B5EF4-FFF2-40B4-BE49-F238E27FC236}">
                <a16:creationId xmlns:a16="http://schemas.microsoft.com/office/drawing/2014/main" id="{E4616120-09A6-46E0-9C38-52796AF87150}"/>
              </a:ext>
            </a:extLst>
          </p:cNvPr>
          <p:cNvSpPr txBox="1"/>
          <p:nvPr/>
        </p:nvSpPr>
        <p:spPr>
          <a:xfrm>
            <a:off x="466164" y="5453944"/>
            <a:ext cx="11044517" cy="1015663"/>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In 1932, a factory in Minamata City, Japan began dumping its industrial effluent – Methylmercury, into the surrounding bay and the sea. Methylmercury is incredibly toxic to humans and animals alike, causing a wide range of neurological disorders.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2475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B00B4-A12D-43E2-8D31-BEA74BBA7E69}"/>
              </a:ext>
            </a:extLst>
          </p:cNvPr>
          <p:cNvSpPr txBox="1"/>
          <p:nvPr/>
        </p:nvSpPr>
        <p:spPr>
          <a:xfrm>
            <a:off x="156881" y="581921"/>
            <a:ext cx="11663083" cy="3816429"/>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Control Measures of Water Pollution</a:t>
            </a:r>
          </a:p>
          <a:p>
            <a:pPr algn="l"/>
            <a:endParaRPr lang="en-US" b="0" i="0" dirty="0">
              <a:solidFill>
                <a:srgbClr val="333333"/>
              </a:solidFill>
              <a:effectLst/>
              <a:latin typeface="Roboto" panose="02000000000000000000" pitchFamily="2"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Water pollution, to a larger extent, can be controlled by a variety of methods. Rather than releasing sewage waste into water bodies, it is better to treat them before discharge. </a:t>
            </a:r>
            <a:r>
              <a:rPr lang="en-US" sz="2000" b="0" i="0" dirty="0" err="1">
                <a:solidFill>
                  <a:srgbClr val="333333"/>
                </a:solidFill>
                <a:effectLst/>
                <a:latin typeface="Times New Roman" panose="02020603050405020304" pitchFamily="18" charset="0"/>
                <a:cs typeface="Times New Roman" panose="02020603050405020304" pitchFamily="18" charset="0"/>
              </a:rPr>
              <a:t>Practising</a:t>
            </a:r>
            <a:r>
              <a:rPr lang="en-US" sz="2000" b="0" i="0" dirty="0">
                <a:solidFill>
                  <a:srgbClr val="333333"/>
                </a:solidFill>
                <a:effectLst/>
                <a:latin typeface="Times New Roman" panose="02020603050405020304" pitchFamily="18" charset="0"/>
                <a:cs typeface="Times New Roman" panose="02020603050405020304" pitchFamily="18" charset="0"/>
              </a:rPr>
              <a:t> this can reduce the initial toxicity and the remaining substances can be degraded and rendered harmless by the water body itself. If the secondary treatment of water has been carried out, then this can be reused in sanitary systems and agricultural fields.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very special plant, the Water Hyacinth can absorb dissolved toxic chemicals such as cadmium and other such elements. Establishing these in regions prone to such kinds of pollutants will reduce the adverse effects to a large extent.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Some chemical methods that help in the control of water pollution are precipitation, the ion exchange process, </a:t>
            </a:r>
            <a:r>
              <a:rPr lang="en-US" sz="2000" b="1" i="0" u="none" strike="noStrike" dirty="0">
                <a:solidFill>
                  <a:srgbClr val="73AD21"/>
                </a:solidFill>
                <a:effectLst/>
                <a:latin typeface="Times New Roman" panose="02020603050405020304" pitchFamily="18" charset="0"/>
                <a:cs typeface="Times New Roman" panose="02020603050405020304" pitchFamily="18" charset="0"/>
                <a:hlinkClick r:id="rId2"/>
              </a:rPr>
              <a:t>reverse</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 </a:t>
            </a:r>
            <a:r>
              <a:rPr lang="en-US" sz="2000" b="1" i="0" u="none" strike="noStrike" dirty="0">
                <a:solidFill>
                  <a:srgbClr val="73AD21"/>
                </a:solidFill>
                <a:effectLst/>
                <a:latin typeface="Times New Roman" panose="02020603050405020304" pitchFamily="18" charset="0"/>
                <a:cs typeface="Times New Roman" panose="02020603050405020304" pitchFamily="18" charset="0"/>
                <a:hlinkClick r:id="rId2"/>
              </a:rPr>
              <a:t>osmosis</a:t>
            </a:r>
            <a:r>
              <a:rPr lang="en-US" sz="2000" b="0" i="0" dirty="0">
                <a:solidFill>
                  <a:srgbClr val="333333"/>
                </a:solidFill>
                <a:effectLst/>
                <a:latin typeface="Times New Roman" panose="02020603050405020304" pitchFamily="18" charset="0"/>
                <a:cs typeface="Times New Roman" panose="02020603050405020304" pitchFamily="18" charset="0"/>
              </a:rPr>
              <a:t>, and coagulation. As an individual, reusing, reducing, and recycling wherever possible will advance a long way in overcoming the effects of water pollution</a:t>
            </a:r>
            <a:r>
              <a:rPr lang="en-US" b="0" i="0" dirty="0">
                <a:solidFill>
                  <a:srgbClr val="333333"/>
                </a:solidFill>
                <a:effectLst/>
                <a:latin typeface="Roboto" panose="02000000000000000000" pitchFamily="2" charset="0"/>
              </a:rPr>
              <a:t>.</a:t>
            </a:r>
          </a:p>
        </p:txBody>
      </p:sp>
    </p:spTree>
    <p:extLst>
      <p:ext uri="{BB962C8B-B14F-4D97-AF65-F5344CB8AC3E}">
        <p14:creationId xmlns:p14="http://schemas.microsoft.com/office/powerpoint/2010/main" val="39236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5C889F-C3D3-4DD5-96FD-F58AC1861BC6}"/>
              </a:ext>
            </a:extLst>
          </p:cNvPr>
          <p:cNvSpPr txBox="1"/>
          <p:nvPr/>
        </p:nvSpPr>
        <p:spPr>
          <a:xfrm>
            <a:off x="564777" y="286485"/>
            <a:ext cx="10264588" cy="3970318"/>
          </a:xfrm>
          <a:prstGeom prst="rect">
            <a:avLst/>
          </a:prstGeom>
          <a:noFill/>
        </p:spPr>
        <p:txBody>
          <a:bodyPr wrap="square">
            <a:spAutoFit/>
          </a:bodyPr>
          <a:lstStyle/>
          <a:p>
            <a:r>
              <a:rPr lang="en-US" sz="2400" b="1" dirty="0">
                <a:effectLst/>
                <a:latin typeface="Times New Roman" panose="02020603050405020304" pitchFamily="18" charset="0"/>
                <a:cs typeface="Times New Roman" panose="02020603050405020304" pitchFamily="18" charset="0"/>
              </a:rPr>
              <a:t>Purification of water</a:t>
            </a:r>
          </a:p>
          <a:p>
            <a:endParaRPr lang="en-US" sz="2000" dirty="0">
              <a:solidFill>
                <a:srgbClr val="813588"/>
              </a:solidFill>
              <a:latin typeface="Times New Roman" panose="02020603050405020304" pitchFamily="18" charset="0"/>
              <a:cs typeface="Times New Roman" panose="02020603050405020304" pitchFamily="18" charset="0"/>
            </a:endParaRPr>
          </a:p>
          <a:p>
            <a:r>
              <a:rPr lang="en-US" sz="2400" b="1" dirty="0">
                <a:effectLst/>
                <a:latin typeface="Times New Roman" panose="02020603050405020304" pitchFamily="18" charset="0"/>
                <a:cs typeface="Times New Roman" panose="02020603050405020304" pitchFamily="18" charset="0"/>
              </a:rPr>
              <a:t>What is sewage treatment?</a:t>
            </a:r>
          </a:p>
          <a:p>
            <a:r>
              <a:rPr lang="en-US" sz="2000" dirty="0">
                <a:effectLst/>
                <a:latin typeface="Times New Roman" panose="02020603050405020304" pitchFamily="18" charset="0"/>
                <a:cs typeface="Times New Roman" panose="02020603050405020304" pitchFamily="18" charset="0"/>
              </a:rPr>
              <a:t>Wastewater treatment or sewage treatment generally refers to the process of cleaning or removing of all pollutants, treating wastewater and making it safe and suitable for drinking before releasing into the environment.</a:t>
            </a:r>
          </a:p>
          <a:p>
            <a:r>
              <a:rPr lang="en-US" sz="2400" b="1" dirty="0">
                <a:effectLst/>
                <a:latin typeface="Times New Roman" panose="02020603050405020304" pitchFamily="18" charset="0"/>
                <a:cs typeface="Times New Roman" panose="02020603050405020304" pitchFamily="18" charset="0"/>
              </a:rPr>
              <a:t>What are the main steps in sewage treatment?</a:t>
            </a:r>
          </a:p>
          <a:p>
            <a:r>
              <a:rPr lang="en-US" sz="2000" dirty="0">
                <a:effectLst/>
                <a:latin typeface="Times New Roman" panose="02020603050405020304" pitchFamily="18" charset="0"/>
                <a:cs typeface="Times New Roman" panose="02020603050405020304" pitchFamily="18" charset="0"/>
              </a:rPr>
              <a:t>There are four main stages of the wastewater treatment process, namely:</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Stage 1: Screening</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Stage 2: Primary treatment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Stage 3: Secondary treatment</a:t>
            </a:r>
          </a:p>
          <a:p>
            <a:pPr>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Stage 4: Final treatment</a:t>
            </a:r>
          </a:p>
        </p:txBody>
      </p:sp>
    </p:spTree>
    <p:extLst>
      <p:ext uri="{BB962C8B-B14F-4D97-AF65-F5344CB8AC3E}">
        <p14:creationId xmlns:p14="http://schemas.microsoft.com/office/powerpoint/2010/main" val="178460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B82BD-3982-49CB-B57C-2C6E055B6FC4}"/>
              </a:ext>
            </a:extLst>
          </p:cNvPr>
          <p:cNvSpPr txBox="1"/>
          <p:nvPr/>
        </p:nvSpPr>
        <p:spPr>
          <a:xfrm>
            <a:off x="726140" y="1479175"/>
            <a:ext cx="11008660" cy="3477875"/>
          </a:xfrm>
          <a:prstGeom prst="rect">
            <a:avLst/>
          </a:prstGeom>
          <a:noFill/>
        </p:spPr>
        <p:txBody>
          <a:bodyPr wrap="square">
            <a:spAutoFit/>
          </a:bodyPr>
          <a:lstStyle/>
          <a:p>
            <a:pPr algn="just"/>
            <a:r>
              <a:rPr lang="en-US" sz="2000" b="1" i="0" dirty="0">
                <a:solidFill>
                  <a:srgbClr val="202122"/>
                </a:solidFill>
                <a:effectLst/>
                <a:latin typeface="Times New Roman" panose="02020603050405020304" pitchFamily="18" charset="0"/>
                <a:cs typeface="Times New Roman" panose="02020603050405020304" pitchFamily="18" charset="0"/>
              </a:rPr>
              <a:t>Water purification</a:t>
            </a:r>
            <a:r>
              <a:rPr lang="en-US" sz="2000" b="0" i="0" dirty="0">
                <a:solidFill>
                  <a:srgbClr val="202122"/>
                </a:solidFill>
                <a:effectLst/>
                <a:latin typeface="Times New Roman" panose="02020603050405020304" pitchFamily="18" charset="0"/>
                <a:cs typeface="Times New Roman" panose="02020603050405020304" pitchFamily="18" charset="0"/>
              </a:rPr>
              <a:t> means the process of removing undesirable chemicals, biological contaminants, suspended solids, and gases from water. The goal is to produce water that is fit for specific purposes. Most water is purified and disinfected for human consumption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 tooltip="Drinking water"/>
              </a:rPr>
              <a:t>drinking water</a:t>
            </a:r>
            <a:r>
              <a:rPr lang="en-US" sz="2000" b="0" i="0" dirty="0">
                <a:solidFill>
                  <a:srgbClr val="202122"/>
                </a:solidFill>
                <a:effectLst/>
                <a:latin typeface="Times New Roman" panose="02020603050405020304" pitchFamily="18" charset="0"/>
                <a:cs typeface="Times New Roman" panose="02020603050405020304" pitchFamily="18" charset="0"/>
              </a:rPr>
              <a:t>), but water purification may also be carried out for a variety of other purposes, including medical, pharmacological, chemical, and industrial applications. The history of water purification includes a wide variety of methods. The methods used include physical processes such as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3" tooltip="Filtration"/>
              </a:rPr>
              <a:t>filtration</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4" tooltip="Sedimentation (water treatment)"/>
              </a:rPr>
              <a:t>sedimentation</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5" tooltip="Distillation"/>
              </a:rPr>
              <a:t>distillation</a:t>
            </a:r>
            <a:r>
              <a:rPr lang="en-US" sz="2000" b="0" i="0" dirty="0">
                <a:solidFill>
                  <a:srgbClr val="202122"/>
                </a:solidFill>
                <a:effectLst/>
                <a:latin typeface="Times New Roman" panose="02020603050405020304" pitchFamily="18" charset="0"/>
                <a:cs typeface="Times New Roman" panose="02020603050405020304" pitchFamily="18" charset="0"/>
              </a:rPr>
              <a:t>; biological processes such as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6" tooltip="Slow sand filters"/>
              </a:rPr>
              <a:t>slow sand filters</a:t>
            </a:r>
            <a:r>
              <a:rPr lang="en-US" sz="2000" b="0" i="0" dirty="0">
                <a:solidFill>
                  <a:srgbClr val="202122"/>
                </a:solidFill>
                <a:effectLst/>
                <a:latin typeface="Times New Roman" panose="02020603050405020304" pitchFamily="18" charset="0"/>
                <a:cs typeface="Times New Roman" panose="02020603050405020304" pitchFamily="18" charset="0"/>
              </a:rPr>
              <a:t> or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7" tooltip="Activated carbon"/>
              </a:rPr>
              <a:t>biologically active carbon</a:t>
            </a:r>
            <a:r>
              <a:rPr lang="en-US" sz="2000" b="0" i="0" dirty="0">
                <a:solidFill>
                  <a:srgbClr val="202122"/>
                </a:solidFill>
                <a:effectLst/>
                <a:latin typeface="Times New Roman" panose="02020603050405020304" pitchFamily="18" charset="0"/>
                <a:cs typeface="Times New Roman" panose="02020603050405020304" pitchFamily="18" charset="0"/>
              </a:rPr>
              <a:t>; chemical processes such as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8" tooltip="Flocculation"/>
              </a:rPr>
              <a:t>flocculation</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9" tooltip="Water chlorination"/>
              </a:rPr>
              <a:t>chlorination</a:t>
            </a:r>
            <a:r>
              <a:rPr lang="en-US" sz="2000" b="0" i="0" dirty="0">
                <a:solidFill>
                  <a:srgbClr val="202122"/>
                </a:solidFill>
                <a:effectLst/>
                <a:latin typeface="Times New Roman" panose="02020603050405020304" pitchFamily="18" charset="0"/>
                <a:cs typeface="Times New Roman" panose="02020603050405020304" pitchFamily="18" charset="0"/>
              </a:rPr>
              <a:t>; and the use of electromagnetic radiation such as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0" tooltip="Ultraviolet germicidal irradiation"/>
              </a:rPr>
              <a:t>ultraviolet light</a:t>
            </a:r>
            <a:r>
              <a:rPr lang="en-US" sz="2000" b="0" i="0" dirty="0">
                <a:solidFill>
                  <a:srgbClr val="202122"/>
                </a:solidFill>
                <a:effectLst/>
                <a:latin typeface="Times New Roman" panose="02020603050405020304" pitchFamily="18" charset="0"/>
                <a:cs typeface="Times New Roman" panose="02020603050405020304" pitchFamily="18" charset="0"/>
              </a:rPr>
              <a:t>.</a:t>
            </a:r>
          </a:p>
          <a:p>
            <a:pPr algn="just"/>
            <a:r>
              <a:rPr lang="en-US" sz="2000" b="0" i="0" dirty="0">
                <a:solidFill>
                  <a:srgbClr val="202122"/>
                </a:solidFill>
                <a:effectLst/>
                <a:latin typeface="Times New Roman" panose="02020603050405020304" pitchFamily="18" charset="0"/>
                <a:cs typeface="Times New Roman" panose="02020603050405020304" pitchFamily="18" charset="0"/>
              </a:rPr>
              <a:t>Water purification may reduce the concentration of particulate matter including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1" tooltip="Suspension (chemistry)"/>
              </a:rPr>
              <a:t>suspended</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2" tooltip="Particle (ecology)"/>
              </a:rPr>
              <a:t>particles</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3" tooltip="Parasite"/>
              </a:rPr>
              <a:t>parasites</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4" tooltip="Bacteria"/>
              </a:rPr>
              <a:t>bacteria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5" tooltip="Algae"/>
              </a:rPr>
              <a:t>algae</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6" tooltip="Virus"/>
              </a:rPr>
              <a:t>viruses</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7" tooltip="Fungi"/>
              </a:rPr>
              <a:t>fungi</a:t>
            </a:r>
            <a:r>
              <a:rPr lang="en-US" sz="2000" b="0" i="0" dirty="0">
                <a:solidFill>
                  <a:srgbClr val="202122"/>
                </a:solidFill>
                <a:effectLst/>
                <a:latin typeface="Times New Roman" panose="02020603050405020304" pitchFamily="18" charset="0"/>
                <a:cs typeface="Times New Roman" panose="02020603050405020304" pitchFamily="18" charset="0"/>
              </a:rPr>
              <a:t> as well as reduce the concentration of a range of dissolved and particulate matter.</a:t>
            </a:r>
          </a:p>
        </p:txBody>
      </p:sp>
      <p:sp>
        <p:nvSpPr>
          <p:cNvPr id="6" name="TextBox 5">
            <a:extLst>
              <a:ext uri="{FF2B5EF4-FFF2-40B4-BE49-F238E27FC236}">
                <a16:creationId xmlns:a16="http://schemas.microsoft.com/office/drawing/2014/main" id="{A71A7794-A3C6-4FAF-99AA-0087897401BE}"/>
              </a:ext>
            </a:extLst>
          </p:cNvPr>
          <p:cNvSpPr txBox="1"/>
          <p:nvPr/>
        </p:nvSpPr>
        <p:spPr>
          <a:xfrm>
            <a:off x="824753" y="582706"/>
            <a:ext cx="2630720"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Water purification</a:t>
            </a:r>
          </a:p>
        </p:txBody>
      </p:sp>
    </p:spTree>
    <p:extLst>
      <p:ext uri="{BB962C8B-B14F-4D97-AF65-F5344CB8AC3E}">
        <p14:creationId xmlns:p14="http://schemas.microsoft.com/office/powerpoint/2010/main" val="36875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6C86AB-0497-42AB-8EE9-FD78CD137027}"/>
              </a:ext>
            </a:extLst>
          </p:cNvPr>
          <p:cNvSpPr txBox="1"/>
          <p:nvPr/>
        </p:nvSpPr>
        <p:spPr>
          <a:xfrm>
            <a:off x="753034" y="432138"/>
            <a:ext cx="11134166" cy="6309420"/>
          </a:xfrm>
          <a:prstGeom prst="rect">
            <a:avLst/>
          </a:prstGeom>
          <a:noFill/>
        </p:spPr>
        <p:txBody>
          <a:bodyPr wrap="square">
            <a:spAutoFit/>
          </a:bodyPr>
          <a:lstStyle/>
          <a:p>
            <a:pPr algn="just"/>
            <a:r>
              <a:rPr lang="en-US" sz="2400" b="1" i="0" dirty="0">
                <a:solidFill>
                  <a:srgbClr val="030F40"/>
                </a:solidFill>
                <a:effectLst/>
                <a:latin typeface="Times New Roman" panose="02020603050405020304" pitchFamily="18" charset="0"/>
                <a:cs typeface="Times New Roman" panose="02020603050405020304" pitchFamily="18" charset="0"/>
              </a:rPr>
              <a:t>Disinfection of water</a:t>
            </a:r>
          </a:p>
          <a:p>
            <a:pPr algn="just"/>
            <a:endParaRPr lang="en-US" sz="2000" b="0" i="0" dirty="0">
              <a:solidFill>
                <a:srgbClr val="030F40"/>
              </a:solidFill>
              <a:effectLst/>
              <a:latin typeface="Times New Roman" panose="02020603050405020304" pitchFamily="18" charset="0"/>
              <a:cs typeface="Times New Roman" panose="02020603050405020304" pitchFamily="18" charset="0"/>
            </a:endParaRPr>
          </a:p>
          <a:p>
            <a:pPr algn="just"/>
            <a:r>
              <a:rPr lang="en-US" sz="2000" b="0" i="0" dirty="0">
                <a:solidFill>
                  <a:srgbClr val="030F40"/>
                </a:solidFill>
                <a:effectLst/>
                <a:latin typeface="Times New Roman" panose="02020603050405020304" pitchFamily="18" charset="0"/>
                <a:cs typeface="Times New Roman" panose="02020603050405020304" pitchFamily="18" charset="0"/>
              </a:rPr>
              <a:t>Disinfection is the final stage in drinking water treatment before its distribution. Disinfection is used to remove pathogenic micro-organisms from the water. However, it should be noted that disinfection is not the same as </a:t>
            </a:r>
            <a:r>
              <a:rPr lang="en-US" sz="2000" b="0" i="0" dirty="0" err="1">
                <a:solidFill>
                  <a:srgbClr val="030F40"/>
                </a:solidFill>
                <a:effectLst/>
                <a:latin typeface="Times New Roman" panose="02020603050405020304" pitchFamily="18" charset="0"/>
                <a:cs typeface="Times New Roman" panose="02020603050405020304" pitchFamily="18" charset="0"/>
              </a:rPr>
              <a:t>sterilisation</a:t>
            </a:r>
            <a:r>
              <a:rPr lang="en-US" sz="2000" b="0" i="0" dirty="0">
                <a:solidFill>
                  <a:srgbClr val="030F40"/>
                </a:solidFill>
                <a:effectLst/>
                <a:latin typeface="Times New Roman" panose="02020603050405020304" pitchFamily="18" charset="0"/>
                <a:cs typeface="Times New Roman" panose="02020603050405020304" pitchFamily="18" charset="0"/>
              </a:rPr>
              <a:t> (</a:t>
            </a:r>
            <a:r>
              <a:rPr lang="en-US" sz="2000" b="0" i="0" dirty="0" err="1">
                <a:solidFill>
                  <a:srgbClr val="030F40"/>
                </a:solidFill>
                <a:effectLst/>
                <a:latin typeface="Times New Roman" panose="02020603050405020304" pitchFamily="18" charset="0"/>
                <a:cs typeface="Times New Roman" panose="02020603050405020304" pitchFamily="18" charset="0"/>
              </a:rPr>
              <a:t>sterilisation</a:t>
            </a:r>
            <a:r>
              <a:rPr lang="en-US" sz="2000" b="0" i="0" dirty="0">
                <a:solidFill>
                  <a:srgbClr val="030F40"/>
                </a:solidFill>
                <a:effectLst/>
                <a:latin typeface="Times New Roman" panose="02020603050405020304" pitchFamily="18" charset="0"/>
                <a:cs typeface="Times New Roman" panose="02020603050405020304" pitchFamily="18" charset="0"/>
              </a:rPr>
              <a:t> = destruction of </a:t>
            </a:r>
            <a:r>
              <a:rPr lang="en-US" sz="2000" b="1" i="0" dirty="0">
                <a:solidFill>
                  <a:srgbClr val="030F40"/>
                </a:solidFill>
                <a:effectLst/>
                <a:latin typeface="Times New Roman" panose="02020603050405020304" pitchFamily="18" charset="0"/>
                <a:cs typeface="Times New Roman" panose="02020603050405020304" pitchFamily="18" charset="0"/>
              </a:rPr>
              <a:t>all</a:t>
            </a:r>
            <a:r>
              <a:rPr lang="en-US" sz="2000" b="0" i="0" dirty="0">
                <a:solidFill>
                  <a:srgbClr val="030F40"/>
                </a:solidFill>
                <a:effectLst/>
                <a:latin typeface="Times New Roman" panose="02020603050405020304" pitchFamily="18" charset="0"/>
                <a:cs typeface="Times New Roman" panose="02020603050405020304" pitchFamily="18" charset="0"/>
              </a:rPr>
              <a:t> germs present in a medium) and therefore a few common germs may remain in the water following disinfection</a:t>
            </a:r>
          </a:p>
          <a:p>
            <a:pPr algn="just"/>
            <a:endParaRPr lang="en-US" sz="2000" dirty="0">
              <a:solidFill>
                <a:srgbClr val="030F40"/>
              </a:solidFill>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a:t>
            </a:r>
            <a:r>
              <a:rPr lang="en-US" sz="2400" b="1" i="0" dirty="0">
                <a:effectLst/>
                <a:latin typeface="Times New Roman" panose="02020603050405020304" pitchFamily="18" charset="0"/>
                <a:cs typeface="Times New Roman" panose="02020603050405020304" pitchFamily="18" charset="0"/>
              </a:rPr>
              <a:t>actericidal effect – remanent effect</a:t>
            </a:r>
          </a:p>
          <a:p>
            <a:pPr algn="just"/>
            <a:endParaRPr lang="en-US" sz="2000" b="0" i="0" dirty="0">
              <a:solidFill>
                <a:srgbClr val="030F40"/>
              </a:solidFill>
              <a:effectLst/>
              <a:latin typeface="Times New Roman" panose="02020603050405020304" pitchFamily="18" charset="0"/>
              <a:cs typeface="Times New Roman" panose="02020603050405020304" pitchFamily="18" charset="0"/>
            </a:endParaRPr>
          </a:p>
          <a:p>
            <a:pPr algn="just"/>
            <a:r>
              <a:rPr lang="en-US" sz="2000" b="0" i="0" dirty="0">
                <a:solidFill>
                  <a:srgbClr val="030F40"/>
                </a:solidFill>
                <a:effectLst/>
                <a:latin typeface="Times New Roman" panose="02020603050405020304" pitchFamily="18" charset="0"/>
                <a:cs typeface="Times New Roman" panose="02020603050405020304" pitchFamily="18" charset="0"/>
              </a:rPr>
              <a:t>The disinfection of water comprises two important steps that refer to two different properties of a given disinfectant:</a:t>
            </a:r>
          </a:p>
          <a:p>
            <a:pPr algn="l">
              <a:buFont typeface="Arial" panose="020B0604020202020204" pitchFamily="34" charset="0"/>
              <a:buChar char="•"/>
            </a:pPr>
            <a:r>
              <a:rPr lang="en-US" sz="2000" b="1" i="0" dirty="0">
                <a:solidFill>
                  <a:srgbClr val="030F40"/>
                </a:solidFill>
                <a:effectLst/>
                <a:latin typeface="Times New Roman" panose="02020603050405020304" pitchFamily="18" charset="0"/>
                <a:cs typeface="Times New Roman" panose="02020603050405020304" pitchFamily="18" charset="0"/>
              </a:rPr>
              <a:t>bactericidal effect</a:t>
            </a:r>
            <a:r>
              <a:rPr lang="en-US" sz="2000" b="0" i="0" dirty="0">
                <a:solidFill>
                  <a:srgbClr val="030F40"/>
                </a:solidFill>
                <a:effectLst/>
                <a:latin typeface="Times New Roman" panose="02020603050405020304" pitchFamily="18" charset="0"/>
                <a:cs typeface="Times New Roman" panose="02020603050405020304" pitchFamily="18" charset="0"/>
              </a:rPr>
              <a:t> : this is the disinfectant’s capacity for destroying microorganisms during a specific stage of the treatment;</a:t>
            </a:r>
          </a:p>
          <a:p>
            <a:pPr algn="l">
              <a:buFont typeface="Arial" panose="020B0604020202020204" pitchFamily="34" charset="0"/>
              <a:buChar char="•"/>
            </a:pPr>
            <a:r>
              <a:rPr lang="en-US" sz="2000" b="1" i="0" dirty="0">
                <a:solidFill>
                  <a:srgbClr val="030F40"/>
                </a:solidFill>
                <a:effectLst/>
                <a:latin typeface="Times New Roman" panose="02020603050405020304" pitchFamily="18" charset="0"/>
                <a:cs typeface="Times New Roman" panose="02020603050405020304" pitchFamily="18" charset="0"/>
              </a:rPr>
              <a:t>remanent effect : </a:t>
            </a:r>
            <a:r>
              <a:rPr lang="en-US" sz="2000" b="0" i="0" dirty="0">
                <a:solidFill>
                  <a:srgbClr val="030F40"/>
                </a:solidFill>
                <a:effectLst/>
                <a:latin typeface="Times New Roman" panose="02020603050405020304" pitchFamily="18" charset="0"/>
                <a:cs typeface="Times New Roman" panose="02020603050405020304" pitchFamily="18" charset="0"/>
              </a:rPr>
              <a:t>this is the disinfectant’s capacity to persist in the water in the mains distribution network and its ability to maintain the water’s biological quality at the consumer’s tap. Disinfection provides both bacteriostatic protection against bacterial regrowth as well as a bactericidal effect against low level and occasional pollution affecting the mains network; at the same time, disinfection blocks the development of micro-invertebrates which could have passed through the plant in resistant (endospores) or reproductive forms (cysts).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60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C95F42-A71C-4D9D-8BD8-4F5DBCFF00E2}"/>
              </a:ext>
            </a:extLst>
          </p:cNvPr>
          <p:cNvSpPr txBox="1"/>
          <p:nvPr/>
        </p:nvSpPr>
        <p:spPr>
          <a:xfrm>
            <a:off x="582705" y="376519"/>
            <a:ext cx="10712824" cy="4708981"/>
          </a:xfrm>
          <a:prstGeom prst="rect">
            <a:avLst/>
          </a:prstGeom>
          <a:noFill/>
        </p:spPr>
        <p:txBody>
          <a:bodyPr wrap="square">
            <a:spAutoFit/>
          </a:bodyPr>
          <a:lstStyle/>
          <a:p>
            <a:pPr algn="just"/>
            <a:r>
              <a:rPr lang="en-US" sz="2000" b="1" i="0" dirty="0">
                <a:solidFill>
                  <a:srgbClr val="202122"/>
                </a:solidFill>
                <a:effectLst/>
                <a:latin typeface="Times New Roman" panose="02020603050405020304" pitchFamily="18" charset="0"/>
                <a:cs typeface="Times New Roman" panose="02020603050405020304" pitchFamily="18" charset="0"/>
              </a:rPr>
              <a:t>Groundwater and its supply in </a:t>
            </a:r>
            <a:r>
              <a:rPr lang="en-US" sz="2000" b="1" i="0" dirty="0" err="1">
                <a:solidFill>
                  <a:srgbClr val="202122"/>
                </a:solidFill>
                <a:effectLst/>
                <a:latin typeface="Times New Roman" panose="02020603050405020304" pitchFamily="18" charset="0"/>
                <a:cs typeface="Times New Roman" panose="02020603050405020304" pitchFamily="18" charset="0"/>
              </a:rPr>
              <a:t>india</a:t>
            </a:r>
            <a:endParaRPr lang="en-US" sz="2000" b="1" i="0" dirty="0">
              <a:solidFill>
                <a:srgbClr val="202122"/>
              </a:solidFill>
              <a:effectLst/>
              <a:latin typeface="Times New Roman" panose="02020603050405020304" pitchFamily="18" charset="0"/>
              <a:cs typeface="Times New Roman" panose="02020603050405020304" pitchFamily="18" charset="0"/>
            </a:endParaRPr>
          </a:p>
          <a:p>
            <a:pPr algn="just"/>
            <a:endParaRPr lang="en-US" sz="2000" b="1" dirty="0">
              <a:solidFill>
                <a:srgbClr val="202122"/>
              </a:solidFill>
              <a:latin typeface="Times New Roman" panose="02020603050405020304" pitchFamily="18" charset="0"/>
              <a:cs typeface="Times New Roman" panose="02020603050405020304" pitchFamily="18" charset="0"/>
            </a:endParaRPr>
          </a:p>
          <a:p>
            <a:pPr algn="just"/>
            <a:endParaRPr lang="en-US" sz="2000" b="1" i="0" dirty="0">
              <a:solidFill>
                <a:srgbClr val="202122"/>
              </a:solidFill>
              <a:effectLst/>
              <a:latin typeface="Times New Roman" panose="02020603050405020304" pitchFamily="18" charset="0"/>
              <a:cs typeface="Times New Roman" panose="02020603050405020304" pitchFamily="18" charset="0"/>
            </a:endParaRPr>
          </a:p>
          <a:p>
            <a:pPr algn="just"/>
            <a:r>
              <a:rPr lang="en-US" sz="2000" b="1" i="0" dirty="0">
                <a:solidFill>
                  <a:srgbClr val="202122"/>
                </a:solidFill>
                <a:effectLst/>
                <a:latin typeface="Times New Roman" panose="02020603050405020304" pitchFamily="18" charset="0"/>
                <a:cs typeface="Times New Roman" panose="02020603050405020304" pitchFamily="18" charset="0"/>
              </a:rPr>
              <a:t>Groundwater</a:t>
            </a:r>
            <a:r>
              <a:rPr lang="en-US" sz="2000" b="0" i="0" dirty="0">
                <a:solidFill>
                  <a:srgbClr val="202122"/>
                </a:solidFill>
                <a:effectLst/>
                <a:latin typeface="Times New Roman" panose="02020603050405020304" pitchFamily="18" charset="0"/>
                <a:cs typeface="Times New Roman" panose="02020603050405020304" pitchFamily="18" charset="0"/>
              </a:rPr>
              <a:t> is the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 tooltip="Water"/>
              </a:rPr>
              <a:t>water</a:t>
            </a:r>
            <a:r>
              <a:rPr lang="en-US" sz="2000" b="0" i="0" dirty="0">
                <a:solidFill>
                  <a:srgbClr val="202122"/>
                </a:solidFill>
                <a:effectLst/>
                <a:latin typeface="Times New Roman" panose="02020603050405020304" pitchFamily="18" charset="0"/>
                <a:cs typeface="Times New Roman" panose="02020603050405020304" pitchFamily="18" charset="0"/>
              </a:rPr>
              <a:t> present beneath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3" tooltip="Earth"/>
              </a:rPr>
              <a:t>Earth</a:t>
            </a:r>
            <a:r>
              <a:rPr lang="en-US" sz="2000" b="0" i="0" dirty="0">
                <a:solidFill>
                  <a:srgbClr val="202122"/>
                </a:solidFill>
                <a:effectLst/>
                <a:latin typeface="Times New Roman" panose="02020603050405020304" pitchFamily="18" charset="0"/>
                <a:cs typeface="Times New Roman" panose="02020603050405020304" pitchFamily="18" charset="0"/>
              </a:rPr>
              <a:t>'s surface in rock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4" tooltip="Pore space in soil"/>
              </a:rPr>
              <a:t>soil pore spaces</a:t>
            </a:r>
            <a:r>
              <a:rPr lang="en-US" sz="2000" b="0" i="0" dirty="0">
                <a:solidFill>
                  <a:srgbClr val="202122"/>
                </a:solidFill>
                <a:effectLst/>
                <a:latin typeface="Times New Roman" panose="02020603050405020304" pitchFamily="18" charset="0"/>
                <a:cs typeface="Times New Roman" panose="02020603050405020304" pitchFamily="18" charset="0"/>
              </a:rPr>
              <a:t> and in the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5" tooltip="Fracture"/>
              </a:rPr>
              <a:t>fractures</a:t>
            </a:r>
            <a:r>
              <a:rPr lang="en-US" sz="2000" b="0" i="0" dirty="0">
                <a:solidFill>
                  <a:srgbClr val="202122"/>
                </a:solidFill>
                <a:effectLst/>
                <a:latin typeface="Times New Roman" panose="02020603050405020304" pitchFamily="18" charset="0"/>
                <a:cs typeface="Times New Roman" panose="02020603050405020304" pitchFamily="18" charset="0"/>
              </a:rPr>
              <a:t> of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6" tooltip="Stratum"/>
              </a:rPr>
              <a:t>rock formations</a:t>
            </a:r>
            <a:r>
              <a:rPr lang="en-US" sz="2000" b="0" i="0" dirty="0">
                <a:solidFill>
                  <a:srgbClr val="202122"/>
                </a:solidFill>
                <a:effectLst/>
                <a:latin typeface="Times New Roman" panose="02020603050405020304" pitchFamily="18" charset="0"/>
                <a:cs typeface="Times New Roman" panose="02020603050405020304" pitchFamily="18" charset="0"/>
              </a:rPr>
              <a:t>. A unit of rock or an unconsolidated deposit is called an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7" tooltip="Aquifer"/>
              </a:rPr>
              <a:t>aquifer</a:t>
            </a:r>
            <a:r>
              <a:rPr lang="en-US" sz="2000" b="0" i="0" dirty="0">
                <a:solidFill>
                  <a:srgbClr val="202122"/>
                </a:solidFill>
                <a:effectLst/>
                <a:latin typeface="Times New Roman" panose="02020603050405020304" pitchFamily="18" charset="0"/>
                <a:cs typeface="Times New Roman" panose="02020603050405020304" pitchFamily="18" charset="0"/>
              </a:rPr>
              <a:t> when it can yield a usable quantity of water. The depth at which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8" tooltip="Soil"/>
              </a:rPr>
              <a:t>soil</a:t>
            </a:r>
            <a:r>
              <a:rPr lang="en-US" sz="2000" b="0" i="0" dirty="0">
                <a:solidFill>
                  <a:srgbClr val="202122"/>
                </a:solidFill>
                <a:effectLst/>
                <a:latin typeface="Times New Roman" panose="02020603050405020304" pitchFamily="18" charset="0"/>
                <a:cs typeface="Times New Roman" panose="02020603050405020304" pitchFamily="18" charset="0"/>
              </a:rPr>
              <a:t> pore spaces or fractures and voids in rock become completely saturated with water is called the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9" tooltip="Water table"/>
              </a:rPr>
              <a:t>water table</a:t>
            </a:r>
            <a:r>
              <a:rPr lang="en-US" sz="2000" b="0" i="0" dirty="0">
                <a:solidFill>
                  <a:srgbClr val="202122"/>
                </a:solidFill>
                <a:effectLst/>
                <a:latin typeface="Times New Roman" panose="02020603050405020304" pitchFamily="18" charset="0"/>
                <a:cs typeface="Times New Roman" panose="02020603050405020304" pitchFamily="18" charset="0"/>
              </a:rPr>
              <a:t>. Groundwater is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0" tooltip="Groundwater recharge"/>
              </a:rPr>
              <a:t>recharged</a:t>
            </a:r>
            <a:r>
              <a:rPr lang="en-US" sz="2000" b="0" i="0" dirty="0">
                <a:solidFill>
                  <a:srgbClr val="202122"/>
                </a:solidFill>
                <a:effectLst/>
                <a:latin typeface="Times New Roman" panose="02020603050405020304" pitchFamily="18" charset="0"/>
                <a:cs typeface="Times New Roman" panose="02020603050405020304" pitchFamily="18" charset="0"/>
              </a:rPr>
              <a:t> from the surface; it may discharge from the surface naturally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1" tooltip="Spring (hydrosphere)"/>
              </a:rPr>
              <a:t>springs</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2" tooltip="Seep (hydrology)"/>
              </a:rPr>
              <a:t>seeps</a:t>
            </a:r>
            <a:r>
              <a:rPr lang="en-US" sz="2000" b="0" i="0" dirty="0">
                <a:solidFill>
                  <a:srgbClr val="202122"/>
                </a:solidFill>
                <a:effectLst/>
                <a:latin typeface="Times New Roman" panose="02020603050405020304" pitchFamily="18" charset="0"/>
                <a:cs typeface="Times New Roman" panose="02020603050405020304" pitchFamily="18" charset="0"/>
              </a:rPr>
              <a:t>, and can form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3" tooltip="Oasis"/>
              </a:rPr>
              <a:t>oases</a:t>
            </a:r>
            <a:r>
              <a:rPr lang="en-US" sz="2000" b="0" i="0" dirty="0">
                <a:solidFill>
                  <a:srgbClr val="202122"/>
                </a:solidFill>
                <a:effectLst/>
                <a:latin typeface="Times New Roman" panose="02020603050405020304" pitchFamily="18" charset="0"/>
                <a:cs typeface="Times New Roman" panose="02020603050405020304" pitchFamily="18" charset="0"/>
              </a:rPr>
              <a:t> or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4" tooltip="Wetland"/>
              </a:rPr>
              <a:t>wetlands</a:t>
            </a:r>
            <a:r>
              <a:rPr lang="en-US" sz="2000" b="0" i="0" dirty="0">
                <a:solidFill>
                  <a:srgbClr val="202122"/>
                </a:solidFill>
                <a:effectLst/>
                <a:latin typeface="Times New Roman" panose="02020603050405020304" pitchFamily="18" charset="0"/>
                <a:cs typeface="Times New Roman" panose="02020603050405020304" pitchFamily="18" charset="0"/>
              </a:rPr>
              <a:t>. Groundwater is also often withdrawn for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5" tooltip="Agriculture"/>
              </a:rPr>
              <a:t>agricultural</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6" tooltip="City"/>
              </a:rPr>
              <a:t>municipal</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7" tooltip="Industrial sector"/>
              </a:rPr>
              <a:t>industrial</a:t>
            </a:r>
            <a:r>
              <a:rPr lang="en-US" sz="2000" b="0" i="0" dirty="0">
                <a:solidFill>
                  <a:srgbClr val="202122"/>
                </a:solidFill>
                <a:effectLst/>
                <a:latin typeface="Times New Roman" panose="02020603050405020304" pitchFamily="18" charset="0"/>
                <a:cs typeface="Times New Roman" panose="02020603050405020304" pitchFamily="18" charset="0"/>
              </a:rPr>
              <a:t> use by constructing and operating extraction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8" tooltip="Water well"/>
              </a:rPr>
              <a:t>wells</a:t>
            </a:r>
            <a:r>
              <a:rPr lang="en-US" sz="2000" b="0" i="0" dirty="0">
                <a:solidFill>
                  <a:srgbClr val="202122"/>
                </a:solidFill>
                <a:effectLst/>
                <a:latin typeface="Times New Roman" panose="02020603050405020304" pitchFamily="18" charset="0"/>
                <a:cs typeface="Times New Roman" panose="02020603050405020304" pitchFamily="18" charset="0"/>
              </a:rPr>
              <a:t>. The study of the distribution and movement of groundwater is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9" tooltip="Hydrogeology"/>
              </a:rPr>
              <a:t>hydrogeology</a:t>
            </a:r>
            <a:r>
              <a:rPr lang="en-US" sz="2000" b="0" i="0" dirty="0">
                <a:solidFill>
                  <a:srgbClr val="202122"/>
                </a:solidFill>
                <a:effectLst/>
                <a:latin typeface="Times New Roman" panose="02020603050405020304" pitchFamily="18" charset="0"/>
                <a:cs typeface="Times New Roman" panose="02020603050405020304" pitchFamily="18" charset="0"/>
              </a:rPr>
              <a:t>, also called groundwater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0" tooltip="Hydrology"/>
              </a:rPr>
              <a:t>hydrology</a:t>
            </a:r>
            <a:r>
              <a:rPr lang="en-US" sz="2000" b="0" i="0" dirty="0">
                <a:solidFill>
                  <a:srgbClr val="202122"/>
                </a:solidFill>
                <a:effectLst/>
                <a:latin typeface="Times New Roman" panose="02020603050405020304" pitchFamily="18" charset="0"/>
                <a:cs typeface="Times New Roman" panose="02020603050405020304" pitchFamily="18" charset="0"/>
              </a:rPr>
              <a:t>.</a:t>
            </a:r>
          </a:p>
          <a:p>
            <a:pPr algn="just"/>
            <a:endParaRPr lang="en-US" sz="2000" dirty="0">
              <a:solidFill>
                <a:srgbClr val="202122"/>
              </a:solidFill>
              <a:latin typeface="Times New Roman" panose="02020603050405020304" pitchFamily="18" charset="0"/>
              <a:cs typeface="Times New Roman" panose="02020603050405020304" pitchFamily="18" charset="0"/>
            </a:endParaRPr>
          </a:p>
          <a:p>
            <a:pPr algn="just"/>
            <a:r>
              <a:rPr lang="en-US" sz="2000" b="0" i="0" dirty="0">
                <a:solidFill>
                  <a:srgbClr val="202122"/>
                </a:solidFill>
                <a:effectLst/>
                <a:latin typeface="Times New Roman" panose="02020603050405020304" pitchFamily="18" charset="0"/>
                <a:cs typeface="Times New Roman" panose="02020603050405020304" pitchFamily="18" charset="0"/>
              </a:rPr>
              <a:t>An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7" tooltip="Aquifer"/>
              </a:rPr>
              <a:t>aquifer</a:t>
            </a:r>
            <a:r>
              <a:rPr lang="en-US" sz="2000" b="0" i="0" dirty="0">
                <a:solidFill>
                  <a:srgbClr val="202122"/>
                </a:solidFill>
                <a:effectLst/>
                <a:latin typeface="Times New Roman" panose="02020603050405020304" pitchFamily="18" charset="0"/>
                <a:cs typeface="Times New Roman" panose="02020603050405020304" pitchFamily="18" charset="0"/>
              </a:rPr>
              <a:t> is a layer of porous substrate that contains and transmits groundwater. When water can flow directly between the surface and the saturated zone of an aquifer, the aquifer is unconfined. The deeper parts of unconfined aquifers are usually more saturated since gravity causes water to flow downward.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3215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FD7EA-8B99-40EE-BFA0-E2C13A1781A0}"/>
              </a:ext>
            </a:extLst>
          </p:cNvPr>
          <p:cNvSpPr txBox="1"/>
          <p:nvPr/>
        </p:nvSpPr>
        <p:spPr>
          <a:xfrm>
            <a:off x="268941" y="268940"/>
            <a:ext cx="10945906" cy="5878532"/>
          </a:xfrm>
          <a:prstGeom prst="rect">
            <a:avLst/>
          </a:prstGeom>
          <a:noFill/>
        </p:spPr>
        <p:txBody>
          <a:bodyPr wrap="square">
            <a:spAutoFit/>
          </a:bodyPr>
          <a:lstStyle/>
          <a:p>
            <a:pPr algn="l"/>
            <a:r>
              <a:rPr lang="en-US" b="1" i="0" dirty="0">
                <a:solidFill>
                  <a:srgbClr val="000000"/>
                </a:solidFill>
                <a:effectLst/>
                <a:latin typeface="Arial" panose="020B0604020202020204" pitchFamily="34" charset="0"/>
              </a:rPr>
              <a:t>India</a:t>
            </a:r>
          </a:p>
          <a:p>
            <a:pPr algn="l"/>
            <a:endParaRPr lang="en-US" b="0" i="0" dirty="0">
              <a:solidFill>
                <a:srgbClr val="202122"/>
              </a:solidFill>
              <a:effectLst/>
              <a:latin typeface="Arial" panose="020B0604020202020204" pitchFamily="34" charset="0"/>
            </a:endParaRPr>
          </a:p>
          <a:p>
            <a:pPr algn="l"/>
            <a:r>
              <a:rPr lang="en-US" sz="2000" b="0" i="0" dirty="0">
                <a:solidFill>
                  <a:srgbClr val="202122"/>
                </a:solidFill>
                <a:effectLst/>
                <a:latin typeface="Times New Roman" panose="02020603050405020304" pitchFamily="18" charset="0"/>
                <a:cs typeface="Times New Roman" panose="02020603050405020304" pitchFamily="18" charset="0"/>
              </a:rPr>
              <a:t>In India, 65% of the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 tooltip="Groundwater"/>
              </a:rPr>
              <a:t>irrigation is from groundwater</a:t>
            </a:r>
            <a:r>
              <a:rPr lang="en-US" sz="2000" baseline="30000" dirty="0">
                <a:solidFill>
                  <a:srgbClr val="0645AD"/>
                </a:solidFill>
                <a:latin typeface="Times New Roman" panose="02020603050405020304" pitchFamily="18" charset="0"/>
                <a:cs typeface="Times New Roman" panose="02020603050405020304" pitchFamily="18" charset="0"/>
              </a:rPr>
              <a:t>[</a:t>
            </a:r>
            <a:r>
              <a:rPr lang="en-US" sz="2000" b="0" i="0" dirty="0">
                <a:solidFill>
                  <a:srgbClr val="202122"/>
                </a:solidFill>
                <a:effectLst/>
                <a:latin typeface="Times New Roman" panose="02020603050405020304" pitchFamily="18" charset="0"/>
                <a:cs typeface="Times New Roman" panose="02020603050405020304" pitchFamily="18" charset="0"/>
              </a:rPr>
              <a:t> and about 90% of extracted groundwater is used for irrigation. The groundwater regulation is controlled and maintained by the central government and four organizations; 1) Central Water Commission, 2) Central Ground Water, 3) Central Ground Water Authority, 4)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3" tooltip="Central Pollution Control Board"/>
              </a:rPr>
              <a:t>Central Pollution Control Board</a:t>
            </a:r>
            <a:r>
              <a:rPr lang="en-US" sz="2000" b="0" i="0" dirty="0">
                <a:solidFill>
                  <a:srgbClr val="202122"/>
                </a:solidFill>
                <a:effectLst/>
                <a:latin typeface="Times New Roman" panose="02020603050405020304" pitchFamily="18" charset="0"/>
                <a:cs typeface="Times New Roman" panose="02020603050405020304" pitchFamily="18" charset="0"/>
              </a:rPr>
              <a:t>.</a:t>
            </a:r>
          </a:p>
          <a:p>
            <a:pPr algn="l"/>
            <a:r>
              <a:rPr lang="en-US" sz="2000" b="0" i="0" dirty="0">
                <a:solidFill>
                  <a:srgbClr val="202122"/>
                </a:solidFill>
                <a:effectLst/>
                <a:latin typeface="Times New Roman" panose="02020603050405020304" pitchFamily="18" charset="0"/>
                <a:cs typeface="Times New Roman" panose="02020603050405020304" pitchFamily="18" charset="0"/>
              </a:rPr>
              <a:t>Laws, regulations and scheme regarding India's groundwater:</a:t>
            </a: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2019 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4" tooltip="Atal Bhujal Yojana"/>
              </a:rPr>
              <a:t>Atal </a:t>
            </a:r>
            <a:r>
              <a:rPr lang="en-US" sz="2000" b="0" i="0" u="none" strike="noStrike" dirty="0" err="1">
                <a:solidFill>
                  <a:srgbClr val="0645AD"/>
                </a:solidFill>
                <a:effectLst/>
                <a:latin typeface="Times New Roman" panose="02020603050405020304" pitchFamily="18" charset="0"/>
                <a:cs typeface="Times New Roman" panose="02020603050405020304" pitchFamily="18" charset="0"/>
                <a:hlinkClick r:id="rId4" tooltip="Atal Bhujal Yojana"/>
              </a:rPr>
              <a:t>Bhujal</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4" tooltip="Atal Bhujal Yojana"/>
              </a:rPr>
              <a:t> Yojana</a:t>
            </a:r>
            <a:r>
              <a:rPr lang="en-US" sz="2000" b="0" i="0" dirty="0">
                <a:solidFill>
                  <a:srgbClr val="202122"/>
                </a:solidFill>
                <a:effectLst/>
                <a:latin typeface="Times New Roman" panose="02020603050405020304" pitchFamily="18" charset="0"/>
                <a:cs typeface="Times New Roman" panose="02020603050405020304" pitchFamily="18" charset="0"/>
              </a:rPr>
              <a:t> (Atal groundwater scheme), a 5 years (2020-21 to 2024-25) scheme costing INR 6 billion (US$854 million) for managing demand side with village panchayat level water security plans, was approved for implementation in 8,350 water-stressed villages across 7 states, including Haryana, Gujarat, Karnataka, Madhya Pradesh, Maharashtra, Rajasthan and Uttar Pradesh.</a:t>
            </a:r>
          </a:p>
          <a:p>
            <a:pPr algn="l">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2013 National Water Framework Bill ensures that India's groundwater is a public resource, and is not to be exploited by companies through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5" tooltip="Water privatization"/>
              </a:rPr>
              <a:t>privatization of water</a:t>
            </a:r>
            <a:r>
              <a:rPr lang="en-US" sz="2000" b="0" i="0" dirty="0">
                <a:solidFill>
                  <a:srgbClr val="202122"/>
                </a:solidFill>
                <a:effectLst/>
                <a:latin typeface="Times New Roman" panose="02020603050405020304" pitchFamily="18" charset="0"/>
                <a:cs typeface="Times New Roman" panose="02020603050405020304" pitchFamily="18" charset="0"/>
              </a:rPr>
              <a:t>. The National Water Framework Bill allows for everyone to access clean drinking water, of the right to clean drinking water under Article 21 of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6" tooltip="Fundamental rights in India"/>
              </a:rPr>
              <a:t>'Right to Life'</a:t>
            </a:r>
            <a:r>
              <a:rPr lang="en-US" sz="2000" b="0" i="0" dirty="0">
                <a:solidFill>
                  <a:srgbClr val="202122"/>
                </a:solidFill>
                <a:effectLst/>
                <a:latin typeface="Times New Roman" panose="02020603050405020304" pitchFamily="18" charset="0"/>
                <a:cs typeface="Times New Roman" panose="02020603050405020304" pitchFamily="18" charset="0"/>
              </a:rPr>
              <a:t> in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7" tooltip="Constitution of India"/>
              </a:rPr>
              <a:t>India's Constitution</a:t>
            </a:r>
            <a:r>
              <a:rPr lang="en-US" sz="2000" b="0" i="0" dirty="0">
                <a:solidFill>
                  <a:srgbClr val="202122"/>
                </a:solidFill>
                <a:effectLst/>
                <a:latin typeface="Times New Roman" panose="02020603050405020304" pitchFamily="18" charset="0"/>
                <a:cs typeface="Times New Roman" panose="02020603050405020304" pitchFamily="18" charset="0"/>
              </a:rPr>
              <a:t>. The bill indicates a want for the states of India to have full control of groundwater contained in aquifers. So far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8" tooltip="Andhra Pradesh"/>
              </a:rPr>
              <a:t>Andhra Pradesh</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9" tooltip="Assam"/>
              </a:rPr>
              <a:t>Assam</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0" tooltip="Bihar"/>
              </a:rPr>
              <a:t>Bihar</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1" tooltip="Goa"/>
              </a:rPr>
              <a:t>Goa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2" tooltip="Himachal Pradesh"/>
              </a:rPr>
              <a:t>Himachal Pradesh</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3" tooltip="Jammu and Kashmir (state)"/>
              </a:rPr>
              <a:t>Jammu &amp; Kashmir</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4" tooltip="Karnataka"/>
              </a:rPr>
              <a:t>Karnataka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5" tooltip="Kerala"/>
              </a:rPr>
              <a:t>Kerala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6" tooltip="West Bengal"/>
              </a:rPr>
              <a:t>West Bengal</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7" tooltip="Telangana"/>
              </a:rPr>
              <a:t>Telangana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8" tooltip="Maharashtra"/>
              </a:rPr>
              <a:t>Maharashtra</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19" tooltip="Lakshadweep"/>
              </a:rPr>
              <a:t>Lakshadweep</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0" tooltip="Puducherry (union territory)"/>
              </a:rPr>
              <a:t>Puducherry</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1" tooltip="Chandigarh"/>
              </a:rPr>
              <a:t>Chandigarh</a:t>
            </a:r>
            <a:r>
              <a:rPr lang="en-US" sz="2000" b="0" i="0" dirty="0">
                <a:solidFill>
                  <a:srgbClr val="202122"/>
                </a:solidFill>
                <a:effectLst/>
                <a:latin typeface="Times New Roman" panose="02020603050405020304" pitchFamily="18" charset="0"/>
                <a:cs typeface="Times New Roman" panose="02020603050405020304" pitchFamily="18" charset="0"/>
              </a:rPr>
              <a:t>,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2" tooltip="Dadra and Nagar Haveli"/>
              </a:rPr>
              <a:t>Dadra &amp; Nagar Haveli</a:t>
            </a:r>
            <a:r>
              <a:rPr lang="en-US" sz="2000" b="0" i="0" dirty="0">
                <a:solidFill>
                  <a:srgbClr val="202122"/>
                </a:solidFill>
                <a:effectLst/>
                <a:latin typeface="Times New Roman" panose="02020603050405020304" pitchFamily="18" charset="0"/>
                <a:cs typeface="Times New Roman" panose="02020603050405020304" pitchFamily="18" charset="0"/>
              </a:rPr>
              <a:t> are the only ones using this bill.</a:t>
            </a:r>
          </a:p>
        </p:txBody>
      </p:sp>
    </p:spTree>
    <p:extLst>
      <p:ext uri="{BB962C8B-B14F-4D97-AF65-F5344CB8AC3E}">
        <p14:creationId xmlns:p14="http://schemas.microsoft.com/office/powerpoint/2010/main" val="3227440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2A9889-0E01-4776-B963-E5014E539040}"/>
              </a:ext>
            </a:extLst>
          </p:cNvPr>
          <p:cNvSpPr txBox="1"/>
          <p:nvPr/>
        </p:nvSpPr>
        <p:spPr>
          <a:xfrm>
            <a:off x="493058" y="566678"/>
            <a:ext cx="11205883" cy="3170099"/>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In 2012, </a:t>
            </a: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2" tooltip="National Water Policy"/>
              </a:rPr>
              <a:t>National Water Policy</a:t>
            </a:r>
            <a:r>
              <a:rPr lang="en-US" sz="2000" b="0" i="0" dirty="0">
                <a:solidFill>
                  <a:srgbClr val="202122"/>
                </a:solidFill>
                <a:effectLst/>
                <a:latin typeface="Times New Roman" panose="02020603050405020304" pitchFamily="18" charset="0"/>
                <a:cs typeface="Times New Roman" panose="02020603050405020304" pitchFamily="18" charset="0"/>
              </a:rPr>
              <a:t> was updated, which had previously been launched in 1987 and updated in 2002 and later in 2012.</a:t>
            </a:r>
          </a:p>
          <a:p>
            <a:pPr algn="just">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In 2011, the Indian Government created a Model Bill for Groundwater Management; this model selects which state governments can enforce their laws on groundwater usage and regulation.</a:t>
            </a:r>
          </a:p>
          <a:p>
            <a:pPr algn="just">
              <a:buFont typeface="Arial" panose="020B0604020202020204" pitchFamily="34" charset="0"/>
              <a:buChar char="•"/>
            </a:pPr>
            <a:r>
              <a:rPr lang="en-US" sz="2000" b="0" i="0" u="none" strike="noStrike" dirty="0">
                <a:solidFill>
                  <a:srgbClr val="0645AD"/>
                </a:solidFill>
                <a:effectLst/>
                <a:latin typeface="Times New Roman" panose="02020603050405020304" pitchFamily="18" charset="0"/>
                <a:cs typeface="Times New Roman" panose="02020603050405020304" pitchFamily="18" charset="0"/>
                <a:hlinkClick r:id="rId3" tooltip="Transfer of Property Act 1882"/>
              </a:rPr>
              <a:t>1882 Easement Act</a:t>
            </a:r>
            <a:r>
              <a:rPr lang="en-US" sz="2000" b="0" i="0" dirty="0">
                <a:solidFill>
                  <a:srgbClr val="202122"/>
                </a:solidFill>
                <a:effectLst/>
                <a:latin typeface="Times New Roman" panose="02020603050405020304" pitchFamily="18" charset="0"/>
                <a:cs typeface="Times New Roman" panose="02020603050405020304" pitchFamily="18" charset="0"/>
              </a:rPr>
              <a:t> gives landowners priority over surface and groundwater that is on their land and allows them to give or take as much as they want as long as the water is on their land. This act prevents the government from enforcing regulations of groundwater, allowing many landowners to privatize their groundwater instead accessing it in community areas. 1882 Easement Act's Section 7(g) states that every landowner has the right to collect within his limits, all water under the land and on its surface which does not pass in a defined channel</a:t>
            </a:r>
            <a:r>
              <a:rPr lang="en-US" b="0" i="0" dirty="0">
                <a:solidFill>
                  <a:srgbClr val="202122"/>
                </a:solidFill>
                <a:effectLst/>
                <a:latin typeface="Arial" panose="020B0604020202020204" pitchFamily="34" charset="0"/>
              </a:rPr>
              <a:t>.</a:t>
            </a:r>
          </a:p>
        </p:txBody>
      </p:sp>
    </p:spTree>
    <p:extLst>
      <p:ext uri="{BB962C8B-B14F-4D97-AF65-F5344CB8AC3E}">
        <p14:creationId xmlns:p14="http://schemas.microsoft.com/office/powerpoint/2010/main" val="226296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7618C9-4E1E-46E4-81AE-503A6290CA03}"/>
              </a:ext>
            </a:extLst>
          </p:cNvPr>
          <p:cNvSpPr txBox="1"/>
          <p:nvPr/>
        </p:nvSpPr>
        <p:spPr>
          <a:xfrm>
            <a:off x="89646" y="117465"/>
            <a:ext cx="11896165" cy="6555641"/>
          </a:xfrm>
          <a:prstGeom prst="rect">
            <a:avLst/>
          </a:prstGeom>
          <a:noFill/>
        </p:spPr>
        <p:txBody>
          <a:bodyPr wrap="square">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concentrations of all minerals is related to two main factors—</a:t>
            </a:r>
            <a:r>
              <a:rPr lang="en-US" sz="2000" b="1" dirty="0">
                <a:latin typeface="Times New Roman" panose="02020603050405020304" pitchFamily="18" charset="0"/>
                <a:cs typeface="Times New Roman" panose="02020603050405020304" pitchFamily="18" charset="0"/>
              </a:rPr>
              <a:t>the abundance of chemical elements in the Earth’s crust and the solubility of their compounds</a:t>
            </a:r>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main anions contained in natural water are </a:t>
            </a:r>
            <a:r>
              <a:rPr lang="en-US" sz="2000" b="1" dirty="0">
                <a:latin typeface="Times New Roman" panose="02020603050405020304" pitchFamily="18" charset="0"/>
                <a:cs typeface="Times New Roman" panose="02020603050405020304" pitchFamily="18" charset="0"/>
              </a:rPr>
              <a:t>Cl</a:t>
            </a:r>
            <a:r>
              <a:rPr lang="en-US" sz="2000" b="1" baseline="30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SO4 </a:t>
            </a:r>
            <a:r>
              <a:rPr lang="en-US" sz="2000" b="1" baseline="30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HCO</a:t>
            </a:r>
            <a:r>
              <a:rPr lang="en-US" sz="2000" b="1" baseline="30000" dirty="0">
                <a:latin typeface="Times New Roman" panose="02020603050405020304" pitchFamily="18" charset="0"/>
                <a:cs typeface="Times New Roman" panose="02020603050405020304" pitchFamily="18" charset="0"/>
              </a:rPr>
              <a:t>3 - </a:t>
            </a:r>
            <a:r>
              <a:rPr lang="en-US" sz="2000" b="1" dirty="0">
                <a:latin typeface="Times New Roman" panose="02020603050405020304" pitchFamily="18" charset="0"/>
                <a:cs typeface="Times New Roman" panose="02020603050405020304" pitchFamily="18" charset="0"/>
              </a:rPr>
              <a:t>, and CO3 </a:t>
            </a:r>
            <a:r>
              <a:rPr lang="en-US" sz="2000" b="1" baseline="30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and the main cations are Ca</a:t>
            </a:r>
            <a:r>
              <a:rPr lang="en-US" sz="2000" b="1" baseline="30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Na</a:t>
            </a:r>
            <a:r>
              <a:rPr lang="en-US" sz="2000" b="1" baseline="30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 Mg2</a:t>
            </a:r>
            <a:r>
              <a:rPr lang="en-US" sz="2000" b="1" baseline="30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and K</a:t>
            </a:r>
            <a:r>
              <a:rPr lang="en-US" sz="2000" b="1" baseline="300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Chloride ions (Cl</a:t>
            </a:r>
            <a:r>
              <a:rPr lang="en-US" sz="2000" b="1" baseline="30000" dirty="0">
                <a:solidFill>
                  <a:srgbClr val="FF0000"/>
                </a:solidFill>
                <a:latin typeface="Times New Roman" panose="02020603050405020304" pitchFamily="18" charset="0"/>
                <a:cs typeface="Times New Roman" panose="02020603050405020304" pitchFamily="18" charset="0"/>
              </a:rPr>
              <a:t>-</a:t>
            </a:r>
            <a:r>
              <a:rPr lang="en-US" sz="2000" b="1" dirty="0">
                <a:solidFill>
                  <a:srgbClr val="FF0000"/>
                </a:solidFill>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have a large migratory ability in connection with the very high solubility of chloride salts of sodium, magnesium and calcium. Their presence in water is naturally associated with the processes of leaching from minerals (e.g. </a:t>
            </a:r>
            <a:r>
              <a:rPr lang="en-US" sz="2000" dirty="0" err="1">
                <a:latin typeface="Times New Roman" panose="02020603050405020304" pitchFamily="18" charset="0"/>
                <a:cs typeface="Times New Roman" panose="02020603050405020304" pitchFamily="18" charset="0"/>
              </a:rPr>
              <a:t>gallite</a:t>
            </a:r>
            <a:r>
              <a:rPr lang="en-US" sz="2000" dirty="0">
                <a:latin typeface="Times New Roman" panose="02020603050405020304" pitchFamily="18" charset="0"/>
                <a:cs typeface="Times New Roman" panose="02020603050405020304" pitchFamily="18" charset="0"/>
              </a:rPr>
              <a:t>, sylvite, carnallite, bischofite), from rocks (e.g. nephelines), and from saline deposits. It is also present in atmospheric precipitation, and today it is particularly associated with industrial and municipal wastes.</a:t>
            </a:r>
          </a:p>
          <a:p>
            <a:pPr marL="342900" indent="-342900" algn="just">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Sulfate ions (SO4 </a:t>
            </a:r>
            <a:r>
              <a:rPr lang="en-US" sz="2000" b="1" baseline="30000" dirty="0">
                <a:solidFill>
                  <a:srgbClr val="FF0000"/>
                </a:solidFill>
                <a:latin typeface="Times New Roman" panose="02020603050405020304" pitchFamily="18" charset="0"/>
                <a:cs typeface="Times New Roman" panose="02020603050405020304" pitchFamily="18" charset="0"/>
              </a:rPr>
              <a:t>2-</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are contained in all surface waters, and their content is limited by the presence of calcium ions together with which they form a slightly soluble CaSO</a:t>
            </a:r>
            <a:r>
              <a:rPr lang="en-US" sz="2000" baseline="-25000" dirty="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The main source of sulfate in water is various sedimentary rocks which include gypsum and anhydride. Water enrichment by sulfates takes place both by the process of oxidation of sulfide, which is abundant in the Earth’s crust, and oxidation of hydrogen sulfide which is created during volcanic eruption and is present in atmospheric precipitation.</a:t>
            </a:r>
          </a:p>
          <a:p>
            <a:pPr marL="342900" indent="-342900" algn="just">
              <a:buFont typeface="Wingdings" panose="05000000000000000000" pitchFamily="2" charset="2"/>
              <a:buChar char="§"/>
            </a:pPr>
            <a:r>
              <a:rPr lang="en-US" sz="2000" b="1" dirty="0">
                <a:solidFill>
                  <a:srgbClr val="FF0000"/>
                </a:solidFill>
                <a:latin typeface="Times New Roman" panose="02020603050405020304" pitchFamily="18" charset="0"/>
                <a:cs typeface="Times New Roman" panose="02020603050405020304" pitchFamily="18" charset="0"/>
              </a:rPr>
              <a:t>Hydrocarbonate and carbonate ions (HCO</a:t>
            </a:r>
            <a:r>
              <a:rPr lang="en-US" sz="2000" b="1" baseline="30000" dirty="0">
                <a:solidFill>
                  <a:srgbClr val="FF0000"/>
                </a:solidFill>
                <a:latin typeface="Times New Roman" panose="02020603050405020304" pitchFamily="18" charset="0"/>
                <a:cs typeface="Times New Roman" panose="02020603050405020304" pitchFamily="18" charset="0"/>
              </a:rPr>
              <a:t>3 - </a:t>
            </a:r>
            <a:r>
              <a:rPr lang="en-US" sz="2000" b="1" dirty="0">
                <a:solidFill>
                  <a:srgbClr val="FF0000"/>
                </a:solidFill>
                <a:latin typeface="Times New Roman" panose="02020603050405020304" pitchFamily="18" charset="0"/>
                <a:cs typeface="Times New Roman" panose="02020603050405020304" pitchFamily="18" charset="0"/>
              </a:rPr>
              <a:t>and CO3 </a:t>
            </a:r>
            <a:r>
              <a:rPr lang="en-US" sz="2000" b="1" baseline="30000" dirty="0">
                <a:solidFill>
                  <a:srgbClr val="FF0000"/>
                </a:solidFill>
                <a:latin typeface="Times New Roman" panose="02020603050405020304" pitchFamily="18" charset="0"/>
                <a:cs typeface="Times New Roman" panose="02020603050405020304" pitchFamily="18" charset="0"/>
              </a:rPr>
              <a:t>2-</a:t>
            </a:r>
            <a:r>
              <a:rPr lang="en-US" sz="2000" b="1"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occur in natural waters in dynamic equilibrium with carbonic acid in certain quantitative proportions and form a carbonate system of chemical equilibrium connected with the pH of water. When the pH of a water system is 7 to 8.5 the predominant ion is hydrocarbonate. When pH is less than 5, the content of hydrocarbonate ions is close to zero. Carbonate ions dominate when pH&gt;8. The sources of HCO3 - and CO3 2- are various carbonate rocks (limestones, dolomites, magnesites), from which dissolution takes place with the participation of carbon dioxide.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3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2CDCBD-23EA-408D-9A46-796BEEDFC5F9}"/>
              </a:ext>
            </a:extLst>
          </p:cNvPr>
          <p:cNvSpPr txBox="1"/>
          <p:nvPr/>
        </p:nvSpPr>
        <p:spPr>
          <a:xfrm>
            <a:off x="160805" y="272480"/>
            <a:ext cx="11716870" cy="5909310"/>
          </a:xfrm>
          <a:prstGeom prst="rect">
            <a:avLst/>
          </a:prstGeom>
          <a:noFill/>
        </p:spPr>
        <p:txBody>
          <a:bodyPr wrap="square">
            <a:spAutoFit/>
          </a:bodyPr>
          <a:lstStyle/>
          <a:p>
            <a:pPr marL="285750" indent="-285750" algn="just">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Ions of sodium (Na</a:t>
            </a:r>
            <a:r>
              <a:rPr lang="en-US" b="1" baseline="30000" dirty="0">
                <a:solidFill>
                  <a:srgbClr val="FF0000"/>
                </a:solidFill>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The migratory ability of sodium as an element is rather high, as all its salts have high solubility. In waters with low mineralization Na</a:t>
            </a:r>
            <a:r>
              <a:rPr lang="en-US" baseline="30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is third in concentration.. A high proportion of the sodium ions is balanced by chlorine ions, forming a stable mobile combination that migrates with high velocity in a solution. The sources of Na+ in waters are deposits of various salts (rock-salt), weathering products of limestone rocks, and its displacement from the absorbed complex of rocks and soils by calcium and magnesium. </a:t>
            </a:r>
          </a:p>
          <a:p>
            <a:pPr marL="285750" indent="-285750" algn="just">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Ions of potassium (K</a:t>
            </a:r>
            <a:r>
              <a:rPr lang="en-US" b="1" baseline="30000" dirty="0">
                <a:solidFill>
                  <a:srgbClr val="FF0000"/>
                </a:solidFill>
                <a:latin typeface="Times New Roman" panose="02020603050405020304" pitchFamily="18" charset="0"/>
                <a:cs typeface="Times New Roman" panose="02020603050405020304" pitchFamily="18" charset="0"/>
              </a:rPr>
              <a:t>+</a:t>
            </a:r>
            <a:r>
              <a:rPr lang="en-US" b="1" dirty="0">
                <a:solidFill>
                  <a:srgbClr val="FF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Potassium, in terms of the magnitude of its content in the Earth’s crust and the solubility of its compounds, is very similar to sodium. However, it occurs in lower concentrations in surface waters as it has weak migratory ability. This is due to its active participation in biological processes, e.g. absorption by living plants and micro-organisms. </a:t>
            </a:r>
          </a:p>
          <a:p>
            <a:pPr marL="285750" indent="-285750" algn="just">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Ions calcium. (Ca</a:t>
            </a:r>
            <a:r>
              <a:rPr lang="en-US" b="1" baseline="30000" dirty="0">
                <a:solidFill>
                  <a:srgbClr val="FF0000"/>
                </a:solidFill>
                <a:latin typeface="Times New Roman" panose="02020603050405020304" pitchFamily="18" charset="0"/>
                <a:cs typeface="Times New Roman" panose="02020603050405020304" pitchFamily="18" charset="0"/>
              </a:rPr>
              <a:t>2+</a:t>
            </a:r>
            <a:r>
              <a:rPr lang="en-US" b="1" dirty="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basic sources of calcium are carbonate rocks (limestones, dolomites) that are dissolved by carbonic acid contained in water. When the availability of carbon dioxide (with which it in a balance), is low, however, the reaction begins to proceed in a reverse direction, accompanied by precipitation of CaCO</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Another source of Ca</a:t>
            </a:r>
            <a:r>
              <a:rPr lang="en-US" baseline="30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in natural waters is gypsum, is common in sedimentary rocks. Calcium ions dominate in the cation composition of low-mineralized waters.</a:t>
            </a:r>
          </a:p>
          <a:p>
            <a:pPr marL="285750"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Ions of magnesium (Mg </a:t>
            </a:r>
            <a:r>
              <a:rPr lang="en-US" b="1" baseline="30000" dirty="0">
                <a:solidFill>
                  <a:srgbClr val="FF0000"/>
                </a:solidFill>
                <a:latin typeface="Times New Roman" panose="02020603050405020304" pitchFamily="18" charset="0"/>
                <a:cs typeface="Times New Roman" panose="02020603050405020304" pitchFamily="18" charset="0"/>
              </a:rPr>
              <a:t>2+</a:t>
            </a:r>
            <a:r>
              <a:rPr lang="en-US" b="1"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Magnesium is less abundant than calcium in the Earth’s crust. It enters surface water as a result of the processes of chemical weathering and dissolution of dolomites, marls, and other rocks. Magnesium ions occur in all natural waters, but very seldom dominate. Its concentration in river waters ranges from one to tens of mg. The weaker biological activity of magnesium, as compared with calcium, and also the higher solubility of magnesium sulfate and hydrocarbonate as compared the equivalent compounds of calcium, favor increase of Mg2+ concentration in water. With higher water mineralization, the ratio between calcium and magnesium begins to change towards predominance of the latter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444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0BF3CD-F74D-4558-A225-26E1CEE24436}"/>
              </a:ext>
            </a:extLst>
          </p:cNvPr>
          <p:cNvSpPr txBox="1"/>
          <p:nvPr/>
        </p:nvSpPr>
        <p:spPr>
          <a:xfrm>
            <a:off x="457199" y="303510"/>
            <a:ext cx="11421035" cy="258532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the composition of natural waters hydrogen ions H+ take an especially important place, though their absolute content as compared with other ions is very low. Ions of hydrogen are always present in water as they arise during electrolytic dissociation of water itself: H2O⇔H+ +OH- . Concentration of hydrogen ions in water solution is determined by the so-called ionic product of water Kw=[H+ ][OH- ]. It follows that the product of concentrations (in gram molecules) of hydrogen ions and hydroxyl at a temperature of 22 o C, is always equal to a constant value, Kw = 1⋅10-4. Concentrations </a:t>
            </a:r>
          </a:p>
          <a:p>
            <a:pPr algn="just"/>
            <a:r>
              <a:rPr lang="en-US" dirty="0">
                <a:latin typeface="Times New Roman" panose="02020603050405020304" pitchFamily="18" charset="0"/>
                <a:cs typeface="Times New Roman" panose="02020603050405020304" pitchFamily="18" charset="0"/>
              </a:rPr>
              <a:t>of hydrogen and hydroxyl ions are very small, which is why it is customary to present it in the form of their logarithm with the reversed sign of pH = -l g[H+ ]; pOH = -l g[OH- ].</a:t>
            </a:r>
          </a:p>
          <a:p>
            <a:pPr algn="just"/>
            <a:endParaRPr lang="en-US"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Dissolved Gases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F279E72-7BC9-4870-A5B6-84FB94C89880}"/>
              </a:ext>
            </a:extLst>
          </p:cNvPr>
          <p:cNvSpPr txBox="1"/>
          <p:nvPr/>
        </p:nvSpPr>
        <p:spPr>
          <a:xfrm>
            <a:off x="457198" y="2734253"/>
            <a:ext cx="11421035"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composition of gases connected with the exchange processes between water and atmosphere depends mainly on their content in the atmosphere.</a:t>
            </a:r>
          </a:p>
          <a:p>
            <a:pPr algn="just"/>
            <a:r>
              <a:rPr lang="en-IN" dirty="0">
                <a:latin typeface="Times New Roman" panose="02020603050405020304" pitchFamily="18" charset="0"/>
                <a:cs typeface="Times New Roman" panose="02020603050405020304" pitchFamily="18" charset="0"/>
              </a:rPr>
              <a:t>Processes that take place in water bodies, including biochemical ones, require the presence of oxygen (which is formed during photosynthesis), carbon dioxide, methane, and, to a lesser extent, hydrogen </a:t>
            </a:r>
            <a:r>
              <a:rPr lang="en-IN" dirty="0" err="1">
                <a:latin typeface="Times New Roman" panose="02020603050405020304" pitchFamily="18" charset="0"/>
                <a:cs typeface="Times New Roman" panose="02020603050405020304" pitchFamily="18" charset="0"/>
              </a:rPr>
              <a:t>sulfide</a:t>
            </a:r>
            <a:r>
              <a:rPr lang="en-IN" dirty="0">
                <a:latin typeface="Times New Roman" panose="02020603050405020304" pitchFamily="18" charset="0"/>
                <a:cs typeface="Times New Roman" panose="02020603050405020304" pitchFamily="18" charset="0"/>
              </a:rPr>
              <a:t>, ammonia, heavy hydrocarbons, and nitrogen. Volcanic processes and degassing of the Earth’s mantle supply oxides and dioxides of carbon, methane, ammonia, hydrogen </a:t>
            </a:r>
            <a:r>
              <a:rPr lang="en-IN" dirty="0" err="1">
                <a:latin typeface="Times New Roman" panose="02020603050405020304" pitchFamily="18" charset="0"/>
                <a:cs typeface="Times New Roman" panose="02020603050405020304" pitchFamily="18" charset="0"/>
              </a:rPr>
              <a:t>sulfide</a:t>
            </a:r>
            <a:r>
              <a:rPr lang="en-IN" dirty="0">
                <a:latin typeface="Times New Roman" panose="02020603050405020304" pitchFamily="18" charset="0"/>
                <a:cs typeface="Times New Roman" panose="02020603050405020304" pitchFamily="18" charset="0"/>
              </a:rPr>
              <a:t>, hydrogen, hydrogen chloride, </a:t>
            </a:r>
            <a:r>
              <a:rPr lang="en-IN" dirty="0" err="1">
                <a:latin typeface="Times New Roman" panose="02020603050405020304" pitchFamily="18" charset="0"/>
                <a:cs typeface="Times New Roman" panose="02020603050405020304" pitchFamily="18" charset="0"/>
              </a:rPr>
              <a:t>sulfurous</a:t>
            </a:r>
            <a:r>
              <a:rPr lang="en-IN" dirty="0">
                <a:latin typeface="Times New Roman" panose="02020603050405020304" pitchFamily="18" charset="0"/>
                <a:cs typeface="Times New Roman" panose="02020603050405020304" pitchFamily="18" charset="0"/>
              </a:rPr>
              <a:t> gas and others into natural waters. Some other gases can appear and dissolve in water as a result of ultra-violet irradiation (ozone), thunderstorm discharges (nitric oxide), and anthropogenic pollution (</a:t>
            </a:r>
            <a:r>
              <a:rPr lang="en-IN" dirty="0" err="1">
                <a:latin typeface="Times New Roman" panose="02020603050405020304" pitchFamily="18" charset="0"/>
                <a:cs typeface="Times New Roman" panose="02020603050405020304" pitchFamily="18" charset="0"/>
              </a:rPr>
              <a:t>sulfurous</a:t>
            </a:r>
            <a:r>
              <a:rPr lang="en-IN" dirty="0">
                <a:latin typeface="Times New Roman" panose="02020603050405020304" pitchFamily="18" charset="0"/>
                <a:cs typeface="Times New Roman" panose="02020603050405020304" pitchFamily="18" charset="0"/>
              </a:rPr>
              <a:t> gas, </a:t>
            </a:r>
            <a:r>
              <a:rPr lang="en-IN" dirty="0" err="1">
                <a:latin typeface="Times New Roman" panose="02020603050405020304" pitchFamily="18" charset="0"/>
                <a:cs typeface="Times New Roman" panose="02020603050405020304" pitchFamily="18" charset="0"/>
              </a:rPr>
              <a:t>vapors</a:t>
            </a:r>
            <a:r>
              <a:rPr lang="en-IN" dirty="0">
                <a:latin typeface="Times New Roman" panose="02020603050405020304" pitchFamily="18" charset="0"/>
                <a:cs typeface="Times New Roman" panose="02020603050405020304" pitchFamily="18" charset="0"/>
              </a:rPr>
              <a:t> of iodine, ammonia, carbonic oxide, etc.).</a:t>
            </a:r>
          </a:p>
          <a:p>
            <a:pPr algn="just"/>
            <a:endParaRPr lang="en-IN"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Biogenous</a:t>
            </a:r>
            <a:r>
              <a:rPr lang="en-US" b="1" dirty="0">
                <a:latin typeface="Times New Roman" panose="02020603050405020304" pitchFamily="18" charset="0"/>
                <a:cs typeface="Times New Roman" panose="02020603050405020304" pitchFamily="18" charset="0"/>
              </a:rPr>
              <a:t> Substances</a:t>
            </a:r>
            <a:r>
              <a:rPr lang="en-US" dirty="0"/>
              <a:t>.</a:t>
            </a:r>
          </a:p>
          <a:p>
            <a:pPr algn="just"/>
            <a:r>
              <a:rPr lang="en-US" dirty="0"/>
              <a:t> Substances that are connected by their origin with the vital activity of aquatic organisms, which determine the possibility for their existence in a water bodies, are called </a:t>
            </a:r>
            <a:r>
              <a:rPr lang="en-US" dirty="0" err="1"/>
              <a:t>biogenous</a:t>
            </a:r>
            <a:r>
              <a:rPr lang="en-US" dirty="0"/>
              <a:t>. These include compounds of silicon, nitrogen, phosphorus and iron.</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257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55C29A-8A59-41DB-9109-5415143D77DB}"/>
              </a:ext>
            </a:extLst>
          </p:cNvPr>
          <p:cNvSpPr txBox="1"/>
          <p:nvPr/>
        </p:nvSpPr>
        <p:spPr>
          <a:xfrm>
            <a:off x="385482" y="1064085"/>
            <a:ext cx="11421035" cy="4062651"/>
          </a:xfrm>
          <a:prstGeom prst="rect">
            <a:avLst/>
          </a:prstGeom>
          <a:noFill/>
        </p:spPr>
        <p:txBody>
          <a:bodyPr wrap="square">
            <a:spAutoFit/>
          </a:bodyPr>
          <a:lstStyle/>
          <a:p>
            <a:pPr algn="just"/>
            <a:r>
              <a:rPr lang="en-US" sz="2000" i="0" dirty="0">
                <a:solidFill>
                  <a:srgbClr val="2E2E2E"/>
                </a:solidFill>
                <a:effectLst/>
                <a:latin typeface="Times New Roman" panose="02020603050405020304" pitchFamily="18" charset="0"/>
                <a:cs typeface="Times New Roman" panose="02020603050405020304" pitchFamily="18" charset="0"/>
              </a:rPr>
              <a:t>Pure drinking water (potable water) is absolutely essential for our survival. More than 1 billion people in the world have limited access to safe drinking water. Furthermore, nearly 2.6 billion people have issues relating to poor sanitation that results in inferior water quality. Over 1 million people die every year from sicknesses communicated through use of unsafe water. Drinking-water pollution is caused by the careless disposal of pharmaceuticals, fertilizers, pesticides, and a large variety of other chemicals. This results in contamination of our drinking-water sources with heavy metals, radionuclides, pesticides, plastics, organic nutrients, inorganic pollutants, pharmaceuticals, etc. Polluted drinking water is a major cause for a variety of different diseases in human beings. To solve these critical issues, it is necessary to purify contaminated water.</a:t>
            </a:r>
          </a:p>
          <a:p>
            <a:pPr algn="just"/>
            <a:r>
              <a:rPr lang="en-US" sz="2000" b="0" i="0" dirty="0">
                <a:solidFill>
                  <a:srgbClr val="2E2E2E"/>
                </a:solidFill>
                <a:effectLst/>
                <a:latin typeface="Times New Roman" panose="02020603050405020304" pitchFamily="18" charset="0"/>
                <a:cs typeface="Times New Roman" panose="02020603050405020304" pitchFamily="18" charset="0"/>
              </a:rPr>
              <a:t>Potable water, also called drinking or tap water, is used for sanitary purposes such as drinking fountains, showers, toilets, hand-wash basins, cooking, etc. If the water supply to the facility is from a public system such as city water, the Environmental Protection Agency (EPA) Standards. </a:t>
            </a:r>
            <a:r>
              <a:rPr lang="en-US" sz="2000" b="1" i="0" dirty="0">
                <a:solidFill>
                  <a:srgbClr val="2E2E2E"/>
                </a:solidFill>
                <a:effectLst/>
                <a:latin typeface="Times New Roman" panose="02020603050405020304" pitchFamily="18" charset="0"/>
                <a:cs typeface="Times New Roman" panose="02020603050405020304" pitchFamily="18" charset="0"/>
              </a:rPr>
              <a:t>Table .1 is a highlight of a typical water supply standard</a:t>
            </a:r>
            <a:r>
              <a:rPr lang="en-US" sz="2000" b="0" i="0" dirty="0">
                <a:solidFill>
                  <a:srgbClr val="2E2E2E"/>
                </a:solidFill>
                <a:effectLst/>
                <a:latin typeface="Times New Roman" panose="02020603050405020304" pitchFamily="18" charset="0"/>
                <a:cs typeface="Times New Roman" panose="02020603050405020304" pitchFamily="18" charset="0"/>
              </a:rPr>
              <a:t>.</a:t>
            </a:r>
            <a:endParaRPr lang="en-US" sz="2000" b="0" dirty="0">
              <a:solidFill>
                <a:srgbClr val="2E2E2E"/>
              </a:solidFill>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DCD526-3C76-4C17-A774-DF0F56E41BCC}"/>
              </a:ext>
            </a:extLst>
          </p:cNvPr>
          <p:cNvSpPr txBox="1"/>
          <p:nvPr/>
        </p:nvSpPr>
        <p:spPr>
          <a:xfrm>
            <a:off x="561517" y="314036"/>
            <a:ext cx="6058903"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Potable water and its chemicals composition </a:t>
            </a:r>
          </a:p>
        </p:txBody>
      </p:sp>
    </p:spTree>
    <p:extLst>
      <p:ext uri="{BB962C8B-B14F-4D97-AF65-F5344CB8AC3E}">
        <p14:creationId xmlns:p14="http://schemas.microsoft.com/office/powerpoint/2010/main" val="14217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58FC85-9428-4085-A00B-C2E952A68731}"/>
              </a:ext>
            </a:extLst>
          </p:cNvPr>
          <p:cNvGraphicFramePr>
            <a:graphicFrameLocks noGrp="1"/>
          </p:cNvGraphicFramePr>
          <p:nvPr>
            <p:extLst>
              <p:ext uri="{D42A27DB-BD31-4B8C-83A1-F6EECF244321}">
                <p14:modId xmlns:p14="http://schemas.microsoft.com/office/powerpoint/2010/main" val="1019474143"/>
              </p:ext>
            </p:extLst>
          </p:nvPr>
        </p:nvGraphicFramePr>
        <p:xfrm>
          <a:off x="5532582" y="63952"/>
          <a:ext cx="5865091" cy="6794048"/>
        </p:xfrm>
        <a:graphic>
          <a:graphicData uri="http://schemas.openxmlformats.org/drawingml/2006/table">
            <a:tbl>
              <a:tblPr/>
              <a:tblGrid>
                <a:gridCol w="2915006">
                  <a:extLst>
                    <a:ext uri="{9D8B030D-6E8A-4147-A177-3AD203B41FA5}">
                      <a16:colId xmlns:a16="http://schemas.microsoft.com/office/drawing/2014/main" val="2049773373"/>
                    </a:ext>
                  </a:extLst>
                </a:gridCol>
                <a:gridCol w="2950085">
                  <a:extLst>
                    <a:ext uri="{9D8B030D-6E8A-4147-A177-3AD203B41FA5}">
                      <a16:colId xmlns:a16="http://schemas.microsoft.com/office/drawing/2014/main" val="2656667466"/>
                    </a:ext>
                  </a:extLst>
                </a:gridCol>
              </a:tblGrid>
              <a:tr h="129638">
                <a:tc>
                  <a:txBody>
                    <a:bodyPr/>
                    <a:lstStyle/>
                    <a:p>
                      <a:r>
                        <a:rPr lang="en-IN" sz="1200" b="1" dirty="0">
                          <a:effectLst/>
                          <a:latin typeface="Times New Roman" panose="02020603050405020304" pitchFamily="18" charset="0"/>
                          <a:cs typeface="Times New Roman" panose="02020603050405020304" pitchFamily="18" charset="0"/>
                        </a:rPr>
                        <a:t>Item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b="1">
                          <a:effectLst/>
                          <a:latin typeface="Times New Roman" panose="02020603050405020304" pitchFamily="18" charset="0"/>
                          <a:cs typeface="Times New Roman" panose="02020603050405020304" pitchFamily="18" charset="0"/>
                        </a:rPr>
                        <a:t>Specification</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711250950"/>
                  </a:ext>
                </a:extLst>
              </a:tr>
              <a:tr h="129638">
                <a:tc>
                  <a:txBody>
                    <a:bodyPr/>
                    <a:lstStyle/>
                    <a:p>
                      <a:r>
                        <a:rPr lang="en-IN" sz="1200">
                          <a:effectLst/>
                          <a:latin typeface="Times New Roman" panose="02020603050405020304" pitchFamily="18" charset="0"/>
                          <a:cs typeface="Times New Roman" panose="02020603050405020304" pitchFamily="18" charset="0"/>
                        </a:rPr>
                        <a:t>Appearance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1 Turbidity Unit</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87207640"/>
                  </a:ext>
                </a:extLst>
              </a:tr>
              <a:tr h="129638">
                <a:tc>
                  <a:txBody>
                    <a:bodyPr/>
                    <a:lstStyle/>
                    <a:p>
                      <a:r>
                        <a:rPr lang="en-IN" sz="1200">
                          <a:effectLst/>
                          <a:latin typeface="Times New Roman" panose="02020603050405020304" pitchFamily="18" charset="0"/>
                          <a:cs typeface="Times New Roman" panose="02020603050405020304" pitchFamily="18" charset="0"/>
                        </a:rPr>
                        <a:t>Chloride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250 ppm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286525839"/>
                  </a:ext>
                </a:extLst>
              </a:tr>
              <a:tr h="129638">
                <a:tc>
                  <a:txBody>
                    <a:bodyPr/>
                    <a:lstStyle/>
                    <a:p>
                      <a:r>
                        <a:rPr lang="en-IN" sz="1200">
                          <a:effectLst/>
                          <a:latin typeface="Times New Roman" panose="02020603050405020304" pitchFamily="18" charset="0"/>
                          <a:cs typeface="Times New Roman" panose="02020603050405020304" pitchFamily="18" charset="0"/>
                        </a:rPr>
                        <a:t>Fluoride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1.4 to 2.4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49323860"/>
                  </a:ext>
                </a:extLst>
              </a:tr>
              <a:tr h="129638">
                <a:tc>
                  <a:txBody>
                    <a:bodyPr/>
                    <a:lstStyle/>
                    <a:p>
                      <a:r>
                        <a:rPr lang="en-IN" sz="1200">
                          <a:effectLst/>
                          <a:latin typeface="Times New Roman" panose="02020603050405020304" pitchFamily="18" charset="0"/>
                          <a:cs typeface="Times New Roman" panose="02020603050405020304" pitchFamily="18" charset="0"/>
                        </a:rPr>
                        <a:t>Sulfate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dirty="0">
                          <a:effectLst/>
                          <a:latin typeface="Times New Roman" panose="02020603050405020304" pitchFamily="18" charset="0"/>
                          <a:cs typeface="Times New Roman" panose="02020603050405020304" pitchFamily="18" charset="0"/>
                        </a:rPr>
                        <a:t>250 ppm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37773067"/>
                  </a:ext>
                </a:extLst>
              </a:tr>
              <a:tr h="129638">
                <a:tc>
                  <a:txBody>
                    <a:bodyPr/>
                    <a:lstStyle/>
                    <a:p>
                      <a:r>
                        <a:rPr lang="en-IN" sz="1200">
                          <a:effectLst/>
                          <a:latin typeface="Times New Roman" panose="02020603050405020304" pitchFamily="18" charset="0"/>
                          <a:cs typeface="Times New Roman" panose="02020603050405020304" pitchFamily="18" charset="0"/>
                        </a:rPr>
                        <a:t>Lead</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0.05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10698217"/>
                  </a:ext>
                </a:extLst>
              </a:tr>
              <a:tr h="231094">
                <a:tc>
                  <a:txBody>
                    <a:bodyPr/>
                    <a:lstStyle/>
                    <a:p>
                      <a:r>
                        <a:rPr lang="en-IN" sz="1200">
                          <a:effectLst/>
                          <a:latin typeface="Times New Roman" panose="02020603050405020304" pitchFamily="18" charset="0"/>
                          <a:cs typeface="Times New Roman" panose="02020603050405020304" pitchFamily="18" charset="0"/>
                        </a:rPr>
                        <a:t>Fecal Coliforms</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US" sz="1200">
                          <a:effectLst/>
                          <a:latin typeface="Times New Roman" panose="02020603050405020304" pitchFamily="18" charset="0"/>
                          <a:cs typeface="Times New Roman" panose="02020603050405020304" pitchFamily="18" charset="0"/>
                        </a:rPr>
                        <a:t>1/100 ml (Proposed: 0/100 ml)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20468095"/>
                  </a:ext>
                </a:extLst>
              </a:tr>
              <a:tr h="129638">
                <a:tc>
                  <a:txBody>
                    <a:bodyPr/>
                    <a:lstStyle/>
                    <a:p>
                      <a:r>
                        <a:rPr lang="en-IN" sz="1200">
                          <a:effectLst/>
                          <a:latin typeface="Times New Roman" panose="02020603050405020304" pitchFamily="18" charset="0"/>
                          <a:cs typeface="Times New Roman" panose="02020603050405020304" pitchFamily="18" charset="0"/>
                        </a:rPr>
                        <a:t>Pyrogens</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Not Specified</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06918683"/>
                  </a:ext>
                </a:extLst>
              </a:tr>
              <a:tr h="163614">
                <a:tc>
                  <a:txBody>
                    <a:bodyPr/>
                    <a:lstStyle/>
                    <a:p>
                      <a:r>
                        <a:rPr lang="en-IN" sz="1200">
                          <a:effectLst/>
                          <a:latin typeface="Times New Roman" panose="02020603050405020304" pitchFamily="18" charset="0"/>
                          <a:cs typeface="Times New Roman" panose="02020603050405020304" pitchFamily="18" charset="0"/>
                        </a:rPr>
                        <a:t>Other Microbes</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Not Specified</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420904964"/>
                  </a:ext>
                </a:extLst>
              </a:tr>
              <a:tr h="129638">
                <a:tc>
                  <a:txBody>
                    <a:bodyPr/>
                    <a:lstStyle/>
                    <a:p>
                      <a:r>
                        <a:rPr lang="en-IN" sz="1200">
                          <a:effectLst/>
                          <a:latin typeface="Times New Roman" panose="02020603050405020304" pitchFamily="18" charset="0"/>
                          <a:cs typeface="Times New Roman" panose="02020603050405020304" pitchFamily="18" charset="0"/>
                        </a:rPr>
                        <a:t>Total Dissolved Solids</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500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88045702"/>
                  </a:ext>
                </a:extLst>
              </a:tr>
              <a:tr h="129638">
                <a:tc>
                  <a:txBody>
                    <a:bodyPr/>
                    <a:lstStyle/>
                    <a:p>
                      <a:r>
                        <a:rPr lang="en-IN" sz="1200">
                          <a:effectLst/>
                          <a:latin typeface="Times New Roman" panose="02020603050405020304" pitchFamily="18" charset="0"/>
                          <a:cs typeface="Times New Roman" panose="02020603050405020304" pitchFamily="18" charset="0"/>
                        </a:rPr>
                        <a:t>Arsenic</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0.05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90908772"/>
                  </a:ext>
                </a:extLst>
              </a:tr>
              <a:tr h="129638">
                <a:tc>
                  <a:txBody>
                    <a:bodyPr/>
                    <a:lstStyle/>
                    <a:p>
                      <a:r>
                        <a:rPr lang="en-IN" sz="1200" dirty="0">
                          <a:effectLst/>
                          <a:latin typeface="Times New Roman" panose="02020603050405020304" pitchFamily="18" charset="0"/>
                          <a:cs typeface="Times New Roman" panose="02020603050405020304" pitchFamily="18" charset="0"/>
                        </a:rPr>
                        <a:t>Barium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1.0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16495970"/>
                  </a:ext>
                </a:extLst>
              </a:tr>
              <a:tr h="129638">
                <a:tc>
                  <a:txBody>
                    <a:bodyPr/>
                    <a:lstStyle/>
                    <a:p>
                      <a:r>
                        <a:rPr lang="en-IN" sz="1200">
                          <a:effectLst/>
                          <a:latin typeface="Times New Roman" panose="02020603050405020304" pitchFamily="18" charset="0"/>
                          <a:cs typeface="Times New Roman" panose="02020603050405020304" pitchFamily="18" charset="0"/>
                        </a:rPr>
                        <a:t>Cadmium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0.010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943249791"/>
                  </a:ext>
                </a:extLst>
              </a:tr>
              <a:tr h="129638">
                <a:tc>
                  <a:txBody>
                    <a:bodyPr/>
                    <a:lstStyle/>
                    <a:p>
                      <a:r>
                        <a:rPr lang="en-IN" sz="1200">
                          <a:effectLst/>
                          <a:latin typeface="Times New Roman" panose="02020603050405020304" pitchFamily="18" charset="0"/>
                          <a:cs typeface="Times New Roman" panose="02020603050405020304" pitchFamily="18" charset="0"/>
                        </a:rPr>
                        <a:t>Chromium Hexavalent</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0.05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66167253"/>
                  </a:ext>
                </a:extLst>
              </a:tr>
              <a:tr h="129638">
                <a:tc>
                  <a:txBody>
                    <a:bodyPr/>
                    <a:lstStyle/>
                    <a:p>
                      <a:r>
                        <a:rPr lang="en-IN" sz="1200">
                          <a:effectLst/>
                          <a:latin typeface="Times New Roman" panose="02020603050405020304" pitchFamily="18" charset="0"/>
                          <a:cs typeface="Times New Roman" panose="02020603050405020304" pitchFamily="18" charset="0"/>
                        </a:rPr>
                        <a:t>Chloroform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0.7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66313084"/>
                  </a:ext>
                </a:extLst>
              </a:tr>
              <a:tr h="129638">
                <a:tc>
                  <a:txBody>
                    <a:bodyPr/>
                    <a:lstStyle/>
                    <a:p>
                      <a:r>
                        <a:rPr lang="en-IN" sz="1200">
                          <a:effectLst/>
                          <a:latin typeface="Times New Roman" panose="02020603050405020304" pitchFamily="18" charset="0"/>
                          <a:cs typeface="Times New Roman" panose="02020603050405020304" pitchFamily="18" charset="0"/>
                        </a:rPr>
                        <a:t>Cyanide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0.2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075578468"/>
                  </a:ext>
                </a:extLst>
              </a:tr>
              <a:tr h="129638">
                <a:tc>
                  <a:txBody>
                    <a:bodyPr/>
                    <a:lstStyle/>
                    <a:p>
                      <a:r>
                        <a:rPr lang="en-IN" sz="1200">
                          <a:effectLst/>
                          <a:latin typeface="Times New Roman" panose="02020603050405020304" pitchFamily="18" charset="0"/>
                          <a:cs typeface="Times New Roman" panose="02020603050405020304" pitchFamily="18" charset="0"/>
                        </a:rPr>
                        <a:t>Mercury</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0.002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57715111"/>
                  </a:ext>
                </a:extLst>
              </a:tr>
              <a:tr h="129638">
                <a:tc>
                  <a:txBody>
                    <a:bodyPr/>
                    <a:lstStyle/>
                    <a:p>
                      <a:r>
                        <a:rPr lang="en-IN" sz="1200">
                          <a:effectLst/>
                          <a:latin typeface="Times New Roman" panose="02020603050405020304" pitchFamily="18" charset="0"/>
                          <a:cs typeface="Times New Roman" panose="02020603050405020304" pitchFamily="18" charset="0"/>
                        </a:rPr>
                        <a:t>Nitrate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10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68320347"/>
                  </a:ext>
                </a:extLst>
              </a:tr>
              <a:tr h="129638">
                <a:tc>
                  <a:txBody>
                    <a:bodyPr/>
                    <a:lstStyle/>
                    <a:p>
                      <a:r>
                        <a:rPr lang="en-IN" sz="1200">
                          <a:effectLst/>
                          <a:latin typeface="Times New Roman" panose="02020603050405020304" pitchFamily="18" charset="0"/>
                          <a:cs typeface="Times New Roman" panose="02020603050405020304" pitchFamily="18" charset="0"/>
                        </a:rPr>
                        <a:t>Selenium</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07016293"/>
                  </a:ext>
                </a:extLst>
              </a:tr>
              <a:tr h="129638">
                <a:tc>
                  <a:txBody>
                    <a:bodyPr/>
                    <a:lstStyle/>
                    <a:p>
                      <a:r>
                        <a:rPr lang="en-IN" sz="1200">
                          <a:effectLst/>
                          <a:latin typeface="Times New Roman" panose="02020603050405020304" pitchFamily="18" charset="0"/>
                          <a:cs typeface="Times New Roman" panose="02020603050405020304" pitchFamily="18" charset="0"/>
                        </a:rPr>
                        <a:t>Silver</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0.05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72807217"/>
                  </a:ext>
                </a:extLst>
              </a:tr>
              <a:tr h="129638">
                <a:tc gridSpan="2">
                  <a:txBody>
                    <a:bodyPr/>
                    <a:lstStyle/>
                    <a:p>
                      <a:r>
                        <a:rPr lang="en-IN" sz="1200">
                          <a:effectLst/>
                          <a:latin typeface="Times New Roman" panose="02020603050405020304" pitchFamily="18" charset="0"/>
                          <a:cs typeface="Times New Roman" panose="02020603050405020304" pitchFamily="18" charset="0"/>
                        </a:rPr>
                        <a:t>Pesticides</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hMerge="1">
                  <a:txBody>
                    <a:bodyPr/>
                    <a:lstStyle/>
                    <a:p>
                      <a:endParaRPr lang="en-IN"/>
                    </a:p>
                  </a:txBody>
                  <a:tcPr/>
                </a:tc>
                <a:extLst>
                  <a:ext uri="{0D108BD9-81ED-4DB2-BD59-A6C34878D82A}">
                    <a16:rowId xmlns:a16="http://schemas.microsoft.com/office/drawing/2014/main" val="2580146085"/>
                  </a:ext>
                </a:extLst>
              </a:tr>
              <a:tr h="129638">
                <a:tc>
                  <a:txBody>
                    <a:bodyPr/>
                    <a:lstStyle/>
                    <a:p>
                      <a:r>
                        <a:rPr lang="en-IN" sz="1200">
                          <a:effectLst/>
                          <a:latin typeface="Times New Roman" panose="02020603050405020304" pitchFamily="18" charset="0"/>
                          <a:cs typeface="Times New Roman" panose="02020603050405020304" pitchFamily="18" charset="0"/>
                        </a:rPr>
                        <a:t> Chlorodane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0.003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602170124"/>
                  </a:ext>
                </a:extLst>
              </a:tr>
              <a:tr h="129638">
                <a:tc>
                  <a:txBody>
                    <a:bodyPr/>
                    <a:lstStyle/>
                    <a:p>
                      <a:r>
                        <a:rPr lang="en-IN" sz="1200">
                          <a:effectLst/>
                          <a:latin typeface="Times New Roman" panose="02020603050405020304" pitchFamily="18" charset="0"/>
                          <a:cs typeface="Times New Roman" panose="02020603050405020304" pitchFamily="18" charset="0"/>
                        </a:rPr>
                        <a:t> Endrin</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dirty="0">
                          <a:effectLst/>
                          <a:latin typeface="Times New Roman" panose="02020603050405020304" pitchFamily="18" charset="0"/>
                          <a:cs typeface="Times New Roman" panose="02020603050405020304" pitchFamily="18" charset="0"/>
                        </a:rPr>
                        <a:t>0.0002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269729006"/>
                  </a:ext>
                </a:extLst>
              </a:tr>
              <a:tr h="129638">
                <a:tc>
                  <a:txBody>
                    <a:bodyPr/>
                    <a:lstStyle/>
                    <a:p>
                      <a:r>
                        <a:rPr lang="en-IN" sz="1200">
                          <a:effectLst/>
                          <a:latin typeface="Times New Roman" panose="02020603050405020304" pitchFamily="18" charset="0"/>
                          <a:cs typeface="Times New Roman" panose="02020603050405020304" pitchFamily="18" charset="0"/>
                        </a:rPr>
                        <a:t> Heptachlor</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140937816"/>
                  </a:ext>
                </a:extLst>
              </a:tr>
              <a:tr h="129638">
                <a:tc>
                  <a:txBody>
                    <a:bodyPr/>
                    <a:lstStyle/>
                    <a:p>
                      <a:r>
                        <a:rPr lang="en-IN" sz="1200">
                          <a:effectLst/>
                          <a:latin typeface="Times New Roman" panose="02020603050405020304" pitchFamily="18" charset="0"/>
                          <a:cs typeface="Times New Roman" panose="02020603050405020304" pitchFamily="18" charset="0"/>
                        </a:rPr>
                        <a:t> Heptachlor Epoxide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961166724"/>
                  </a:ext>
                </a:extLst>
              </a:tr>
              <a:tr h="129638">
                <a:tc>
                  <a:txBody>
                    <a:bodyPr/>
                    <a:lstStyle/>
                    <a:p>
                      <a:r>
                        <a:rPr lang="en-IN" sz="1200">
                          <a:effectLst/>
                          <a:latin typeface="Times New Roman" panose="02020603050405020304" pitchFamily="18" charset="0"/>
                          <a:cs typeface="Times New Roman" panose="02020603050405020304" pitchFamily="18" charset="0"/>
                        </a:rPr>
                        <a:t> Lindane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0.004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701816216"/>
                  </a:ext>
                </a:extLst>
              </a:tr>
              <a:tr h="129638">
                <a:tc>
                  <a:txBody>
                    <a:bodyPr/>
                    <a:lstStyle/>
                    <a:p>
                      <a:r>
                        <a:rPr lang="en-IN" sz="1200">
                          <a:effectLst/>
                          <a:latin typeface="Times New Roman" panose="02020603050405020304" pitchFamily="18" charset="0"/>
                          <a:cs typeface="Times New Roman" panose="02020603050405020304" pitchFamily="18" charset="0"/>
                        </a:rPr>
                        <a:t> Methoxychlor</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62421761"/>
                  </a:ext>
                </a:extLst>
              </a:tr>
              <a:tr h="129638">
                <a:tc>
                  <a:txBody>
                    <a:bodyPr/>
                    <a:lstStyle/>
                    <a:p>
                      <a:r>
                        <a:rPr lang="en-IN" sz="1200">
                          <a:effectLst/>
                          <a:latin typeface="Times New Roman" panose="02020603050405020304" pitchFamily="18" charset="0"/>
                          <a:cs typeface="Times New Roman" panose="02020603050405020304" pitchFamily="18" charset="0"/>
                        </a:rPr>
                        <a:t> Toxaphene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0.005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522817171"/>
                  </a:ext>
                </a:extLst>
              </a:tr>
              <a:tr h="129638">
                <a:tc>
                  <a:txBody>
                    <a:bodyPr/>
                    <a:lstStyle/>
                    <a:p>
                      <a:r>
                        <a:rPr lang="en-IN" sz="1200">
                          <a:effectLst/>
                          <a:latin typeface="Times New Roman" panose="02020603050405020304" pitchFamily="18" charset="0"/>
                          <a:cs typeface="Times New Roman" panose="02020603050405020304" pitchFamily="18" charset="0"/>
                        </a:rPr>
                        <a:t> 2, 4-D</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986099480"/>
                  </a:ext>
                </a:extLst>
              </a:tr>
              <a:tr h="129638">
                <a:tc>
                  <a:txBody>
                    <a:bodyPr/>
                    <a:lstStyle/>
                    <a:p>
                      <a:r>
                        <a:rPr lang="en-IN" sz="1200">
                          <a:effectLst/>
                          <a:latin typeface="Times New Roman" panose="02020603050405020304" pitchFamily="18" charset="0"/>
                          <a:cs typeface="Times New Roman" panose="02020603050405020304" pitchFamily="18" charset="0"/>
                        </a:rPr>
                        <a:t> 2, 4, 5-TP (Silvex)</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0.01 mg/L</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082932991"/>
                  </a:ext>
                </a:extLst>
              </a:tr>
              <a:tr h="231094">
                <a:tc>
                  <a:txBody>
                    <a:bodyPr/>
                    <a:lstStyle/>
                    <a:p>
                      <a:r>
                        <a:rPr lang="en-IN" sz="1200">
                          <a:effectLst/>
                          <a:latin typeface="Times New Roman" panose="02020603050405020304" pitchFamily="18" charset="0"/>
                          <a:cs typeface="Times New Roman" panose="02020603050405020304" pitchFamily="18" charset="0"/>
                        </a:rPr>
                        <a:t> Specific Resistance</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a:effectLst/>
                          <a:latin typeface="Times New Roman" panose="02020603050405020304" pitchFamily="18" charset="0"/>
                          <a:cs typeface="Times New Roman" panose="02020603050405020304" pitchFamily="18" charset="0"/>
                        </a:rPr>
                        <a:t>10,000 ohms/cm (typically)</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19402953"/>
                  </a:ext>
                </a:extLst>
              </a:tr>
              <a:tr h="129638">
                <a:tc>
                  <a:txBody>
                    <a:bodyPr/>
                    <a:lstStyle/>
                    <a:p>
                      <a:r>
                        <a:rPr lang="en-IN" sz="1200">
                          <a:effectLst/>
                          <a:latin typeface="Times New Roman" panose="02020603050405020304" pitchFamily="18" charset="0"/>
                          <a:cs typeface="Times New Roman" panose="02020603050405020304" pitchFamily="18" charset="0"/>
                        </a:rPr>
                        <a:t> pH</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tc>
                  <a:txBody>
                    <a:bodyPr/>
                    <a:lstStyle/>
                    <a:p>
                      <a:r>
                        <a:rPr lang="en-IN" sz="1200" dirty="0">
                          <a:effectLst/>
                          <a:latin typeface="Times New Roman" panose="02020603050405020304" pitchFamily="18" charset="0"/>
                          <a:cs typeface="Times New Roman" panose="02020603050405020304" pitchFamily="18" charset="0"/>
                        </a:rPr>
                        <a:t>6.5–8.5</a:t>
                      </a:r>
                    </a:p>
                  </a:txBody>
                  <a:tcPr marL="14091" marR="14091" marT="14091" marB="14091" anchor="ctr">
                    <a:lnL w="7620" cap="flat" cmpd="sng" algn="ctr">
                      <a:solidFill>
                        <a:srgbClr val="F5F5F5"/>
                      </a:solidFill>
                      <a:prstDash val="solid"/>
                      <a:round/>
                      <a:headEnd type="none" w="med" len="med"/>
                      <a:tailEnd type="none" w="med" len="med"/>
                    </a:lnL>
                    <a:lnR w="7620" cap="flat" cmpd="sng" algn="ctr">
                      <a:solidFill>
                        <a:srgbClr val="F5F5F5"/>
                      </a:solidFill>
                      <a:prstDash val="solid"/>
                      <a:round/>
                      <a:headEnd type="none" w="med" len="med"/>
                      <a:tailEnd type="none" w="med" len="med"/>
                    </a:lnR>
                    <a:lnT w="7620" cap="flat" cmpd="sng" algn="ctr">
                      <a:solidFill>
                        <a:srgbClr val="F5F5F5"/>
                      </a:solidFill>
                      <a:prstDash val="solid"/>
                      <a:round/>
                      <a:headEnd type="none" w="med" len="med"/>
                      <a:tailEnd type="none" w="med" len="med"/>
                    </a:lnT>
                    <a:lnB w="7620" cap="flat" cmpd="sng" algn="ctr">
                      <a:solidFill>
                        <a:srgbClr val="F5F5F5"/>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77120541"/>
                  </a:ext>
                </a:extLst>
              </a:tr>
            </a:tbl>
          </a:graphicData>
        </a:graphic>
      </p:graphicFrame>
      <p:sp>
        <p:nvSpPr>
          <p:cNvPr id="5" name="TextBox 4">
            <a:extLst>
              <a:ext uri="{FF2B5EF4-FFF2-40B4-BE49-F238E27FC236}">
                <a16:creationId xmlns:a16="http://schemas.microsoft.com/office/drawing/2014/main" id="{24FA9141-C2B3-4DE1-ADB6-79FD28260F3A}"/>
              </a:ext>
            </a:extLst>
          </p:cNvPr>
          <p:cNvSpPr txBox="1"/>
          <p:nvPr/>
        </p:nvSpPr>
        <p:spPr>
          <a:xfrm>
            <a:off x="1089892" y="544946"/>
            <a:ext cx="2853666" cy="954107"/>
          </a:xfrm>
          <a:prstGeom prst="rect">
            <a:avLst/>
          </a:prstGeom>
          <a:noFill/>
        </p:spPr>
        <p:txBody>
          <a:bodyPr wrap="none" rtlCol="0">
            <a:spAutoFit/>
          </a:bodyPr>
          <a:lstStyle/>
          <a:p>
            <a:pPr algn="ctr"/>
            <a:r>
              <a:rPr lang="en-IN" sz="2800" dirty="0">
                <a:solidFill>
                  <a:srgbClr val="FF0000"/>
                </a:solidFill>
                <a:latin typeface="Times New Roman" panose="02020603050405020304" pitchFamily="18" charset="0"/>
                <a:cs typeface="Times New Roman" panose="02020603050405020304" pitchFamily="18" charset="0"/>
              </a:rPr>
              <a:t>Minimum potable </a:t>
            </a:r>
          </a:p>
          <a:p>
            <a:pPr algn="ctr"/>
            <a:r>
              <a:rPr lang="en-IN" sz="2800" dirty="0">
                <a:solidFill>
                  <a:srgbClr val="FF0000"/>
                </a:solidFill>
                <a:latin typeface="Times New Roman" panose="02020603050405020304" pitchFamily="18" charset="0"/>
                <a:cs typeface="Times New Roman" panose="02020603050405020304" pitchFamily="18" charset="0"/>
              </a:rPr>
              <a:t>water standard</a:t>
            </a:r>
          </a:p>
        </p:txBody>
      </p:sp>
      <p:cxnSp>
        <p:nvCxnSpPr>
          <p:cNvPr id="7" name="Straight Connector 6">
            <a:extLst>
              <a:ext uri="{FF2B5EF4-FFF2-40B4-BE49-F238E27FC236}">
                <a16:creationId xmlns:a16="http://schemas.microsoft.com/office/drawing/2014/main" id="{947E3DC8-16B4-403B-A5F6-BCEBFF5FB562}"/>
              </a:ext>
            </a:extLst>
          </p:cNvPr>
          <p:cNvCxnSpPr/>
          <p:nvPr/>
        </p:nvCxnSpPr>
        <p:spPr>
          <a:xfrm>
            <a:off x="7629525" y="85725"/>
            <a:ext cx="95250" cy="6696075"/>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9146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A5D3D0-5D36-463E-BC56-6A8821D545A7}"/>
              </a:ext>
            </a:extLst>
          </p:cNvPr>
          <p:cNvSpPr txBox="1"/>
          <p:nvPr/>
        </p:nvSpPr>
        <p:spPr>
          <a:xfrm>
            <a:off x="510988" y="439288"/>
            <a:ext cx="10865225" cy="6247864"/>
          </a:xfrm>
          <a:prstGeom prst="rect">
            <a:avLst/>
          </a:prstGeom>
          <a:noFill/>
        </p:spPr>
        <p:txBody>
          <a:bodyPr wrap="square">
            <a:spAutoFit/>
          </a:bodyPr>
          <a:lstStyle/>
          <a:p>
            <a:r>
              <a:rPr lang="en-US" sz="2400" b="1" dirty="0">
                <a:solidFill>
                  <a:srgbClr val="333333"/>
                </a:solidFill>
                <a:effectLst/>
                <a:latin typeface="Times New Roman" panose="02020603050405020304" pitchFamily="18" charset="0"/>
                <a:cs typeface="Times New Roman" panose="02020603050405020304" pitchFamily="18" charset="0"/>
              </a:rPr>
              <a:t>Pollution</a:t>
            </a:r>
            <a:endParaRPr lang="en-US" sz="2400" b="1" i="1" dirty="0">
              <a:solidFill>
                <a:srgbClr val="333333"/>
              </a:solidFill>
              <a:effectLst/>
              <a:latin typeface="Times New Roman" panose="02020603050405020304" pitchFamily="18" charset="0"/>
              <a:cs typeface="Times New Roman" panose="02020603050405020304" pitchFamily="18" charset="0"/>
            </a:endParaRPr>
          </a:p>
          <a:p>
            <a:endParaRPr lang="en-US" b="1" i="1" dirty="0">
              <a:solidFill>
                <a:srgbClr val="333333"/>
              </a:solidFill>
              <a:effectLst/>
              <a:latin typeface="Roboto" panose="02000000000000000000" pitchFamily="2" charset="0"/>
            </a:endParaRPr>
          </a:p>
          <a:p>
            <a:r>
              <a:rPr lang="en-US" b="1" i="1" dirty="0">
                <a:solidFill>
                  <a:srgbClr val="333333"/>
                </a:solidFill>
                <a:effectLst/>
                <a:latin typeface="Roboto" panose="02000000000000000000" pitchFamily="2" charset="0"/>
              </a:rPr>
              <a:t>“</a:t>
            </a:r>
            <a:r>
              <a:rPr lang="en-US" sz="2000" b="1" dirty="0">
                <a:solidFill>
                  <a:srgbClr val="333333"/>
                </a:solidFill>
                <a:effectLst/>
                <a:latin typeface="Times New Roman" panose="02020603050405020304" pitchFamily="18" charset="0"/>
                <a:cs typeface="Times New Roman" panose="02020603050405020304" pitchFamily="18" charset="0"/>
              </a:rPr>
              <a:t>Pollution is the introduction of substances (or energy) that cause adverse changes in the environment and living entities</a:t>
            </a:r>
          </a:p>
          <a:p>
            <a:endParaRPr lang="en-US" b="1" i="1" dirty="0">
              <a:solidFill>
                <a:srgbClr val="333333"/>
              </a:solidFill>
              <a:latin typeface="Roboto" panose="02000000000000000000" pitchFamily="2" charset="0"/>
            </a:endParaRPr>
          </a:p>
          <a:p>
            <a:r>
              <a:rPr lang="en-US" sz="2400" b="1" dirty="0">
                <a:solidFill>
                  <a:srgbClr val="333333"/>
                </a:solidFill>
                <a:latin typeface="Times New Roman" panose="02020603050405020304" pitchFamily="18" charset="0"/>
                <a:cs typeface="Times New Roman" panose="02020603050405020304" pitchFamily="18" charset="0"/>
              </a:rPr>
              <a:t>Water pollution and its causes</a:t>
            </a:r>
          </a:p>
          <a:p>
            <a:endParaRPr lang="en-US" b="1" i="1" dirty="0">
              <a:solidFill>
                <a:srgbClr val="333333"/>
              </a:solidFill>
              <a:latin typeface="Roboto" panose="02000000000000000000" pitchFamily="2" charset="0"/>
            </a:endParaRPr>
          </a:p>
          <a:p>
            <a:pPr algn="just"/>
            <a:r>
              <a:rPr lang="en-US" sz="2000" b="1" i="0" dirty="0">
                <a:solidFill>
                  <a:srgbClr val="333333"/>
                </a:solidFill>
                <a:effectLst/>
                <a:latin typeface="Times New Roman" panose="02020603050405020304" pitchFamily="18" charset="0"/>
                <a:cs typeface="Times New Roman" panose="02020603050405020304" pitchFamily="18" charset="0"/>
              </a:rPr>
              <a:t>Water pollution</a:t>
            </a:r>
            <a:r>
              <a:rPr lang="en-US" sz="2000" b="0" i="0" dirty="0">
                <a:solidFill>
                  <a:srgbClr val="333333"/>
                </a:solidFill>
                <a:effectLst/>
                <a:latin typeface="Times New Roman" panose="02020603050405020304" pitchFamily="18" charset="0"/>
                <a:cs typeface="Times New Roman" panose="02020603050405020304" pitchFamily="18" charset="0"/>
              </a:rPr>
              <a:t> is said to occur when toxic pollutants and particulate matter are introduced into water bodies such as lakes, rivers and seas. These contaminants are generally introduced by human activities like improper </a:t>
            </a:r>
            <a:r>
              <a:rPr lang="en-US" sz="2000" b="1" i="0" dirty="0">
                <a:solidFill>
                  <a:srgbClr val="333333"/>
                </a:solidFill>
                <a:effectLst/>
                <a:latin typeface="Times New Roman" panose="02020603050405020304" pitchFamily="18" charset="0"/>
                <a:cs typeface="Times New Roman" panose="02020603050405020304" pitchFamily="18" charset="0"/>
              </a:rPr>
              <a:t>sewage treatment</a:t>
            </a:r>
            <a:r>
              <a:rPr lang="en-US" sz="2000" b="0" i="0" dirty="0">
                <a:solidFill>
                  <a:srgbClr val="333333"/>
                </a:solidFill>
                <a:effectLst/>
                <a:latin typeface="Times New Roman" panose="02020603050405020304" pitchFamily="18" charset="0"/>
                <a:cs typeface="Times New Roman" panose="02020603050405020304" pitchFamily="18" charset="0"/>
              </a:rPr>
              <a:t> and oil spills. However, even natural processes such as </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eutrophication</a:t>
            </a:r>
            <a:r>
              <a:rPr lang="en-US" sz="2000" b="0" i="0" dirty="0">
                <a:solidFill>
                  <a:srgbClr val="333333"/>
                </a:solidFill>
                <a:effectLst/>
                <a:latin typeface="Times New Roman" panose="02020603050405020304" pitchFamily="18" charset="0"/>
                <a:cs typeface="Times New Roman" panose="02020603050405020304" pitchFamily="18" charset="0"/>
              </a:rPr>
              <a:t> can cause water pollution.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Other significant causes of water pollution include:</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Dumping solid wastes in water bodies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Disposing untreated industrial sewage into water bodies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Human and animal wastes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Agricultural runoff containing pesticides and </a:t>
            </a:r>
            <a:r>
              <a:rPr lang="en-US" sz="2000" b="0" i="0" dirty="0" err="1">
                <a:solidFill>
                  <a:srgbClr val="333333"/>
                </a:solidFill>
                <a:effectLst/>
                <a:latin typeface="Times New Roman" panose="02020603050405020304" pitchFamily="18" charset="0"/>
                <a:cs typeface="Times New Roman" panose="02020603050405020304" pitchFamily="18" charset="0"/>
              </a:rPr>
              <a:t>fertilisers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effects of water pollution are very pronounced in </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3" tooltip="Impact of various types of pollution on our environment"/>
              </a:rPr>
              <a:t>our environment</a:t>
            </a:r>
            <a:r>
              <a:rPr lang="en-US" sz="2000" b="0" i="0" dirty="0">
                <a:solidFill>
                  <a:srgbClr val="333333"/>
                </a:solidFill>
                <a:effectLst/>
                <a:latin typeface="Times New Roman" panose="02020603050405020304" pitchFamily="18" charset="0"/>
                <a:cs typeface="Times New Roman" panose="02020603050405020304" pitchFamily="18" charset="0"/>
              </a:rPr>
              <a:t>.  Furthermore, toxic chemicals can bioaccumulate in living beings, and these chemicals can travel their way up the food chain, ultimately reaching humans.</a:t>
            </a:r>
          </a:p>
          <a:p>
            <a:endParaRPr lang="en-IN" dirty="0"/>
          </a:p>
        </p:txBody>
      </p:sp>
    </p:spTree>
    <p:extLst>
      <p:ext uri="{BB962C8B-B14F-4D97-AF65-F5344CB8AC3E}">
        <p14:creationId xmlns:p14="http://schemas.microsoft.com/office/powerpoint/2010/main" val="2307480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0ED0B6-ADC4-4756-BB24-433BB0022754}"/>
              </a:ext>
            </a:extLst>
          </p:cNvPr>
          <p:cNvSpPr txBox="1"/>
          <p:nvPr/>
        </p:nvSpPr>
        <p:spPr>
          <a:xfrm>
            <a:off x="618564" y="428107"/>
            <a:ext cx="10712824" cy="5293757"/>
          </a:xfrm>
          <a:prstGeom prst="rect">
            <a:avLst/>
          </a:prstGeom>
          <a:noFill/>
        </p:spPr>
        <p:txBody>
          <a:bodyPr wrap="square">
            <a:spAutoFit/>
          </a:bodyPr>
          <a:lstStyle/>
          <a:p>
            <a:pPr algn="just"/>
            <a:r>
              <a:rPr lang="en-US" sz="2000" b="1" i="0" dirty="0">
                <a:effectLst/>
                <a:latin typeface="Times New Roman" panose="02020603050405020304" pitchFamily="18" charset="0"/>
                <a:cs typeface="Times New Roman" panose="02020603050405020304" pitchFamily="18" charset="0"/>
              </a:rPr>
              <a:t>Sources Of Water Pollution</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key causatives of water pollution in India are:</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Urbanization.</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Deforestation.</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Industrial effluents.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Use of Detergents and Fertilizers.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Agricultural run-offs- Use of insecticides and pesticides</a:t>
            </a:r>
            <a:r>
              <a:rPr lang="en-US" b="0" i="0" dirty="0">
                <a:solidFill>
                  <a:srgbClr val="333333"/>
                </a:solidFill>
                <a:effectLst/>
                <a:latin typeface="Roboto" panose="02000000000000000000" pitchFamily="2" charset="0"/>
              </a:rPr>
              <a:t>.</a:t>
            </a:r>
          </a:p>
          <a:p>
            <a:pPr algn="just">
              <a:buFont typeface="Arial" panose="020B0604020202020204" pitchFamily="34" charset="0"/>
              <a:buChar char="•"/>
            </a:pPr>
            <a:endParaRPr lang="en-US" dirty="0">
              <a:solidFill>
                <a:srgbClr val="333333"/>
              </a:solidFill>
              <a:latin typeface="Roboto" panose="02000000000000000000" pitchFamily="2" charset="0"/>
            </a:endParaRPr>
          </a:p>
          <a:p>
            <a:pPr algn="just">
              <a:buFont typeface="Arial" panose="020B0604020202020204" pitchFamily="34" charset="0"/>
              <a:buChar char="•"/>
            </a:pPr>
            <a:endParaRPr lang="en-US" b="0" i="0" dirty="0">
              <a:solidFill>
                <a:srgbClr val="333333"/>
              </a:solidFill>
              <a:effectLst/>
              <a:latin typeface="Roboto" panose="02000000000000000000" pitchFamily="2"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One of the primary</a:t>
            </a:r>
            <a:r>
              <a:rPr lang="en-US" b="0" i="0" dirty="0">
                <a:effectLst/>
                <a:latin typeface="Times New Roman" panose="02020603050405020304" pitchFamily="18" charset="0"/>
                <a:cs typeface="Times New Roman" panose="02020603050405020304" pitchFamily="18" charset="0"/>
              </a:rPr>
              <a:t> </a:t>
            </a:r>
            <a:r>
              <a:rPr lang="en-US" b="1"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causes of water pollution</a:t>
            </a:r>
            <a:r>
              <a:rPr lang="en-US" b="0" i="0" dirty="0">
                <a:effectLst/>
                <a:latin typeface="Times New Roman" panose="02020603050405020304" pitchFamily="18" charset="0"/>
                <a:cs typeface="Times New Roman" panose="02020603050405020304" pitchFamily="18" charset="0"/>
              </a:rPr>
              <a:t> </a:t>
            </a:r>
            <a:r>
              <a:rPr lang="en-US" b="0" i="0" dirty="0">
                <a:solidFill>
                  <a:srgbClr val="333333"/>
                </a:solidFill>
                <a:effectLst/>
                <a:latin typeface="Times New Roman" panose="02020603050405020304" pitchFamily="18" charset="0"/>
                <a:cs typeface="Times New Roman" panose="02020603050405020304" pitchFamily="18" charset="0"/>
              </a:rPr>
              <a:t>is the contamination of water bodies by toxic chemicals. As seen in the example mentioned above, the dumped plastic bottles, tins, water cans and other wastes pollute the water bodies. These result in water pollution, which harms not just humans, but the whole ecosystem. Toxins drained from these pollutants, travel up to the food chain and eventually affect humans. In most cases, the outcome is destructive to only local population and species, but it can have an impact on a global scale too.</a:t>
            </a:r>
          </a:p>
          <a:p>
            <a:pPr algn="just"/>
            <a:r>
              <a:rPr lang="en-US" b="0" i="0" dirty="0">
                <a:solidFill>
                  <a:srgbClr val="333333"/>
                </a:solidFill>
                <a:effectLst/>
                <a:latin typeface="Times New Roman" panose="02020603050405020304" pitchFamily="18" charset="0"/>
                <a:cs typeface="Times New Roman" panose="02020603050405020304" pitchFamily="18" charset="0"/>
              </a:rPr>
              <a:t>Nearly 6 billion kilograms of garbage is dumped every year in the oceans. Apart from industrial effluents and untreated sewage, other forms of unwanted materials are dumped into various water bodies. These can range from nuclear waste to oil spills – the latter of which can render vast areas uninhabitable.</a:t>
            </a:r>
          </a:p>
          <a:p>
            <a:pPr algn="just">
              <a:buFont typeface="Arial" panose="020B0604020202020204" pitchFamily="34" charset="0"/>
              <a:buChar char="•"/>
            </a:pPr>
            <a:endParaRPr lang="en-US" b="0" i="0" dirty="0">
              <a:solidFill>
                <a:srgbClr val="333333"/>
              </a:solidFill>
              <a:effectLst/>
              <a:latin typeface="Roboto" panose="02000000000000000000" pitchFamily="2" charset="0"/>
            </a:endParaRPr>
          </a:p>
        </p:txBody>
      </p:sp>
    </p:spTree>
    <p:extLst>
      <p:ext uri="{BB962C8B-B14F-4D97-AF65-F5344CB8AC3E}">
        <p14:creationId xmlns:p14="http://schemas.microsoft.com/office/powerpoint/2010/main" val="888150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F6291-66B8-469B-8289-D17DEA6876EF}"/>
              </a:ext>
            </a:extLst>
          </p:cNvPr>
          <p:cNvSpPr txBox="1"/>
          <p:nvPr/>
        </p:nvSpPr>
        <p:spPr>
          <a:xfrm>
            <a:off x="403412" y="394447"/>
            <a:ext cx="11385176" cy="5355312"/>
          </a:xfrm>
          <a:prstGeom prst="rect">
            <a:avLst/>
          </a:prstGeom>
          <a:noFill/>
        </p:spPr>
        <p:txBody>
          <a:bodyPr wrap="square">
            <a:spAutoFit/>
          </a:bodyPr>
          <a:lstStyle/>
          <a:p>
            <a:pPr algn="l"/>
            <a:r>
              <a:rPr lang="en-US" sz="2400" b="1" i="0" dirty="0">
                <a:effectLst/>
                <a:latin typeface="Times New Roman" panose="02020603050405020304" pitchFamily="18" charset="0"/>
                <a:cs typeface="Times New Roman" panose="02020603050405020304" pitchFamily="18" charset="0"/>
              </a:rPr>
              <a:t>Effects Of Water Pollution</a:t>
            </a:r>
          </a:p>
          <a:p>
            <a:pPr algn="l"/>
            <a:endParaRPr lang="en-US" b="0" i="0" dirty="0">
              <a:solidFill>
                <a:srgbClr val="333333"/>
              </a:solidFill>
              <a:effectLst/>
              <a:latin typeface="Roboto" panose="02000000000000000000" pitchFamily="2"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effect of water pollution depends upon the type of pollutants and its concentration. Also, the location of water bodies is an important factor to determine the levels of pollution.</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Water bodies in the vicinity of urban areas are extremely polluted. This is the result of dumping garbage and toxic chemicals by industrial and commercial establishments.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Water pollution drastically affects aquatic life. It affects their metabolism, </a:t>
            </a:r>
            <a:r>
              <a:rPr lang="en-US" sz="2000" b="0" i="0" dirty="0" err="1">
                <a:solidFill>
                  <a:srgbClr val="333333"/>
                </a:solidFill>
                <a:effectLst/>
                <a:latin typeface="Times New Roman" panose="02020603050405020304" pitchFamily="18" charset="0"/>
                <a:cs typeface="Times New Roman" panose="02020603050405020304" pitchFamily="18" charset="0"/>
              </a:rPr>
              <a:t>behaviour</a:t>
            </a:r>
            <a:r>
              <a:rPr lang="en-US" sz="2000" b="0" i="0" dirty="0">
                <a:solidFill>
                  <a:srgbClr val="333333"/>
                </a:solidFill>
                <a:effectLst/>
                <a:latin typeface="Times New Roman" panose="02020603050405020304" pitchFamily="18" charset="0"/>
                <a:cs typeface="Times New Roman" panose="02020603050405020304" pitchFamily="18" charset="0"/>
              </a:rPr>
              <a:t>, causes illness and eventual death. Dioxin is a chemical that causes a lot of problems from reproduction to uncontrolled cell growth or cancer. This chemical is bioaccumulated in fish, chicken and meat. Chemicals such as this travel up the food chain before entering the human body.</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effect of water pollution can have a huge impact on the food chain. It disrupts the food-chain. Cadmium and lead are some toxic substances, these pollutants upon entering the food chain through animals (fish when consumed by animals, humans) can continue to disrupt at higher levels.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Humans are affected by pollution and can contract diseases such as hepatitis through </a:t>
            </a:r>
            <a:r>
              <a:rPr lang="en-US" sz="2000" b="0" i="0" dirty="0" err="1">
                <a:solidFill>
                  <a:srgbClr val="333333"/>
                </a:solidFill>
                <a:effectLst/>
                <a:latin typeface="Times New Roman" panose="02020603050405020304" pitchFamily="18" charset="0"/>
                <a:cs typeface="Times New Roman" panose="02020603050405020304" pitchFamily="18" charset="0"/>
              </a:rPr>
              <a:t>faecal</a:t>
            </a:r>
            <a:r>
              <a:rPr lang="en-US" sz="2000" b="0" i="0" dirty="0">
                <a:solidFill>
                  <a:srgbClr val="333333"/>
                </a:solidFill>
                <a:effectLst/>
                <a:latin typeface="Times New Roman" panose="02020603050405020304" pitchFamily="18" charset="0"/>
                <a:cs typeface="Times New Roman" panose="02020603050405020304" pitchFamily="18" charset="0"/>
              </a:rPr>
              <a:t> matter in water sources. Poor drinking water treatment and unfit water can always cause an outbreak of </a:t>
            </a:r>
            <a:r>
              <a:rPr lang="en-US" sz="2000" b="1" i="0" u="none" strike="noStrike" dirty="0">
                <a:solidFill>
                  <a:srgbClr val="73AD21"/>
                </a:solidFill>
                <a:effectLst/>
                <a:latin typeface="Times New Roman" panose="02020603050405020304" pitchFamily="18" charset="0"/>
                <a:cs typeface="Times New Roman" panose="02020603050405020304" pitchFamily="18" charset="0"/>
                <a:hlinkClick r:id="rId2"/>
              </a:rPr>
              <a:t>infectious diseases</a:t>
            </a:r>
            <a:r>
              <a:rPr lang="en-US" sz="2000" b="0" i="0" dirty="0">
                <a:solidFill>
                  <a:srgbClr val="333333"/>
                </a:solidFill>
                <a:effectLst/>
                <a:latin typeface="Times New Roman" panose="02020603050405020304" pitchFamily="18" charset="0"/>
                <a:cs typeface="Times New Roman" panose="02020603050405020304" pitchFamily="18" charset="0"/>
              </a:rPr>
              <a:t> such as cholera, etc.</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ecosystem can be critically affected, modified and </a:t>
            </a:r>
            <a:r>
              <a:rPr lang="en-US" sz="2000" b="0" i="0" dirty="0" err="1">
                <a:solidFill>
                  <a:srgbClr val="333333"/>
                </a:solidFill>
                <a:effectLst/>
                <a:latin typeface="Times New Roman" panose="02020603050405020304" pitchFamily="18" charset="0"/>
                <a:cs typeface="Times New Roman" panose="02020603050405020304" pitchFamily="18" charset="0"/>
              </a:rPr>
              <a:t>destructured</a:t>
            </a:r>
            <a:r>
              <a:rPr lang="en-US" sz="2000" b="0" i="0" dirty="0">
                <a:solidFill>
                  <a:srgbClr val="333333"/>
                </a:solidFill>
                <a:effectLst/>
                <a:latin typeface="Times New Roman" panose="02020603050405020304" pitchFamily="18" charset="0"/>
                <a:cs typeface="Times New Roman" panose="02020603050405020304" pitchFamily="18" charset="0"/>
              </a:rPr>
              <a:t> because of water pollution</a:t>
            </a:r>
            <a:r>
              <a:rPr lang="en-US" b="0" i="0" dirty="0">
                <a:solidFill>
                  <a:srgbClr val="333333"/>
                </a:solidFill>
                <a:effectLst/>
                <a:latin typeface="Roboto" panose="02000000000000000000" pitchFamily="2" charset="0"/>
              </a:rPr>
              <a:t>.</a:t>
            </a:r>
          </a:p>
        </p:txBody>
      </p:sp>
    </p:spTree>
    <p:extLst>
      <p:ext uri="{BB962C8B-B14F-4D97-AF65-F5344CB8AC3E}">
        <p14:creationId xmlns:p14="http://schemas.microsoft.com/office/powerpoint/2010/main" val="74717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3677</Words>
  <Application>Microsoft Office PowerPoint</Application>
  <PresentationFormat>Widescreen</PresentationFormat>
  <Paragraphs>170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SATYAM SINGH</dc:creator>
  <cp:lastModifiedBy>SATYAM SINGH</cp:lastModifiedBy>
  <cp:revision>5</cp:revision>
  <dcterms:created xsi:type="dcterms:W3CDTF">2022-01-12T01:03:13Z</dcterms:created>
  <dcterms:modified xsi:type="dcterms:W3CDTF">2022-01-14T10:03:40Z</dcterms:modified>
</cp:coreProperties>
</file>