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3803-87FD-4185-AFE7-7C18C7A399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FB1192-A394-4716-8FBE-2858C6C3C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1AB979-5C82-4E4B-B75D-A9B3033C9733}"/>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5" name="Footer Placeholder 4">
            <a:extLst>
              <a:ext uri="{FF2B5EF4-FFF2-40B4-BE49-F238E27FC236}">
                <a16:creationId xmlns:a16="http://schemas.microsoft.com/office/drawing/2014/main" id="{247C5CDB-5405-4F3E-88A4-B28D2E770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991AE-E5C4-40F2-927B-76B43FC7684B}"/>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20267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6CB1-A823-496F-B954-A8700D260E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506411-33AC-424F-AE6E-25AA77FDC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AAE97-2010-459A-A73B-6E460964E63C}"/>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5" name="Footer Placeholder 4">
            <a:extLst>
              <a:ext uri="{FF2B5EF4-FFF2-40B4-BE49-F238E27FC236}">
                <a16:creationId xmlns:a16="http://schemas.microsoft.com/office/drawing/2014/main" id="{7E8DF680-1099-4900-85F7-E6F8D582B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DAD59-D43E-482A-BB74-E8958CBCA24C}"/>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4315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53520-55C3-4125-8EA9-7A3E69543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8FCD9D-8E71-4253-A06E-1CA7D82D9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16B4B7-C848-4032-9840-14678C08A9D1}"/>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5" name="Footer Placeholder 4">
            <a:extLst>
              <a:ext uri="{FF2B5EF4-FFF2-40B4-BE49-F238E27FC236}">
                <a16:creationId xmlns:a16="http://schemas.microsoft.com/office/drawing/2014/main" id="{311F9BBD-9B7B-4E48-9C9B-260C64475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C7914-4F0A-446B-BE79-E60F3F34C87C}"/>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32549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2C8A-AE3B-46F3-A805-06C015B9A7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5FE596-EA82-46CA-A347-CCE9ED220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3E37E-D3B8-49AF-9012-5E390EAB3A17}"/>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5" name="Footer Placeholder 4">
            <a:extLst>
              <a:ext uri="{FF2B5EF4-FFF2-40B4-BE49-F238E27FC236}">
                <a16:creationId xmlns:a16="http://schemas.microsoft.com/office/drawing/2014/main" id="{2A4BD21C-E6DE-4AE6-B221-6083BFF29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23A67-5C1F-4C7A-A857-13DB563D366A}"/>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264188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9903-2869-45DB-9AAA-01D0BF15C9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466AF8-1CDC-4559-B936-4EE666C05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DCCEB-5A63-49BA-8994-2EBD80DF9511}"/>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5" name="Footer Placeholder 4">
            <a:extLst>
              <a:ext uri="{FF2B5EF4-FFF2-40B4-BE49-F238E27FC236}">
                <a16:creationId xmlns:a16="http://schemas.microsoft.com/office/drawing/2014/main" id="{9B365DB3-B29D-46F4-B223-2B83E856E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B5A47-561D-4F1B-B963-C9ACA909DC4A}"/>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50122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53CC-4ADC-4131-81D4-B9BEC307A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FABC71-E905-4899-96CC-76F00E520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35284C-9B31-43F0-BAB0-F88801CCC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00090C-7AD8-426B-B0B5-77DD5A68148E}"/>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6" name="Footer Placeholder 5">
            <a:extLst>
              <a:ext uri="{FF2B5EF4-FFF2-40B4-BE49-F238E27FC236}">
                <a16:creationId xmlns:a16="http://schemas.microsoft.com/office/drawing/2014/main" id="{58BEB9D8-8D8E-4DCA-8975-17D72E978B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D3F196-3543-4F94-A08B-CCF9982834C5}"/>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270165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0733-FD8C-421D-BEA7-09D7382F64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3C3F4A-8B01-4D10-A880-D9B16B724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13D1D5-4D9D-448C-BC68-65F1C4FF4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C93106-09F1-41DE-8C78-96CB0D9AC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022ADA-A995-4750-A864-06AC72A99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E8BE61-C66D-4BA1-96B6-0459A6D3964E}"/>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8" name="Footer Placeholder 7">
            <a:extLst>
              <a:ext uri="{FF2B5EF4-FFF2-40B4-BE49-F238E27FC236}">
                <a16:creationId xmlns:a16="http://schemas.microsoft.com/office/drawing/2014/main" id="{E2D50734-1CA6-44C4-BF27-8F4BD4D2EA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8E5EA7-3EA0-4D5D-B3ED-A978BF608CF2}"/>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12274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0F22-CB33-4665-B296-0954177887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163C7-DF96-4F71-88AD-0357260BA6A2}"/>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4" name="Footer Placeholder 3">
            <a:extLst>
              <a:ext uri="{FF2B5EF4-FFF2-40B4-BE49-F238E27FC236}">
                <a16:creationId xmlns:a16="http://schemas.microsoft.com/office/drawing/2014/main" id="{461DD15F-B627-4992-881C-59B41A473D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9AADB3-25A1-4115-AE5D-3A0103C0BE19}"/>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393991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8A7A9-DA85-4C67-AD5F-08F5BEDD80E5}"/>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3" name="Footer Placeholder 2">
            <a:extLst>
              <a:ext uri="{FF2B5EF4-FFF2-40B4-BE49-F238E27FC236}">
                <a16:creationId xmlns:a16="http://schemas.microsoft.com/office/drawing/2014/main" id="{18EA3E4C-1D8B-4034-8162-24B4D06ED1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6463D9-EBC6-4D2B-BFAD-4A2031316D87}"/>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53694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0C5D-2403-499A-A37C-022CCB6BF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BDD1F9-11E8-4921-891F-B0ACCD74C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27B2AA-8D8A-466C-A394-8922CC87F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2A666-7DF9-4B95-A0D6-A25D2AA28FD2}"/>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6" name="Footer Placeholder 5">
            <a:extLst>
              <a:ext uri="{FF2B5EF4-FFF2-40B4-BE49-F238E27FC236}">
                <a16:creationId xmlns:a16="http://schemas.microsoft.com/office/drawing/2014/main" id="{83FA5155-3247-4031-882C-C6D35491C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D10053-64DB-47C7-BE8E-FC358B419D71}"/>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421339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2B0E-20C6-4F0C-B66A-0714D7F45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3F65F7-42E2-4D22-8EF5-28B744FE8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1C8CB-DA5D-4D81-9FEF-AE67FD624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7A00B-8888-4CE3-9275-6970B93971C1}"/>
              </a:ext>
            </a:extLst>
          </p:cNvPr>
          <p:cNvSpPr>
            <a:spLocks noGrp="1"/>
          </p:cNvSpPr>
          <p:nvPr>
            <p:ph type="dt" sz="half" idx="10"/>
          </p:nvPr>
        </p:nvSpPr>
        <p:spPr/>
        <p:txBody>
          <a:bodyPr/>
          <a:lstStyle/>
          <a:p>
            <a:fld id="{FDCFA7DB-C029-449C-98C0-5DEC450111E3}" type="datetimeFigureOut">
              <a:rPr lang="en-IN" smtClean="0"/>
              <a:t>28-03-2022</a:t>
            </a:fld>
            <a:endParaRPr lang="en-IN"/>
          </a:p>
        </p:txBody>
      </p:sp>
      <p:sp>
        <p:nvSpPr>
          <p:cNvPr id="6" name="Footer Placeholder 5">
            <a:extLst>
              <a:ext uri="{FF2B5EF4-FFF2-40B4-BE49-F238E27FC236}">
                <a16:creationId xmlns:a16="http://schemas.microsoft.com/office/drawing/2014/main" id="{3D19FDD9-64EA-484C-AD02-65BCA310D7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5835C4-3DD2-4BDE-940B-3E7AC6FDDB84}"/>
              </a:ext>
            </a:extLst>
          </p:cNvPr>
          <p:cNvSpPr>
            <a:spLocks noGrp="1"/>
          </p:cNvSpPr>
          <p:nvPr>
            <p:ph type="sldNum" sz="quarter" idx="12"/>
          </p:nvPr>
        </p:nvSpPr>
        <p:spPr/>
        <p:txBody>
          <a:bodyPr/>
          <a:lstStyle/>
          <a:p>
            <a:fld id="{5E25D005-A9DC-464E-A547-534C417B0C86}" type="slidenum">
              <a:rPr lang="en-IN" smtClean="0"/>
              <a:t>‹#›</a:t>
            </a:fld>
            <a:endParaRPr lang="en-IN"/>
          </a:p>
        </p:txBody>
      </p:sp>
    </p:spTree>
    <p:extLst>
      <p:ext uri="{BB962C8B-B14F-4D97-AF65-F5344CB8AC3E}">
        <p14:creationId xmlns:p14="http://schemas.microsoft.com/office/powerpoint/2010/main" val="211200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89FB96-38B4-48BA-A307-053E6F75C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161979-50C9-4B05-850F-1AEC995C4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6211C-0A6D-4350-A700-7DC63A74B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FA7DB-C029-449C-98C0-5DEC450111E3}" type="datetimeFigureOut">
              <a:rPr lang="en-IN" smtClean="0"/>
              <a:t>28-03-2022</a:t>
            </a:fld>
            <a:endParaRPr lang="en-IN"/>
          </a:p>
        </p:txBody>
      </p:sp>
      <p:sp>
        <p:nvSpPr>
          <p:cNvPr id="5" name="Footer Placeholder 4">
            <a:extLst>
              <a:ext uri="{FF2B5EF4-FFF2-40B4-BE49-F238E27FC236}">
                <a16:creationId xmlns:a16="http://schemas.microsoft.com/office/drawing/2014/main" id="{FDC3ABC6-2C45-4EBF-92D3-BAE402F23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667D45-3A7F-402E-A17C-CE7FDAEF7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5D005-A9DC-464E-A547-534C417B0C86}" type="slidenum">
              <a:rPr lang="en-IN" smtClean="0"/>
              <a:t>‹#›</a:t>
            </a:fld>
            <a:endParaRPr lang="en-IN"/>
          </a:p>
        </p:txBody>
      </p:sp>
    </p:spTree>
    <p:extLst>
      <p:ext uri="{BB962C8B-B14F-4D97-AF65-F5344CB8AC3E}">
        <p14:creationId xmlns:p14="http://schemas.microsoft.com/office/powerpoint/2010/main" val="220595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britannica.com/science/organic-compound" TargetMode="External"/><Relationship Id="rId13" Type="http://schemas.openxmlformats.org/officeDocument/2006/relationships/hyperlink" Target="https://www.britannica.com/technology/indigo-dye" TargetMode="External"/><Relationship Id="rId18" Type="http://schemas.openxmlformats.org/officeDocument/2006/relationships/hyperlink" Target="https://www.britannica.com/plant/prickly-pear" TargetMode="External"/><Relationship Id="rId3" Type="http://schemas.openxmlformats.org/officeDocument/2006/relationships/hyperlink" Target="https://www.britannica.com/topic/textile" TargetMode="External"/><Relationship Id="rId21" Type="http://schemas.openxmlformats.org/officeDocument/2006/relationships/hyperlink" Target="https://www.britannica.com/place/Mediterranean-Sea" TargetMode="External"/><Relationship Id="rId7" Type="http://schemas.openxmlformats.org/officeDocument/2006/relationships/hyperlink" Target="https://www.britannica.com/technology/pigment" TargetMode="External"/><Relationship Id="rId12" Type="http://schemas.openxmlformats.org/officeDocument/2006/relationships/hyperlink" Target="https://www.britannica.com/technology/alizarin" TargetMode="External"/><Relationship Id="rId17" Type="http://schemas.openxmlformats.org/officeDocument/2006/relationships/hyperlink" Target="https://www.britannica.com/technology/cochineal" TargetMode="External"/><Relationship Id="rId25" Type="http://schemas.openxmlformats.org/officeDocument/2006/relationships/hyperlink" Target="https://www.britannica.com/science/heartwood" TargetMode="External"/><Relationship Id="rId2" Type="http://schemas.openxmlformats.org/officeDocument/2006/relationships/hyperlink" Target="https://www.britannica.com/science/color" TargetMode="External"/><Relationship Id="rId16" Type="http://schemas.openxmlformats.org/officeDocument/2006/relationships/hyperlink" Target="https://www.britannica.com/topic/kermes" TargetMode="External"/><Relationship Id="rId20" Type="http://schemas.openxmlformats.org/officeDocument/2006/relationships/hyperlink" Target="https://www.merriam-webster.com/dictionary/indigenous" TargetMode="External"/><Relationship Id="rId1" Type="http://schemas.openxmlformats.org/officeDocument/2006/relationships/slideLayout" Target="../slideLayouts/slideLayout7.xml"/><Relationship Id="rId6" Type="http://schemas.openxmlformats.org/officeDocument/2006/relationships/hyperlink" Target="https://www.britannica.com/science/light" TargetMode="External"/><Relationship Id="rId11" Type="http://schemas.openxmlformats.org/officeDocument/2006/relationships/hyperlink" Target="https://www.merriam-webster.com/dictionary/compounds" TargetMode="External"/><Relationship Id="rId24" Type="http://schemas.openxmlformats.org/officeDocument/2006/relationships/hyperlink" Target="https://www.britannica.com/plant/logwood-tree-Haematoxylon-genus" TargetMode="External"/><Relationship Id="rId5" Type="http://schemas.openxmlformats.org/officeDocument/2006/relationships/hyperlink" Target="https://www.britannica.com/topic/leather" TargetMode="External"/><Relationship Id="rId15" Type="http://schemas.openxmlformats.org/officeDocument/2006/relationships/hyperlink" Target="https://www.britannica.com/animal/scale-insect" TargetMode="External"/><Relationship Id="rId23" Type="http://schemas.openxmlformats.org/officeDocument/2006/relationships/hyperlink" Target="https://www.britannica.com/science/flavonoid" TargetMode="External"/><Relationship Id="rId10" Type="http://schemas.openxmlformats.org/officeDocument/2006/relationships/hyperlink" Target="https://www.britannica.com/science/inorganic-compound" TargetMode="External"/><Relationship Id="rId19" Type="http://schemas.openxmlformats.org/officeDocument/2006/relationships/hyperlink" Target="https://www.britannica.com/science/Tyrian-purple" TargetMode="External"/><Relationship Id="rId4" Type="http://schemas.openxmlformats.org/officeDocument/2006/relationships/hyperlink" Target="https://www.britannica.com/technology/paper" TargetMode="External"/><Relationship Id="rId9" Type="http://schemas.openxmlformats.org/officeDocument/2006/relationships/hyperlink" Target="https://www.britannica.com/science/carbon-chemical-element" TargetMode="External"/><Relationship Id="rId14" Type="http://schemas.openxmlformats.org/officeDocument/2006/relationships/hyperlink" Target="https://www.britannica.com/plant/madder" TargetMode="External"/><Relationship Id="rId22" Type="http://schemas.openxmlformats.org/officeDocument/2006/relationships/hyperlink" Target="https://www.britannica.com/science/bark-plant-tiss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oughtco.com/simple-alkyl-chains-608216" TargetMode="External"/><Relationship Id="rId7" Type="http://schemas.openxmlformats.org/officeDocument/2006/relationships/hyperlink" Target="https://www.thoughtco.com/definition-of-zwitterion-604702" TargetMode="External"/><Relationship Id="rId2" Type="http://schemas.openxmlformats.org/officeDocument/2006/relationships/hyperlink" Target="https://www.thoughtco.com/definition-of-surfactant-605928" TargetMode="External"/><Relationship Id="rId1" Type="http://schemas.openxmlformats.org/officeDocument/2006/relationships/slideLayout" Target="../slideLayouts/slideLayout7.xml"/><Relationship Id="rId6" Type="http://schemas.openxmlformats.org/officeDocument/2006/relationships/hyperlink" Target="https://www.thoughtco.com/definition-of-anion-and-examples-604344" TargetMode="External"/><Relationship Id="rId5" Type="http://schemas.openxmlformats.org/officeDocument/2006/relationships/hyperlink" Target="https://www.thoughtco.com/definition-of-ion-604535" TargetMode="External"/><Relationship Id="rId4" Type="http://schemas.openxmlformats.org/officeDocument/2006/relationships/hyperlink" Target="https://www.thoughtco.com/chemistry-of-hard-and-soft-water-60218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yjus.com/chemistry/potable-water/"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yjus.com/chemistry/caustic-soda-preparation-properties-and-us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byjus.com/chemistry/soaps-and-detergent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byjus.com/chemistry/ecosystem-component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byjus.com/chemistry/properties-of-dd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britannica.com/science/sulfuric-acid" TargetMode="External"/><Relationship Id="rId2" Type="http://schemas.openxmlformats.org/officeDocument/2006/relationships/hyperlink" Target="https://www.britannica.com/plant/plant" TargetMode="External"/><Relationship Id="rId1" Type="http://schemas.openxmlformats.org/officeDocument/2006/relationships/slideLayout" Target="../slideLayouts/slideLayout7.xml"/><Relationship Id="rId4" Type="http://schemas.openxmlformats.org/officeDocument/2006/relationships/hyperlink" Target="https://www.britannica.com/topic/crop-agricultu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DB693D-8E8C-4AE7-9DDB-CCFD4BE6F41E}"/>
              </a:ext>
            </a:extLst>
          </p:cNvPr>
          <p:cNvSpPr txBox="1"/>
          <p:nvPr/>
        </p:nvSpPr>
        <p:spPr>
          <a:xfrm>
            <a:off x="5011270" y="179294"/>
            <a:ext cx="1343638"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Unit - 4</a:t>
            </a:r>
          </a:p>
        </p:txBody>
      </p:sp>
      <p:sp>
        <p:nvSpPr>
          <p:cNvPr id="4" name="TextBox 3">
            <a:extLst>
              <a:ext uri="{FF2B5EF4-FFF2-40B4-BE49-F238E27FC236}">
                <a16:creationId xmlns:a16="http://schemas.microsoft.com/office/drawing/2014/main" id="{9A2F139A-AFC2-4D5E-BDFF-88626B066967}"/>
              </a:ext>
            </a:extLst>
          </p:cNvPr>
          <p:cNvSpPr txBox="1"/>
          <p:nvPr/>
        </p:nvSpPr>
        <p:spPr>
          <a:xfrm>
            <a:off x="258907" y="702514"/>
            <a:ext cx="11538645" cy="2554545"/>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What are Pesticides?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Pesticides are chemical substances that are meant to kill pests. In general, a pesticide is a chemical or a biological agent such as a virus, bacterium, antimicrobial, or disinfectant that deters, incapacitates, kills, pests.</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This use of pesticides is so common that the term pesticide is often treated as synonymous with plant protection products. It is commonly used to eliminate or control a variety of agricultural pests that can damage crops and livestock and reduce farm productivity. The most commonly applied pesticides are insecticides to kill insects, herbicides to kill weeds, rodenticides to kill rodents, and fungicides to control fungi, </a:t>
            </a:r>
            <a:r>
              <a:rPr lang="en-US" sz="2000" b="0" i="0" dirty="0" err="1">
                <a:solidFill>
                  <a:srgbClr val="333333"/>
                </a:solidFill>
                <a:effectLst/>
                <a:latin typeface="Times New Roman" panose="02020603050405020304" pitchFamily="18" charset="0"/>
                <a:cs typeface="Times New Roman" panose="02020603050405020304" pitchFamily="18" charset="0"/>
              </a:rPr>
              <a:t>mould</a:t>
            </a:r>
            <a:r>
              <a:rPr lang="en-US" sz="2000" b="0" i="0" dirty="0">
                <a:solidFill>
                  <a:srgbClr val="333333"/>
                </a:solidFill>
                <a:effectLst/>
                <a:latin typeface="Times New Roman" panose="02020603050405020304" pitchFamily="18" charset="0"/>
                <a:cs typeface="Times New Roman" panose="02020603050405020304" pitchFamily="18" charset="0"/>
              </a:rPr>
              <a:t>, and mildew.</a:t>
            </a:r>
          </a:p>
        </p:txBody>
      </p:sp>
      <p:sp>
        <p:nvSpPr>
          <p:cNvPr id="6" name="TextBox 5">
            <a:extLst>
              <a:ext uri="{FF2B5EF4-FFF2-40B4-BE49-F238E27FC236}">
                <a16:creationId xmlns:a16="http://schemas.microsoft.com/office/drawing/2014/main" id="{8F940E8F-072E-4629-B989-48A134F4D448}"/>
              </a:ext>
            </a:extLst>
          </p:cNvPr>
          <p:cNvSpPr txBox="1"/>
          <p:nvPr/>
        </p:nvSpPr>
        <p:spPr>
          <a:xfrm>
            <a:off x="258907" y="3200417"/>
            <a:ext cx="11466927" cy="3754874"/>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Types of Pesticides</a:t>
            </a:r>
          </a:p>
          <a:p>
            <a:pPr algn="l"/>
            <a:r>
              <a:rPr lang="en-US" sz="2000" b="0" i="0" dirty="0">
                <a:solidFill>
                  <a:srgbClr val="333333"/>
                </a:solidFill>
                <a:effectLst/>
                <a:latin typeface="Times New Roman" panose="02020603050405020304" pitchFamily="18" charset="0"/>
                <a:cs typeface="Times New Roman" panose="02020603050405020304" pitchFamily="18" charset="0"/>
              </a:rPr>
              <a:t>These are grouped according to the types of pests which they kill:</a:t>
            </a:r>
          </a:p>
          <a:p>
            <a:pPr algn="l"/>
            <a:endParaRPr lang="en-IN" sz="2000" b="0" i="0" dirty="0">
              <a:solidFill>
                <a:srgbClr val="333333"/>
              </a:solidFill>
              <a:effectLst/>
              <a:latin typeface="Times New Roman" panose="02020603050405020304" pitchFamily="18" charset="0"/>
              <a:cs typeface="Times New Roman" panose="02020603050405020304" pitchFamily="18" charset="0"/>
            </a:endParaRPr>
          </a:p>
          <a:p>
            <a:pPr algn="l"/>
            <a:r>
              <a:rPr lang="en-IN" sz="2000" b="0" i="0" dirty="0">
                <a:solidFill>
                  <a:srgbClr val="333333"/>
                </a:solidFill>
                <a:effectLst/>
                <a:latin typeface="Times New Roman" panose="02020603050405020304" pitchFamily="18" charset="0"/>
                <a:cs typeface="Times New Roman" panose="02020603050405020304" pitchFamily="18" charset="0"/>
              </a:rPr>
              <a:t>Grouped by Types of Pests They Kill</a:t>
            </a:r>
          </a:p>
          <a:p>
            <a:pPr algn="l"/>
            <a:endParaRPr lang="en-IN" sz="20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Insecticides  – insects</a:t>
            </a:r>
          </a:p>
          <a:p>
            <a:pPr algn="l">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Herbicides – plants</a:t>
            </a:r>
          </a:p>
          <a:p>
            <a:pPr algn="l">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Rodenticides – rodents (rats &amp; mice)</a:t>
            </a:r>
          </a:p>
          <a:p>
            <a:pPr algn="l">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Bactericides – bacteria</a:t>
            </a:r>
          </a:p>
          <a:p>
            <a:pPr algn="l">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Fungicides – fungi</a:t>
            </a:r>
          </a:p>
          <a:p>
            <a:pPr algn="l">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Larvicides – larvae</a:t>
            </a:r>
          </a:p>
          <a:p>
            <a:pPr algn="l"/>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1084635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F5BD56-0675-4956-8840-0F405D9519D2}"/>
              </a:ext>
            </a:extLst>
          </p:cNvPr>
          <p:cNvSpPr>
            <a:spLocks noChangeArrowheads="1"/>
          </p:cNvSpPr>
          <p:nvPr/>
        </p:nvSpPr>
        <p:spPr bwMode="auto">
          <a:xfrm>
            <a:off x="125506" y="3059"/>
            <a:ext cx="11743764"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What is Food Preservation?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The process in which the perishable food materials are given a suitable chemical or physical treatment to prevent their spoilage and to retain their nutritive value for a longer period is called food preservation.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There are two basic methods of food preservation. They are,</a:t>
            </a:r>
            <a:b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1. Bactericidal methods:</a:t>
            </a: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In this method, the microorganism responsible for the spoilage of food material is eliminated.</a:t>
            </a:r>
            <a:b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2. Bacteriostatic methods</a:t>
            </a: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In this method, the condition is created to return the growth and action of the food spoiling microorganisms such as bacteria and enzymes.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The presence of a high concentration of salt squeezes out water from the food material through osmosis. This prevents the spoilage of food by inhibiting bacterial growth.</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Sugar syrup containing more than 68%</a:t>
            </a:r>
            <a:r>
              <a:rPr kumimoji="0" lang="en-US" altLang="en-US" sz="2000" b="0" i="0" u="none" strike="noStrike" cap="none" normalizeH="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sugar also inhibits bacterial growth as there is very little free water.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C01C3AB-5CB0-4382-9F13-E6238B18837C}"/>
              </a:ext>
            </a:extLst>
          </p:cNvPr>
          <p:cNvSpPr>
            <a:spLocks noChangeArrowheads="1"/>
          </p:cNvSpPr>
          <p:nvPr/>
        </p:nvSpPr>
        <p:spPr bwMode="auto">
          <a:xfrm>
            <a:off x="188258" y="3530954"/>
            <a:ext cx="11618259"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What are Chemical Food Preservatives?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A chemical substance that prevents the spoilage of food material by destroying the food spoiling microorganism in it is called a food preservative.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Some examples of chemical food preservatives are,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Sodium Benzoate: </a:t>
            </a: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It is used to preserve fruit juices and squash as sodium benzoate is soluble in water. It kills the food spoiling microorganism. It is metabolized by the conversion of hippuric acid (C6H5CONHCH2COOH)(C6H5CONHCH2COOH) that is ultimately excreted out in the urine.</a:t>
            </a:r>
          </a:p>
          <a:p>
            <a:pPr algn="just"/>
            <a:r>
              <a:rPr lang="en-US" b="1" dirty="0">
                <a:latin typeface="Times New Roman" panose="02020603050405020304" pitchFamily="18" charset="0"/>
                <a:cs typeface="Times New Roman" panose="02020603050405020304" pitchFamily="18" charset="0"/>
              </a:rPr>
              <a:t>2. Sodium or Potassium Metabisulphite: </a:t>
            </a:r>
            <a:r>
              <a:rPr lang="en-US" dirty="0">
                <a:latin typeface="Times New Roman" panose="02020603050405020304" pitchFamily="18" charset="0"/>
                <a:cs typeface="Times New Roman" panose="02020603050405020304" pitchFamily="18" charset="0"/>
              </a:rPr>
              <a:t>it is used for preserving </a:t>
            </a:r>
            <a:r>
              <a:rPr lang="en-US" dirty="0" err="1">
                <a:latin typeface="Times New Roman" panose="02020603050405020304" pitchFamily="18" charset="0"/>
                <a:cs typeface="Times New Roman" panose="02020603050405020304" pitchFamily="18" charset="0"/>
              </a:rPr>
              <a:t>colourless</a:t>
            </a:r>
            <a:r>
              <a:rPr lang="en-US" dirty="0">
                <a:latin typeface="Times New Roman" panose="02020603050405020304" pitchFamily="18" charset="0"/>
                <a:cs typeface="Times New Roman" panose="02020603050405020304" pitchFamily="18" charset="0"/>
              </a:rPr>
              <a:t> fruits like apple, litchi, mango chutney and lemon squashes, etc. These react with the acids of fruits are juices and produce sulfur dioxide, which kills the microorganisms.</a:t>
            </a:r>
          </a:p>
          <a:p>
            <a:pPr algn="just"/>
            <a:r>
              <a:rPr lang="en-US" dirty="0">
                <a:latin typeface="Times New Roman" panose="02020603050405020304" pitchFamily="18" charset="0"/>
                <a:cs typeface="Times New Roman" panose="02020603050405020304" pitchFamily="18" charset="0"/>
              </a:rPr>
              <a:t>Salts of propanoic acid and sorbic acid are used as preservatives for controlling the growth of yeast and </a:t>
            </a:r>
            <a:r>
              <a:rPr lang="en-US" dirty="0" err="1">
                <a:latin typeface="Times New Roman" panose="02020603050405020304" pitchFamily="18" charset="0"/>
                <a:cs typeface="Times New Roman" panose="02020603050405020304" pitchFamily="18" charset="0"/>
              </a:rPr>
              <a:t>moulds</a:t>
            </a:r>
            <a:r>
              <a:rPr lang="en-US" dirty="0">
                <a:latin typeface="Times New Roman" panose="02020603050405020304" pitchFamily="18" charset="0"/>
                <a:cs typeface="Times New Roman" panose="02020603050405020304" pitchFamily="18" charset="0"/>
              </a:rPr>
              <a:t> in food items such as cheese, pickles, baked food, certain meat, and fish products.</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70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450F59-3828-4521-997E-B04743AEC2AF}"/>
              </a:ext>
            </a:extLst>
          </p:cNvPr>
          <p:cNvSpPr txBox="1"/>
          <p:nvPr/>
        </p:nvSpPr>
        <p:spPr>
          <a:xfrm>
            <a:off x="457200" y="377442"/>
            <a:ext cx="10694894" cy="1323439"/>
          </a:xfrm>
          <a:prstGeom prst="rect">
            <a:avLst/>
          </a:prstGeom>
          <a:noFill/>
        </p:spPr>
        <p:txBody>
          <a:bodyPr wrap="square">
            <a:spAutoFit/>
          </a:bodyPr>
          <a:lstStyle/>
          <a:p>
            <a:pPr algn="l"/>
            <a:r>
              <a:rPr lang="en-US" sz="2000" b="1" i="0" dirty="0">
                <a:solidFill>
                  <a:srgbClr val="111111"/>
                </a:solidFill>
                <a:effectLst/>
                <a:latin typeface="Times New Roman" panose="02020603050405020304" pitchFamily="18" charset="0"/>
                <a:cs typeface="Times New Roman" panose="02020603050405020304" pitchFamily="18" charset="0"/>
              </a:rPr>
              <a:t>Is Food </a:t>
            </a:r>
            <a:r>
              <a:rPr lang="en-US" sz="2000" b="1" i="0" dirty="0" err="1">
                <a:solidFill>
                  <a:srgbClr val="111111"/>
                </a:solidFill>
                <a:effectLst/>
                <a:latin typeface="Times New Roman" panose="02020603050405020304" pitchFamily="18" charset="0"/>
                <a:cs typeface="Times New Roman" panose="02020603050405020304" pitchFamily="18" charset="0"/>
              </a:rPr>
              <a:t>Colour</a:t>
            </a:r>
            <a:r>
              <a:rPr lang="en-US" sz="2000" b="1" i="0" dirty="0">
                <a:solidFill>
                  <a:srgbClr val="111111"/>
                </a:solidFill>
                <a:effectLst/>
                <a:latin typeface="Times New Roman" panose="02020603050405020304" pitchFamily="18" charset="0"/>
                <a:cs typeface="Times New Roman" panose="02020603050405020304" pitchFamily="18" charset="0"/>
              </a:rPr>
              <a:t> a Food Additive?</a:t>
            </a:r>
          </a:p>
          <a:p>
            <a:pPr algn="l"/>
            <a:r>
              <a:rPr lang="en-US" sz="2000" b="0" i="0" dirty="0">
                <a:solidFill>
                  <a:srgbClr val="444444"/>
                </a:solidFill>
                <a:effectLst/>
                <a:latin typeface="Times New Roman" panose="02020603050405020304" pitchFamily="18" charset="0"/>
                <a:cs typeface="Times New Roman" panose="02020603050405020304" pitchFamily="18" charset="0"/>
              </a:rPr>
              <a:t>Food </a:t>
            </a:r>
            <a:r>
              <a:rPr lang="en-US" sz="2000" b="0" i="0" dirty="0" err="1">
                <a:solidFill>
                  <a:srgbClr val="444444"/>
                </a:solidFill>
                <a:effectLst/>
                <a:latin typeface="Times New Roman" panose="02020603050405020304" pitchFamily="18" charset="0"/>
                <a:cs typeface="Times New Roman" panose="02020603050405020304" pitchFamily="18" charset="0"/>
              </a:rPr>
              <a:t>colours</a:t>
            </a:r>
            <a:r>
              <a:rPr lang="en-US" sz="2000" b="0" i="0" dirty="0">
                <a:solidFill>
                  <a:srgbClr val="444444"/>
                </a:solidFill>
                <a:effectLst/>
                <a:latin typeface="Times New Roman" panose="02020603050405020304" pitchFamily="18" charset="0"/>
                <a:cs typeface="Times New Roman" panose="02020603050405020304" pitchFamily="18" charset="0"/>
              </a:rPr>
              <a:t> (dyes) are used to increase the appearance of the food. Acidic and basic dyes are widely used synthetic dyes. Some examples of food </a:t>
            </a:r>
            <a:r>
              <a:rPr lang="en-US" sz="2000" b="0" i="0" dirty="0" err="1">
                <a:solidFill>
                  <a:srgbClr val="444444"/>
                </a:solidFill>
                <a:effectLst/>
                <a:latin typeface="Times New Roman" panose="02020603050405020304" pitchFamily="18" charset="0"/>
                <a:cs typeface="Times New Roman" panose="02020603050405020304" pitchFamily="18" charset="0"/>
              </a:rPr>
              <a:t>colours</a:t>
            </a:r>
            <a:r>
              <a:rPr lang="en-US" sz="2000" b="0" i="0" dirty="0">
                <a:solidFill>
                  <a:srgbClr val="444444"/>
                </a:solidFill>
                <a:effectLst/>
                <a:latin typeface="Times New Roman" panose="02020603050405020304" pitchFamily="18" charset="0"/>
                <a:cs typeface="Times New Roman" panose="02020603050405020304" pitchFamily="18" charset="0"/>
              </a:rPr>
              <a:t> are </a:t>
            </a:r>
            <a:r>
              <a:rPr lang="en-US" sz="2000" b="0" i="0" dirty="0" err="1">
                <a:solidFill>
                  <a:srgbClr val="444444"/>
                </a:solidFill>
                <a:effectLst/>
                <a:latin typeface="Times New Roman" panose="02020603050405020304" pitchFamily="18" charset="0"/>
                <a:cs typeface="Times New Roman" panose="02020603050405020304" pitchFamily="18" charset="0"/>
              </a:rPr>
              <a:t>carmoisine</a:t>
            </a:r>
            <a:r>
              <a:rPr lang="en-US" sz="2000" b="0" i="0" dirty="0">
                <a:solidFill>
                  <a:srgbClr val="444444"/>
                </a:solidFill>
                <a:effectLst/>
                <a:latin typeface="Times New Roman" panose="02020603050405020304" pitchFamily="18" charset="0"/>
                <a:cs typeface="Times New Roman" panose="02020603050405020304" pitchFamily="18" charset="0"/>
              </a:rPr>
              <a:t>, erythrosine, sunset yellow, indigo, etc.</a:t>
            </a:r>
          </a:p>
        </p:txBody>
      </p:sp>
      <p:sp>
        <p:nvSpPr>
          <p:cNvPr id="4" name="TextBox 3">
            <a:extLst>
              <a:ext uri="{FF2B5EF4-FFF2-40B4-BE49-F238E27FC236}">
                <a16:creationId xmlns:a16="http://schemas.microsoft.com/office/drawing/2014/main" id="{1D850621-733F-48BA-8287-EC9821F7A3B0}"/>
              </a:ext>
            </a:extLst>
          </p:cNvPr>
          <p:cNvSpPr txBox="1"/>
          <p:nvPr/>
        </p:nvSpPr>
        <p:spPr>
          <a:xfrm>
            <a:off x="327211" y="2046797"/>
            <a:ext cx="11752729" cy="3477875"/>
          </a:xfrm>
          <a:prstGeom prst="rect">
            <a:avLst/>
          </a:prstGeom>
          <a:noFill/>
        </p:spPr>
        <p:txBody>
          <a:bodyPr wrap="square">
            <a:spAutoFit/>
          </a:bodyPr>
          <a:lstStyle/>
          <a:p>
            <a:pPr algn="just"/>
            <a:r>
              <a:rPr lang="en-US" sz="2000" b="1" i="0" dirty="0">
                <a:solidFill>
                  <a:srgbClr val="111111"/>
                </a:solidFill>
                <a:effectLst/>
                <a:latin typeface="Times New Roman" panose="02020603050405020304" pitchFamily="18" charset="0"/>
                <a:cs typeface="Times New Roman" panose="02020603050405020304" pitchFamily="18" charset="0"/>
              </a:rPr>
              <a:t>What are the Advantages of Food Additives?</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Food additives improve the quality, texture, consistency, appearance, and other technical requirements of the food material.</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Food additives are added to increase the shelf-life of the stored food or for cosmetic purposes.</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Antioxidants, preservatives, fat emulsifiers, and stabilizing agents as well as flavor improvers, are used to increase the shelf-life of the stored food.  Dyes, flavors, and sweetening agents help to improve their cosmetic value.</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Food additives like nutritional supplements such as vitamins, minerals, and amino acids have unique health benefits.</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With the help of food preservatives, seasonal crops and fruits are available throughout the year.</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Food additives are used to lower the calories.</a:t>
            </a:r>
          </a:p>
        </p:txBody>
      </p:sp>
    </p:spTree>
    <p:extLst>
      <p:ext uri="{BB962C8B-B14F-4D97-AF65-F5344CB8AC3E}">
        <p14:creationId xmlns:p14="http://schemas.microsoft.com/office/powerpoint/2010/main" val="169372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0BF0C-854A-4894-90D6-9222C9217820}"/>
              </a:ext>
            </a:extLst>
          </p:cNvPr>
          <p:cNvSpPr txBox="1"/>
          <p:nvPr/>
        </p:nvSpPr>
        <p:spPr>
          <a:xfrm>
            <a:off x="313764" y="312474"/>
            <a:ext cx="11681011" cy="1938992"/>
          </a:xfrm>
          <a:prstGeom prst="rect">
            <a:avLst/>
          </a:prstGeom>
          <a:noFill/>
        </p:spPr>
        <p:txBody>
          <a:bodyPr wrap="square">
            <a:spAutoFit/>
          </a:bodyPr>
          <a:lstStyle/>
          <a:p>
            <a:pPr algn="just"/>
            <a:r>
              <a:rPr lang="en-US" sz="2000" b="1" i="0" dirty="0">
                <a:solidFill>
                  <a:srgbClr val="111111"/>
                </a:solidFill>
                <a:effectLst/>
                <a:latin typeface="Times New Roman" panose="02020603050405020304" pitchFamily="18" charset="0"/>
                <a:cs typeface="Times New Roman" panose="02020603050405020304" pitchFamily="18" charset="0"/>
              </a:rPr>
              <a:t>What are the Disadvantages of Food Additives?</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Several additives can cause allergic reactions, gastric irritation, </a:t>
            </a:r>
            <a:r>
              <a:rPr lang="en-US" sz="2000" b="0" i="0" dirty="0" err="1">
                <a:solidFill>
                  <a:srgbClr val="444444"/>
                </a:solidFill>
                <a:effectLst/>
                <a:latin typeface="Times New Roman" panose="02020603050405020304" pitchFamily="18" charset="0"/>
                <a:cs typeface="Times New Roman" panose="02020603050405020304" pitchFamily="18" charset="0"/>
              </a:rPr>
              <a:t>diarrhoea</a:t>
            </a:r>
            <a:r>
              <a:rPr lang="en-US" sz="2000" b="0" i="0" dirty="0">
                <a:solidFill>
                  <a:srgbClr val="444444"/>
                </a:solidFill>
                <a:effectLst/>
                <a:latin typeface="Times New Roman" panose="02020603050405020304" pitchFamily="18" charset="0"/>
                <a:cs typeface="Times New Roman" panose="02020603050405020304" pitchFamily="18" charset="0"/>
              </a:rPr>
              <a:t>, rashes, asthma, nausea, respiratory irritation, risk of cancer, etc.</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It may lead to hyperactivity and affect the nervous system.</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Food additives sometimes destroy vitamins in the food, replacing real ingredients.</a:t>
            </a:r>
          </a:p>
          <a:p>
            <a:pPr algn="just">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During food preservation, there may be a loss of nutritive value of the food.</a:t>
            </a:r>
          </a:p>
        </p:txBody>
      </p:sp>
      <p:sp>
        <p:nvSpPr>
          <p:cNvPr id="5" name="TextBox 4">
            <a:extLst>
              <a:ext uri="{FF2B5EF4-FFF2-40B4-BE49-F238E27FC236}">
                <a16:creationId xmlns:a16="http://schemas.microsoft.com/office/drawing/2014/main" id="{D4F70B56-C66B-4A51-A236-ED4A10699448}"/>
              </a:ext>
            </a:extLst>
          </p:cNvPr>
          <p:cNvSpPr txBox="1"/>
          <p:nvPr/>
        </p:nvSpPr>
        <p:spPr>
          <a:xfrm>
            <a:off x="313764" y="2413337"/>
            <a:ext cx="11878236" cy="4062651"/>
          </a:xfrm>
          <a:prstGeom prst="rect">
            <a:avLst/>
          </a:prstGeom>
          <a:noFill/>
        </p:spPr>
        <p:txBody>
          <a:bodyPr wrap="square">
            <a:spAutoFit/>
          </a:bodyPr>
          <a:lstStyle/>
          <a:p>
            <a:pPr algn="l"/>
            <a:r>
              <a:rPr lang="en-US" sz="2000" b="1" i="0" dirty="0">
                <a:solidFill>
                  <a:srgbClr val="202124"/>
                </a:solidFill>
                <a:effectLst/>
                <a:latin typeface="Times New Roman" panose="02020603050405020304" pitchFamily="18" charset="0"/>
                <a:cs typeface="Times New Roman" panose="02020603050405020304" pitchFamily="18" charset="0"/>
              </a:rPr>
              <a:t>What are the most toxic heavy metals?</a:t>
            </a:r>
          </a:p>
          <a:p>
            <a:pPr algn="l"/>
            <a:r>
              <a:rPr lang="en-US" sz="2000" b="0" i="0" dirty="0">
                <a:solidFill>
                  <a:srgbClr val="202124"/>
                </a:solidFill>
                <a:effectLst/>
                <a:latin typeface="Times New Roman" panose="02020603050405020304" pitchFamily="18" charset="0"/>
                <a:cs typeface="Times New Roman" panose="02020603050405020304" pitchFamily="18" charset="0"/>
              </a:rPr>
              <a:t>The heavy metals most commonly associated with poisoning of humans are </a:t>
            </a:r>
            <a:r>
              <a:rPr lang="en-US" sz="2000" b="1" i="0" dirty="0">
                <a:solidFill>
                  <a:srgbClr val="202124"/>
                </a:solidFill>
                <a:effectLst/>
                <a:latin typeface="Times New Roman" panose="02020603050405020304" pitchFamily="18" charset="0"/>
                <a:cs typeface="Times New Roman" panose="02020603050405020304" pitchFamily="18" charset="0"/>
              </a:rPr>
              <a:t>lead, mercury, arsenic and cadmium</a:t>
            </a:r>
            <a:r>
              <a:rPr lang="en-US" sz="2000" b="0" i="0" dirty="0">
                <a:solidFill>
                  <a:srgbClr val="202124"/>
                </a:solidFill>
                <a:effectLst/>
                <a:latin typeface="Times New Roman" panose="02020603050405020304" pitchFamily="18" charset="0"/>
                <a:cs typeface="Times New Roman" panose="02020603050405020304" pitchFamily="18" charset="0"/>
              </a:rPr>
              <a:t>. Heavy metal poisoning may occur as a result of industrial exposure, air or water pollution, foods, medicines, improperly coated food containers, or the ingestion of lead-based paints.</a:t>
            </a:r>
          </a:p>
          <a:p>
            <a:pPr algn="l"/>
            <a:endParaRPr lang="en-US" sz="2000" dirty="0">
              <a:solidFill>
                <a:srgbClr val="202124"/>
              </a:solidFill>
              <a:latin typeface="Times New Roman" panose="02020603050405020304" pitchFamily="18" charset="0"/>
              <a:cs typeface="Times New Roman" panose="02020603050405020304" pitchFamily="18" charset="0"/>
            </a:endParaRPr>
          </a:p>
          <a:p>
            <a:pPr algn="l"/>
            <a:r>
              <a:rPr lang="en-IN" sz="2000" b="1" i="0" dirty="0">
                <a:solidFill>
                  <a:srgbClr val="202124"/>
                </a:solidFill>
                <a:effectLst/>
                <a:latin typeface="Times New Roman" panose="02020603050405020304" pitchFamily="18" charset="0"/>
                <a:cs typeface="Times New Roman" panose="02020603050405020304" pitchFamily="18" charset="0"/>
              </a:rPr>
              <a:t>What are the side effects of toxic metals?</a:t>
            </a:r>
          </a:p>
          <a:p>
            <a:pPr algn="l"/>
            <a:r>
              <a:rPr lang="en-IN" sz="2000" b="1" i="0" dirty="0">
                <a:solidFill>
                  <a:srgbClr val="202124"/>
                </a:solidFill>
                <a:effectLst/>
                <a:latin typeface="Times New Roman" panose="02020603050405020304" pitchFamily="18" charset="0"/>
                <a:cs typeface="Times New Roman" panose="02020603050405020304" pitchFamily="18" charset="0"/>
              </a:rPr>
              <a:t>Symptoms</a:t>
            </a:r>
            <a:endParaRPr lang="en-IN" sz="20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Abdominal pain, nausea, vomiting, and </a:t>
            </a:r>
            <a:r>
              <a:rPr lang="en-IN" sz="2000" b="0" i="0" dirty="0" err="1">
                <a:solidFill>
                  <a:srgbClr val="202124"/>
                </a:solidFill>
                <a:effectLst/>
                <a:latin typeface="Times New Roman" panose="02020603050405020304" pitchFamily="18" charset="0"/>
                <a:cs typeface="Times New Roman" panose="02020603050405020304" pitchFamily="18" charset="0"/>
              </a:rPr>
              <a:t>diarrhea</a:t>
            </a:r>
            <a:r>
              <a:rPr lang="en-IN" sz="2000" b="0" i="0" dirty="0">
                <a:solidFill>
                  <a:srgbClr val="202124"/>
                </a:solidFill>
                <a:effectLst/>
                <a:latin typeface="Times New Roman" panose="02020603050405020304" pitchFamily="18" charset="0"/>
                <a:cs typeface="Times New Roman" panose="02020603050405020304" pitchFamily="18" charset="0"/>
              </a:rPr>
              <a:t> (the hallmark symptoms with most cases of acute metal ingestion)</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Dehydration.</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Heart abnormalities such as cardiomyopathy or abnormal heart beat (dysrhythmia)</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Nervous system symptoms (e.g. numbness, tingling of hands and feet, and weakness)</a:t>
            </a:r>
          </a:p>
          <a:p>
            <a:pPr algn="l"/>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6354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F83B2-C9E2-44BD-9FC1-62FA896BFB31}"/>
              </a:ext>
            </a:extLst>
          </p:cNvPr>
          <p:cNvSpPr txBox="1"/>
          <p:nvPr/>
        </p:nvSpPr>
        <p:spPr>
          <a:xfrm>
            <a:off x="286869" y="250628"/>
            <a:ext cx="11053483" cy="2031325"/>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Dye</a:t>
            </a:r>
          </a:p>
          <a:p>
            <a:pPr algn="just"/>
            <a:r>
              <a:rPr lang="en-US" b="1" i="0" dirty="0">
                <a:effectLst/>
                <a:latin typeface="Times New Roman" panose="02020603050405020304" pitchFamily="18" charset="0"/>
                <a:cs typeface="Times New Roman" panose="02020603050405020304" pitchFamily="18" charset="0"/>
              </a:rPr>
              <a:t>dye</a:t>
            </a:r>
            <a:r>
              <a:rPr lang="en-US" b="0" i="0" dirty="0">
                <a:effectLst/>
                <a:latin typeface="Times New Roman" panose="02020603050405020304" pitchFamily="18" charset="0"/>
                <a:cs typeface="Times New Roman" panose="02020603050405020304" pitchFamily="18" charset="0"/>
              </a:rPr>
              <a:t>, substance used to impart </a:t>
            </a:r>
            <a:r>
              <a:rPr lang="en-US"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colour</a:t>
            </a:r>
            <a:r>
              <a:rPr lang="en-US" b="0" i="0" dirty="0">
                <a:effectLst/>
                <a:latin typeface="Times New Roman" panose="02020603050405020304" pitchFamily="18" charset="0"/>
                <a:cs typeface="Times New Roman" panose="02020603050405020304" pitchFamily="18" charset="0"/>
              </a:rPr>
              <a:t> to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textiles</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paper</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leather</a:t>
            </a:r>
            <a:r>
              <a:rPr lang="en-US" b="0" i="0" dirty="0">
                <a:effectLst/>
                <a:latin typeface="Times New Roman" panose="02020603050405020304" pitchFamily="18" charset="0"/>
                <a:cs typeface="Times New Roman" panose="02020603050405020304" pitchFamily="18" charset="0"/>
              </a:rPr>
              <a:t>, and other materials such that the </a:t>
            </a:r>
            <a:r>
              <a:rPr lang="en-US" b="0" i="0" dirty="0" err="1">
                <a:effectLst/>
                <a:latin typeface="Times New Roman" panose="02020603050405020304" pitchFamily="18" charset="0"/>
                <a:cs typeface="Times New Roman" panose="02020603050405020304" pitchFamily="18" charset="0"/>
              </a:rPr>
              <a:t>colouring</a:t>
            </a:r>
            <a:r>
              <a:rPr lang="en-US" b="0" i="0" dirty="0">
                <a:effectLst/>
                <a:latin typeface="Times New Roman" panose="02020603050405020304" pitchFamily="18" charset="0"/>
                <a:cs typeface="Times New Roman" panose="02020603050405020304" pitchFamily="18" charset="0"/>
              </a:rPr>
              <a:t> is not readily altered by washing, heat, </a:t>
            </a:r>
            <a:r>
              <a:rPr lang="en-US"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light</a:t>
            </a:r>
            <a:r>
              <a:rPr lang="en-US" b="0" i="0" dirty="0">
                <a:effectLst/>
                <a:latin typeface="Times New Roman" panose="02020603050405020304" pitchFamily="18" charset="0"/>
                <a:cs typeface="Times New Roman" panose="02020603050405020304" pitchFamily="18" charset="0"/>
              </a:rPr>
              <a:t>, or other factors to which the material is likely to be exposed. Dyes differ from </a:t>
            </a:r>
            <a:r>
              <a:rPr lang="en-US" b="0"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pigments</a:t>
            </a:r>
            <a:r>
              <a:rPr lang="en-US" b="0" i="0" dirty="0">
                <a:effectLst/>
                <a:latin typeface="Times New Roman" panose="02020603050405020304" pitchFamily="18" charset="0"/>
                <a:cs typeface="Times New Roman" panose="02020603050405020304" pitchFamily="18" charset="0"/>
              </a:rPr>
              <a:t>, which are finely ground solids dispersed in a liquid, such as paint or ink, or blended with other materials. Most dyes are </a:t>
            </a:r>
            <a:r>
              <a:rPr lang="en-US" b="0"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organic compounds</a:t>
            </a:r>
            <a:r>
              <a:rPr lang="en-US" b="0" i="0" dirty="0">
                <a:effectLst/>
                <a:latin typeface="Times New Roman" panose="02020603050405020304" pitchFamily="18" charset="0"/>
                <a:cs typeface="Times New Roman" panose="02020603050405020304" pitchFamily="18" charset="0"/>
              </a:rPr>
              <a:t> (i.e., they contain </a:t>
            </a:r>
            <a:r>
              <a:rPr lang="en-US" b="0" i="0" u="none" strike="noStrike"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carbon</a:t>
            </a:r>
            <a:r>
              <a:rPr lang="en-US" b="0" i="0" dirty="0">
                <a:effectLst/>
                <a:latin typeface="Times New Roman" panose="02020603050405020304" pitchFamily="18" charset="0"/>
                <a:cs typeface="Times New Roman" panose="02020603050405020304" pitchFamily="18" charset="0"/>
              </a:rPr>
              <a:t>), whereas pigments may be </a:t>
            </a:r>
            <a:r>
              <a:rPr lang="en-US" b="0" i="0" u="none" strike="noStrike" dirty="0">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inorganic compounds</a:t>
            </a:r>
            <a:r>
              <a:rPr lang="en-US" b="0" i="0" dirty="0">
                <a:effectLst/>
                <a:latin typeface="Times New Roman" panose="02020603050405020304" pitchFamily="18" charset="0"/>
                <a:cs typeface="Times New Roman" panose="02020603050405020304" pitchFamily="18" charset="0"/>
              </a:rPr>
              <a:t> (i.e., they do not contain carbon) or organic </a:t>
            </a:r>
            <a:r>
              <a:rPr lang="en-US" b="0" i="0" u="none" strike="noStrike"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compounds</a:t>
            </a:r>
            <a:r>
              <a:rPr lang="en-US" b="0" i="0" dirty="0">
                <a:effectLst/>
                <a:latin typeface="Times New Roman" panose="02020603050405020304" pitchFamily="18" charset="0"/>
                <a:cs typeface="Times New Roman" panose="02020603050405020304" pitchFamily="18" charset="0"/>
              </a:rPr>
              <a:t>. Pigments generally give brighter </a:t>
            </a:r>
            <a:r>
              <a:rPr lang="en-US" b="0" i="0" dirty="0" err="1">
                <a:effectLst/>
                <a:latin typeface="Times New Roman" panose="02020603050405020304" pitchFamily="18" charset="0"/>
                <a:cs typeface="Times New Roman" panose="02020603050405020304" pitchFamily="18" charset="0"/>
              </a:rPr>
              <a:t>colours</a:t>
            </a:r>
            <a:r>
              <a:rPr lang="en-US" b="0" i="0" dirty="0">
                <a:effectLst/>
                <a:latin typeface="Times New Roman" panose="02020603050405020304" pitchFamily="18" charset="0"/>
                <a:cs typeface="Times New Roman" panose="02020603050405020304" pitchFamily="18" charset="0"/>
              </a:rPr>
              <a:t> and may be dyes that are insoluble in the medium employed.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4B134D-6118-447D-90B5-021009A9CF4A}"/>
              </a:ext>
            </a:extLst>
          </p:cNvPr>
          <p:cNvSpPr txBox="1"/>
          <p:nvPr/>
        </p:nvSpPr>
        <p:spPr>
          <a:xfrm>
            <a:off x="286868" y="2420087"/>
            <a:ext cx="11403107" cy="3970318"/>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1A1A1A"/>
                </a:solidFill>
                <a:effectLst/>
                <a:latin typeface="Times New Roman" panose="02020603050405020304" pitchFamily="18" charset="0"/>
                <a:cs typeface="Times New Roman" panose="02020603050405020304" pitchFamily="18" charset="0"/>
              </a:rPr>
              <a:t>Two natural dyes,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12"/>
              </a:rPr>
              <a:t>alizarin</a:t>
            </a:r>
            <a:r>
              <a:rPr lang="en-US" b="0" i="0" dirty="0">
                <a:solidFill>
                  <a:srgbClr val="1A1A1A"/>
                </a:solidFill>
                <a:effectLst/>
                <a:latin typeface="Times New Roman" panose="02020603050405020304" pitchFamily="18" charset="0"/>
                <a:cs typeface="Times New Roman" panose="02020603050405020304" pitchFamily="18" charset="0"/>
              </a:rPr>
              <a:t> and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13"/>
              </a:rPr>
              <a:t>indigo</a:t>
            </a:r>
            <a:r>
              <a:rPr lang="en-US" b="0" i="0" dirty="0">
                <a:solidFill>
                  <a:srgbClr val="1A1A1A"/>
                </a:solidFill>
                <a:effectLst/>
                <a:latin typeface="Times New Roman" panose="02020603050405020304" pitchFamily="18" charset="0"/>
                <a:cs typeface="Times New Roman" panose="02020603050405020304" pitchFamily="18" charset="0"/>
              </a:rPr>
              <a:t>, have major significance. Alizarin is a red dye extracted from the roots of the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14"/>
              </a:rPr>
              <a:t>madder plant</a:t>
            </a:r>
            <a:r>
              <a:rPr lang="en-US" b="0" i="0" dirty="0">
                <a:solidFill>
                  <a:srgbClr val="1A1A1A"/>
                </a:solidFill>
                <a:effectLst/>
                <a:latin typeface="Times New Roman" panose="02020603050405020304" pitchFamily="18" charset="0"/>
                <a:cs typeface="Times New Roman" panose="02020603050405020304" pitchFamily="18" charset="0"/>
              </a:rPr>
              <a:t>, </a:t>
            </a:r>
            <a:r>
              <a:rPr lang="en-US" b="0" i="1" dirty="0">
                <a:solidFill>
                  <a:srgbClr val="1A1A1A"/>
                </a:solidFill>
                <a:effectLst/>
                <a:latin typeface="Times New Roman" panose="02020603050405020304" pitchFamily="18" charset="0"/>
                <a:cs typeface="Times New Roman" panose="02020603050405020304" pitchFamily="18" charset="0"/>
              </a:rPr>
              <a:t>Rubia </a:t>
            </a:r>
            <a:r>
              <a:rPr lang="en-US" b="0" i="1" dirty="0" err="1">
                <a:solidFill>
                  <a:srgbClr val="1A1A1A"/>
                </a:solidFill>
                <a:effectLst/>
                <a:latin typeface="Times New Roman" panose="02020603050405020304" pitchFamily="18" charset="0"/>
                <a:cs typeface="Times New Roman" panose="02020603050405020304" pitchFamily="18" charset="0"/>
              </a:rPr>
              <a:t>tinctorium</a:t>
            </a:r>
            <a:r>
              <a:rPr lang="en-US" b="0" i="0" dirty="0">
                <a:solidFill>
                  <a:srgbClr val="1A1A1A"/>
                </a:solidFill>
                <a:effectLst/>
                <a:latin typeface="Times New Roman" panose="02020603050405020304" pitchFamily="18" charset="0"/>
                <a:cs typeface="Times New Roman" panose="02020603050405020304" pitchFamily="18" charset="0"/>
              </a:rPr>
              <a:t>. Two other red dyes were obtained from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15"/>
              </a:rPr>
              <a:t>scale insects</a:t>
            </a:r>
            <a:r>
              <a:rPr lang="en-US" b="0" i="0" dirty="0">
                <a:solidFill>
                  <a:srgbClr val="1A1A1A"/>
                </a:solidFill>
                <a:effectLst/>
                <a:latin typeface="Times New Roman" panose="02020603050405020304" pitchFamily="18" charset="0"/>
                <a:cs typeface="Times New Roman" panose="02020603050405020304" pitchFamily="18" charset="0"/>
              </a:rPr>
              <a:t>. These include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16"/>
              </a:rPr>
              <a:t>kermes</a:t>
            </a:r>
            <a:r>
              <a:rPr lang="en-US" b="0" i="0" dirty="0">
                <a:solidFill>
                  <a:srgbClr val="1A1A1A"/>
                </a:solidFill>
                <a:effectLst/>
                <a:latin typeface="Times New Roman" panose="02020603050405020304" pitchFamily="18" charset="0"/>
                <a:cs typeface="Times New Roman" panose="02020603050405020304" pitchFamily="18" charset="0"/>
              </a:rPr>
              <a:t>, obtained from </a:t>
            </a:r>
            <a:r>
              <a:rPr lang="en-US" b="0" i="1" dirty="0">
                <a:solidFill>
                  <a:srgbClr val="1A1A1A"/>
                </a:solidFill>
                <a:effectLst/>
                <a:latin typeface="Times New Roman" panose="02020603050405020304" pitchFamily="18" charset="0"/>
                <a:cs typeface="Times New Roman" panose="02020603050405020304" pitchFamily="18" charset="0"/>
              </a:rPr>
              <a:t>Coccus </a:t>
            </a:r>
            <a:r>
              <a:rPr lang="en-US" b="0" i="1" dirty="0" err="1">
                <a:solidFill>
                  <a:srgbClr val="1A1A1A"/>
                </a:solidFill>
                <a:effectLst/>
                <a:latin typeface="Times New Roman" panose="02020603050405020304" pitchFamily="18" charset="0"/>
                <a:cs typeface="Times New Roman" panose="02020603050405020304" pitchFamily="18" charset="0"/>
              </a:rPr>
              <a:t>ilicis</a:t>
            </a:r>
            <a:r>
              <a:rPr lang="en-US" b="0" i="0" dirty="0">
                <a:solidFill>
                  <a:srgbClr val="1A1A1A"/>
                </a:solidFill>
                <a:effectLst/>
                <a:latin typeface="Times New Roman" panose="02020603050405020304" pitchFamily="18" charset="0"/>
                <a:cs typeface="Times New Roman" panose="02020603050405020304" pitchFamily="18" charset="0"/>
              </a:rPr>
              <a:t> (or </a:t>
            </a:r>
            <a:r>
              <a:rPr lang="en-US" b="0" i="1" dirty="0">
                <a:solidFill>
                  <a:srgbClr val="1A1A1A"/>
                </a:solidFill>
                <a:effectLst/>
                <a:latin typeface="Times New Roman" panose="02020603050405020304" pitchFamily="18" charset="0"/>
                <a:cs typeface="Times New Roman" panose="02020603050405020304" pitchFamily="18" charset="0"/>
              </a:rPr>
              <a:t>Kermes </a:t>
            </a:r>
            <a:r>
              <a:rPr lang="en-US" b="0" i="1" dirty="0" err="1">
                <a:solidFill>
                  <a:srgbClr val="1A1A1A"/>
                </a:solidFill>
                <a:effectLst/>
                <a:latin typeface="Times New Roman" panose="02020603050405020304" pitchFamily="18" charset="0"/>
                <a:cs typeface="Times New Roman" panose="02020603050405020304" pitchFamily="18" charset="0"/>
              </a:rPr>
              <a:t>ilicis</a:t>
            </a:r>
            <a:r>
              <a:rPr lang="en-US" b="0" i="0" dirty="0">
                <a:solidFill>
                  <a:srgbClr val="1A1A1A"/>
                </a:solidFill>
                <a:effectLst/>
                <a:latin typeface="Times New Roman" panose="02020603050405020304" pitchFamily="18" charset="0"/>
                <a:cs typeface="Times New Roman" panose="02020603050405020304" pitchFamily="18" charset="0"/>
              </a:rPr>
              <a:t>), which infects the Kermes oak, and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17"/>
              </a:rPr>
              <a:t>cochineal</a:t>
            </a:r>
            <a:r>
              <a:rPr lang="en-US" b="0" i="0" dirty="0">
                <a:solidFill>
                  <a:srgbClr val="1A1A1A"/>
                </a:solidFill>
                <a:effectLst/>
                <a:latin typeface="Times New Roman" panose="02020603050405020304" pitchFamily="18" charset="0"/>
                <a:cs typeface="Times New Roman" panose="02020603050405020304" pitchFamily="18" charset="0"/>
              </a:rPr>
              <a:t>, obtained from </a:t>
            </a:r>
            <a:r>
              <a:rPr lang="en-US" b="0" i="1" dirty="0" err="1">
                <a:solidFill>
                  <a:srgbClr val="1A1A1A"/>
                </a:solidFill>
                <a:effectLst/>
                <a:latin typeface="Times New Roman" panose="02020603050405020304" pitchFamily="18" charset="0"/>
                <a:cs typeface="Times New Roman" panose="02020603050405020304" pitchFamily="18" charset="0"/>
              </a:rPr>
              <a:t>Dactylopius</a:t>
            </a:r>
            <a:r>
              <a:rPr lang="en-US" b="0" i="1" dirty="0">
                <a:solidFill>
                  <a:srgbClr val="1A1A1A"/>
                </a:solidFill>
                <a:effectLst/>
                <a:latin typeface="Times New Roman" panose="02020603050405020304" pitchFamily="18" charset="0"/>
                <a:cs typeface="Times New Roman" panose="02020603050405020304" pitchFamily="18" charset="0"/>
              </a:rPr>
              <a:t> coccus</a:t>
            </a:r>
            <a:r>
              <a:rPr lang="en-US" b="0" i="0" dirty="0">
                <a:solidFill>
                  <a:srgbClr val="1A1A1A"/>
                </a:solidFill>
                <a:effectLst/>
                <a:latin typeface="Times New Roman" panose="02020603050405020304" pitchFamily="18" charset="0"/>
                <a:cs typeface="Times New Roman" panose="02020603050405020304" pitchFamily="18" charset="0"/>
              </a:rPr>
              <a:t>, which lives on </a:t>
            </a:r>
            <a:r>
              <a:rPr lang="en-US" b="0" i="0" u="sng" dirty="0">
                <a:solidFill>
                  <a:srgbClr val="0B3359"/>
                </a:solidFill>
                <a:effectLst/>
                <a:latin typeface="Times New Roman" panose="02020603050405020304" pitchFamily="18" charset="0"/>
                <a:cs typeface="Times New Roman" panose="02020603050405020304" pitchFamily="18" charset="0"/>
                <a:hlinkClick r:id="rId18"/>
              </a:rPr>
              <a:t>prickly pear cactus</a:t>
            </a:r>
            <a:r>
              <a:rPr lang="en-US" b="0" i="0" dirty="0">
                <a:solidFill>
                  <a:srgbClr val="1A1A1A"/>
                </a:solidFill>
                <a:effectLst/>
                <a:latin typeface="Times New Roman" panose="02020603050405020304" pitchFamily="18" charset="0"/>
                <a:cs typeface="Times New Roman" panose="02020603050405020304" pitchFamily="18" charset="0"/>
              </a:rPr>
              <a:t> in Mexico. One kilogram (2.2 pounds) of cochineal dye can be obtained from an estimated 200,000 insects. The principal </a:t>
            </a:r>
            <a:r>
              <a:rPr lang="en-US" b="0" i="0" dirty="0" err="1">
                <a:solidFill>
                  <a:srgbClr val="1A1A1A"/>
                </a:solidFill>
                <a:effectLst/>
                <a:latin typeface="Times New Roman" panose="02020603050405020304" pitchFamily="18" charset="0"/>
                <a:cs typeface="Times New Roman" panose="02020603050405020304" pitchFamily="18" charset="0"/>
              </a:rPr>
              <a:t>coloured</a:t>
            </a:r>
            <a:r>
              <a:rPr lang="en-US" b="0" i="0" dirty="0">
                <a:solidFill>
                  <a:srgbClr val="1A1A1A"/>
                </a:solidFill>
                <a:effectLst/>
                <a:latin typeface="Times New Roman" panose="02020603050405020304" pitchFamily="18" charset="0"/>
                <a:cs typeface="Times New Roman" panose="02020603050405020304" pitchFamily="18" charset="0"/>
              </a:rPr>
              <a:t> components in these dyes are </a:t>
            </a:r>
            <a:r>
              <a:rPr lang="en-US" b="0" i="0" dirty="0" err="1">
                <a:solidFill>
                  <a:srgbClr val="1A1A1A"/>
                </a:solidFill>
                <a:effectLst/>
                <a:latin typeface="Times New Roman" panose="02020603050405020304" pitchFamily="18" charset="0"/>
                <a:cs typeface="Times New Roman" panose="02020603050405020304" pitchFamily="18" charset="0"/>
              </a:rPr>
              <a:t>kermesic</a:t>
            </a:r>
            <a:r>
              <a:rPr lang="en-US" b="0" i="0" dirty="0">
                <a:solidFill>
                  <a:srgbClr val="1A1A1A"/>
                </a:solidFill>
                <a:effectLst/>
                <a:latin typeface="Times New Roman" panose="02020603050405020304" pitchFamily="18" charset="0"/>
                <a:cs typeface="Times New Roman" panose="02020603050405020304" pitchFamily="18" charset="0"/>
              </a:rPr>
              <a:t> and carminic acids, respectively, whose similarity was established by 1920.</a:t>
            </a:r>
          </a:p>
          <a:p>
            <a:endParaRPr lang="en-US" dirty="0">
              <a:solidFill>
                <a:srgbClr val="1A1A1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solidFill>
                  <a:srgbClr val="1A1A1A"/>
                </a:solidFill>
                <a:effectLst/>
                <a:latin typeface="Times New Roman" panose="02020603050405020304" pitchFamily="18" charset="0"/>
                <a:cs typeface="Times New Roman" panose="02020603050405020304" pitchFamily="18" charset="0"/>
              </a:rPr>
              <a:t>With a process developed by the Phoenicians, a derivative of indigo,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19"/>
              </a:rPr>
              <a:t>Tyrian purple</a:t>
            </a:r>
            <a:r>
              <a:rPr lang="en-US" b="0" i="0" dirty="0">
                <a:solidFill>
                  <a:srgbClr val="1A1A1A"/>
                </a:solidFill>
                <a:effectLst/>
                <a:latin typeface="Times New Roman" panose="02020603050405020304" pitchFamily="18" charset="0"/>
                <a:cs typeface="Times New Roman" panose="02020603050405020304" pitchFamily="18" charset="0"/>
              </a:rPr>
              <a:t>, was extracted in very small amounts from the glands of a snail, </a:t>
            </a:r>
            <a:r>
              <a:rPr lang="en-US" b="0" i="1" dirty="0">
                <a:solidFill>
                  <a:srgbClr val="1A1A1A"/>
                </a:solidFill>
                <a:effectLst/>
                <a:latin typeface="Times New Roman" panose="02020603050405020304" pitchFamily="18" charset="0"/>
                <a:cs typeface="Times New Roman" panose="02020603050405020304" pitchFamily="18" charset="0"/>
              </a:rPr>
              <a:t>Murex </a:t>
            </a:r>
            <a:r>
              <a:rPr lang="en-US" b="0" i="1" dirty="0" err="1">
                <a:solidFill>
                  <a:srgbClr val="1A1A1A"/>
                </a:solidFill>
                <a:effectLst/>
                <a:latin typeface="Times New Roman" panose="02020603050405020304" pitchFamily="18" charset="0"/>
                <a:cs typeface="Times New Roman" panose="02020603050405020304" pitchFamily="18" charset="0"/>
              </a:rPr>
              <a:t>brandaris</a:t>
            </a:r>
            <a:r>
              <a:rPr lang="en-US" b="0" i="0" dirty="0">
                <a:solidFill>
                  <a:srgbClr val="1A1A1A"/>
                </a:solidFill>
                <a:effectLst/>
                <a:latin typeface="Times New Roman" panose="02020603050405020304" pitchFamily="18" charset="0"/>
                <a:cs typeface="Times New Roman" panose="02020603050405020304" pitchFamily="18" charset="0"/>
              </a:rPr>
              <a:t>,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20"/>
              </a:rPr>
              <a:t>indigenous</a:t>
            </a:r>
            <a:r>
              <a:rPr lang="en-US" b="0" i="0" dirty="0">
                <a:solidFill>
                  <a:srgbClr val="1A1A1A"/>
                </a:solidFill>
                <a:effectLst/>
                <a:latin typeface="Times New Roman" panose="02020603050405020304" pitchFamily="18" charset="0"/>
                <a:cs typeface="Times New Roman" panose="02020603050405020304" pitchFamily="18" charset="0"/>
              </a:rPr>
              <a:t> to the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21"/>
              </a:rPr>
              <a:t>Mediterranean Sea</a:t>
            </a:r>
            <a:r>
              <a:rPr lang="en-US" b="0" i="0" dirty="0">
                <a:solidFill>
                  <a:srgbClr val="1A1A1A"/>
                </a:solidFill>
                <a:effectLst/>
                <a:latin typeface="Times New Roman" panose="02020603050405020304" pitchFamily="18" charset="0"/>
                <a:cs typeface="Times New Roman" panose="02020603050405020304" pitchFamily="18" charset="0"/>
              </a:rPr>
              <a:t>.</a:t>
            </a:r>
            <a:endParaRPr lang="en-US" b="1" i="0" dirty="0">
              <a:solidFill>
                <a:srgbClr val="1A1A1A"/>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solidFill>
                  <a:srgbClr val="1A1A1A"/>
                </a:solidFill>
                <a:effectLst/>
                <a:latin typeface="Times New Roman" panose="02020603050405020304" pitchFamily="18" charset="0"/>
                <a:cs typeface="Times New Roman" panose="02020603050405020304" pitchFamily="18" charset="0"/>
              </a:rPr>
              <a:t>Natural yellow dyes include louting, from the leaves of weld, </a:t>
            </a:r>
            <a:r>
              <a:rPr lang="en-US" b="0" i="1" dirty="0">
                <a:solidFill>
                  <a:srgbClr val="1A1A1A"/>
                </a:solidFill>
                <a:effectLst/>
                <a:latin typeface="Times New Roman" panose="02020603050405020304" pitchFamily="18" charset="0"/>
                <a:cs typeface="Times New Roman" panose="02020603050405020304" pitchFamily="18" charset="0"/>
              </a:rPr>
              <a:t>Reseda </a:t>
            </a:r>
            <a:r>
              <a:rPr lang="en-US" b="0" i="1" dirty="0" err="1">
                <a:solidFill>
                  <a:srgbClr val="1A1A1A"/>
                </a:solidFill>
                <a:effectLst/>
                <a:latin typeface="Times New Roman" panose="02020603050405020304" pitchFamily="18" charset="0"/>
                <a:cs typeface="Times New Roman" panose="02020603050405020304" pitchFamily="18" charset="0"/>
              </a:rPr>
              <a:t>luteola</a:t>
            </a:r>
            <a:r>
              <a:rPr lang="en-US" b="0" i="0" dirty="0">
                <a:solidFill>
                  <a:srgbClr val="1A1A1A"/>
                </a:solidFill>
                <a:effectLst/>
                <a:latin typeface="Times New Roman" panose="02020603050405020304" pitchFamily="18" charset="0"/>
                <a:cs typeface="Times New Roman" panose="02020603050405020304" pitchFamily="18" charset="0"/>
              </a:rPr>
              <a:t>, and quercetin, from the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22"/>
              </a:rPr>
              <a:t>bark</a:t>
            </a:r>
            <a:r>
              <a:rPr lang="en-US" b="0" i="0" dirty="0">
                <a:solidFill>
                  <a:srgbClr val="1A1A1A"/>
                </a:solidFill>
                <a:effectLst/>
                <a:latin typeface="Times New Roman" panose="02020603050405020304" pitchFamily="18" charset="0"/>
                <a:cs typeface="Times New Roman" panose="02020603050405020304" pitchFamily="18" charset="0"/>
              </a:rPr>
              <a:t> of the North American oak tree, </a:t>
            </a:r>
            <a:r>
              <a:rPr lang="en-US" b="0" i="1" dirty="0">
                <a:solidFill>
                  <a:srgbClr val="1A1A1A"/>
                </a:solidFill>
                <a:effectLst/>
                <a:latin typeface="Times New Roman" panose="02020603050405020304" pitchFamily="18" charset="0"/>
                <a:cs typeface="Times New Roman" panose="02020603050405020304" pitchFamily="18" charset="0"/>
              </a:rPr>
              <a:t>Quercus tinctoria</a:t>
            </a:r>
            <a:r>
              <a:rPr lang="en-US" b="0" i="0" dirty="0">
                <a:solidFill>
                  <a:srgbClr val="1A1A1A"/>
                </a:solidFill>
                <a:effectLst/>
                <a:latin typeface="Times New Roman" panose="02020603050405020304" pitchFamily="18" charset="0"/>
                <a:cs typeface="Times New Roman" panose="02020603050405020304" pitchFamily="18" charset="0"/>
              </a:rPr>
              <a:t>. These are in the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23"/>
              </a:rPr>
              <a:t>flavonoid</a:t>
            </a:r>
            <a:r>
              <a:rPr lang="en-US" b="0" i="0" dirty="0">
                <a:solidFill>
                  <a:srgbClr val="1A1A1A"/>
                </a:solidFill>
                <a:effectLst/>
                <a:latin typeface="Times New Roman" panose="02020603050405020304" pitchFamily="18" charset="0"/>
                <a:cs typeface="Times New Roman" panose="02020603050405020304" pitchFamily="18" charset="0"/>
              </a:rPr>
              <a:t> family, a group of compounds occurring almost exclusively in higher plants and producing the </a:t>
            </a:r>
            <a:r>
              <a:rPr lang="en-US" b="0" i="0" dirty="0" err="1">
                <a:solidFill>
                  <a:srgbClr val="1A1A1A"/>
                </a:solidFill>
                <a:effectLst/>
                <a:latin typeface="Times New Roman" panose="02020603050405020304" pitchFamily="18" charset="0"/>
                <a:cs typeface="Times New Roman" panose="02020603050405020304" pitchFamily="18" charset="0"/>
              </a:rPr>
              <a:t>colours</a:t>
            </a:r>
            <a:r>
              <a:rPr lang="en-US" b="0" i="0" dirty="0">
                <a:solidFill>
                  <a:srgbClr val="1A1A1A"/>
                </a:solidFill>
                <a:effectLst/>
                <a:latin typeface="Times New Roman" panose="02020603050405020304" pitchFamily="18" charset="0"/>
                <a:cs typeface="Times New Roman" panose="02020603050405020304" pitchFamily="18" charset="0"/>
              </a:rPr>
              <a:t> of many flowers. </a:t>
            </a:r>
          </a:p>
          <a:p>
            <a:pPr marL="285750" indent="-285750">
              <a:buFont typeface="Wingdings" panose="05000000000000000000" pitchFamily="2" charset="2"/>
              <a:buChar char="§"/>
            </a:pPr>
            <a:r>
              <a:rPr lang="en-US" b="0" i="0" u="sng" dirty="0">
                <a:solidFill>
                  <a:srgbClr val="0B3359"/>
                </a:solidFill>
                <a:effectLst/>
                <a:latin typeface="Times New Roman" panose="02020603050405020304" pitchFamily="18" charset="0"/>
                <a:cs typeface="Times New Roman" panose="02020603050405020304" pitchFamily="18" charset="0"/>
                <a:hlinkClick r:id="rId24"/>
              </a:rPr>
              <a:t>Logwood</a:t>
            </a:r>
            <a:r>
              <a:rPr lang="en-US" b="0" i="0" dirty="0">
                <a:solidFill>
                  <a:srgbClr val="1A1A1A"/>
                </a:solidFill>
                <a:effectLst/>
                <a:latin typeface="Times New Roman" panose="02020603050405020304" pitchFamily="18" charset="0"/>
                <a:cs typeface="Times New Roman" panose="02020603050405020304" pitchFamily="18" charset="0"/>
              </a:rPr>
              <a:t> is the only natural dye used today.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25"/>
              </a:rPr>
              <a:t>Heartwood</a:t>
            </a:r>
            <a:r>
              <a:rPr lang="en-US" b="0" i="0" dirty="0">
                <a:solidFill>
                  <a:srgbClr val="1A1A1A"/>
                </a:solidFill>
                <a:effectLst/>
                <a:latin typeface="Times New Roman" panose="02020603050405020304" pitchFamily="18" charset="0"/>
                <a:cs typeface="Times New Roman" panose="02020603050405020304" pitchFamily="18" charset="0"/>
              </a:rPr>
              <a:t> extracts of the logwood tree, </a:t>
            </a:r>
            <a:r>
              <a:rPr lang="en-US" b="0" i="1" dirty="0" err="1">
                <a:solidFill>
                  <a:srgbClr val="1A1A1A"/>
                </a:solidFill>
                <a:effectLst/>
                <a:latin typeface="Times New Roman" panose="02020603050405020304" pitchFamily="18" charset="0"/>
                <a:cs typeface="Times New Roman" panose="02020603050405020304" pitchFamily="18" charset="0"/>
              </a:rPr>
              <a:t>Haematoxylon</a:t>
            </a:r>
            <a:r>
              <a:rPr lang="en-US" b="0" i="1" dirty="0">
                <a:solidFill>
                  <a:srgbClr val="1A1A1A"/>
                </a:solidFill>
                <a:effectLst/>
                <a:latin typeface="Times New Roman" panose="02020603050405020304" pitchFamily="18" charset="0"/>
                <a:cs typeface="Times New Roman" panose="02020603050405020304" pitchFamily="18" charset="0"/>
              </a:rPr>
              <a:t> campechianum</a:t>
            </a:r>
            <a:r>
              <a:rPr lang="en-US" b="0" i="0" dirty="0">
                <a:solidFill>
                  <a:srgbClr val="1A1A1A"/>
                </a:solidFill>
                <a:effectLst/>
                <a:latin typeface="Times New Roman" panose="02020603050405020304" pitchFamily="18" charset="0"/>
                <a:cs typeface="Times New Roman" panose="02020603050405020304" pitchFamily="18" charset="0"/>
              </a:rPr>
              <a:t>, yield hematoxylin, which oxidizes to hematein during isolation.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06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BB574B-3F4E-4729-B207-7E0190B0A01F}"/>
              </a:ext>
            </a:extLst>
          </p:cNvPr>
          <p:cNvSpPr txBox="1"/>
          <p:nvPr/>
        </p:nvSpPr>
        <p:spPr>
          <a:xfrm>
            <a:off x="313766" y="2459975"/>
            <a:ext cx="6096000" cy="3477875"/>
          </a:xfrm>
          <a:prstGeom prst="rect">
            <a:avLst/>
          </a:prstGeom>
          <a:noFill/>
        </p:spPr>
        <p:txBody>
          <a:bodyPr wrap="square">
            <a:spAutoFit/>
          </a:bodyPr>
          <a:lstStyle/>
          <a:p>
            <a:pPr algn="l"/>
            <a:r>
              <a:rPr lang="en-IN" sz="2000" b="1" i="0" dirty="0">
                <a:effectLst/>
                <a:latin typeface="Times New Roman" panose="02020603050405020304" pitchFamily="18" charset="0"/>
                <a:cs typeface="Times New Roman" panose="02020603050405020304" pitchFamily="18" charset="0"/>
              </a:rPr>
              <a:t>Types of Synthetic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Acid Dyes</a:t>
            </a:r>
          </a:p>
          <a:p>
            <a:pPr algn="just">
              <a:buFont typeface="Arial" panose="020B0604020202020204" pitchFamily="34" charset="0"/>
              <a:buChar char="•"/>
            </a:pPr>
            <a:r>
              <a:rPr lang="en-IN" sz="2000" b="0" i="0" dirty="0" err="1">
                <a:effectLst/>
                <a:latin typeface="Times New Roman" panose="02020603050405020304" pitchFamily="18" charset="0"/>
                <a:cs typeface="Times New Roman" panose="02020603050405020304" pitchFamily="18" charset="0"/>
              </a:rPr>
              <a:t>Azoic</a:t>
            </a:r>
            <a:r>
              <a:rPr lang="en-IN" sz="2000" b="0" i="0" dirty="0">
                <a:effectLst/>
                <a:latin typeface="Times New Roman" panose="02020603050405020304" pitchFamily="18" charset="0"/>
                <a:cs typeface="Times New Roman" panose="02020603050405020304" pitchFamily="18" charset="0"/>
              </a:rPr>
              <a:t> (or Naphthol)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Basic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Chrome (or Mordant)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Developed (or Diazo)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Direct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Disperse (or Acetate)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Reactive (or </a:t>
            </a:r>
            <a:r>
              <a:rPr lang="en-IN" sz="2000" b="0" i="0" dirty="0" err="1">
                <a:effectLst/>
                <a:latin typeface="Times New Roman" panose="02020603050405020304" pitchFamily="18" charset="0"/>
                <a:cs typeface="Times New Roman" panose="02020603050405020304" pitchFamily="18" charset="0"/>
              </a:rPr>
              <a:t>Fiber</a:t>
            </a:r>
            <a:r>
              <a:rPr lang="en-IN" sz="2000" b="0" i="0" dirty="0">
                <a:effectLst/>
                <a:latin typeface="Times New Roman" panose="02020603050405020304" pitchFamily="18" charset="0"/>
                <a:cs typeface="Times New Roman" panose="02020603050405020304" pitchFamily="18" charset="0"/>
              </a:rPr>
              <a:t>-reactive)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Sulphur Dyes</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Vat Dyes</a:t>
            </a:r>
          </a:p>
        </p:txBody>
      </p:sp>
      <p:sp>
        <p:nvSpPr>
          <p:cNvPr id="5" name="TextBox 4">
            <a:extLst>
              <a:ext uri="{FF2B5EF4-FFF2-40B4-BE49-F238E27FC236}">
                <a16:creationId xmlns:a16="http://schemas.microsoft.com/office/drawing/2014/main" id="{9A16C60C-6924-4EC3-8E82-BD8257376A8B}"/>
              </a:ext>
            </a:extLst>
          </p:cNvPr>
          <p:cNvSpPr txBox="1"/>
          <p:nvPr/>
        </p:nvSpPr>
        <p:spPr>
          <a:xfrm>
            <a:off x="98611" y="306232"/>
            <a:ext cx="11779623" cy="3170099"/>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synthetic dyes, can be named according to the chemical structure of their particular </a:t>
            </a:r>
            <a:r>
              <a:rPr lang="en-US" sz="2000" b="0" i="0" dirty="0" err="1">
                <a:solidFill>
                  <a:srgbClr val="000000"/>
                </a:solidFill>
                <a:effectLst/>
                <a:latin typeface="Times New Roman" panose="02020603050405020304" pitchFamily="18" charset="0"/>
                <a:cs typeface="Times New Roman" panose="02020603050405020304" pitchFamily="18" charset="0"/>
              </a:rPr>
              <a:t>chromophoric</a:t>
            </a:r>
            <a:r>
              <a:rPr lang="en-US" sz="2000" b="0" i="0" dirty="0">
                <a:solidFill>
                  <a:srgbClr val="000000"/>
                </a:solidFill>
                <a:effectLst/>
                <a:latin typeface="Times New Roman" panose="02020603050405020304" pitchFamily="18" charset="0"/>
                <a:cs typeface="Times New Roman" panose="02020603050405020304" pitchFamily="18" charset="0"/>
              </a:rPr>
              <a:t> group. For example, diphenylmethane derivatives, triphenylmethane compounds oxazine compounds, xanthene compounds, Azo dyes are one of the most popular varieties of synthetic dyes. Today it is being used up to 90% in the dyeing units, as they are versatile and simple to synthesize. Most of the synthetic dyes with a few exception are aromatic organic compounds which can be divided into groups like non-ionic (oil soluble), cationic, and anionic. A typical example of Cationic dye is Methyl violet, while Azo dyes are anionic dyes.</a:t>
            </a:r>
            <a:br>
              <a:rPr lang="en-US" sz="2000" b="0" i="0" dirty="0">
                <a:solidFill>
                  <a:srgbClr val="000000"/>
                </a:solidFill>
                <a:effectLst/>
                <a:latin typeface="Times New Roman" panose="02020603050405020304" pitchFamily="18" charset="0"/>
                <a:cs typeface="Times New Roman" panose="02020603050405020304" pitchFamily="18" charset="0"/>
              </a:rPr>
            </a:br>
            <a:br>
              <a:rPr lang="en-US" sz="2000" b="0" i="0" dirty="0">
                <a:solidFill>
                  <a:srgbClr val="000000"/>
                </a:solidFill>
                <a:effectLst/>
                <a:latin typeface="Times New Roman" panose="02020603050405020304" pitchFamily="18" charset="0"/>
                <a:cs typeface="Times New Roman" panose="02020603050405020304" pitchFamily="18" charset="0"/>
              </a:rPr>
            </a:br>
            <a:endParaRPr lang="en-US" sz="2000" b="0" i="0" dirty="0">
              <a:solidFill>
                <a:srgbClr val="000000"/>
              </a:solidFill>
              <a:effectLst/>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92BD898-2253-4E15-97EF-F3758C9E1B56}"/>
              </a:ext>
            </a:extLst>
          </p:cNvPr>
          <p:cNvSpPr txBox="1"/>
          <p:nvPr/>
        </p:nvSpPr>
        <p:spPr>
          <a:xfrm>
            <a:off x="5889812" y="2459975"/>
            <a:ext cx="6096000" cy="2862322"/>
          </a:xfrm>
          <a:prstGeom prst="rect">
            <a:avLst/>
          </a:prstGeom>
          <a:noFill/>
        </p:spPr>
        <p:txBody>
          <a:bodyPr wrap="square">
            <a:spAutoFit/>
          </a:bodyPr>
          <a:lstStyle/>
          <a:p>
            <a:pPr algn="l"/>
            <a:r>
              <a:rPr lang="en-IN" sz="2000" b="1" i="0" dirty="0">
                <a:solidFill>
                  <a:srgbClr val="202124"/>
                </a:solidFill>
                <a:effectLst/>
                <a:latin typeface="Times New Roman" panose="02020603050405020304" pitchFamily="18" charset="0"/>
                <a:cs typeface="Times New Roman" panose="02020603050405020304" pitchFamily="18" charset="0"/>
              </a:rPr>
              <a:t>Examples of Synthetic Dyes</a:t>
            </a:r>
            <a:endParaRPr lang="en-IN" sz="20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Fast green.</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Picric acid.</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Orange G.</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Oil red O.</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Eosin Y.</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Light green SF.</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Basic fuchsin.</a:t>
            </a:r>
          </a:p>
          <a:p>
            <a:pPr algn="l">
              <a:buFont typeface="Arial" panose="020B0604020202020204" pitchFamily="34" charset="0"/>
              <a:buChar char="•"/>
            </a:pPr>
            <a:r>
              <a:rPr lang="en-IN" sz="2000" b="0" i="0" dirty="0">
                <a:solidFill>
                  <a:srgbClr val="202124"/>
                </a:solidFill>
                <a:effectLst/>
                <a:latin typeface="Times New Roman" panose="02020603050405020304" pitchFamily="18" charset="0"/>
                <a:cs typeface="Times New Roman" panose="02020603050405020304" pitchFamily="18" charset="0"/>
              </a:rPr>
              <a:t>Acid fuchsin.</a:t>
            </a:r>
          </a:p>
        </p:txBody>
      </p:sp>
    </p:spTree>
    <p:extLst>
      <p:ext uri="{BB962C8B-B14F-4D97-AF65-F5344CB8AC3E}">
        <p14:creationId xmlns:p14="http://schemas.microsoft.com/office/powerpoint/2010/main" val="407363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3CEBB-ADB0-4800-8C68-7657F870478D}"/>
              </a:ext>
            </a:extLst>
          </p:cNvPr>
          <p:cNvSpPr txBox="1"/>
          <p:nvPr/>
        </p:nvSpPr>
        <p:spPr>
          <a:xfrm>
            <a:off x="394446" y="116158"/>
            <a:ext cx="9735671" cy="3477875"/>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Parameters in choosing Synthetic Dyes</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The following parameters can serve as a guideline for synthetic dyes:-</a:t>
            </a:r>
            <a:r>
              <a:rPr lang="en-US" sz="2000" b="0" i="0" dirty="0">
                <a:effectLst/>
                <a:latin typeface="Times New Roman" panose="02020603050405020304" pitchFamily="18" charset="0"/>
                <a:cs typeface="Times New Roman" panose="02020603050405020304" pitchFamily="18" charset="0"/>
              </a:rPr>
              <a:t>Boiling</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Perspiration</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Fading</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Machine wash ability</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Gas fume fading (from oil heaters)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Fastness assessments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Dry cleaning</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Hot pressing</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Steam pressing</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Salt water</a:t>
            </a:r>
          </a:p>
        </p:txBody>
      </p:sp>
      <p:sp>
        <p:nvSpPr>
          <p:cNvPr id="5" name="TextBox 4">
            <a:extLst>
              <a:ext uri="{FF2B5EF4-FFF2-40B4-BE49-F238E27FC236}">
                <a16:creationId xmlns:a16="http://schemas.microsoft.com/office/drawing/2014/main" id="{1F0A762B-099D-4B20-8A67-D85A5C3E4F74}"/>
              </a:ext>
            </a:extLst>
          </p:cNvPr>
          <p:cNvSpPr txBox="1"/>
          <p:nvPr/>
        </p:nvSpPr>
        <p:spPr>
          <a:xfrm>
            <a:off x="466165" y="3602522"/>
            <a:ext cx="11438964" cy="1015663"/>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Applications of the Synthetic Dyes</a:t>
            </a:r>
          </a:p>
          <a:p>
            <a:pPr algn="just"/>
            <a:r>
              <a:rPr lang="en-US" sz="2000" b="0" i="0" dirty="0">
                <a:effectLst/>
                <a:latin typeface="Times New Roman" panose="02020603050405020304" pitchFamily="18" charset="0"/>
                <a:cs typeface="Times New Roman" panose="02020603050405020304" pitchFamily="18" charset="0"/>
              </a:rPr>
              <a:t>Earlier, synthetic dyes are used in textile industries only but now a days these dyes serve many industries such as: Medicine, chemistry, plastics, paint, printing ink, rubber, cosmetics etc.</a:t>
            </a:r>
          </a:p>
        </p:txBody>
      </p:sp>
    </p:spTree>
    <p:extLst>
      <p:ext uri="{BB962C8B-B14F-4D97-AF65-F5344CB8AC3E}">
        <p14:creationId xmlns:p14="http://schemas.microsoft.com/office/powerpoint/2010/main" val="1831697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E5BCE4-9D9A-45F0-992B-D4B93C70F075}"/>
              </a:ext>
            </a:extLst>
          </p:cNvPr>
          <p:cNvSpPr txBox="1"/>
          <p:nvPr/>
        </p:nvSpPr>
        <p:spPr>
          <a:xfrm>
            <a:off x="502022" y="565666"/>
            <a:ext cx="11689977" cy="646331"/>
          </a:xfrm>
          <a:prstGeom prst="rect">
            <a:avLst/>
          </a:prstGeom>
          <a:noFill/>
        </p:spPr>
        <p:txBody>
          <a:bodyPr wrap="square">
            <a:spAutoFit/>
          </a:bodyPr>
          <a:lstStyle/>
          <a:p>
            <a:br>
              <a:rPr lang="en-US" dirty="0"/>
            </a:br>
            <a:endParaRPr lang="en-IN" dirty="0"/>
          </a:p>
        </p:txBody>
      </p:sp>
      <p:sp>
        <p:nvSpPr>
          <p:cNvPr id="7" name="TextBox 6">
            <a:extLst>
              <a:ext uri="{FF2B5EF4-FFF2-40B4-BE49-F238E27FC236}">
                <a16:creationId xmlns:a16="http://schemas.microsoft.com/office/drawing/2014/main" id="{2064E282-3DC1-4B50-A8D2-162D9444699E}"/>
              </a:ext>
            </a:extLst>
          </p:cNvPr>
          <p:cNvSpPr txBox="1"/>
          <p:nvPr/>
        </p:nvSpPr>
        <p:spPr>
          <a:xfrm>
            <a:off x="358587" y="147081"/>
            <a:ext cx="11412071" cy="2246769"/>
          </a:xfrm>
          <a:prstGeom prst="rect">
            <a:avLst/>
          </a:prstGeom>
          <a:noFill/>
        </p:spPr>
        <p:txBody>
          <a:bodyPr wrap="square">
            <a:spAutoFit/>
          </a:bodyPr>
          <a:lstStyle/>
          <a:p>
            <a:r>
              <a:rPr lang="en-US" sz="2000" b="1" i="0" dirty="0">
                <a:solidFill>
                  <a:srgbClr val="282828"/>
                </a:solidFill>
                <a:effectLst/>
                <a:latin typeface="Times New Roman" panose="02020603050405020304" pitchFamily="18" charset="0"/>
                <a:cs typeface="Times New Roman" panose="02020603050405020304" pitchFamily="18" charset="0"/>
              </a:rPr>
              <a:t>Detergents</a:t>
            </a:r>
          </a:p>
          <a:p>
            <a:r>
              <a:rPr lang="en-US" sz="2000" i="0" dirty="0">
                <a:solidFill>
                  <a:srgbClr val="282828"/>
                </a:solidFill>
                <a:effectLst/>
                <a:latin typeface="Times New Roman" panose="02020603050405020304" pitchFamily="18" charset="0"/>
                <a:cs typeface="Times New Roman" panose="02020603050405020304" pitchFamily="18" charset="0"/>
              </a:rPr>
              <a:t>A detergent is a </a:t>
            </a:r>
            <a:r>
              <a:rPr lang="en-US" sz="2000" i="0" u="none" strike="noStrike" dirty="0">
                <a:solidFill>
                  <a:srgbClr val="282828"/>
                </a:solidFill>
                <a:effectLst/>
                <a:latin typeface="Times New Roman" panose="02020603050405020304" pitchFamily="18" charset="0"/>
                <a:cs typeface="Times New Roman" panose="02020603050405020304" pitchFamily="18" charset="0"/>
                <a:hlinkClick r:id="rId2"/>
              </a:rPr>
              <a:t>surfactant</a:t>
            </a:r>
            <a:r>
              <a:rPr lang="en-US" sz="2000" i="0" dirty="0">
                <a:solidFill>
                  <a:srgbClr val="282828"/>
                </a:solidFill>
                <a:effectLst/>
                <a:latin typeface="Times New Roman" panose="02020603050405020304" pitchFamily="18" charset="0"/>
                <a:cs typeface="Times New Roman" panose="02020603050405020304" pitchFamily="18" charset="0"/>
              </a:rPr>
              <a:t> or mixture of surfactants that has cleaning properties in dilute solution with water. A detergent is similar to soap, but with a general structure R-SO</a:t>
            </a:r>
            <a:r>
              <a:rPr lang="en-US" sz="2000" i="0" baseline="-25000" dirty="0">
                <a:solidFill>
                  <a:srgbClr val="333333"/>
                </a:solidFill>
                <a:effectLst/>
                <a:latin typeface="Times New Roman" panose="02020603050405020304" pitchFamily="18" charset="0"/>
                <a:cs typeface="Times New Roman" panose="02020603050405020304" pitchFamily="18" charset="0"/>
              </a:rPr>
              <a:t>4</a:t>
            </a:r>
            <a:r>
              <a:rPr lang="en-US" sz="2000" i="0" baseline="30000" dirty="0">
                <a:solidFill>
                  <a:srgbClr val="282828"/>
                </a:solidFill>
                <a:effectLst/>
                <a:latin typeface="Times New Roman" panose="02020603050405020304" pitchFamily="18" charset="0"/>
                <a:cs typeface="Times New Roman" panose="02020603050405020304" pitchFamily="18" charset="0"/>
              </a:rPr>
              <a:t>-</a:t>
            </a:r>
            <a:r>
              <a:rPr lang="en-US" sz="2000" i="0" dirty="0">
                <a:solidFill>
                  <a:srgbClr val="282828"/>
                </a:solidFill>
                <a:effectLst/>
                <a:latin typeface="Times New Roman" panose="02020603050405020304" pitchFamily="18" charset="0"/>
                <a:cs typeface="Times New Roman" panose="02020603050405020304" pitchFamily="18" charset="0"/>
              </a:rPr>
              <a:t>, Na</a:t>
            </a:r>
            <a:r>
              <a:rPr lang="en-US" sz="2000" i="0" baseline="30000" dirty="0">
                <a:solidFill>
                  <a:srgbClr val="282828"/>
                </a:solidFill>
                <a:effectLst/>
                <a:latin typeface="Times New Roman" panose="02020603050405020304" pitchFamily="18" charset="0"/>
                <a:cs typeface="Times New Roman" panose="02020603050405020304" pitchFamily="18" charset="0"/>
              </a:rPr>
              <a:t>+</a:t>
            </a:r>
            <a:r>
              <a:rPr lang="en-US" sz="2000" i="0" dirty="0">
                <a:solidFill>
                  <a:srgbClr val="282828"/>
                </a:solidFill>
                <a:effectLst/>
                <a:latin typeface="Times New Roman" panose="02020603050405020304" pitchFamily="18" charset="0"/>
                <a:cs typeface="Times New Roman" panose="02020603050405020304" pitchFamily="18" charset="0"/>
              </a:rPr>
              <a:t>, where R is a long-chain </a:t>
            </a:r>
            <a:r>
              <a:rPr lang="en-US" sz="2000" i="0" u="none" strike="noStrike" dirty="0">
                <a:solidFill>
                  <a:srgbClr val="282828"/>
                </a:solidFill>
                <a:effectLst/>
                <a:latin typeface="Times New Roman" panose="02020603050405020304" pitchFamily="18" charset="0"/>
                <a:cs typeface="Times New Roman" panose="02020603050405020304" pitchFamily="18" charset="0"/>
                <a:hlinkClick r:id="rId3"/>
              </a:rPr>
              <a:t>alkyl group</a:t>
            </a:r>
            <a:r>
              <a:rPr lang="en-US" sz="2000" i="0" dirty="0">
                <a:solidFill>
                  <a:srgbClr val="282828"/>
                </a:solidFill>
                <a:effectLst/>
                <a:latin typeface="Times New Roman" panose="02020603050405020304" pitchFamily="18" charset="0"/>
                <a:cs typeface="Times New Roman" panose="02020603050405020304" pitchFamily="18" charset="0"/>
              </a:rPr>
              <a:t>. Like soaps, detergents are amphiphilic, meaning they have both hydrophobic and hydrophilic regions. Most detergents are </a:t>
            </a:r>
            <a:r>
              <a:rPr lang="en-US" sz="2000" i="0" dirty="0" err="1">
                <a:solidFill>
                  <a:srgbClr val="282828"/>
                </a:solidFill>
                <a:effectLst/>
                <a:latin typeface="Times New Roman" panose="02020603050405020304" pitchFamily="18" charset="0"/>
                <a:cs typeface="Times New Roman" panose="02020603050405020304" pitchFamily="18" charset="0"/>
              </a:rPr>
              <a:t>akylbenzenefulfonates</a:t>
            </a:r>
            <a:r>
              <a:rPr lang="en-US" sz="2000" i="0" dirty="0">
                <a:solidFill>
                  <a:srgbClr val="282828"/>
                </a:solidFill>
                <a:effectLst/>
                <a:latin typeface="Times New Roman" panose="02020603050405020304" pitchFamily="18" charset="0"/>
                <a:cs typeface="Times New Roman" panose="02020603050405020304" pitchFamily="18" charset="0"/>
              </a:rPr>
              <a:t>. Detergents tend to be more soluble in </a:t>
            </a:r>
            <a:r>
              <a:rPr lang="en-US" sz="2000" i="0" u="none" strike="noStrike" dirty="0">
                <a:solidFill>
                  <a:srgbClr val="282828"/>
                </a:solidFill>
                <a:effectLst/>
                <a:latin typeface="Times New Roman" panose="02020603050405020304" pitchFamily="18" charset="0"/>
                <a:cs typeface="Times New Roman" panose="02020603050405020304" pitchFamily="18" charset="0"/>
                <a:hlinkClick r:id="rId4"/>
              </a:rPr>
              <a:t>hard water</a:t>
            </a:r>
            <a:r>
              <a:rPr lang="en-US" sz="2000" i="0" dirty="0">
                <a:solidFill>
                  <a:srgbClr val="282828"/>
                </a:solidFill>
                <a:effectLst/>
                <a:latin typeface="Times New Roman" panose="02020603050405020304" pitchFamily="18" charset="0"/>
                <a:cs typeface="Times New Roman" panose="02020603050405020304" pitchFamily="18" charset="0"/>
              </a:rPr>
              <a:t> than soap because the sulfonate of detergent doesn't bind calcium and other </a:t>
            </a:r>
            <a:r>
              <a:rPr lang="en-US" sz="2000" i="0" u="none" strike="noStrike" dirty="0">
                <a:solidFill>
                  <a:srgbClr val="282828"/>
                </a:solidFill>
                <a:effectLst/>
                <a:latin typeface="Times New Roman" panose="02020603050405020304" pitchFamily="18" charset="0"/>
                <a:cs typeface="Times New Roman" panose="02020603050405020304" pitchFamily="18" charset="0"/>
                <a:hlinkClick r:id="rId5"/>
              </a:rPr>
              <a:t>ions</a:t>
            </a:r>
            <a:r>
              <a:rPr lang="en-US" sz="2000" i="0" dirty="0">
                <a:solidFill>
                  <a:srgbClr val="282828"/>
                </a:solidFill>
                <a:effectLst/>
                <a:latin typeface="Times New Roman" panose="02020603050405020304" pitchFamily="18" charset="0"/>
                <a:cs typeface="Times New Roman" panose="02020603050405020304" pitchFamily="18" charset="0"/>
              </a:rPr>
              <a:t> in hard water as easily as the carboxylate in soap does.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EEA556-56B2-4E44-95C1-7A1DAD9E064B}"/>
              </a:ext>
            </a:extLst>
          </p:cNvPr>
          <p:cNvSpPr txBox="1"/>
          <p:nvPr/>
        </p:nvSpPr>
        <p:spPr>
          <a:xfrm>
            <a:off x="286871" y="2223404"/>
            <a:ext cx="11618257" cy="4708981"/>
          </a:xfrm>
          <a:prstGeom prst="rect">
            <a:avLst/>
          </a:prstGeom>
          <a:noFill/>
        </p:spPr>
        <p:txBody>
          <a:bodyPr wrap="square">
            <a:spAutoFit/>
          </a:bodyPr>
          <a:lstStyle/>
          <a:p>
            <a:pPr algn="l" fontAlgn="base"/>
            <a:r>
              <a:rPr lang="en-US" sz="2000" b="1" i="0" dirty="0">
                <a:solidFill>
                  <a:srgbClr val="282828"/>
                </a:solidFill>
                <a:effectLst/>
                <a:latin typeface="Times New Roman" panose="02020603050405020304" pitchFamily="18" charset="0"/>
                <a:cs typeface="Times New Roman" panose="02020603050405020304" pitchFamily="18" charset="0"/>
              </a:rPr>
              <a:t>Types of Detergents</a:t>
            </a:r>
          </a:p>
          <a:p>
            <a:pPr algn="l" fontAlgn="base"/>
            <a:r>
              <a:rPr lang="en-US" sz="2000" b="0" i="0" dirty="0">
                <a:solidFill>
                  <a:srgbClr val="282828"/>
                </a:solidFill>
                <a:effectLst/>
                <a:latin typeface="Times New Roman" panose="02020603050405020304" pitchFamily="18" charset="0"/>
                <a:cs typeface="Times New Roman" panose="02020603050405020304" pitchFamily="18" charset="0"/>
              </a:rPr>
              <a:t>Detergents are classified according to their electrical charge:</a:t>
            </a:r>
          </a:p>
          <a:p>
            <a:pPr algn="l" fontAlgn="base">
              <a:buFont typeface="Arial" panose="020B0604020202020204" pitchFamily="34" charset="0"/>
              <a:buChar char="•"/>
            </a:pPr>
            <a:r>
              <a:rPr lang="en-US" sz="2000" b="1" i="0" dirty="0">
                <a:solidFill>
                  <a:srgbClr val="282828"/>
                </a:solidFill>
                <a:effectLst/>
                <a:latin typeface="Times New Roman" panose="02020603050405020304" pitchFamily="18" charset="0"/>
                <a:cs typeface="Times New Roman" panose="02020603050405020304" pitchFamily="18" charset="0"/>
              </a:rPr>
              <a:t>Anionic detergents</a:t>
            </a:r>
            <a:r>
              <a:rPr lang="en-US" sz="2000" b="0" i="0" dirty="0">
                <a:solidFill>
                  <a:srgbClr val="282828"/>
                </a:solidFill>
                <a:effectLst/>
                <a:latin typeface="Times New Roman" panose="02020603050405020304" pitchFamily="18" charset="0"/>
                <a:cs typeface="Times New Roman" panose="02020603050405020304" pitchFamily="18" charset="0"/>
              </a:rPr>
              <a:t>: </a:t>
            </a:r>
            <a:r>
              <a:rPr lang="en-US" sz="2000" b="0" i="0" u="none" strike="noStrike" dirty="0">
                <a:solidFill>
                  <a:srgbClr val="282828"/>
                </a:solidFill>
                <a:effectLst/>
                <a:latin typeface="Times New Roman" panose="02020603050405020304" pitchFamily="18" charset="0"/>
                <a:cs typeface="Times New Roman" panose="02020603050405020304" pitchFamily="18" charset="0"/>
                <a:hlinkClick r:id="rId6"/>
              </a:rPr>
              <a:t>Anionic</a:t>
            </a:r>
            <a:r>
              <a:rPr lang="en-US" sz="2000" b="0" i="0" dirty="0">
                <a:solidFill>
                  <a:srgbClr val="282828"/>
                </a:solidFill>
                <a:effectLst/>
                <a:latin typeface="Times New Roman" panose="02020603050405020304" pitchFamily="18" charset="0"/>
                <a:cs typeface="Times New Roman" panose="02020603050405020304" pitchFamily="18" charset="0"/>
              </a:rPr>
              <a:t> detergents have a net negative electrical charge. The liver produces bile acids, which are anionic detergents the body uses to digest and absorb fats. Commercial anionic detergents are usually </a:t>
            </a:r>
            <a:r>
              <a:rPr lang="en-US" sz="2000" b="0" i="0" dirty="0" err="1">
                <a:solidFill>
                  <a:srgbClr val="282828"/>
                </a:solidFill>
                <a:effectLst/>
                <a:latin typeface="Times New Roman" panose="02020603050405020304" pitchFamily="18" charset="0"/>
                <a:cs typeface="Times New Roman" panose="02020603050405020304" pitchFamily="18" charset="0"/>
              </a:rPr>
              <a:t>alkylbenezesulfonates</a:t>
            </a:r>
            <a:r>
              <a:rPr lang="en-US" sz="2000" b="0" i="0" dirty="0">
                <a:solidFill>
                  <a:srgbClr val="282828"/>
                </a:solidFill>
                <a:effectLst/>
                <a:latin typeface="Times New Roman" panose="02020603050405020304" pitchFamily="18" charset="0"/>
                <a:cs typeface="Times New Roman" panose="02020603050405020304" pitchFamily="18" charset="0"/>
              </a:rPr>
              <a:t>. The alkylbenzene is lipophilic and hydrophobic, so it can interact with fats and oils. The sulfonate is hydrophilic, so it can wash away soiling in water. Both linear and branched alkyl groups may be used, but detergents made with linear alkyl groups are more likely to be biodegradable.</a:t>
            </a:r>
          </a:p>
          <a:p>
            <a:pPr algn="l" fontAlgn="base">
              <a:buFont typeface="Arial" panose="020B0604020202020204" pitchFamily="34" charset="0"/>
              <a:buChar char="•"/>
            </a:pPr>
            <a:r>
              <a:rPr lang="en-US" sz="2000" b="1" i="0" dirty="0">
                <a:solidFill>
                  <a:srgbClr val="282828"/>
                </a:solidFill>
                <a:effectLst/>
                <a:latin typeface="Times New Roman" panose="02020603050405020304" pitchFamily="18" charset="0"/>
                <a:cs typeface="Times New Roman" panose="02020603050405020304" pitchFamily="18" charset="0"/>
              </a:rPr>
              <a:t>Cationic detergents</a:t>
            </a:r>
            <a:r>
              <a:rPr lang="en-US" sz="2000" b="0" i="0" dirty="0">
                <a:solidFill>
                  <a:srgbClr val="282828"/>
                </a:solidFill>
                <a:effectLst/>
                <a:latin typeface="Times New Roman" panose="02020603050405020304" pitchFamily="18" charset="0"/>
                <a:cs typeface="Times New Roman" panose="02020603050405020304" pitchFamily="18" charset="0"/>
              </a:rPr>
              <a:t>: Cationic detergents have a net positive electrical charge. The chemical structures of cationic detergents are similar to those of anionic detergents, but the sulfonate group is replaced by quaternary ammonium.</a:t>
            </a:r>
          </a:p>
          <a:p>
            <a:pPr algn="l" fontAlgn="base">
              <a:buFont typeface="Arial" panose="020B0604020202020204" pitchFamily="34" charset="0"/>
              <a:buChar char="•"/>
            </a:pPr>
            <a:r>
              <a:rPr lang="en-US" sz="2000" b="1" i="0" dirty="0">
                <a:solidFill>
                  <a:srgbClr val="282828"/>
                </a:solidFill>
                <a:effectLst/>
                <a:latin typeface="Times New Roman" panose="02020603050405020304" pitchFamily="18" charset="0"/>
                <a:cs typeface="Times New Roman" panose="02020603050405020304" pitchFamily="18" charset="0"/>
              </a:rPr>
              <a:t>Non-ionic detergents</a:t>
            </a:r>
            <a:r>
              <a:rPr lang="en-US" sz="2000" b="0" i="0" dirty="0">
                <a:solidFill>
                  <a:srgbClr val="282828"/>
                </a:solidFill>
                <a:effectLst/>
                <a:latin typeface="Times New Roman" panose="02020603050405020304" pitchFamily="18" charset="0"/>
                <a:cs typeface="Times New Roman" panose="02020603050405020304" pitchFamily="18" charset="0"/>
              </a:rPr>
              <a:t>: Non-ionic detergents contain an uncharged hydrophilic group. Usually, these compounds are based on a glycoside (sugar alcohol) or </a:t>
            </a:r>
            <a:r>
              <a:rPr lang="en-US" sz="2000" b="0" i="0" dirty="0" err="1">
                <a:solidFill>
                  <a:srgbClr val="282828"/>
                </a:solidFill>
                <a:effectLst/>
                <a:latin typeface="Times New Roman" panose="02020603050405020304" pitchFamily="18" charset="0"/>
                <a:cs typeface="Times New Roman" panose="02020603050405020304" pitchFamily="18" charset="0"/>
              </a:rPr>
              <a:t>polyoxyethylene</a:t>
            </a:r>
            <a:r>
              <a:rPr lang="en-US" sz="2000" b="0" i="0" dirty="0">
                <a:solidFill>
                  <a:srgbClr val="282828"/>
                </a:solidFill>
                <a:effectLst/>
                <a:latin typeface="Times New Roman" panose="02020603050405020304" pitchFamily="18" charset="0"/>
                <a:cs typeface="Times New Roman" panose="02020603050405020304" pitchFamily="18" charset="0"/>
              </a:rPr>
              <a:t>. Examples of non-ionic detergents include Triton, Tween, Brij, octyl </a:t>
            </a:r>
            <a:r>
              <a:rPr lang="en-US" sz="2000" b="0" i="0" dirty="0" err="1">
                <a:solidFill>
                  <a:srgbClr val="282828"/>
                </a:solidFill>
                <a:effectLst/>
                <a:latin typeface="Times New Roman" panose="02020603050405020304" pitchFamily="18" charset="0"/>
                <a:cs typeface="Times New Roman" panose="02020603050405020304" pitchFamily="18" charset="0"/>
              </a:rPr>
              <a:t>thioglucoside</a:t>
            </a:r>
            <a:r>
              <a:rPr lang="en-US" sz="2000" b="0" i="0" dirty="0">
                <a:solidFill>
                  <a:srgbClr val="282828"/>
                </a:solidFill>
                <a:effectLst/>
                <a:latin typeface="Times New Roman" panose="02020603050405020304" pitchFamily="18" charset="0"/>
                <a:cs typeface="Times New Roman" panose="02020603050405020304" pitchFamily="18" charset="0"/>
              </a:rPr>
              <a:t>, and </a:t>
            </a:r>
            <a:r>
              <a:rPr lang="en-US" sz="2000" b="0" i="0" dirty="0" err="1">
                <a:solidFill>
                  <a:srgbClr val="282828"/>
                </a:solidFill>
                <a:effectLst/>
                <a:latin typeface="Times New Roman" panose="02020603050405020304" pitchFamily="18" charset="0"/>
                <a:cs typeface="Times New Roman" panose="02020603050405020304" pitchFamily="18" charset="0"/>
              </a:rPr>
              <a:t>maltoside</a:t>
            </a:r>
            <a:r>
              <a:rPr lang="en-US" sz="2000" b="0" i="0" dirty="0">
                <a:solidFill>
                  <a:srgbClr val="282828"/>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2000" b="1" i="0" dirty="0">
                <a:solidFill>
                  <a:srgbClr val="282828"/>
                </a:solidFill>
                <a:effectLst/>
                <a:latin typeface="Times New Roman" panose="02020603050405020304" pitchFamily="18" charset="0"/>
                <a:cs typeface="Times New Roman" panose="02020603050405020304" pitchFamily="18" charset="0"/>
              </a:rPr>
              <a:t>Zwitterionic detergents</a:t>
            </a:r>
            <a:r>
              <a:rPr lang="en-US" sz="2000" b="0" i="0" dirty="0">
                <a:solidFill>
                  <a:srgbClr val="282828"/>
                </a:solidFill>
                <a:effectLst/>
                <a:latin typeface="Times New Roman" panose="02020603050405020304" pitchFamily="18" charset="0"/>
                <a:cs typeface="Times New Roman" panose="02020603050405020304" pitchFamily="18" charset="0"/>
              </a:rPr>
              <a:t>: </a:t>
            </a:r>
            <a:r>
              <a:rPr lang="en-US" sz="2000" b="0" i="0" u="none" strike="noStrike" dirty="0">
                <a:solidFill>
                  <a:srgbClr val="282828"/>
                </a:solidFill>
                <a:effectLst/>
                <a:latin typeface="Times New Roman" panose="02020603050405020304" pitchFamily="18" charset="0"/>
                <a:cs typeface="Times New Roman" panose="02020603050405020304" pitchFamily="18" charset="0"/>
                <a:hlinkClick r:id="rId7"/>
              </a:rPr>
              <a:t>Zwitterionic</a:t>
            </a:r>
            <a:r>
              <a:rPr lang="en-US" sz="2000" b="0" i="0" dirty="0">
                <a:solidFill>
                  <a:srgbClr val="282828"/>
                </a:solidFill>
                <a:effectLst/>
                <a:latin typeface="Times New Roman" panose="02020603050405020304" pitchFamily="18" charset="0"/>
                <a:cs typeface="Times New Roman" panose="02020603050405020304" pitchFamily="18" charset="0"/>
              </a:rPr>
              <a:t> detergents have equal numbers of +1 and -1 charges, so their net charge is 0. An example is CHAPS, which is 3-[(3-</a:t>
            </a:r>
            <a:r>
              <a:rPr lang="en-US" sz="2000" b="1" i="0" dirty="0">
                <a:solidFill>
                  <a:srgbClr val="282828"/>
                </a:solidFill>
                <a:effectLst/>
                <a:latin typeface="Times New Roman" panose="02020603050405020304" pitchFamily="18" charset="0"/>
                <a:cs typeface="Times New Roman" panose="02020603050405020304" pitchFamily="18" charset="0"/>
              </a:rPr>
              <a:t>ch</a:t>
            </a:r>
            <a:r>
              <a:rPr lang="en-US" sz="2000" b="0" i="0" dirty="0">
                <a:solidFill>
                  <a:srgbClr val="282828"/>
                </a:solidFill>
                <a:effectLst/>
                <a:latin typeface="Times New Roman" panose="02020603050405020304" pitchFamily="18" charset="0"/>
                <a:cs typeface="Times New Roman" panose="02020603050405020304" pitchFamily="18" charset="0"/>
              </a:rPr>
              <a:t>olamidopropyl)</a:t>
            </a:r>
            <a:r>
              <a:rPr lang="en-US" sz="2000" b="0" i="0" dirty="0" err="1">
                <a:solidFill>
                  <a:srgbClr val="282828"/>
                </a:solidFill>
                <a:effectLst/>
                <a:latin typeface="Times New Roman" panose="02020603050405020304" pitchFamily="18" charset="0"/>
                <a:cs typeface="Times New Roman" panose="02020603050405020304" pitchFamily="18" charset="0"/>
              </a:rPr>
              <a:t>dimethyl</a:t>
            </a:r>
            <a:r>
              <a:rPr lang="en-US" sz="2000" b="1" i="0" dirty="0" err="1">
                <a:solidFill>
                  <a:srgbClr val="282828"/>
                </a:solidFill>
                <a:effectLst/>
                <a:latin typeface="Times New Roman" panose="02020603050405020304" pitchFamily="18" charset="0"/>
                <a:cs typeface="Times New Roman" panose="02020603050405020304" pitchFamily="18" charset="0"/>
              </a:rPr>
              <a:t>a</a:t>
            </a:r>
            <a:r>
              <a:rPr lang="en-US" sz="2000" b="0" i="0" dirty="0" err="1">
                <a:solidFill>
                  <a:srgbClr val="282828"/>
                </a:solidFill>
                <a:effectLst/>
                <a:latin typeface="Times New Roman" panose="02020603050405020304" pitchFamily="18" charset="0"/>
                <a:cs typeface="Times New Roman" panose="02020603050405020304" pitchFamily="18" charset="0"/>
              </a:rPr>
              <a:t>mmonio</a:t>
            </a:r>
            <a:r>
              <a:rPr lang="en-US" sz="2000" b="0" i="0" dirty="0">
                <a:solidFill>
                  <a:srgbClr val="282828"/>
                </a:solidFill>
                <a:effectLst/>
                <a:latin typeface="Times New Roman" panose="02020603050405020304" pitchFamily="18" charset="0"/>
                <a:cs typeface="Times New Roman" panose="02020603050405020304" pitchFamily="18" charset="0"/>
              </a:rPr>
              <a:t>]-1-</a:t>
            </a:r>
            <a:r>
              <a:rPr lang="en-US" sz="2000" b="1" i="0" dirty="0">
                <a:solidFill>
                  <a:srgbClr val="282828"/>
                </a:solidFill>
                <a:effectLst/>
                <a:latin typeface="Times New Roman" panose="02020603050405020304" pitchFamily="18" charset="0"/>
                <a:cs typeface="Times New Roman" panose="02020603050405020304" pitchFamily="18" charset="0"/>
              </a:rPr>
              <a:t>p</a:t>
            </a:r>
            <a:r>
              <a:rPr lang="en-US" sz="2000" b="0" i="0" dirty="0">
                <a:solidFill>
                  <a:srgbClr val="282828"/>
                </a:solidFill>
                <a:effectLst/>
                <a:latin typeface="Times New Roman" panose="02020603050405020304" pitchFamily="18" charset="0"/>
                <a:cs typeface="Times New Roman" panose="02020603050405020304" pitchFamily="18" charset="0"/>
              </a:rPr>
              <a:t>ropane</a:t>
            </a:r>
            <a:r>
              <a:rPr lang="en-US" sz="2000" b="1" i="0" dirty="0">
                <a:solidFill>
                  <a:srgbClr val="282828"/>
                </a:solidFill>
                <a:effectLst/>
                <a:latin typeface="Times New Roman" panose="02020603050405020304" pitchFamily="18" charset="0"/>
                <a:cs typeface="Times New Roman" panose="02020603050405020304" pitchFamily="18" charset="0"/>
              </a:rPr>
              <a:t>s</a:t>
            </a:r>
            <a:r>
              <a:rPr lang="en-US" sz="2000" b="0" i="0" dirty="0">
                <a:solidFill>
                  <a:srgbClr val="282828"/>
                </a:solidFill>
                <a:effectLst/>
                <a:latin typeface="Times New Roman" panose="02020603050405020304" pitchFamily="18" charset="0"/>
                <a:cs typeface="Times New Roman" panose="02020603050405020304" pitchFamily="18" charset="0"/>
              </a:rPr>
              <a:t>ulfonate</a:t>
            </a:r>
            <a:r>
              <a:rPr lang="en-US" sz="2000" b="0" i="0" dirty="0">
                <a:solidFill>
                  <a:srgbClr val="282828"/>
                </a:solidFill>
                <a:effectLst/>
                <a:latin typeface="Georgia" panose="02040502050405020303" pitchFamily="18" charset="0"/>
              </a:rPr>
              <a:t>.</a:t>
            </a:r>
          </a:p>
        </p:txBody>
      </p:sp>
    </p:spTree>
    <p:extLst>
      <p:ext uri="{BB962C8B-B14F-4D97-AF65-F5344CB8AC3E}">
        <p14:creationId xmlns:p14="http://schemas.microsoft.com/office/powerpoint/2010/main" val="53322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9CEDF-F882-4962-934A-3DA6D803BB61}"/>
              </a:ext>
            </a:extLst>
          </p:cNvPr>
          <p:cNvSpPr txBox="1"/>
          <p:nvPr/>
        </p:nvSpPr>
        <p:spPr>
          <a:xfrm>
            <a:off x="286870" y="141238"/>
            <a:ext cx="11824448" cy="1631216"/>
          </a:xfrm>
          <a:prstGeom prst="rect">
            <a:avLst/>
          </a:prstGeom>
          <a:noFill/>
        </p:spPr>
        <p:txBody>
          <a:bodyPr wrap="square">
            <a:spAutoFit/>
          </a:bodyPr>
          <a:lstStyle/>
          <a:p>
            <a:pPr algn="l" fontAlgn="base"/>
            <a:r>
              <a:rPr lang="en-US" sz="2000" b="1" i="0" dirty="0">
                <a:solidFill>
                  <a:srgbClr val="282828"/>
                </a:solidFill>
                <a:effectLst/>
                <a:latin typeface="Times New Roman" panose="02020603050405020304" pitchFamily="18" charset="0"/>
                <a:cs typeface="Times New Roman" panose="02020603050405020304" pitchFamily="18" charset="0"/>
              </a:rPr>
              <a:t>Detergent Uses</a:t>
            </a:r>
          </a:p>
          <a:p>
            <a:pPr algn="l" fontAlgn="base"/>
            <a:r>
              <a:rPr lang="en-US" sz="2000" b="0" i="0" dirty="0">
                <a:solidFill>
                  <a:srgbClr val="282828"/>
                </a:solidFill>
                <a:effectLst/>
                <a:latin typeface="Times New Roman" panose="02020603050405020304" pitchFamily="18" charset="0"/>
                <a:cs typeface="Times New Roman" panose="02020603050405020304" pitchFamily="18" charset="0"/>
              </a:rPr>
              <a:t>The largest application of detergents is for cleaning. Dishwashing detergent and laundry detergent are the most common formulations. However, detergents are also used as fuel additives and biological reagents. Detergents prevent fouling of fuel injectors and carburetors. In biology, detergents are used to isolate integral membrane proteins of cells.</a:t>
            </a:r>
          </a:p>
        </p:txBody>
      </p:sp>
      <p:sp>
        <p:nvSpPr>
          <p:cNvPr id="5" name="TextBox 4">
            <a:extLst>
              <a:ext uri="{FF2B5EF4-FFF2-40B4-BE49-F238E27FC236}">
                <a16:creationId xmlns:a16="http://schemas.microsoft.com/office/drawing/2014/main" id="{14F82B4D-074F-4C6B-9FBB-42D2C0D0759A}"/>
              </a:ext>
            </a:extLst>
          </p:cNvPr>
          <p:cNvSpPr txBox="1"/>
          <p:nvPr/>
        </p:nvSpPr>
        <p:spPr>
          <a:xfrm>
            <a:off x="179294" y="1929244"/>
            <a:ext cx="11734800" cy="1477328"/>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Bleaching Powder</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Bleaching powder is a pale yellowish powder existing with a strong smell of chlorine.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soluble in water but due to the presence of impurities, we never observe a clear solution.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Its chemical formula is  Ca(OCl</a:t>
            </a:r>
            <a:r>
              <a:rPr lang="en-US" b="0" i="0" baseline="-2500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with its chemical name as </a:t>
            </a:r>
            <a:r>
              <a:rPr lang="en-US" b="1" i="0" dirty="0">
                <a:effectLst/>
                <a:latin typeface="Times New Roman" panose="02020603050405020304" pitchFamily="18" charset="0"/>
                <a:cs typeface="Times New Roman" panose="02020603050405020304" pitchFamily="18" charset="0"/>
              </a:rPr>
              <a:t>Calcium hypochlorite</a:t>
            </a:r>
            <a:r>
              <a:rPr lang="en-US" b="0" i="0" dirty="0">
                <a:effectLst/>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9F8F04D7-ED14-4453-A44A-74A7925E7093}"/>
              </a:ext>
            </a:extLst>
          </p:cNvPr>
          <p:cNvSpPr txBox="1"/>
          <p:nvPr/>
        </p:nvSpPr>
        <p:spPr>
          <a:xfrm>
            <a:off x="286869" y="3451429"/>
            <a:ext cx="11483789" cy="923330"/>
          </a:xfrm>
          <a:prstGeom prst="rect">
            <a:avLst/>
          </a:prstGeom>
          <a:noFill/>
        </p:spPr>
        <p:txBody>
          <a:bodyPr wrap="square">
            <a:spAutoFit/>
          </a:bodyPr>
          <a:lstStyle/>
          <a:p>
            <a:pPr algn="just"/>
            <a:r>
              <a:rPr lang="en-US" b="0" i="0" dirty="0">
                <a:effectLst/>
                <a:latin typeface="Roboto" panose="02000000000000000000" pitchFamily="2" charset="0"/>
              </a:rPr>
              <a:t>1. </a:t>
            </a:r>
            <a:r>
              <a:rPr lang="en-US" b="1" i="0" dirty="0">
                <a:effectLst/>
                <a:latin typeface="Roboto" panose="02000000000000000000" pitchFamily="2" charset="0"/>
              </a:rPr>
              <a:t>Preparation of Bleaching Powder</a:t>
            </a:r>
          </a:p>
          <a:p>
            <a:pPr algn="just"/>
            <a:r>
              <a:rPr lang="en-US" b="0" i="0" dirty="0">
                <a:solidFill>
                  <a:srgbClr val="333333"/>
                </a:solidFill>
                <a:effectLst/>
                <a:latin typeface="Roboto" panose="02000000000000000000" pitchFamily="2" charset="0"/>
              </a:rPr>
              <a:t>Bleaching powder is synthesized by the action of chlorine gas (produced from the chlor-alkali process) on dry slaked lime </a:t>
            </a:r>
          </a:p>
        </p:txBody>
      </p:sp>
      <p:pic>
        <p:nvPicPr>
          <p:cNvPr id="9" name="Picture 8">
            <a:extLst>
              <a:ext uri="{FF2B5EF4-FFF2-40B4-BE49-F238E27FC236}">
                <a16:creationId xmlns:a16="http://schemas.microsoft.com/office/drawing/2014/main" id="{21B355C8-9531-4021-AF89-E318ABBECBA3}"/>
              </a:ext>
            </a:extLst>
          </p:cNvPr>
          <p:cNvPicPr>
            <a:picLocks noChangeAspect="1"/>
          </p:cNvPicPr>
          <p:nvPr/>
        </p:nvPicPr>
        <p:blipFill>
          <a:blip r:embed="rId2"/>
          <a:stretch>
            <a:fillRect/>
          </a:stretch>
        </p:blipFill>
        <p:spPr>
          <a:xfrm>
            <a:off x="2846003" y="4374759"/>
            <a:ext cx="3353091" cy="472481"/>
          </a:xfrm>
          <a:prstGeom prst="rect">
            <a:avLst/>
          </a:prstGeom>
        </p:spPr>
      </p:pic>
      <p:sp>
        <p:nvSpPr>
          <p:cNvPr id="11" name="TextBox 10">
            <a:extLst>
              <a:ext uri="{FF2B5EF4-FFF2-40B4-BE49-F238E27FC236}">
                <a16:creationId xmlns:a16="http://schemas.microsoft.com/office/drawing/2014/main" id="{CC26A9ED-12FF-4304-ABEB-AD7EF0F0D573}"/>
              </a:ext>
            </a:extLst>
          </p:cNvPr>
          <p:cNvSpPr txBox="1"/>
          <p:nvPr/>
        </p:nvSpPr>
        <p:spPr>
          <a:xfrm>
            <a:off x="286869" y="4754907"/>
            <a:ext cx="11564472" cy="1477328"/>
          </a:xfrm>
          <a:prstGeom prst="rect">
            <a:avLst/>
          </a:prstGeom>
          <a:noFill/>
        </p:spPr>
        <p:txBody>
          <a:bodyPr wrap="square">
            <a:spAutoFit/>
          </a:bodyPr>
          <a:lstStyle/>
          <a:p>
            <a:pPr algn="just"/>
            <a:r>
              <a:rPr lang="en-US" b="1" i="0" dirty="0">
                <a:effectLst/>
                <a:latin typeface="Roboto" panose="02000000000000000000" pitchFamily="2" charset="0"/>
              </a:rPr>
              <a:t>2. Uses of Bleaching Powder</a:t>
            </a:r>
          </a:p>
          <a:p>
            <a:pPr algn="just">
              <a:buFont typeface="Arial" panose="020B0604020202020204" pitchFamily="34" charset="0"/>
              <a:buChar char="•"/>
            </a:pPr>
            <a:r>
              <a:rPr lang="en-US" b="0" i="0" dirty="0">
                <a:solidFill>
                  <a:srgbClr val="333333"/>
                </a:solidFill>
                <a:effectLst/>
                <a:latin typeface="Roboto" panose="02000000000000000000" pitchFamily="2" charset="0"/>
              </a:rPr>
              <a:t>It is used for bleaching dirty clothes in the laundry, as a bleaching agent for cotton and linen in the textile industry.</a:t>
            </a:r>
          </a:p>
          <a:p>
            <a:pPr algn="just">
              <a:buFont typeface="Arial" panose="020B0604020202020204" pitchFamily="34" charset="0"/>
              <a:buChar char="•"/>
            </a:pPr>
            <a:r>
              <a:rPr lang="en-US" b="0" i="0" dirty="0">
                <a:solidFill>
                  <a:srgbClr val="333333"/>
                </a:solidFill>
                <a:effectLst/>
                <a:latin typeface="Roboto" panose="02000000000000000000" pitchFamily="2" charset="0"/>
              </a:rPr>
              <a:t>It is a strong oxidizing agent, hence used as an oxidizer in many industries.</a:t>
            </a:r>
          </a:p>
          <a:p>
            <a:pPr algn="just">
              <a:buFont typeface="Arial" panose="020B0604020202020204" pitchFamily="34" charset="0"/>
              <a:buChar char="•"/>
            </a:pPr>
            <a:r>
              <a:rPr lang="en-US" b="0" i="0" dirty="0">
                <a:solidFill>
                  <a:srgbClr val="333333"/>
                </a:solidFill>
                <a:effectLst/>
                <a:latin typeface="Roboto" panose="02000000000000000000" pitchFamily="2" charset="0"/>
              </a:rPr>
              <a:t>It is used as a disinfectant which is used for disinfecting water to make </a:t>
            </a:r>
            <a:r>
              <a:rPr lang="en-US" b="0" i="0" u="none" strike="noStrike" dirty="0">
                <a:solidFill>
                  <a:srgbClr val="73AD21"/>
                </a:solidFill>
                <a:effectLst/>
                <a:latin typeface="Roboto" panose="02000000000000000000" pitchFamily="2" charset="0"/>
                <a:hlinkClick r:id="rId3"/>
              </a:rPr>
              <a:t>potable water</a:t>
            </a:r>
            <a:r>
              <a:rPr lang="en-US" b="0" i="0" dirty="0">
                <a:solidFill>
                  <a:srgbClr val="333333"/>
                </a:solidFill>
                <a:effectLst/>
                <a:latin typeface="Roboto" panose="02000000000000000000" pitchFamily="2" charset="0"/>
              </a:rPr>
              <a:t>.</a:t>
            </a:r>
          </a:p>
        </p:txBody>
      </p:sp>
    </p:spTree>
    <p:extLst>
      <p:ext uri="{BB962C8B-B14F-4D97-AF65-F5344CB8AC3E}">
        <p14:creationId xmlns:p14="http://schemas.microsoft.com/office/powerpoint/2010/main" val="297200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9EBEC7-3157-44EB-8C77-71A79E2AD62F}"/>
              </a:ext>
            </a:extLst>
          </p:cNvPr>
          <p:cNvSpPr txBox="1"/>
          <p:nvPr/>
        </p:nvSpPr>
        <p:spPr>
          <a:xfrm>
            <a:off x="502022" y="197241"/>
            <a:ext cx="11187953"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Roboto" panose="02000000000000000000" pitchFamily="2" charset="0"/>
              </a:rPr>
              <a:t>Bleaching powder is basic in character. It gives calcium chloride, chlorine and water when bleaching powder reacts with hydrochloric acid.</a:t>
            </a:r>
          </a:p>
          <a:p>
            <a:pPr marL="285750" indent="-285750">
              <a:buFont typeface="Arial" panose="020B0604020202020204" pitchFamily="34" charset="0"/>
              <a:buChar char="•"/>
            </a:pPr>
            <a:r>
              <a:rPr lang="en-US" b="0" i="0" dirty="0">
                <a:solidFill>
                  <a:srgbClr val="333333"/>
                </a:solidFill>
                <a:effectLst/>
                <a:latin typeface="Roboto" panose="02000000000000000000" pitchFamily="2" charset="0"/>
              </a:rPr>
              <a:t>Bleach usually contains 5% sodium hypochlorite, which gives the skin a pH of about 11 and makes it mildly irritating.</a:t>
            </a:r>
            <a:endParaRPr lang="en-IN" dirty="0"/>
          </a:p>
        </p:txBody>
      </p:sp>
      <p:sp>
        <p:nvSpPr>
          <p:cNvPr id="5" name="TextBox 4">
            <a:extLst>
              <a:ext uri="{FF2B5EF4-FFF2-40B4-BE49-F238E27FC236}">
                <a16:creationId xmlns:a16="http://schemas.microsoft.com/office/drawing/2014/main" id="{D518F816-F8D8-43D8-B624-29B63B5FB832}"/>
              </a:ext>
            </a:extLst>
          </p:cNvPr>
          <p:cNvSpPr txBox="1"/>
          <p:nvPr/>
        </p:nvSpPr>
        <p:spPr>
          <a:xfrm>
            <a:off x="502021" y="1539733"/>
            <a:ext cx="10757649" cy="4801314"/>
          </a:xfrm>
          <a:prstGeom prst="rect">
            <a:avLst/>
          </a:prstGeom>
          <a:noFill/>
        </p:spPr>
        <p:txBody>
          <a:bodyPr wrap="square">
            <a:spAutoFit/>
          </a:bodyPr>
          <a:lstStyle/>
          <a:p>
            <a:pPr algn="just"/>
            <a:r>
              <a:rPr lang="en-US" b="1" i="0" dirty="0">
                <a:effectLst/>
                <a:latin typeface="Roboto" panose="02000000000000000000" pitchFamily="2" charset="0"/>
              </a:rPr>
              <a:t>Sodium Hydroxide</a:t>
            </a:r>
          </a:p>
          <a:p>
            <a:pPr algn="just">
              <a:buFont typeface="Arial" panose="020B0604020202020204" pitchFamily="34" charset="0"/>
              <a:buChar char="•"/>
            </a:pPr>
            <a:r>
              <a:rPr lang="en-US" b="0" i="0" dirty="0">
                <a:solidFill>
                  <a:srgbClr val="333333"/>
                </a:solidFill>
                <a:effectLst/>
                <a:latin typeface="Roboto" panose="02000000000000000000" pitchFamily="2" charset="0"/>
              </a:rPr>
              <a:t>Sodium hydroxide is a whitish solid, available in flakes, pellets and granules.</a:t>
            </a:r>
          </a:p>
          <a:p>
            <a:pPr algn="just">
              <a:buFont typeface="Arial" panose="020B0604020202020204" pitchFamily="34" charset="0"/>
              <a:buChar char="•"/>
            </a:pPr>
            <a:r>
              <a:rPr lang="en-US" b="0" i="0" dirty="0">
                <a:solidFill>
                  <a:srgbClr val="333333"/>
                </a:solidFill>
                <a:effectLst/>
                <a:latin typeface="Roboto" panose="02000000000000000000" pitchFamily="2" charset="0"/>
              </a:rPr>
              <a:t>It is popularly known as </a:t>
            </a:r>
            <a:r>
              <a:rPr lang="en-US" b="0" i="0" u="none" strike="noStrike" dirty="0">
                <a:solidFill>
                  <a:srgbClr val="73AD21"/>
                </a:solidFill>
                <a:effectLst/>
                <a:latin typeface="Roboto" panose="02000000000000000000" pitchFamily="2" charset="0"/>
                <a:hlinkClick r:id="rId2"/>
              </a:rPr>
              <a:t>caustic soda</a:t>
            </a:r>
            <a:r>
              <a:rPr lang="en-US" b="0" i="0" dirty="0">
                <a:solidFill>
                  <a:srgbClr val="333333"/>
                </a:solidFill>
                <a:effectLst/>
                <a:latin typeface="Roboto" panose="02000000000000000000" pitchFamily="2" charset="0"/>
              </a:rPr>
              <a:t>.</a:t>
            </a:r>
          </a:p>
          <a:p>
            <a:pPr algn="just">
              <a:buFont typeface="Arial" panose="020B0604020202020204" pitchFamily="34" charset="0"/>
              <a:buChar char="•"/>
            </a:pPr>
            <a:r>
              <a:rPr lang="en-US" b="0" i="0" dirty="0">
                <a:solidFill>
                  <a:srgbClr val="333333"/>
                </a:solidFill>
                <a:effectLst/>
                <a:latin typeface="Roboto" panose="02000000000000000000" pitchFamily="2" charset="0"/>
              </a:rPr>
              <a:t>It is soluble in a polar solvent such as water but insoluble in non-polar solvents such as ether.</a:t>
            </a:r>
          </a:p>
          <a:p>
            <a:endParaRPr lang="en-US" dirty="0"/>
          </a:p>
          <a:p>
            <a:endParaRPr lang="en-US" dirty="0"/>
          </a:p>
          <a:p>
            <a:pPr algn="just"/>
            <a:r>
              <a:rPr lang="en-US" b="0" i="0" dirty="0">
                <a:effectLst/>
                <a:latin typeface="Roboto" panose="02000000000000000000" pitchFamily="2" charset="0"/>
              </a:rPr>
              <a:t>1</a:t>
            </a:r>
            <a:r>
              <a:rPr lang="en-US" b="1" i="0" dirty="0">
                <a:effectLst/>
                <a:latin typeface="Roboto" panose="02000000000000000000" pitchFamily="2" charset="0"/>
              </a:rPr>
              <a:t>. Preparation of Sodium Hydroxide</a:t>
            </a:r>
          </a:p>
          <a:p>
            <a:pPr algn="just">
              <a:buFont typeface="Arial" panose="020B0604020202020204" pitchFamily="34" charset="0"/>
              <a:buChar char="•"/>
            </a:pPr>
            <a:r>
              <a:rPr lang="en-US" b="0" i="0" dirty="0">
                <a:effectLst/>
                <a:latin typeface="Roboto" panose="02000000000000000000" pitchFamily="2" charset="0"/>
              </a:rPr>
              <a:t>Sodium hydroxide is synthesized </a:t>
            </a:r>
            <a:r>
              <a:rPr lang="en-US" b="0" i="0" dirty="0">
                <a:solidFill>
                  <a:srgbClr val="333333"/>
                </a:solidFill>
                <a:effectLst/>
                <a:latin typeface="Roboto" panose="02000000000000000000" pitchFamily="2" charset="0"/>
              </a:rPr>
              <a:t>through the </a:t>
            </a:r>
            <a:r>
              <a:rPr lang="en-US" b="1" i="0" dirty="0" err="1">
                <a:solidFill>
                  <a:srgbClr val="333333"/>
                </a:solidFill>
                <a:effectLst/>
                <a:latin typeface="Roboto" panose="02000000000000000000" pitchFamily="2" charset="0"/>
              </a:rPr>
              <a:t>chloralkali</a:t>
            </a:r>
            <a:r>
              <a:rPr lang="en-US" b="1" i="0" dirty="0">
                <a:solidFill>
                  <a:srgbClr val="333333"/>
                </a:solidFill>
                <a:effectLst/>
                <a:latin typeface="Roboto" panose="02000000000000000000" pitchFamily="2" charset="0"/>
              </a:rPr>
              <a:t> process</a:t>
            </a:r>
            <a:r>
              <a:rPr lang="en-US" b="0" i="0" dirty="0">
                <a:solidFill>
                  <a:srgbClr val="333333"/>
                </a:solidFill>
                <a:effectLst/>
                <a:latin typeface="Roboto" panose="02000000000000000000" pitchFamily="2" charset="0"/>
              </a:rPr>
              <a:t>. In this process, electricity is passed through an aqueous solution of sodium chloride (commonly called brine), and the decomposition of brine takes place.</a:t>
            </a:r>
          </a:p>
          <a:p>
            <a:pPr algn="just">
              <a:buFont typeface="Arial" panose="020B0604020202020204" pitchFamily="34" charset="0"/>
              <a:buChar char="•"/>
            </a:pPr>
            <a:r>
              <a:rPr lang="en-US" b="0" i="0" dirty="0">
                <a:solidFill>
                  <a:srgbClr val="333333"/>
                </a:solidFill>
                <a:effectLst/>
                <a:latin typeface="Roboto" panose="02000000000000000000" pitchFamily="2" charset="0"/>
              </a:rPr>
              <a:t>Chlorine gas is deposited at the anode while hydrogen at the cathode. The final solution of sodium hydroxide is formed at the cathode.</a:t>
            </a:r>
          </a:p>
          <a:p>
            <a:pPr algn="just">
              <a:buFont typeface="Arial" panose="020B0604020202020204" pitchFamily="34" charset="0"/>
              <a:buChar char="•"/>
            </a:pPr>
            <a:r>
              <a:rPr lang="en-US" b="0" i="0" dirty="0">
                <a:solidFill>
                  <a:srgbClr val="333333"/>
                </a:solidFill>
                <a:effectLst/>
                <a:latin typeface="Roboto" panose="02000000000000000000" pitchFamily="2" charset="0"/>
              </a:rPr>
              <a:t>As NaOH (an alkali) and chlorine gas are present in the final product, this process is known as the </a:t>
            </a:r>
            <a:r>
              <a:rPr lang="en-US" b="0" i="0" dirty="0" err="1">
                <a:solidFill>
                  <a:srgbClr val="333333"/>
                </a:solidFill>
                <a:effectLst/>
                <a:latin typeface="Roboto" panose="02000000000000000000" pitchFamily="2" charset="0"/>
              </a:rPr>
              <a:t>chloralkali</a:t>
            </a:r>
            <a:r>
              <a:rPr lang="en-US" b="0" i="0" dirty="0">
                <a:solidFill>
                  <a:srgbClr val="333333"/>
                </a:solidFill>
                <a:effectLst/>
                <a:latin typeface="Roboto" panose="02000000000000000000" pitchFamily="2" charset="0"/>
              </a:rPr>
              <a:t> process.</a:t>
            </a:r>
          </a:p>
          <a:p>
            <a:br>
              <a:rPr lang="en-US" dirty="0"/>
            </a:br>
            <a:br>
              <a:rPr lang="en-US" dirty="0"/>
            </a:br>
            <a:endParaRPr lang="en-IN" dirty="0"/>
          </a:p>
        </p:txBody>
      </p:sp>
      <p:pic>
        <p:nvPicPr>
          <p:cNvPr id="7" name="Picture 6">
            <a:extLst>
              <a:ext uri="{FF2B5EF4-FFF2-40B4-BE49-F238E27FC236}">
                <a16:creationId xmlns:a16="http://schemas.microsoft.com/office/drawing/2014/main" id="{F3365EE9-FED9-4C2A-8165-CD774DEF5971}"/>
              </a:ext>
            </a:extLst>
          </p:cNvPr>
          <p:cNvPicPr>
            <a:picLocks noChangeAspect="1"/>
          </p:cNvPicPr>
          <p:nvPr/>
        </p:nvPicPr>
        <p:blipFill>
          <a:blip r:embed="rId3"/>
          <a:stretch>
            <a:fillRect/>
          </a:stretch>
        </p:blipFill>
        <p:spPr>
          <a:xfrm>
            <a:off x="2340686" y="5555854"/>
            <a:ext cx="5143946" cy="533446"/>
          </a:xfrm>
          <a:prstGeom prst="rect">
            <a:avLst/>
          </a:prstGeom>
        </p:spPr>
      </p:pic>
    </p:spTree>
    <p:extLst>
      <p:ext uri="{BB962C8B-B14F-4D97-AF65-F5344CB8AC3E}">
        <p14:creationId xmlns:p14="http://schemas.microsoft.com/office/powerpoint/2010/main" val="1631782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199FE-29B5-4FE6-8A46-F1206E2E2FBC}"/>
              </a:ext>
            </a:extLst>
          </p:cNvPr>
          <p:cNvSpPr txBox="1"/>
          <p:nvPr/>
        </p:nvSpPr>
        <p:spPr>
          <a:xfrm>
            <a:off x="197223" y="301695"/>
            <a:ext cx="10972800" cy="1477328"/>
          </a:xfrm>
          <a:prstGeom prst="rect">
            <a:avLst/>
          </a:prstGeom>
          <a:noFill/>
        </p:spPr>
        <p:txBody>
          <a:bodyPr wrap="square">
            <a:spAutoFit/>
          </a:bodyPr>
          <a:lstStyle/>
          <a:p>
            <a:pPr algn="just"/>
            <a:r>
              <a:rPr lang="en-US" b="1" i="0" dirty="0">
                <a:effectLst/>
                <a:latin typeface="Roboto" panose="02000000000000000000" pitchFamily="2" charset="0"/>
              </a:rPr>
              <a:t>2. Uses of Sodium Hydroxide</a:t>
            </a:r>
          </a:p>
          <a:p>
            <a:pPr algn="just">
              <a:buFont typeface="Arial" panose="020B0604020202020204" pitchFamily="34" charset="0"/>
              <a:buChar char="•"/>
            </a:pPr>
            <a:r>
              <a:rPr lang="en-US" b="0" i="0" dirty="0">
                <a:solidFill>
                  <a:srgbClr val="333333"/>
                </a:solidFill>
                <a:effectLst/>
                <a:latin typeface="Roboto" panose="02000000000000000000" pitchFamily="2" charset="0"/>
              </a:rPr>
              <a:t>It is used for the manufacturing of paper, </a:t>
            </a:r>
            <a:r>
              <a:rPr lang="en-US" b="0" i="0" u="none" strike="noStrike" dirty="0">
                <a:solidFill>
                  <a:srgbClr val="73AD21"/>
                </a:solidFill>
                <a:effectLst/>
                <a:latin typeface="Roboto" panose="02000000000000000000" pitchFamily="2" charset="0"/>
                <a:hlinkClick r:id="rId2"/>
              </a:rPr>
              <a:t>soaps, and detergents.</a:t>
            </a:r>
            <a:endParaRPr lang="en-US" b="0" i="0" dirty="0">
              <a:solidFill>
                <a:srgbClr val="333333"/>
              </a:solidFill>
              <a:effectLst/>
              <a:latin typeface="Roboto" panose="02000000000000000000" pitchFamily="2" charset="0"/>
            </a:endParaRPr>
          </a:p>
          <a:p>
            <a:pPr algn="just">
              <a:buFont typeface="Arial" panose="020B0604020202020204" pitchFamily="34" charset="0"/>
              <a:buChar char="•"/>
            </a:pPr>
            <a:r>
              <a:rPr lang="en-US" b="0" i="0" dirty="0">
                <a:solidFill>
                  <a:srgbClr val="333333"/>
                </a:solidFill>
                <a:effectLst/>
                <a:latin typeface="Roboto" panose="02000000000000000000" pitchFamily="2" charset="0"/>
              </a:rPr>
              <a:t>It is used for degreasing metals.</a:t>
            </a:r>
          </a:p>
          <a:p>
            <a:pPr algn="just">
              <a:buFont typeface="Arial" panose="020B0604020202020204" pitchFamily="34" charset="0"/>
              <a:buChar char="•"/>
            </a:pPr>
            <a:r>
              <a:rPr lang="en-US" b="0" i="0" dirty="0">
                <a:solidFill>
                  <a:srgbClr val="333333"/>
                </a:solidFill>
                <a:effectLst/>
                <a:latin typeface="Roboto" panose="02000000000000000000" pitchFamily="2" charset="0"/>
              </a:rPr>
              <a:t>It is used to remove </a:t>
            </a:r>
            <a:r>
              <a:rPr lang="en-US" b="0" i="0" dirty="0" err="1">
                <a:solidFill>
                  <a:srgbClr val="333333"/>
                </a:solidFill>
                <a:effectLst/>
                <a:latin typeface="Roboto" panose="02000000000000000000" pitchFamily="2" charset="0"/>
              </a:rPr>
              <a:t>sulphurous</a:t>
            </a:r>
            <a:r>
              <a:rPr lang="en-US" b="0" i="0" dirty="0">
                <a:solidFill>
                  <a:srgbClr val="333333"/>
                </a:solidFill>
                <a:effectLst/>
                <a:latin typeface="Roboto" panose="02000000000000000000" pitchFamily="2" charset="0"/>
              </a:rPr>
              <a:t> impurities from poor quality crude oil by a process called caustic washing.</a:t>
            </a:r>
          </a:p>
        </p:txBody>
      </p:sp>
    </p:spTree>
    <p:extLst>
      <p:ext uri="{BB962C8B-B14F-4D97-AF65-F5344CB8AC3E}">
        <p14:creationId xmlns:p14="http://schemas.microsoft.com/office/powerpoint/2010/main" val="179126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1BF27-7814-416E-B9DB-E82F9FFA77B2}"/>
              </a:ext>
            </a:extLst>
          </p:cNvPr>
          <p:cNvSpPr txBox="1"/>
          <p:nvPr/>
        </p:nvSpPr>
        <p:spPr>
          <a:xfrm>
            <a:off x="322728" y="173068"/>
            <a:ext cx="11967883" cy="2246769"/>
          </a:xfrm>
          <a:prstGeom prst="rect">
            <a:avLst/>
          </a:prstGeom>
          <a:noFill/>
        </p:spPr>
        <p:txBody>
          <a:bodyPr wrap="square">
            <a:spAutoFit/>
          </a:bodyPr>
          <a:lstStyle/>
          <a:p>
            <a:pPr algn="l"/>
            <a:r>
              <a:rPr lang="en-US" sz="2000" b="1" i="0" dirty="0">
                <a:solidFill>
                  <a:srgbClr val="333333"/>
                </a:solidFill>
                <a:effectLst/>
                <a:latin typeface="Times New Roman" panose="02020603050405020304" pitchFamily="18" charset="0"/>
                <a:cs typeface="Times New Roman" panose="02020603050405020304" pitchFamily="18" charset="0"/>
              </a:rPr>
              <a:t>Based on how biodegradable they are:</a:t>
            </a:r>
          </a:p>
          <a:p>
            <a:pPr algn="l"/>
            <a:r>
              <a:rPr lang="en-US" sz="2000" b="0" i="0" dirty="0">
                <a:solidFill>
                  <a:srgbClr val="333333"/>
                </a:solidFill>
                <a:effectLst/>
                <a:latin typeface="Times New Roman" panose="02020603050405020304" pitchFamily="18" charset="0"/>
                <a:cs typeface="Times New Roman" panose="02020603050405020304" pitchFamily="18" charset="0"/>
              </a:rPr>
              <a:t>Pesticides can also be considered as:</a:t>
            </a:r>
          </a:p>
          <a:p>
            <a:pPr algn="l">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Biodegradable:</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biodegradable kind is those which can be broken down by microbes and other living beings into harmless compounds.</a:t>
            </a:r>
          </a:p>
          <a:p>
            <a:pPr algn="l">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Persistent:</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While the persistent ones are those which may take months or years to break down.</a:t>
            </a:r>
          </a:p>
        </p:txBody>
      </p:sp>
      <p:sp>
        <p:nvSpPr>
          <p:cNvPr id="5" name="TextBox 4">
            <a:extLst>
              <a:ext uri="{FF2B5EF4-FFF2-40B4-BE49-F238E27FC236}">
                <a16:creationId xmlns:a16="http://schemas.microsoft.com/office/drawing/2014/main" id="{FEB3B219-0E7D-4857-943E-A31F8EF46EC3}"/>
              </a:ext>
            </a:extLst>
          </p:cNvPr>
          <p:cNvSpPr txBox="1"/>
          <p:nvPr/>
        </p:nvSpPr>
        <p:spPr>
          <a:xfrm>
            <a:off x="322728" y="2598876"/>
            <a:ext cx="6145306" cy="400110"/>
          </a:xfrm>
          <a:prstGeom prst="rect">
            <a:avLst/>
          </a:prstGeom>
          <a:noFill/>
        </p:spPr>
        <p:txBody>
          <a:bodyPr wrap="square">
            <a:spAutoFit/>
          </a:bodyPr>
          <a:lstStyle/>
          <a:p>
            <a:pPr algn="l"/>
            <a:r>
              <a:rPr lang="en-IN" sz="2000" b="1" i="0" dirty="0">
                <a:solidFill>
                  <a:srgbClr val="333333"/>
                </a:solidFill>
                <a:effectLst/>
                <a:latin typeface="Times New Roman" panose="02020603050405020304" pitchFamily="18" charset="0"/>
                <a:cs typeface="Times New Roman" panose="02020603050405020304" pitchFamily="18" charset="0"/>
              </a:rPr>
              <a:t>Chemically-related pesticides</a:t>
            </a:r>
            <a:r>
              <a:rPr lang="en-IN" sz="2000" b="0" i="0" dirty="0">
                <a:solidFill>
                  <a:srgbClr val="333333"/>
                </a:solidFill>
                <a:effectLst/>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C91E4D73-B00B-43AE-A0E9-0CBFA8E50F8A}"/>
              </a:ext>
            </a:extLst>
          </p:cNvPr>
          <p:cNvSpPr txBox="1"/>
          <p:nvPr/>
        </p:nvSpPr>
        <p:spPr>
          <a:xfrm>
            <a:off x="254373" y="2968208"/>
            <a:ext cx="9217958" cy="2215991"/>
          </a:xfrm>
          <a:prstGeom prst="rect">
            <a:avLst/>
          </a:prstGeom>
          <a:noFill/>
        </p:spPr>
        <p:txBody>
          <a:bodyPr wrap="square">
            <a:spAutoFit/>
          </a:bodyPr>
          <a:lstStyle/>
          <a:p>
            <a:pPr algn="l">
              <a:buFont typeface="Arial" panose="020B0604020202020204" pitchFamily="34" charset="0"/>
              <a:buChar char="•"/>
            </a:pPr>
            <a:r>
              <a:rPr lang="en-IN" sz="2000" b="0" i="0" dirty="0">
                <a:solidFill>
                  <a:srgbClr val="333333"/>
                </a:solidFill>
                <a:effectLst/>
                <a:latin typeface="Times New Roman" panose="02020603050405020304" pitchFamily="18" charset="0"/>
                <a:cs typeface="Times New Roman" panose="02020603050405020304" pitchFamily="18" charset="0"/>
              </a:rPr>
              <a:t>Organophosphate:</a:t>
            </a:r>
          </a:p>
          <a:p>
            <a:pPr algn="l">
              <a:buFont typeface="Arial" panose="020B0604020202020204" pitchFamily="34" charset="0"/>
              <a:buChar char="•"/>
            </a:pPr>
            <a:r>
              <a:rPr lang="en-IN" sz="2000" b="0" i="0" dirty="0">
                <a:solidFill>
                  <a:srgbClr val="333333"/>
                </a:solidFill>
                <a:effectLst/>
                <a:latin typeface="Times New Roman" panose="02020603050405020304" pitchFamily="18" charset="0"/>
                <a:cs typeface="Times New Roman" panose="02020603050405020304" pitchFamily="18" charset="0"/>
              </a:rPr>
              <a:t>Carbamate:</a:t>
            </a:r>
          </a:p>
          <a:p>
            <a:pPr algn="l">
              <a:buFont typeface="Arial" panose="020B0604020202020204" pitchFamily="34" charset="0"/>
              <a:buChar char="•"/>
            </a:pPr>
            <a:r>
              <a:rPr lang="en-IN" sz="2000" b="0" i="0" dirty="0">
                <a:solidFill>
                  <a:srgbClr val="333333"/>
                </a:solidFill>
                <a:effectLst/>
                <a:latin typeface="Times New Roman" panose="02020603050405020304" pitchFamily="18" charset="0"/>
                <a:cs typeface="Times New Roman" panose="02020603050405020304" pitchFamily="18" charset="0"/>
              </a:rPr>
              <a:t>Organochlorine insecticides:</a:t>
            </a:r>
          </a:p>
          <a:p>
            <a:pPr algn="l">
              <a:buFont typeface="Arial" panose="020B0604020202020204" pitchFamily="34" charset="0"/>
              <a:buChar char="•"/>
            </a:pPr>
            <a:r>
              <a:rPr lang="en-IN" sz="2000" b="0" i="0" dirty="0">
                <a:solidFill>
                  <a:srgbClr val="333333"/>
                </a:solidFill>
                <a:effectLst/>
                <a:latin typeface="Times New Roman" panose="02020603050405020304" pitchFamily="18" charset="0"/>
                <a:cs typeface="Times New Roman" panose="02020603050405020304" pitchFamily="18" charset="0"/>
              </a:rPr>
              <a:t>Pyrethroid:</a:t>
            </a:r>
          </a:p>
          <a:p>
            <a:pPr algn="l">
              <a:buFont typeface="Arial" panose="020B0604020202020204" pitchFamily="34" charset="0"/>
              <a:buChar char="•"/>
            </a:pPr>
            <a:r>
              <a:rPr lang="en-IN" sz="2000" b="0" i="0" dirty="0">
                <a:solidFill>
                  <a:srgbClr val="333333"/>
                </a:solidFill>
                <a:effectLst/>
                <a:latin typeface="Times New Roman" panose="02020603050405020304" pitchFamily="18" charset="0"/>
                <a:cs typeface="Times New Roman" panose="02020603050405020304" pitchFamily="18" charset="0"/>
              </a:rPr>
              <a:t>Sulfonylurea herbicides:</a:t>
            </a:r>
          </a:p>
          <a:p>
            <a:pPr algn="l">
              <a:buFont typeface="Arial" panose="020B0604020202020204" pitchFamily="34" charset="0"/>
              <a:buChar char="•"/>
            </a:pPr>
            <a:r>
              <a:rPr lang="en-IN" sz="2000" b="0" i="0" dirty="0">
                <a:solidFill>
                  <a:srgbClr val="333333"/>
                </a:solidFill>
                <a:effectLst/>
                <a:latin typeface="Times New Roman" panose="02020603050405020304" pitchFamily="18" charset="0"/>
                <a:cs typeface="Times New Roman" panose="02020603050405020304" pitchFamily="18" charset="0"/>
              </a:rPr>
              <a:t>Biopesticides:</a:t>
            </a:r>
          </a:p>
          <a:p>
            <a:pPr algn="l"/>
            <a:endParaRPr lang="en-IN"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55277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7DBC4-4C81-4D54-A23B-327D65F4971D}"/>
              </a:ext>
            </a:extLst>
          </p:cNvPr>
          <p:cNvSpPr txBox="1"/>
          <p:nvPr/>
        </p:nvSpPr>
        <p:spPr>
          <a:xfrm>
            <a:off x="304800" y="342090"/>
            <a:ext cx="11510682" cy="3477875"/>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Examples of pesticides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Examples of pesticides are fungicides, herbicides, and insecticides. Examples of specific synthetic chemical pesticides are glyphosate, </a:t>
            </a:r>
            <a:r>
              <a:rPr lang="en-US" sz="2000" b="0" i="0" dirty="0" err="1">
                <a:solidFill>
                  <a:srgbClr val="333333"/>
                </a:solidFill>
                <a:effectLst/>
                <a:latin typeface="Times New Roman" panose="02020603050405020304" pitchFamily="18" charset="0"/>
                <a:cs typeface="Times New Roman" panose="02020603050405020304" pitchFamily="18" charset="0"/>
              </a:rPr>
              <a:t>Acephate</a:t>
            </a:r>
            <a:r>
              <a:rPr lang="en-US" sz="2000" b="0" i="0" dirty="0">
                <a:solidFill>
                  <a:srgbClr val="333333"/>
                </a:solidFill>
                <a:effectLst/>
                <a:latin typeface="Times New Roman" panose="02020603050405020304" pitchFamily="18" charset="0"/>
                <a:cs typeface="Times New Roman" panose="02020603050405020304" pitchFamily="18" charset="0"/>
              </a:rPr>
              <a:t>, Deet, Propoxur, Metaldehyde, Boric Acid, Diazinon, </a:t>
            </a:r>
            <a:r>
              <a:rPr lang="en-US" sz="2000" b="0" i="0" dirty="0" err="1">
                <a:solidFill>
                  <a:srgbClr val="333333"/>
                </a:solidFill>
                <a:effectLst/>
                <a:latin typeface="Times New Roman" panose="02020603050405020304" pitchFamily="18" charset="0"/>
                <a:cs typeface="Times New Roman" panose="02020603050405020304" pitchFamily="18" charset="0"/>
              </a:rPr>
              <a:t>Dursban</a:t>
            </a:r>
            <a:r>
              <a:rPr lang="en-US" sz="2000" b="0" i="0" dirty="0">
                <a:solidFill>
                  <a:srgbClr val="333333"/>
                </a:solidFill>
                <a:effectLst/>
                <a:latin typeface="Times New Roman" panose="02020603050405020304" pitchFamily="18" charset="0"/>
                <a:cs typeface="Times New Roman" panose="02020603050405020304" pitchFamily="18" charset="0"/>
              </a:rPr>
              <a:t>, DDT, Malathion, etc.</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Benefits of Pesticides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major advantage of pesticides is that they can save farmers. By protecting crops from insects and other pests. However, below are some other primary benefits of it.</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Controlling pests and plant disease vectors.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Controlling human/livestock disease vectors and nuisance organisms.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Controlling organisms that harm other human activities and structures</a:t>
            </a:r>
          </a:p>
        </p:txBody>
      </p:sp>
      <p:sp>
        <p:nvSpPr>
          <p:cNvPr id="5" name="TextBox 4">
            <a:extLst>
              <a:ext uri="{FF2B5EF4-FFF2-40B4-BE49-F238E27FC236}">
                <a16:creationId xmlns:a16="http://schemas.microsoft.com/office/drawing/2014/main" id="{ACEA24E0-FFC0-4EEC-99E3-32EC47FF78C7}"/>
              </a:ext>
            </a:extLst>
          </p:cNvPr>
          <p:cNvSpPr txBox="1"/>
          <p:nvPr/>
        </p:nvSpPr>
        <p:spPr>
          <a:xfrm>
            <a:off x="304800" y="3738300"/>
            <a:ext cx="6096000" cy="923330"/>
          </a:xfrm>
          <a:prstGeom prst="rect">
            <a:avLst/>
          </a:prstGeom>
          <a:noFill/>
        </p:spPr>
        <p:txBody>
          <a:bodyPr wrap="square">
            <a:spAutoFit/>
          </a:bodyPr>
          <a:lstStyle/>
          <a:p>
            <a:pPr algn="l"/>
            <a:r>
              <a:rPr lang="en-IN" b="1" i="0" dirty="0">
                <a:effectLst/>
                <a:latin typeface="Times New Roman" panose="02020603050405020304" pitchFamily="18" charset="0"/>
                <a:cs typeface="Times New Roman" panose="02020603050405020304" pitchFamily="18" charset="0"/>
              </a:rPr>
              <a:t>Effects of Pesticides</a:t>
            </a:r>
          </a:p>
          <a:p>
            <a:br>
              <a:rPr lang="en-IN" dirty="0"/>
            </a:br>
            <a:endParaRPr lang="en-IN" dirty="0"/>
          </a:p>
        </p:txBody>
      </p:sp>
      <p:sp>
        <p:nvSpPr>
          <p:cNvPr id="7" name="TextBox 6">
            <a:extLst>
              <a:ext uri="{FF2B5EF4-FFF2-40B4-BE49-F238E27FC236}">
                <a16:creationId xmlns:a16="http://schemas.microsoft.com/office/drawing/2014/main" id="{EFBE8EA1-AEDA-4992-A963-D8392EEE1D42}"/>
              </a:ext>
            </a:extLst>
          </p:cNvPr>
          <p:cNvSpPr txBox="1"/>
          <p:nvPr/>
        </p:nvSpPr>
        <p:spPr>
          <a:xfrm>
            <a:off x="304800" y="4065494"/>
            <a:ext cx="11788588" cy="2246769"/>
          </a:xfrm>
          <a:prstGeom prst="rect">
            <a:avLst/>
          </a:prstGeom>
          <a:noFill/>
        </p:spPr>
        <p:txBody>
          <a:bodyPr wrap="square">
            <a:spAutoFit/>
          </a:bodyPr>
          <a:lstStyle/>
          <a:p>
            <a:pPr algn="just">
              <a:buFont typeface="Arial" panose="020B0604020202020204" pitchFamily="34" charset="0"/>
              <a:buChar char="•"/>
            </a:pPr>
            <a:r>
              <a:rPr lang="en-US" b="0" i="0" dirty="0">
                <a:solidFill>
                  <a:srgbClr val="333333"/>
                </a:solidFill>
                <a:effectLst/>
                <a:latin typeface="Roboto" panose="02000000000000000000" pitchFamily="2" charset="0"/>
              </a:rPr>
              <a:t> </a:t>
            </a:r>
            <a:r>
              <a:rPr lang="en-US" sz="2000" b="0" i="0" dirty="0">
                <a:solidFill>
                  <a:srgbClr val="333333"/>
                </a:solidFill>
                <a:effectLst/>
                <a:latin typeface="Times New Roman" panose="02020603050405020304" pitchFamily="18" charset="0"/>
                <a:cs typeface="Times New Roman" panose="02020603050405020304" pitchFamily="18" charset="0"/>
              </a:rPr>
              <a:t>The toxic chemicals in these are designed to deliberately released into the environment. Though each pesticide is meant to kill a certain pest, a very large percentage of pesticides reach a destination other than their target. Instead, they enter the air, water, sediments, and even end up in our food.</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Pesticides have been linked with human health hazards, from short-term impacts such as headaches and nausea to chronic impacts like cancer, reproductive harm.</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use of these also decreases the general biodiversity in the soil. If there are no chemicals in the soil there is higher soil quality, and this allows for higher water retention, which is necessary for plants to grow.</a:t>
            </a:r>
          </a:p>
        </p:txBody>
      </p:sp>
    </p:spTree>
    <p:extLst>
      <p:ext uri="{BB962C8B-B14F-4D97-AF65-F5344CB8AC3E}">
        <p14:creationId xmlns:p14="http://schemas.microsoft.com/office/powerpoint/2010/main" val="418993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526EE-B679-4EE7-8418-913562420EF0}"/>
              </a:ext>
            </a:extLst>
          </p:cNvPr>
          <p:cNvSpPr txBox="1"/>
          <p:nvPr/>
        </p:nvSpPr>
        <p:spPr>
          <a:xfrm>
            <a:off x="246529" y="252844"/>
            <a:ext cx="11698941" cy="5878532"/>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What are insecticides?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Substances which are used to kill insects are called insecticides. Insecticides have a wide application in the field of medicine, agriculture, and industry. They have the potential to alter </a:t>
            </a:r>
            <a:r>
              <a:rPr lang="en-US" sz="2000"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ecosystem components</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majorly and are toxic to animals as well as humans. Some insecticides become concentrated as they spread in the food chain.</a:t>
            </a:r>
          </a:p>
          <a:p>
            <a:pPr algn="l"/>
            <a:endParaRPr lang="en-US" sz="2000" b="0" i="0" dirty="0">
              <a:solidFill>
                <a:srgbClr val="813588"/>
              </a:solidFill>
              <a:effectLst/>
              <a:latin typeface="Times New Roman" panose="02020603050405020304" pitchFamily="18" charset="0"/>
              <a:cs typeface="Times New Roman" panose="02020603050405020304" pitchFamily="18" charset="0"/>
            </a:endParaRPr>
          </a:p>
          <a:p>
            <a:pPr algn="l"/>
            <a:endParaRPr lang="en-US" dirty="0">
              <a:solidFill>
                <a:srgbClr val="813588"/>
              </a:solidFill>
              <a:latin typeface="Roboto" panose="02000000000000000000" pitchFamily="2" charset="0"/>
            </a:endParaRPr>
          </a:p>
          <a:p>
            <a:pPr algn="l"/>
            <a:r>
              <a:rPr lang="en-US" sz="2000" b="1" i="0" dirty="0">
                <a:effectLst/>
                <a:latin typeface="Times New Roman" panose="02020603050405020304" pitchFamily="18" charset="0"/>
                <a:cs typeface="Times New Roman" panose="02020603050405020304" pitchFamily="18" charset="0"/>
              </a:rPr>
              <a:t>Classification of insecticide</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Based on chemical composition, it is classified as organic and inorganic.</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Based on the mode of entry in the insects, it is classified as contact poisons, fumigants poisons, stomach poisons, and systemic poisons.</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Based on the mode of action, it is classified as physical poisons, nerve poisons, respiratory poisons, protoplasmic poisons, general poisons, and chitin inhibitors.</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Based on toxicity, it is classified into four types:</a:t>
            </a:r>
          </a:p>
          <a:p>
            <a:pPr marL="742950" lvl="1" indent="-285750"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Extremely toxic – </a:t>
            </a:r>
            <a:r>
              <a:rPr lang="en-US" sz="2000" b="0" i="0" dirty="0" err="1">
                <a:solidFill>
                  <a:srgbClr val="333333"/>
                </a:solidFill>
                <a:effectLst/>
                <a:latin typeface="Times New Roman" panose="02020603050405020304" pitchFamily="18" charset="0"/>
                <a:cs typeface="Times New Roman" panose="02020603050405020304" pitchFamily="18" charset="0"/>
              </a:rPr>
              <a:t>Colour</a:t>
            </a:r>
            <a:r>
              <a:rPr lang="en-US" sz="2000" b="0" i="0" dirty="0">
                <a:solidFill>
                  <a:srgbClr val="333333"/>
                </a:solidFill>
                <a:effectLst/>
                <a:latin typeface="Times New Roman" panose="02020603050405020304" pitchFamily="18" charset="0"/>
                <a:cs typeface="Times New Roman" panose="02020603050405020304" pitchFamily="18" charset="0"/>
              </a:rPr>
              <a:t>: red, symbol: skull and poison, oral LD50: 1-50</a:t>
            </a:r>
          </a:p>
          <a:p>
            <a:pPr marL="742950" lvl="1" indent="-285750"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Moderately toxic – </a:t>
            </a:r>
            <a:r>
              <a:rPr lang="en-US" sz="2000" b="0" i="0" dirty="0" err="1">
                <a:solidFill>
                  <a:srgbClr val="333333"/>
                </a:solidFill>
                <a:effectLst/>
                <a:latin typeface="Times New Roman" panose="02020603050405020304" pitchFamily="18" charset="0"/>
                <a:cs typeface="Times New Roman" panose="02020603050405020304" pitchFamily="18" charset="0"/>
              </a:rPr>
              <a:t>Colour</a:t>
            </a:r>
            <a:r>
              <a:rPr lang="en-US" sz="2000" b="0" i="0" dirty="0">
                <a:solidFill>
                  <a:srgbClr val="333333"/>
                </a:solidFill>
                <a:effectLst/>
                <a:latin typeface="Times New Roman" panose="02020603050405020304" pitchFamily="18" charset="0"/>
                <a:cs typeface="Times New Roman" panose="02020603050405020304" pitchFamily="18" charset="0"/>
              </a:rPr>
              <a:t>: blue, symbol: danger, oral LD50: 501 – 5000</a:t>
            </a:r>
          </a:p>
          <a:p>
            <a:pPr marL="742950" lvl="1" indent="-285750"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Highly toxic – </a:t>
            </a:r>
            <a:r>
              <a:rPr lang="en-US" sz="2000" b="0" i="0" dirty="0" err="1">
                <a:solidFill>
                  <a:srgbClr val="333333"/>
                </a:solidFill>
                <a:effectLst/>
                <a:latin typeface="Times New Roman" panose="02020603050405020304" pitchFamily="18" charset="0"/>
                <a:cs typeface="Times New Roman" panose="02020603050405020304" pitchFamily="18" charset="0"/>
              </a:rPr>
              <a:t>Colour</a:t>
            </a:r>
            <a:r>
              <a:rPr lang="en-US" sz="2000" b="0" i="0" dirty="0">
                <a:solidFill>
                  <a:srgbClr val="333333"/>
                </a:solidFill>
                <a:effectLst/>
                <a:latin typeface="Times New Roman" panose="02020603050405020304" pitchFamily="18" charset="0"/>
                <a:cs typeface="Times New Roman" panose="02020603050405020304" pitchFamily="18" charset="0"/>
              </a:rPr>
              <a:t>: yellow, symbol: poison, oral LD50: 51 – 500</a:t>
            </a:r>
          </a:p>
          <a:p>
            <a:pPr marL="742950" lvl="1" indent="-285750"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Less toxic – </a:t>
            </a:r>
            <a:r>
              <a:rPr lang="en-US" sz="2000" b="0" i="0" dirty="0" err="1">
                <a:solidFill>
                  <a:srgbClr val="333333"/>
                </a:solidFill>
                <a:effectLst/>
                <a:latin typeface="Times New Roman" panose="02020603050405020304" pitchFamily="18" charset="0"/>
                <a:cs typeface="Times New Roman" panose="02020603050405020304" pitchFamily="18" charset="0"/>
              </a:rPr>
              <a:t>Colour</a:t>
            </a:r>
            <a:r>
              <a:rPr lang="en-US" sz="2000" b="0" i="0" dirty="0">
                <a:solidFill>
                  <a:srgbClr val="333333"/>
                </a:solidFill>
                <a:effectLst/>
                <a:latin typeface="Times New Roman" panose="02020603050405020304" pitchFamily="18" charset="0"/>
                <a:cs typeface="Times New Roman" panose="02020603050405020304" pitchFamily="18" charset="0"/>
              </a:rPr>
              <a:t>: green, symbol: caution, oral LD50: &gt;5000</a:t>
            </a:r>
          </a:p>
          <a:p>
            <a:pPr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Based on the stage of specificity, it is classified as ovicides, </a:t>
            </a:r>
            <a:r>
              <a:rPr lang="en-US" sz="2000" b="0" i="0" dirty="0" err="1">
                <a:solidFill>
                  <a:srgbClr val="333333"/>
                </a:solidFill>
                <a:effectLst/>
                <a:latin typeface="Times New Roman" panose="02020603050405020304" pitchFamily="18" charset="0"/>
                <a:cs typeface="Times New Roman" panose="02020603050405020304" pitchFamily="18" charset="0"/>
              </a:rPr>
              <a:t>pupicides</a:t>
            </a:r>
            <a:r>
              <a:rPr lang="en-US" sz="2000" b="0" i="0" dirty="0">
                <a:solidFill>
                  <a:srgbClr val="333333"/>
                </a:solidFill>
                <a:effectLst/>
                <a:latin typeface="Times New Roman" panose="02020603050405020304" pitchFamily="18" charset="0"/>
                <a:cs typeface="Times New Roman" panose="02020603050405020304" pitchFamily="18" charset="0"/>
              </a:rPr>
              <a:t>, larvicides, and adulticides.</a:t>
            </a:r>
          </a:p>
          <a:p>
            <a:pPr algn="just"/>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336167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15C6B-AEC4-4F82-A45E-2776B7D4C720}"/>
              </a:ext>
            </a:extLst>
          </p:cNvPr>
          <p:cNvSpPr txBox="1"/>
          <p:nvPr/>
        </p:nvSpPr>
        <p:spPr>
          <a:xfrm>
            <a:off x="295836" y="430829"/>
            <a:ext cx="11725835" cy="2831544"/>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Types of insecticides</a:t>
            </a:r>
          </a:p>
          <a:p>
            <a:pPr algn="l"/>
            <a:endParaRPr lang="en-US" b="0" i="0" dirty="0">
              <a:solidFill>
                <a:srgbClr val="813588"/>
              </a:solidFill>
              <a:effectLst/>
              <a:latin typeface="Roboto" panose="02000000000000000000" pitchFamily="2"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There are three different types of insecticides. They are</a:t>
            </a:r>
          </a:p>
          <a:p>
            <a:pPr algn="just">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Systemic – This type of insecticide is introduced into the soil for it to get absorbed by the plant roots. Once the insecticide enters the roots, it moves to external areas such as leaves, fruits, twigs, and branches. It forms a layer on the plant surface area and acts as a poison to any insect that comes to chew the plant.</a:t>
            </a:r>
          </a:p>
          <a:p>
            <a:pPr algn="just">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Ingested – Some examples of ingested pesticides are rat and roach.</a:t>
            </a:r>
          </a:p>
          <a:p>
            <a:pPr algn="just">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Contact – These type of insecticides act like bullets that aim only at a particular target to kill insects by its application. Usually, household insect spray works like contact insecticides as it must directly hit the insect.</a:t>
            </a:r>
          </a:p>
        </p:txBody>
      </p:sp>
      <p:sp>
        <p:nvSpPr>
          <p:cNvPr id="5" name="TextBox 4">
            <a:extLst>
              <a:ext uri="{FF2B5EF4-FFF2-40B4-BE49-F238E27FC236}">
                <a16:creationId xmlns:a16="http://schemas.microsoft.com/office/drawing/2014/main" id="{C9DABAEC-5DBD-420E-BFDC-4F1F894CA22E}"/>
              </a:ext>
            </a:extLst>
          </p:cNvPr>
          <p:cNvSpPr txBox="1"/>
          <p:nvPr/>
        </p:nvSpPr>
        <p:spPr>
          <a:xfrm>
            <a:off x="170329" y="3429000"/>
            <a:ext cx="11851342" cy="2554545"/>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Disadvantages of insecticides</a:t>
            </a:r>
          </a:p>
          <a:p>
            <a:pPr algn="just">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Non-target organisms – Insecticides can kill more than intended organisms and are risky to humans. Also, when insecticides mix with water sources through leaching, drift, or run off, they harm aquatic wildlife. When birds drink such contaminated water and eat affected insects, they die. Some examples of insecticides, like </a:t>
            </a:r>
            <a:r>
              <a:rPr lang="en-US" sz="2000" b="0" i="0" u="none" strike="noStrike" dirty="0">
                <a:solidFill>
                  <a:srgbClr val="73AD21"/>
                </a:solidFill>
                <a:effectLst/>
                <a:latin typeface="Times New Roman" panose="02020603050405020304" pitchFamily="18" charset="0"/>
                <a:cs typeface="Times New Roman" panose="02020603050405020304" pitchFamily="18" charset="0"/>
                <a:hlinkClick r:id="rId2"/>
              </a:rPr>
              <a:t>DDT</a:t>
            </a:r>
            <a:r>
              <a:rPr lang="en-US" sz="2000" b="0" i="0" dirty="0">
                <a:solidFill>
                  <a:srgbClr val="333333"/>
                </a:solidFill>
                <a:effectLst/>
                <a:latin typeface="Times New Roman" panose="02020603050405020304" pitchFamily="18" charset="0"/>
                <a:cs typeface="Times New Roman" panose="02020603050405020304" pitchFamily="18" charset="0"/>
              </a:rPr>
              <a:t>, were banned in the US as it affects the reproductive abilities of predatory birds.</a:t>
            </a:r>
          </a:p>
          <a:p>
            <a:pPr algn="just">
              <a:buFont typeface="+mj-lt"/>
              <a:buAutoNum type="arabicPeriod"/>
            </a:pPr>
            <a:r>
              <a:rPr lang="en-US" sz="2000" b="0" i="0" dirty="0">
                <a:solidFill>
                  <a:srgbClr val="333333"/>
                </a:solidFill>
                <a:effectLst/>
                <a:latin typeface="Times New Roman" panose="02020603050405020304" pitchFamily="18" charset="0"/>
                <a:cs typeface="Times New Roman" panose="02020603050405020304" pitchFamily="18" charset="0"/>
              </a:rPr>
              <a:t>Resistance – Insects when repeatedly exposed to insecticides build up resistance until finally, they have little or no effect at all. The reproduction in insects is so quick that they produce a new generation every three to four weeks. Therefore, the resistance builds up rapidly.</a:t>
            </a:r>
          </a:p>
        </p:txBody>
      </p:sp>
    </p:spTree>
    <p:extLst>
      <p:ext uri="{BB962C8B-B14F-4D97-AF65-F5344CB8AC3E}">
        <p14:creationId xmlns:p14="http://schemas.microsoft.com/office/powerpoint/2010/main" val="39765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89B5F-03B8-4C45-B632-A0DA7D6169A8}"/>
              </a:ext>
            </a:extLst>
          </p:cNvPr>
          <p:cNvSpPr txBox="1"/>
          <p:nvPr/>
        </p:nvSpPr>
        <p:spPr>
          <a:xfrm>
            <a:off x="349623" y="418237"/>
            <a:ext cx="11492753" cy="7017306"/>
          </a:xfrm>
          <a:prstGeom prst="rect">
            <a:avLst/>
          </a:prstGeom>
          <a:noFill/>
        </p:spPr>
        <p:txBody>
          <a:bodyPr wrap="square">
            <a:spAutoFit/>
          </a:bodyPr>
          <a:lstStyle/>
          <a:p>
            <a:pPr algn="just" fontAlgn="t"/>
            <a:r>
              <a:rPr lang="en-US" b="0" i="0" dirty="0">
                <a:solidFill>
                  <a:srgbClr val="4D5156"/>
                </a:solidFill>
                <a:effectLst/>
                <a:latin typeface="Times New Roman" panose="02020603050405020304" pitchFamily="18" charset="0"/>
                <a:cs typeface="Times New Roman" panose="02020603050405020304" pitchFamily="18" charset="0"/>
              </a:rPr>
              <a:t>A herbicide is a chemical used to kill or otherwise manage certain species of plants considered to be pests. Plant pests, or weeds, compete with desired crop plants for light, water, nutrients, and space. This ecological interaction may decrease the productivity and yield of crop plants, thereby resulting in economic damage.</a:t>
            </a:r>
          </a:p>
          <a:p>
            <a:pPr algn="just" fontAlgn="t"/>
            <a:endParaRPr lang="en-US" dirty="0">
              <a:solidFill>
                <a:srgbClr val="4D5156"/>
              </a:solidFill>
              <a:latin typeface="Times New Roman" panose="02020603050405020304" pitchFamily="18" charset="0"/>
              <a:cs typeface="Times New Roman" panose="02020603050405020304" pitchFamily="18" charset="0"/>
            </a:endParaRPr>
          </a:p>
          <a:p>
            <a:pPr algn="l"/>
            <a:r>
              <a:rPr lang="en-US" b="1" i="0" dirty="0">
                <a:solidFill>
                  <a:srgbClr val="1A1A1A"/>
                </a:solidFill>
                <a:effectLst/>
                <a:latin typeface="Times New Roman" panose="02020603050405020304" pitchFamily="18" charset="0"/>
                <a:cs typeface="Times New Roman" panose="02020603050405020304" pitchFamily="18" charset="0"/>
              </a:rPr>
              <a:t>Application</a:t>
            </a:r>
          </a:p>
          <a:p>
            <a:pPr algn="just"/>
            <a:r>
              <a:rPr lang="en-US" b="0" i="0" dirty="0">
                <a:solidFill>
                  <a:srgbClr val="1A1A1A"/>
                </a:solidFill>
                <a:effectLst/>
                <a:latin typeface="Times New Roman" panose="02020603050405020304" pitchFamily="18" charset="0"/>
                <a:cs typeface="Times New Roman" panose="02020603050405020304" pitchFamily="18" charset="0"/>
              </a:rPr>
              <a:t>Modern weed killers are put in two categories: selective (affecting specific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2"/>
              </a:rPr>
              <a:t>plant</a:t>
            </a:r>
            <a:r>
              <a:rPr lang="en-US" b="0" i="0" dirty="0">
                <a:solidFill>
                  <a:srgbClr val="1A1A1A"/>
                </a:solidFill>
                <a:effectLst/>
                <a:latin typeface="Times New Roman" panose="02020603050405020304" pitchFamily="18" charset="0"/>
                <a:cs typeface="Times New Roman" panose="02020603050405020304" pitchFamily="18" charset="0"/>
              </a:rPr>
              <a:t> species) and nonselective (affecting plants generally). These, in turn, are classified as foliage-applied and soil herbicides. Contact herbicides (e.g.,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3"/>
              </a:rPr>
              <a:t>sulfuric acid</a:t>
            </a:r>
            <a:r>
              <a:rPr lang="en-US" b="0" i="0" dirty="0">
                <a:solidFill>
                  <a:srgbClr val="1A1A1A"/>
                </a:solidFill>
                <a:effectLst/>
                <a:latin typeface="Times New Roman" panose="02020603050405020304" pitchFamily="18" charset="0"/>
                <a:cs typeface="Times New Roman" panose="02020603050405020304" pitchFamily="18" charset="0"/>
              </a:rPr>
              <a:t>, diquat, paraquat) kill only the plant organs with which they are in contact. Translocated herbicides (e.g., amitrole, picloram, and 2,4-D) are effective against roots or other organs to which they are transported from aboveground treated surfaces (i.e., soil). With respect to planting time, herbicides are also classified as preplant, preemergence, or postemergence weed killers. Preplant herbicides may be applied to the soil or to weeds before </a:t>
            </a:r>
            <a:r>
              <a:rPr lang="en-US" b="0" i="0" u="none" strike="noStrike" dirty="0">
                <a:solidFill>
                  <a:srgbClr val="14599D"/>
                </a:solidFill>
                <a:effectLst/>
                <a:latin typeface="Times New Roman" panose="02020603050405020304" pitchFamily="18" charset="0"/>
                <a:cs typeface="Times New Roman" panose="02020603050405020304" pitchFamily="18" charset="0"/>
                <a:hlinkClick r:id="rId4"/>
              </a:rPr>
              <a:t>crop</a:t>
            </a:r>
            <a:r>
              <a:rPr lang="en-US" b="0" i="0" dirty="0">
                <a:solidFill>
                  <a:srgbClr val="1A1A1A"/>
                </a:solidFill>
                <a:effectLst/>
                <a:latin typeface="Times New Roman" panose="02020603050405020304" pitchFamily="18" charset="0"/>
                <a:cs typeface="Times New Roman" panose="02020603050405020304" pitchFamily="18" charset="0"/>
              </a:rPr>
              <a:t> planting.</a:t>
            </a:r>
          </a:p>
          <a:p>
            <a:pPr algn="l"/>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000000"/>
                </a:solidFill>
                <a:effectLst/>
                <a:latin typeface="Times New Roman" panose="02020603050405020304" pitchFamily="18" charset="0"/>
                <a:cs typeface="Times New Roman" panose="02020603050405020304" pitchFamily="18" charset="0"/>
              </a:rPr>
              <a:t>What are the advantages of chemical herbicides over mechanical herbicides?</a:t>
            </a:r>
            <a:endParaRPr lang="en-US" b="1" i="0" dirty="0">
              <a:solidFill>
                <a:srgbClr val="4D5156"/>
              </a:solidFill>
              <a:effectLst/>
              <a:latin typeface="Times New Roman" panose="02020603050405020304" pitchFamily="18" charset="0"/>
              <a:cs typeface="Times New Roman" panose="02020603050405020304" pitchFamily="18" charset="0"/>
            </a:endParaRPr>
          </a:p>
          <a:p>
            <a:pPr algn="l" fontAlgn="t">
              <a:buFont typeface="Arial" panose="020B0604020202020204" pitchFamily="34" charset="0"/>
              <a:buChar char="•"/>
            </a:pPr>
            <a:r>
              <a:rPr lang="en-US" b="0" i="0" dirty="0">
                <a:solidFill>
                  <a:srgbClr val="4D5156"/>
                </a:solidFill>
                <a:effectLst/>
                <a:latin typeface="Times New Roman" panose="02020603050405020304" pitchFamily="18" charset="0"/>
                <a:cs typeface="Times New Roman" panose="02020603050405020304" pitchFamily="18" charset="0"/>
              </a:rPr>
              <a:t>A great advantage of chemical herbicides over mechanical weed control is the ease of application, which often saves on the cost of </a:t>
            </a:r>
            <a:r>
              <a:rPr lang="en-US" b="0" i="0" dirty="0" err="1">
                <a:solidFill>
                  <a:srgbClr val="4D5156"/>
                </a:solidFill>
                <a:effectLst/>
                <a:latin typeface="Times New Roman" panose="02020603050405020304" pitchFamily="18" charset="0"/>
                <a:cs typeface="Times New Roman" panose="02020603050405020304" pitchFamily="18" charset="0"/>
              </a:rPr>
              <a:t>labour</a:t>
            </a:r>
            <a:r>
              <a:rPr lang="en-US" b="0" i="0" dirty="0">
                <a:solidFill>
                  <a:srgbClr val="4D5156"/>
                </a:solidFill>
                <a:effectLst/>
                <a:latin typeface="Times New Roman" panose="02020603050405020304" pitchFamily="18" charset="0"/>
                <a:cs typeface="Times New Roman" panose="02020603050405020304" pitchFamily="18" charset="0"/>
              </a:rPr>
              <a:t>. Most herbicides are considered nontoxic to animals and humans, but they can cause substantial mortality of nontarget plants and the insects that depend on them, especially when applied aerially</a:t>
            </a:r>
          </a:p>
          <a:p>
            <a:pPr algn="l" fontAlgn="t">
              <a:buFont typeface="Arial" panose="020B0604020202020204" pitchFamily="34" charset="0"/>
              <a:buChar char="•"/>
            </a:pPr>
            <a:endParaRPr lang="en-US" dirty="0">
              <a:solidFill>
                <a:srgbClr val="4D5156"/>
              </a:solidFill>
              <a:latin typeface="Times New Roman" panose="02020603050405020304" pitchFamily="18" charset="0"/>
              <a:cs typeface="Times New Roman" panose="02020603050405020304" pitchFamily="18" charset="0"/>
            </a:endParaRPr>
          </a:p>
          <a:p>
            <a:pPr algn="l"/>
            <a:r>
              <a:rPr lang="en-US" b="1" i="0" dirty="0">
                <a:solidFill>
                  <a:srgbClr val="000000"/>
                </a:solidFill>
                <a:effectLst/>
                <a:latin typeface="Times New Roman" panose="02020603050405020304" pitchFamily="18" charset="0"/>
                <a:cs typeface="Times New Roman" panose="02020603050405020304" pitchFamily="18" charset="0"/>
              </a:rPr>
              <a:t>What is selective and non selective herbicides?</a:t>
            </a:r>
            <a:endParaRPr lang="en-US" b="1" i="0" dirty="0">
              <a:solidFill>
                <a:srgbClr val="4D5156"/>
              </a:solidFill>
              <a:effectLst/>
              <a:latin typeface="Times New Roman" panose="02020603050405020304" pitchFamily="18" charset="0"/>
              <a:cs typeface="Times New Roman" panose="02020603050405020304" pitchFamily="18" charset="0"/>
            </a:endParaRPr>
          </a:p>
          <a:p>
            <a:pPr algn="l" fontAlgn="t">
              <a:buFont typeface="Arial" panose="020B0604020202020204" pitchFamily="34" charset="0"/>
              <a:buChar char="•"/>
            </a:pPr>
            <a:r>
              <a:rPr lang="en-US" b="0" i="0" dirty="0">
                <a:solidFill>
                  <a:srgbClr val="4D5156"/>
                </a:solidFill>
                <a:effectLst/>
                <a:latin typeface="Times New Roman" panose="02020603050405020304" pitchFamily="18" charset="0"/>
                <a:cs typeface="Times New Roman" panose="02020603050405020304" pitchFamily="18" charset="0"/>
              </a:rPr>
              <a:t>Selectivity (all plants or specific plants) Selective herbicides control or suppress certain plants without affecting the growth of other plants species. Non-selective herbicides are not specific in acting against certain plant species and control all plant material with which they come into contact.</a:t>
            </a:r>
          </a:p>
          <a:p>
            <a:pPr algn="l" fontAlgn="t"/>
            <a:endParaRPr lang="en-US" b="0" i="0" dirty="0">
              <a:solidFill>
                <a:srgbClr val="4D5156"/>
              </a:solidFill>
              <a:effectLst/>
              <a:latin typeface="Times New Roman" panose="02020603050405020304" pitchFamily="18" charset="0"/>
              <a:cs typeface="Times New Roman" panose="02020603050405020304" pitchFamily="18" charset="0"/>
            </a:endParaRPr>
          </a:p>
          <a:p>
            <a:pPr algn="just"/>
            <a:endParaRPr lang="en-US" b="0" i="0" dirty="0">
              <a:solidFill>
                <a:srgbClr val="1A1A1A"/>
              </a:solidFill>
              <a:effectLst/>
              <a:latin typeface="Times New Roman" panose="02020603050405020304" pitchFamily="18" charset="0"/>
              <a:cs typeface="Times New Roman" panose="02020603050405020304" pitchFamily="18" charset="0"/>
            </a:endParaRPr>
          </a:p>
          <a:p>
            <a:pPr algn="just"/>
            <a:br>
              <a:rPr lang="en-US" dirty="0">
                <a:latin typeface="Times New Roman" panose="02020603050405020304" pitchFamily="18" charset="0"/>
                <a:cs typeface="Times New Roman" panose="02020603050405020304" pitchFamily="18" charset="0"/>
              </a:rPr>
            </a:br>
            <a:endParaRPr lang="en-US" b="0" i="0" dirty="0">
              <a:solidFill>
                <a:srgbClr val="4D5156"/>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09261D4-565F-4B42-9085-D5127F91C1F6}"/>
              </a:ext>
            </a:extLst>
          </p:cNvPr>
          <p:cNvSpPr txBox="1"/>
          <p:nvPr/>
        </p:nvSpPr>
        <p:spPr>
          <a:xfrm>
            <a:off x="403412" y="48905"/>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H</a:t>
            </a:r>
            <a:r>
              <a:rPr lang="en-US" sz="2000" b="1" i="0" dirty="0">
                <a:effectLst/>
                <a:latin typeface="Times New Roman" panose="02020603050405020304" pitchFamily="18" charset="0"/>
                <a:cs typeface="Times New Roman" panose="02020603050405020304" pitchFamily="18" charset="0"/>
              </a:rPr>
              <a:t>erbicide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24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0D42B-B960-4AB2-AB21-01CB4E938C6F}"/>
              </a:ext>
            </a:extLst>
          </p:cNvPr>
          <p:cNvSpPr txBox="1"/>
          <p:nvPr/>
        </p:nvSpPr>
        <p:spPr>
          <a:xfrm>
            <a:off x="224117" y="225950"/>
            <a:ext cx="11824447" cy="5909310"/>
          </a:xfrm>
          <a:prstGeom prst="rect">
            <a:avLst/>
          </a:prstGeom>
          <a:noFill/>
        </p:spPr>
        <p:txBody>
          <a:bodyPr wrap="square">
            <a:sp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Are herbicides toxic to humans?</a:t>
            </a:r>
            <a:endParaRPr lang="en-US" sz="2000" b="1" i="0" dirty="0">
              <a:solidFill>
                <a:srgbClr val="4D5156"/>
              </a:solidFill>
              <a:effectLst/>
              <a:latin typeface="Times New Roman" panose="02020603050405020304" pitchFamily="18" charset="0"/>
              <a:cs typeface="Times New Roman" panose="02020603050405020304" pitchFamily="18" charset="0"/>
            </a:endParaRPr>
          </a:p>
          <a:p>
            <a:pPr algn="l" fontAlgn="t">
              <a:buFont typeface="Arial" panose="020B0604020202020204" pitchFamily="34" charset="0"/>
              <a:buChar char="•"/>
            </a:pPr>
            <a:r>
              <a:rPr lang="en-US" sz="2000" b="0" i="0" dirty="0">
                <a:solidFill>
                  <a:srgbClr val="4D5156"/>
                </a:solidFill>
                <a:effectLst/>
                <a:latin typeface="Times New Roman" panose="02020603050405020304" pitchFamily="18" charset="0"/>
                <a:cs typeface="Times New Roman" panose="02020603050405020304" pitchFamily="18" charset="0"/>
              </a:rPr>
              <a:t>Most herbicides are considered nontoxic to animals and humans, but they can cause substantial mortality of non-target plants and the insects that depend on them, especially when applied aerially. Herbicides are chemicals used to kill plants. Their potential to produce toxicity in humans is rather low.</a:t>
            </a:r>
          </a:p>
          <a:p>
            <a:pPr algn="l" fontAlgn="t">
              <a:buFont typeface="Arial" panose="020B0604020202020204" pitchFamily="34" charset="0"/>
              <a:buChar char="•"/>
            </a:pPr>
            <a:endParaRPr lang="en-US" sz="2000" dirty="0">
              <a:solidFill>
                <a:srgbClr val="4D5156"/>
              </a:solidFill>
              <a:latin typeface="Times New Roman" panose="02020603050405020304" pitchFamily="18" charset="0"/>
              <a:cs typeface="Times New Roman" panose="02020603050405020304" pitchFamily="18" charset="0"/>
            </a:endParaRPr>
          </a:p>
          <a:p>
            <a:pPr algn="l"/>
            <a:r>
              <a:rPr lang="en-US" sz="2000" b="1" i="0" dirty="0">
                <a:solidFill>
                  <a:srgbClr val="111111"/>
                </a:solidFill>
                <a:effectLst/>
                <a:latin typeface="Times New Roman" panose="02020603050405020304" pitchFamily="18" charset="0"/>
                <a:cs typeface="Times New Roman" panose="02020603050405020304" pitchFamily="18" charset="0"/>
              </a:rPr>
              <a:t>What are Food Additives?</a:t>
            </a:r>
          </a:p>
          <a:p>
            <a:pPr algn="l"/>
            <a:r>
              <a:rPr lang="en-US" sz="2000" b="0" i="0" dirty="0">
                <a:solidFill>
                  <a:srgbClr val="444444"/>
                </a:solidFill>
                <a:effectLst/>
                <a:latin typeface="Times New Roman" panose="02020603050405020304" pitchFamily="18" charset="0"/>
                <a:cs typeface="Times New Roman" panose="02020603050405020304" pitchFamily="18" charset="0"/>
              </a:rPr>
              <a:t>Many chemicals are added to food for their preservation and to enhance their appeal. These are called food additives.</a:t>
            </a:r>
          </a:p>
          <a:p>
            <a:pPr algn="l"/>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l"/>
            <a:r>
              <a:rPr lang="en-US" sz="2000" b="1" i="0" dirty="0">
                <a:solidFill>
                  <a:srgbClr val="111111"/>
                </a:solidFill>
                <a:effectLst/>
                <a:latin typeface="Times New Roman" panose="02020603050405020304" pitchFamily="18" charset="0"/>
                <a:cs typeface="Times New Roman" panose="02020603050405020304" pitchFamily="18" charset="0"/>
              </a:rPr>
              <a:t>Types of Food Additives</a:t>
            </a:r>
          </a:p>
          <a:p>
            <a:pPr algn="l"/>
            <a:r>
              <a:rPr lang="en-US" sz="2000" b="0" i="0" dirty="0">
                <a:solidFill>
                  <a:srgbClr val="444444"/>
                </a:solidFill>
                <a:effectLst/>
                <a:latin typeface="Times New Roman" panose="02020603050405020304" pitchFamily="18" charset="0"/>
                <a:cs typeface="Times New Roman" panose="02020603050405020304" pitchFamily="18" charset="0"/>
              </a:rPr>
              <a:t>The different types of food additives used in food are:</a:t>
            </a:r>
          </a:p>
          <a:p>
            <a:pPr algn="l">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Flavors and sweeteners</a:t>
            </a:r>
          </a:p>
          <a:p>
            <a:pPr algn="l">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Antioxidants</a:t>
            </a:r>
          </a:p>
          <a:p>
            <a:pPr algn="l">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Preservatives</a:t>
            </a:r>
          </a:p>
          <a:p>
            <a:pPr algn="l">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Food colors (dyes)</a:t>
            </a:r>
          </a:p>
          <a:p>
            <a:pPr algn="l">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Fat emulsifiers and stabilizing agent</a:t>
            </a:r>
          </a:p>
          <a:p>
            <a:pPr algn="l">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Flour improvers </a:t>
            </a:r>
            <a:r>
              <a:rPr lang="en-US" sz="2000" b="0" i="0" dirty="0" err="1">
                <a:solidFill>
                  <a:srgbClr val="444444"/>
                </a:solidFill>
                <a:effectLst/>
                <a:latin typeface="Times New Roman" panose="02020603050405020304" pitchFamily="18" charset="0"/>
                <a:cs typeface="Times New Roman" panose="02020603050405020304" pitchFamily="18" charset="0"/>
              </a:rPr>
              <a:t>antistaling</a:t>
            </a:r>
            <a:r>
              <a:rPr lang="en-US" sz="2000" b="0" i="0" dirty="0">
                <a:solidFill>
                  <a:srgbClr val="444444"/>
                </a:solidFill>
                <a:effectLst/>
                <a:latin typeface="Times New Roman" panose="02020603050405020304" pitchFamily="18" charset="0"/>
                <a:cs typeface="Times New Roman" panose="02020603050405020304" pitchFamily="18" charset="0"/>
              </a:rPr>
              <a:t> agents and bleaches.</a:t>
            </a:r>
          </a:p>
          <a:p>
            <a:pPr algn="l">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Nutritional supplements such as vitamins, minerals, and amino acids.</a:t>
            </a:r>
          </a:p>
          <a:p>
            <a:pPr algn="l" fontAlgn="t">
              <a:buFont typeface="Arial" panose="020B0604020202020204" pitchFamily="34" charset="0"/>
              <a:buChar char="•"/>
            </a:pPr>
            <a:endParaRPr lang="en-US" b="0" i="0" dirty="0">
              <a:solidFill>
                <a:srgbClr val="4D5156"/>
              </a:solidFill>
              <a:effectLst/>
              <a:latin typeface="Roboto" panose="02000000000000000000" pitchFamily="2" charset="0"/>
            </a:endParaRPr>
          </a:p>
        </p:txBody>
      </p:sp>
    </p:spTree>
    <p:extLst>
      <p:ext uri="{BB962C8B-B14F-4D97-AF65-F5344CB8AC3E}">
        <p14:creationId xmlns:p14="http://schemas.microsoft.com/office/powerpoint/2010/main" val="64323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99D49-FC8C-4ACF-BEF2-68D96ABDA208}"/>
              </a:ext>
            </a:extLst>
          </p:cNvPr>
          <p:cNvSpPr txBox="1"/>
          <p:nvPr/>
        </p:nvSpPr>
        <p:spPr>
          <a:xfrm>
            <a:off x="147918" y="204897"/>
            <a:ext cx="11932024" cy="1938992"/>
          </a:xfrm>
          <a:prstGeom prst="rect">
            <a:avLst/>
          </a:prstGeom>
          <a:noFill/>
        </p:spPr>
        <p:txBody>
          <a:bodyPr wrap="square">
            <a:spAutoFit/>
          </a:bodyPr>
          <a:lstStyle/>
          <a:p>
            <a:pPr algn="just"/>
            <a:r>
              <a:rPr lang="en-US" sz="2000" b="1" i="0" dirty="0">
                <a:solidFill>
                  <a:srgbClr val="111111"/>
                </a:solidFill>
                <a:effectLst/>
                <a:latin typeface="Times New Roman" panose="02020603050405020304" pitchFamily="18" charset="0"/>
                <a:cs typeface="Times New Roman" panose="02020603050405020304" pitchFamily="18" charset="0"/>
              </a:rPr>
              <a:t>What are Artificial Sweetening Agents?</a:t>
            </a:r>
          </a:p>
          <a:p>
            <a:pPr algn="just"/>
            <a:r>
              <a:rPr lang="en-US" sz="2000" b="0" i="0" dirty="0">
                <a:solidFill>
                  <a:srgbClr val="444444"/>
                </a:solidFill>
                <a:effectLst/>
                <a:latin typeface="Times New Roman" panose="02020603050405020304" pitchFamily="18" charset="0"/>
                <a:cs typeface="Times New Roman" panose="02020603050405020304" pitchFamily="18" charset="0"/>
              </a:rPr>
              <a:t>The chemical compound which gives a sweetening taste to the food and enhances its order and </a:t>
            </a:r>
            <a:r>
              <a:rPr lang="en-US" sz="2000" b="0" i="0" dirty="0" err="1">
                <a:solidFill>
                  <a:srgbClr val="444444"/>
                </a:solidFill>
                <a:effectLst/>
                <a:latin typeface="Times New Roman" panose="02020603050405020304" pitchFamily="18" charset="0"/>
                <a:cs typeface="Times New Roman" panose="02020603050405020304" pitchFamily="18" charset="0"/>
              </a:rPr>
              <a:t>flavour</a:t>
            </a:r>
            <a:r>
              <a:rPr lang="en-US" sz="2000" b="0" i="0" dirty="0">
                <a:solidFill>
                  <a:srgbClr val="444444"/>
                </a:solidFill>
                <a:effectLst/>
                <a:latin typeface="Times New Roman" panose="02020603050405020304" pitchFamily="18" charset="0"/>
                <a:cs typeface="Times New Roman" panose="02020603050405020304" pitchFamily="18" charset="0"/>
              </a:rPr>
              <a:t> is called an artificial sweetening agent. Sweetness is commonly associated with sugars. The monosaccharides and disaccharides are sweet.</a:t>
            </a:r>
          </a:p>
          <a:p>
            <a:pPr algn="just"/>
            <a:r>
              <a:rPr lang="en-US" sz="2000" b="0" i="0" dirty="0">
                <a:solidFill>
                  <a:srgbClr val="444444"/>
                </a:solidFill>
                <a:effectLst/>
                <a:latin typeface="Times New Roman" panose="02020603050405020304" pitchFamily="18" charset="0"/>
                <a:cs typeface="Times New Roman" panose="02020603050405020304" pitchFamily="18" charset="0"/>
              </a:rPr>
              <a:t>Cane syrup, honey, lactose (milk sugar) are the most common natural sweetening agents. Some important artificial sweeteners are saccharin, dulcin, cyclamate, nectarine, sucralose, aspartame.</a:t>
            </a:r>
          </a:p>
        </p:txBody>
      </p:sp>
      <p:sp>
        <p:nvSpPr>
          <p:cNvPr id="6" name="TextBox 5">
            <a:extLst>
              <a:ext uri="{FF2B5EF4-FFF2-40B4-BE49-F238E27FC236}">
                <a16:creationId xmlns:a16="http://schemas.microsoft.com/office/drawing/2014/main" id="{04D5CA58-77A4-4A55-A724-A8EF775AF8BE}"/>
              </a:ext>
            </a:extLst>
          </p:cNvPr>
          <p:cNvSpPr txBox="1"/>
          <p:nvPr/>
        </p:nvSpPr>
        <p:spPr>
          <a:xfrm>
            <a:off x="147918" y="2239084"/>
            <a:ext cx="11784106" cy="4370427"/>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Saccharin (ortho-</a:t>
            </a:r>
            <a:r>
              <a:rPr lang="en-US" sz="2000" b="1" dirty="0" err="1">
                <a:latin typeface="Times New Roman" panose="02020603050405020304" pitchFamily="18" charset="0"/>
                <a:cs typeface="Times New Roman" panose="02020603050405020304" pitchFamily="18" charset="0"/>
              </a:rPr>
              <a:t>sulphobenzimide</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is the first most popular artificial sweating agent. It has been used as a sweetening agent for many food items since 1879. It is 1,2-benzisothiazolin-3-one-1,1-dioxide and occurs as a white crystalline powder. It has a very sweet taste and is about 550 times sweeter than sucrose. It is excreted from the body in the urine unchanged. Its use is of great value to a diabetic person and people who need to control the intake of calories.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Dulcin</a:t>
            </a:r>
          </a:p>
          <a:p>
            <a:r>
              <a:rPr lang="en-US" sz="2000" dirty="0">
                <a:latin typeface="Times New Roman" panose="02020603050405020304" pitchFamily="18" charset="0"/>
                <a:cs typeface="Times New Roman" panose="02020603050405020304" pitchFamily="18" charset="0"/>
              </a:rPr>
              <a:t>Dulcin was the second artificial sweetener discovered in 1884. It didn’t get market acceptability and was banned in 1951.</a:t>
            </a:r>
          </a:p>
          <a:p>
            <a:r>
              <a:rPr lang="en-US" sz="2000" dirty="0">
                <a:latin typeface="Times New Roman" panose="02020603050405020304" pitchFamily="18" charset="0"/>
                <a:cs typeface="Times New Roman" panose="02020603050405020304" pitchFamily="18" charset="0"/>
              </a:rPr>
              <a:t>Aspartame</a:t>
            </a:r>
          </a:p>
          <a:p>
            <a:r>
              <a:rPr lang="en-US" sz="2000" dirty="0">
                <a:latin typeface="Times New Roman" panose="02020603050405020304" pitchFamily="18" charset="0"/>
                <a:cs typeface="Times New Roman" panose="02020603050405020304" pitchFamily="18" charset="0"/>
              </a:rPr>
              <a:t>Aspartame is one of the most widely used artificial sweeteners. It is the methyl ester of dipeptide derived from aspartic acid and phenylalanine. It is about 100 times sweeter than sucrose. Aspartame is unstable at cooking temperature, and therefore, it is used as a sugar substitute for cold foods and soft drinks.</a:t>
            </a:r>
          </a:p>
          <a:p>
            <a:endParaRPr lang="en-US" dirty="0"/>
          </a:p>
        </p:txBody>
      </p:sp>
    </p:spTree>
    <p:extLst>
      <p:ext uri="{BB962C8B-B14F-4D97-AF65-F5344CB8AC3E}">
        <p14:creationId xmlns:p14="http://schemas.microsoft.com/office/powerpoint/2010/main" val="223596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3A5AD5-267E-4D5B-AB68-EDC344F7B3EB}"/>
              </a:ext>
            </a:extLst>
          </p:cNvPr>
          <p:cNvSpPr txBox="1"/>
          <p:nvPr/>
        </p:nvSpPr>
        <p:spPr>
          <a:xfrm>
            <a:off x="116540" y="146174"/>
            <a:ext cx="11797553" cy="1938992"/>
          </a:xfrm>
          <a:prstGeom prst="rect">
            <a:avLst/>
          </a:prstGeom>
          <a:noFill/>
        </p:spPr>
        <p:txBody>
          <a:bodyPr wrap="square">
            <a:spAutoFit/>
          </a:bodyPr>
          <a:lstStyle/>
          <a:p>
            <a:pPr algn="l"/>
            <a:r>
              <a:rPr lang="en-US" sz="2000" b="1" i="0" dirty="0">
                <a:solidFill>
                  <a:srgbClr val="111111"/>
                </a:solidFill>
                <a:effectLst/>
                <a:latin typeface="Times New Roman" panose="02020603050405020304" pitchFamily="18" charset="0"/>
                <a:cs typeface="Times New Roman" panose="02020603050405020304" pitchFamily="18" charset="0"/>
              </a:rPr>
              <a:t>Alitame</a:t>
            </a:r>
          </a:p>
          <a:p>
            <a:pPr algn="l"/>
            <a:r>
              <a:rPr lang="en-US" sz="2000" b="0" i="0" dirty="0">
                <a:solidFill>
                  <a:srgbClr val="444444"/>
                </a:solidFill>
                <a:effectLst/>
                <a:latin typeface="Times New Roman" panose="02020603050405020304" pitchFamily="18" charset="0"/>
                <a:cs typeface="Times New Roman" panose="02020603050405020304" pitchFamily="18" charset="0"/>
              </a:rPr>
              <a:t> Alitame is a high potency sweetness and is more stable than aspartame during cooking, but it is difficult to control the sweetness of the food to which they are added.</a:t>
            </a:r>
          </a:p>
          <a:p>
            <a:pPr algn="l"/>
            <a:r>
              <a:rPr lang="en-US" sz="2000" b="1" i="0" dirty="0">
                <a:solidFill>
                  <a:srgbClr val="111111"/>
                </a:solidFill>
                <a:effectLst/>
                <a:latin typeface="Times New Roman" panose="02020603050405020304" pitchFamily="18" charset="0"/>
                <a:cs typeface="Times New Roman" panose="02020603050405020304" pitchFamily="18" charset="0"/>
              </a:rPr>
              <a:t>Sucralose</a:t>
            </a:r>
          </a:p>
          <a:p>
            <a:pPr algn="l"/>
            <a:r>
              <a:rPr lang="en-US" sz="2000" b="0" i="0" dirty="0">
                <a:solidFill>
                  <a:srgbClr val="444444"/>
                </a:solidFill>
                <a:effectLst/>
                <a:latin typeface="Times New Roman" panose="02020603050405020304" pitchFamily="18" charset="0"/>
                <a:cs typeface="Times New Roman" panose="02020603050405020304" pitchFamily="18" charset="0"/>
              </a:rPr>
              <a:t>Sucralose is a </a:t>
            </a:r>
            <a:r>
              <a:rPr lang="en-US" sz="2000" b="0" i="0" dirty="0" err="1">
                <a:solidFill>
                  <a:srgbClr val="444444"/>
                </a:solidFill>
                <a:effectLst/>
                <a:latin typeface="Times New Roman" panose="02020603050405020304" pitchFamily="18" charset="0"/>
                <a:cs typeface="Times New Roman" panose="02020603050405020304" pitchFamily="18" charset="0"/>
              </a:rPr>
              <a:t>colourless</a:t>
            </a:r>
            <a:r>
              <a:rPr lang="en-US" sz="2000" b="0" i="0" dirty="0">
                <a:solidFill>
                  <a:srgbClr val="444444"/>
                </a:solidFill>
                <a:effectLst/>
                <a:latin typeface="Times New Roman" panose="02020603050405020304" pitchFamily="18" charset="0"/>
                <a:cs typeface="Times New Roman" panose="02020603050405020304" pitchFamily="18" charset="0"/>
              </a:rPr>
              <a:t>, trichloro derivative of sucrose. Its appearance and taste are similar to sugar and are stable at cooking temperature. It does not provide calories</a:t>
            </a:r>
            <a:r>
              <a:rPr lang="en-US" b="0" i="0" dirty="0">
                <a:solidFill>
                  <a:srgbClr val="444444"/>
                </a:solidFill>
                <a:effectLst/>
                <a:latin typeface="HelveticaNeue-Light"/>
              </a:rPr>
              <a:t>.</a:t>
            </a:r>
            <a:endParaRPr lang="en-US" i="0" dirty="0">
              <a:solidFill>
                <a:srgbClr val="444444"/>
              </a:solidFill>
              <a:effectLst/>
              <a:latin typeface="HelveticaNeue-Light"/>
            </a:endParaRPr>
          </a:p>
        </p:txBody>
      </p:sp>
      <p:sp>
        <p:nvSpPr>
          <p:cNvPr id="7" name="Rectangle 3">
            <a:extLst>
              <a:ext uri="{FF2B5EF4-FFF2-40B4-BE49-F238E27FC236}">
                <a16:creationId xmlns:a16="http://schemas.microsoft.com/office/drawing/2014/main" id="{579CCA40-81B7-4BD3-8C58-8DC3FA5481D8}"/>
              </a:ext>
            </a:extLst>
          </p:cNvPr>
          <p:cNvSpPr>
            <a:spLocks noChangeArrowheads="1"/>
          </p:cNvSpPr>
          <p:nvPr/>
        </p:nvSpPr>
        <p:spPr bwMode="auto">
          <a:xfrm>
            <a:off x="116541" y="1700978"/>
            <a:ext cx="11797552" cy="3141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What are Antioxidants?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Antioxidants are substances that prevent or return the oxidative deterioration of food. Antioxidants act as radical inhibitors. These retard the action of oxygen on fatty or oily food and help in the preservation of food material. Vitamin EE is a naturally occurring preservative found in vegetable oil.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Antioxidants minimize the damage to some amino acids and the loss of some vitamins due to rancidity. During the oxidation of food, free radicals are generated. The antioxidants react with these free radicals and stop the chain reaction of the oxidation of the food. Thus, antioxidants decrease the rate of involvement of free radicals in the ageing process.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The most common antioxidants are butylated hydroxytoluene (BHT) and butylated </a:t>
            </a:r>
            <a:r>
              <a:rPr kumimoji="0" lang="en-US" altLang="en-US" sz="2000" b="0" i="0" u="none" strike="noStrike" cap="none" normalizeH="0" baseline="0" dirty="0" err="1">
                <a:ln>
                  <a:noFill/>
                </a:ln>
                <a:solidFill>
                  <a:srgbClr val="444444"/>
                </a:solidFill>
                <a:effectLst/>
                <a:latin typeface="Times New Roman" panose="02020603050405020304" pitchFamily="18" charset="0"/>
                <a:cs typeface="Times New Roman" panose="02020603050405020304" pitchFamily="18" charset="0"/>
              </a:rPr>
              <a:t>hydroxyanisole</a:t>
            </a:r>
            <a:r>
              <a:rPr kumimoji="0" lang="en-US" altLang="en-US" sz="20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(BHA). Ascorbic acid (vitamin CC) and tocopherols (vitamin EE) have also been used as antioxidants</a:t>
            </a: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B4BFA02-1E6C-4502-AA3F-24F521464B84}"/>
              </a:ext>
            </a:extLst>
          </p:cNvPr>
          <p:cNvPicPr>
            <a:picLocks noChangeAspect="1"/>
          </p:cNvPicPr>
          <p:nvPr/>
        </p:nvPicPr>
        <p:blipFill>
          <a:blip r:embed="rId2"/>
          <a:stretch>
            <a:fillRect/>
          </a:stretch>
        </p:blipFill>
        <p:spPr>
          <a:xfrm>
            <a:off x="3630706" y="5157022"/>
            <a:ext cx="2070847" cy="1410577"/>
          </a:xfrm>
          <a:prstGeom prst="rect">
            <a:avLst/>
          </a:prstGeom>
        </p:spPr>
      </p:pic>
    </p:spTree>
    <p:extLst>
      <p:ext uri="{BB962C8B-B14F-4D97-AF65-F5344CB8AC3E}">
        <p14:creationId xmlns:p14="http://schemas.microsoft.com/office/powerpoint/2010/main" val="770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3992</Words>
  <Application>Microsoft Office PowerPoint</Application>
  <PresentationFormat>Widescreen</PresentationFormat>
  <Paragraphs>227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Calibri Light</vt:lpstr>
      <vt:lpstr>Georgia</vt:lpstr>
      <vt:lpstr>HelveticaNeue-Light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 SINGH</dc:creator>
  <cp:lastModifiedBy>SATYAM SINGH</cp:lastModifiedBy>
  <cp:revision>5</cp:revision>
  <dcterms:created xsi:type="dcterms:W3CDTF">2022-03-27T12:45:56Z</dcterms:created>
  <dcterms:modified xsi:type="dcterms:W3CDTF">2022-03-28T02:16:04Z</dcterms:modified>
</cp:coreProperties>
</file>