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51"/>
  </p:notesMasterIdLst>
  <p:sldIdLst>
    <p:sldId id="439" r:id="rId2"/>
    <p:sldId id="436" r:id="rId3"/>
    <p:sldId id="433" r:id="rId4"/>
    <p:sldId id="434" r:id="rId5"/>
    <p:sldId id="312" r:id="rId6"/>
    <p:sldId id="313" r:id="rId7"/>
    <p:sldId id="315" r:id="rId8"/>
    <p:sldId id="316" r:id="rId9"/>
    <p:sldId id="378"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36" r:id="rId23"/>
    <p:sldId id="337" r:id="rId24"/>
    <p:sldId id="338" r:id="rId25"/>
    <p:sldId id="344" r:id="rId26"/>
    <p:sldId id="345" r:id="rId27"/>
    <p:sldId id="347" r:id="rId28"/>
    <p:sldId id="348" r:id="rId29"/>
    <p:sldId id="349" r:id="rId30"/>
    <p:sldId id="413" r:id="rId31"/>
    <p:sldId id="414" r:id="rId32"/>
    <p:sldId id="415" r:id="rId33"/>
    <p:sldId id="416" r:id="rId34"/>
    <p:sldId id="426" r:id="rId35"/>
    <p:sldId id="381" r:id="rId36"/>
    <p:sldId id="382" r:id="rId37"/>
    <p:sldId id="437" r:id="rId38"/>
    <p:sldId id="383" r:id="rId39"/>
    <p:sldId id="403" r:id="rId40"/>
    <p:sldId id="418" r:id="rId41"/>
    <p:sldId id="417" r:id="rId42"/>
    <p:sldId id="427" r:id="rId43"/>
    <p:sldId id="429" r:id="rId44"/>
    <p:sldId id="430" r:id="rId45"/>
    <p:sldId id="431" r:id="rId46"/>
    <p:sldId id="353" r:id="rId47"/>
    <p:sldId id="354" r:id="rId48"/>
    <p:sldId id="355" r:id="rId49"/>
    <p:sldId id="356"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892" autoAdjust="0"/>
  </p:normalViewPr>
  <p:slideViewPr>
    <p:cSldViewPr>
      <p:cViewPr varScale="1">
        <p:scale>
          <a:sx n="55" d="100"/>
          <a:sy n="55" d="100"/>
        </p:scale>
        <p:origin x="1752"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53A9C5-54E3-4ABF-9DA5-9D6901FCF99F}" type="datetimeFigureOut">
              <a:rPr lang="en-US" smtClean="0"/>
              <a:t>1/10/2022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CFBE10-18BB-420B-9C85-FFEE90134317}" type="slidenum">
              <a:rPr lang="en-US" smtClean="0"/>
              <a:t>‹#›</a:t>
            </a:fld>
            <a:endParaRPr lang="en-US"/>
          </a:p>
        </p:txBody>
      </p:sp>
    </p:spTree>
    <p:extLst>
      <p:ext uri="{BB962C8B-B14F-4D97-AF65-F5344CB8AC3E}">
        <p14:creationId xmlns:p14="http://schemas.microsoft.com/office/powerpoint/2010/main" val="24105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1D1377AF-2D24-45FE-BCDD-75869716F150}" type="slidenum">
              <a:rPr lang="en-US" altLang="en-US" smtClean="0"/>
              <a:pPr/>
              <a:t>1</a:t>
            </a:fld>
            <a:endParaRPr lang="en-US" altLang="en-US" smtClean="0"/>
          </a:p>
        </p:txBody>
      </p:sp>
    </p:spTree>
    <p:extLst>
      <p:ext uri="{BB962C8B-B14F-4D97-AF65-F5344CB8AC3E}">
        <p14:creationId xmlns:p14="http://schemas.microsoft.com/office/powerpoint/2010/main" val="3709587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p:spPr>
        <p:txBody>
          <a:bodyPr/>
          <a:lstStyle/>
          <a:p>
            <a:r>
              <a:rPr lang="en-US" smtClean="0"/>
              <a:t>You can restore the DC value to any desired amount by connecting the diode to a voltage source.</a:t>
            </a:r>
          </a:p>
        </p:txBody>
      </p:sp>
      <p:sp>
        <p:nvSpPr>
          <p:cNvPr id="129028" name="Slide Number Placeholder 3"/>
          <p:cNvSpPr>
            <a:spLocks noGrp="1"/>
          </p:cNvSpPr>
          <p:nvPr>
            <p:ph type="sldNum" sz="quarter" idx="5"/>
          </p:nvPr>
        </p:nvSpPr>
        <p:spPr>
          <a:noFill/>
        </p:spPr>
        <p:txBody>
          <a:bodyPr/>
          <a:lstStyle>
            <a:lvl1pPr eaLnBrk="0" hangingPunct="0">
              <a:defRPr sz="1600">
                <a:solidFill>
                  <a:schemeClr val="tx1"/>
                </a:solidFill>
                <a:latin typeface="Calibri" pitchFamily="34" charset="0"/>
              </a:defRPr>
            </a:lvl1pPr>
            <a:lvl2pPr marL="742950" indent="-285750" eaLnBrk="0" hangingPunct="0">
              <a:defRPr sz="1600">
                <a:solidFill>
                  <a:schemeClr val="tx1"/>
                </a:solidFill>
                <a:latin typeface="Calibri" pitchFamily="34" charset="0"/>
              </a:defRPr>
            </a:lvl2pPr>
            <a:lvl3pPr marL="1143000" indent="-228600" eaLnBrk="0" hangingPunct="0">
              <a:defRPr sz="1600">
                <a:solidFill>
                  <a:schemeClr val="tx1"/>
                </a:solidFill>
                <a:latin typeface="Calibri" pitchFamily="34" charset="0"/>
              </a:defRPr>
            </a:lvl3pPr>
            <a:lvl4pPr marL="1600200" indent="-228600" eaLnBrk="0" hangingPunct="0">
              <a:defRPr sz="1600">
                <a:solidFill>
                  <a:schemeClr val="tx1"/>
                </a:solidFill>
                <a:latin typeface="Calibri" pitchFamily="34" charset="0"/>
              </a:defRPr>
            </a:lvl4pPr>
            <a:lvl5pPr marL="2057400" indent="-228600" eaLnBrk="0" hangingPunct="0">
              <a:defRPr sz="1600">
                <a:solidFill>
                  <a:schemeClr val="tx1"/>
                </a:solidFill>
                <a:latin typeface="Calibri" pitchFamily="34" charset="0"/>
              </a:defRPr>
            </a:lvl5pPr>
            <a:lvl6pPr marL="2514600" indent="-228600" algn="r" eaLnBrk="0" fontAlgn="base" hangingPunct="0">
              <a:spcBef>
                <a:spcPct val="0"/>
              </a:spcBef>
              <a:spcAft>
                <a:spcPct val="0"/>
              </a:spcAft>
              <a:defRPr sz="1600">
                <a:solidFill>
                  <a:schemeClr val="tx1"/>
                </a:solidFill>
                <a:latin typeface="Calibri" pitchFamily="34" charset="0"/>
              </a:defRPr>
            </a:lvl6pPr>
            <a:lvl7pPr marL="2971800" indent="-228600" algn="r" eaLnBrk="0" fontAlgn="base" hangingPunct="0">
              <a:spcBef>
                <a:spcPct val="0"/>
              </a:spcBef>
              <a:spcAft>
                <a:spcPct val="0"/>
              </a:spcAft>
              <a:defRPr sz="1600">
                <a:solidFill>
                  <a:schemeClr val="tx1"/>
                </a:solidFill>
                <a:latin typeface="Calibri" pitchFamily="34" charset="0"/>
              </a:defRPr>
            </a:lvl7pPr>
            <a:lvl8pPr marL="3429000" indent="-228600" algn="r" eaLnBrk="0" fontAlgn="base" hangingPunct="0">
              <a:spcBef>
                <a:spcPct val="0"/>
              </a:spcBef>
              <a:spcAft>
                <a:spcPct val="0"/>
              </a:spcAft>
              <a:defRPr sz="1600">
                <a:solidFill>
                  <a:schemeClr val="tx1"/>
                </a:solidFill>
                <a:latin typeface="Calibri" pitchFamily="34" charset="0"/>
              </a:defRPr>
            </a:lvl8pPr>
            <a:lvl9pPr marL="3886200" indent="-228600" algn="r" eaLnBrk="0" fontAlgn="base" hangingPunct="0">
              <a:spcBef>
                <a:spcPct val="0"/>
              </a:spcBef>
              <a:spcAft>
                <a:spcPct val="0"/>
              </a:spcAft>
              <a:defRPr sz="1600">
                <a:solidFill>
                  <a:schemeClr val="tx1"/>
                </a:solidFill>
                <a:latin typeface="Calibri" pitchFamily="34" charset="0"/>
              </a:defRPr>
            </a:lvl9pPr>
          </a:lstStyle>
          <a:p>
            <a:pPr eaLnBrk="1" hangingPunct="1"/>
            <a:fld id="{18B5333E-3E9B-4FFD-BC29-624249400C21}" type="slidenum">
              <a:rPr lang="en-US" sz="1200" smtClean="0">
                <a:latin typeface="Arial" charset="0"/>
              </a:rPr>
              <a:pPr eaLnBrk="1" hangingPunct="1"/>
              <a:t>28</a:t>
            </a:fld>
            <a:endParaRPr lang="en-US" sz="1200" smtClean="0">
              <a:latin typeface="Arial" charset="0"/>
            </a:endParaRPr>
          </a:p>
        </p:txBody>
      </p:sp>
    </p:spTree>
    <p:extLst>
      <p:ext uri="{BB962C8B-B14F-4D97-AF65-F5344CB8AC3E}">
        <p14:creationId xmlns:p14="http://schemas.microsoft.com/office/powerpoint/2010/main" val="2013476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p:spPr>
        <p:txBody>
          <a:bodyPr/>
          <a:lstStyle/>
          <a:p>
            <a:r>
              <a:rPr lang="en-US" smtClean="0"/>
              <a:t>But it has the ripple period of a half wave rectifier.</a:t>
            </a:r>
          </a:p>
        </p:txBody>
      </p:sp>
      <p:sp>
        <p:nvSpPr>
          <p:cNvPr id="130052" name="Slide Number Placeholder 3"/>
          <p:cNvSpPr>
            <a:spLocks noGrp="1"/>
          </p:cNvSpPr>
          <p:nvPr>
            <p:ph type="sldNum" sz="quarter" idx="5"/>
          </p:nvPr>
        </p:nvSpPr>
        <p:spPr>
          <a:noFill/>
        </p:spPr>
        <p:txBody>
          <a:bodyPr/>
          <a:lstStyle>
            <a:lvl1pPr eaLnBrk="0" hangingPunct="0">
              <a:defRPr sz="1600">
                <a:solidFill>
                  <a:schemeClr val="tx1"/>
                </a:solidFill>
                <a:latin typeface="Calibri" pitchFamily="34" charset="0"/>
              </a:defRPr>
            </a:lvl1pPr>
            <a:lvl2pPr marL="742950" indent="-285750" eaLnBrk="0" hangingPunct="0">
              <a:defRPr sz="1600">
                <a:solidFill>
                  <a:schemeClr val="tx1"/>
                </a:solidFill>
                <a:latin typeface="Calibri" pitchFamily="34" charset="0"/>
              </a:defRPr>
            </a:lvl2pPr>
            <a:lvl3pPr marL="1143000" indent="-228600" eaLnBrk="0" hangingPunct="0">
              <a:defRPr sz="1600">
                <a:solidFill>
                  <a:schemeClr val="tx1"/>
                </a:solidFill>
                <a:latin typeface="Calibri" pitchFamily="34" charset="0"/>
              </a:defRPr>
            </a:lvl3pPr>
            <a:lvl4pPr marL="1600200" indent="-228600" eaLnBrk="0" hangingPunct="0">
              <a:defRPr sz="1600">
                <a:solidFill>
                  <a:schemeClr val="tx1"/>
                </a:solidFill>
                <a:latin typeface="Calibri" pitchFamily="34" charset="0"/>
              </a:defRPr>
            </a:lvl4pPr>
            <a:lvl5pPr marL="2057400" indent="-228600" eaLnBrk="0" hangingPunct="0">
              <a:defRPr sz="1600">
                <a:solidFill>
                  <a:schemeClr val="tx1"/>
                </a:solidFill>
                <a:latin typeface="Calibri" pitchFamily="34" charset="0"/>
              </a:defRPr>
            </a:lvl5pPr>
            <a:lvl6pPr marL="2514600" indent="-228600" algn="r" eaLnBrk="0" fontAlgn="base" hangingPunct="0">
              <a:spcBef>
                <a:spcPct val="0"/>
              </a:spcBef>
              <a:spcAft>
                <a:spcPct val="0"/>
              </a:spcAft>
              <a:defRPr sz="1600">
                <a:solidFill>
                  <a:schemeClr val="tx1"/>
                </a:solidFill>
                <a:latin typeface="Calibri" pitchFamily="34" charset="0"/>
              </a:defRPr>
            </a:lvl6pPr>
            <a:lvl7pPr marL="2971800" indent="-228600" algn="r" eaLnBrk="0" fontAlgn="base" hangingPunct="0">
              <a:spcBef>
                <a:spcPct val="0"/>
              </a:spcBef>
              <a:spcAft>
                <a:spcPct val="0"/>
              </a:spcAft>
              <a:defRPr sz="1600">
                <a:solidFill>
                  <a:schemeClr val="tx1"/>
                </a:solidFill>
                <a:latin typeface="Calibri" pitchFamily="34" charset="0"/>
              </a:defRPr>
            </a:lvl7pPr>
            <a:lvl8pPr marL="3429000" indent="-228600" algn="r" eaLnBrk="0" fontAlgn="base" hangingPunct="0">
              <a:spcBef>
                <a:spcPct val="0"/>
              </a:spcBef>
              <a:spcAft>
                <a:spcPct val="0"/>
              </a:spcAft>
              <a:defRPr sz="1600">
                <a:solidFill>
                  <a:schemeClr val="tx1"/>
                </a:solidFill>
                <a:latin typeface="Calibri" pitchFamily="34" charset="0"/>
              </a:defRPr>
            </a:lvl8pPr>
            <a:lvl9pPr marL="3886200" indent="-228600" algn="r" eaLnBrk="0" fontAlgn="base" hangingPunct="0">
              <a:spcBef>
                <a:spcPct val="0"/>
              </a:spcBef>
              <a:spcAft>
                <a:spcPct val="0"/>
              </a:spcAft>
              <a:defRPr sz="1600">
                <a:solidFill>
                  <a:schemeClr val="tx1"/>
                </a:solidFill>
                <a:latin typeface="Calibri" pitchFamily="34" charset="0"/>
              </a:defRPr>
            </a:lvl9pPr>
          </a:lstStyle>
          <a:p>
            <a:pPr eaLnBrk="1" hangingPunct="1"/>
            <a:fld id="{F735CD16-7E93-4385-B7B8-20E512892D51}" type="slidenum">
              <a:rPr lang="en-US" sz="1200" smtClean="0">
                <a:latin typeface="Arial" charset="0"/>
              </a:rPr>
              <a:pPr eaLnBrk="1" hangingPunct="1"/>
              <a:t>29</a:t>
            </a:fld>
            <a:endParaRPr lang="en-US" sz="1200" smtClean="0">
              <a:latin typeface="Arial" charset="0"/>
            </a:endParaRPr>
          </a:p>
        </p:txBody>
      </p:sp>
    </p:spTree>
    <p:extLst>
      <p:ext uri="{BB962C8B-B14F-4D97-AF65-F5344CB8AC3E}">
        <p14:creationId xmlns:p14="http://schemas.microsoft.com/office/powerpoint/2010/main" val="2854416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2B692231-1F67-471A-8C68-271375043563}" type="slidenum">
              <a:rPr lang="en-US" sz="1200" smtClean="0"/>
              <a:pPr eaLnBrk="1" hangingPunct="1"/>
              <a:t>31</a:t>
            </a:fld>
            <a:endParaRPr lang="en-US" sz="120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517674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1AF9308C-BA66-4B7D-8C02-01D9DBE87137}" type="slidenum">
              <a:rPr lang="en-US" sz="1200" smtClean="0"/>
              <a:pPr eaLnBrk="1" hangingPunct="1"/>
              <a:t>32</a:t>
            </a:fld>
            <a:endParaRPr lang="en-US" sz="1200"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35827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F77E5197-0474-40BA-A175-3D7A1A780528}" type="slidenum">
              <a:rPr lang="en-US" sz="1200" smtClean="0"/>
              <a:pPr eaLnBrk="1" hangingPunct="1"/>
              <a:t>33</a:t>
            </a:fld>
            <a:endParaRPr lang="en-US" sz="1200"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830439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charset="0"/>
              </a:defRPr>
            </a:lvl1pPr>
            <a:lvl2pPr marL="742950" indent="-285750" eaLnBrk="0" hangingPunct="0">
              <a:defRPr sz="3600">
                <a:solidFill>
                  <a:schemeClr val="tx1"/>
                </a:solidFill>
                <a:latin typeface="Arial" charset="0"/>
              </a:defRPr>
            </a:lvl2pPr>
            <a:lvl3pPr marL="1143000" indent="-228600" eaLnBrk="0" hangingPunct="0">
              <a:defRPr sz="3600">
                <a:solidFill>
                  <a:schemeClr val="tx1"/>
                </a:solidFill>
                <a:latin typeface="Arial" charset="0"/>
              </a:defRPr>
            </a:lvl3pPr>
            <a:lvl4pPr marL="1600200" indent="-228600" eaLnBrk="0" hangingPunct="0">
              <a:defRPr sz="3600">
                <a:solidFill>
                  <a:schemeClr val="tx1"/>
                </a:solidFill>
                <a:latin typeface="Arial" charset="0"/>
              </a:defRPr>
            </a:lvl4pPr>
            <a:lvl5pPr marL="2057400" indent="-228600" eaLnBrk="0" hangingPunct="0">
              <a:defRPr sz="3600">
                <a:solidFill>
                  <a:schemeClr val="tx1"/>
                </a:solidFill>
                <a:latin typeface="Arial" charset="0"/>
              </a:defRPr>
            </a:lvl5pPr>
            <a:lvl6pPr marL="2514600" indent="-228600" eaLnBrk="0" fontAlgn="base" hangingPunct="0">
              <a:spcBef>
                <a:spcPct val="0"/>
              </a:spcBef>
              <a:spcAft>
                <a:spcPct val="0"/>
              </a:spcAft>
              <a:defRPr sz="3600">
                <a:solidFill>
                  <a:schemeClr val="tx1"/>
                </a:solidFill>
                <a:latin typeface="Arial" charset="0"/>
              </a:defRPr>
            </a:lvl6pPr>
            <a:lvl7pPr marL="2971800" indent="-228600" eaLnBrk="0" fontAlgn="base" hangingPunct="0">
              <a:spcBef>
                <a:spcPct val="0"/>
              </a:spcBef>
              <a:spcAft>
                <a:spcPct val="0"/>
              </a:spcAft>
              <a:defRPr sz="3600">
                <a:solidFill>
                  <a:schemeClr val="tx1"/>
                </a:solidFill>
                <a:latin typeface="Arial" charset="0"/>
              </a:defRPr>
            </a:lvl7pPr>
            <a:lvl8pPr marL="3429000" indent="-228600" eaLnBrk="0" fontAlgn="base" hangingPunct="0">
              <a:spcBef>
                <a:spcPct val="0"/>
              </a:spcBef>
              <a:spcAft>
                <a:spcPct val="0"/>
              </a:spcAft>
              <a:defRPr sz="3600">
                <a:solidFill>
                  <a:schemeClr val="tx1"/>
                </a:solidFill>
                <a:latin typeface="Arial" charset="0"/>
              </a:defRPr>
            </a:lvl8pPr>
            <a:lvl9pPr marL="3886200" indent="-228600" eaLnBrk="0" fontAlgn="base" hangingPunct="0">
              <a:spcBef>
                <a:spcPct val="0"/>
              </a:spcBef>
              <a:spcAft>
                <a:spcPct val="0"/>
              </a:spcAft>
              <a:defRPr sz="3600">
                <a:solidFill>
                  <a:schemeClr val="tx1"/>
                </a:solidFill>
                <a:latin typeface="Arial" charset="0"/>
              </a:defRPr>
            </a:lvl9pPr>
          </a:lstStyle>
          <a:p>
            <a:pPr eaLnBrk="1" hangingPunct="1"/>
            <a:fld id="{42AE5867-C2B6-465D-8271-65379AFFDF7A}" type="slidenum">
              <a:rPr lang="en-US" sz="1200" smtClean="0"/>
              <a:pPr eaLnBrk="1" hangingPunct="1"/>
              <a:t>34</a:t>
            </a:fld>
            <a:endParaRPr lang="en-US" sz="1200"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0669080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charset="0"/>
              </a:defRPr>
            </a:lvl1pPr>
            <a:lvl2pPr marL="742950" indent="-285750" eaLnBrk="0" hangingPunct="0">
              <a:defRPr sz="3600">
                <a:solidFill>
                  <a:schemeClr val="tx1"/>
                </a:solidFill>
                <a:latin typeface="Arial" charset="0"/>
              </a:defRPr>
            </a:lvl2pPr>
            <a:lvl3pPr marL="1143000" indent="-228600" eaLnBrk="0" hangingPunct="0">
              <a:defRPr sz="3600">
                <a:solidFill>
                  <a:schemeClr val="tx1"/>
                </a:solidFill>
                <a:latin typeface="Arial" charset="0"/>
              </a:defRPr>
            </a:lvl3pPr>
            <a:lvl4pPr marL="1600200" indent="-228600" eaLnBrk="0" hangingPunct="0">
              <a:defRPr sz="3600">
                <a:solidFill>
                  <a:schemeClr val="tx1"/>
                </a:solidFill>
                <a:latin typeface="Arial" charset="0"/>
              </a:defRPr>
            </a:lvl4pPr>
            <a:lvl5pPr marL="2057400" indent="-228600" eaLnBrk="0" hangingPunct="0">
              <a:defRPr sz="3600">
                <a:solidFill>
                  <a:schemeClr val="tx1"/>
                </a:solidFill>
                <a:latin typeface="Arial" charset="0"/>
              </a:defRPr>
            </a:lvl5pPr>
            <a:lvl6pPr marL="2514600" indent="-228600" eaLnBrk="0" fontAlgn="base" hangingPunct="0">
              <a:spcBef>
                <a:spcPct val="0"/>
              </a:spcBef>
              <a:spcAft>
                <a:spcPct val="0"/>
              </a:spcAft>
              <a:defRPr sz="3600">
                <a:solidFill>
                  <a:schemeClr val="tx1"/>
                </a:solidFill>
                <a:latin typeface="Arial" charset="0"/>
              </a:defRPr>
            </a:lvl6pPr>
            <a:lvl7pPr marL="2971800" indent="-228600" eaLnBrk="0" fontAlgn="base" hangingPunct="0">
              <a:spcBef>
                <a:spcPct val="0"/>
              </a:spcBef>
              <a:spcAft>
                <a:spcPct val="0"/>
              </a:spcAft>
              <a:defRPr sz="3600">
                <a:solidFill>
                  <a:schemeClr val="tx1"/>
                </a:solidFill>
                <a:latin typeface="Arial" charset="0"/>
              </a:defRPr>
            </a:lvl7pPr>
            <a:lvl8pPr marL="3429000" indent="-228600" eaLnBrk="0" fontAlgn="base" hangingPunct="0">
              <a:spcBef>
                <a:spcPct val="0"/>
              </a:spcBef>
              <a:spcAft>
                <a:spcPct val="0"/>
              </a:spcAft>
              <a:defRPr sz="3600">
                <a:solidFill>
                  <a:schemeClr val="tx1"/>
                </a:solidFill>
                <a:latin typeface="Arial" charset="0"/>
              </a:defRPr>
            </a:lvl8pPr>
            <a:lvl9pPr marL="3886200" indent="-228600" eaLnBrk="0" fontAlgn="base" hangingPunct="0">
              <a:spcBef>
                <a:spcPct val="0"/>
              </a:spcBef>
              <a:spcAft>
                <a:spcPct val="0"/>
              </a:spcAft>
              <a:defRPr sz="3600">
                <a:solidFill>
                  <a:schemeClr val="tx1"/>
                </a:solidFill>
                <a:latin typeface="Arial" charset="0"/>
              </a:defRPr>
            </a:lvl9pPr>
          </a:lstStyle>
          <a:p>
            <a:pPr eaLnBrk="1" hangingPunct="1"/>
            <a:fld id="{C94D9063-BAB2-4B4A-96B2-6C094B00F8DA}" type="slidenum">
              <a:rPr lang="en-US" sz="1200" smtClean="0"/>
              <a:pPr eaLnBrk="1" hangingPunct="1"/>
              <a:t>35</a:t>
            </a:fld>
            <a:endParaRPr lang="en-US" sz="1200"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078226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charset="0"/>
              </a:defRPr>
            </a:lvl1pPr>
            <a:lvl2pPr marL="742950" indent="-285750" eaLnBrk="0" hangingPunct="0">
              <a:defRPr sz="3600">
                <a:solidFill>
                  <a:schemeClr val="tx1"/>
                </a:solidFill>
                <a:latin typeface="Arial" charset="0"/>
              </a:defRPr>
            </a:lvl2pPr>
            <a:lvl3pPr marL="1143000" indent="-228600" eaLnBrk="0" hangingPunct="0">
              <a:defRPr sz="3600">
                <a:solidFill>
                  <a:schemeClr val="tx1"/>
                </a:solidFill>
                <a:latin typeface="Arial" charset="0"/>
              </a:defRPr>
            </a:lvl3pPr>
            <a:lvl4pPr marL="1600200" indent="-228600" eaLnBrk="0" hangingPunct="0">
              <a:defRPr sz="3600">
                <a:solidFill>
                  <a:schemeClr val="tx1"/>
                </a:solidFill>
                <a:latin typeface="Arial" charset="0"/>
              </a:defRPr>
            </a:lvl4pPr>
            <a:lvl5pPr marL="2057400" indent="-228600" eaLnBrk="0" hangingPunct="0">
              <a:defRPr sz="3600">
                <a:solidFill>
                  <a:schemeClr val="tx1"/>
                </a:solidFill>
                <a:latin typeface="Arial" charset="0"/>
              </a:defRPr>
            </a:lvl5pPr>
            <a:lvl6pPr marL="2514600" indent="-228600" eaLnBrk="0" fontAlgn="base" hangingPunct="0">
              <a:spcBef>
                <a:spcPct val="0"/>
              </a:spcBef>
              <a:spcAft>
                <a:spcPct val="0"/>
              </a:spcAft>
              <a:defRPr sz="3600">
                <a:solidFill>
                  <a:schemeClr val="tx1"/>
                </a:solidFill>
                <a:latin typeface="Arial" charset="0"/>
              </a:defRPr>
            </a:lvl6pPr>
            <a:lvl7pPr marL="2971800" indent="-228600" eaLnBrk="0" fontAlgn="base" hangingPunct="0">
              <a:spcBef>
                <a:spcPct val="0"/>
              </a:spcBef>
              <a:spcAft>
                <a:spcPct val="0"/>
              </a:spcAft>
              <a:defRPr sz="3600">
                <a:solidFill>
                  <a:schemeClr val="tx1"/>
                </a:solidFill>
                <a:latin typeface="Arial" charset="0"/>
              </a:defRPr>
            </a:lvl7pPr>
            <a:lvl8pPr marL="3429000" indent="-228600" eaLnBrk="0" fontAlgn="base" hangingPunct="0">
              <a:spcBef>
                <a:spcPct val="0"/>
              </a:spcBef>
              <a:spcAft>
                <a:spcPct val="0"/>
              </a:spcAft>
              <a:defRPr sz="3600">
                <a:solidFill>
                  <a:schemeClr val="tx1"/>
                </a:solidFill>
                <a:latin typeface="Arial" charset="0"/>
              </a:defRPr>
            </a:lvl8pPr>
            <a:lvl9pPr marL="3886200" indent="-228600" eaLnBrk="0" fontAlgn="base" hangingPunct="0">
              <a:spcBef>
                <a:spcPct val="0"/>
              </a:spcBef>
              <a:spcAft>
                <a:spcPct val="0"/>
              </a:spcAft>
              <a:defRPr sz="3600">
                <a:solidFill>
                  <a:schemeClr val="tx1"/>
                </a:solidFill>
                <a:latin typeface="Arial" charset="0"/>
              </a:defRPr>
            </a:lvl9pPr>
          </a:lstStyle>
          <a:p>
            <a:pPr eaLnBrk="1" hangingPunct="1"/>
            <a:fld id="{D4B5B2CE-445C-43C8-A075-BB2AC44B4300}" type="slidenum">
              <a:rPr lang="en-US" sz="1200" smtClean="0"/>
              <a:pPr eaLnBrk="1" hangingPunct="1"/>
              <a:t>38</a:t>
            </a:fld>
            <a:endParaRPr lang="en-US" sz="1200"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3495972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charset="0"/>
              </a:defRPr>
            </a:lvl1pPr>
            <a:lvl2pPr marL="742950" indent="-285750" eaLnBrk="0" hangingPunct="0">
              <a:defRPr sz="3600">
                <a:solidFill>
                  <a:schemeClr val="tx1"/>
                </a:solidFill>
                <a:latin typeface="Arial" charset="0"/>
              </a:defRPr>
            </a:lvl2pPr>
            <a:lvl3pPr marL="1143000" indent="-228600" eaLnBrk="0" hangingPunct="0">
              <a:defRPr sz="3600">
                <a:solidFill>
                  <a:schemeClr val="tx1"/>
                </a:solidFill>
                <a:latin typeface="Arial" charset="0"/>
              </a:defRPr>
            </a:lvl3pPr>
            <a:lvl4pPr marL="1600200" indent="-228600" eaLnBrk="0" hangingPunct="0">
              <a:defRPr sz="3600">
                <a:solidFill>
                  <a:schemeClr val="tx1"/>
                </a:solidFill>
                <a:latin typeface="Arial" charset="0"/>
              </a:defRPr>
            </a:lvl4pPr>
            <a:lvl5pPr marL="2057400" indent="-228600" eaLnBrk="0" hangingPunct="0">
              <a:defRPr sz="3600">
                <a:solidFill>
                  <a:schemeClr val="tx1"/>
                </a:solidFill>
                <a:latin typeface="Arial" charset="0"/>
              </a:defRPr>
            </a:lvl5pPr>
            <a:lvl6pPr marL="2514600" indent="-228600" eaLnBrk="0" fontAlgn="base" hangingPunct="0">
              <a:spcBef>
                <a:spcPct val="0"/>
              </a:spcBef>
              <a:spcAft>
                <a:spcPct val="0"/>
              </a:spcAft>
              <a:defRPr sz="3600">
                <a:solidFill>
                  <a:schemeClr val="tx1"/>
                </a:solidFill>
                <a:latin typeface="Arial" charset="0"/>
              </a:defRPr>
            </a:lvl6pPr>
            <a:lvl7pPr marL="2971800" indent="-228600" eaLnBrk="0" fontAlgn="base" hangingPunct="0">
              <a:spcBef>
                <a:spcPct val="0"/>
              </a:spcBef>
              <a:spcAft>
                <a:spcPct val="0"/>
              </a:spcAft>
              <a:defRPr sz="3600">
                <a:solidFill>
                  <a:schemeClr val="tx1"/>
                </a:solidFill>
                <a:latin typeface="Arial" charset="0"/>
              </a:defRPr>
            </a:lvl7pPr>
            <a:lvl8pPr marL="3429000" indent="-228600" eaLnBrk="0" fontAlgn="base" hangingPunct="0">
              <a:spcBef>
                <a:spcPct val="0"/>
              </a:spcBef>
              <a:spcAft>
                <a:spcPct val="0"/>
              </a:spcAft>
              <a:defRPr sz="3600">
                <a:solidFill>
                  <a:schemeClr val="tx1"/>
                </a:solidFill>
                <a:latin typeface="Arial" charset="0"/>
              </a:defRPr>
            </a:lvl8pPr>
            <a:lvl9pPr marL="3886200" indent="-228600" eaLnBrk="0" fontAlgn="base" hangingPunct="0">
              <a:spcBef>
                <a:spcPct val="0"/>
              </a:spcBef>
              <a:spcAft>
                <a:spcPct val="0"/>
              </a:spcAft>
              <a:defRPr sz="3600">
                <a:solidFill>
                  <a:schemeClr val="tx1"/>
                </a:solidFill>
                <a:latin typeface="Arial" charset="0"/>
              </a:defRPr>
            </a:lvl9pPr>
          </a:lstStyle>
          <a:p>
            <a:pPr eaLnBrk="1" hangingPunct="1"/>
            <a:fld id="{C2EAFC18-675D-4CAF-B6D0-151190C4464B}" type="slidenum">
              <a:rPr lang="en-US" sz="1200" smtClean="0"/>
              <a:pPr eaLnBrk="1" hangingPunct="1"/>
              <a:t>39</a:t>
            </a:fld>
            <a:endParaRPr lang="en-US" sz="120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7719846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9F7A36E3-B864-4751-9316-76E22930FAE6}" type="slidenum">
              <a:rPr lang="en-US" sz="1200" smtClean="0"/>
              <a:pPr eaLnBrk="1" hangingPunct="1"/>
              <a:t>40</a:t>
            </a:fld>
            <a:endParaRPr lang="en-US" sz="1200"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144686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p:spPr>
        <p:txBody>
          <a:bodyPr/>
          <a:lstStyle/>
          <a:p>
            <a:r>
              <a:rPr lang="en-US" smtClean="0"/>
              <a:t>The diagrams indicate a “full-wave” rectifier.</a:t>
            </a:r>
          </a:p>
        </p:txBody>
      </p:sp>
      <p:sp>
        <p:nvSpPr>
          <p:cNvPr id="119812" name="Slide Number Placeholder 3"/>
          <p:cNvSpPr>
            <a:spLocks noGrp="1"/>
          </p:cNvSpPr>
          <p:nvPr>
            <p:ph type="sldNum" sz="quarter" idx="5"/>
          </p:nvPr>
        </p:nvSpPr>
        <p:spPr>
          <a:noFill/>
        </p:spPr>
        <p:txBody>
          <a:bodyPr/>
          <a:lstStyle>
            <a:lvl1pPr eaLnBrk="0" hangingPunct="0">
              <a:defRPr sz="1600">
                <a:solidFill>
                  <a:schemeClr val="tx1"/>
                </a:solidFill>
                <a:latin typeface="Calibri" pitchFamily="34" charset="0"/>
              </a:defRPr>
            </a:lvl1pPr>
            <a:lvl2pPr marL="742950" indent="-285750" eaLnBrk="0" hangingPunct="0">
              <a:defRPr sz="1600">
                <a:solidFill>
                  <a:schemeClr val="tx1"/>
                </a:solidFill>
                <a:latin typeface="Calibri" pitchFamily="34" charset="0"/>
              </a:defRPr>
            </a:lvl2pPr>
            <a:lvl3pPr marL="1143000" indent="-228600" eaLnBrk="0" hangingPunct="0">
              <a:defRPr sz="1600">
                <a:solidFill>
                  <a:schemeClr val="tx1"/>
                </a:solidFill>
                <a:latin typeface="Calibri" pitchFamily="34" charset="0"/>
              </a:defRPr>
            </a:lvl3pPr>
            <a:lvl4pPr marL="1600200" indent="-228600" eaLnBrk="0" hangingPunct="0">
              <a:defRPr sz="1600">
                <a:solidFill>
                  <a:schemeClr val="tx1"/>
                </a:solidFill>
                <a:latin typeface="Calibri" pitchFamily="34" charset="0"/>
              </a:defRPr>
            </a:lvl4pPr>
            <a:lvl5pPr marL="2057400" indent="-228600" eaLnBrk="0" hangingPunct="0">
              <a:defRPr sz="1600">
                <a:solidFill>
                  <a:schemeClr val="tx1"/>
                </a:solidFill>
                <a:latin typeface="Calibri" pitchFamily="34" charset="0"/>
              </a:defRPr>
            </a:lvl5pPr>
            <a:lvl6pPr marL="2514600" indent="-228600" algn="r" eaLnBrk="0" fontAlgn="base" hangingPunct="0">
              <a:spcBef>
                <a:spcPct val="0"/>
              </a:spcBef>
              <a:spcAft>
                <a:spcPct val="0"/>
              </a:spcAft>
              <a:defRPr sz="1600">
                <a:solidFill>
                  <a:schemeClr val="tx1"/>
                </a:solidFill>
                <a:latin typeface="Calibri" pitchFamily="34" charset="0"/>
              </a:defRPr>
            </a:lvl6pPr>
            <a:lvl7pPr marL="2971800" indent="-228600" algn="r" eaLnBrk="0" fontAlgn="base" hangingPunct="0">
              <a:spcBef>
                <a:spcPct val="0"/>
              </a:spcBef>
              <a:spcAft>
                <a:spcPct val="0"/>
              </a:spcAft>
              <a:defRPr sz="1600">
                <a:solidFill>
                  <a:schemeClr val="tx1"/>
                </a:solidFill>
                <a:latin typeface="Calibri" pitchFamily="34" charset="0"/>
              </a:defRPr>
            </a:lvl7pPr>
            <a:lvl8pPr marL="3429000" indent="-228600" algn="r" eaLnBrk="0" fontAlgn="base" hangingPunct="0">
              <a:spcBef>
                <a:spcPct val="0"/>
              </a:spcBef>
              <a:spcAft>
                <a:spcPct val="0"/>
              </a:spcAft>
              <a:defRPr sz="1600">
                <a:solidFill>
                  <a:schemeClr val="tx1"/>
                </a:solidFill>
                <a:latin typeface="Calibri" pitchFamily="34" charset="0"/>
              </a:defRPr>
            </a:lvl8pPr>
            <a:lvl9pPr marL="3886200" indent="-228600" algn="r" eaLnBrk="0" fontAlgn="base" hangingPunct="0">
              <a:spcBef>
                <a:spcPct val="0"/>
              </a:spcBef>
              <a:spcAft>
                <a:spcPct val="0"/>
              </a:spcAft>
              <a:defRPr sz="1600">
                <a:solidFill>
                  <a:schemeClr val="tx1"/>
                </a:solidFill>
                <a:latin typeface="Calibri" pitchFamily="34" charset="0"/>
              </a:defRPr>
            </a:lvl9pPr>
          </a:lstStyle>
          <a:p>
            <a:pPr eaLnBrk="1" hangingPunct="1"/>
            <a:fld id="{1304349E-D719-44A8-A8BE-5D9E20C88EC5}" type="slidenum">
              <a:rPr lang="en-US" sz="1200" smtClean="0">
                <a:latin typeface="Arial" charset="0"/>
              </a:rPr>
              <a:pPr eaLnBrk="1" hangingPunct="1"/>
              <a:t>4</a:t>
            </a:fld>
            <a:endParaRPr lang="en-US" sz="1200" smtClean="0">
              <a:latin typeface="Arial" charset="0"/>
            </a:endParaRPr>
          </a:p>
        </p:txBody>
      </p:sp>
    </p:spTree>
    <p:extLst>
      <p:ext uri="{BB962C8B-B14F-4D97-AF65-F5344CB8AC3E}">
        <p14:creationId xmlns:p14="http://schemas.microsoft.com/office/powerpoint/2010/main" val="22026965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04EF3156-82E2-41DD-A238-CA03E792679A}" type="slidenum">
              <a:rPr lang="en-US" sz="1200" smtClean="0"/>
              <a:pPr eaLnBrk="1" hangingPunct="1"/>
              <a:t>41</a:t>
            </a:fld>
            <a:endParaRPr lang="en-US" sz="1200"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524747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1DEC2ADC-B2C9-4EBD-A297-5478B6D5571B}" type="slidenum">
              <a:rPr lang="en-US" sz="1200" smtClean="0"/>
              <a:pPr eaLnBrk="1" hangingPunct="1"/>
              <a:t>42</a:t>
            </a:fld>
            <a:endParaRPr lang="en-US" sz="1200" smtClean="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0064201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6A27D2E9-C598-49B6-B2EF-0BAFFF78EFDF}" type="slidenum">
              <a:rPr lang="en-US" sz="1200" smtClean="0"/>
              <a:pPr eaLnBrk="1" hangingPunct="1"/>
              <a:t>43</a:t>
            </a:fld>
            <a:endParaRPr lang="en-US" sz="120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7559841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B5FCC94C-AB89-4C38-9B54-2A1F20B53BC3}" type="slidenum">
              <a:rPr lang="en-US" sz="1200" smtClean="0"/>
              <a:pPr eaLnBrk="1" hangingPunct="1"/>
              <a:t>44</a:t>
            </a:fld>
            <a:endParaRPr lang="en-US" sz="1200"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1468313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charset="0"/>
              </a:defRPr>
            </a:lvl1pPr>
            <a:lvl2pPr marL="742950" indent="-285750" eaLnBrk="0" hangingPunct="0">
              <a:defRPr sz="3600">
                <a:solidFill>
                  <a:schemeClr val="tx1"/>
                </a:solidFill>
                <a:latin typeface="Arial" charset="0"/>
              </a:defRPr>
            </a:lvl2pPr>
            <a:lvl3pPr marL="1143000" indent="-228600" eaLnBrk="0" hangingPunct="0">
              <a:defRPr sz="3600">
                <a:solidFill>
                  <a:schemeClr val="tx1"/>
                </a:solidFill>
                <a:latin typeface="Arial" charset="0"/>
              </a:defRPr>
            </a:lvl3pPr>
            <a:lvl4pPr marL="1600200" indent="-228600" eaLnBrk="0" hangingPunct="0">
              <a:defRPr sz="3600">
                <a:solidFill>
                  <a:schemeClr val="tx1"/>
                </a:solidFill>
                <a:latin typeface="Arial" charset="0"/>
              </a:defRPr>
            </a:lvl4pPr>
            <a:lvl5pPr marL="2057400" indent="-228600" eaLnBrk="0" hangingPunct="0">
              <a:defRPr sz="3600">
                <a:solidFill>
                  <a:schemeClr val="tx1"/>
                </a:solidFill>
                <a:latin typeface="Arial" charset="0"/>
              </a:defRPr>
            </a:lvl5pPr>
            <a:lvl6pPr marL="2514600" indent="-228600" eaLnBrk="0" fontAlgn="base" hangingPunct="0">
              <a:spcBef>
                <a:spcPct val="0"/>
              </a:spcBef>
              <a:spcAft>
                <a:spcPct val="0"/>
              </a:spcAft>
              <a:defRPr sz="3600">
                <a:solidFill>
                  <a:schemeClr val="tx1"/>
                </a:solidFill>
                <a:latin typeface="Arial" charset="0"/>
              </a:defRPr>
            </a:lvl6pPr>
            <a:lvl7pPr marL="2971800" indent="-228600" eaLnBrk="0" fontAlgn="base" hangingPunct="0">
              <a:spcBef>
                <a:spcPct val="0"/>
              </a:spcBef>
              <a:spcAft>
                <a:spcPct val="0"/>
              </a:spcAft>
              <a:defRPr sz="3600">
                <a:solidFill>
                  <a:schemeClr val="tx1"/>
                </a:solidFill>
                <a:latin typeface="Arial" charset="0"/>
              </a:defRPr>
            </a:lvl7pPr>
            <a:lvl8pPr marL="3429000" indent="-228600" eaLnBrk="0" fontAlgn="base" hangingPunct="0">
              <a:spcBef>
                <a:spcPct val="0"/>
              </a:spcBef>
              <a:spcAft>
                <a:spcPct val="0"/>
              </a:spcAft>
              <a:defRPr sz="3600">
                <a:solidFill>
                  <a:schemeClr val="tx1"/>
                </a:solidFill>
                <a:latin typeface="Arial" charset="0"/>
              </a:defRPr>
            </a:lvl8pPr>
            <a:lvl9pPr marL="3886200" indent="-228600" eaLnBrk="0" fontAlgn="base" hangingPunct="0">
              <a:spcBef>
                <a:spcPct val="0"/>
              </a:spcBef>
              <a:spcAft>
                <a:spcPct val="0"/>
              </a:spcAft>
              <a:defRPr sz="3600">
                <a:solidFill>
                  <a:schemeClr val="tx1"/>
                </a:solidFill>
                <a:latin typeface="Arial" charset="0"/>
              </a:defRPr>
            </a:lvl9pPr>
          </a:lstStyle>
          <a:p>
            <a:pPr eaLnBrk="1" hangingPunct="1"/>
            <a:fld id="{2A4C2209-12F3-4E64-BF04-FE5AECDB6D15}" type="slidenum">
              <a:rPr lang="en-US" sz="1200" smtClean="0"/>
              <a:pPr eaLnBrk="1" hangingPunct="1"/>
              <a:t>45</a:t>
            </a:fld>
            <a:endParaRPr lang="en-US" sz="1200"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929351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 selecting diodes for rectifier design, two important parameters must be specified: the current-handling capability required of the diode, determined by the largest current the diode is expected to conduct, and </a:t>
            </a:r>
          </a:p>
          <a:p>
            <a:r>
              <a:rPr lang="en-US" sz="1200" b="0" i="0" u="none" strike="noStrike" kern="1200" baseline="0" dirty="0" smtClean="0">
                <a:solidFill>
                  <a:schemeClr val="tx1"/>
                </a:solidFill>
                <a:latin typeface="+mn-lt"/>
                <a:ea typeface="+mn-ea"/>
                <a:cs typeface="+mn-cs"/>
              </a:rPr>
              <a:t>the </a:t>
            </a:r>
            <a:r>
              <a:rPr lang="en-US" sz="1200" b="1" i="0" u="none" strike="noStrike" kern="1200" baseline="0" dirty="0" smtClean="0">
                <a:solidFill>
                  <a:schemeClr val="tx1"/>
                </a:solidFill>
                <a:latin typeface="+mn-lt"/>
                <a:ea typeface="+mn-ea"/>
                <a:cs typeface="+mn-cs"/>
              </a:rPr>
              <a:t>peak inverse voltage </a:t>
            </a:r>
            <a:r>
              <a:rPr lang="en-US" sz="1200" b="0" i="0" u="none" strike="noStrike" kern="1200" baseline="0" dirty="0" smtClean="0">
                <a:solidFill>
                  <a:schemeClr val="tx1"/>
                </a:solidFill>
                <a:latin typeface="+mn-lt"/>
                <a:ea typeface="+mn-ea"/>
                <a:cs typeface="+mn-cs"/>
              </a:rPr>
              <a:t>(PIV) that the diode must be able to withstand without breakdown, determined by the largest reverse voltage that is expected to appear across the diode. In the rectifier circuit of Fig. 4.21(a), we observe that when </a:t>
            </a:r>
            <a:r>
              <a:rPr lang="en-US" sz="1200" b="0" i="1" u="none" strike="noStrike" kern="1200" baseline="0" dirty="0" err="1" smtClean="0">
                <a:solidFill>
                  <a:schemeClr val="tx1"/>
                </a:solidFill>
                <a:latin typeface="+mn-lt"/>
                <a:ea typeface="+mn-ea"/>
                <a:cs typeface="+mn-cs"/>
              </a:rPr>
              <a:t>vS</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is negative the diode will be cut off and </a:t>
            </a:r>
            <a:r>
              <a:rPr lang="en-US" sz="1200" b="0" i="1" u="none" strike="noStrike" kern="1200" baseline="0" dirty="0" err="1" smtClean="0">
                <a:solidFill>
                  <a:schemeClr val="tx1"/>
                </a:solidFill>
                <a:latin typeface="+mn-lt"/>
                <a:ea typeface="+mn-ea"/>
                <a:cs typeface="+mn-cs"/>
              </a:rPr>
              <a:t>vO</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will be zero. It follows that the PIV is equal to the peak of </a:t>
            </a:r>
            <a:r>
              <a:rPr lang="en-US" sz="1200" b="0" i="1" u="none" strike="noStrike" kern="1200" baseline="0" dirty="0" err="1" smtClean="0">
                <a:solidFill>
                  <a:schemeClr val="tx1"/>
                </a:solidFill>
                <a:latin typeface="+mn-lt"/>
                <a:ea typeface="+mn-ea"/>
                <a:cs typeface="+mn-cs"/>
              </a:rPr>
              <a:t>vS</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6CFBE10-18BB-420B-9C85-FFEE90134317}" type="slidenum">
              <a:rPr lang="en-US" smtClean="0"/>
              <a:t>6</a:t>
            </a:fld>
            <a:endParaRPr lang="en-US"/>
          </a:p>
        </p:txBody>
      </p:sp>
    </p:spTree>
    <p:extLst>
      <p:ext uri="{BB962C8B-B14F-4D97-AF65-F5344CB8AC3E}">
        <p14:creationId xmlns:p14="http://schemas.microsoft.com/office/powerpoint/2010/main" val="270859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p:spPr>
        <p:txBody>
          <a:bodyPr/>
          <a:lstStyle/>
          <a:p>
            <a:r>
              <a:rPr lang="en-US" smtClean="0"/>
              <a:t>You can buy Bridge Rectifier modules at Radio Shack.</a:t>
            </a:r>
          </a:p>
        </p:txBody>
      </p:sp>
      <p:sp>
        <p:nvSpPr>
          <p:cNvPr id="120836" name="Slide Number Placeholder 3"/>
          <p:cNvSpPr>
            <a:spLocks noGrp="1"/>
          </p:cNvSpPr>
          <p:nvPr>
            <p:ph type="sldNum" sz="quarter" idx="5"/>
          </p:nvPr>
        </p:nvSpPr>
        <p:spPr>
          <a:noFill/>
        </p:spPr>
        <p:txBody>
          <a:bodyPr/>
          <a:lstStyle>
            <a:lvl1pPr eaLnBrk="0" hangingPunct="0">
              <a:defRPr sz="1600">
                <a:solidFill>
                  <a:schemeClr val="tx1"/>
                </a:solidFill>
                <a:latin typeface="Calibri" pitchFamily="34" charset="0"/>
              </a:defRPr>
            </a:lvl1pPr>
            <a:lvl2pPr marL="742950" indent="-285750" eaLnBrk="0" hangingPunct="0">
              <a:defRPr sz="1600">
                <a:solidFill>
                  <a:schemeClr val="tx1"/>
                </a:solidFill>
                <a:latin typeface="Calibri" pitchFamily="34" charset="0"/>
              </a:defRPr>
            </a:lvl2pPr>
            <a:lvl3pPr marL="1143000" indent="-228600" eaLnBrk="0" hangingPunct="0">
              <a:defRPr sz="1600">
                <a:solidFill>
                  <a:schemeClr val="tx1"/>
                </a:solidFill>
                <a:latin typeface="Calibri" pitchFamily="34" charset="0"/>
              </a:defRPr>
            </a:lvl3pPr>
            <a:lvl4pPr marL="1600200" indent="-228600" eaLnBrk="0" hangingPunct="0">
              <a:defRPr sz="1600">
                <a:solidFill>
                  <a:schemeClr val="tx1"/>
                </a:solidFill>
                <a:latin typeface="Calibri" pitchFamily="34" charset="0"/>
              </a:defRPr>
            </a:lvl4pPr>
            <a:lvl5pPr marL="2057400" indent="-228600" eaLnBrk="0" hangingPunct="0">
              <a:defRPr sz="1600">
                <a:solidFill>
                  <a:schemeClr val="tx1"/>
                </a:solidFill>
                <a:latin typeface="Calibri" pitchFamily="34" charset="0"/>
              </a:defRPr>
            </a:lvl5pPr>
            <a:lvl6pPr marL="2514600" indent="-228600" algn="r" eaLnBrk="0" fontAlgn="base" hangingPunct="0">
              <a:spcBef>
                <a:spcPct val="0"/>
              </a:spcBef>
              <a:spcAft>
                <a:spcPct val="0"/>
              </a:spcAft>
              <a:defRPr sz="1600">
                <a:solidFill>
                  <a:schemeClr val="tx1"/>
                </a:solidFill>
                <a:latin typeface="Calibri" pitchFamily="34" charset="0"/>
              </a:defRPr>
            </a:lvl6pPr>
            <a:lvl7pPr marL="2971800" indent="-228600" algn="r" eaLnBrk="0" fontAlgn="base" hangingPunct="0">
              <a:spcBef>
                <a:spcPct val="0"/>
              </a:spcBef>
              <a:spcAft>
                <a:spcPct val="0"/>
              </a:spcAft>
              <a:defRPr sz="1600">
                <a:solidFill>
                  <a:schemeClr val="tx1"/>
                </a:solidFill>
                <a:latin typeface="Calibri" pitchFamily="34" charset="0"/>
              </a:defRPr>
            </a:lvl7pPr>
            <a:lvl8pPr marL="3429000" indent="-228600" algn="r" eaLnBrk="0" fontAlgn="base" hangingPunct="0">
              <a:spcBef>
                <a:spcPct val="0"/>
              </a:spcBef>
              <a:spcAft>
                <a:spcPct val="0"/>
              </a:spcAft>
              <a:defRPr sz="1600">
                <a:solidFill>
                  <a:schemeClr val="tx1"/>
                </a:solidFill>
                <a:latin typeface="Calibri" pitchFamily="34" charset="0"/>
              </a:defRPr>
            </a:lvl8pPr>
            <a:lvl9pPr marL="3886200" indent="-228600" algn="r" eaLnBrk="0" fontAlgn="base" hangingPunct="0">
              <a:spcBef>
                <a:spcPct val="0"/>
              </a:spcBef>
              <a:spcAft>
                <a:spcPct val="0"/>
              </a:spcAft>
              <a:defRPr sz="1600">
                <a:solidFill>
                  <a:schemeClr val="tx1"/>
                </a:solidFill>
                <a:latin typeface="Calibri" pitchFamily="34" charset="0"/>
              </a:defRPr>
            </a:lvl9pPr>
          </a:lstStyle>
          <a:p>
            <a:pPr eaLnBrk="1" hangingPunct="1"/>
            <a:fld id="{D76B42EB-AB9A-4A90-9B7F-7B83CB1A8C04}" type="slidenum">
              <a:rPr lang="en-US" sz="1200" smtClean="0">
                <a:latin typeface="Arial" charset="0"/>
              </a:rPr>
              <a:pPr eaLnBrk="1" hangingPunct="1"/>
              <a:t>13</a:t>
            </a:fld>
            <a:endParaRPr lang="en-US" sz="1200" smtClean="0">
              <a:latin typeface="Arial" charset="0"/>
            </a:endParaRPr>
          </a:p>
        </p:txBody>
      </p:sp>
    </p:spTree>
    <p:extLst>
      <p:ext uri="{BB962C8B-B14F-4D97-AF65-F5344CB8AC3E}">
        <p14:creationId xmlns:p14="http://schemas.microsoft.com/office/powerpoint/2010/main" val="1820045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p:spPr>
        <p:txBody>
          <a:bodyPr/>
          <a:lstStyle/>
          <a:p>
            <a:r>
              <a:rPr lang="en-US" smtClean="0"/>
              <a:t>Also you need to be careful to control grounds!</a:t>
            </a:r>
          </a:p>
        </p:txBody>
      </p:sp>
      <p:sp>
        <p:nvSpPr>
          <p:cNvPr id="121860" name="Slide Number Placeholder 3"/>
          <p:cNvSpPr>
            <a:spLocks noGrp="1"/>
          </p:cNvSpPr>
          <p:nvPr>
            <p:ph type="sldNum" sz="quarter" idx="5"/>
          </p:nvPr>
        </p:nvSpPr>
        <p:spPr>
          <a:noFill/>
        </p:spPr>
        <p:txBody>
          <a:bodyPr/>
          <a:lstStyle>
            <a:lvl1pPr eaLnBrk="0" hangingPunct="0">
              <a:defRPr sz="1600">
                <a:solidFill>
                  <a:schemeClr val="tx1"/>
                </a:solidFill>
                <a:latin typeface="Calibri" pitchFamily="34" charset="0"/>
              </a:defRPr>
            </a:lvl1pPr>
            <a:lvl2pPr marL="742950" indent="-285750" eaLnBrk="0" hangingPunct="0">
              <a:defRPr sz="1600">
                <a:solidFill>
                  <a:schemeClr val="tx1"/>
                </a:solidFill>
                <a:latin typeface="Calibri" pitchFamily="34" charset="0"/>
              </a:defRPr>
            </a:lvl2pPr>
            <a:lvl3pPr marL="1143000" indent="-228600" eaLnBrk="0" hangingPunct="0">
              <a:defRPr sz="1600">
                <a:solidFill>
                  <a:schemeClr val="tx1"/>
                </a:solidFill>
                <a:latin typeface="Calibri" pitchFamily="34" charset="0"/>
              </a:defRPr>
            </a:lvl3pPr>
            <a:lvl4pPr marL="1600200" indent="-228600" eaLnBrk="0" hangingPunct="0">
              <a:defRPr sz="1600">
                <a:solidFill>
                  <a:schemeClr val="tx1"/>
                </a:solidFill>
                <a:latin typeface="Calibri" pitchFamily="34" charset="0"/>
              </a:defRPr>
            </a:lvl4pPr>
            <a:lvl5pPr marL="2057400" indent="-228600" eaLnBrk="0" hangingPunct="0">
              <a:defRPr sz="1600">
                <a:solidFill>
                  <a:schemeClr val="tx1"/>
                </a:solidFill>
                <a:latin typeface="Calibri" pitchFamily="34" charset="0"/>
              </a:defRPr>
            </a:lvl5pPr>
            <a:lvl6pPr marL="2514600" indent="-228600" algn="r" eaLnBrk="0" fontAlgn="base" hangingPunct="0">
              <a:spcBef>
                <a:spcPct val="0"/>
              </a:spcBef>
              <a:spcAft>
                <a:spcPct val="0"/>
              </a:spcAft>
              <a:defRPr sz="1600">
                <a:solidFill>
                  <a:schemeClr val="tx1"/>
                </a:solidFill>
                <a:latin typeface="Calibri" pitchFamily="34" charset="0"/>
              </a:defRPr>
            </a:lvl6pPr>
            <a:lvl7pPr marL="2971800" indent="-228600" algn="r" eaLnBrk="0" fontAlgn="base" hangingPunct="0">
              <a:spcBef>
                <a:spcPct val="0"/>
              </a:spcBef>
              <a:spcAft>
                <a:spcPct val="0"/>
              </a:spcAft>
              <a:defRPr sz="1600">
                <a:solidFill>
                  <a:schemeClr val="tx1"/>
                </a:solidFill>
                <a:latin typeface="Calibri" pitchFamily="34" charset="0"/>
              </a:defRPr>
            </a:lvl7pPr>
            <a:lvl8pPr marL="3429000" indent="-228600" algn="r" eaLnBrk="0" fontAlgn="base" hangingPunct="0">
              <a:spcBef>
                <a:spcPct val="0"/>
              </a:spcBef>
              <a:spcAft>
                <a:spcPct val="0"/>
              </a:spcAft>
              <a:defRPr sz="1600">
                <a:solidFill>
                  <a:schemeClr val="tx1"/>
                </a:solidFill>
                <a:latin typeface="Calibri" pitchFamily="34" charset="0"/>
              </a:defRPr>
            </a:lvl8pPr>
            <a:lvl9pPr marL="3886200" indent="-228600" algn="r" eaLnBrk="0" fontAlgn="base" hangingPunct="0">
              <a:spcBef>
                <a:spcPct val="0"/>
              </a:spcBef>
              <a:spcAft>
                <a:spcPct val="0"/>
              </a:spcAft>
              <a:defRPr sz="1600">
                <a:solidFill>
                  <a:schemeClr val="tx1"/>
                </a:solidFill>
                <a:latin typeface="Calibri" pitchFamily="34" charset="0"/>
              </a:defRPr>
            </a:lvl9pPr>
          </a:lstStyle>
          <a:p>
            <a:pPr eaLnBrk="1" hangingPunct="1"/>
            <a:fld id="{0D411BE7-C840-4853-848F-C096D0B5A529}" type="slidenum">
              <a:rPr lang="en-US" sz="1200" smtClean="0">
                <a:latin typeface="Arial" charset="0"/>
              </a:rPr>
              <a:pPr eaLnBrk="1" hangingPunct="1"/>
              <a:t>16</a:t>
            </a:fld>
            <a:endParaRPr lang="en-US" sz="1200" smtClean="0">
              <a:latin typeface="Arial" charset="0"/>
            </a:endParaRPr>
          </a:p>
        </p:txBody>
      </p:sp>
    </p:spTree>
    <p:extLst>
      <p:ext uri="{BB962C8B-B14F-4D97-AF65-F5344CB8AC3E}">
        <p14:creationId xmlns:p14="http://schemas.microsoft.com/office/powerpoint/2010/main" val="229255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p:spPr>
        <p:txBody>
          <a:bodyPr/>
          <a:lstStyle/>
          <a:p>
            <a:r>
              <a:rPr lang="en-US" smtClean="0"/>
              <a:t>Reduce ripple, not remove it.</a:t>
            </a:r>
          </a:p>
        </p:txBody>
      </p:sp>
      <p:sp>
        <p:nvSpPr>
          <p:cNvPr id="122884" name="Slide Number Placeholder 3"/>
          <p:cNvSpPr>
            <a:spLocks noGrp="1"/>
          </p:cNvSpPr>
          <p:nvPr>
            <p:ph type="sldNum" sz="quarter" idx="5"/>
          </p:nvPr>
        </p:nvSpPr>
        <p:spPr>
          <a:noFill/>
        </p:spPr>
        <p:txBody>
          <a:bodyPr/>
          <a:lstStyle>
            <a:lvl1pPr eaLnBrk="0" hangingPunct="0">
              <a:defRPr sz="1600">
                <a:solidFill>
                  <a:schemeClr val="tx1"/>
                </a:solidFill>
                <a:latin typeface="Calibri" pitchFamily="34" charset="0"/>
              </a:defRPr>
            </a:lvl1pPr>
            <a:lvl2pPr marL="742950" indent="-285750" eaLnBrk="0" hangingPunct="0">
              <a:defRPr sz="1600">
                <a:solidFill>
                  <a:schemeClr val="tx1"/>
                </a:solidFill>
                <a:latin typeface="Calibri" pitchFamily="34" charset="0"/>
              </a:defRPr>
            </a:lvl2pPr>
            <a:lvl3pPr marL="1143000" indent="-228600" eaLnBrk="0" hangingPunct="0">
              <a:defRPr sz="1600">
                <a:solidFill>
                  <a:schemeClr val="tx1"/>
                </a:solidFill>
                <a:latin typeface="Calibri" pitchFamily="34" charset="0"/>
              </a:defRPr>
            </a:lvl3pPr>
            <a:lvl4pPr marL="1600200" indent="-228600" eaLnBrk="0" hangingPunct="0">
              <a:defRPr sz="1600">
                <a:solidFill>
                  <a:schemeClr val="tx1"/>
                </a:solidFill>
                <a:latin typeface="Calibri" pitchFamily="34" charset="0"/>
              </a:defRPr>
            </a:lvl4pPr>
            <a:lvl5pPr marL="2057400" indent="-228600" eaLnBrk="0" hangingPunct="0">
              <a:defRPr sz="1600">
                <a:solidFill>
                  <a:schemeClr val="tx1"/>
                </a:solidFill>
                <a:latin typeface="Calibri" pitchFamily="34" charset="0"/>
              </a:defRPr>
            </a:lvl5pPr>
            <a:lvl6pPr marL="2514600" indent="-228600" algn="r" eaLnBrk="0" fontAlgn="base" hangingPunct="0">
              <a:spcBef>
                <a:spcPct val="0"/>
              </a:spcBef>
              <a:spcAft>
                <a:spcPct val="0"/>
              </a:spcAft>
              <a:defRPr sz="1600">
                <a:solidFill>
                  <a:schemeClr val="tx1"/>
                </a:solidFill>
                <a:latin typeface="Calibri" pitchFamily="34" charset="0"/>
              </a:defRPr>
            </a:lvl6pPr>
            <a:lvl7pPr marL="2971800" indent="-228600" algn="r" eaLnBrk="0" fontAlgn="base" hangingPunct="0">
              <a:spcBef>
                <a:spcPct val="0"/>
              </a:spcBef>
              <a:spcAft>
                <a:spcPct val="0"/>
              </a:spcAft>
              <a:defRPr sz="1600">
                <a:solidFill>
                  <a:schemeClr val="tx1"/>
                </a:solidFill>
                <a:latin typeface="Calibri" pitchFamily="34" charset="0"/>
              </a:defRPr>
            </a:lvl7pPr>
            <a:lvl8pPr marL="3429000" indent="-228600" algn="r" eaLnBrk="0" fontAlgn="base" hangingPunct="0">
              <a:spcBef>
                <a:spcPct val="0"/>
              </a:spcBef>
              <a:spcAft>
                <a:spcPct val="0"/>
              </a:spcAft>
              <a:defRPr sz="1600">
                <a:solidFill>
                  <a:schemeClr val="tx1"/>
                </a:solidFill>
                <a:latin typeface="Calibri" pitchFamily="34" charset="0"/>
              </a:defRPr>
            </a:lvl8pPr>
            <a:lvl9pPr marL="3886200" indent="-228600" algn="r" eaLnBrk="0" fontAlgn="base" hangingPunct="0">
              <a:spcBef>
                <a:spcPct val="0"/>
              </a:spcBef>
              <a:spcAft>
                <a:spcPct val="0"/>
              </a:spcAft>
              <a:defRPr sz="1600">
                <a:solidFill>
                  <a:schemeClr val="tx1"/>
                </a:solidFill>
                <a:latin typeface="Calibri" pitchFamily="34" charset="0"/>
              </a:defRPr>
            </a:lvl9pPr>
          </a:lstStyle>
          <a:p>
            <a:pPr eaLnBrk="1" hangingPunct="1"/>
            <a:fld id="{CB5AA241-8E5E-4CE8-9B66-F3EDA2397C9E}" type="slidenum">
              <a:rPr lang="en-US" sz="1200" smtClean="0">
                <a:latin typeface="Arial" charset="0"/>
              </a:rPr>
              <a:pPr eaLnBrk="1" hangingPunct="1"/>
              <a:t>17</a:t>
            </a:fld>
            <a:endParaRPr lang="en-US" sz="1200" smtClean="0">
              <a:latin typeface="Arial" charset="0"/>
            </a:endParaRPr>
          </a:p>
        </p:txBody>
      </p:sp>
    </p:spTree>
    <p:extLst>
      <p:ext uri="{BB962C8B-B14F-4D97-AF65-F5344CB8AC3E}">
        <p14:creationId xmlns:p14="http://schemas.microsoft.com/office/powerpoint/2010/main" val="2647844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p:spPr>
        <p:txBody>
          <a:bodyPr/>
          <a:lstStyle/>
          <a:p>
            <a:r>
              <a:rPr lang="en-US" smtClean="0"/>
              <a:t>Laplace transforms are introduced in both the Differential Equations math course and the second Circuits course.  They are heavily used in the Signals and Systems and Feedback Control courses.</a:t>
            </a:r>
          </a:p>
        </p:txBody>
      </p:sp>
      <p:sp>
        <p:nvSpPr>
          <p:cNvPr id="123908" name="Slide Number Placeholder 3"/>
          <p:cNvSpPr>
            <a:spLocks noGrp="1"/>
          </p:cNvSpPr>
          <p:nvPr>
            <p:ph type="sldNum" sz="quarter" idx="5"/>
          </p:nvPr>
        </p:nvSpPr>
        <p:spPr>
          <a:noFill/>
        </p:spPr>
        <p:txBody>
          <a:bodyPr/>
          <a:lstStyle>
            <a:lvl1pPr eaLnBrk="0" hangingPunct="0">
              <a:defRPr sz="1600">
                <a:solidFill>
                  <a:schemeClr val="tx1"/>
                </a:solidFill>
                <a:latin typeface="Calibri" pitchFamily="34" charset="0"/>
              </a:defRPr>
            </a:lvl1pPr>
            <a:lvl2pPr marL="742950" indent="-285750" eaLnBrk="0" hangingPunct="0">
              <a:defRPr sz="1600">
                <a:solidFill>
                  <a:schemeClr val="tx1"/>
                </a:solidFill>
                <a:latin typeface="Calibri" pitchFamily="34" charset="0"/>
              </a:defRPr>
            </a:lvl2pPr>
            <a:lvl3pPr marL="1143000" indent="-228600" eaLnBrk="0" hangingPunct="0">
              <a:defRPr sz="1600">
                <a:solidFill>
                  <a:schemeClr val="tx1"/>
                </a:solidFill>
                <a:latin typeface="Calibri" pitchFamily="34" charset="0"/>
              </a:defRPr>
            </a:lvl3pPr>
            <a:lvl4pPr marL="1600200" indent="-228600" eaLnBrk="0" hangingPunct="0">
              <a:defRPr sz="1600">
                <a:solidFill>
                  <a:schemeClr val="tx1"/>
                </a:solidFill>
                <a:latin typeface="Calibri" pitchFamily="34" charset="0"/>
              </a:defRPr>
            </a:lvl4pPr>
            <a:lvl5pPr marL="2057400" indent="-228600" eaLnBrk="0" hangingPunct="0">
              <a:defRPr sz="1600">
                <a:solidFill>
                  <a:schemeClr val="tx1"/>
                </a:solidFill>
                <a:latin typeface="Calibri" pitchFamily="34" charset="0"/>
              </a:defRPr>
            </a:lvl5pPr>
            <a:lvl6pPr marL="2514600" indent="-228600" algn="r" eaLnBrk="0" fontAlgn="base" hangingPunct="0">
              <a:spcBef>
                <a:spcPct val="0"/>
              </a:spcBef>
              <a:spcAft>
                <a:spcPct val="0"/>
              </a:spcAft>
              <a:defRPr sz="1600">
                <a:solidFill>
                  <a:schemeClr val="tx1"/>
                </a:solidFill>
                <a:latin typeface="Calibri" pitchFamily="34" charset="0"/>
              </a:defRPr>
            </a:lvl6pPr>
            <a:lvl7pPr marL="2971800" indent="-228600" algn="r" eaLnBrk="0" fontAlgn="base" hangingPunct="0">
              <a:spcBef>
                <a:spcPct val="0"/>
              </a:spcBef>
              <a:spcAft>
                <a:spcPct val="0"/>
              </a:spcAft>
              <a:defRPr sz="1600">
                <a:solidFill>
                  <a:schemeClr val="tx1"/>
                </a:solidFill>
                <a:latin typeface="Calibri" pitchFamily="34" charset="0"/>
              </a:defRPr>
            </a:lvl7pPr>
            <a:lvl8pPr marL="3429000" indent="-228600" algn="r" eaLnBrk="0" fontAlgn="base" hangingPunct="0">
              <a:spcBef>
                <a:spcPct val="0"/>
              </a:spcBef>
              <a:spcAft>
                <a:spcPct val="0"/>
              </a:spcAft>
              <a:defRPr sz="1600">
                <a:solidFill>
                  <a:schemeClr val="tx1"/>
                </a:solidFill>
                <a:latin typeface="Calibri" pitchFamily="34" charset="0"/>
              </a:defRPr>
            </a:lvl8pPr>
            <a:lvl9pPr marL="3886200" indent="-228600" algn="r" eaLnBrk="0" fontAlgn="base" hangingPunct="0">
              <a:spcBef>
                <a:spcPct val="0"/>
              </a:spcBef>
              <a:spcAft>
                <a:spcPct val="0"/>
              </a:spcAft>
              <a:defRPr sz="1600">
                <a:solidFill>
                  <a:schemeClr val="tx1"/>
                </a:solidFill>
                <a:latin typeface="Calibri" pitchFamily="34" charset="0"/>
              </a:defRPr>
            </a:lvl9pPr>
          </a:lstStyle>
          <a:p>
            <a:pPr eaLnBrk="1" hangingPunct="1"/>
            <a:fld id="{CA78C287-00A8-4247-BAD8-79F89C2E068B}" type="slidenum">
              <a:rPr lang="en-US" sz="1200" smtClean="0">
                <a:latin typeface="Arial" charset="0"/>
              </a:rPr>
              <a:pPr eaLnBrk="1" hangingPunct="1"/>
              <a:t>21</a:t>
            </a:fld>
            <a:endParaRPr lang="en-US" sz="1200" smtClean="0">
              <a:latin typeface="Arial" charset="0"/>
            </a:endParaRPr>
          </a:p>
        </p:txBody>
      </p:sp>
    </p:spTree>
    <p:extLst>
      <p:ext uri="{BB962C8B-B14F-4D97-AF65-F5344CB8AC3E}">
        <p14:creationId xmlns:p14="http://schemas.microsoft.com/office/powerpoint/2010/main" val="101290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smtClean="0"/>
              <a:t>So in the steady state:</a:t>
            </a:r>
          </a:p>
          <a:p>
            <a:pPr marL="171450" indent="-171450">
              <a:buFont typeface="Wingdings" pitchFamily="2" charset="2"/>
              <a:buChar char="§"/>
              <a:defRPr/>
            </a:pPr>
            <a:r>
              <a:rPr lang="en-US" dirty="0" smtClean="0"/>
              <a:t>The diode conducts when the input voltage is above the capacitor voltage and the capacitor charges up to the peak voltage of the sinusoid.</a:t>
            </a:r>
          </a:p>
          <a:p>
            <a:pPr marL="171450" indent="-171450">
              <a:buFont typeface="Wingdings" pitchFamily="2" charset="2"/>
              <a:buChar char="§"/>
              <a:defRPr/>
            </a:pPr>
            <a:r>
              <a:rPr lang="en-US" dirty="0" smtClean="0"/>
              <a:t>When the input voltage is below the capacitor voltage, the capacitor discharges due to the load current.  The discharge is approximately linear if the ripple is small.</a:t>
            </a:r>
            <a:endParaRPr lang="en-US" dirty="0"/>
          </a:p>
        </p:txBody>
      </p:sp>
      <p:sp>
        <p:nvSpPr>
          <p:cNvPr id="124932" name="Slide Number Placeholder 3"/>
          <p:cNvSpPr>
            <a:spLocks noGrp="1"/>
          </p:cNvSpPr>
          <p:nvPr>
            <p:ph type="sldNum" sz="quarter" idx="5"/>
          </p:nvPr>
        </p:nvSpPr>
        <p:spPr>
          <a:noFill/>
        </p:spPr>
        <p:txBody>
          <a:bodyPr/>
          <a:lstStyle>
            <a:lvl1pPr eaLnBrk="0" hangingPunct="0">
              <a:defRPr sz="1600">
                <a:solidFill>
                  <a:schemeClr val="tx1"/>
                </a:solidFill>
                <a:latin typeface="Calibri" pitchFamily="34" charset="0"/>
              </a:defRPr>
            </a:lvl1pPr>
            <a:lvl2pPr marL="742950" indent="-285750" eaLnBrk="0" hangingPunct="0">
              <a:defRPr sz="1600">
                <a:solidFill>
                  <a:schemeClr val="tx1"/>
                </a:solidFill>
                <a:latin typeface="Calibri" pitchFamily="34" charset="0"/>
              </a:defRPr>
            </a:lvl2pPr>
            <a:lvl3pPr marL="1143000" indent="-228600" eaLnBrk="0" hangingPunct="0">
              <a:defRPr sz="1600">
                <a:solidFill>
                  <a:schemeClr val="tx1"/>
                </a:solidFill>
                <a:latin typeface="Calibri" pitchFamily="34" charset="0"/>
              </a:defRPr>
            </a:lvl3pPr>
            <a:lvl4pPr marL="1600200" indent="-228600" eaLnBrk="0" hangingPunct="0">
              <a:defRPr sz="1600">
                <a:solidFill>
                  <a:schemeClr val="tx1"/>
                </a:solidFill>
                <a:latin typeface="Calibri" pitchFamily="34" charset="0"/>
              </a:defRPr>
            </a:lvl4pPr>
            <a:lvl5pPr marL="2057400" indent="-228600" eaLnBrk="0" hangingPunct="0">
              <a:defRPr sz="1600">
                <a:solidFill>
                  <a:schemeClr val="tx1"/>
                </a:solidFill>
                <a:latin typeface="Calibri" pitchFamily="34" charset="0"/>
              </a:defRPr>
            </a:lvl5pPr>
            <a:lvl6pPr marL="2514600" indent="-228600" algn="r" eaLnBrk="0" fontAlgn="base" hangingPunct="0">
              <a:spcBef>
                <a:spcPct val="0"/>
              </a:spcBef>
              <a:spcAft>
                <a:spcPct val="0"/>
              </a:spcAft>
              <a:defRPr sz="1600">
                <a:solidFill>
                  <a:schemeClr val="tx1"/>
                </a:solidFill>
                <a:latin typeface="Calibri" pitchFamily="34" charset="0"/>
              </a:defRPr>
            </a:lvl6pPr>
            <a:lvl7pPr marL="2971800" indent="-228600" algn="r" eaLnBrk="0" fontAlgn="base" hangingPunct="0">
              <a:spcBef>
                <a:spcPct val="0"/>
              </a:spcBef>
              <a:spcAft>
                <a:spcPct val="0"/>
              </a:spcAft>
              <a:defRPr sz="1600">
                <a:solidFill>
                  <a:schemeClr val="tx1"/>
                </a:solidFill>
                <a:latin typeface="Calibri" pitchFamily="34" charset="0"/>
              </a:defRPr>
            </a:lvl7pPr>
            <a:lvl8pPr marL="3429000" indent="-228600" algn="r" eaLnBrk="0" fontAlgn="base" hangingPunct="0">
              <a:spcBef>
                <a:spcPct val="0"/>
              </a:spcBef>
              <a:spcAft>
                <a:spcPct val="0"/>
              </a:spcAft>
              <a:defRPr sz="1600">
                <a:solidFill>
                  <a:schemeClr val="tx1"/>
                </a:solidFill>
                <a:latin typeface="Calibri" pitchFamily="34" charset="0"/>
              </a:defRPr>
            </a:lvl8pPr>
            <a:lvl9pPr marL="3886200" indent="-228600" algn="r" eaLnBrk="0" fontAlgn="base" hangingPunct="0">
              <a:spcBef>
                <a:spcPct val="0"/>
              </a:spcBef>
              <a:spcAft>
                <a:spcPct val="0"/>
              </a:spcAft>
              <a:defRPr sz="1600">
                <a:solidFill>
                  <a:schemeClr val="tx1"/>
                </a:solidFill>
                <a:latin typeface="Calibri" pitchFamily="34" charset="0"/>
              </a:defRPr>
            </a:lvl9pPr>
          </a:lstStyle>
          <a:p>
            <a:pPr eaLnBrk="1" hangingPunct="1"/>
            <a:fld id="{FE9CB867-ED96-4B12-8A3E-382DAE05093A}" type="slidenum">
              <a:rPr lang="en-US" sz="1200" smtClean="0">
                <a:latin typeface="Arial" charset="0"/>
              </a:rPr>
              <a:pPr eaLnBrk="1" hangingPunct="1"/>
              <a:t>22</a:t>
            </a:fld>
            <a:endParaRPr lang="en-US" sz="1200" smtClean="0">
              <a:latin typeface="Arial" charset="0"/>
            </a:endParaRPr>
          </a:p>
        </p:txBody>
      </p:sp>
    </p:spTree>
    <p:extLst>
      <p:ext uri="{BB962C8B-B14F-4D97-AF65-F5344CB8AC3E}">
        <p14:creationId xmlns:p14="http://schemas.microsoft.com/office/powerpoint/2010/main" val="2414938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p:spPr>
        <p:txBody>
          <a:bodyPr/>
          <a:lstStyle/>
          <a:p>
            <a:r>
              <a:rPr lang="en-US" smtClean="0"/>
              <a:t>Shown is a symmetric limiter.</a:t>
            </a:r>
          </a:p>
        </p:txBody>
      </p:sp>
      <p:sp>
        <p:nvSpPr>
          <p:cNvPr id="126980" name="Slide Number Placeholder 3"/>
          <p:cNvSpPr>
            <a:spLocks noGrp="1"/>
          </p:cNvSpPr>
          <p:nvPr>
            <p:ph type="sldNum" sz="quarter" idx="5"/>
          </p:nvPr>
        </p:nvSpPr>
        <p:spPr>
          <a:noFill/>
        </p:spPr>
        <p:txBody>
          <a:bodyPr/>
          <a:lstStyle>
            <a:lvl1pPr eaLnBrk="0" hangingPunct="0">
              <a:defRPr sz="1600">
                <a:solidFill>
                  <a:schemeClr val="tx1"/>
                </a:solidFill>
                <a:latin typeface="Calibri" pitchFamily="34" charset="0"/>
              </a:defRPr>
            </a:lvl1pPr>
            <a:lvl2pPr marL="742950" indent="-285750" eaLnBrk="0" hangingPunct="0">
              <a:defRPr sz="1600">
                <a:solidFill>
                  <a:schemeClr val="tx1"/>
                </a:solidFill>
                <a:latin typeface="Calibri" pitchFamily="34" charset="0"/>
              </a:defRPr>
            </a:lvl2pPr>
            <a:lvl3pPr marL="1143000" indent="-228600" eaLnBrk="0" hangingPunct="0">
              <a:defRPr sz="1600">
                <a:solidFill>
                  <a:schemeClr val="tx1"/>
                </a:solidFill>
                <a:latin typeface="Calibri" pitchFamily="34" charset="0"/>
              </a:defRPr>
            </a:lvl3pPr>
            <a:lvl4pPr marL="1600200" indent="-228600" eaLnBrk="0" hangingPunct="0">
              <a:defRPr sz="1600">
                <a:solidFill>
                  <a:schemeClr val="tx1"/>
                </a:solidFill>
                <a:latin typeface="Calibri" pitchFamily="34" charset="0"/>
              </a:defRPr>
            </a:lvl4pPr>
            <a:lvl5pPr marL="2057400" indent="-228600" eaLnBrk="0" hangingPunct="0">
              <a:defRPr sz="1600">
                <a:solidFill>
                  <a:schemeClr val="tx1"/>
                </a:solidFill>
                <a:latin typeface="Calibri" pitchFamily="34" charset="0"/>
              </a:defRPr>
            </a:lvl5pPr>
            <a:lvl6pPr marL="2514600" indent="-228600" algn="r" eaLnBrk="0" fontAlgn="base" hangingPunct="0">
              <a:spcBef>
                <a:spcPct val="0"/>
              </a:spcBef>
              <a:spcAft>
                <a:spcPct val="0"/>
              </a:spcAft>
              <a:defRPr sz="1600">
                <a:solidFill>
                  <a:schemeClr val="tx1"/>
                </a:solidFill>
                <a:latin typeface="Calibri" pitchFamily="34" charset="0"/>
              </a:defRPr>
            </a:lvl6pPr>
            <a:lvl7pPr marL="2971800" indent="-228600" algn="r" eaLnBrk="0" fontAlgn="base" hangingPunct="0">
              <a:spcBef>
                <a:spcPct val="0"/>
              </a:spcBef>
              <a:spcAft>
                <a:spcPct val="0"/>
              </a:spcAft>
              <a:defRPr sz="1600">
                <a:solidFill>
                  <a:schemeClr val="tx1"/>
                </a:solidFill>
                <a:latin typeface="Calibri" pitchFamily="34" charset="0"/>
              </a:defRPr>
            </a:lvl7pPr>
            <a:lvl8pPr marL="3429000" indent="-228600" algn="r" eaLnBrk="0" fontAlgn="base" hangingPunct="0">
              <a:spcBef>
                <a:spcPct val="0"/>
              </a:spcBef>
              <a:spcAft>
                <a:spcPct val="0"/>
              </a:spcAft>
              <a:defRPr sz="1600">
                <a:solidFill>
                  <a:schemeClr val="tx1"/>
                </a:solidFill>
                <a:latin typeface="Calibri" pitchFamily="34" charset="0"/>
              </a:defRPr>
            </a:lvl8pPr>
            <a:lvl9pPr marL="3886200" indent="-228600" algn="r" eaLnBrk="0" fontAlgn="base" hangingPunct="0">
              <a:spcBef>
                <a:spcPct val="0"/>
              </a:spcBef>
              <a:spcAft>
                <a:spcPct val="0"/>
              </a:spcAft>
              <a:defRPr sz="1600">
                <a:solidFill>
                  <a:schemeClr val="tx1"/>
                </a:solidFill>
                <a:latin typeface="Calibri" pitchFamily="34" charset="0"/>
              </a:defRPr>
            </a:lvl9pPr>
          </a:lstStyle>
          <a:p>
            <a:pPr eaLnBrk="1" hangingPunct="1"/>
            <a:fld id="{C7D53B6C-8339-40AF-B511-4A158CC52514}" type="slidenum">
              <a:rPr lang="en-US" sz="1200" smtClean="0">
                <a:latin typeface="Arial" charset="0"/>
              </a:rPr>
              <a:pPr eaLnBrk="1" hangingPunct="1"/>
              <a:t>25</a:t>
            </a:fld>
            <a:endParaRPr lang="en-US" sz="1200" smtClean="0">
              <a:latin typeface="Arial" charset="0"/>
            </a:endParaRPr>
          </a:p>
        </p:txBody>
      </p:sp>
    </p:spTree>
    <p:extLst>
      <p:ext uri="{BB962C8B-B14F-4D97-AF65-F5344CB8AC3E}">
        <p14:creationId xmlns:p14="http://schemas.microsoft.com/office/powerpoint/2010/main" val="6259320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445CAE45-4C41-48EB-9EAC-92DFC7E6B517}" type="datetime1">
              <a:rPr lang="en-US" smtClean="0"/>
              <a:t>1/10/2022</a:t>
            </a:fld>
            <a:endParaRPr lang="en-US"/>
          </a:p>
        </p:txBody>
      </p:sp>
      <p:sp>
        <p:nvSpPr>
          <p:cNvPr id="5" name="Footer Placeholder 4"/>
          <p:cNvSpPr>
            <a:spLocks noGrp="1"/>
          </p:cNvSpPr>
          <p:nvPr>
            <p:ph type="ftr" sz="quarter" idx="11"/>
          </p:nvPr>
        </p:nvSpPr>
        <p:spPr>
          <a:xfrm>
            <a:off x="1921934" y="5054602"/>
            <a:ext cx="4064860" cy="279400"/>
          </a:xfrm>
        </p:spPr>
        <p:txBody>
          <a:bodyPr/>
          <a:lstStyle/>
          <a:p>
            <a:r>
              <a:rPr lang="en-US" smtClean="0"/>
              <a:t> Oxford University Publishing Microelectronic Circuits by Adel S. Sedra and Kenneth C. Smith (0195323033)</a:t>
            </a:r>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B6F15528-21DE-4FAA-801E-634DDDAF4B2B}" type="slidenum">
              <a:rPr lang="en-US" smtClean="0"/>
              <a:pPr/>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9892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4C4D2E-A20F-4730-92AC-20D69C6242A4}" type="datetime1">
              <a:rPr lang="en-US" smtClean="0"/>
              <a:t>1/10/2022</a:t>
            </a:fld>
            <a:endParaRPr lang="en-US"/>
          </a:p>
        </p:txBody>
      </p:sp>
      <p:sp>
        <p:nvSpPr>
          <p:cNvPr id="6" name="Footer Placeholder 5"/>
          <p:cNvSpPr>
            <a:spLocks noGrp="1"/>
          </p:cNvSpPr>
          <p:nvPr>
            <p:ph type="ftr" sz="quarter" idx="11"/>
          </p:nvPr>
        </p:nvSpPr>
        <p:spPr/>
        <p:txBody>
          <a:bodyPr/>
          <a:lstStyle/>
          <a:p>
            <a:r>
              <a:rPr lang="en-US" smtClean="0"/>
              <a:t> Oxford University Publishing Microelectronic Circuits by Adel S. Sedra and Kenneth C. Smith (0195323033)</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32118224"/>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4C4D2E-A20F-4730-92AC-20D69C6242A4}" type="datetime1">
              <a:rPr lang="en-US" smtClean="0"/>
              <a:t>1/10/2022</a:t>
            </a:fld>
            <a:endParaRPr lang="en-US"/>
          </a:p>
        </p:txBody>
      </p:sp>
      <p:sp>
        <p:nvSpPr>
          <p:cNvPr id="5" name="Footer Placeholder 4"/>
          <p:cNvSpPr>
            <a:spLocks noGrp="1"/>
          </p:cNvSpPr>
          <p:nvPr>
            <p:ph type="ftr" sz="quarter" idx="11"/>
          </p:nvPr>
        </p:nvSpPr>
        <p:spPr/>
        <p:txBody>
          <a:bodyPr/>
          <a:lstStyle/>
          <a:p>
            <a:r>
              <a:rPr lang="en-US" smtClean="0"/>
              <a:t> Oxford University Publishing Microelectronic Circuits by Adel S. Sedra and Kenneth C. Smith (0195323033)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184446"/>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4C4D2E-A20F-4730-92AC-20D69C6242A4}" type="datetime1">
              <a:rPr lang="en-US" smtClean="0"/>
              <a:t>1/10/2022</a:t>
            </a:fld>
            <a:endParaRPr lang="en-US"/>
          </a:p>
        </p:txBody>
      </p:sp>
      <p:sp>
        <p:nvSpPr>
          <p:cNvPr id="5" name="Footer Placeholder 4"/>
          <p:cNvSpPr>
            <a:spLocks noGrp="1"/>
          </p:cNvSpPr>
          <p:nvPr>
            <p:ph type="ftr" sz="quarter" idx="11"/>
          </p:nvPr>
        </p:nvSpPr>
        <p:spPr/>
        <p:txBody>
          <a:bodyPr/>
          <a:lstStyle/>
          <a:p>
            <a:r>
              <a:rPr lang="en-US" smtClean="0"/>
              <a:t> Oxford University Publishing Microelectronic Circuits by Adel S. Sedra and Kenneth C. Smith (0195323033)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1660939"/>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4C4D2E-A20F-4730-92AC-20D69C6242A4}" type="datetime1">
              <a:rPr lang="en-US" smtClean="0"/>
              <a:t>1/10/2022</a:t>
            </a:fld>
            <a:endParaRPr lang="en-US"/>
          </a:p>
        </p:txBody>
      </p:sp>
      <p:sp>
        <p:nvSpPr>
          <p:cNvPr id="5" name="Footer Placeholder 4"/>
          <p:cNvSpPr>
            <a:spLocks noGrp="1"/>
          </p:cNvSpPr>
          <p:nvPr>
            <p:ph type="ftr" sz="quarter" idx="11"/>
          </p:nvPr>
        </p:nvSpPr>
        <p:spPr/>
        <p:txBody>
          <a:bodyPr/>
          <a:lstStyle/>
          <a:p>
            <a:r>
              <a:rPr lang="en-US" smtClean="0"/>
              <a:t> Oxford University Publishing Microelectronic Circuits by Adel S. Sedra and Kenneth C. Smith (0195323033)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25705836"/>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4C4D2E-A20F-4730-92AC-20D69C6242A4}" type="datetime1">
              <a:rPr lang="en-US" smtClean="0"/>
              <a:t>1/10/2022</a:t>
            </a:fld>
            <a:endParaRPr lang="en-US"/>
          </a:p>
        </p:txBody>
      </p:sp>
      <p:sp>
        <p:nvSpPr>
          <p:cNvPr id="5" name="Footer Placeholder 4"/>
          <p:cNvSpPr>
            <a:spLocks noGrp="1"/>
          </p:cNvSpPr>
          <p:nvPr>
            <p:ph type="ftr" sz="quarter" idx="11"/>
          </p:nvPr>
        </p:nvSpPr>
        <p:spPr/>
        <p:txBody>
          <a:bodyPr/>
          <a:lstStyle/>
          <a:p>
            <a:r>
              <a:rPr lang="en-US" smtClean="0"/>
              <a:t> Oxford University Publishing Microelectronic Circuits by Adel S. Sedra and Kenneth C. Smith (0195323033)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0333891"/>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4C4D2E-A20F-4730-92AC-20D69C6242A4}" type="datetime1">
              <a:rPr lang="en-US" smtClean="0"/>
              <a:t>1/10/2022</a:t>
            </a:fld>
            <a:endParaRPr lang="en-US"/>
          </a:p>
        </p:txBody>
      </p:sp>
      <p:sp>
        <p:nvSpPr>
          <p:cNvPr id="5" name="Footer Placeholder 4"/>
          <p:cNvSpPr>
            <a:spLocks noGrp="1"/>
          </p:cNvSpPr>
          <p:nvPr>
            <p:ph type="ftr" sz="quarter" idx="11"/>
          </p:nvPr>
        </p:nvSpPr>
        <p:spPr/>
        <p:txBody>
          <a:bodyPr/>
          <a:lstStyle/>
          <a:p>
            <a:r>
              <a:rPr lang="en-US" smtClean="0"/>
              <a:t> Oxford University Publishing Microelectronic Circuits by Adel S. Sedra and Kenneth C. Smith (0195323033)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1183083"/>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150327-34A6-4596-BCEB-EBF1797113F6}" type="datetime1">
              <a:rPr lang="en-US" smtClean="0"/>
              <a:t>1/10/2022</a:t>
            </a:fld>
            <a:endParaRPr lang="en-US"/>
          </a:p>
        </p:txBody>
      </p:sp>
      <p:sp>
        <p:nvSpPr>
          <p:cNvPr id="5" name="Footer Placeholder 4"/>
          <p:cNvSpPr>
            <a:spLocks noGrp="1"/>
          </p:cNvSpPr>
          <p:nvPr>
            <p:ph type="ftr" sz="quarter" idx="11"/>
          </p:nvPr>
        </p:nvSpPr>
        <p:spPr/>
        <p:txBody>
          <a:bodyPr/>
          <a:lstStyle/>
          <a:p>
            <a:r>
              <a:rPr lang="en-US" smtClean="0"/>
              <a:t> Oxford University Publishing Microelectronic Circuits by Adel S. Sedra and Kenneth C. Smith (0195323033)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1478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03C7F3-78A7-4296-BBE1-BB1535E28CC5}" type="datetime1">
              <a:rPr lang="en-US" smtClean="0"/>
              <a:t>1/10/2022</a:t>
            </a:fld>
            <a:endParaRPr lang="en-US"/>
          </a:p>
        </p:txBody>
      </p:sp>
      <p:sp>
        <p:nvSpPr>
          <p:cNvPr id="5" name="Footer Placeholder 4"/>
          <p:cNvSpPr>
            <a:spLocks noGrp="1"/>
          </p:cNvSpPr>
          <p:nvPr>
            <p:ph type="ftr" sz="quarter" idx="11"/>
          </p:nvPr>
        </p:nvSpPr>
        <p:spPr/>
        <p:txBody>
          <a:bodyPr/>
          <a:lstStyle/>
          <a:p>
            <a:r>
              <a:rPr lang="en-US" smtClean="0"/>
              <a:t> Oxford University Publishing Microelectronic Circuits by Adel S. Sedra and Kenneth C. Smith (0195323033)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71532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36576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 y="2057400"/>
            <a:ext cx="43053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2057400"/>
            <a:ext cx="43053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a:p>
            <a:pPr>
              <a:defRPr/>
            </a:pPr>
            <a:r>
              <a:rPr lang="en-US" dirty="0"/>
              <a:t>Oxford University Publishing</a:t>
            </a:r>
          </a:p>
          <a:p>
            <a:pPr>
              <a:defRPr/>
            </a:pPr>
            <a:r>
              <a:rPr lang="en-US" dirty="0"/>
              <a:t>Microelectronic Circuits by Adel S. </a:t>
            </a:r>
            <a:r>
              <a:rPr lang="en-US" dirty="0" err="1"/>
              <a:t>Sedra</a:t>
            </a:r>
            <a:r>
              <a:rPr lang="en-US" dirty="0"/>
              <a:t> and Kenneth C. Smith (0195323033)</a:t>
            </a:r>
          </a:p>
        </p:txBody>
      </p:sp>
      <p:sp>
        <p:nvSpPr>
          <p:cNvPr id="6" name="Rectangle 6"/>
          <p:cNvSpPr>
            <a:spLocks noGrp="1" noChangeArrowheads="1"/>
          </p:cNvSpPr>
          <p:nvPr>
            <p:ph type="sldNum" sz="quarter" idx="11"/>
          </p:nvPr>
        </p:nvSpPr>
        <p:spPr>
          <a:ln/>
        </p:spPr>
        <p:txBody>
          <a:bodyPr/>
          <a:lstStyle>
            <a:lvl1pPr>
              <a:defRPr/>
            </a:lvl1pPr>
          </a:lstStyle>
          <a:p>
            <a:pPr>
              <a:defRPr/>
            </a:pPr>
            <a:fld id="{ABEEFF7F-5A95-49AE-8F53-BC2EF76CBC23}" type="slidenum">
              <a:rPr lang="en-US"/>
              <a:pPr>
                <a:defRPr/>
              </a:pPr>
              <a:t>‹#›</a:t>
            </a:fld>
            <a:endParaRPr lang="en-US"/>
          </a:p>
        </p:txBody>
      </p:sp>
    </p:spTree>
    <p:extLst>
      <p:ext uri="{BB962C8B-B14F-4D97-AF65-F5344CB8AC3E}">
        <p14:creationId xmlns:p14="http://schemas.microsoft.com/office/powerpoint/2010/main" val="20986991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8A195F8-F4E1-47B4-A0F5-DF5FC683F7E6}" type="slidenum">
              <a:rPr lang="en-US"/>
              <a:pPr>
                <a:defRPr/>
              </a:pPr>
              <a:t>‹#›</a:t>
            </a:fld>
            <a:endParaRPr lang="en-US"/>
          </a:p>
        </p:txBody>
      </p:sp>
    </p:spTree>
    <p:extLst>
      <p:ext uri="{BB962C8B-B14F-4D97-AF65-F5344CB8AC3E}">
        <p14:creationId xmlns:p14="http://schemas.microsoft.com/office/powerpoint/2010/main" val="1828210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15AADF-28D5-4699-B2EF-5A56396DC849}" type="datetime1">
              <a:rPr lang="en-US" smtClean="0"/>
              <a:t>1/10/2022</a:t>
            </a:fld>
            <a:endParaRPr lang="en-US"/>
          </a:p>
        </p:txBody>
      </p:sp>
      <p:sp>
        <p:nvSpPr>
          <p:cNvPr id="5" name="Footer Placeholder 4"/>
          <p:cNvSpPr>
            <a:spLocks noGrp="1"/>
          </p:cNvSpPr>
          <p:nvPr>
            <p:ph type="ftr" sz="quarter" idx="11"/>
          </p:nvPr>
        </p:nvSpPr>
        <p:spPr/>
        <p:txBody>
          <a:bodyPr/>
          <a:lstStyle/>
          <a:p>
            <a:r>
              <a:rPr lang="en-US" smtClean="0"/>
              <a:t> Oxford University Publishing Microelectronic Circuits by Adel S. Sedra and Kenneth C. Smith (0195323033)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60179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D2F974-1693-450D-A427-C4CB7D9794AB}" type="datetime1">
              <a:rPr lang="en-US" smtClean="0"/>
              <a:t>1/10/2022</a:t>
            </a:fld>
            <a:endParaRPr lang="en-US"/>
          </a:p>
        </p:txBody>
      </p:sp>
      <p:sp>
        <p:nvSpPr>
          <p:cNvPr id="5" name="Footer Placeholder 4"/>
          <p:cNvSpPr>
            <a:spLocks noGrp="1"/>
          </p:cNvSpPr>
          <p:nvPr>
            <p:ph type="ftr" sz="quarter" idx="11"/>
          </p:nvPr>
        </p:nvSpPr>
        <p:spPr/>
        <p:txBody>
          <a:bodyPr/>
          <a:lstStyle/>
          <a:p>
            <a:r>
              <a:rPr lang="en-US" smtClean="0"/>
              <a:t> Oxford University Publishing Microelectronic Circuits by Adel S. Sedra and Kenneth C. Smith (0195323033)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4331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9A0DB38-853B-4A4D-A2D1-28B2EFEBB945}" type="datetime1">
              <a:rPr lang="en-US" smtClean="0"/>
              <a:t>1/10/2022</a:t>
            </a:fld>
            <a:endParaRPr lang="en-US"/>
          </a:p>
        </p:txBody>
      </p:sp>
      <p:sp>
        <p:nvSpPr>
          <p:cNvPr id="6" name="Footer Placeholder 5"/>
          <p:cNvSpPr>
            <a:spLocks noGrp="1"/>
          </p:cNvSpPr>
          <p:nvPr>
            <p:ph type="ftr" sz="quarter" idx="11"/>
          </p:nvPr>
        </p:nvSpPr>
        <p:spPr/>
        <p:txBody>
          <a:bodyPr/>
          <a:lstStyle/>
          <a:p>
            <a:r>
              <a:rPr lang="en-US" smtClean="0"/>
              <a:t> Oxford University Publishing Microelectronic Circuits by Adel S. Sedra and Kenneth C. Smith (0195323033)</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57080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04AB94-8FAE-45D0-93BF-C64FEAB08A3C}" type="datetime1">
              <a:rPr lang="en-US" smtClean="0"/>
              <a:t>1/10/2022</a:t>
            </a:fld>
            <a:endParaRPr lang="en-US"/>
          </a:p>
        </p:txBody>
      </p:sp>
      <p:sp>
        <p:nvSpPr>
          <p:cNvPr id="8" name="Footer Placeholder 7"/>
          <p:cNvSpPr>
            <a:spLocks noGrp="1"/>
          </p:cNvSpPr>
          <p:nvPr>
            <p:ph type="ftr" sz="quarter" idx="11"/>
          </p:nvPr>
        </p:nvSpPr>
        <p:spPr/>
        <p:txBody>
          <a:bodyPr/>
          <a:lstStyle/>
          <a:p>
            <a:r>
              <a:rPr lang="en-US" smtClean="0"/>
              <a:t> Oxford University Publishing Microelectronic Circuits by Adel S. Sedra and Kenneth C. Smith (0195323033)</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2205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5F68933-F27E-41C2-A6D1-1F7394B5B81E}" type="datetime1">
              <a:rPr lang="en-US" smtClean="0"/>
              <a:t>1/10/2022</a:t>
            </a:fld>
            <a:endParaRPr lang="en-US"/>
          </a:p>
        </p:txBody>
      </p:sp>
      <p:sp>
        <p:nvSpPr>
          <p:cNvPr id="4" name="Footer Placeholder 3"/>
          <p:cNvSpPr>
            <a:spLocks noGrp="1"/>
          </p:cNvSpPr>
          <p:nvPr>
            <p:ph type="ftr" sz="quarter" idx="11"/>
          </p:nvPr>
        </p:nvSpPr>
        <p:spPr/>
        <p:txBody>
          <a:bodyPr/>
          <a:lstStyle/>
          <a:p>
            <a:r>
              <a:rPr lang="en-US" smtClean="0"/>
              <a:t> Oxford University Publishing Microelectronic Circuits by Adel S. Sedra and Kenneth C. Smith (0195323033)</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9031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DB0F1-CE45-4745-B8F3-8CA5D7C5DCAF}" type="datetime1">
              <a:rPr lang="en-US" smtClean="0"/>
              <a:t>1/10/2022</a:t>
            </a:fld>
            <a:endParaRPr lang="en-US"/>
          </a:p>
        </p:txBody>
      </p:sp>
      <p:sp>
        <p:nvSpPr>
          <p:cNvPr id="3" name="Footer Placeholder 2"/>
          <p:cNvSpPr>
            <a:spLocks noGrp="1"/>
          </p:cNvSpPr>
          <p:nvPr>
            <p:ph type="ftr" sz="quarter" idx="11"/>
          </p:nvPr>
        </p:nvSpPr>
        <p:spPr/>
        <p:txBody>
          <a:bodyPr/>
          <a:lstStyle/>
          <a:p>
            <a:r>
              <a:rPr lang="en-US" smtClean="0"/>
              <a:t> Oxford University Publishing Microelectronic Circuits by Adel S. Sedra and Kenneth C. Smith (0195323033)</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96974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31DA29-0438-4057-A586-D30E012E3656}" type="datetime1">
              <a:rPr lang="en-US" smtClean="0"/>
              <a:t>1/10/2022</a:t>
            </a:fld>
            <a:endParaRPr lang="en-US"/>
          </a:p>
        </p:txBody>
      </p:sp>
      <p:sp>
        <p:nvSpPr>
          <p:cNvPr id="6" name="Footer Placeholder 5"/>
          <p:cNvSpPr>
            <a:spLocks noGrp="1"/>
          </p:cNvSpPr>
          <p:nvPr>
            <p:ph type="ftr" sz="quarter" idx="11"/>
          </p:nvPr>
        </p:nvSpPr>
        <p:spPr/>
        <p:txBody>
          <a:bodyPr/>
          <a:lstStyle/>
          <a:p>
            <a:r>
              <a:rPr lang="en-US" smtClean="0"/>
              <a:t> Oxford University Publishing Microelectronic Circuits by Adel S. Sedra and Kenneth C. Smith (0195323033)</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338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704FCD-0E4A-4A87-BE85-1235F8E2F8B8}" type="datetime1">
              <a:rPr lang="en-US" smtClean="0"/>
              <a:t>1/10/2022</a:t>
            </a:fld>
            <a:endParaRPr lang="en-US"/>
          </a:p>
        </p:txBody>
      </p:sp>
      <p:sp>
        <p:nvSpPr>
          <p:cNvPr id="6" name="Footer Placeholder 5"/>
          <p:cNvSpPr>
            <a:spLocks noGrp="1"/>
          </p:cNvSpPr>
          <p:nvPr>
            <p:ph type="ftr" sz="quarter" idx="11"/>
          </p:nvPr>
        </p:nvSpPr>
        <p:spPr/>
        <p:txBody>
          <a:bodyPr/>
          <a:lstStyle/>
          <a:p>
            <a:r>
              <a:rPr lang="en-US" smtClean="0"/>
              <a:t> Oxford University Publishing Microelectronic Circuits by Adel S. Sedra and Kenneth C. Smith (0195323033)</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77448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A4C4D2E-A20F-4730-92AC-20D69C6242A4}" type="datetime1">
              <a:rPr lang="en-US" smtClean="0"/>
              <a:t>1/10/2022</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 Oxford University Publishing Microelectronic Circuits by Adel S. Sedra and Kenneth C. Smith (0195323033)</a:t>
            </a:r>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0371017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Lst>
  <p:hf hdr="0" ftr="0"/>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image" Target="../media/image14.png"/><Relationship Id="rId5" Type="http://schemas.openxmlformats.org/officeDocument/2006/relationships/image" Target="../media/image15.w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7.jpeg"/><Relationship Id="rId5" Type="http://schemas.openxmlformats.org/officeDocument/2006/relationships/image" Target="../media/image16.wmf"/><Relationship Id="rId4"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8.wmf"/></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8.xml"/><Relationship Id="rId1" Type="http://schemas.openxmlformats.org/officeDocument/2006/relationships/vmlDrawing" Target="../drawings/vmlDrawing4.vml"/><Relationship Id="rId4" Type="http://schemas.openxmlformats.org/officeDocument/2006/relationships/image" Target="../media/image21.wmf"/></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7.gif"/></Relationships>
</file>

<file path=ppt/slides/_rels/slide32.xml.rels><?xml version="1.0" encoding="UTF-8" standalone="yes"?>
<Relationships xmlns="http://schemas.openxmlformats.org/package/2006/relationships"><Relationship Id="rId3" Type="http://schemas.openxmlformats.org/officeDocument/2006/relationships/hyperlink" Target="http://en.wikipedia.org/wiki/Image:Verschiedene_LEDs.jpg"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28.jpeg"/></Relationships>
</file>

<file path=ppt/slides/_rels/slide3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34.gif"/></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19.xml"/><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8" Type="http://schemas.openxmlformats.org/officeDocument/2006/relationships/image" Target="../media/image38.jpeg"/><Relationship Id="rId3" Type="http://schemas.openxmlformats.org/officeDocument/2006/relationships/hyperlink" Target="http://en.wikipedia.org/wiki/Electron_hole" TargetMode="External"/><Relationship Id="rId7" Type="http://schemas.openxmlformats.org/officeDocument/2006/relationships/image" Target="../media/image37.png"/><Relationship Id="rId2" Type="http://schemas.openxmlformats.org/officeDocument/2006/relationships/hyperlink" Target="http://en.wikipedia.org/wiki/Electrons" TargetMode="External"/><Relationship Id="rId1" Type="http://schemas.openxmlformats.org/officeDocument/2006/relationships/slideLayout" Target="../slideLayouts/slideLayout7.xml"/><Relationship Id="rId6" Type="http://schemas.openxmlformats.org/officeDocument/2006/relationships/hyperlink" Target="http://en.wikipedia.org/wiki/Energy_gap" TargetMode="External"/><Relationship Id="rId5" Type="http://schemas.openxmlformats.org/officeDocument/2006/relationships/hyperlink" Target="http://en.wikipedia.org/wiki/Electroluminescence" TargetMode="External"/><Relationship Id="rId4" Type="http://schemas.openxmlformats.org/officeDocument/2006/relationships/hyperlink" Target="http://en.wikipedia.org/wiki/Photon" TargetMode="External"/><Relationship Id="rId9" Type="http://schemas.openxmlformats.org/officeDocument/2006/relationships/image" Target="../media/image39.png"/></Relationships>
</file>

<file path=ppt/slides/_rels/slide37.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4.jpe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hyperlink" Target="http://us1.webpublications.com.au/static/images/articles/i1012/101211_4mg.jpg" TargetMode="External"/><Relationship Id="rId5" Type="http://schemas.openxmlformats.org/officeDocument/2006/relationships/image" Target="../media/image43.png"/><Relationship Id="rId4" Type="http://schemas.openxmlformats.org/officeDocument/2006/relationships/image" Target="../media/image42.png"/></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51.png"/><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50.png"/><Relationship Id="rId5" Type="http://schemas.openxmlformats.org/officeDocument/2006/relationships/image" Target="../media/image49.wmf"/><Relationship Id="rId4" Type="http://schemas.openxmlformats.org/officeDocument/2006/relationships/oleObject" Target="../embeddings/oleObject5.bin"/></Relationships>
</file>

<file path=ppt/slides/_rels/slide41.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53.jpeg"/></Relationships>
</file>

<file path=ppt/slides/_rels/slide4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60.png"/><Relationship Id="rId4" Type="http://schemas.openxmlformats.org/officeDocument/2006/relationships/image" Target="../media/image59.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61.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image" Target="../media/image63.jpeg"/><Relationship Id="rId4" Type="http://schemas.openxmlformats.org/officeDocument/2006/relationships/image" Target="../media/image62.jpeg"/></Relationships>
</file>

<file path=ppt/slides/_rels/slide4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txBox="1">
            <a:spLocks/>
          </p:cNvSpPr>
          <p:nvPr/>
        </p:nvSpPr>
        <p:spPr bwMode="auto">
          <a:xfrm>
            <a:off x="685800" y="2339975"/>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defRPr/>
            </a:pPr>
            <a:r>
              <a:rPr lang="en-US" sz="4400" dirty="0"/>
              <a:t>Lecture </a:t>
            </a:r>
            <a:r>
              <a:rPr lang="en-US" sz="4400" dirty="0" smtClean="0"/>
              <a:t>01: </a:t>
            </a:r>
            <a:r>
              <a:rPr lang="en-US" sz="4400" dirty="0"/>
              <a:t>Diodes Applications &amp; Special diode types</a:t>
            </a:r>
            <a:endParaRPr lang="en-US" altLang="en-US" sz="4400" dirty="0" smtClean="0">
              <a:ln w="0"/>
              <a:effectLst>
                <a:outerShdw blurRad="38100" dist="19050" dir="2700000" algn="tl" rotWithShape="0">
                  <a:schemeClr val="dk1">
                    <a:alpha val="40000"/>
                  </a:schemeClr>
                </a:outerShdw>
              </a:effectLst>
            </a:endParaRPr>
          </a:p>
        </p:txBody>
      </p:sp>
      <p:sp>
        <p:nvSpPr>
          <p:cNvPr id="17411" name="Subtitle 2"/>
          <p:cNvSpPr txBox="1">
            <a:spLocks/>
          </p:cNvSpPr>
          <p:nvPr/>
        </p:nvSpPr>
        <p:spPr bwMode="auto">
          <a:xfrm>
            <a:off x="1371600" y="38862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9pPr>
          </a:lstStyle>
          <a:p>
            <a:pPr algn="ctr" eaLnBrk="1" hangingPunct="1">
              <a:spcAft>
                <a:spcPct val="0"/>
              </a:spcAft>
              <a:buClrTx/>
              <a:buSzTx/>
              <a:buFont typeface="Arial" panose="020B0604020202020204" pitchFamily="34" charset="0"/>
              <a:buNone/>
            </a:pPr>
            <a:r>
              <a:rPr lang="en-US" altLang="en-US" sz="3200" dirty="0" smtClean="0">
                <a:solidFill>
                  <a:schemeClr val="tx1"/>
                </a:solidFill>
                <a:latin typeface="Calibri" panose="020F0502020204030204" pitchFamily="34" charset="0"/>
              </a:rPr>
              <a:t>Prepared By</a:t>
            </a:r>
          </a:p>
          <a:p>
            <a:pPr algn="ctr" eaLnBrk="1" hangingPunct="1">
              <a:spcAft>
                <a:spcPct val="0"/>
              </a:spcAft>
              <a:buClrTx/>
              <a:buSzTx/>
              <a:buFont typeface="Arial" panose="020B0604020202020204" pitchFamily="34" charset="0"/>
              <a:buNone/>
            </a:pPr>
            <a:r>
              <a:rPr lang="en-US" altLang="en-US" sz="3200" dirty="0" smtClean="0">
                <a:solidFill>
                  <a:schemeClr val="tx1"/>
                </a:solidFill>
                <a:latin typeface="Calibri" panose="020F0502020204030204" pitchFamily="34" charset="0"/>
              </a:rPr>
              <a:t>ECE department</a:t>
            </a:r>
            <a:endParaRPr lang="en-US" altLang="en-US" sz="3200" dirty="0">
              <a:solidFill>
                <a:schemeClr val="tx1"/>
              </a:solidFill>
              <a:latin typeface="Calibri" panose="020F0502020204030204" pitchFamily="34" charset="0"/>
            </a:endParaRPr>
          </a:p>
        </p:txBody>
      </p:sp>
      <p:sp>
        <p:nvSpPr>
          <p:cNvPr id="17412" name="TextBox 2"/>
          <p:cNvSpPr txBox="1">
            <a:spLocks noChangeArrowheads="1"/>
          </p:cNvSpPr>
          <p:nvPr/>
        </p:nvSpPr>
        <p:spPr bwMode="auto">
          <a:xfrm>
            <a:off x="2068513" y="990600"/>
            <a:ext cx="62452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2400" b="1" dirty="0" smtClean="0">
                <a:solidFill>
                  <a:srgbClr val="3B42D1"/>
                </a:solidFill>
              </a:rPr>
              <a:t>BEC105: Introduction to Electronics Engineering</a:t>
            </a:r>
            <a:endParaRPr lang="en-US" altLang="en-US" sz="2400" dirty="0">
              <a:solidFill>
                <a:srgbClr val="3B42D1"/>
              </a:solidFill>
            </a:endParaRPr>
          </a:p>
        </p:txBody>
      </p:sp>
      <p:sp>
        <p:nvSpPr>
          <p:cNvPr id="4" name="Date Placeholder 3"/>
          <p:cNvSpPr>
            <a:spLocks noGrp="1"/>
          </p:cNvSpPr>
          <p:nvPr>
            <p:ph type="dt" sz="half" idx="10"/>
          </p:nvPr>
        </p:nvSpPr>
        <p:spPr/>
        <p:txBody>
          <a:bodyPr/>
          <a:lstStyle/>
          <a:p>
            <a:pPr>
              <a:defRPr/>
            </a:pPr>
            <a:fld id="{DBEAC791-352C-4518-A095-44E60C187E2D}" type="datetime1">
              <a:rPr lang="en-US" altLang="en-US"/>
              <a:pPr>
                <a:defRPr/>
              </a:pPr>
              <a:t>1/10/2022</a:t>
            </a:fld>
            <a:endParaRPr lang="en-US" altLang="en-US"/>
          </a:p>
        </p:txBody>
      </p:sp>
      <p:sp>
        <p:nvSpPr>
          <p:cNvPr id="5" name="Footer Placeholder 4"/>
          <p:cNvSpPr>
            <a:spLocks noGrp="1"/>
          </p:cNvSpPr>
          <p:nvPr>
            <p:ph type="ftr" sz="quarter" idx="11"/>
          </p:nvPr>
        </p:nvSpPr>
        <p:spPr/>
        <p:txBody>
          <a:bodyPr/>
          <a:lstStyle/>
          <a:p>
            <a:pPr>
              <a:defRPr/>
            </a:pPr>
            <a:r>
              <a:rPr lang="en-US" altLang="en-US" dirty="0"/>
              <a:t>Lecture </a:t>
            </a:r>
            <a:r>
              <a:rPr lang="en-US" altLang="en-US" dirty="0" smtClean="0"/>
              <a:t>01</a:t>
            </a:r>
            <a:endParaRPr lang="en-US" altLang="en-US" dirty="0"/>
          </a:p>
        </p:txBody>
      </p:sp>
      <p:sp>
        <p:nvSpPr>
          <p:cNvPr id="1741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D4C5BECC-D102-42EA-9E3A-DF3AC69B9854}" type="slidenum">
              <a:rPr lang="en-US" altLang="en-US" smtClean="0">
                <a:solidFill>
                  <a:srgbClr val="898989"/>
                </a:solidFill>
              </a:rPr>
              <a:pPr/>
              <a:t>1</a:t>
            </a:fld>
            <a:endParaRPr lang="en-US" altLang="en-US" smtClean="0">
              <a:solidFill>
                <a:srgbClr val="898989"/>
              </a:solidFill>
            </a:endParaRPr>
          </a:p>
        </p:txBody>
      </p:sp>
      <p:sp>
        <p:nvSpPr>
          <p:cNvPr id="17416" name="TextBox 8"/>
          <p:cNvSpPr txBox="1">
            <a:spLocks noChangeArrowheads="1"/>
          </p:cNvSpPr>
          <p:nvPr/>
        </p:nvSpPr>
        <p:spPr bwMode="auto">
          <a:xfrm>
            <a:off x="3581400" y="1528465"/>
            <a:ext cx="25953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2400" b="1" dirty="0" smtClean="0">
                <a:solidFill>
                  <a:srgbClr val="3B42D1"/>
                </a:solidFill>
              </a:rPr>
              <a:t>ECE</a:t>
            </a:r>
            <a:r>
              <a:rPr lang="en-US" altLang="en-US" sz="2400" b="1" dirty="0" smtClean="0">
                <a:solidFill>
                  <a:srgbClr val="3B42D1"/>
                </a:solidFill>
              </a:rPr>
              <a:t>: </a:t>
            </a:r>
            <a:r>
              <a:rPr lang="en-US" altLang="en-US" sz="2400" b="1" dirty="0">
                <a:solidFill>
                  <a:srgbClr val="3B42D1"/>
                </a:solidFill>
              </a:rPr>
              <a:t>Electronics (1)</a:t>
            </a:r>
            <a:endParaRPr lang="en-US" altLang="en-US" sz="2400" dirty="0">
              <a:solidFill>
                <a:srgbClr val="3B42D1"/>
              </a:solidFill>
            </a:endParaRPr>
          </a:p>
        </p:txBody>
      </p:sp>
    </p:spTree>
    <p:extLst>
      <p:ext uri="{BB962C8B-B14F-4D97-AF65-F5344CB8AC3E}">
        <p14:creationId xmlns:p14="http://schemas.microsoft.com/office/powerpoint/2010/main" val="22197686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ChangeArrowheads="1"/>
          </p:cNvSpPr>
          <p:nvPr/>
        </p:nvSpPr>
        <p:spPr bwMode="auto">
          <a:xfrm>
            <a:off x="0" y="0"/>
            <a:ext cx="9144000" cy="6858000"/>
          </a:xfrm>
          <a:prstGeom prst="rect">
            <a:avLst/>
          </a:prstGeom>
          <a:solidFill>
            <a:schemeClr val="bg1">
              <a:alpha val="89803"/>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349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30338"/>
            <a:ext cx="8686800" cy="497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3" name="Line 6"/>
          <p:cNvSpPr>
            <a:spLocks noChangeShapeType="1"/>
          </p:cNvSpPr>
          <p:nvPr/>
        </p:nvSpPr>
        <p:spPr bwMode="auto">
          <a:xfrm>
            <a:off x="762000" y="2116138"/>
            <a:ext cx="0" cy="3505200"/>
          </a:xfrm>
          <a:prstGeom prst="line">
            <a:avLst/>
          </a:prstGeom>
          <a:noFill/>
          <a:ln w="57150">
            <a:solidFill>
              <a:srgbClr val="FF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494" name="Oval 7"/>
          <p:cNvSpPr>
            <a:spLocks noChangeArrowheads="1"/>
          </p:cNvSpPr>
          <p:nvPr/>
        </p:nvSpPr>
        <p:spPr bwMode="auto">
          <a:xfrm>
            <a:off x="228600" y="3411538"/>
            <a:ext cx="1066800" cy="1066800"/>
          </a:xfrm>
          <a:prstGeom prst="ellipse">
            <a:avLst/>
          </a:prstGeom>
          <a:solidFill>
            <a:srgbClr val="FFFF99"/>
          </a:solidFill>
          <a:ln w="762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3495" name="Group 8"/>
          <p:cNvGrpSpPr>
            <a:grpSpLocks/>
          </p:cNvGrpSpPr>
          <p:nvPr/>
        </p:nvGrpSpPr>
        <p:grpSpPr bwMode="auto">
          <a:xfrm>
            <a:off x="609600" y="3563938"/>
            <a:ext cx="274638" cy="274637"/>
            <a:chOff x="864" y="3312"/>
            <a:chExt cx="576" cy="576"/>
          </a:xfrm>
        </p:grpSpPr>
        <p:sp>
          <p:nvSpPr>
            <p:cNvPr id="63501" name="Line 9"/>
            <p:cNvSpPr>
              <a:spLocks noChangeShapeType="1"/>
            </p:cNvSpPr>
            <p:nvPr/>
          </p:nvSpPr>
          <p:spPr bwMode="auto">
            <a:xfrm>
              <a:off x="1152" y="3312"/>
              <a:ext cx="0" cy="57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2" name="Line 10"/>
            <p:cNvSpPr>
              <a:spLocks noChangeShapeType="1"/>
            </p:cNvSpPr>
            <p:nvPr/>
          </p:nvSpPr>
          <p:spPr bwMode="auto">
            <a:xfrm>
              <a:off x="864" y="3600"/>
              <a:ext cx="576"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3496" name="Line 11"/>
          <p:cNvSpPr>
            <a:spLocks noChangeShapeType="1"/>
          </p:cNvSpPr>
          <p:nvPr/>
        </p:nvSpPr>
        <p:spPr bwMode="auto">
          <a:xfrm>
            <a:off x="609600" y="4189413"/>
            <a:ext cx="274638"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09068" name="Rectangle 12"/>
          <p:cNvSpPr>
            <a:spLocks noChangeArrowheads="1"/>
          </p:cNvSpPr>
          <p:nvPr/>
        </p:nvSpPr>
        <p:spPr bwMode="auto">
          <a:xfrm>
            <a:off x="685800" y="3259138"/>
            <a:ext cx="228600" cy="228600"/>
          </a:xfrm>
          <a:prstGeom prst="rect">
            <a:avLst/>
          </a:prstGeom>
          <a:solidFill>
            <a:srgbClr val="FF0000"/>
          </a:solidFill>
          <a:ln w="9525">
            <a:solidFill>
              <a:srgbClr val="FF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8" name="Text Box 13"/>
          <p:cNvSpPr txBox="1">
            <a:spLocks noChangeArrowheads="1"/>
          </p:cNvSpPr>
          <p:nvPr/>
        </p:nvSpPr>
        <p:spPr bwMode="auto">
          <a:xfrm>
            <a:off x="457200" y="212725"/>
            <a:ext cx="8229600" cy="10064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Calibri" pitchFamily="34" charset="0"/>
              </a:defRPr>
            </a:lvl1pPr>
            <a:lvl2pPr marL="742950" indent="-285750" eaLnBrk="0" hangingPunct="0">
              <a:defRPr sz="1600">
                <a:solidFill>
                  <a:schemeClr val="tx1"/>
                </a:solidFill>
                <a:latin typeface="Calibri" pitchFamily="34" charset="0"/>
              </a:defRPr>
            </a:lvl2pPr>
            <a:lvl3pPr marL="1143000" indent="-228600" eaLnBrk="0" hangingPunct="0">
              <a:defRPr sz="1600">
                <a:solidFill>
                  <a:schemeClr val="tx1"/>
                </a:solidFill>
                <a:latin typeface="Calibri" pitchFamily="34" charset="0"/>
              </a:defRPr>
            </a:lvl3pPr>
            <a:lvl4pPr marL="1600200" indent="-228600" eaLnBrk="0" hangingPunct="0">
              <a:defRPr sz="1600">
                <a:solidFill>
                  <a:schemeClr val="tx1"/>
                </a:solidFill>
                <a:latin typeface="Calibri" pitchFamily="34" charset="0"/>
              </a:defRPr>
            </a:lvl4pPr>
            <a:lvl5pPr marL="2057400" indent="-228600" eaLnBrk="0" hangingPunct="0">
              <a:defRPr sz="1600">
                <a:solidFill>
                  <a:schemeClr val="tx1"/>
                </a:solidFill>
                <a:latin typeface="Calibri" pitchFamily="34" charset="0"/>
              </a:defRPr>
            </a:lvl5pPr>
            <a:lvl6pPr marL="2514600" indent="-228600" algn="r" eaLnBrk="0" fontAlgn="base" hangingPunct="0">
              <a:spcBef>
                <a:spcPct val="0"/>
              </a:spcBef>
              <a:spcAft>
                <a:spcPct val="0"/>
              </a:spcAft>
              <a:defRPr sz="1600">
                <a:solidFill>
                  <a:schemeClr val="tx1"/>
                </a:solidFill>
                <a:latin typeface="Calibri" pitchFamily="34" charset="0"/>
              </a:defRPr>
            </a:lvl6pPr>
            <a:lvl7pPr marL="2971800" indent="-228600" algn="r" eaLnBrk="0" fontAlgn="base" hangingPunct="0">
              <a:spcBef>
                <a:spcPct val="0"/>
              </a:spcBef>
              <a:spcAft>
                <a:spcPct val="0"/>
              </a:spcAft>
              <a:defRPr sz="1600">
                <a:solidFill>
                  <a:schemeClr val="tx1"/>
                </a:solidFill>
                <a:latin typeface="Calibri" pitchFamily="34" charset="0"/>
              </a:defRPr>
            </a:lvl7pPr>
            <a:lvl8pPr marL="3429000" indent="-228600" algn="r" eaLnBrk="0" fontAlgn="base" hangingPunct="0">
              <a:spcBef>
                <a:spcPct val="0"/>
              </a:spcBef>
              <a:spcAft>
                <a:spcPct val="0"/>
              </a:spcAft>
              <a:defRPr sz="1600">
                <a:solidFill>
                  <a:schemeClr val="tx1"/>
                </a:solidFill>
                <a:latin typeface="Calibri" pitchFamily="34" charset="0"/>
              </a:defRPr>
            </a:lvl8pPr>
            <a:lvl9pPr marL="3886200" indent="-228600" algn="r" eaLnBrk="0" fontAlgn="base" hangingPunct="0">
              <a:spcBef>
                <a:spcPct val="0"/>
              </a:spcBef>
              <a:spcAft>
                <a:spcPct val="0"/>
              </a:spcAft>
              <a:defRPr sz="1600">
                <a:solidFill>
                  <a:schemeClr val="tx1"/>
                </a:solidFill>
                <a:latin typeface="Calibri" pitchFamily="34" charset="0"/>
              </a:defRPr>
            </a:lvl9pPr>
          </a:lstStyle>
          <a:p>
            <a:pPr algn="ctr" eaLnBrk="1" hangingPunct="1">
              <a:spcBef>
                <a:spcPct val="50000"/>
              </a:spcBef>
            </a:pPr>
            <a:r>
              <a:rPr lang="en-US" sz="3000">
                <a:solidFill>
                  <a:srgbClr val="FF0000"/>
                </a:solidFill>
              </a:rPr>
              <a:t>When instantaneous source voltage is </a:t>
            </a:r>
            <a:r>
              <a:rPr lang="en-US" sz="3000" b="1">
                <a:solidFill>
                  <a:srgbClr val="FF0000"/>
                </a:solidFill>
              </a:rPr>
              <a:t>positive</a:t>
            </a:r>
            <a:r>
              <a:rPr lang="en-US" sz="3000">
                <a:solidFill>
                  <a:srgbClr val="FF0000"/>
                </a:solidFill>
              </a:rPr>
              <a:t>, </a:t>
            </a:r>
            <a:r>
              <a:rPr lang="en-US" sz="3000" i="1">
                <a:solidFill>
                  <a:srgbClr val="FF0000"/>
                </a:solidFill>
              </a:rPr>
              <a:t>D</a:t>
            </a:r>
            <a:r>
              <a:rPr lang="en-US" sz="3000" baseline="-25000">
                <a:solidFill>
                  <a:srgbClr val="FF0000"/>
                </a:solidFill>
              </a:rPr>
              <a:t>1</a:t>
            </a:r>
            <a:r>
              <a:rPr lang="en-US" sz="3000">
                <a:solidFill>
                  <a:srgbClr val="FF0000"/>
                </a:solidFill>
              </a:rPr>
              <a:t> conducts while </a:t>
            </a:r>
            <a:r>
              <a:rPr lang="en-US" sz="3000" i="1">
                <a:solidFill>
                  <a:srgbClr val="FF0000"/>
                </a:solidFill>
              </a:rPr>
              <a:t>D</a:t>
            </a:r>
            <a:r>
              <a:rPr lang="en-US" sz="3000" baseline="-25000">
                <a:solidFill>
                  <a:srgbClr val="FF0000"/>
                </a:solidFill>
              </a:rPr>
              <a:t>2</a:t>
            </a:r>
            <a:r>
              <a:rPr lang="en-US" sz="3000">
                <a:solidFill>
                  <a:srgbClr val="FF0000"/>
                </a:solidFill>
              </a:rPr>
              <a:t> blocks…</a:t>
            </a:r>
          </a:p>
        </p:txBody>
      </p:sp>
      <p:sp>
        <p:nvSpPr>
          <p:cNvPr id="63499" name="Line 14"/>
          <p:cNvSpPr>
            <a:spLocks noChangeShapeType="1"/>
          </p:cNvSpPr>
          <p:nvPr/>
        </p:nvSpPr>
        <p:spPr bwMode="auto">
          <a:xfrm>
            <a:off x="7620000" y="2286000"/>
            <a:ext cx="0" cy="13716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0" name="Rectangle 15"/>
          <p:cNvSpPr>
            <a:spLocks noChangeArrowheads="1"/>
          </p:cNvSpPr>
          <p:nvPr/>
        </p:nvSpPr>
        <p:spPr bwMode="auto">
          <a:xfrm>
            <a:off x="4572000" y="5257800"/>
            <a:ext cx="609600" cy="685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Date Placeholder 1"/>
          <p:cNvSpPr>
            <a:spLocks noGrp="1"/>
          </p:cNvSpPr>
          <p:nvPr>
            <p:ph type="dt" sz="half" idx="10"/>
          </p:nvPr>
        </p:nvSpPr>
        <p:spPr/>
        <p:txBody>
          <a:bodyPr/>
          <a:lstStyle/>
          <a:p>
            <a:fld id="{FF7FAD11-078B-42FA-9B92-4E94E85D3260}" type="datetime1">
              <a:rPr lang="en-US" smtClean="0"/>
              <a:t>1/10/2022</a:t>
            </a:fld>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66972646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ChangeArrowheads="1"/>
          </p:cNvSpPr>
          <p:nvPr/>
        </p:nvSpPr>
        <p:spPr bwMode="auto">
          <a:xfrm>
            <a:off x="0" y="0"/>
            <a:ext cx="9144000" cy="6858000"/>
          </a:xfrm>
          <a:prstGeom prst="rect">
            <a:avLst/>
          </a:prstGeom>
          <a:solidFill>
            <a:schemeClr val="bg1">
              <a:alpha val="89803"/>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451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30338"/>
            <a:ext cx="8686800" cy="497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7" name="Line 6"/>
          <p:cNvSpPr>
            <a:spLocks noChangeShapeType="1"/>
          </p:cNvSpPr>
          <p:nvPr/>
        </p:nvSpPr>
        <p:spPr bwMode="auto">
          <a:xfrm>
            <a:off x="762000" y="2116138"/>
            <a:ext cx="0" cy="3505200"/>
          </a:xfrm>
          <a:prstGeom prst="line">
            <a:avLst/>
          </a:prstGeom>
          <a:noFill/>
          <a:ln w="57150">
            <a:solidFill>
              <a:srgbClr val="FF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18" name="Oval 7"/>
          <p:cNvSpPr>
            <a:spLocks noChangeArrowheads="1"/>
          </p:cNvSpPr>
          <p:nvPr/>
        </p:nvSpPr>
        <p:spPr bwMode="auto">
          <a:xfrm>
            <a:off x="228600" y="3411538"/>
            <a:ext cx="1066800" cy="1066800"/>
          </a:xfrm>
          <a:prstGeom prst="ellipse">
            <a:avLst/>
          </a:prstGeom>
          <a:solidFill>
            <a:srgbClr val="FFFF99"/>
          </a:solidFill>
          <a:ln w="762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4519" name="Group 8"/>
          <p:cNvGrpSpPr>
            <a:grpSpLocks/>
          </p:cNvGrpSpPr>
          <p:nvPr/>
        </p:nvGrpSpPr>
        <p:grpSpPr bwMode="auto">
          <a:xfrm>
            <a:off x="609600" y="4068763"/>
            <a:ext cx="274638" cy="274637"/>
            <a:chOff x="864" y="3312"/>
            <a:chExt cx="576" cy="576"/>
          </a:xfrm>
        </p:grpSpPr>
        <p:sp>
          <p:nvSpPr>
            <p:cNvPr id="64525" name="Line 9"/>
            <p:cNvSpPr>
              <a:spLocks noChangeShapeType="1"/>
            </p:cNvSpPr>
            <p:nvPr/>
          </p:nvSpPr>
          <p:spPr bwMode="auto">
            <a:xfrm>
              <a:off x="1152" y="3312"/>
              <a:ext cx="0" cy="57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6" name="Line 10"/>
            <p:cNvSpPr>
              <a:spLocks noChangeShapeType="1"/>
            </p:cNvSpPr>
            <p:nvPr/>
          </p:nvSpPr>
          <p:spPr bwMode="auto">
            <a:xfrm>
              <a:off x="864" y="3600"/>
              <a:ext cx="576"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4520" name="Line 11"/>
          <p:cNvSpPr>
            <a:spLocks noChangeShapeType="1"/>
          </p:cNvSpPr>
          <p:nvPr/>
        </p:nvSpPr>
        <p:spPr bwMode="auto">
          <a:xfrm>
            <a:off x="609600" y="3657600"/>
            <a:ext cx="274638"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092" name="Rectangle 12"/>
          <p:cNvSpPr>
            <a:spLocks noChangeArrowheads="1"/>
          </p:cNvSpPr>
          <p:nvPr/>
        </p:nvSpPr>
        <p:spPr bwMode="auto">
          <a:xfrm>
            <a:off x="685800" y="3259138"/>
            <a:ext cx="228600" cy="228600"/>
          </a:xfrm>
          <a:prstGeom prst="rect">
            <a:avLst/>
          </a:prstGeom>
          <a:solidFill>
            <a:srgbClr val="FF0000"/>
          </a:solidFill>
          <a:ln w="9525">
            <a:solidFill>
              <a:srgbClr val="FF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22" name="Text Box 13"/>
          <p:cNvSpPr txBox="1">
            <a:spLocks noChangeArrowheads="1"/>
          </p:cNvSpPr>
          <p:nvPr/>
        </p:nvSpPr>
        <p:spPr bwMode="auto">
          <a:xfrm>
            <a:off x="457200" y="212725"/>
            <a:ext cx="8229600" cy="10064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Calibri" pitchFamily="34" charset="0"/>
              </a:defRPr>
            </a:lvl1pPr>
            <a:lvl2pPr marL="742950" indent="-285750" eaLnBrk="0" hangingPunct="0">
              <a:defRPr sz="1600">
                <a:solidFill>
                  <a:schemeClr val="tx1"/>
                </a:solidFill>
                <a:latin typeface="Calibri" pitchFamily="34" charset="0"/>
              </a:defRPr>
            </a:lvl2pPr>
            <a:lvl3pPr marL="1143000" indent="-228600" eaLnBrk="0" hangingPunct="0">
              <a:defRPr sz="1600">
                <a:solidFill>
                  <a:schemeClr val="tx1"/>
                </a:solidFill>
                <a:latin typeface="Calibri" pitchFamily="34" charset="0"/>
              </a:defRPr>
            </a:lvl3pPr>
            <a:lvl4pPr marL="1600200" indent="-228600" eaLnBrk="0" hangingPunct="0">
              <a:defRPr sz="1600">
                <a:solidFill>
                  <a:schemeClr val="tx1"/>
                </a:solidFill>
                <a:latin typeface="Calibri" pitchFamily="34" charset="0"/>
              </a:defRPr>
            </a:lvl4pPr>
            <a:lvl5pPr marL="2057400" indent="-228600" eaLnBrk="0" hangingPunct="0">
              <a:defRPr sz="1600">
                <a:solidFill>
                  <a:schemeClr val="tx1"/>
                </a:solidFill>
                <a:latin typeface="Calibri" pitchFamily="34" charset="0"/>
              </a:defRPr>
            </a:lvl5pPr>
            <a:lvl6pPr marL="2514600" indent="-228600" algn="r" eaLnBrk="0" fontAlgn="base" hangingPunct="0">
              <a:spcBef>
                <a:spcPct val="0"/>
              </a:spcBef>
              <a:spcAft>
                <a:spcPct val="0"/>
              </a:spcAft>
              <a:defRPr sz="1600">
                <a:solidFill>
                  <a:schemeClr val="tx1"/>
                </a:solidFill>
                <a:latin typeface="Calibri" pitchFamily="34" charset="0"/>
              </a:defRPr>
            </a:lvl6pPr>
            <a:lvl7pPr marL="2971800" indent="-228600" algn="r" eaLnBrk="0" fontAlgn="base" hangingPunct="0">
              <a:spcBef>
                <a:spcPct val="0"/>
              </a:spcBef>
              <a:spcAft>
                <a:spcPct val="0"/>
              </a:spcAft>
              <a:defRPr sz="1600">
                <a:solidFill>
                  <a:schemeClr val="tx1"/>
                </a:solidFill>
                <a:latin typeface="Calibri" pitchFamily="34" charset="0"/>
              </a:defRPr>
            </a:lvl7pPr>
            <a:lvl8pPr marL="3429000" indent="-228600" algn="r" eaLnBrk="0" fontAlgn="base" hangingPunct="0">
              <a:spcBef>
                <a:spcPct val="0"/>
              </a:spcBef>
              <a:spcAft>
                <a:spcPct val="0"/>
              </a:spcAft>
              <a:defRPr sz="1600">
                <a:solidFill>
                  <a:schemeClr val="tx1"/>
                </a:solidFill>
                <a:latin typeface="Calibri" pitchFamily="34" charset="0"/>
              </a:defRPr>
            </a:lvl8pPr>
            <a:lvl9pPr marL="3886200" indent="-228600" algn="r" eaLnBrk="0" fontAlgn="base" hangingPunct="0">
              <a:spcBef>
                <a:spcPct val="0"/>
              </a:spcBef>
              <a:spcAft>
                <a:spcPct val="0"/>
              </a:spcAft>
              <a:defRPr sz="1600">
                <a:solidFill>
                  <a:schemeClr val="tx1"/>
                </a:solidFill>
                <a:latin typeface="Calibri" pitchFamily="34" charset="0"/>
              </a:defRPr>
            </a:lvl9pPr>
          </a:lstStyle>
          <a:p>
            <a:pPr algn="ctr" eaLnBrk="1" hangingPunct="1">
              <a:spcBef>
                <a:spcPct val="50000"/>
              </a:spcBef>
            </a:pPr>
            <a:r>
              <a:rPr lang="en-US" sz="3000">
                <a:solidFill>
                  <a:srgbClr val="FF0000"/>
                </a:solidFill>
              </a:rPr>
              <a:t>when instantaneous source voltage is </a:t>
            </a:r>
            <a:r>
              <a:rPr lang="en-US" sz="3000" b="1">
                <a:solidFill>
                  <a:srgbClr val="FF0000"/>
                </a:solidFill>
              </a:rPr>
              <a:t>negative</a:t>
            </a:r>
            <a:r>
              <a:rPr lang="en-US" sz="3000">
                <a:solidFill>
                  <a:srgbClr val="FF0000"/>
                </a:solidFill>
              </a:rPr>
              <a:t>, </a:t>
            </a:r>
            <a:r>
              <a:rPr lang="en-US" sz="3000" i="1">
                <a:solidFill>
                  <a:srgbClr val="FF0000"/>
                </a:solidFill>
              </a:rPr>
              <a:t>D</a:t>
            </a:r>
            <a:r>
              <a:rPr lang="en-US" sz="3000" baseline="-25000">
                <a:solidFill>
                  <a:srgbClr val="FF0000"/>
                </a:solidFill>
              </a:rPr>
              <a:t>2</a:t>
            </a:r>
            <a:r>
              <a:rPr lang="en-US" sz="3000">
                <a:solidFill>
                  <a:srgbClr val="FF0000"/>
                </a:solidFill>
              </a:rPr>
              <a:t> conducts while </a:t>
            </a:r>
            <a:r>
              <a:rPr lang="en-US" sz="3000" i="1">
                <a:solidFill>
                  <a:srgbClr val="FF0000"/>
                </a:solidFill>
              </a:rPr>
              <a:t>D</a:t>
            </a:r>
            <a:r>
              <a:rPr lang="en-US" sz="3000" baseline="-25000">
                <a:solidFill>
                  <a:srgbClr val="FF0000"/>
                </a:solidFill>
              </a:rPr>
              <a:t>1</a:t>
            </a:r>
            <a:r>
              <a:rPr lang="en-US" sz="3000">
                <a:solidFill>
                  <a:srgbClr val="FF0000"/>
                </a:solidFill>
              </a:rPr>
              <a:t> blocks</a:t>
            </a:r>
          </a:p>
        </p:txBody>
      </p:sp>
      <p:sp>
        <p:nvSpPr>
          <p:cNvPr id="64523" name="Line 14"/>
          <p:cNvSpPr>
            <a:spLocks noChangeShapeType="1"/>
          </p:cNvSpPr>
          <p:nvPr/>
        </p:nvSpPr>
        <p:spPr bwMode="auto">
          <a:xfrm>
            <a:off x="7620000" y="2286000"/>
            <a:ext cx="0" cy="13716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4" name="Rectangle 15"/>
          <p:cNvSpPr>
            <a:spLocks noChangeArrowheads="1"/>
          </p:cNvSpPr>
          <p:nvPr/>
        </p:nvSpPr>
        <p:spPr bwMode="auto">
          <a:xfrm>
            <a:off x="4572000" y="1828800"/>
            <a:ext cx="609600" cy="533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Date Placeholder 1"/>
          <p:cNvSpPr>
            <a:spLocks noGrp="1"/>
          </p:cNvSpPr>
          <p:nvPr>
            <p:ph type="dt" sz="half" idx="10"/>
          </p:nvPr>
        </p:nvSpPr>
        <p:spPr/>
        <p:txBody>
          <a:bodyPr/>
          <a:lstStyle/>
          <a:p>
            <a:fld id="{70A72053-1038-4D51-A426-A130FCCA53B8}" type="datetime1">
              <a:rPr lang="en-US" smtClean="0"/>
              <a:t>1/10/2022</a:t>
            </a:fld>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grpSp>
        <p:nvGrpSpPr>
          <p:cNvPr id="16" name="Group 8"/>
          <p:cNvGrpSpPr>
            <a:grpSpLocks/>
          </p:cNvGrpSpPr>
          <p:nvPr/>
        </p:nvGrpSpPr>
        <p:grpSpPr bwMode="auto">
          <a:xfrm>
            <a:off x="3810000" y="5105400"/>
            <a:ext cx="274638" cy="274637"/>
            <a:chOff x="864" y="3312"/>
            <a:chExt cx="576" cy="576"/>
          </a:xfrm>
        </p:grpSpPr>
        <p:sp>
          <p:nvSpPr>
            <p:cNvPr id="17" name="Line 9"/>
            <p:cNvSpPr>
              <a:spLocks noChangeShapeType="1"/>
            </p:cNvSpPr>
            <p:nvPr/>
          </p:nvSpPr>
          <p:spPr bwMode="auto">
            <a:xfrm>
              <a:off x="1152" y="3312"/>
              <a:ext cx="0" cy="57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10"/>
            <p:cNvSpPr>
              <a:spLocks noChangeShapeType="1"/>
            </p:cNvSpPr>
            <p:nvPr/>
          </p:nvSpPr>
          <p:spPr bwMode="auto">
            <a:xfrm>
              <a:off x="864" y="3600"/>
              <a:ext cx="576"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1" name="Rectangle 15"/>
          <p:cNvSpPr>
            <a:spLocks noChangeArrowheads="1"/>
          </p:cNvSpPr>
          <p:nvPr/>
        </p:nvSpPr>
        <p:spPr bwMode="auto">
          <a:xfrm>
            <a:off x="3779838" y="3977640"/>
            <a:ext cx="457200" cy="36576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4" name="Line 11"/>
          <p:cNvSpPr>
            <a:spLocks noChangeShapeType="1"/>
          </p:cNvSpPr>
          <p:nvPr/>
        </p:nvSpPr>
        <p:spPr bwMode="auto">
          <a:xfrm>
            <a:off x="3779838" y="4160520"/>
            <a:ext cx="274638"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5" name="Group 8"/>
          <p:cNvGrpSpPr>
            <a:grpSpLocks/>
          </p:cNvGrpSpPr>
          <p:nvPr/>
        </p:nvGrpSpPr>
        <p:grpSpPr bwMode="auto">
          <a:xfrm>
            <a:off x="3840162" y="3337560"/>
            <a:ext cx="274638" cy="274637"/>
            <a:chOff x="864" y="3312"/>
            <a:chExt cx="576" cy="576"/>
          </a:xfrm>
        </p:grpSpPr>
        <p:sp>
          <p:nvSpPr>
            <p:cNvPr id="26" name="Line 9"/>
            <p:cNvSpPr>
              <a:spLocks noChangeShapeType="1"/>
            </p:cNvSpPr>
            <p:nvPr/>
          </p:nvSpPr>
          <p:spPr bwMode="auto">
            <a:xfrm>
              <a:off x="1152" y="3312"/>
              <a:ext cx="0" cy="57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10"/>
            <p:cNvSpPr>
              <a:spLocks noChangeShapeType="1"/>
            </p:cNvSpPr>
            <p:nvPr/>
          </p:nvSpPr>
          <p:spPr bwMode="auto">
            <a:xfrm>
              <a:off x="864" y="3600"/>
              <a:ext cx="576"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8" name="Rectangle 15"/>
          <p:cNvSpPr>
            <a:spLocks noChangeArrowheads="1"/>
          </p:cNvSpPr>
          <p:nvPr/>
        </p:nvSpPr>
        <p:spPr bwMode="auto">
          <a:xfrm>
            <a:off x="3810000" y="2209800"/>
            <a:ext cx="457200" cy="36576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9" name="Line 11"/>
          <p:cNvSpPr>
            <a:spLocks noChangeShapeType="1"/>
          </p:cNvSpPr>
          <p:nvPr/>
        </p:nvSpPr>
        <p:spPr bwMode="auto">
          <a:xfrm>
            <a:off x="3810000" y="2392680"/>
            <a:ext cx="274638"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72477120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p:txBody>
          <a:bodyPr/>
          <a:lstStyle/>
          <a:p>
            <a:pPr eaLnBrk="1" hangingPunct="1"/>
            <a:r>
              <a:rPr lang="en-US" sz="3200" dirty="0" smtClean="0"/>
              <a:t>1.2</a:t>
            </a:r>
            <a:r>
              <a:rPr lang="en-US" sz="3200" b="0" dirty="0" smtClean="0"/>
              <a:t>2</a:t>
            </a:r>
            <a:r>
              <a:rPr lang="en-US" sz="3200" b="0" dirty="0" smtClean="0"/>
              <a:t>.</a:t>
            </a:r>
            <a:r>
              <a:rPr lang="en-US" sz="3200" dirty="0" smtClean="0"/>
              <a:t> The Full-Wave Rectifier</a:t>
            </a:r>
          </a:p>
        </p:txBody>
      </p:sp>
      <p:sp>
        <p:nvSpPr>
          <p:cNvPr id="65540" name="Rectangle 3"/>
          <p:cNvSpPr>
            <a:spLocks noGrp="1" noChangeArrowheads="1"/>
          </p:cNvSpPr>
          <p:nvPr>
            <p:ph idx="1"/>
          </p:nvPr>
        </p:nvSpPr>
        <p:spPr/>
        <p:txBody>
          <a:bodyPr>
            <a:normAutofit fontScale="92500" lnSpcReduction="20000"/>
          </a:bodyPr>
          <a:lstStyle/>
          <a:p>
            <a:pPr eaLnBrk="1" hangingPunct="1"/>
            <a:r>
              <a:rPr lang="en-US" sz="3200" b="1" smtClean="0">
                <a:solidFill>
                  <a:srgbClr val="FF0000"/>
                </a:solidFill>
              </a:rPr>
              <a:t>Q: </a:t>
            </a:r>
            <a:r>
              <a:rPr lang="en-US" sz="3200" smtClean="0"/>
              <a:t>What are most </a:t>
            </a:r>
            <a:r>
              <a:rPr lang="en-US" sz="3200" smtClean="0">
                <a:solidFill>
                  <a:srgbClr val="FF0000"/>
                </a:solidFill>
              </a:rPr>
              <a:t>important observation(s)</a:t>
            </a:r>
            <a:r>
              <a:rPr lang="en-US" sz="3200" smtClean="0"/>
              <a:t> from this operation?</a:t>
            </a:r>
          </a:p>
          <a:p>
            <a:pPr lvl="1" eaLnBrk="1" hangingPunct="1"/>
            <a:r>
              <a:rPr lang="en-US" sz="3200" b="1" smtClean="0">
                <a:solidFill>
                  <a:srgbClr val="008000"/>
                </a:solidFill>
              </a:rPr>
              <a:t>A: </a:t>
            </a:r>
            <a:r>
              <a:rPr lang="en-US" sz="3200" smtClean="0"/>
              <a:t>The direction of current flowing across load never changes (</a:t>
            </a:r>
            <a:r>
              <a:rPr lang="en-US" sz="3200" smtClean="0">
                <a:solidFill>
                  <a:srgbClr val="FF0000"/>
                </a:solidFill>
              </a:rPr>
              <a:t>both halves of AC wave</a:t>
            </a:r>
            <a:r>
              <a:rPr lang="en-US" sz="3200" smtClean="0"/>
              <a:t> are rectified).  The full-wave rectifier produces a more </a:t>
            </a:r>
            <a:r>
              <a:rPr lang="en-US" sz="3200" smtClean="0">
                <a:solidFill>
                  <a:srgbClr val="FF0000"/>
                </a:solidFill>
              </a:rPr>
              <a:t>“energetic”</a:t>
            </a:r>
            <a:r>
              <a:rPr lang="en-US" sz="3200" smtClean="0"/>
              <a:t> waveform than half-wave.</a:t>
            </a:r>
          </a:p>
          <a:p>
            <a:pPr lvl="2" eaLnBrk="1" hangingPunct="1"/>
            <a:r>
              <a:rPr lang="en-US" sz="2800" smtClean="0">
                <a:solidFill>
                  <a:srgbClr val="FF0000"/>
                </a:solidFill>
              </a:rPr>
              <a:t>PIV</a:t>
            </a:r>
            <a:r>
              <a:rPr lang="en-US" sz="2800" smtClean="0"/>
              <a:t> for full-wave = 2</a:t>
            </a:r>
            <a:r>
              <a:rPr lang="en-US" sz="2800" i="1" smtClean="0"/>
              <a:t>V</a:t>
            </a:r>
            <a:r>
              <a:rPr lang="en-US" sz="2800" i="1" baseline="-25000" smtClean="0"/>
              <a:t>S</a:t>
            </a:r>
            <a:r>
              <a:rPr lang="en-US" sz="2800" smtClean="0"/>
              <a:t> –</a:t>
            </a:r>
            <a:r>
              <a:rPr lang="en-US" sz="2800" i="1" smtClean="0"/>
              <a:t> V</a:t>
            </a:r>
            <a:r>
              <a:rPr lang="en-US" sz="2800" i="1" baseline="-25000" smtClean="0"/>
              <a:t>D</a:t>
            </a:r>
          </a:p>
          <a:p>
            <a:pPr lvl="1" eaLnBrk="1" hangingPunct="1"/>
            <a:endParaRPr lang="en-US" sz="3200" smtClean="0">
              <a:solidFill>
                <a:srgbClr val="008000"/>
              </a:solidFill>
            </a:endParaRPr>
          </a:p>
        </p:txBody>
      </p:sp>
      <p:sp>
        <p:nvSpPr>
          <p:cNvPr id="2" name="Date Placeholder 1"/>
          <p:cNvSpPr>
            <a:spLocks noGrp="1"/>
          </p:cNvSpPr>
          <p:nvPr>
            <p:ph type="dt" sz="half" idx="10"/>
          </p:nvPr>
        </p:nvSpPr>
        <p:spPr/>
        <p:txBody>
          <a:bodyPr/>
          <a:lstStyle/>
          <a:p>
            <a:fld id="{9E824BA4-3ACF-4EE4-AC06-71D5BC870EDD}" type="datetime1">
              <a:rPr lang="en-US" smtClean="0"/>
              <a:t>1/10/2022</a:t>
            </a:fld>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89475488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pPr eaLnBrk="1" hangingPunct="1"/>
            <a:r>
              <a:rPr lang="en-US" sz="3200" dirty="0" smtClean="0"/>
              <a:t>1</a:t>
            </a:r>
            <a:r>
              <a:rPr lang="en-US" sz="3200" b="0" dirty="0" smtClean="0"/>
              <a:t>.23</a:t>
            </a:r>
            <a:r>
              <a:rPr lang="en-US" sz="3200" b="0" dirty="0" smtClean="0"/>
              <a:t>.</a:t>
            </a:r>
            <a:r>
              <a:rPr lang="en-US" sz="3200" dirty="0" smtClean="0"/>
              <a:t> The Bridge Rectifier</a:t>
            </a:r>
          </a:p>
        </p:txBody>
      </p:sp>
      <p:sp>
        <p:nvSpPr>
          <p:cNvPr id="66564" name="Rectangle 3"/>
          <p:cNvSpPr>
            <a:spLocks noGrp="1" noChangeArrowheads="1"/>
          </p:cNvSpPr>
          <p:nvPr>
            <p:ph sz="half" idx="1"/>
          </p:nvPr>
        </p:nvSpPr>
        <p:spPr>
          <a:xfrm>
            <a:off x="897307" y="2484490"/>
            <a:ext cx="3337560" cy="3447288"/>
          </a:xfrm>
        </p:spPr>
        <p:txBody>
          <a:bodyPr>
            <a:normAutofit/>
          </a:bodyPr>
          <a:lstStyle/>
          <a:p>
            <a:pPr eaLnBrk="1" hangingPunct="1"/>
            <a:r>
              <a:rPr lang="en-US" sz="2800" dirty="0" smtClean="0"/>
              <a:t>An alternative implementation of the full-wave rectifier is </a:t>
            </a:r>
            <a:r>
              <a:rPr lang="en-US" sz="2800" b="1" dirty="0" smtClean="0">
                <a:solidFill>
                  <a:srgbClr val="3333FF"/>
                </a:solidFill>
              </a:rPr>
              <a:t>bridge rectifier.</a:t>
            </a:r>
          </a:p>
          <a:p>
            <a:pPr lvl="1" eaLnBrk="1" hangingPunct="1"/>
            <a:r>
              <a:rPr lang="en-US" sz="2800" dirty="0" smtClean="0"/>
              <a:t>Shown to right.</a:t>
            </a:r>
          </a:p>
        </p:txBody>
      </p:sp>
      <p:sp>
        <p:nvSpPr>
          <p:cNvPr id="2" name="Date Placeholder 1"/>
          <p:cNvSpPr>
            <a:spLocks noGrp="1"/>
          </p:cNvSpPr>
          <p:nvPr>
            <p:ph type="dt" sz="half" idx="10"/>
          </p:nvPr>
        </p:nvSpPr>
        <p:spPr/>
        <p:txBody>
          <a:bodyPr/>
          <a:lstStyle/>
          <a:p>
            <a:fld id="{29BACE53-247D-433F-8D4D-14F88FFA65AF}" type="datetime1">
              <a:rPr lang="en-US" smtClean="0"/>
              <a:t>1/10/2022</a:t>
            </a:fld>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pic>
        <p:nvPicPr>
          <p:cNvPr id="6656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6133" y="3048000"/>
            <a:ext cx="3861073" cy="187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7" name="Rectangle 2"/>
          <p:cNvSpPr>
            <a:spLocks noChangeArrowheads="1"/>
          </p:cNvSpPr>
          <p:nvPr/>
        </p:nvSpPr>
        <p:spPr bwMode="auto">
          <a:xfrm>
            <a:off x="4229116" y="5160175"/>
            <a:ext cx="4343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000" b="1" dirty="0"/>
              <a:t>Figure </a:t>
            </a:r>
            <a:r>
              <a:rPr lang="en-US" sz="2000" b="1" dirty="0" smtClean="0"/>
              <a:t>1.23</a:t>
            </a:r>
            <a:r>
              <a:rPr lang="en-US" sz="2000" b="1" dirty="0"/>
              <a:t>: </a:t>
            </a:r>
            <a:r>
              <a:rPr lang="en-US" sz="2000" dirty="0"/>
              <a:t>The bridge rectifier</a:t>
            </a:r>
            <a:r>
              <a:rPr lang="en-US" sz="2000" b="1" dirty="0"/>
              <a:t> </a:t>
            </a:r>
            <a:r>
              <a:rPr lang="en-US" sz="2000" dirty="0"/>
              <a:t>circuit.</a:t>
            </a:r>
          </a:p>
        </p:txBody>
      </p:sp>
      <p:sp>
        <p:nvSpPr>
          <p:cNvPr id="4" name="Rectangle 3"/>
          <p:cNvSpPr/>
          <p:nvPr/>
        </p:nvSpPr>
        <p:spPr>
          <a:xfrm>
            <a:off x="6356670" y="3886200"/>
            <a:ext cx="42513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341428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pPr eaLnBrk="1" hangingPunct="1"/>
            <a:endParaRPr lang="en-US" smtClean="0"/>
          </a:p>
        </p:txBody>
      </p:sp>
      <p:sp>
        <p:nvSpPr>
          <p:cNvPr id="67588" name="Rectangle 3"/>
          <p:cNvSpPr>
            <a:spLocks noGrp="1" noChangeArrowheads="1"/>
          </p:cNvSpPr>
          <p:nvPr>
            <p:ph idx="1"/>
          </p:nvPr>
        </p:nvSpPr>
        <p:spPr/>
        <p:txBody>
          <a:bodyPr/>
          <a:lstStyle/>
          <a:p>
            <a:pPr eaLnBrk="1" hangingPunct="1"/>
            <a:endParaRPr lang="en-US" smtClean="0"/>
          </a:p>
        </p:txBody>
      </p:sp>
      <p:sp>
        <p:nvSpPr>
          <p:cNvPr id="2" name="Date Placeholder 1"/>
          <p:cNvSpPr>
            <a:spLocks noGrp="1"/>
          </p:cNvSpPr>
          <p:nvPr>
            <p:ph type="dt" sz="half" idx="10"/>
          </p:nvPr>
        </p:nvSpPr>
        <p:spPr/>
        <p:txBody>
          <a:bodyPr/>
          <a:lstStyle/>
          <a:p>
            <a:fld id="{AD0EEB27-9E24-44F4-96CB-0E531ED14F15}" type="datetime1">
              <a:rPr lang="en-US" smtClean="0"/>
              <a:t>1/10/2022</a:t>
            </a:fld>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
        <p:nvSpPr>
          <p:cNvPr id="67589" name="Rectangle 4"/>
          <p:cNvSpPr>
            <a:spLocks noChangeArrowheads="1"/>
          </p:cNvSpPr>
          <p:nvPr/>
        </p:nvSpPr>
        <p:spPr bwMode="auto">
          <a:xfrm>
            <a:off x="0" y="0"/>
            <a:ext cx="9144000" cy="6858000"/>
          </a:xfrm>
          <a:prstGeom prst="rect">
            <a:avLst/>
          </a:prstGeom>
          <a:solidFill>
            <a:schemeClr val="bg1">
              <a:alpha val="89803"/>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759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05000"/>
            <a:ext cx="7924800" cy="385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1" name="Rectangle 2"/>
          <p:cNvSpPr>
            <a:spLocks noChangeArrowheads="1"/>
          </p:cNvSpPr>
          <p:nvPr/>
        </p:nvSpPr>
        <p:spPr bwMode="auto">
          <a:xfrm>
            <a:off x="228600" y="6003925"/>
            <a:ext cx="868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400" b="1" dirty="0"/>
              <a:t>Figure </a:t>
            </a:r>
            <a:r>
              <a:rPr lang="en-US" sz="2400" b="1" dirty="0" smtClean="0"/>
              <a:t>1.23</a:t>
            </a:r>
            <a:r>
              <a:rPr lang="en-US" sz="2400" b="1" dirty="0"/>
              <a:t>: </a:t>
            </a:r>
            <a:r>
              <a:rPr lang="en-US" sz="2400" dirty="0"/>
              <a:t>The bridge rectifier circuit.</a:t>
            </a:r>
          </a:p>
        </p:txBody>
      </p:sp>
      <p:sp>
        <p:nvSpPr>
          <p:cNvPr id="67592" name="Line 7"/>
          <p:cNvSpPr>
            <a:spLocks noChangeShapeType="1"/>
          </p:cNvSpPr>
          <p:nvPr/>
        </p:nvSpPr>
        <p:spPr bwMode="auto">
          <a:xfrm>
            <a:off x="1066800" y="2286000"/>
            <a:ext cx="0" cy="3124200"/>
          </a:xfrm>
          <a:prstGeom prst="line">
            <a:avLst/>
          </a:prstGeom>
          <a:noFill/>
          <a:ln w="57150">
            <a:solidFill>
              <a:srgbClr val="FF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3" name="Oval 8"/>
          <p:cNvSpPr>
            <a:spLocks noChangeArrowheads="1"/>
          </p:cNvSpPr>
          <p:nvPr/>
        </p:nvSpPr>
        <p:spPr bwMode="auto">
          <a:xfrm>
            <a:off x="533400" y="3352800"/>
            <a:ext cx="1066800" cy="1066800"/>
          </a:xfrm>
          <a:prstGeom prst="ellipse">
            <a:avLst/>
          </a:prstGeom>
          <a:solidFill>
            <a:srgbClr val="FFFF99"/>
          </a:solidFill>
          <a:ln w="762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7594" name="Group 9"/>
          <p:cNvGrpSpPr>
            <a:grpSpLocks/>
          </p:cNvGrpSpPr>
          <p:nvPr/>
        </p:nvGrpSpPr>
        <p:grpSpPr bwMode="auto">
          <a:xfrm>
            <a:off x="914400" y="3505200"/>
            <a:ext cx="274638" cy="274638"/>
            <a:chOff x="864" y="3312"/>
            <a:chExt cx="576" cy="576"/>
          </a:xfrm>
        </p:grpSpPr>
        <p:sp>
          <p:nvSpPr>
            <p:cNvPr id="67601" name="Line 10"/>
            <p:cNvSpPr>
              <a:spLocks noChangeShapeType="1"/>
            </p:cNvSpPr>
            <p:nvPr/>
          </p:nvSpPr>
          <p:spPr bwMode="auto">
            <a:xfrm>
              <a:off x="1152" y="3312"/>
              <a:ext cx="0" cy="57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02" name="Line 11"/>
            <p:cNvSpPr>
              <a:spLocks noChangeShapeType="1"/>
            </p:cNvSpPr>
            <p:nvPr/>
          </p:nvSpPr>
          <p:spPr bwMode="auto">
            <a:xfrm>
              <a:off x="864" y="3600"/>
              <a:ext cx="576"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7595" name="Line 12"/>
          <p:cNvSpPr>
            <a:spLocks noChangeShapeType="1"/>
          </p:cNvSpPr>
          <p:nvPr/>
        </p:nvSpPr>
        <p:spPr bwMode="auto">
          <a:xfrm>
            <a:off x="914400" y="4130675"/>
            <a:ext cx="274638"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5213" name="Rectangle 13"/>
          <p:cNvSpPr>
            <a:spLocks noChangeArrowheads="1"/>
          </p:cNvSpPr>
          <p:nvPr/>
        </p:nvSpPr>
        <p:spPr bwMode="auto">
          <a:xfrm>
            <a:off x="990600" y="3200400"/>
            <a:ext cx="228600" cy="228600"/>
          </a:xfrm>
          <a:prstGeom prst="rect">
            <a:avLst/>
          </a:prstGeom>
          <a:solidFill>
            <a:srgbClr val="FF0000"/>
          </a:solidFill>
          <a:ln w="9525">
            <a:solidFill>
              <a:srgbClr val="FF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7" name="Line 14"/>
          <p:cNvSpPr>
            <a:spLocks noChangeShapeType="1"/>
          </p:cNvSpPr>
          <p:nvPr/>
        </p:nvSpPr>
        <p:spPr bwMode="auto">
          <a:xfrm rot="5400000">
            <a:off x="6781800" y="3505200"/>
            <a:ext cx="0" cy="13716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8" name="Text Box 15"/>
          <p:cNvSpPr txBox="1">
            <a:spLocks noChangeArrowheads="1"/>
          </p:cNvSpPr>
          <p:nvPr/>
        </p:nvSpPr>
        <p:spPr bwMode="auto">
          <a:xfrm>
            <a:off x="457200" y="212725"/>
            <a:ext cx="8229600" cy="10064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Calibri" pitchFamily="34" charset="0"/>
              </a:defRPr>
            </a:lvl1pPr>
            <a:lvl2pPr marL="742950" indent="-285750" eaLnBrk="0" hangingPunct="0">
              <a:defRPr sz="1600">
                <a:solidFill>
                  <a:schemeClr val="tx1"/>
                </a:solidFill>
                <a:latin typeface="Calibri" pitchFamily="34" charset="0"/>
              </a:defRPr>
            </a:lvl2pPr>
            <a:lvl3pPr marL="1143000" indent="-228600" eaLnBrk="0" hangingPunct="0">
              <a:defRPr sz="1600">
                <a:solidFill>
                  <a:schemeClr val="tx1"/>
                </a:solidFill>
                <a:latin typeface="Calibri" pitchFamily="34" charset="0"/>
              </a:defRPr>
            </a:lvl3pPr>
            <a:lvl4pPr marL="1600200" indent="-228600" eaLnBrk="0" hangingPunct="0">
              <a:defRPr sz="1600">
                <a:solidFill>
                  <a:schemeClr val="tx1"/>
                </a:solidFill>
                <a:latin typeface="Calibri" pitchFamily="34" charset="0"/>
              </a:defRPr>
            </a:lvl4pPr>
            <a:lvl5pPr marL="2057400" indent="-228600" eaLnBrk="0" hangingPunct="0">
              <a:defRPr sz="1600">
                <a:solidFill>
                  <a:schemeClr val="tx1"/>
                </a:solidFill>
                <a:latin typeface="Calibri" pitchFamily="34" charset="0"/>
              </a:defRPr>
            </a:lvl5pPr>
            <a:lvl6pPr marL="2514600" indent="-228600" algn="r" eaLnBrk="0" fontAlgn="base" hangingPunct="0">
              <a:spcBef>
                <a:spcPct val="0"/>
              </a:spcBef>
              <a:spcAft>
                <a:spcPct val="0"/>
              </a:spcAft>
              <a:defRPr sz="1600">
                <a:solidFill>
                  <a:schemeClr val="tx1"/>
                </a:solidFill>
                <a:latin typeface="Calibri" pitchFamily="34" charset="0"/>
              </a:defRPr>
            </a:lvl6pPr>
            <a:lvl7pPr marL="2971800" indent="-228600" algn="r" eaLnBrk="0" fontAlgn="base" hangingPunct="0">
              <a:spcBef>
                <a:spcPct val="0"/>
              </a:spcBef>
              <a:spcAft>
                <a:spcPct val="0"/>
              </a:spcAft>
              <a:defRPr sz="1600">
                <a:solidFill>
                  <a:schemeClr val="tx1"/>
                </a:solidFill>
                <a:latin typeface="Calibri" pitchFamily="34" charset="0"/>
              </a:defRPr>
            </a:lvl7pPr>
            <a:lvl8pPr marL="3429000" indent="-228600" algn="r" eaLnBrk="0" fontAlgn="base" hangingPunct="0">
              <a:spcBef>
                <a:spcPct val="0"/>
              </a:spcBef>
              <a:spcAft>
                <a:spcPct val="0"/>
              </a:spcAft>
              <a:defRPr sz="1600">
                <a:solidFill>
                  <a:schemeClr val="tx1"/>
                </a:solidFill>
                <a:latin typeface="Calibri" pitchFamily="34" charset="0"/>
              </a:defRPr>
            </a:lvl8pPr>
            <a:lvl9pPr marL="3886200" indent="-228600" algn="r" eaLnBrk="0" fontAlgn="base" hangingPunct="0">
              <a:spcBef>
                <a:spcPct val="0"/>
              </a:spcBef>
              <a:spcAft>
                <a:spcPct val="0"/>
              </a:spcAft>
              <a:defRPr sz="1600">
                <a:solidFill>
                  <a:schemeClr val="tx1"/>
                </a:solidFill>
                <a:latin typeface="Calibri" pitchFamily="34" charset="0"/>
              </a:defRPr>
            </a:lvl9pPr>
          </a:lstStyle>
          <a:p>
            <a:pPr algn="ctr" eaLnBrk="1" hangingPunct="1">
              <a:spcBef>
                <a:spcPct val="50000"/>
              </a:spcBef>
            </a:pPr>
            <a:r>
              <a:rPr lang="en-US" sz="3000">
                <a:solidFill>
                  <a:srgbClr val="FF0000"/>
                </a:solidFill>
              </a:rPr>
              <a:t>when instantaneous source voltage is </a:t>
            </a:r>
            <a:r>
              <a:rPr lang="en-US" sz="3000" b="1">
                <a:solidFill>
                  <a:srgbClr val="FF0000"/>
                </a:solidFill>
              </a:rPr>
              <a:t>positive</a:t>
            </a:r>
            <a:r>
              <a:rPr lang="en-US" sz="3000">
                <a:solidFill>
                  <a:srgbClr val="FF0000"/>
                </a:solidFill>
              </a:rPr>
              <a:t>, </a:t>
            </a:r>
            <a:r>
              <a:rPr lang="en-US" sz="3000" i="1">
                <a:solidFill>
                  <a:srgbClr val="FF0000"/>
                </a:solidFill>
              </a:rPr>
              <a:t>D</a:t>
            </a:r>
            <a:r>
              <a:rPr lang="en-US" sz="3000" baseline="-25000">
                <a:solidFill>
                  <a:srgbClr val="FF0000"/>
                </a:solidFill>
              </a:rPr>
              <a:t>1</a:t>
            </a:r>
            <a:r>
              <a:rPr lang="en-US" sz="3000">
                <a:solidFill>
                  <a:srgbClr val="FF0000"/>
                </a:solidFill>
              </a:rPr>
              <a:t> and </a:t>
            </a:r>
            <a:r>
              <a:rPr lang="en-US" sz="3000" i="1">
                <a:solidFill>
                  <a:srgbClr val="FF0000"/>
                </a:solidFill>
              </a:rPr>
              <a:t>D</a:t>
            </a:r>
            <a:r>
              <a:rPr lang="en-US" sz="3000" baseline="-25000">
                <a:solidFill>
                  <a:srgbClr val="FF0000"/>
                </a:solidFill>
              </a:rPr>
              <a:t>2</a:t>
            </a:r>
            <a:r>
              <a:rPr lang="en-US" sz="3000">
                <a:solidFill>
                  <a:srgbClr val="FF0000"/>
                </a:solidFill>
              </a:rPr>
              <a:t> conduct while </a:t>
            </a:r>
            <a:r>
              <a:rPr lang="en-US" sz="3000" i="1">
                <a:solidFill>
                  <a:srgbClr val="FF0000"/>
                </a:solidFill>
              </a:rPr>
              <a:t>D</a:t>
            </a:r>
            <a:r>
              <a:rPr lang="en-US" sz="3000" baseline="-25000">
                <a:solidFill>
                  <a:srgbClr val="FF0000"/>
                </a:solidFill>
              </a:rPr>
              <a:t>3</a:t>
            </a:r>
            <a:r>
              <a:rPr lang="en-US" sz="3000" i="1">
                <a:solidFill>
                  <a:srgbClr val="FF0000"/>
                </a:solidFill>
              </a:rPr>
              <a:t> and D</a:t>
            </a:r>
            <a:r>
              <a:rPr lang="en-US" sz="3000" baseline="-25000">
                <a:solidFill>
                  <a:srgbClr val="FF0000"/>
                </a:solidFill>
              </a:rPr>
              <a:t>4</a:t>
            </a:r>
            <a:r>
              <a:rPr lang="en-US" sz="3000" i="1">
                <a:solidFill>
                  <a:srgbClr val="FF0000"/>
                </a:solidFill>
              </a:rPr>
              <a:t> </a:t>
            </a:r>
            <a:r>
              <a:rPr lang="en-US" sz="3000">
                <a:solidFill>
                  <a:srgbClr val="FF0000"/>
                </a:solidFill>
              </a:rPr>
              <a:t>block</a:t>
            </a:r>
          </a:p>
        </p:txBody>
      </p:sp>
      <p:sp>
        <p:nvSpPr>
          <p:cNvPr id="67599" name="Rectangle 16"/>
          <p:cNvSpPr>
            <a:spLocks noChangeArrowheads="1"/>
          </p:cNvSpPr>
          <p:nvPr/>
        </p:nvSpPr>
        <p:spPr bwMode="auto">
          <a:xfrm>
            <a:off x="5867400" y="2819400"/>
            <a:ext cx="609600" cy="533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00" name="Rectangle 17"/>
          <p:cNvSpPr>
            <a:spLocks noChangeArrowheads="1"/>
          </p:cNvSpPr>
          <p:nvPr/>
        </p:nvSpPr>
        <p:spPr bwMode="auto">
          <a:xfrm>
            <a:off x="7086600" y="4419600"/>
            <a:ext cx="4572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Rectangle 19"/>
          <p:cNvSpPr/>
          <p:nvPr/>
        </p:nvSpPr>
        <p:spPr>
          <a:xfrm>
            <a:off x="4648200" y="3803528"/>
            <a:ext cx="762000" cy="7684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535578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0" presetClass="path" presetSubtype="0" repeatCount="indefinite" fill="hold" grpId="0" nodeType="withEffect">
                                  <p:stCondLst>
                                    <p:cond delay="0"/>
                                  </p:stCondLst>
                                  <p:childTnLst>
                                    <p:animMotion origin="layout" path="M -2.77778E-7 2.96296E-6 L -0.00347 -0.14259 L 0.62414 -0.14722 L 0.76216 0.08264 L 0.48282 0.08032 L 0.6224 0.30787 L -0.00173 0.30787 L -2.77778E-7 2.96296E-6 Z " pathEditMode="relative" ptsTypes="AAAAAAAA">
                                      <p:cBhvr>
                                        <p:cTn id="6" dur="5000" fill="hold"/>
                                        <p:tgtEl>
                                          <p:spTgt spid="171521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52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pPr eaLnBrk="1" hangingPunct="1"/>
            <a:endParaRPr lang="en-US" smtClean="0"/>
          </a:p>
        </p:txBody>
      </p:sp>
      <p:sp>
        <p:nvSpPr>
          <p:cNvPr id="68612" name="Rectangle 3"/>
          <p:cNvSpPr>
            <a:spLocks noGrp="1" noChangeArrowheads="1"/>
          </p:cNvSpPr>
          <p:nvPr>
            <p:ph idx="1"/>
          </p:nvPr>
        </p:nvSpPr>
        <p:spPr/>
        <p:txBody>
          <a:bodyPr/>
          <a:lstStyle/>
          <a:p>
            <a:pPr eaLnBrk="1" hangingPunct="1"/>
            <a:endParaRPr lang="en-US" smtClean="0"/>
          </a:p>
        </p:txBody>
      </p:sp>
      <p:sp>
        <p:nvSpPr>
          <p:cNvPr id="2" name="Date Placeholder 1"/>
          <p:cNvSpPr>
            <a:spLocks noGrp="1"/>
          </p:cNvSpPr>
          <p:nvPr>
            <p:ph type="dt" sz="half" idx="10"/>
          </p:nvPr>
        </p:nvSpPr>
        <p:spPr/>
        <p:txBody>
          <a:bodyPr/>
          <a:lstStyle/>
          <a:p>
            <a:fld id="{38E3A567-1127-4F47-AAD7-20E0E403E680}" type="datetime1">
              <a:rPr lang="en-US" smtClean="0"/>
              <a:t>1/10/2022</a:t>
            </a:fld>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sp>
        <p:nvSpPr>
          <p:cNvPr id="68613" name="Rectangle 4"/>
          <p:cNvSpPr>
            <a:spLocks noChangeArrowheads="1"/>
          </p:cNvSpPr>
          <p:nvPr/>
        </p:nvSpPr>
        <p:spPr bwMode="auto">
          <a:xfrm>
            <a:off x="0" y="0"/>
            <a:ext cx="9144000" cy="6858000"/>
          </a:xfrm>
          <a:prstGeom prst="rect">
            <a:avLst/>
          </a:prstGeom>
          <a:solidFill>
            <a:schemeClr val="bg1">
              <a:alpha val="89803"/>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861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05000"/>
            <a:ext cx="7924800" cy="385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5" name="Rectangle 2"/>
          <p:cNvSpPr>
            <a:spLocks noChangeArrowheads="1"/>
          </p:cNvSpPr>
          <p:nvPr/>
        </p:nvSpPr>
        <p:spPr bwMode="auto">
          <a:xfrm>
            <a:off x="228600" y="6003925"/>
            <a:ext cx="868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400" b="1" dirty="0"/>
              <a:t>Figure </a:t>
            </a:r>
            <a:r>
              <a:rPr lang="en-US" sz="2400" b="1" dirty="0" smtClean="0"/>
              <a:t>1.23</a:t>
            </a:r>
            <a:r>
              <a:rPr lang="en-US" sz="2400" b="1" dirty="0"/>
              <a:t>: </a:t>
            </a:r>
            <a:r>
              <a:rPr lang="en-US" sz="2400" dirty="0"/>
              <a:t>The bridge rectifier circuit.</a:t>
            </a:r>
          </a:p>
        </p:txBody>
      </p:sp>
      <p:sp>
        <p:nvSpPr>
          <p:cNvPr id="68616" name="Line 7"/>
          <p:cNvSpPr>
            <a:spLocks noChangeShapeType="1"/>
          </p:cNvSpPr>
          <p:nvPr/>
        </p:nvSpPr>
        <p:spPr bwMode="auto">
          <a:xfrm>
            <a:off x="1066800" y="2286000"/>
            <a:ext cx="0" cy="3124200"/>
          </a:xfrm>
          <a:prstGeom prst="line">
            <a:avLst/>
          </a:prstGeom>
          <a:noFill/>
          <a:ln w="57150">
            <a:solidFill>
              <a:srgbClr val="FF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7" name="Oval 8"/>
          <p:cNvSpPr>
            <a:spLocks noChangeArrowheads="1"/>
          </p:cNvSpPr>
          <p:nvPr/>
        </p:nvSpPr>
        <p:spPr bwMode="auto">
          <a:xfrm>
            <a:off x="533400" y="3352800"/>
            <a:ext cx="1066800" cy="1066800"/>
          </a:xfrm>
          <a:prstGeom prst="ellipse">
            <a:avLst/>
          </a:prstGeom>
          <a:solidFill>
            <a:srgbClr val="FFFF99"/>
          </a:solidFill>
          <a:ln w="762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8618" name="Group 9"/>
          <p:cNvGrpSpPr>
            <a:grpSpLocks/>
          </p:cNvGrpSpPr>
          <p:nvPr/>
        </p:nvGrpSpPr>
        <p:grpSpPr bwMode="auto">
          <a:xfrm>
            <a:off x="914400" y="3992563"/>
            <a:ext cx="274638" cy="274637"/>
            <a:chOff x="864" y="3312"/>
            <a:chExt cx="576" cy="576"/>
          </a:xfrm>
        </p:grpSpPr>
        <p:sp>
          <p:nvSpPr>
            <p:cNvPr id="68628" name="Line 10"/>
            <p:cNvSpPr>
              <a:spLocks noChangeShapeType="1"/>
            </p:cNvSpPr>
            <p:nvPr/>
          </p:nvSpPr>
          <p:spPr bwMode="auto">
            <a:xfrm>
              <a:off x="1152" y="3312"/>
              <a:ext cx="0" cy="57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9" name="Line 11"/>
            <p:cNvSpPr>
              <a:spLocks noChangeShapeType="1"/>
            </p:cNvSpPr>
            <p:nvPr/>
          </p:nvSpPr>
          <p:spPr bwMode="auto">
            <a:xfrm>
              <a:off x="864" y="3600"/>
              <a:ext cx="576"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8619" name="Line 12"/>
          <p:cNvSpPr>
            <a:spLocks noChangeShapeType="1"/>
          </p:cNvSpPr>
          <p:nvPr/>
        </p:nvSpPr>
        <p:spPr bwMode="auto">
          <a:xfrm>
            <a:off x="914400" y="3657600"/>
            <a:ext cx="274638"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6237" name="Rectangle 13"/>
          <p:cNvSpPr>
            <a:spLocks noChangeArrowheads="1"/>
          </p:cNvSpPr>
          <p:nvPr/>
        </p:nvSpPr>
        <p:spPr bwMode="auto">
          <a:xfrm>
            <a:off x="990600" y="3200400"/>
            <a:ext cx="228600" cy="228600"/>
          </a:xfrm>
          <a:prstGeom prst="rect">
            <a:avLst/>
          </a:prstGeom>
          <a:solidFill>
            <a:srgbClr val="FF0000"/>
          </a:solidFill>
          <a:ln w="9525">
            <a:solidFill>
              <a:srgbClr val="FF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21" name="Line 14"/>
          <p:cNvSpPr>
            <a:spLocks noChangeShapeType="1"/>
          </p:cNvSpPr>
          <p:nvPr/>
        </p:nvSpPr>
        <p:spPr bwMode="auto">
          <a:xfrm rot="5400000">
            <a:off x="6781800" y="3505200"/>
            <a:ext cx="0" cy="13716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2" name="Text Box 15"/>
          <p:cNvSpPr txBox="1">
            <a:spLocks noChangeArrowheads="1"/>
          </p:cNvSpPr>
          <p:nvPr/>
        </p:nvSpPr>
        <p:spPr bwMode="auto">
          <a:xfrm>
            <a:off x="457200" y="212725"/>
            <a:ext cx="8229600" cy="10064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Calibri" pitchFamily="34" charset="0"/>
              </a:defRPr>
            </a:lvl1pPr>
            <a:lvl2pPr marL="742950" indent="-285750" eaLnBrk="0" hangingPunct="0">
              <a:defRPr sz="1600">
                <a:solidFill>
                  <a:schemeClr val="tx1"/>
                </a:solidFill>
                <a:latin typeface="Calibri" pitchFamily="34" charset="0"/>
              </a:defRPr>
            </a:lvl2pPr>
            <a:lvl3pPr marL="1143000" indent="-228600" eaLnBrk="0" hangingPunct="0">
              <a:defRPr sz="1600">
                <a:solidFill>
                  <a:schemeClr val="tx1"/>
                </a:solidFill>
                <a:latin typeface="Calibri" pitchFamily="34" charset="0"/>
              </a:defRPr>
            </a:lvl3pPr>
            <a:lvl4pPr marL="1600200" indent="-228600" eaLnBrk="0" hangingPunct="0">
              <a:defRPr sz="1600">
                <a:solidFill>
                  <a:schemeClr val="tx1"/>
                </a:solidFill>
                <a:latin typeface="Calibri" pitchFamily="34" charset="0"/>
              </a:defRPr>
            </a:lvl4pPr>
            <a:lvl5pPr marL="2057400" indent="-228600" eaLnBrk="0" hangingPunct="0">
              <a:defRPr sz="1600">
                <a:solidFill>
                  <a:schemeClr val="tx1"/>
                </a:solidFill>
                <a:latin typeface="Calibri" pitchFamily="34" charset="0"/>
              </a:defRPr>
            </a:lvl5pPr>
            <a:lvl6pPr marL="2514600" indent="-228600" algn="r" eaLnBrk="0" fontAlgn="base" hangingPunct="0">
              <a:spcBef>
                <a:spcPct val="0"/>
              </a:spcBef>
              <a:spcAft>
                <a:spcPct val="0"/>
              </a:spcAft>
              <a:defRPr sz="1600">
                <a:solidFill>
                  <a:schemeClr val="tx1"/>
                </a:solidFill>
                <a:latin typeface="Calibri" pitchFamily="34" charset="0"/>
              </a:defRPr>
            </a:lvl6pPr>
            <a:lvl7pPr marL="2971800" indent="-228600" algn="r" eaLnBrk="0" fontAlgn="base" hangingPunct="0">
              <a:spcBef>
                <a:spcPct val="0"/>
              </a:spcBef>
              <a:spcAft>
                <a:spcPct val="0"/>
              </a:spcAft>
              <a:defRPr sz="1600">
                <a:solidFill>
                  <a:schemeClr val="tx1"/>
                </a:solidFill>
                <a:latin typeface="Calibri" pitchFamily="34" charset="0"/>
              </a:defRPr>
            </a:lvl7pPr>
            <a:lvl8pPr marL="3429000" indent="-228600" algn="r" eaLnBrk="0" fontAlgn="base" hangingPunct="0">
              <a:spcBef>
                <a:spcPct val="0"/>
              </a:spcBef>
              <a:spcAft>
                <a:spcPct val="0"/>
              </a:spcAft>
              <a:defRPr sz="1600">
                <a:solidFill>
                  <a:schemeClr val="tx1"/>
                </a:solidFill>
                <a:latin typeface="Calibri" pitchFamily="34" charset="0"/>
              </a:defRPr>
            </a:lvl8pPr>
            <a:lvl9pPr marL="3886200" indent="-228600" algn="r" eaLnBrk="0" fontAlgn="base" hangingPunct="0">
              <a:spcBef>
                <a:spcPct val="0"/>
              </a:spcBef>
              <a:spcAft>
                <a:spcPct val="0"/>
              </a:spcAft>
              <a:defRPr sz="1600">
                <a:solidFill>
                  <a:schemeClr val="tx1"/>
                </a:solidFill>
                <a:latin typeface="Calibri" pitchFamily="34" charset="0"/>
              </a:defRPr>
            </a:lvl9pPr>
          </a:lstStyle>
          <a:p>
            <a:pPr algn="ctr" eaLnBrk="1" hangingPunct="1">
              <a:spcBef>
                <a:spcPct val="50000"/>
              </a:spcBef>
            </a:pPr>
            <a:r>
              <a:rPr lang="en-US" sz="3000">
                <a:solidFill>
                  <a:srgbClr val="FF0000"/>
                </a:solidFill>
              </a:rPr>
              <a:t>when instantaneous source voltage is </a:t>
            </a:r>
            <a:r>
              <a:rPr lang="en-US" sz="3000" b="1">
                <a:solidFill>
                  <a:srgbClr val="FF0000"/>
                </a:solidFill>
              </a:rPr>
              <a:t>positive</a:t>
            </a:r>
            <a:r>
              <a:rPr lang="en-US" sz="3000">
                <a:solidFill>
                  <a:srgbClr val="FF0000"/>
                </a:solidFill>
              </a:rPr>
              <a:t>, </a:t>
            </a:r>
            <a:r>
              <a:rPr lang="en-US" sz="3000" i="1">
                <a:solidFill>
                  <a:srgbClr val="FF0000"/>
                </a:solidFill>
              </a:rPr>
              <a:t>D</a:t>
            </a:r>
            <a:r>
              <a:rPr lang="en-US" sz="3000" baseline="-25000">
                <a:solidFill>
                  <a:srgbClr val="FF0000"/>
                </a:solidFill>
              </a:rPr>
              <a:t>1</a:t>
            </a:r>
            <a:r>
              <a:rPr lang="en-US" sz="3000">
                <a:solidFill>
                  <a:srgbClr val="FF0000"/>
                </a:solidFill>
              </a:rPr>
              <a:t> and </a:t>
            </a:r>
            <a:r>
              <a:rPr lang="en-US" sz="3000" i="1">
                <a:solidFill>
                  <a:srgbClr val="FF0000"/>
                </a:solidFill>
              </a:rPr>
              <a:t>D</a:t>
            </a:r>
            <a:r>
              <a:rPr lang="en-US" sz="3000" baseline="-25000">
                <a:solidFill>
                  <a:srgbClr val="FF0000"/>
                </a:solidFill>
              </a:rPr>
              <a:t>2</a:t>
            </a:r>
            <a:r>
              <a:rPr lang="en-US" sz="3000">
                <a:solidFill>
                  <a:srgbClr val="FF0000"/>
                </a:solidFill>
              </a:rPr>
              <a:t> conduct while </a:t>
            </a:r>
            <a:r>
              <a:rPr lang="en-US" sz="3000" i="1">
                <a:solidFill>
                  <a:srgbClr val="FF0000"/>
                </a:solidFill>
              </a:rPr>
              <a:t>D</a:t>
            </a:r>
            <a:r>
              <a:rPr lang="en-US" sz="3000" baseline="-25000">
                <a:solidFill>
                  <a:srgbClr val="FF0000"/>
                </a:solidFill>
              </a:rPr>
              <a:t>3</a:t>
            </a:r>
            <a:r>
              <a:rPr lang="en-US" sz="3000" i="1">
                <a:solidFill>
                  <a:srgbClr val="FF0000"/>
                </a:solidFill>
              </a:rPr>
              <a:t> and D</a:t>
            </a:r>
            <a:r>
              <a:rPr lang="en-US" sz="3000" baseline="-25000">
                <a:solidFill>
                  <a:srgbClr val="FF0000"/>
                </a:solidFill>
              </a:rPr>
              <a:t>4</a:t>
            </a:r>
            <a:r>
              <a:rPr lang="en-US" sz="3000" i="1">
                <a:solidFill>
                  <a:srgbClr val="FF0000"/>
                </a:solidFill>
              </a:rPr>
              <a:t> </a:t>
            </a:r>
            <a:r>
              <a:rPr lang="en-US" sz="3000">
                <a:solidFill>
                  <a:srgbClr val="FF0000"/>
                </a:solidFill>
              </a:rPr>
              <a:t>block</a:t>
            </a:r>
          </a:p>
        </p:txBody>
      </p:sp>
      <p:sp>
        <p:nvSpPr>
          <p:cNvPr id="68623" name="Rectangle 16"/>
          <p:cNvSpPr>
            <a:spLocks noChangeArrowheads="1"/>
          </p:cNvSpPr>
          <p:nvPr/>
        </p:nvSpPr>
        <p:spPr bwMode="auto">
          <a:xfrm>
            <a:off x="3657600" y="2438400"/>
            <a:ext cx="533400" cy="876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24" name="Rectangle 17"/>
          <p:cNvSpPr>
            <a:spLocks noChangeArrowheads="1"/>
          </p:cNvSpPr>
          <p:nvPr/>
        </p:nvSpPr>
        <p:spPr bwMode="auto">
          <a:xfrm>
            <a:off x="5867400" y="4343400"/>
            <a:ext cx="609600" cy="533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25" name="Rectangle 18"/>
          <p:cNvSpPr>
            <a:spLocks noChangeArrowheads="1"/>
          </p:cNvSpPr>
          <p:nvPr/>
        </p:nvSpPr>
        <p:spPr bwMode="auto">
          <a:xfrm>
            <a:off x="7086600" y="2819400"/>
            <a:ext cx="609600" cy="533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26" name="Rectangle 19"/>
          <p:cNvSpPr>
            <a:spLocks noChangeArrowheads="1"/>
          </p:cNvSpPr>
          <p:nvPr/>
        </p:nvSpPr>
        <p:spPr bwMode="auto">
          <a:xfrm>
            <a:off x="5943600" y="3429000"/>
            <a:ext cx="381000"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27" name="Rectangle 20"/>
          <p:cNvSpPr>
            <a:spLocks noChangeArrowheads="1"/>
          </p:cNvSpPr>
          <p:nvPr/>
        </p:nvSpPr>
        <p:spPr bwMode="auto">
          <a:xfrm>
            <a:off x="6553200" y="3352800"/>
            <a:ext cx="990600"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2"/>
          <p:cNvSpPr>
            <a:spLocks noChangeShapeType="1"/>
          </p:cNvSpPr>
          <p:nvPr/>
        </p:nvSpPr>
        <p:spPr bwMode="auto">
          <a:xfrm>
            <a:off x="3657600" y="2667000"/>
            <a:ext cx="274638"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Rectangle 16"/>
          <p:cNvSpPr>
            <a:spLocks noChangeArrowheads="1"/>
          </p:cNvSpPr>
          <p:nvPr/>
        </p:nvSpPr>
        <p:spPr bwMode="auto">
          <a:xfrm>
            <a:off x="3767931" y="4343400"/>
            <a:ext cx="533400" cy="876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4" name="Group 9"/>
          <p:cNvGrpSpPr>
            <a:grpSpLocks/>
          </p:cNvGrpSpPr>
          <p:nvPr/>
        </p:nvGrpSpPr>
        <p:grpSpPr bwMode="auto">
          <a:xfrm>
            <a:off x="3630612" y="4994276"/>
            <a:ext cx="274638" cy="274637"/>
            <a:chOff x="864" y="3312"/>
            <a:chExt cx="576" cy="576"/>
          </a:xfrm>
        </p:grpSpPr>
        <p:sp>
          <p:nvSpPr>
            <p:cNvPr id="25" name="Line 10"/>
            <p:cNvSpPr>
              <a:spLocks noChangeShapeType="1"/>
            </p:cNvSpPr>
            <p:nvPr/>
          </p:nvSpPr>
          <p:spPr bwMode="auto">
            <a:xfrm>
              <a:off x="1152" y="3312"/>
              <a:ext cx="0" cy="57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11"/>
            <p:cNvSpPr>
              <a:spLocks noChangeShapeType="1"/>
            </p:cNvSpPr>
            <p:nvPr/>
          </p:nvSpPr>
          <p:spPr bwMode="auto">
            <a:xfrm>
              <a:off x="864" y="3600"/>
              <a:ext cx="576"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8" name="Rectangle 27"/>
          <p:cNvSpPr/>
          <p:nvPr/>
        </p:nvSpPr>
        <p:spPr>
          <a:xfrm>
            <a:off x="4648200" y="3803528"/>
            <a:ext cx="762000" cy="7684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180336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0" presetClass="path" presetSubtype="0" repeatCount="indefinite" fill="hold" grpId="0" nodeType="withEffect">
                                  <p:stCondLst>
                                    <p:cond delay="0"/>
                                  </p:stCondLst>
                                  <p:childTnLst>
                                    <p:animMotion origin="layout" path="M -0.00017 -0.00046 L -0.00364 0.30741 L 0.62223 0.30973 L 0.76025 0.08218 L 0.47917 0.08449 L 0.62049 -0.14537 L -0.00017 -0.14305 L -0.00017 -0.00046 Z " pathEditMode="relative" ptsTypes="AAAAAAAA">
                                      <p:cBhvr>
                                        <p:cTn id="6" dur="5000" fill="hold"/>
                                        <p:tgtEl>
                                          <p:spTgt spid="171623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623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pPr eaLnBrk="1" hangingPunct="1"/>
            <a:r>
              <a:rPr lang="en-US" sz="3200" dirty="0" smtClean="0"/>
              <a:t>1.2</a:t>
            </a:r>
            <a:r>
              <a:rPr lang="en-US" sz="3200" b="0" dirty="0" smtClean="0"/>
              <a:t>3</a:t>
            </a:r>
            <a:r>
              <a:rPr lang="en-US" sz="3200" b="0" dirty="0" smtClean="0"/>
              <a:t>:</a:t>
            </a:r>
            <a:r>
              <a:rPr lang="en-US" sz="3200" dirty="0" smtClean="0"/>
              <a:t> The Bridge Rectifier (BR)</a:t>
            </a:r>
          </a:p>
        </p:txBody>
      </p:sp>
      <p:sp>
        <p:nvSpPr>
          <p:cNvPr id="69636" name="Rectangle 3"/>
          <p:cNvSpPr>
            <a:spLocks noGrp="1" noChangeArrowheads="1"/>
          </p:cNvSpPr>
          <p:nvPr>
            <p:ph idx="1"/>
          </p:nvPr>
        </p:nvSpPr>
        <p:spPr/>
        <p:txBody>
          <a:bodyPr>
            <a:normAutofit fontScale="92500" lnSpcReduction="20000"/>
          </a:bodyPr>
          <a:lstStyle/>
          <a:p>
            <a:pPr eaLnBrk="1" hangingPunct="1"/>
            <a:r>
              <a:rPr lang="en-US" sz="3200" b="1" smtClean="0">
                <a:solidFill>
                  <a:srgbClr val="FF0000"/>
                </a:solidFill>
              </a:rPr>
              <a:t>Q:</a:t>
            </a:r>
            <a:r>
              <a:rPr lang="en-US" sz="3200" smtClean="0">
                <a:solidFill>
                  <a:srgbClr val="FF0000"/>
                </a:solidFill>
              </a:rPr>
              <a:t> </a:t>
            </a:r>
            <a:r>
              <a:rPr lang="en-US" sz="3200" smtClean="0"/>
              <a:t>What is the main </a:t>
            </a:r>
            <a:r>
              <a:rPr lang="en-US" sz="3200" smtClean="0">
                <a:solidFill>
                  <a:srgbClr val="FF0000"/>
                </a:solidFill>
              </a:rPr>
              <a:t>advantage</a:t>
            </a:r>
            <a:r>
              <a:rPr lang="en-US" sz="3200" smtClean="0"/>
              <a:t> of BR?</a:t>
            </a:r>
          </a:p>
          <a:p>
            <a:pPr lvl="1" eaLnBrk="1" hangingPunct="1"/>
            <a:r>
              <a:rPr lang="en-US" sz="3200" b="1" smtClean="0">
                <a:solidFill>
                  <a:srgbClr val="008000"/>
                </a:solidFill>
              </a:rPr>
              <a:t>A:</a:t>
            </a:r>
            <a:r>
              <a:rPr lang="en-US" sz="3200" smtClean="0">
                <a:solidFill>
                  <a:srgbClr val="008000"/>
                </a:solidFill>
              </a:rPr>
              <a:t> </a:t>
            </a:r>
            <a:r>
              <a:rPr lang="en-US" sz="3200" smtClean="0"/>
              <a:t>No need for </a:t>
            </a:r>
            <a:r>
              <a:rPr lang="en-US" sz="3200" smtClean="0">
                <a:solidFill>
                  <a:srgbClr val="FF0000"/>
                </a:solidFill>
              </a:rPr>
              <a:t>center-tapped</a:t>
            </a:r>
            <a:r>
              <a:rPr lang="en-US" sz="3200" smtClean="0"/>
              <a:t> transformer.</a:t>
            </a:r>
          </a:p>
          <a:p>
            <a:pPr eaLnBrk="1" hangingPunct="1"/>
            <a:r>
              <a:rPr lang="en-US" sz="3200" b="1" smtClean="0">
                <a:solidFill>
                  <a:srgbClr val="FF0000"/>
                </a:solidFill>
              </a:rPr>
              <a:t>Q:</a:t>
            </a:r>
            <a:r>
              <a:rPr lang="en-US" sz="3200" smtClean="0">
                <a:solidFill>
                  <a:srgbClr val="FF0000"/>
                </a:solidFill>
              </a:rPr>
              <a:t> </a:t>
            </a:r>
            <a:r>
              <a:rPr lang="en-US" sz="3200" smtClean="0"/>
              <a:t>What is main </a:t>
            </a:r>
            <a:r>
              <a:rPr lang="en-US" sz="3200" smtClean="0">
                <a:solidFill>
                  <a:srgbClr val="FF0000"/>
                </a:solidFill>
              </a:rPr>
              <a:t>disadvantage</a:t>
            </a:r>
            <a:r>
              <a:rPr lang="en-US" sz="3200" smtClean="0"/>
              <a:t>?</a:t>
            </a:r>
          </a:p>
          <a:p>
            <a:pPr lvl="1" eaLnBrk="1" hangingPunct="1"/>
            <a:r>
              <a:rPr lang="en-US" sz="3200" b="1" smtClean="0">
                <a:solidFill>
                  <a:srgbClr val="008000"/>
                </a:solidFill>
              </a:rPr>
              <a:t>A:</a:t>
            </a:r>
            <a:r>
              <a:rPr lang="en-US" sz="3200" smtClean="0">
                <a:solidFill>
                  <a:srgbClr val="008000"/>
                </a:solidFill>
              </a:rPr>
              <a:t> </a:t>
            </a:r>
            <a:r>
              <a:rPr lang="en-US" sz="3200" smtClean="0"/>
              <a:t>Series connection of </a:t>
            </a:r>
            <a:r>
              <a:rPr lang="en-US" sz="3200" smtClean="0">
                <a:solidFill>
                  <a:srgbClr val="FF0000"/>
                </a:solidFill>
              </a:rPr>
              <a:t>TWO diodes</a:t>
            </a:r>
            <a:r>
              <a:rPr lang="en-US" sz="3200" smtClean="0"/>
              <a:t> will reduce output voltage.</a:t>
            </a:r>
          </a:p>
          <a:p>
            <a:pPr eaLnBrk="1" hangingPunct="1"/>
            <a:r>
              <a:rPr lang="en-US" sz="3200" smtClean="0"/>
              <a:t>PIV = </a:t>
            </a:r>
            <a:r>
              <a:rPr lang="en-US" sz="3200" i="1" smtClean="0"/>
              <a:t>V</a:t>
            </a:r>
            <a:r>
              <a:rPr lang="en-US" sz="3200" i="1" baseline="-25000" smtClean="0"/>
              <a:t>S</a:t>
            </a:r>
            <a:r>
              <a:rPr lang="en-US" sz="3200" smtClean="0"/>
              <a:t> – </a:t>
            </a:r>
            <a:r>
              <a:rPr lang="en-US" sz="3200" i="1" smtClean="0"/>
              <a:t>V</a:t>
            </a:r>
            <a:r>
              <a:rPr lang="en-US" sz="3200" i="1" baseline="-25000" smtClean="0"/>
              <a:t>D</a:t>
            </a:r>
            <a:r>
              <a:rPr lang="en-US" sz="3200" smtClean="0"/>
              <a:t> </a:t>
            </a:r>
          </a:p>
        </p:txBody>
      </p:sp>
      <p:sp>
        <p:nvSpPr>
          <p:cNvPr id="2" name="Date Placeholder 1"/>
          <p:cNvSpPr>
            <a:spLocks noGrp="1"/>
          </p:cNvSpPr>
          <p:nvPr>
            <p:ph type="dt" sz="half" idx="10"/>
          </p:nvPr>
        </p:nvSpPr>
        <p:spPr/>
        <p:txBody>
          <a:bodyPr/>
          <a:lstStyle/>
          <a:p>
            <a:fld id="{BE1AA370-D933-47FA-86FB-739A1DE11C65}" type="datetime1">
              <a:rPr lang="en-US" smtClean="0"/>
              <a:t>1/10/2022</a:t>
            </a:fld>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44249112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a:xfrm>
            <a:off x="750146" y="814388"/>
            <a:ext cx="4191000" cy="1295400"/>
          </a:xfrm>
        </p:spPr>
        <p:txBody>
          <a:bodyPr/>
          <a:lstStyle/>
          <a:p>
            <a:pPr eaLnBrk="1" hangingPunct="1"/>
            <a:r>
              <a:rPr lang="en-US" sz="3200" dirty="0" smtClean="0"/>
              <a:t>1.24</a:t>
            </a:r>
            <a:r>
              <a:rPr lang="en-US" sz="3200" b="0" dirty="0" smtClean="0"/>
              <a:t>.</a:t>
            </a:r>
            <a:r>
              <a:rPr lang="en-US" sz="3200" dirty="0" smtClean="0"/>
              <a:t> </a:t>
            </a:r>
            <a:r>
              <a:rPr lang="en-US" sz="3200" dirty="0" smtClean="0"/>
              <a:t>The Rectifier</a:t>
            </a:r>
            <a:br>
              <a:rPr lang="en-US" sz="3200" dirty="0" smtClean="0"/>
            </a:br>
            <a:r>
              <a:rPr lang="en-US" sz="3200" dirty="0" smtClean="0"/>
              <a:t>with a Filter Capacitor</a:t>
            </a:r>
          </a:p>
        </p:txBody>
      </p:sp>
      <p:sp>
        <p:nvSpPr>
          <p:cNvPr id="70660" name="Rectangle 3"/>
          <p:cNvSpPr>
            <a:spLocks noGrp="1" noChangeArrowheads="1"/>
          </p:cNvSpPr>
          <p:nvPr>
            <p:ph sz="half" idx="1"/>
          </p:nvPr>
        </p:nvSpPr>
        <p:spPr>
          <a:xfrm>
            <a:off x="750146" y="2437734"/>
            <a:ext cx="3337560" cy="3447288"/>
          </a:xfrm>
        </p:spPr>
        <p:txBody>
          <a:bodyPr>
            <a:noAutofit/>
          </a:bodyPr>
          <a:lstStyle/>
          <a:p>
            <a:pPr eaLnBrk="1" hangingPunct="1"/>
            <a:r>
              <a:rPr lang="en-US" dirty="0" smtClean="0"/>
              <a:t>Pulsating nature of rectifier output makes </a:t>
            </a:r>
            <a:r>
              <a:rPr lang="en-US" dirty="0" smtClean="0">
                <a:solidFill>
                  <a:srgbClr val="FF0000"/>
                </a:solidFill>
              </a:rPr>
              <a:t>unreliable dc supply.</a:t>
            </a:r>
          </a:p>
          <a:p>
            <a:pPr eaLnBrk="1" hangingPunct="1"/>
            <a:r>
              <a:rPr lang="en-US" dirty="0" smtClean="0"/>
              <a:t>As such, a </a:t>
            </a:r>
            <a:r>
              <a:rPr lang="en-US" b="1" dirty="0" smtClean="0">
                <a:solidFill>
                  <a:srgbClr val="3333FF"/>
                </a:solidFill>
              </a:rPr>
              <a:t>filter capacitor</a:t>
            </a:r>
            <a:r>
              <a:rPr lang="en-US" dirty="0" smtClean="0"/>
              <a:t> is employed to remove ripple.</a:t>
            </a:r>
          </a:p>
        </p:txBody>
      </p:sp>
      <p:sp>
        <p:nvSpPr>
          <p:cNvPr id="2" name="Date Placeholder 1"/>
          <p:cNvSpPr>
            <a:spLocks noGrp="1"/>
          </p:cNvSpPr>
          <p:nvPr>
            <p:ph type="dt" sz="half" idx="10"/>
          </p:nvPr>
        </p:nvSpPr>
        <p:spPr/>
        <p:txBody>
          <a:bodyPr/>
          <a:lstStyle/>
          <a:p>
            <a:fld id="{514E6545-7EED-4715-B646-87F2B615A9F8}" type="datetime1">
              <a:rPr lang="en-US" smtClean="0"/>
              <a:t>1/10/2022</a:t>
            </a:fld>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
        <p:nvSpPr>
          <p:cNvPr id="70662" name="Rectangle 2"/>
          <p:cNvSpPr>
            <a:spLocks noChangeArrowheads="1"/>
          </p:cNvSpPr>
          <p:nvPr/>
        </p:nvSpPr>
        <p:spPr bwMode="auto">
          <a:xfrm>
            <a:off x="876780" y="5593602"/>
            <a:ext cx="7275291" cy="6463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b="1" dirty="0"/>
              <a:t>Figure </a:t>
            </a:r>
            <a:r>
              <a:rPr lang="en-US" b="1" dirty="0" smtClean="0"/>
              <a:t>1.24</a:t>
            </a:r>
            <a:r>
              <a:rPr lang="en-US" b="1" dirty="0"/>
              <a:t>: (a) </a:t>
            </a:r>
            <a:r>
              <a:rPr lang="en-US" dirty="0"/>
              <a:t>A simple circuit used to illustrate the effect of a filter capacitor. </a:t>
            </a:r>
            <a:r>
              <a:rPr lang="en-US" b="1" dirty="0"/>
              <a:t>(b) </a:t>
            </a:r>
            <a:r>
              <a:rPr lang="en-US" dirty="0"/>
              <a:t>input and output waveforms assuming an ideal diode.</a:t>
            </a:r>
          </a:p>
        </p:txBody>
      </p:sp>
      <p:pic>
        <p:nvPicPr>
          <p:cNvPr id="7066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1741" y="1997914"/>
            <a:ext cx="3970330" cy="359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586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a:xfrm>
            <a:off x="750146" y="730485"/>
            <a:ext cx="4191000" cy="1295400"/>
          </a:xfrm>
        </p:spPr>
        <p:txBody>
          <a:bodyPr/>
          <a:lstStyle/>
          <a:p>
            <a:pPr eaLnBrk="1" hangingPunct="1"/>
            <a:r>
              <a:rPr lang="en-US" sz="3200" dirty="0" smtClean="0"/>
              <a:t>1.2</a:t>
            </a:r>
            <a:r>
              <a:rPr lang="en-US" sz="3200" b="0" dirty="0" smtClean="0"/>
              <a:t>4</a:t>
            </a:r>
            <a:r>
              <a:rPr lang="en-US" sz="3200" b="0" dirty="0" smtClean="0"/>
              <a:t>.</a:t>
            </a:r>
            <a:r>
              <a:rPr lang="en-US" sz="3200" dirty="0" smtClean="0"/>
              <a:t> The Rectifier</a:t>
            </a:r>
            <a:br>
              <a:rPr lang="en-US" sz="3200" dirty="0" smtClean="0"/>
            </a:br>
            <a:r>
              <a:rPr lang="en-US" sz="3200" dirty="0" smtClean="0"/>
              <a:t>with a Filter Capacitor</a:t>
            </a:r>
          </a:p>
        </p:txBody>
      </p:sp>
      <p:sp>
        <p:nvSpPr>
          <p:cNvPr id="71684" name="Rectangle 3"/>
          <p:cNvSpPr>
            <a:spLocks noGrp="1" noChangeArrowheads="1"/>
          </p:cNvSpPr>
          <p:nvPr>
            <p:ph sz="half" idx="1"/>
          </p:nvPr>
        </p:nvSpPr>
        <p:spPr>
          <a:xfrm>
            <a:off x="776025" y="2513245"/>
            <a:ext cx="3337560" cy="3447288"/>
          </a:xfrm>
        </p:spPr>
        <p:txBody>
          <a:bodyPr>
            <a:normAutofit fontScale="92500" lnSpcReduction="20000"/>
          </a:bodyPr>
          <a:lstStyle/>
          <a:p>
            <a:pPr eaLnBrk="1" hangingPunct="1">
              <a:lnSpc>
                <a:spcPct val="90000"/>
              </a:lnSpc>
            </a:pPr>
            <a:r>
              <a:rPr lang="en-US" sz="2400" b="1" dirty="0" smtClean="0"/>
              <a:t>step #1: </a:t>
            </a:r>
            <a:r>
              <a:rPr lang="en-US" sz="2400" dirty="0" smtClean="0"/>
              <a:t>source voltage is positive, diode is forward biased,</a:t>
            </a:r>
            <a:r>
              <a:rPr lang="en-US" sz="2400" dirty="0" smtClean="0">
                <a:solidFill>
                  <a:srgbClr val="3333FF"/>
                </a:solidFill>
              </a:rPr>
              <a:t> </a:t>
            </a:r>
            <a:r>
              <a:rPr lang="en-US" sz="2400" dirty="0" smtClean="0">
                <a:solidFill>
                  <a:srgbClr val="FF0000"/>
                </a:solidFill>
              </a:rPr>
              <a:t>capacitor charges.</a:t>
            </a:r>
          </a:p>
          <a:p>
            <a:pPr eaLnBrk="1" hangingPunct="1">
              <a:lnSpc>
                <a:spcPct val="90000"/>
              </a:lnSpc>
            </a:pPr>
            <a:r>
              <a:rPr lang="en-US" sz="2400" b="1" dirty="0" smtClean="0"/>
              <a:t>step #2: </a:t>
            </a:r>
            <a:r>
              <a:rPr lang="en-US" sz="2400" dirty="0" smtClean="0"/>
              <a:t>source voltage is reverse, diode is reverse-biased (blocking), </a:t>
            </a:r>
            <a:r>
              <a:rPr lang="en-US" sz="2400" dirty="0" smtClean="0">
                <a:solidFill>
                  <a:srgbClr val="FF0000"/>
                </a:solidFill>
              </a:rPr>
              <a:t>capacitor cannot discharge.</a:t>
            </a:r>
          </a:p>
          <a:p>
            <a:pPr eaLnBrk="1" hangingPunct="1">
              <a:lnSpc>
                <a:spcPct val="90000"/>
              </a:lnSpc>
            </a:pPr>
            <a:r>
              <a:rPr lang="en-US" sz="2400" b="1" dirty="0" smtClean="0"/>
              <a:t>step #3: </a:t>
            </a:r>
            <a:r>
              <a:rPr lang="en-US" sz="2400" dirty="0" smtClean="0"/>
              <a:t>source voltage is positive, diode is forward biased, </a:t>
            </a:r>
            <a:r>
              <a:rPr lang="en-US" sz="2400" dirty="0" smtClean="0">
                <a:solidFill>
                  <a:srgbClr val="FF0000"/>
                </a:solidFill>
              </a:rPr>
              <a:t>capacitor charges (maintains voltage).</a:t>
            </a:r>
          </a:p>
        </p:txBody>
      </p:sp>
      <p:sp>
        <p:nvSpPr>
          <p:cNvPr id="2" name="Date Placeholder 1"/>
          <p:cNvSpPr>
            <a:spLocks noGrp="1"/>
          </p:cNvSpPr>
          <p:nvPr>
            <p:ph type="dt" sz="half" idx="10"/>
          </p:nvPr>
        </p:nvSpPr>
        <p:spPr/>
        <p:txBody>
          <a:bodyPr/>
          <a:lstStyle/>
          <a:p>
            <a:fld id="{A28AC31D-D33C-4FE0-94C3-130E54D5C255}" type="datetime1">
              <a:rPr lang="en-US" smtClean="0"/>
              <a:t>1/10/2022</a:t>
            </a:fld>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sp>
        <p:nvSpPr>
          <p:cNvPr id="71685" name="Rectangle 2"/>
          <p:cNvSpPr>
            <a:spLocks noChangeArrowheads="1"/>
          </p:cNvSpPr>
          <p:nvPr/>
        </p:nvSpPr>
        <p:spPr bwMode="auto">
          <a:xfrm>
            <a:off x="1956914" y="6014502"/>
            <a:ext cx="6553200" cy="369332"/>
          </a:xfrm>
          <a:prstGeom prst="rect">
            <a:avLst/>
          </a:prstGeom>
          <a:solidFill>
            <a:schemeClr val="bg1"/>
          </a:solidFill>
          <a:ln w="38100">
            <a:solidFill>
              <a:schemeClr val="bg1"/>
            </a:solidFill>
            <a:miter lim="800000"/>
            <a:headEnd/>
            <a:tailEnd/>
          </a:ln>
        </p:spPr>
        <p:txBody>
          <a:bodyPr wrap="square">
            <a:spAutoFit/>
          </a:bodyPr>
          <a:lstStyle/>
          <a:p>
            <a:pPr algn="ctr"/>
            <a:r>
              <a:rPr lang="en-US" b="1" dirty="0"/>
              <a:t>Figure </a:t>
            </a:r>
            <a:r>
              <a:rPr lang="en-US" b="1" dirty="0" smtClean="0"/>
              <a:t>1.24 </a:t>
            </a:r>
            <a:r>
              <a:rPr lang="en-US" b="1" dirty="0"/>
              <a:t>(a) </a:t>
            </a:r>
            <a:r>
              <a:rPr lang="en-US" dirty="0"/>
              <a:t>A simple circuit used to illustrate the effect…</a:t>
            </a:r>
          </a:p>
        </p:txBody>
      </p:sp>
      <p:pic>
        <p:nvPicPr>
          <p:cNvPr id="7168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3226" y="2191972"/>
            <a:ext cx="4306888" cy="390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477432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a:xfrm>
            <a:off x="1176865" y="838200"/>
            <a:ext cx="6737353" cy="1295400"/>
          </a:xfrm>
        </p:spPr>
        <p:txBody>
          <a:bodyPr/>
          <a:lstStyle/>
          <a:p>
            <a:pPr eaLnBrk="1" hangingPunct="1"/>
            <a:r>
              <a:rPr lang="en-US" sz="3200" dirty="0" smtClean="0"/>
              <a:t>1</a:t>
            </a:r>
            <a:r>
              <a:rPr lang="en-US" sz="3200" b="0" dirty="0" smtClean="0"/>
              <a:t>.24</a:t>
            </a:r>
            <a:r>
              <a:rPr lang="en-US" sz="3200" b="0" dirty="0" smtClean="0"/>
              <a:t>.</a:t>
            </a:r>
            <a:r>
              <a:rPr lang="en-US" sz="3200" dirty="0" smtClean="0"/>
              <a:t> The Rectifier </a:t>
            </a:r>
            <a:br>
              <a:rPr lang="en-US" sz="3200" dirty="0" smtClean="0"/>
            </a:br>
            <a:r>
              <a:rPr lang="en-US" sz="3200" dirty="0" smtClean="0"/>
              <a:t>with a Filter Capacitor</a:t>
            </a:r>
          </a:p>
        </p:txBody>
      </p:sp>
      <p:sp>
        <p:nvSpPr>
          <p:cNvPr id="72708" name="Rectangle 3"/>
          <p:cNvSpPr>
            <a:spLocks noGrp="1" noChangeArrowheads="1"/>
          </p:cNvSpPr>
          <p:nvPr>
            <p:ph idx="1"/>
          </p:nvPr>
        </p:nvSpPr>
        <p:spPr/>
        <p:txBody>
          <a:bodyPr/>
          <a:lstStyle/>
          <a:p>
            <a:pPr eaLnBrk="1" hangingPunct="1"/>
            <a:r>
              <a:rPr lang="en-US" sz="3200" b="1" smtClean="0">
                <a:solidFill>
                  <a:srgbClr val="FF0000"/>
                </a:solidFill>
              </a:rPr>
              <a:t>Q: </a:t>
            </a:r>
            <a:r>
              <a:rPr lang="en-US" sz="3200" smtClean="0"/>
              <a:t>Why is this example </a:t>
            </a:r>
            <a:r>
              <a:rPr lang="en-US" sz="3200" smtClean="0">
                <a:solidFill>
                  <a:srgbClr val="FF0000"/>
                </a:solidFill>
              </a:rPr>
              <a:t>unrealistic</a:t>
            </a:r>
            <a:r>
              <a:rPr lang="en-US" sz="3200" smtClean="0"/>
              <a:t>?</a:t>
            </a:r>
          </a:p>
          <a:p>
            <a:pPr lvl="1" eaLnBrk="1" hangingPunct="1"/>
            <a:r>
              <a:rPr lang="en-US" sz="3200" b="1" smtClean="0">
                <a:solidFill>
                  <a:srgbClr val="008000"/>
                </a:solidFill>
              </a:rPr>
              <a:t>A: </a:t>
            </a:r>
            <a:r>
              <a:rPr lang="en-US" sz="3200" smtClean="0"/>
              <a:t>Because for any </a:t>
            </a:r>
            <a:r>
              <a:rPr lang="en-US" sz="3200" smtClean="0">
                <a:solidFill>
                  <a:srgbClr val="FF0000"/>
                </a:solidFill>
              </a:rPr>
              <a:t>practical application</a:t>
            </a:r>
            <a:r>
              <a:rPr lang="en-US" sz="3200" smtClean="0"/>
              <a:t>, the converter would supply a load (which in turn provides a path for capacitor discharging).</a:t>
            </a:r>
          </a:p>
        </p:txBody>
      </p:sp>
      <p:sp>
        <p:nvSpPr>
          <p:cNvPr id="2" name="Date Placeholder 1"/>
          <p:cNvSpPr>
            <a:spLocks noGrp="1"/>
          </p:cNvSpPr>
          <p:nvPr>
            <p:ph type="dt" sz="half" idx="10"/>
          </p:nvPr>
        </p:nvSpPr>
        <p:spPr/>
        <p:txBody>
          <a:bodyPr/>
          <a:lstStyle/>
          <a:p>
            <a:fld id="{EC6FC31C-6BBB-4444-B6B7-2785D67A4DE9}" type="datetime1">
              <a:rPr lang="en-US" smtClean="0"/>
              <a:t>1/10/2022</a:t>
            </a:fld>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78205860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US" sz="3200" smtClean="0"/>
              <a:t>Introduction</a:t>
            </a:r>
          </a:p>
        </p:txBody>
      </p:sp>
      <p:sp>
        <p:nvSpPr>
          <p:cNvPr id="3076" name="Rectangle 3"/>
          <p:cNvSpPr>
            <a:spLocks noGrp="1" noChangeArrowheads="1"/>
          </p:cNvSpPr>
          <p:nvPr>
            <p:ph idx="1"/>
          </p:nvPr>
        </p:nvSpPr>
        <p:spPr/>
        <p:txBody>
          <a:bodyPr>
            <a:normAutofit/>
          </a:bodyPr>
          <a:lstStyle/>
          <a:p>
            <a:pPr eaLnBrk="1" hangingPunct="1">
              <a:lnSpc>
                <a:spcPct val="90000"/>
              </a:lnSpc>
            </a:pPr>
            <a:r>
              <a:rPr lang="en-US" b="1" dirty="0" smtClean="0"/>
              <a:t>In this Lecture we will learn</a:t>
            </a:r>
          </a:p>
          <a:p>
            <a:pPr marL="400050" indent="-400050">
              <a:lnSpc>
                <a:spcPct val="90000"/>
              </a:lnSpc>
              <a:buFont typeface="Wingdings" pitchFamily="2" charset="2"/>
              <a:buChar char="q"/>
            </a:pPr>
            <a:r>
              <a:rPr lang="en-US" dirty="0" smtClean="0"/>
              <a:t>application </a:t>
            </a:r>
            <a:r>
              <a:rPr lang="en-US" dirty="0"/>
              <a:t>of the diode in the design of </a:t>
            </a:r>
            <a:r>
              <a:rPr lang="en-US" dirty="0">
                <a:solidFill>
                  <a:srgbClr val="FF0000"/>
                </a:solidFill>
              </a:rPr>
              <a:t>rectifier circuits</a:t>
            </a:r>
            <a:r>
              <a:rPr lang="en-US" dirty="0"/>
              <a:t>, which convert ac voltages to dc as needed for powering electronic </a:t>
            </a:r>
            <a:r>
              <a:rPr lang="en-US" dirty="0" smtClean="0"/>
              <a:t>equipment.</a:t>
            </a:r>
          </a:p>
          <a:p>
            <a:pPr marL="400050" indent="-400050">
              <a:lnSpc>
                <a:spcPct val="90000"/>
              </a:lnSpc>
              <a:buFont typeface="Wingdings" pitchFamily="2" charset="2"/>
              <a:buChar char="q"/>
            </a:pPr>
            <a:r>
              <a:rPr lang="en-US" dirty="0"/>
              <a:t>a number of other practical and important </a:t>
            </a:r>
            <a:r>
              <a:rPr lang="en-US" dirty="0" smtClean="0"/>
              <a:t>applications: </a:t>
            </a:r>
            <a:r>
              <a:rPr lang="en-US" dirty="0" smtClean="0">
                <a:solidFill>
                  <a:srgbClr val="FF0000"/>
                </a:solidFill>
              </a:rPr>
              <a:t>limiting and clamping circuits.</a:t>
            </a:r>
          </a:p>
          <a:p>
            <a:pPr marL="400050" indent="-400050">
              <a:lnSpc>
                <a:spcPct val="90000"/>
              </a:lnSpc>
              <a:buFont typeface="Wingdings" pitchFamily="2" charset="2"/>
              <a:buChar char="q"/>
            </a:pPr>
            <a:r>
              <a:rPr lang="en-US" dirty="0" smtClean="0"/>
              <a:t>Special diode types: </a:t>
            </a:r>
            <a:r>
              <a:rPr lang="en-US" dirty="0" smtClean="0">
                <a:solidFill>
                  <a:srgbClr val="FF0000"/>
                </a:solidFill>
              </a:rPr>
              <a:t>LED, Photo diode, </a:t>
            </a:r>
            <a:r>
              <a:rPr lang="en-US" dirty="0" err="1" smtClean="0">
                <a:solidFill>
                  <a:srgbClr val="FF0000"/>
                </a:solidFill>
              </a:rPr>
              <a:t>Schottky</a:t>
            </a:r>
            <a:r>
              <a:rPr lang="en-US" dirty="0" smtClean="0">
                <a:solidFill>
                  <a:srgbClr val="FF0000"/>
                </a:solidFill>
              </a:rPr>
              <a:t> diode, </a:t>
            </a:r>
            <a:r>
              <a:rPr lang="en-US" dirty="0" err="1" smtClean="0">
                <a:solidFill>
                  <a:srgbClr val="FF0000"/>
                </a:solidFill>
              </a:rPr>
              <a:t>Varactor</a:t>
            </a:r>
            <a:r>
              <a:rPr lang="en-US" dirty="0" smtClean="0">
                <a:solidFill>
                  <a:srgbClr val="FF0000"/>
                </a:solidFill>
              </a:rPr>
              <a:t> </a:t>
            </a:r>
            <a:r>
              <a:rPr lang="en-US" dirty="0">
                <a:solidFill>
                  <a:srgbClr val="FF0000"/>
                </a:solidFill>
              </a:rPr>
              <a:t>diode</a:t>
            </a:r>
            <a:r>
              <a:rPr lang="en-US" dirty="0" smtClean="0">
                <a:solidFill>
                  <a:srgbClr val="FF0000"/>
                </a:solidFill>
              </a:rPr>
              <a:t>, </a:t>
            </a:r>
            <a:r>
              <a:rPr lang="en-US" dirty="0" err="1" smtClean="0">
                <a:solidFill>
                  <a:srgbClr val="FF0000"/>
                </a:solidFill>
              </a:rPr>
              <a:t>Zener</a:t>
            </a:r>
            <a:r>
              <a:rPr lang="en-US" dirty="0" smtClean="0">
                <a:solidFill>
                  <a:srgbClr val="FF0000"/>
                </a:solidFill>
              </a:rPr>
              <a:t> diode.</a:t>
            </a:r>
            <a:endParaRPr lang="en-US" dirty="0">
              <a:solidFill>
                <a:srgbClr val="FF0000"/>
              </a:solidFill>
            </a:endParaRPr>
          </a:p>
        </p:txBody>
      </p:sp>
      <p:sp>
        <p:nvSpPr>
          <p:cNvPr id="2" name="Date Placeholder 1"/>
          <p:cNvSpPr>
            <a:spLocks noGrp="1"/>
          </p:cNvSpPr>
          <p:nvPr>
            <p:ph type="dt" sz="half" idx="10"/>
          </p:nvPr>
        </p:nvSpPr>
        <p:spPr/>
        <p:txBody>
          <a:bodyPr/>
          <a:lstStyle/>
          <a:p>
            <a:fld id="{B7566594-46B5-4F24-8D27-474D5970B029}" type="datetime1">
              <a:rPr lang="en-US" smtClean="0"/>
              <a:t>1/10/2022</a:t>
            </a:fld>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76289580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a:xfrm>
            <a:off x="2553692" y="818769"/>
            <a:ext cx="4038600" cy="1295400"/>
          </a:xfrm>
        </p:spPr>
        <p:txBody>
          <a:bodyPr/>
          <a:lstStyle/>
          <a:p>
            <a:pPr eaLnBrk="1" hangingPunct="1"/>
            <a:r>
              <a:rPr lang="en-US" sz="3200" dirty="0" smtClean="0"/>
              <a:t>1</a:t>
            </a:r>
            <a:r>
              <a:rPr lang="en-US" sz="3200" b="0" dirty="0" smtClean="0"/>
              <a:t>.24</a:t>
            </a:r>
            <a:r>
              <a:rPr lang="en-US" sz="3200" b="0" dirty="0" smtClean="0"/>
              <a:t>.</a:t>
            </a:r>
            <a:r>
              <a:rPr lang="en-US" sz="3200" dirty="0" smtClean="0"/>
              <a:t> The Rectifier</a:t>
            </a:r>
            <a:br>
              <a:rPr lang="en-US" sz="3200" dirty="0" smtClean="0"/>
            </a:br>
            <a:r>
              <a:rPr lang="en-US" sz="3200" dirty="0" smtClean="0"/>
              <a:t>with a Filter Capacitor</a:t>
            </a:r>
          </a:p>
        </p:txBody>
      </p:sp>
      <p:sp>
        <p:nvSpPr>
          <p:cNvPr id="73732" name="Rectangle 3"/>
          <p:cNvSpPr>
            <a:spLocks noGrp="1" noChangeArrowheads="1"/>
          </p:cNvSpPr>
          <p:nvPr>
            <p:ph sz="half" idx="1"/>
          </p:nvPr>
        </p:nvSpPr>
        <p:spPr>
          <a:xfrm>
            <a:off x="858242" y="2520236"/>
            <a:ext cx="3390900" cy="3048000"/>
          </a:xfrm>
          <a:noFill/>
        </p:spPr>
        <p:txBody>
          <a:bodyPr>
            <a:normAutofit lnSpcReduction="10000"/>
          </a:bodyPr>
          <a:lstStyle/>
          <a:p>
            <a:pPr eaLnBrk="1" hangingPunct="1"/>
            <a:r>
              <a:rPr lang="en-US" b="1" dirty="0" smtClean="0">
                <a:solidFill>
                  <a:srgbClr val="FF0000"/>
                </a:solidFill>
              </a:rPr>
              <a:t>Q:</a:t>
            </a:r>
            <a:r>
              <a:rPr lang="en-US" dirty="0" smtClean="0"/>
              <a:t> What happens when </a:t>
            </a:r>
            <a:r>
              <a:rPr lang="en-US" b="1" dirty="0" smtClean="0">
                <a:solidFill>
                  <a:srgbClr val="3333FF"/>
                </a:solidFill>
              </a:rPr>
              <a:t>load resistor</a:t>
            </a:r>
            <a:r>
              <a:rPr lang="en-US" dirty="0" smtClean="0"/>
              <a:t> is placed in series with capacitor? </a:t>
            </a:r>
          </a:p>
          <a:p>
            <a:pPr lvl="1" eaLnBrk="1" hangingPunct="1"/>
            <a:r>
              <a:rPr lang="en-US" sz="2400" b="1" dirty="0" smtClean="0">
                <a:solidFill>
                  <a:srgbClr val="008000"/>
                </a:solidFill>
              </a:rPr>
              <a:t>A: </a:t>
            </a:r>
            <a:r>
              <a:rPr lang="en-US" sz="2400" dirty="0" smtClean="0"/>
              <a:t>One must now consider the </a:t>
            </a:r>
            <a:r>
              <a:rPr lang="en-US" sz="2400" dirty="0" smtClean="0">
                <a:solidFill>
                  <a:srgbClr val="FF0000"/>
                </a:solidFill>
              </a:rPr>
              <a:t>discharging of capacitor across load.</a:t>
            </a:r>
          </a:p>
        </p:txBody>
      </p:sp>
      <p:sp>
        <p:nvSpPr>
          <p:cNvPr id="2" name="Date Placeholder 1"/>
          <p:cNvSpPr>
            <a:spLocks noGrp="1"/>
          </p:cNvSpPr>
          <p:nvPr>
            <p:ph type="dt" sz="half" idx="10"/>
          </p:nvPr>
        </p:nvSpPr>
        <p:spPr/>
        <p:txBody>
          <a:bodyPr/>
          <a:lstStyle/>
          <a:p>
            <a:fld id="{7E14C39F-5638-46E6-A5C8-894498133E48}" type="datetime1">
              <a:rPr lang="en-US" smtClean="0"/>
              <a:t>1/10/2022</a:t>
            </a:fld>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a:p>
        </p:txBody>
      </p:sp>
      <p:pic>
        <p:nvPicPr>
          <p:cNvPr id="7373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5950" y="2667000"/>
            <a:ext cx="390144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455128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a:xfrm>
            <a:off x="689095" y="743309"/>
            <a:ext cx="4038600" cy="1295400"/>
          </a:xfrm>
        </p:spPr>
        <p:txBody>
          <a:bodyPr/>
          <a:lstStyle/>
          <a:p>
            <a:pPr eaLnBrk="1" hangingPunct="1"/>
            <a:r>
              <a:rPr lang="en-US" sz="3200" dirty="0" smtClean="0"/>
              <a:t>1</a:t>
            </a:r>
            <a:r>
              <a:rPr lang="en-US" sz="3200" b="0" dirty="0" smtClean="0"/>
              <a:t>.24</a:t>
            </a:r>
            <a:r>
              <a:rPr lang="en-US" sz="3200" b="0" dirty="0" smtClean="0"/>
              <a:t>.</a:t>
            </a:r>
            <a:r>
              <a:rPr lang="en-US" sz="3200" dirty="0" smtClean="0"/>
              <a:t> The Rectifier</a:t>
            </a:r>
            <a:br>
              <a:rPr lang="en-US" sz="3200" dirty="0" smtClean="0"/>
            </a:br>
            <a:r>
              <a:rPr lang="en-US" sz="3200" dirty="0" smtClean="0"/>
              <a:t>with a Filter Capacitor</a:t>
            </a:r>
          </a:p>
        </p:txBody>
      </p:sp>
      <p:graphicFrame>
        <p:nvGraphicFramePr>
          <p:cNvPr id="74763" name="Object 4"/>
          <p:cNvGraphicFramePr>
            <a:graphicFrameLocks noGrp="1" noChangeAspect="1"/>
          </p:cNvGraphicFramePr>
          <p:nvPr>
            <p:ph sz="half" idx="2"/>
          </p:nvPr>
        </p:nvGraphicFramePr>
        <p:xfrm>
          <a:off x="1022350" y="4114800"/>
          <a:ext cx="2557463" cy="2238375"/>
        </p:xfrm>
        <a:graphic>
          <a:graphicData uri="http://schemas.openxmlformats.org/presentationml/2006/ole">
            <mc:AlternateContent xmlns:mc="http://schemas.openxmlformats.org/markup-compatibility/2006">
              <mc:Choice xmlns:v="urn:schemas-microsoft-com:vml" Requires="v">
                <p:oleObj spid="_x0000_s14374" name="Equation" r:id="rId4" imgW="914400" imgH="800100" progId="Equation.DSMT4">
                  <p:embed/>
                </p:oleObj>
              </mc:Choice>
              <mc:Fallback>
                <p:oleObj name="Equation" r:id="rId4" imgW="914400" imgH="8001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2350" y="4114800"/>
                        <a:ext cx="2557463" cy="22383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76200" cmpd="sng">
                            <a:solidFill>
                              <a:srgbClr val="FFFF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1"/>
          </p:nvPr>
        </p:nvSpPr>
        <p:spPr/>
        <p:txBody>
          <a:bodyPr/>
          <a:lstStyle/>
          <a:p>
            <a:pPr>
              <a:defRPr/>
            </a:pPr>
            <a:fld id="{ABEEFF7F-5A95-49AE-8F53-BC2EF76CBC23}" type="slidenum">
              <a:rPr lang="en-US" smtClean="0"/>
              <a:pPr>
                <a:defRPr/>
              </a:pPr>
              <a:t>21</a:t>
            </a:fld>
            <a:endParaRPr lang="en-US"/>
          </a:p>
        </p:txBody>
      </p:sp>
      <p:pic>
        <p:nvPicPr>
          <p:cNvPr id="7475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9325" y="3505200"/>
            <a:ext cx="4003675" cy="250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8" name="Text Box 6"/>
          <p:cNvSpPr txBox="1">
            <a:spLocks noChangeArrowheads="1"/>
          </p:cNvSpPr>
          <p:nvPr/>
        </p:nvSpPr>
        <p:spPr bwMode="auto">
          <a:xfrm>
            <a:off x="5562600" y="5943600"/>
            <a:ext cx="2590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Calibri" pitchFamily="34" charset="0"/>
              </a:defRPr>
            </a:lvl1pPr>
            <a:lvl2pPr marL="742950" indent="-285750" eaLnBrk="0" hangingPunct="0">
              <a:defRPr sz="1600">
                <a:solidFill>
                  <a:schemeClr val="tx1"/>
                </a:solidFill>
                <a:latin typeface="Calibri" pitchFamily="34" charset="0"/>
              </a:defRPr>
            </a:lvl2pPr>
            <a:lvl3pPr marL="1143000" indent="-228600" eaLnBrk="0" hangingPunct="0">
              <a:defRPr sz="1600">
                <a:solidFill>
                  <a:schemeClr val="tx1"/>
                </a:solidFill>
                <a:latin typeface="Calibri" pitchFamily="34" charset="0"/>
              </a:defRPr>
            </a:lvl3pPr>
            <a:lvl4pPr marL="1600200" indent="-228600" eaLnBrk="0" hangingPunct="0">
              <a:defRPr sz="1600">
                <a:solidFill>
                  <a:schemeClr val="tx1"/>
                </a:solidFill>
                <a:latin typeface="Calibri" pitchFamily="34" charset="0"/>
              </a:defRPr>
            </a:lvl4pPr>
            <a:lvl5pPr marL="2057400" indent="-228600" eaLnBrk="0" hangingPunct="0">
              <a:defRPr sz="1600">
                <a:solidFill>
                  <a:schemeClr val="tx1"/>
                </a:solidFill>
                <a:latin typeface="Calibri" pitchFamily="34" charset="0"/>
              </a:defRPr>
            </a:lvl5pPr>
            <a:lvl6pPr marL="2514600" indent="-228600" algn="r" eaLnBrk="0" fontAlgn="base" hangingPunct="0">
              <a:spcBef>
                <a:spcPct val="0"/>
              </a:spcBef>
              <a:spcAft>
                <a:spcPct val="0"/>
              </a:spcAft>
              <a:defRPr sz="1600">
                <a:solidFill>
                  <a:schemeClr val="tx1"/>
                </a:solidFill>
                <a:latin typeface="Calibri" pitchFamily="34" charset="0"/>
              </a:defRPr>
            </a:lvl6pPr>
            <a:lvl7pPr marL="2971800" indent="-228600" algn="r" eaLnBrk="0" fontAlgn="base" hangingPunct="0">
              <a:spcBef>
                <a:spcPct val="0"/>
              </a:spcBef>
              <a:spcAft>
                <a:spcPct val="0"/>
              </a:spcAft>
              <a:defRPr sz="1600">
                <a:solidFill>
                  <a:schemeClr val="tx1"/>
                </a:solidFill>
                <a:latin typeface="Calibri" pitchFamily="34" charset="0"/>
              </a:defRPr>
            </a:lvl7pPr>
            <a:lvl8pPr marL="3429000" indent="-228600" algn="r" eaLnBrk="0" fontAlgn="base" hangingPunct="0">
              <a:spcBef>
                <a:spcPct val="0"/>
              </a:spcBef>
              <a:spcAft>
                <a:spcPct val="0"/>
              </a:spcAft>
              <a:defRPr sz="1600">
                <a:solidFill>
                  <a:schemeClr val="tx1"/>
                </a:solidFill>
                <a:latin typeface="Calibri" pitchFamily="34" charset="0"/>
              </a:defRPr>
            </a:lvl8pPr>
            <a:lvl9pPr marL="3886200" indent="-228600" algn="r" eaLnBrk="0" fontAlgn="base" hangingPunct="0">
              <a:spcBef>
                <a:spcPct val="0"/>
              </a:spcBef>
              <a:spcAft>
                <a:spcPct val="0"/>
              </a:spcAft>
              <a:defRPr sz="1600">
                <a:solidFill>
                  <a:schemeClr val="tx1"/>
                </a:solidFill>
                <a:latin typeface="Calibri" pitchFamily="34" charset="0"/>
              </a:defRPr>
            </a:lvl9pPr>
          </a:lstStyle>
          <a:p>
            <a:pPr algn="ctr" eaLnBrk="1" hangingPunct="1">
              <a:spcBef>
                <a:spcPct val="50000"/>
              </a:spcBef>
            </a:pPr>
            <a:r>
              <a:rPr lang="en-US" sz="3000">
                <a:solidFill>
                  <a:srgbClr val="FF0000"/>
                </a:solidFill>
              </a:rPr>
              <a:t>circuit state #2</a:t>
            </a:r>
          </a:p>
        </p:txBody>
      </p:sp>
      <p:sp>
        <p:nvSpPr>
          <p:cNvPr id="74759" name="Rectangle 7"/>
          <p:cNvSpPr>
            <a:spLocks noChangeArrowheads="1"/>
          </p:cNvSpPr>
          <p:nvPr/>
        </p:nvSpPr>
        <p:spPr bwMode="auto">
          <a:xfrm>
            <a:off x="4803895" y="3581400"/>
            <a:ext cx="1825505" cy="2362200"/>
          </a:xfrm>
          <a:prstGeom prst="rect">
            <a:avLst/>
          </a:prstGeom>
          <a:solidFill>
            <a:schemeClr val="bg1">
              <a:alpha val="89803"/>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7476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8850" y="400050"/>
            <a:ext cx="3994150"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61" name="Text Box 9"/>
          <p:cNvSpPr txBox="1">
            <a:spLocks noChangeArrowheads="1"/>
          </p:cNvSpPr>
          <p:nvPr/>
        </p:nvSpPr>
        <p:spPr bwMode="auto">
          <a:xfrm>
            <a:off x="5562600" y="2895600"/>
            <a:ext cx="2590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Calibri" pitchFamily="34" charset="0"/>
              </a:defRPr>
            </a:lvl1pPr>
            <a:lvl2pPr marL="742950" indent="-285750" eaLnBrk="0" hangingPunct="0">
              <a:defRPr sz="1600">
                <a:solidFill>
                  <a:schemeClr val="tx1"/>
                </a:solidFill>
                <a:latin typeface="Calibri" pitchFamily="34" charset="0"/>
              </a:defRPr>
            </a:lvl2pPr>
            <a:lvl3pPr marL="1143000" indent="-228600" eaLnBrk="0" hangingPunct="0">
              <a:defRPr sz="1600">
                <a:solidFill>
                  <a:schemeClr val="tx1"/>
                </a:solidFill>
                <a:latin typeface="Calibri" pitchFamily="34" charset="0"/>
              </a:defRPr>
            </a:lvl3pPr>
            <a:lvl4pPr marL="1600200" indent="-228600" eaLnBrk="0" hangingPunct="0">
              <a:defRPr sz="1600">
                <a:solidFill>
                  <a:schemeClr val="tx1"/>
                </a:solidFill>
                <a:latin typeface="Calibri" pitchFamily="34" charset="0"/>
              </a:defRPr>
            </a:lvl4pPr>
            <a:lvl5pPr marL="2057400" indent="-228600" eaLnBrk="0" hangingPunct="0">
              <a:defRPr sz="1600">
                <a:solidFill>
                  <a:schemeClr val="tx1"/>
                </a:solidFill>
                <a:latin typeface="Calibri" pitchFamily="34" charset="0"/>
              </a:defRPr>
            </a:lvl5pPr>
            <a:lvl6pPr marL="2514600" indent="-228600" algn="r" eaLnBrk="0" fontAlgn="base" hangingPunct="0">
              <a:spcBef>
                <a:spcPct val="0"/>
              </a:spcBef>
              <a:spcAft>
                <a:spcPct val="0"/>
              </a:spcAft>
              <a:defRPr sz="1600">
                <a:solidFill>
                  <a:schemeClr val="tx1"/>
                </a:solidFill>
                <a:latin typeface="Calibri" pitchFamily="34" charset="0"/>
              </a:defRPr>
            </a:lvl6pPr>
            <a:lvl7pPr marL="2971800" indent="-228600" algn="r" eaLnBrk="0" fontAlgn="base" hangingPunct="0">
              <a:spcBef>
                <a:spcPct val="0"/>
              </a:spcBef>
              <a:spcAft>
                <a:spcPct val="0"/>
              </a:spcAft>
              <a:defRPr sz="1600">
                <a:solidFill>
                  <a:schemeClr val="tx1"/>
                </a:solidFill>
                <a:latin typeface="Calibri" pitchFamily="34" charset="0"/>
              </a:defRPr>
            </a:lvl7pPr>
            <a:lvl8pPr marL="3429000" indent="-228600" algn="r" eaLnBrk="0" fontAlgn="base" hangingPunct="0">
              <a:spcBef>
                <a:spcPct val="0"/>
              </a:spcBef>
              <a:spcAft>
                <a:spcPct val="0"/>
              </a:spcAft>
              <a:defRPr sz="1600">
                <a:solidFill>
                  <a:schemeClr val="tx1"/>
                </a:solidFill>
                <a:latin typeface="Calibri" pitchFamily="34" charset="0"/>
              </a:defRPr>
            </a:lvl8pPr>
            <a:lvl9pPr marL="3886200" indent="-228600" algn="r" eaLnBrk="0" fontAlgn="base" hangingPunct="0">
              <a:spcBef>
                <a:spcPct val="0"/>
              </a:spcBef>
              <a:spcAft>
                <a:spcPct val="0"/>
              </a:spcAft>
              <a:defRPr sz="1600">
                <a:solidFill>
                  <a:schemeClr val="tx1"/>
                </a:solidFill>
                <a:latin typeface="Calibri" pitchFamily="34" charset="0"/>
              </a:defRPr>
            </a:lvl9pPr>
          </a:lstStyle>
          <a:p>
            <a:pPr algn="ctr" eaLnBrk="1" hangingPunct="1">
              <a:spcBef>
                <a:spcPct val="50000"/>
              </a:spcBef>
            </a:pPr>
            <a:r>
              <a:rPr lang="en-US" sz="3000">
                <a:solidFill>
                  <a:srgbClr val="FF0000"/>
                </a:solidFill>
              </a:rPr>
              <a:t>circuit state #1</a:t>
            </a:r>
          </a:p>
        </p:txBody>
      </p:sp>
      <p:sp>
        <p:nvSpPr>
          <p:cNvPr id="1722378" name="Line 10"/>
          <p:cNvSpPr>
            <a:spLocks noChangeShapeType="1"/>
          </p:cNvSpPr>
          <p:nvPr/>
        </p:nvSpPr>
        <p:spPr bwMode="auto">
          <a:xfrm flipV="1">
            <a:off x="3581400" y="2286000"/>
            <a:ext cx="1447800" cy="2514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2379" name="Line 11"/>
          <p:cNvSpPr>
            <a:spLocks noChangeShapeType="1"/>
          </p:cNvSpPr>
          <p:nvPr/>
        </p:nvSpPr>
        <p:spPr bwMode="auto">
          <a:xfrm flipV="1">
            <a:off x="3505200" y="5029200"/>
            <a:ext cx="2971800" cy="4572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6" name="Rectangle 13"/>
          <p:cNvSpPr>
            <a:spLocks noChangeArrowheads="1"/>
          </p:cNvSpPr>
          <p:nvPr/>
        </p:nvSpPr>
        <p:spPr bwMode="auto">
          <a:xfrm>
            <a:off x="6629400" y="3886200"/>
            <a:ext cx="381000" cy="381000"/>
          </a:xfrm>
          <a:prstGeom prst="rect">
            <a:avLst/>
          </a:prstGeom>
          <a:solidFill>
            <a:schemeClr val="bg1">
              <a:alpha val="89803"/>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67" name="Rectangle 14"/>
          <p:cNvSpPr>
            <a:spLocks noChangeArrowheads="1"/>
          </p:cNvSpPr>
          <p:nvPr/>
        </p:nvSpPr>
        <p:spPr bwMode="auto">
          <a:xfrm>
            <a:off x="6629400" y="5562600"/>
            <a:ext cx="381000" cy="381000"/>
          </a:xfrm>
          <a:prstGeom prst="rect">
            <a:avLst/>
          </a:prstGeom>
          <a:solidFill>
            <a:schemeClr val="bg1">
              <a:alpha val="89803"/>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12416927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22378"/>
                                        </p:tgtEl>
                                        <p:attrNameLst>
                                          <p:attrName>style.visibility</p:attrName>
                                        </p:attrNameLst>
                                      </p:cBhvr>
                                      <p:to>
                                        <p:strVal val="visible"/>
                                      </p:to>
                                    </p:set>
                                    <p:animEffect transition="in" filter="fade">
                                      <p:cBhvr>
                                        <p:cTn id="7" dur="1000"/>
                                        <p:tgtEl>
                                          <p:spTgt spid="1722378"/>
                                        </p:tgtEl>
                                      </p:cBhvr>
                                    </p:animEffect>
                                  </p:childTnLst>
                                </p:cTn>
                              </p:par>
                            </p:childTnLst>
                          </p:cTn>
                        </p:par>
                        <p:par>
                          <p:cTn id="8" fill="hold" nodeType="afterGroup">
                            <p:stCondLst>
                              <p:cond delay="1000"/>
                            </p:stCondLst>
                            <p:childTnLst>
                              <p:par>
                                <p:cTn id="9" presetID="10" presetClass="exit" presetSubtype="0" fill="hold" grpId="1" nodeType="afterEffect">
                                  <p:stCondLst>
                                    <p:cond delay="0"/>
                                  </p:stCondLst>
                                  <p:childTnLst>
                                    <p:animEffect transition="out" filter="fade">
                                      <p:cBhvr>
                                        <p:cTn id="10" dur="1000"/>
                                        <p:tgtEl>
                                          <p:spTgt spid="1722378"/>
                                        </p:tgtEl>
                                      </p:cBhvr>
                                    </p:animEffect>
                                    <p:set>
                                      <p:cBhvr>
                                        <p:cTn id="11" dur="1" fill="hold">
                                          <p:stCondLst>
                                            <p:cond delay="999"/>
                                          </p:stCondLst>
                                        </p:cTn>
                                        <p:tgtEl>
                                          <p:spTgt spid="1722378"/>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1722379"/>
                                        </p:tgtEl>
                                        <p:attrNameLst>
                                          <p:attrName>style.visibility</p:attrName>
                                        </p:attrNameLst>
                                      </p:cBhvr>
                                      <p:to>
                                        <p:strVal val="visible"/>
                                      </p:to>
                                    </p:set>
                                    <p:animEffect transition="in" filter="fade">
                                      <p:cBhvr>
                                        <p:cTn id="14" dur="1000"/>
                                        <p:tgtEl>
                                          <p:spTgt spid="1722379"/>
                                        </p:tgtEl>
                                      </p:cBhvr>
                                    </p:animEffect>
                                  </p:childTnLst>
                                </p:cTn>
                              </p:par>
                            </p:childTnLst>
                          </p:cTn>
                        </p:par>
                        <p:par>
                          <p:cTn id="15" fill="hold" nodeType="afterGroup">
                            <p:stCondLst>
                              <p:cond delay="2000"/>
                            </p:stCondLst>
                            <p:childTnLst>
                              <p:par>
                                <p:cTn id="16" presetID="10" presetClass="exit" presetSubtype="0" fill="hold" grpId="1" nodeType="afterEffect">
                                  <p:stCondLst>
                                    <p:cond delay="0"/>
                                  </p:stCondLst>
                                  <p:childTnLst>
                                    <p:animEffect transition="out" filter="fade">
                                      <p:cBhvr>
                                        <p:cTn id="17" dur="1000"/>
                                        <p:tgtEl>
                                          <p:spTgt spid="1722379"/>
                                        </p:tgtEl>
                                      </p:cBhvr>
                                    </p:animEffect>
                                    <p:set>
                                      <p:cBhvr>
                                        <p:cTn id="18" dur="1" fill="hold">
                                          <p:stCondLst>
                                            <p:cond delay="999"/>
                                          </p:stCondLst>
                                        </p:cTn>
                                        <p:tgtEl>
                                          <p:spTgt spid="1722379"/>
                                        </p:tgtEl>
                                        <p:attrNameLst>
                                          <p:attrName>style.visibility</p:attrName>
                                        </p:attrNameLst>
                                      </p:cBhvr>
                                      <p:to>
                                        <p:strVal val="hidden"/>
                                      </p:to>
                                    </p:set>
                                  </p:childTnLst>
                                </p:cTn>
                              </p:par>
                              <p:par>
                                <p:cTn id="19" presetID="10" presetClass="entr" presetSubtype="0" fill="hold" grpId="2" nodeType="withEffect">
                                  <p:stCondLst>
                                    <p:cond delay="0"/>
                                  </p:stCondLst>
                                  <p:childTnLst>
                                    <p:set>
                                      <p:cBhvr>
                                        <p:cTn id="20" dur="1" fill="hold">
                                          <p:stCondLst>
                                            <p:cond delay="0"/>
                                          </p:stCondLst>
                                        </p:cTn>
                                        <p:tgtEl>
                                          <p:spTgt spid="1722378"/>
                                        </p:tgtEl>
                                        <p:attrNameLst>
                                          <p:attrName>style.visibility</p:attrName>
                                        </p:attrNameLst>
                                      </p:cBhvr>
                                      <p:to>
                                        <p:strVal val="visible"/>
                                      </p:to>
                                    </p:set>
                                    <p:animEffect transition="in" filter="fade">
                                      <p:cBhvr>
                                        <p:cTn id="21" dur="1000"/>
                                        <p:tgtEl>
                                          <p:spTgt spid="1722378"/>
                                        </p:tgtEl>
                                      </p:cBhvr>
                                    </p:animEffect>
                                  </p:childTnLst>
                                </p:cTn>
                              </p:par>
                            </p:childTnLst>
                          </p:cTn>
                        </p:par>
                        <p:par>
                          <p:cTn id="22" fill="hold" nodeType="afterGroup">
                            <p:stCondLst>
                              <p:cond delay="3000"/>
                            </p:stCondLst>
                            <p:childTnLst>
                              <p:par>
                                <p:cTn id="23" presetID="10" presetClass="exit" presetSubtype="0" fill="hold" grpId="3" nodeType="afterEffect">
                                  <p:stCondLst>
                                    <p:cond delay="0"/>
                                  </p:stCondLst>
                                  <p:childTnLst>
                                    <p:animEffect transition="out" filter="fade">
                                      <p:cBhvr>
                                        <p:cTn id="24" dur="1000"/>
                                        <p:tgtEl>
                                          <p:spTgt spid="1722378"/>
                                        </p:tgtEl>
                                      </p:cBhvr>
                                    </p:animEffect>
                                    <p:set>
                                      <p:cBhvr>
                                        <p:cTn id="25" dur="1" fill="hold">
                                          <p:stCondLst>
                                            <p:cond delay="999"/>
                                          </p:stCondLst>
                                        </p:cTn>
                                        <p:tgtEl>
                                          <p:spTgt spid="1722378"/>
                                        </p:tgtEl>
                                        <p:attrNameLst>
                                          <p:attrName>style.visibility</p:attrName>
                                        </p:attrNameLst>
                                      </p:cBhvr>
                                      <p:to>
                                        <p:strVal val="hidden"/>
                                      </p:to>
                                    </p:set>
                                  </p:childTnLst>
                                </p:cTn>
                              </p:par>
                              <p:par>
                                <p:cTn id="26" presetID="10" presetClass="entr" presetSubtype="0" fill="hold" grpId="2" nodeType="withEffect">
                                  <p:stCondLst>
                                    <p:cond delay="0"/>
                                  </p:stCondLst>
                                  <p:childTnLst>
                                    <p:set>
                                      <p:cBhvr>
                                        <p:cTn id="27" dur="1" fill="hold">
                                          <p:stCondLst>
                                            <p:cond delay="0"/>
                                          </p:stCondLst>
                                        </p:cTn>
                                        <p:tgtEl>
                                          <p:spTgt spid="1722379"/>
                                        </p:tgtEl>
                                        <p:attrNameLst>
                                          <p:attrName>style.visibility</p:attrName>
                                        </p:attrNameLst>
                                      </p:cBhvr>
                                      <p:to>
                                        <p:strVal val="visible"/>
                                      </p:to>
                                    </p:set>
                                    <p:animEffect transition="in" filter="fade">
                                      <p:cBhvr>
                                        <p:cTn id="28" dur="1000"/>
                                        <p:tgtEl>
                                          <p:spTgt spid="1722379"/>
                                        </p:tgtEl>
                                      </p:cBhvr>
                                    </p:animEffect>
                                  </p:childTnLst>
                                </p:cTn>
                              </p:par>
                            </p:childTnLst>
                          </p:cTn>
                        </p:par>
                        <p:par>
                          <p:cTn id="29" fill="hold" nodeType="afterGroup">
                            <p:stCondLst>
                              <p:cond delay="4000"/>
                            </p:stCondLst>
                            <p:childTnLst>
                              <p:par>
                                <p:cTn id="30" presetID="10" presetClass="exit" presetSubtype="0" fill="hold" grpId="3" nodeType="afterEffect">
                                  <p:stCondLst>
                                    <p:cond delay="0"/>
                                  </p:stCondLst>
                                  <p:childTnLst>
                                    <p:animEffect transition="out" filter="fade">
                                      <p:cBhvr>
                                        <p:cTn id="31" dur="1000"/>
                                        <p:tgtEl>
                                          <p:spTgt spid="1722379"/>
                                        </p:tgtEl>
                                      </p:cBhvr>
                                    </p:animEffect>
                                    <p:set>
                                      <p:cBhvr>
                                        <p:cTn id="32" dur="1" fill="hold">
                                          <p:stCondLst>
                                            <p:cond delay="999"/>
                                          </p:stCondLst>
                                        </p:cTn>
                                        <p:tgtEl>
                                          <p:spTgt spid="1722379"/>
                                        </p:tgtEl>
                                        <p:attrNameLst>
                                          <p:attrName>style.visibility</p:attrName>
                                        </p:attrNameLst>
                                      </p:cBhvr>
                                      <p:to>
                                        <p:strVal val="hidden"/>
                                      </p:to>
                                    </p:set>
                                  </p:childTnLst>
                                </p:cTn>
                              </p:par>
                              <p:par>
                                <p:cTn id="33" presetID="10" presetClass="entr" presetSubtype="0" fill="hold" grpId="4" nodeType="withEffect">
                                  <p:stCondLst>
                                    <p:cond delay="0"/>
                                  </p:stCondLst>
                                  <p:childTnLst>
                                    <p:set>
                                      <p:cBhvr>
                                        <p:cTn id="34" dur="1" fill="hold">
                                          <p:stCondLst>
                                            <p:cond delay="0"/>
                                          </p:stCondLst>
                                        </p:cTn>
                                        <p:tgtEl>
                                          <p:spTgt spid="1722378"/>
                                        </p:tgtEl>
                                        <p:attrNameLst>
                                          <p:attrName>style.visibility</p:attrName>
                                        </p:attrNameLst>
                                      </p:cBhvr>
                                      <p:to>
                                        <p:strVal val="visible"/>
                                      </p:to>
                                    </p:set>
                                    <p:animEffect transition="in" filter="fade">
                                      <p:cBhvr>
                                        <p:cTn id="35" dur="1000"/>
                                        <p:tgtEl>
                                          <p:spTgt spid="1722378"/>
                                        </p:tgtEl>
                                      </p:cBhvr>
                                    </p:animEffect>
                                  </p:childTnLst>
                                </p:cTn>
                              </p:par>
                            </p:childTnLst>
                          </p:cTn>
                        </p:par>
                        <p:par>
                          <p:cTn id="36" fill="hold" nodeType="afterGroup">
                            <p:stCondLst>
                              <p:cond delay="5000"/>
                            </p:stCondLst>
                            <p:childTnLst>
                              <p:par>
                                <p:cTn id="37" presetID="10" presetClass="entr" presetSubtype="0" fill="hold" grpId="4" nodeType="afterEffect">
                                  <p:stCondLst>
                                    <p:cond delay="0"/>
                                  </p:stCondLst>
                                  <p:childTnLst>
                                    <p:set>
                                      <p:cBhvr>
                                        <p:cTn id="38" dur="1" fill="hold">
                                          <p:stCondLst>
                                            <p:cond delay="0"/>
                                          </p:stCondLst>
                                        </p:cTn>
                                        <p:tgtEl>
                                          <p:spTgt spid="1722379"/>
                                        </p:tgtEl>
                                        <p:attrNameLst>
                                          <p:attrName>style.visibility</p:attrName>
                                        </p:attrNameLst>
                                      </p:cBhvr>
                                      <p:to>
                                        <p:strVal val="visible"/>
                                      </p:to>
                                    </p:set>
                                    <p:animEffect transition="in" filter="fade">
                                      <p:cBhvr>
                                        <p:cTn id="39" dur="1000"/>
                                        <p:tgtEl>
                                          <p:spTgt spid="1722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2378" grpId="0" animBg="1"/>
      <p:bldP spid="1722378" grpId="1" animBg="1"/>
      <p:bldP spid="1722378" grpId="2" animBg="1"/>
      <p:bldP spid="1722378" grpId="3" animBg="1"/>
      <p:bldP spid="1722378" grpId="4" animBg="1"/>
      <p:bldP spid="1722379" grpId="0" animBg="1"/>
      <p:bldP spid="1722379" grpId="1" animBg="1"/>
      <p:bldP spid="1722379" grpId="2" animBg="1"/>
      <p:bldP spid="1722379" grpId="3" animBg="1"/>
      <p:bldP spid="1722379" grpId="4"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pPr eaLnBrk="1" hangingPunct="1"/>
            <a:endParaRPr lang="en-US" smtClean="0"/>
          </a:p>
        </p:txBody>
      </p:sp>
      <p:graphicFrame>
        <p:nvGraphicFramePr>
          <p:cNvPr id="82950" name="Object 6"/>
          <p:cNvGraphicFramePr>
            <a:graphicFrameLocks noGrp="1" noChangeAspect="1"/>
          </p:cNvGraphicFramePr>
          <p:nvPr>
            <p:ph idx="1"/>
          </p:nvPr>
        </p:nvGraphicFramePr>
        <p:xfrm>
          <a:off x="187325" y="152400"/>
          <a:ext cx="2632075" cy="2403475"/>
        </p:xfrm>
        <a:graphic>
          <a:graphicData uri="http://schemas.openxmlformats.org/presentationml/2006/ole">
            <mc:AlternateContent xmlns:mc="http://schemas.openxmlformats.org/markup-compatibility/2006">
              <mc:Choice xmlns:v="urn:schemas-microsoft-com:vml" Requires="v">
                <p:oleObj spid="_x0000_s19492" name="Equation" r:id="rId4" imgW="876300" imgH="800100" progId="Equation.DSMT4">
                  <p:embed/>
                </p:oleObj>
              </mc:Choice>
              <mc:Fallback>
                <p:oleObj name="Equation" r:id="rId4" imgW="876300" imgH="8001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325" y="152400"/>
                        <a:ext cx="2632075" cy="24034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76200" cmpd="sng">
                            <a:solidFill>
                              <a:srgbClr val="FFFF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Date Placeholder 1"/>
          <p:cNvSpPr>
            <a:spLocks noGrp="1"/>
          </p:cNvSpPr>
          <p:nvPr>
            <p:ph type="dt" sz="half" idx="10"/>
          </p:nvPr>
        </p:nvSpPr>
        <p:spPr/>
        <p:txBody>
          <a:bodyPr/>
          <a:lstStyle/>
          <a:p>
            <a:fld id="{F581B4A4-F918-46A3-8ADB-62A338BFEDCA}" type="datetime1">
              <a:rPr lang="en-US" smtClean="0"/>
              <a:t>1/10/2022</a:t>
            </a:fld>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
        <p:nvSpPr>
          <p:cNvPr id="82948" name="Rectangle 3"/>
          <p:cNvSpPr>
            <a:spLocks noChangeArrowheads="1"/>
          </p:cNvSpPr>
          <p:nvPr/>
        </p:nvSpPr>
        <p:spPr bwMode="auto">
          <a:xfrm>
            <a:off x="0" y="0"/>
            <a:ext cx="9144000" cy="6858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82949" name="Picture 4" descr="se04F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304800"/>
            <a:ext cx="8697913" cy="528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4423" name="Rectangle 7"/>
          <p:cNvSpPr>
            <a:spLocks noChangeArrowheads="1"/>
          </p:cNvSpPr>
          <p:nvPr/>
        </p:nvSpPr>
        <p:spPr bwMode="auto">
          <a:xfrm>
            <a:off x="3810000" y="304800"/>
            <a:ext cx="228600" cy="5105400"/>
          </a:xfrm>
          <a:prstGeom prst="rect">
            <a:avLst/>
          </a:prstGeom>
          <a:solidFill>
            <a:srgbClr val="00FF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4424" name="Rectangle 8"/>
          <p:cNvSpPr>
            <a:spLocks noChangeArrowheads="1"/>
          </p:cNvSpPr>
          <p:nvPr/>
        </p:nvSpPr>
        <p:spPr bwMode="auto">
          <a:xfrm>
            <a:off x="6096000" y="304800"/>
            <a:ext cx="228600" cy="5105400"/>
          </a:xfrm>
          <a:prstGeom prst="rect">
            <a:avLst/>
          </a:prstGeom>
          <a:solidFill>
            <a:srgbClr val="00FF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4425" name="Rectangle 9"/>
          <p:cNvSpPr>
            <a:spLocks noChangeArrowheads="1"/>
          </p:cNvSpPr>
          <p:nvPr/>
        </p:nvSpPr>
        <p:spPr bwMode="auto">
          <a:xfrm>
            <a:off x="4038600" y="304800"/>
            <a:ext cx="2057400" cy="5105400"/>
          </a:xfrm>
          <a:prstGeom prst="rect">
            <a:avLst/>
          </a:prstGeom>
          <a:solidFill>
            <a:srgbClr val="FF00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4426" name="Rectangle 10"/>
          <p:cNvSpPr>
            <a:spLocks noChangeArrowheads="1"/>
          </p:cNvSpPr>
          <p:nvPr/>
        </p:nvSpPr>
        <p:spPr bwMode="auto">
          <a:xfrm>
            <a:off x="6324600" y="304800"/>
            <a:ext cx="2057400" cy="5105400"/>
          </a:xfrm>
          <a:prstGeom prst="rect">
            <a:avLst/>
          </a:prstGeom>
          <a:solidFill>
            <a:srgbClr val="FF00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4427" name="Rectangle 11"/>
          <p:cNvSpPr>
            <a:spLocks noChangeArrowheads="1"/>
          </p:cNvSpPr>
          <p:nvPr/>
        </p:nvSpPr>
        <p:spPr bwMode="auto">
          <a:xfrm>
            <a:off x="228600" y="3657600"/>
            <a:ext cx="1219200" cy="1752600"/>
          </a:xfrm>
          <a:prstGeom prst="rect">
            <a:avLst/>
          </a:prstGeom>
          <a:solidFill>
            <a:schemeClr val="bg1">
              <a:alpha val="89803"/>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4428" name="Line 12"/>
          <p:cNvSpPr>
            <a:spLocks noChangeShapeType="1"/>
          </p:cNvSpPr>
          <p:nvPr/>
        </p:nvSpPr>
        <p:spPr bwMode="auto">
          <a:xfrm>
            <a:off x="2667000" y="914400"/>
            <a:ext cx="1143000" cy="0"/>
          </a:xfrm>
          <a:prstGeom prst="line">
            <a:avLst/>
          </a:prstGeom>
          <a:noFill/>
          <a:ln w="762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4429" name="Line 13"/>
          <p:cNvSpPr>
            <a:spLocks noChangeShapeType="1"/>
          </p:cNvSpPr>
          <p:nvPr/>
        </p:nvSpPr>
        <p:spPr bwMode="auto">
          <a:xfrm>
            <a:off x="2895600" y="1905000"/>
            <a:ext cx="1143000"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8" name="Rectangle 2"/>
          <p:cNvSpPr>
            <a:spLocks noChangeArrowheads="1"/>
          </p:cNvSpPr>
          <p:nvPr/>
        </p:nvSpPr>
        <p:spPr bwMode="auto">
          <a:xfrm>
            <a:off x="304800" y="5715000"/>
            <a:ext cx="8534400" cy="860425"/>
          </a:xfrm>
          <a:prstGeom prst="rect">
            <a:avLst/>
          </a:prstGeom>
          <a:solidFill>
            <a:schemeClr val="bg1"/>
          </a:solidFill>
          <a:ln w="38100">
            <a:solidFill>
              <a:schemeClr val="bg1"/>
            </a:solidFill>
            <a:miter lim="800000"/>
            <a:headEnd/>
            <a:tailEnd/>
          </a:ln>
        </p:spPr>
        <p:txBody>
          <a:bodyPr>
            <a:spAutoFit/>
          </a:bodyPr>
          <a:lstStyle/>
          <a:p>
            <a:pPr algn="ctr"/>
            <a:r>
              <a:rPr lang="en-US" sz="2400" b="1" dirty="0"/>
              <a:t>Figure </a:t>
            </a:r>
            <a:r>
              <a:rPr lang="en-US" sz="2400" b="1" dirty="0" smtClean="0"/>
              <a:t>1.25</a:t>
            </a:r>
            <a:r>
              <a:rPr lang="en-US" sz="2400" b="1" dirty="0"/>
              <a:t>: </a:t>
            </a:r>
            <a:r>
              <a:rPr lang="en-US" sz="2400" dirty="0"/>
              <a:t>Voltage and Current Waveforms in the Peak Rectifier Circuit WITH </a:t>
            </a:r>
            <a:r>
              <a:rPr lang="en-US" sz="2400" i="1" dirty="0"/>
              <a:t>RC</a:t>
            </a:r>
            <a:r>
              <a:rPr lang="en-US" sz="2400" dirty="0"/>
              <a:t> &gt;&gt; </a:t>
            </a:r>
            <a:r>
              <a:rPr lang="en-US" sz="2400" i="1" dirty="0"/>
              <a:t>T</a:t>
            </a:r>
            <a:r>
              <a:rPr lang="en-US" sz="2400" dirty="0"/>
              <a:t>.  The diode is assumed ideal.</a:t>
            </a:r>
          </a:p>
        </p:txBody>
      </p:sp>
    </p:spTree>
    <p:extLst>
      <p:ext uri="{BB962C8B-B14F-4D97-AF65-F5344CB8AC3E}">
        <p14:creationId xmlns:p14="http://schemas.microsoft.com/office/powerpoint/2010/main" val="126522127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24428"/>
                                        </p:tgtEl>
                                        <p:attrNameLst>
                                          <p:attrName>style.visibility</p:attrName>
                                        </p:attrNameLst>
                                      </p:cBhvr>
                                      <p:to>
                                        <p:strVal val="visible"/>
                                      </p:to>
                                    </p:set>
                                    <p:animEffect transition="in" filter="fade">
                                      <p:cBhvr>
                                        <p:cTn id="7" dur="1000"/>
                                        <p:tgtEl>
                                          <p:spTgt spid="17244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24423"/>
                                        </p:tgtEl>
                                        <p:attrNameLst>
                                          <p:attrName>style.visibility</p:attrName>
                                        </p:attrNameLst>
                                      </p:cBhvr>
                                      <p:to>
                                        <p:strVal val="visible"/>
                                      </p:to>
                                    </p:set>
                                    <p:animEffect transition="in" filter="fade">
                                      <p:cBhvr>
                                        <p:cTn id="10" dur="1000"/>
                                        <p:tgtEl>
                                          <p:spTgt spid="17244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24424"/>
                                        </p:tgtEl>
                                        <p:attrNameLst>
                                          <p:attrName>style.visibility</p:attrName>
                                        </p:attrNameLst>
                                      </p:cBhvr>
                                      <p:to>
                                        <p:strVal val="visible"/>
                                      </p:to>
                                    </p:set>
                                    <p:animEffect transition="in" filter="fade">
                                      <p:cBhvr>
                                        <p:cTn id="13" dur="1000"/>
                                        <p:tgtEl>
                                          <p:spTgt spid="1724424"/>
                                        </p:tgtEl>
                                      </p:cBhvr>
                                    </p:animEffect>
                                  </p:childTnLst>
                                </p:cTn>
                              </p:par>
                            </p:childTnLst>
                          </p:cTn>
                        </p:par>
                        <p:par>
                          <p:cTn id="14" fill="hold" nodeType="afterGroup">
                            <p:stCondLst>
                              <p:cond delay="1000"/>
                            </p:stCondLst>
                            <p:childTnLst>
                              <p:par>
                                <p:cTn id="15" presetID="10" presetClass="exit" presetSubtype="0" fill="hold" grpId="1" nodeType="afterEffect">
                                  <p:stCondLst>
                                    <p:cond delay="1000"/>
                                  </p:stCondLst>
                                  <p:childTnLst>
                                    <p:animEffect transition="out" filter="fade">
                                      <p:cBhvr>
                                        <p:cTn id="16" dur="1000"/>
                                        <p:tgtEl>
                                          <p:spTgt spid="1724428"/>
                                        </p:tgtEl>
                                      </p:cBhvr>
                                    </p:animEffect>
                                    <p:set>
                                      <p:cBhvr>
                                        <p:cTn id="17" dur="1" fill="hold">
                                          <p:stCondLst>
                                            <p:cond delay="999"/>
                                          </p:stCondLst>
                                        </p:cTn>
                                        <p:tgtEl>
                                          <p:spTgt spid="1724428"/>
                                        </p:tgtEl>
                                        <p:attrNameLst>
                                          <p:attrName>style.visibility</p:attrName>
                                        </p:attrNameLst>
                                      </p:cBhvr>
                                      <p:to>
                                        <p:strVal val="hidden"/>
                                      </p:to>
                                    </p:set>
                                  </p:childTnLst>
                                </p:cTn>
                              </p:par>
                              <p:par>
                                <p:cTn id="18" presetID="10" presetClass="exit" presetSubtype="0" fill="hold" grpId="1" nodeType="withEffect">
                                  <p:stCondLst>
                                    <p:cond delay="1000"/>
                                  </p:stCondLst>
                                  <p:childTnLst>
                                    <p:animEffect transition="out" filter="fade">
                                      <p:cBhvr>
                                        <p:cTn id="19" dur="1000"/>
                                        <p:tgtEl>
                                          <p:spTgt spid="1724423"/>
                                        </p:tgtEl>
                                      </p:cBhvr>
                                    </p:animEffect>
                                    <p:set>
                                      <p:cBhvr>
                                        <p:cTn id="20" dur="1" fill="hold">
                                          <p:stCondLst>
                                            <p:cond delay="999"/>
                                          </p:stCondLst>
                                        </p:cTn>
                                        <p:tgtEl>
                                          <p:spTgt spid="1724423"/>
                                        </p:tgtEl>
                                        <p:attrNameLst>
                                          <p:attrName>style.visibility</p:attrName>
                                        </p:attrNameLst>
                                      </p:cBhvr>
                                      <p:to>
                                        <p:strVal val="hidden"/>
                                      </p:to>
                                    </p:set>
                                  </p:childTnLst>
                                </p:cTn>
                              </p:par>
                              <p:par>
                                <p:cTn id="21" presetID="10" presetClass="exit" presetSubtype="0" fill="hold" grpId="1" nodeType="withEffect">
                                  <p:stCondLst>
                                    <p:cond delay="1000"/>
                                  </p:stCondLst>
                                  <p:childTnLst>
                                    <p:animEffect transition="out" filter="fade">
                                      <p:cBhvr>
                                        <p:cTn id="22" dur="1000"/>
                                        <p:tgtEl>
                                          <p:spTgt spid="1724424"/>
                                        </p:tgtEl>
                                      </p:cBhvr>
                                    </p:animEffect>
                                    <p:set>
                                      <p:cBhvr>
                                        <p:cTn id="23" dur="1" fill="hold">
                                          <p:stCondLst>
                                            <p:cond delay="999"/>
                                          </p:stCondLst>
                                        </p:cTn>
                                        <p:tgtEl>
                                          <p:spTgt spid="1724424"/>
                                        </p:tgtEl>
                                        <p:attrNameLst>
                                          <p:attrName>style.visibility</p:attrName>
                                        </p:attrNameLst>
                                      </p:cBhvr>
                                      <p:to>
                                        <p:strVal val="hidden"/>
                                      </p:to>
                                    </p:set>
                                  </p:childTnLst>
                                </p:cTn>
                              </p:par>
                            </p:childTnLst>
                          </p:cTn>
                        </p:par>
                        <p:par>
                          <p:cTn id="24" fill="hold" nodeType="afterGroup">
                            <p:stCondLst>
                              <p:cond delay="3000"/>
                            </p:stCondLst>
                            <p:childTnLst>
                              <p:par>
                                <p:cTn id="25" presetID="10" presetClass="entr" presetSubtype="0" fill="hold" grpId="0" nodeType="afterEffect">
                                  <p:stCondLst>
                                    <p:cond delay="0"/>
                                  </p:stCondLst>
                                  <p:childTnLst>
                                    <p:set>
                                      <p:cBhvr>
                                        <p:cTn id="26" dur="1" fill="hold">
                                          <p:stCondLst>
                                            <p:cond delay="0"/>
                                          </p:stCondLst>
                                        </p:cTn>
                                        <p:tgtEl>
                                          <p:spTgt spid="1724427"/>
                                        </p:tgtEl>
                                        <p:attrNameLst>
                                          <p:attrName>style.visibility</p:attrName>
                                        </p:attrNameLst>
                                      </p:cBhvr>
                                      <p:to>
                                        <p:strVal val="visible"/>
                                      </p:to>
                                    </p:set>
                                    <p:animEffect transition="in" filter="fade">
                                      <p:cBhvr>
                                        <p:cTn id="27" dur="1000"/>
                                        <p:tgtEl>
                                          <p:spTgt spid="172442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24425"/>
                                        </p:tgtEl>
                                        <p:attrNameLst>
                                          <p:attrName>style.visibility</p:attrName>
                                        </p:attrNameLst>
                                      </p:cBhvr>
                                      <p:to>
                                        <p:strVal val="visible"/>
                                      </p:to>
                                    </p:set>
                                    <p:animEffect transition="in" filter="fade">
                                      <p:cBhvr>
                                        <p:cTn id="30" dur="1000"/>
                                        <p:tgtEl>
                                          <p:spTgt spid="172442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24426"/>
                                        </p:tgtEl>
                                        <p:attrNameLst>
                                          <p:attrName>style.visibility</p:attrName>
                                        </p:attrNameLst>
                                      </p:cBhvr>
                                      <p:to>
                                        <p:strVal val="visible"/>
                                      </p:to>
                                    </p:set>
                                    <p:animEffect transition="in" filter="fade">
                                      <p:cBhvr>
                                        <p:cTn id="33" dur="1000"/>
                                        <p:tgtEl>
                                          <p:spTgt spid="172442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24429"/>
                                        </p:tgtEl>
                                        <p:attrNameLst>
                                          <p:attrName>style.visibility</p:attrName>
                                        </p:attrNameLst>
                                      </p:cBhvr>
                                      <p:to>
                                        <p:strVal val="visible"/>
                                      </p:to>
                                    </p:set>
                                    <p:animEffect transition="in" filter="fade">
                                      <p:cBhvr>
                                        <p:cTn id="36" dur="1000"/>
                                        <p:tgtEl>
                                          <p:spTgt spid="1724429"/>
                                        </p:tgtEl>
                                      </p:cBhvr>
                                    </p:animEffect>
                                  </p:childTnLst>
                                </p:cTn>
                              </p:par>
                            </p:childTnLst>
                          </p:cTn>
                        </p:par>
                        <p:par>
                          <p:cTn id="37" fill="hold" nodeType="afterGroup">
                            <p:stCondLst>
                              <p:cond delay="4000"/>
                            </p:stCondLst>
                            <p:childTnLst>
                              <p:par>
                                <p:cTn id="38" presetID="10" presetClass="exit" presetSubtype="0" fill="hold" grpId="1" nodeType="afterEffect">
                                  <p:stCondLst>
                                    <p:cond delay="1000"/>
                                  </p:stCondLst>
                                  <p:childTnLst>
                                    <p:animEffect transition="out" filter="fade">
                                      <p:cBhvr>
                                        <p:cTn id="39" dur="1000"/>
                                        <p:tgtEl>
                                          <p:spTgt spid="1724427"/>
                                        </p:tgtEl>
                                      </p:cBhvr>
                                    </p:animEffect>
                                    <p:set>
                                      <p:cBhvr>
                                        <p:cTn id="40" dur="1" fill="hold">
                                          <p:stCondLst>
                                            <p:cond delay="999"/>
                                          </p:stCondLst>
                                        </p:cTn>
                                        <p:tgtEl>
                                          <p:spTgt spid="1724427"/>
                                        </p:tgtEl>
                                        <p:attrNameLst>
                                          <p:attrName>style.visibility</p:attrName>
                                        </p:attrNameLst>
                                      </p:cBhvr>
                                      <p:to>
                                        <p:strVal val="hidden"/>
                                      </p:to>
                                    </p:set>
                                  </p:childTnLst>
                                </p:cTn>
                              </p:par>
                              <p:par>
                                <p:cTn id="41" presetID="10" presetClass="exit" presetSubtype="0" fill="hold" grpId="1" nodeType="withEffect">
                                  <p:stCondLst>
                                    <p:cond delay="1000"/>
                                  </p:stCondLst>
                                  <p:childTnLst>
                                    <p:animEffect transition="out" filter="fade">
                                      <p:cBhvr>
                                        <p:cTn id="42" dur="1000"/>
                                        <p:tgtEl>
                                          <p:spTgt spid="1724425"/>
                                        </p:tgtEl>
                                      </p:cBhvr>
                                    </p:animEffect>
                                    <p:set>
                                      <p:cBhvr>
                                        <p:cTn id="43" dur="1" fill="hold">
                                          <p:stCondLst>
                                            <p:cond delay="999"/>
                                          </p:stCondLst>
                                        </p:cTn>
                                        <p:tgtEl>
                                          <p:spTgt spid="1724425"/>
                                        </p:tgtEl>
                                        <p:attrNameLst>
                                          <p:attrName>style.visibility</p:attrName>
                                        </p:attrNameLst>
                                      </p:cBhvr>
                                      <p:to>
                                        <p:strVal val="hidden"/>
                                      </p:to>
                                    </p:set>
                                  </p:childTnLst>
                                </p:cTn>
                              </p:par>
                              <p:par>
                                <p:cTn id="44" presetID="10" presetClass="exit" presetSubtype="0" fill="hold" grpId="1" nodeType="withEffect">
                                  <p:stCondLst>
                                    <p:cond delay="1000"/>
                                  </p:stCondLst>
                                  <p:childTnLst>
                                    <p:animEffect transition="out" filter="fade">
                                      <p:cBhvr>
                                        <p:cTn id="45" dur="1000"/>
                                        <p:tgtEl>
                                          <p:spTgt spid="1724426"/>
                                        </p:tgtEl>
                                      </p:cBhvr>
                                    </p:animEffect>
                                    <p:set>
                                      <p:cBhvr>
                                        <p:cTn id="46" dur="1" fill="hold">
                                          <p:stCondLst>
                                            <p:cond delay="999"/>
                                          </p:stCondLst>
                                        </p:cTn>
                                        <p:tgtEl>
                                          <p:spTgt spid="1724426"/>
                                        </p:tgtEl>
                                        <p:attrNameLst>
                                          <p:attrName>style.visibility</p:attrName>
                                        </p:attrNameLst>
                                      </p:cBhvr>
                                      <p:to>
                                        <p:strVal val="hidden"/>
                                      </p:to>
                                    </p:set>
                                  </p:childTnLst>
                                </p:cTn>
                              </p:par>
                              <p:par>
                                <p:cTn id="47" presetID="10" presetClass="exit" presetSubtype="0" fill="hold" grpId="1" nodeType="withEffect">
                                  <p:stCondLst>
                                    <p:cond delay="1000"/>
                                  </p:stCondLst>
                                  <p:childTnLst>
                                    <p:animEffect transition="out" filter="fade">
                                      <p:cBhvr>
                                        <p:cTn id="48" dur="1000"/>
                                        <p:tgtEl>
                                          <p:spTgt spid="1724429"/>
                                        </p:tgtEl>
                                      </p:cBhvr>
                                    </p:animEffect>
                                    <p:set>
                                      <p:cBhvr>
                                        <p:cTn id="49" dur="1" fill="hold">
                                          <p:stCondLst>
                                            <p:cond delay="999"/>
                                          </p:stCondLst>
                                        </p:cTn>
                                        <p:tgtEl>
                                          <p:spTgt spid="1724429"/>
                                        </p:tgtEl>
                                        <p:attrNameLst>
                                          <p:attrName>style.visibility</p:attrName>
                                        </p:attrNameLst>
                                      </p:cBhvr>
                                      <p:to>
                                        <p:strVal val="hidden"/>
                                      </p:to>
                                    </p:set>
                                  </p:childTnLst>
                                </p:cTn>
                              </p:par>
                            </p:childTnLst>
                          </p:cTn>
                        </p:par>
                        <p:par>
                          <p:cTn id="50" fill="hold" nodeType="afterGroup">
                            <p:stCondLst>
                              <p:cond delay="6000"/>
                            </p:stCondLst>
                            <p:childTnLst>
                              <p:par>
                                <p:cTn id="51" presetID="10" presetClass="entr" presetSubtype="0" fill="hold" grpId="2" nodeType="afterEffect">
                                  <p:stCondLst>
                                    <p:cond delay="0"/>
                                  </p:stCondLst>
                                  <p:childTnLst>
                                    <p:set>
                                      <p:cBhvr>
                                        <p:cTn id="52" dur="1" fill="hold">
                                          <p:stCondLst>
                                            <p:cond delay="0"/>
                                          </p:stCondLst>
                                        </p:cTn>
                                        <p:tgtEl>
                                          <p:spTgt spid="1724428"/>
                                        </p:tgtEl>
                                        <p:attrNameLst>
                                          <p:attrName>style.visibility</p:attrName>
                                        </p:attrNameLst>
                                      </p:cBhvr>
                                      <p:to>
                                        <p:strVal val="visible"/>
                                      </p:to>
                                    </p:set>
                                    <p:animEffect transition="in" filter="fade">
                                      <p:cBhvr>
                                        <p:cTn id="53" dur="1000"/>
                                        <p:tgtEl>
                                          <p:spTgt spid="1724428"/>
                                        </p:tgtEl>
                                      </p:cBhvr>
                                    </p:animEffect>
                                  </p:childTnLst>
                                </p:cTn>
                              </p:par>
                              <p:par>
                                <p:cTn id="54" presetID="10" presetClass="entr" presetSubtype="0" fill="hold" grpId="2" nodeType="withEffect">
                                  <p:stCondLst>
                                    <p:cond delay="0"/>
                                  </p:stCondLst>
                                  <p:childTnLst>
                                    <p:set>
                                      <p:cBhvr>
                                        <p:cTn id="55" dur="1" fill="hold">
                                          <p:stCondLst>
                                            <p:cond delay="0"/>
                                          </p:stCondLst>
                                        </p:cTn>
                                        <p:tgtEl>
                                          <p:spTgt spid="1724423"/>
                                        </p:tgtEl>
                                        <p:attrNameLst>
                                          <p:attrName>style.visibility</p:attrName>
                                        </p:attrNameLst>
                                      </p:cBhvr>
                                      <p:to>
                                        <p:strVal val="visible"/>
                                      </p:to>
                                    </p:set>
                                    <p:animEffect transition="in" filter="fade">
                                      <p:cBhvr>
                                        <p:cTn id="56" dur="1000"/>
                                        <p:tgtEl>
                                          <p:spTgt spid="1724423"/>
                                        </p:tgtEl>
                                      </p:cBhvr>
                                    </p:animEffect>
                                  </p:childTnLst>
                                </p:cTn>
                              </p:par>
                              <p:par>
                                <p:cTn id="57" presetID="10" presetClass="entr" presetSubtype="0" fill="hold" grpId="2" nodeType="withEffect">
                                  <p:stCondLst>
                                    <p:cond delay="0"/>
                                  </p:stCondLst>
                                  <p:childTnLst>
                                    <p:set>
                                      <p:cBhvr>
                                        <p:cTn id="58" dur="1" fill="hold">
                                          <p:stCondLst>
                                            <p:cond delay="0"/>
                                          </p:stCondLst>
                                        </p:cTn>
                                        <p:tgtEl>
                                          <p:spTgt spid="1724424"/>
                                        </p:tgtEl>
                                        <p:attrNameLst>
                                          <p:attrName>style.visibility</p:attrName>
                                        </p:attrNameLst>
                                      </p:cBhvr>
                                      <p:to>
                                        <p:strVal val="visible"/>
                                      </p:to>
                                    </p:set>
                                    <p:animEffect transition="in" filter="fade">
                                      <p:cBhvr>
                                        <p:cTn id="59" dur="1000"/>
                                        <p:tgtEl>
                                          <p:spTgt spid="1724424"/>
                                        </p:tgtEl>
                                      </p:cBhvr>
                                    </p:animEffect>
                                  </p:childTnLst>
                                </p:cTn>
                              </p:par>
                            </p:childTnLst>
                          </p:cTn>
                        </p:par>
                        <p:par>
                          <p:cTn id="60" fill="hold" nodeType="afterGroup">
                            <p:stCondLst>
                              <p:cond delay="7000"/>
                            </p:stCondLst>
                            <p:childTnLst>
                              <p:par>
                                <p:cTn id="61" presetID="10" presetClass="exit" presetSubtype="0" fill="hold" grpId="3" nodeType="afterEffect">
                                  <p:stCondLst>
                                    <p:cond delay="1000"/>
                                  </p:stCondLst>
                                  <p:childTnLst>
                                    <p:animEffect transition="out" filter="fade">
                                      <p:cBhvr>
                                        <p:cTn id="62" dur="1000"/>
                                        <p:tgtEl>
                                          <p:spTgt spid="1724428"/>
                                        </p:tgtEl>
                                      </p:cBhvr>
                                    </p:animEffect>
                                    <p:set>
                                      <p:cBhvr>
                                        <p:cTn id="63" dur="1" fill="hold">
                                          <p:stCondLst>
                                            <p:cond delay="999"/>
                                          </p:stCondLst>
                                        </p:cTn>
                                        <p:tgtEl>
                                          <p:spTgt spid="1724428"/>
                                        </p:tgtEl>
                                        <p:attrNameLst>
                                          <p:attrName>style.visibility</p:attrName>
                                        </p:attrNameLst>
                                      </p:cBhvr>
                                      <p:to>
                                        <p:strVal val="hidden"/>
                                      </p:to>
                                    </p:set>
                                  </p:childTnLst>
                                </p:cTn>
                              </p:par>
                              <p:par>
                                <p:cTn id="64" presetID="10" presetClass="exit" presetSubtype="0" fill="hold" grpId="3" nodeType="withEffect">
                                  <p:stCondLst>
                                    <p:cond delay="1000"/>
                                  </p:stCondLst>
                                  <p:childTnLst>
                                    <p:animEffect transition="out" filter="fade">
                                      <p:cBhvr>
                                        <p:cTn id="65" dur="1000"/>
                                        <p:tgtEl>
                                          <p:spTgt spid="1724423"/>
                                        </p:tgtEl>
                                      </p:cBhvr>
                                    </p:animEffect>
                                    <p:set>
                                      <p:cBhvr>
                                        <p:cTn id="66" dur="1" fill="hold">
                                          <p:stCondLst>
                                            <p:cond delay="999"/>
                                          </p:stCondLst>
                                        </p:cTn>
                                        <p:tgtEl>
                                          <p:spTgt spid="1724423"/>
                                        </p:tgtEl>
                                        <p:attrNameLst>
                                          <p:attrName>style.visibility</p:attrName>
                                        </p:attrNameLst>
                                      </p:cBhvr>
                                      <p:to>
                                        <p:strVal val="hidden"/>
                                      </p:to>
                                    </p:set>
                                  </p:childTnLst>
                                </p:cTn>
                              </p:par>
                              <p:par>
                                <p:cTn id="67" presetID="10" presetClass="exit" presetSubtype="0" fill="hold" grpId="3" nodeType="withEffect">
                                  <p:stCondLst>
                                    <p:cond delay="1000"/>
                                  </p:stCondLst>
                                  <p:childTnLst>
                                    <p:animEffect transition="out" filter="fade">
                                      <p:cBhvr>
                                        <p:cTn id="68" dur="1000"/>
                                        <p:tgtEl>
                                          <p:spTgt spid="1724424"/>
                                        </p:tgtEl>
                                      </p:cBhvr>
                                    </p:animEffect>
                                    <p:set>
                                      <p:cBhvr>
                                        <p:cTn id="69" dur="1" fill="hold">
                                          <p:stCondLst>
                                            <p:cond delay="999"/>
                                          </p:stCondLst>
                                        </p:cTn>
                                        <p:tgtEl>
                                          <p:spTgt spid="1724424"/>
                                        </p:tgtEl>
                                        <p:attrNameLst>
                                          <p:attrName>style.visibility</p:attrName>
                                        </p:attrNameLst>
                                      </p:cBhvr>
                                      <p:to>
                                        <p:strVal val="hidden"/>
                                      </p:to>
                                    </p:set>
                                  </p:childTnLst>
                                </p:cTn>
                              </p:par>
                            </p:childTnLst>
                          </p:cTn>
                        </p:par>
                        <p:par>
                          <p:cTn id="70" fill="hold" nodeType="afterGroup">
                            <p:stCondLst>
                              <p:cond delay="9000"/>
                            </p:stCondLst>
                            <p:childTnLst>
                              <p:par>
                                <p:cTn id="71" presetID="10" presetClass="entr" presetSubtype="0" fill="hold" grpId="2" nodeType="afterEffect">
                                  <p:stCondLst>
                                    <p:cond delay="0"/>
                                  </p:stCondLst>
                                  <p:childTnLst>
                                    <p:set>
                                      <p:cBhvr>
                                        <p:cTn id="72" dur="1" fill="hold">
                                          <p:stCondLst>
                                            <p:cond delay="0"/>
                                          </p:stCondLst>
                                        </p:cTn>
                                        <p:tgtEl>
                                          <p:spTgt spid="1724429"/>
                                        </p:tgtEl>
                                        <p:attrNameLst>
                                          <p:attrName>style.visibility</p:attrName>
                                        </p:attrNameLst>
                                      </p:cBhvr>
                                      <p:to>
                                        <p:strVal val="visible"/>
                                      </p:to>
                                    </p:set>
                                    <p:animEffect transition="in" filter="fade">
                                      <p:cBhvr>
                                        <p:cTn id="73" dur="1000"/>
                                        <p:tgtEl>
                                          <p:spTgt spid="1724429"/>
                                        </p:tgtEl>
                                      </p:cBhvr>
                                    </p:animEffect>
                                  </p:childTnLst>
                                </p:cTn>
                              </p:par>
                              <p:par>
                                <p:cTn id="74" presetID="10" presetClass="entr" presetSubtype="0" fill="hold" grpId="2" nodeType="withEffect">
                                  <p:stCondLst>
                                    <p:cond delay="0"/>
                                  </p:stCondLst>
                                  <p:childTnLst>
                                    <p:set>
                                      <p:cBhvr>
                                        <p:cTn id="75" dur="1" fill="hold">
                                          <p:stCondLst>
                                            <p:cond delay="0"/>
                                          </p:stCondLst>
                                        </p:cTn>
                                        <p:tgtEl>
                                          <p:spTgt spid="1724425"/>
                                        </p:tgtEl>
                                        <p:attrNameLst>
                                          <p:attrName>style.visibility</p:attrName>
                                        </p:attrNameLst>
                                      </p:cBhvr>
                                      <p:to>
                                        <p:strVal val="visible"/>
                                      </p:to>
                                    </p:set>
                                    <p:animEffect transition="in" filter="fade">
                                      <p:cBhvr>
                                        <p:cTn id="76" dur="1000"/>
                                        <p:tgtEl>
                                          <p:spTgt spid="1724425"/>
                                        </p:tgtEl>
                                      </p:cBhvr>
                                    </p:animEffect>
                                  </p:childTnLst>
                                </p:cTn>
                              </p:par>
                              <p:par>
                                <p:cTn id="77" presetID="10" presetClass="entr" presetSubtype="0" fill="hold" grpId="2" nodeType="withEffect">
                                  <p:stCondLst>
                                    <p:cond delay="0"/>
                                  </p:stCondLst>
                                  <p:childTnLst>
                                    <p:set>
                                      <p:cBhvr>
                                        <p:cTn id="78" dur="1" fill="hold">
                                          <p:stCondLst>
                                            <p:cond delay="0"/>
                                          </p:stCondLst>
                                        </p:cTn>
                                        <p:tgtEl>
                                          <p:spTgt spid="1724426"/>
                                        </p:tgtEl>
                                        <p:attrNameLst>
                                          <p:attrName>style.visibility</p:attrName>
                                        </p:attrNameLst>
                                      </p:cBhvr>
                                      <p:to>
                                        <p:strVal val="visible"/>
                                      </p:to>
                                    </p:set>
                                    <p:animEffect transition="in" filter="fade">
                                      <p:cBhvr>
                                        <p:cTn id="79" dur="1000"/>
                                        <p:tgtEl>
                                          <p:spTgt spid="1724426"/>
                                        </p:tgtEl>
                                      </p:cBhvr>
                                    </p:animEffect>
                                  </p:childTnLst>
                                </p:cTn>
                              </p:par>
                              <p:par>
                                <p:cTn id="80" presetID="10" presetClass="entr" presetSubtype="0" fill="hold" grpId="2" nodeType="withEffect">
                                  <p:stCondLst>
                                    <p:cond delay="0"/>
                                  </p:stCondLst>
                                  <p:childTnLst>
                                    <p:set>
                                      <p:cBhvr>
                                        <p:cTn id="81" dur="1" fill="hold">
                                          <p:stCondLst>
                                            <p:cond delay="0"/>
                                          </p:stCondLst>
                                        </p:cTn>
                                        <p:tgtEl>
                                          <p:spTgt spid="1724427"/>
                                        </p:tgtEl>
                                        <p:attrNameLst>
                                          <p:attrName>style.visibility</p:attrName>
                                        </p:attrNameLst>
                                      </p:cBhvr>
                                      <p:to>
                                        <p:strVal val="visible"/>
                                      </p:to>
                                    </p:set>
                                    <p:animEffect transition="in" filter="fade">
                                      <p:cBhvr>
                                        <p:cTn id="82" dur="1000"/>
                                        <p:tgtEl>
                                          <p:spTgt spid="1724427"/>
                                        </p:tgtEl>
                                      </p:cBhvr>
                                    </p:animEffect>
                                  </p:childTnLst>
                                </p:cTn>
                              </p:par>
                            </p:childTnLst>
                          </p:cTn>
                        </p:par>
                        <p:par>
                          <p:cTn id="83" fill="hold" nodeType="afterGroup">
                            <p:stCondLst>
                              <p:cond delay="10000"/>
                            </p:stCondLst>
                            <p:childTnLst>
                              <p:par>
                                <p:cTn id="84" presetID="10" presetClass="exit" presetSubtype="0" fill="hold" grpId="3" nodeType="afterEffect">
                                  <p:stCondLst>
                                    <p:cond delay="1000"/>
                                  </p:stCondLst>
                                  <p:childTnLst>
                                    <p:animEffect transition="out" filter="fade">
                                      <p:cBhvr>
                                        <p:cTn id="85" dur="1000"/>
                                        <p:tgtEl>
                                          <p:spTgt spid="1724427"/>
                                        </p:tgtEl>
                                      </p:cBhvr>
                                    </p:animEffect>
                                    <p:set>
                                      <p:cBhvr>
                                        <p:cTn id="86" dur="1" fill="hold">
                                          <p:stCondLst>
                                            <p:cond delay="999"/>
                                          </p:stCondLst>
                                        </p:cTn>
                                        <p:tgtEl>
                                          <p:spTgt spid="1724427"/>
                                        </p:tgtEl>
                                        <p:attrNameLst>
                                          <p:attrName>style.visibility</p:attrName>
                                        </p:attrNameLst>
                                      </p:cBhvr>
                                      <p:to>
                                        <p:strVal val="hidden"/>
                                      </p:to>
                                    </p:set>
                                  </p:childTnLst>
                                </p:cTn>
                              </p:par>
                              <p:par>
                                <p:cTn id="87" presetID="10" presetClass="exit" presetSubtype="0" fill="hold" grpId="3" nodeType="withEffect">
                                  <p:stCondLst>
                                    <p:cond delay="1000"/>
                                  </p:stCondLst>
                                  <p:childTnLst>
                                    <p:animEffect transition="out" filter="fade">
                                      <p:cBhvr>
                                        <p:cTn id="88" dur="1000"/>
                                        <p:tgtEl>
                                          <p:spTgt spid="1724429"/>
                                        </p:tgtEl>
                                      </p:cBhvr>
                                    </p:animEffect>
                                    <p:set>
                                      <p:cBhvr>
                                        <p:cTn id="89" dur="1" fill="hold">
                                          <p:stCondLst>
                                            <p:cond delay="999"/>
                                          </p:stCondLst>
                                        </p:cTn>
                                        <p:tgtEl>
                                          <p:spTgt spid="1724429"/>
                                        </p:tgtEl>
                                        <p:attrNameLst>
                                          <p:attrName>style.visibility</p:attrName>
                                        </p:attrNameLst>
                                      </p:cBhvr>
                                      <p:to>
                                        <p:strVal val="hidden"/>
                                      </p:to>
                                    </p:set>
                                  </p:childTnLst>
                                </p:cTn>
                              </p:par>
                              <p:par>
                                <p:cTn id="90" presetID="10" presetClass="exit" presetSubtype="0" fill="hold" grpId="3" nodeType="withEffect">
                                  <p:stCondLst>
                                    <p:cond delay="1000"/>
                                  </p:stCondLst>
                                  <p:childTnLst>
                                    <p:animEffect transition="out" filter="fade">
                                      <p:cBhvr>
                                        <p:cTn id="91" dur="1000"/>
                                        <p:tgtEl>
                                          <p:spTgt spid="1724425"/>
                                        </p:tgtEl>
                                      </p:cBhvr>
                                    </p:animEffect>
                                    <p:set>
                                      <p:cBhvr>
                                        <p:cTn id="92" dur="1" fill="hold">
                                          <p:stCondLst>
                                            <p:cond delay="999"/>
                                          </p:stCondLst>
                                        </p:cTn>
                                        <p:tgtEl>
                                          <p:spTgt spid="1724425"/>
                                        </p:tgtEl>
                                        <p:attrNameLst>
                                          <p:attrName>style.visibility</p:attrName>
                                        </p:attrNameLst>
                                      </p:cBhvr>
                                      <p:to>
                                        <p:strVal val="hidden"/>
                                      </p:to>
                                    </p:set>
                                  </p:childTnLst>
                                </p:cTn>
                              </p:par>
                              <p:par>
                                <p:cTn id="93" presetID="10" presetClass="exit" presetSubtype="0" fill="hold" grpId="3" nodeType="withEffect">
                                  <p:stCondLst>
                                    <p:cond delay="1000"/>
                                  </p:stCondLst>
                                  <p:childTnLst>
                                    <p:animEffect transition="out" filter="fade">
                                      <p:cBhvr>
                                        <p:cTn id="94" dur="1000"/>
                                        <p:tgtEl>
                                          <p:spTgt spid="1724426"/>
                                        </p:tgtEl>
                                      </p:cBhvr>
                                    </p:animEffect>
                                    <p:set>
                                      <p:cBhvr>
                                        <p:cTn id="95" dur="1" fill="hold">
                                          <p:stCondLst>
                                            <p:cond delay="999"/>
                                          </p:stCondLst>
                                        </p:cTn>
                                        <p:tgtEl>
                                          <p:spTgt spid="1724426"/>
                                        </p:tgtEl>
                                        <p:attrNameLst>
                                          <p:attrName>style.visibility</p:attrName>
                                        </p:attrNameLst>
                                      </p:cBhvr>
                                      <p:to>
                                        <p:strVal val="hidden"/>
                                      </p:to>
                                    </p:set>
                                  </p:childTnLst>
                                </p:cTn>
                              </p:par>
                            </p:childTnLst>
                          </p:cTn>
                        </p:par>
                        <p:par>
                          <p:cTn id="96" fill="hold" nodeType="afterGroup">
                            <p:stCondLst>
                              <p:cond delay="12000"/>
                            </p:stCondLst>
                            <p:childTnLst>
                              <p:par>
                                <p:cTn id="97" presetID="10" presetClass="entr" presetSubtype="0" fill="hold" grpId="4" nodeType="afterEffect">
                                  <p:stCondLst>
                                    <p:cond delay="0"/>
                                  </p:stCondLst>
                                  <p:childTnLst>
                                    <p:set>
                                      <p:cBhvr>
                                        <p:cTn id="98" dur="1" fill="hold">
                                          <p:stCondLst>
                                            <p:cond delay="0"/>
                                          </p:stCondLst>
                                        </p:cTn>
                                        <p:tgtEl>
                                          <p:spTgt spid="1724428"/>
                                        </p:tgtEl>
                                        <p:attrNameLst>
                                          <p:attrName>style.visibility</p:attrName>
                                        </p:attrNameLst>
                                      </p:cBhvr>
                                      <p:to>
                                        <p:strVal val="visible"/>
                                      </p:to>
                                    </p:set>
                                    <p:animEffect transition="in" filter="fade">
                                      <p:cBhvr>
                                        <p:cTn id="99" dur="1000"/>
                                        <p:tgtEl>
                                          <p:spTgt spid="1724428"/>
                                        </p:tgtEl>
                                      </p:cBhvr>
                                    </p:animEffect>
                                  </p:childTnLst>
                                </p:cTn>
                              </p:par>
                              <p:par>
                                <p:cTn id="100" presetID="10" presetClass="entr" presetSubtype="0" fill="hold" grpId="4" nodeType="withEffect">
                                  <p:stCondLst>
                                    <p:cond delay="0"/>
                                  </p:stCondLst>
                                  <p:childTnLst>
                                    <p:set>
                                      <p:cBhvr>
                                        <p:cTn id="101" dur="1" fill="hold">
                                          <p:stCondLst>
                                            <p:cond delay="0"/>
                                          </p:stCondLst>
                                        </p:cTn>
                                        <p:tgtEl>
                                          <p:spTgt spid="1724423"/>
                                        </p:tgtEl>
                                        <p:attrNameLst>
                                          <p:attrName>style.visibility</p:attrName>
                                        </p:attrNameLst>
                                      </p:cBhvr>
                                      <p:to>
                                        <p:strVal val="visible"/>
                                      </p:to>
                                    </p:set>
                                    <p:animEffect transition="in" filter="fade">
                                      <p:cBhvr>
                                        <p:cTn id="102" dur="1000"/>
                                        <p:tgtEl>
                                          <p:spTgt spid="1724423"/>
                                        </p:tgtEl>
                                      </p:cBhvr>
                                    </p:animEffect>
                                  </p:childTnLst>
                                </p:cTn>
                              </p:par>
                              <p:par>
                                <p:cTn id="103" presetID="10" presetClass="entr" presetSubtype="0" fill="hold" grpId="4" nodeType="withEffect">
                                  <p:stCondLst>
                                    <p:cond delay="0"/>
                                  </p:stCondLst>
                                  <p:childTnLst>
                                    <p:set>
                                      <p:cBhvr>
                                        <p:cTn id="104" dur="1" fill="hold">
                                          <p:stCondLst>
                                            <p:cond delay="0"/>
                                          </p:stCondLst>
                                        </p:cTn>
                                        <p:tgtEl>
                                          <p:spTgt spid="1724424"/>
                                        </p:tgtEl>
                                        <p:attrNameLst>
                                          <p:attrName>style.visibility</p:attrName>
                                        </p:attrNameLst>
                                      </p:cBhvr>
                                      <p:to>
                                        <p:strVal val="visible"/>
                                      </p:to>
                                    </p:set>
                                    <p:animEffect transition="in" filter="fade">
                                      <p:cBhvr>
                                        <p:cTn id="105" dur="1000"/>
                                        <p:tgtEl>
                                          <p:spTgt spid="1724424"/>
                                        </p:tgtEl>
                                      </p:cBhvr>
                                    </p:animEffect>
                                  </p:childTnLst>
                                </p:cTn>
                              </p:par>
                            </p:childTnLst>
                          </p:cTn>
                        </p:par>
                        <p:par>
                          <p:cTn id="106" fill="hold" nodeType="afterGroup">
                            <p:stCondLst>
                              <p:cond delay="13000"/>
                            </p:stCondLst>
                            <p:childTnLst>
                              <p:par>
                                <p:cTn id="107" presetID="10" presetClass="exit" presetSubtype="0" fill="hold" grpId="5" nodeType="afterEffect">
                                  <p:stCondLst>
                                    <p:cond delay="1000"/>
                                  </p:stCondLst>
                                  <p:childTnLst>
                                    <p:animEffect transition="out" filter="fade">
                                      <p:cBhvr>
                                        <p:cTn id="108" dur="1000"/>
                                        <p:tgtEl>
                                          <p:spTgt spid="1724428"/>
                                        </p:tgtEl>
                                      </p:cBhvr>
                                    </p:animEffect>
                                    <p:set>
                                      <p:cBhvr>
                                        <p:cTn id="109" dur="1" fill="hold">
                                          <p:stCondLst>
                                            <p:cond delay="999"/>
                                          </p:stCondLst>
                                        </p:cTn>
                                        <p:tgtEl>
                                          <p:spTgt spid="1724428"/>
                                        </p:tgtEl>
                                        <p:attrNameLst>
                                          <p:attrName>style.visibility</p:attrName>
                                        </p:attrNameLst>
                                      </p:cBhvr>
                                      <p:to>
                                        <p:strVal val="hidden"/>
                                      </p:to>
                                    </p:set>
                                  </p:childTnLst>
                                </p:cTn>
                              </p:par>
                              <p:par>
                                <p:cTn id="110" presetID="10" presetClass="exit" presetSubtype="0" fill="hold" grpId="5" nodeType="withEffect">
                                  <p:stCondLst>
                                    <p:cond delay="1000"/>
                                  </p:stCondLst>
                                  <p:childTnLst>
                                    <p:animEffect transition="out" filter="fade">
                                      <p:cBhvr>
                                        <p:cTn id="111" dur="1000"/>
                                        <p:tgtEl>
                                          <p:spTgt spid="1724423"/>
                                        </p:tgtEl>
                                      </p:cBhvr>
                                    </p:animEffect>
                                    <p:set>
                                      <p:cBhvr>
                                        <p:cTn id="112" dur="1" fill="hold">
                                          <p:stCondLst>
                                            <p:cond delay="999"/>
                                          </p:stCondLst>
                                        </p:cTn>
                                        <p:tgtEl>
                                          <p:spTgt spid="1724423"/>
                                        </p:tgtEl>
                                        <p:attrNameLst>
                                          <p:attrName>style.visibility</p:attrName>
                                        </p:attrNameLst>
                                      </p:cBhvr>
                                      <p:to>
                                        <p:strVal val="hidden"/>
                                      </p:to>
                                    </p:set>
                                  </p:childTnLst>
                                </p:cTn>
                              </p:par>
                              <p:par>
                                <p:cTn id="113" presetID="10" presetClass="exit" presetSubtype="0" fill="hold" grpId="5" nodeType="withEffect">
                                  <p:stCondLst>
                                    <p:cond delay="1000"/>
                                  </p:stCondLst>
                                  <p:childTnLst>
                                    <p:animEffect transition="out" filter="fade">
                                      <p:cBhvr>
                                        <p:cTn id="114" dur="1000"/>
                                        <p:tgtEl>
                                          <p:spTgt spid="1724424"/>
                                        </p:tgtEl>
                                      </p:cBhvr>
                                    </p:animEffect>
                                    <p:set>
                                      <p:cBhvr>
                                        <p:cTn id="115" dur="1" fill="hold">
                                          <p:stCondLst>
                                            <p:cond delay="999"/>
                                          </p:stCondLst>
                                        </p:cTn>
                                        <p:tgtEl>
                                          <p:spTgt spid="1724424"/>
                                        </p:tgtEl>
                                        <p:attrNameLst>
                                          <p:attrName>style.visibility</p:attrName>
                                        </p:attrNameLst>
                                      </p:cBhvr>
                                      <p:to>
                                        <p:strVal val="hidden"/>
                                      </p:to>
                                    </p:set>
                                  </p:childTnLst>
                                </p:cTn>
                              </p:par>
                            </p:childTnLst>
                          </p:cTn>
                        </p:par>
                        <p:par>
                          <p:cTn id="116" fill="hold" nodeType="afterGroup">
                            <p:stCondLst>
                              <p:cond delay="15000"/>
                            </p:stCondLst>
                            <p:childTnLst>
                              <p:par>
                                <p:cTn id="117" presetID="10" presetClass="entr" presetSubtype="0" fill="hold" grpId="4" nodeType="afterEffect">
                                  <p:stCondLst>
                                    <p:cond delay="0"/>
                                  </p:stCondLst>
                                  <p:childTnLst>
                                    <p:set>
                                      <p:cBhvr>
                                        <p:cTn id="118" dur="1" fill="hold">
                                          <p:stCondLst>
                                            <p:cond delay="0"/>
                                          </p:stCondLst>
                                        </p:cTn>
                                        <p:tgtEl>
                                          <p:spTgt spid="1724425"/>
                                        </p:tgtEl>
                                        <p:attrNameLst>
                                          <p:attrName>style.visibility</p:attrName>
                                        </p:attrNameLst>
                                      </p:cBhvr>
                                      <p:to>
                                        <p:strVal val="visible"/>
                                      </p:to>
                                    </p:set>
                                    <p:animEffect transition="in" filter="fade">
                                      <p:cBhvr>
                                        <p:cTn id="119" dur="1000"/>
                                        <p:tgtEl>
                                          <p:spTgt spid="1724425"/>
                                        </p:tgtEl>
                                      </p:cBhvr>
                                    </p:animEffect>
                                  </p:childTnLst>
                                </p:cTn>
                              </p:par>
                              <p:par>
                                <p:cTn id="120" presetID="10" presetClass="entr" presetSubtype="0" fill="hold" grpId="4" nodeType="withEffect">
                                  <p:stCondLst>
                                    <p:cond delay="0"/>
                                  </p:stCondLst>
                                  <p:childTnLst>
                                    <p:set>
                                      <p:cBhvr>
                                        <p:cTn id="121" dur="1" fill="hold">
                                          <p:stCondLst>
                                            <p:cond delay="0"/>
                                          </p:stCondLst>
                                        </p:cTn>
                                        <p:tgtEl>
                                          <p:spTgt spid="1724429"/>
                                        </p:tgtEl>
                                        <p:attrNameLst>
                                          <p:attrName>style.visibility</p:attrName>
                                        </p:attrNameLst>
                                      </p:cBhvr>
                                      <p:to>
                                        <p:strVal val="visible"/>
                                      </p:to>
                                    </p:set>
                                    <p:animEffect transition="in" filter="fade">
                                      <p:cBhvr>
                                        <p:cTn id="122" dur="1000"/>
                                        <p:tgtEl>
                                          <p:spTgt spid="1724429"/>
                                        </p:tgtEl>
                                      </p:cBhvr>
                                    </p:animEffect>
                                  </p:childTnLst>
                                </p:cTn>
                              </p:par>
                              <p:par>
                                <p:cTn id="123" presetID="10" presetClass="entr" presetSubtype="0" fill="hold" grpId="4" nodeType="withEffect">
                                  <p:stCondLst>
                                    <p:cond delay="0"/>
                                  </p:stCondLst>
                                  <p:childTnLst>
                                    <p:set>
                                      <p:cBhvr>
                                        <p:cTn id="124" dur="1" fill="hold">
                                          <p:stCondLst>
                                            <p:cond delay="0"/>
                                          </p:stCondLst>
                                        </p:cTn>
                                        <p:tgtEl>
                                          <p:spTgt spid="1724426"/>
                                        </p:tgtEl>
                                        <p:attrNameLst>
                                          <p:attrName>style.visibility</p:attrName>
                                        </p:attrNameLst>
                                      </p:cBhvr>
                                      <p:to>
                                        <p:strVal val="visible"/>
                                      </p:to>
                                    </p:set>
                                    <p:animEffect transition="in" filter="fade">
                                      <p:cBhvr>
                                        <p:cTn id="125" dur="1000"/>
                                        <p:tgtEl>
                                          <p:spTgt spid="1724426"/>
                                        </p:tgtEl>
                                      </p:cBhvr>
                                    </p:animEffect>
                                  </p:childTnLst>
                                </p:cTn>
                              </p:par>
                              <p:par>
                                <p:cTn id="126" presetID="10" presetClass="entr" presetSubtype="0" fill="hold" grpId="4" nodeType="withEffect">
                                  <p:stCondLst>
                                    <p:cond delay="0"/>
                                  </p:stCondLst>
                                  <p:childTnLst>
                                    <p:set>
                                      <p:cBhvr>
                                        <p:cTn id="127" dur="1" fill="hold">
                                          <p:stCondLst>
                                            <p:cond delay="0"/>
                                          </p:stCondLst>
                                        </p:cTn>
                                        <p:tgtEl>
                                          <p:spTgt spid="1724427"/>
                                        </p:tgtEl>
                                        <p:attrNameLst>
                                          <p:attrName>style.visibility</p:attrName>
                                        </p:attrNameLst>
                                      </p:cBhvr>
                                      <p:to>
                                        <p:strVal val="visible"/>
                                      </p:to>
                                    </p:set>
                                    <p:animEffect transition="in" filter="fade">
                                      <p:cBhvr>
                                        <p:cTn id="128" dur="1000"/>
                                        <p:tgtEl>
                                          <p:spTgt spid="1724427"/>
                                        </p:tgtEl>
                                      </p:cBhvr>
                                    </p:animEffect>
                                  </p:childTnLst>
                                </p:cTn>
                              </p:par>
                            </p:childTnLst>
                          </p:cTn>
                        </p:par>
                        <p:par>
                          <p:cTn id="129" fill="hold" nodeType="afterGroup">
                            <p:stCondLst>
                              <p:cond delay="16000"/>
                            </p:stCondLst>
                            <p:childTnLst>
                              <p:par>
                                <p:cTn id="130" presetID="10" presetClass="exit" presetSubtype="0" fill="hold" grpId="5" nodeType="afterEffect">
                                  <p:stCondLst>
                                    <p:cond delay="1000"/>
                                  </p:stCondLst>
                                  <p:childTnLst>
                                    <p:animEffect transition="out" filter="fade">
                                      <p:cBhvr>
                                        <p:cTn id="131" dur="1000"/>
                                        <p:tgtEl>
                                          <p:spTgt spid="1724425"/>
                                        </p:tgtEl>
                                      </p:cBhvr>
                                    </p:animEffect>
                                    <p:set>
                                      <p:cBhvr>
                                        <p:cTn id="132" dur="1" fill="hold">
                                          <p:stCondLst>
                                            <p:cond delay="999"/>
                                          </p:stCondLst>
                                        </p:cTn>
                                        <p:tgtEl>
                                          <p:spTgt spid="1724425"/>
                                        </p:tgtEl>
                                        <p:attrNameLst>
                                          <p:attrName>style.visibility</p:attrName>
                                        </p:attrNameLst>
                                      </p:cBhvr>
                                      <p:to>
                                        <p:strVal val="hidden"/>
                                      </p:to>
                                    </p:set>
                                  </p:childTnLst>
                                </p:cTn>
                              </p:par>
                              <p:par>
                                <p:cTn id="133" presetID="10" presetClass="exit" presetSubtype="0" fill="hold" grpId="5" nodeType="withEffect">
                                  <p:stCondLst>
                                    <p:cond delay="1000"/>
                                  </p:stCondLst>
                                  <p:childTnLst>
                                    <p:animEffect transition="out" filter="fade">
                                      <p:cBhvr>
                                        <p:cTn id="134" dur="1000"/>
                                        <p:tgtEl>
                                          <p:spTgt spid="1724429"/>
                                        </p:tgtEl>
                                      </p:cBhvr>
                                    </p:animEffect>
                                    <p:set>
                                      <p:cBhvr>
                                        <p:cTn id="135" dur="1" fill="hold">
                                          <p:stCondLst>
                                            <p:cond delay="999"/>
                                          </p:stCondLst>
                                        </p:cTn>
                                        <p:tgtEl>
                                          <p:spTgt spid="1724429"/>
                                        </p:tgtEl>
                                        <p:attrNameLst>
                                          <p:attrName>style.visibility</p:attrName>
                                        </p:attrNameLst>
                                      </p:cBhvr>
                                      <p:to>
                                        <p:strVal val="hidden"/>
                                      </p:to>
                                    </p:set>
                                  </p:childTnLst>
                                </p:cTn>
                              </p:par>
                              <p:par>
                                <p:cTn id="136" presetID="10" presetClass="exit" presetSubtype="0" fill="hold" grpId="5" nodeType="withEffect">
                                  <p:stCondLst>
                                    <p:cond delay="1000"/>
                                  </p:stCondLst>
                                  <p:childTnLst>
                                    <p:animEffect transition="out" filter="fade">
                                      <p:cBhvr>
                                        <p:cTn id="137" dur="1000"/>
                                        <p:tgtEl>
                                          <p:spTgt spid="1724426"/>
                                        </p:tgtEl>
                                      </p:cBhvr>
                                    </p:animEffect>
                                    <p:set>
                                      <p:cBhvr>
                                        <p:cTn id="138" dur="1" fill="hold">
                                          <p:stCondLst>
                                            <p:cond delay="999"/>
                                          </p:stCondLst>
                                        </p:cTn>
                                        <p:tgtEl>
                                          <p:spTgt spid="1724426"/>
                                        </p:tgtEl>
                                        <p:attrNameLst>
                                          <p:attrName>style.visibility</p:attrName>
                                        </p:attrNameLst>
                                      </p:cBhvr>
                                      <p:to>
                                        <p:strVal val="hidden"/>
                                      </p:to>
                                    </p:set>
                                  </p:childTnLst>
                                </p:cTn>
                              </p:par>
                              <p:par>
                                <p:cTn id="139" presetID="10" presetClass="exit" presetSubtype="0" fill="hold" grpId="5" nodeType="withEffect">
                                  <p:stCondLst>
                                    <p:cond delay="1000"/>
                                  </p:stCondLst>
                                  <p:childTnLst>
                                    <p:animEffect transition="out" filter="fade">
                                      <p:cBhvr>
                                        <p:cTn id="140" dur="1000"/>
                                        <p:tgtEl>
                                          <p:spTgt spid="1724427"/>
                                        </p:tgtEl>
                                      </p:cBhvr>
                                    </p:animEffect>
                                    <p:set>
                                      <p:cBhvr>
                                        <p:cTn id="141" dur="1" fill="hold">
                                          <p:stCondLst>
                                            <p:cond delay="999"/>
                                          </p:stCondLst>
                                        </p:cTn>
                                        <p:tgtEl>
                                          <p:spTgt spid="17244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4423" grpId="0" animBg="1"/>
      <p:bldP spid="1724423" grpId="1" animBg="1"/>
      <p:bldP spid="1724423" grpId="2" animBg="1"/>
      <p:bldP spid="1724423" grpId="3" animBg="1"/>
      <p:bldP spid="1724423" grpId="4" animBg="1"/>
      <p:bldP spid="1724423" grpId="5" animBg="1"/>
      <p:bldP spid="1724424" grpId="0" animBg="1"/>
      <p:bldP spid="1724424" grpId="1" animBg="1"/>
      <p:bldP spid="1724424" grpId="2" animBg="1"/>
      <p:bldP spid="1724424" grpId="3" animBg="1"/>
      <p:bldP spid="1724424" grpId="4" animBg="1"/>
      <p:bldP spid="1724424" grpId="5" animBg="1"/>
      <p:bldP spid="1724425" grpId="0" animBg="1"/>
      <p:bldP spid="1724425" grpId="1" animBg="1"/>
      <p:bldP spid="1724425" grpId="2" animBg="1"/>
      <p:bldP spid="1724425" grpId="3" animBg="1"/>
      <p:bldP spid="1724425" grpId="4" animBg="1"/>
      <p:bldP spid="1724425" grpId="5" animBg="1"/>
      <p:bldP spid="1724426" grpId="0" animBg="1"/>
      <p:bldP spid="1724426" grpId="1" animBg="1"/>
      <p:bldP spid="1724426" grpId="2" animBg="1"/>
      <p:bldP spid="1724426" grpId="3" animBg="1"/>
      <p:bldP spid="1724426" grpId="4" animBg="1"/>
      <p:bldP spid="1724426" grpId="5" animBg="1"/>
      <p:bldP spid="1724427" grpId="0" animBg="1"/>
      <p:bldP spid="1724427" grpId="1" animBg="1"/>
      <p:bldP spid="1724427" grpId="2" animBg="1"/>
      <p:bldP spid="1724427" grpId="3" animBg="1"/>
      <p:bldP spid="1724427" grpId="4" animBg="1"/>
      <p:bldP spid="1724427" grpId="5" animBg="1"/>
      <p:bldP spid="1724428" grpId="0" animBg="1"/>
      <p:bldP spid="1724428" grpId="1" animBg="1"/>
      <p:bldP spid="1724428" grpId="2" animBg="1"/>
      <p:bldP spid="1724428" grpId="3" animBg="1"/>
      <p:bldP spid="1724428" grpId="4" animBg="1"/>
      <p:bldP spid="1724428" grpId="5" animBg="1"/>
      <p:bldP spid="1724429" grpId="0" animBg="1"/>
      <p:bldP spid="1724429" grpId="1" animBg="1"/>
      <p:bldP spid="1724429" grpId="2" animBg="1"/>
      <p:bldP spid="1724429" grpId="3" animBg="1"/>
      <p:bldP spid="1724429" grpId="4" animBg="1"/>
      <p:bldP spid="1724429" grpId="5"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p:txBody>
          <a:bodyPr/>
          <a:lstStyle/>
          <a:p>
            <a:pPr eaLnBrk="1" hangingPunct="1"/>
            <a:r>
              <a:rPr lang="en-US" sz="3200" smtClean="0"/>
              <a:t>A Couple of Observations</a:t>
            </a:r>
          </a:p>
        </p:txBody>
      </p:sp>
      <p:sp>
        <p:nvSpPr>
          <p:cNvPr id="83973" name="Rectangle 3"/>
          <p:cNvSpPr>
            <a:spLocks noGrp="1" noChangeArrowheads="1"/>
          </p:cNvSpPr>
          <p:nvPr>
            <p:ph idx="1"/>
          </p:nvPr>
        </p:nvSpPr>
        <p:spPr/>
        <p:txBody>
          <a:bodyPr>
            <a:normAutofit fontScale="85000" lnSpcReduction="20000"/>
          </a:bodyPr>
          <a:lstStyle/>
          <a:p>
            <a:pPr eaLnBrk="1" hangingPunct="1"/>
            <a:r>
              <a:rPr lang="en-US" sz="2800" smtClean="0"/>
              <a:t>The </a:t>
            </a:r>
            <a:r>
              <a:rPr lang="en-US" sz="2800" smtClean="0">
                <a:solidFill>
                  <a:srgbClr val="FF0000"/>
                </a:solidFill>
              </a:rPr>
              <a:t>diode conducts for a brief interval (</a:t>
            </a:r>
            <a:r>
              <a:rPr lang="en-US" sz="2800" smtClean="0">
                <a:solidFill>
                  <a:srgbClr val="FF0000"/>
                </a:solidFill>
                <a:latin typeface="Symbol" pitchFamily="18" charset="2"/>
              </a:rPr>
              <a:t>D</a:t>
            </a:r>
            <a:r>
              <a:rPr lang="en-US" sz="2800" i="1" smtClean="0">
                <a:solidFill>
                  <a:srgbClr val="FF0000"/>
                </a:solidFill>
              </a:rPr>
              <a:t>t</a:t>
            </a:r>
            <a:r>
              <a:rPr lang="en-US" sz="2800" smtClean="0">
                <a:solidFill>
                  <a:srgbClr val="FF0000"/>
                </a:solidFill>
              </a:rPr>
              <a:t>) near the peak of the input sinusoid</a:t>
            </a:r>
            <a:r>
              <a:rPr lang="en-US" sz="2800" smtClean="0"/>
              <a:t> and supplies the capacitor with charge equal to that lost during the much longer discharge interval.  The latter is approximately equal to </a:t>
            </a:r>
            <a:r>
              <a:rPr lang="en-US" sz="2800" i="1" smtClean="0"/>
              <a:t>T</a:t>
            </a:r>
            <a:r>
              <a:rPr lang="en-US" sz="2800" smtClean="0"/>
              <a:t>.</a:t>
            </a:r>
          </a:p>
          <a:p>
            <a:pPr eaLnBrk="1" hangingPunct="1"/>
            <a:r>
              <a:rPr lang="en-US" sz="2800" smtClean="0"/>
              <a:t>Assuming an ideal diode, the diode </a:t>
            </a:r>
            <a:r>
              <a:rPr lang="en-US" sz="2800" smtClean="0">
                <a:solidFill>
                  <a:srgbClr val="FF0000"/>
                </a:solidFill>
              </a:rPr>
              <a:t>conduction begins at time </a:t>
            </a:r>
            <a:r>
              <a:rPr lang="en-US" sz="2800" i="1" smtClean="0">
                <a:solidFill>
                  <a:srgbClr val="FF0000"/>
                </a:solidFill>
              </a:rPr>
              <a:t>t</a:t>
            </a:r>
            <a:r>
              <a:rPr lang="en-US" sz="2800" baseline="-25000" smtClean="0">
                <a:solidFill>
                  <a:srgbClr val="FF0000"/>
                </a:solidFill>
              </a:rPr>
              <a:t>1</a:t>
            </a:r>
            <a:r>
              <a:rPr lang="en-US" sz="2800" smtClean="0"/>
              <a:t> (at which the input </a:t>
            </a:r>
            <a:r>
              <a:rPr lang="en-US" sz="2800" i="1" smtClean="0"/>
              <a:t>v</a:t>
            </a:r>
            <a:r>
              <a:rPr lang="en-US" sz="2800" i="1" baseline="-25000" smtClean="0"/>
              <a:t>I</a:t>
            </a:r>
            <a:r>
              <a:rPr lang="en-US" sz="2800" smtClean="0"/>
              <a:t> equals the exponentially decaying output </a:t>
            </a:r>
            <a:r>
              <a:rPr lang="en-US" sz="2800" i="1" smtClean="0"/>
              <a:t>v</a:t>
            </a:r>
            <a:r>
              <a:rPr lang="en-US" sz="2800" i="1" baseline="-25000" smtClean="0"/>
              <a:t>O</a:t>
            </a:r>
            <a:r>
              <a:rPr lang="en-US" sz="2800" smtClean="0"/>
              <a:t>).  Diode </a:t>
            </a:r>
            <a:r>
              <a:rPr lang="en-US" sz="2800" smtClean="0">
                <a:solidFill>
                  <a:srgbClr val="FF0000"/>
                </a:solidFill>
              </a:rPr>
              <a:t>conduction stops at time </a:t>
            </a:r>
            <a:r>
              <a:rPr lang="en-US" sz="2800" i="1" smtClean="0">
                <a:solidFill>
                  <a:srgbClr val="FF0000"/>
                </a:solidFill>
              </a:rPr>
              <a:t>t</a:t>
            </a:r>
            <a:r>
              <a:rPr lang="en-US" sz="2800" baseline="-25000" smtClean="0">
                <a:solidFill>
                  <a:srgbClr val="FF0000"/>
                </a:solidFill>
              </a:rPr>
              <a:t>2</a:t>
            </a:r>
            <a:r>
              <a:rPr lang="en-US" sz="2800" smtClean="0">
                <a:solidFill>
                  <a:srgbClr val="3333FF"/>
                </a:solidFill>
              </a:rPr>
              <a:t> </a:t>
            </a:r>
            <a:r>
              <a:rPr lang="en-US" sz="2800" smtClean="0"/>
              <a:t>shortly after the peak of </a:t>
            </a:r>
            <a:r>
              <a:rPr lang="en-US" sz="2800" i="1" smtClean="0"/>
              <a:t>v</a:t>
            </a:r>
            <a:r>
              <a:rPr lang="en-US" sz="2800" i="1" baseline="-25000" smtClean="0"/>
              <a:t>I</a:t>
            </a:r>
            <a:r>
              <a:rPr lang="en-US" sz="2800" smtClean="0"/>
              <a:t> (the exact value of </a:t>
            </a:r>
            <a:r>
              <a:rPr lang="en-US" sz="2800" i="1" smtClean="0"/>
              <a:t>t</a:t>
            </a:r>
            <a:r>
              <a:rPr lang="en-US" sz="2800" baseline="-25000" smtClean="0"/>
              <a:t>2 </a:t>
            </a:r>
            <a:r>
              <a:rPr lang="en-US" sz="2800" smtClean="0"/>
              <a:t>is determined by settling of </a:t>
            </a:r>
            <a:r>
              <a:rPr lang="en-US" sz="2800" i="1" smtClean="0"/>
              <a:t>I</a:t>
            </a:r>
            <a:r>
              <a:rPr lang="en-US" sz="2800" i="1" baseline="-25000" smtClean="0"/>
              <a:t>D</a:t>
            </a:r>
            <a:r>
              <a:rPr lang="en-US" sz="2800" smtClean="0"/>
              <a:t>).</a:t>
            </a:r>
          </a:p>
        </p:txBody>
      </p:sp>
      <p:sp>
        <p:nvSpPr>
          <p:cNvPr id="2" name="Date Placeholder 1"/>
          <p:cNvSpPr>
            <a:spLocks noGrp="1"/>
          </p:cNvSpPr>
          <p:nvPr>
            <p:ph type="dt" sz="half" idx="10"/>
          </p:nvPr>
        </p:nvSpPr>
        <p:spPr/>
        <p:txBody>
          <a:bodyPr/>
          <a:lstStyle/>
          <a:p>
            <a:fld id="{CC7722E9-4C30-40EC-B986-2AA5A282183A}" type="datetime1">
              <a:rPr lang="en-US" smtClean="0"/>
              <a:t>1/10/2022</a:t>
            </a:fld>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12780261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type="title"/>
          </p:nvPr>
        </p:nvSpPr>
        <p:spPr/>
        <p:txBody>
          <a:bodyPr/>
          <a:lstStyle/>
          <a:p>
            <a:pPr eaLnBrk="1" hangingPunct="1"/>
            <a:r>
              <a:rPr lang="en-US" sz="3200" smtClean="0"/>
              <a:t>A Couple of Observations</a:t>
            </a:r>
          </a:p>
        </p:txBody>
      </p:sp>
      <p:graphicFrame>
        <p:nvGraphicFramePr>
          <p:cNvPr id="84998" name="Object 4"/>
          <p:cNvGraphicFramePr>
            <a:graphicFrameLocks noGrp="1" noChangeAspect="1"/>
          </p:cNvGraphicFramePr>
          <p:nvPr>
            <p:ph idx="1"/>
            <p:extLst>
              <p:ext uri="{D42A27DB-BD31-4B8C-83A1-F6EECF244321}">
                <p14:modId xmlns:p14="http://schemas.microsoft.com/office/powerpoint/2010/main" val="3477349758"/>
              </p:ext>
            </p:extLst>
          </p:nvPr>
        </p:nvGraphicFramePr>
        <p:xfrm>
          <a:off x="850835" y="5246688"/>
          <a:ext cx="6934200" cy="879475"/>
        </p:xfrm>
        <a:graphic>
          <a:graphicData uri="http://schemas.openxmlformats.org/presentationml/2006/ole">
            <mc:AlternateContent xmlns:mc="http://schemas.openxmlformats.org/markup-compatibility/2006">
              <mc:Choice xmlns:v="urn:schemas-microsoft-com:vml" Requires="v">
                <p:oleObj spid="_x0000_s20516" name="Equation" r:id="rId3" imgW="2603500" imgH="330200" progId="Equation.DSMT4">
                  <p:embed/>
                </p:oleObj>
              </mc:Choice>
              <mc:Fallback>
                <p:oleObj name="Equation" r:id="rId3" imgW="2603500" imgH="330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835" y="5246688"/>
                        <a:ext cx="6934200" cy="879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mpd="sng">
                            <a:solidFill>
                              <a:srgbClr val="FFFF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Date Placeholder 1"/>
          <p:cNvSpPr>
            <a:spLocks noGrp="1"/>
          </p:cNvSpPr>
          <p:nvPr>
            <p:ph type="dt" sz="half" idx="10"/>
          </p:nvPr>
        </p:nvSpPr>
        <p:spPr/>
        <p:txBody>
          <a:bodyPr/>
          <a:lstStyle/>
          <a:p>
            <a:fld id="{5A26C584-DEA3-4745-9A5B-F6F1371B0741}" type="datetime1">
              <a:rPr lang="en-US" smtClean="0"/>
              <a:t>1/10/2022</a:t>
            </a:fld>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a:p>
        </p:txBody>
      </p:sp>
      <p:sp>
        <p:nvSpPr>
          <p:cNvPr id="84996" name="Rectangle 3"/>
          <p:cNvSpPr>
            <a:spLocks noGrp="1" noChangeArrowheads="1"/>
          </p:cNvSpPr>
          <p:nvPr>
            <p:ph type="body" idx="4294967295"/>
          </p:nvPr>
        </p:nvSpPr>
        <p:spPr>
          <a:xfrm>
            <a:off x="850834" y="2514600"/>
            <a:ext cx="7378765" cy="3611563"/>
          </a:xfrm>
        </p:spPr>
        <p:txBody>
          <a:bodyPr>
            <a:normAutofit/>
          </a:bodyPr>
          <a:lstStyle/>
          <a:p>
            <a:pPr eaLnBrk="1" hangingPunct="1"/>
            <a:r>
              <a:rPr lang="en-US" sz="2000" dirty="0" smtClean="0"/>
              <a:t>During the diode off-interval, the </a:t>
            </a:r>
            <a:r>
              <a:rPr lang="en-US" sz="2000" dirty="0" smtClean="0">
                <a:solidFill>
                  <a:srgbClr val="FF0000"/>
                </a:solidFill>
              </a:rPr>
              <a:t>capacitor </a:t>
            </a:r>
            <a:r>
              <a:rPr lang="en-US" sz="2000" i="1" dirty="0" smtClean="0">
                <a:solidFill>
                  <a:srgbClr val="FF0000"/>
                </a:solidFill>
              </a:rPr>
              <a:t>C</a:t>
            </a:r>
            <a:r>
              <a:rPr lang="en-US" sz="2000" dirty="0" smtClean="0">
                <a:solidFill>
                  <a:srgbClr val="FF0000"/>
                </a:solidFill>
              </a:rPr>
              <a:t> discharges through </a:t>
            </a:r>
            <a:r>
              <a:rPr lang="en-US" sz="2000" i="1" dirty="0" smtClean="0">
                <a:solidFill>
                  <a:srgbClr val="FF0000"/>
                </a:solidFill>
              </a:rPr>
              <a:t>R</a:t>
            </a:r>
            <a:r>
              <a:rPr lang="en-US" sz="2000" dirty="0" smtClean="0">
                <a:solidFill>
                  <a:srgbClr val="FF0000"/>
                </a:solidFill>
              </a:rPr>
              <a:t> causing an exponential decay</a:t>
            </a:r>
            <a:r>
              <a:rPr lang="en-US" sz="2000" dirty="0" smtClean="0"/>
              <a:t> in the output voltage (</a:t>
            </a:r>
            <a:r>
              <a:rPr lang="en-US" sz="2000" i="1" dirty="0" err="1" smtClean="0"/>
              <a:t>v</a:t>
            </a:r>
            <a:r>
              <a:rPr lang="en-US" sz="2000" i="1" baseline="-25000" dirty="0" err="1" smtClean="0"/>
              <a:t>O</a:t>
            </a:r>
            <a:r>
              <a:rPr lang="en-US" sz="2000" dirty="0" smtClean="0"/>
              <a:t>). At the end of the discharge interval, which lasts for almost the entire period </a:t>
            </a:r>
            <a:r>
              <a:rPr lang="en-US" sz="2000" i="1" dirty="0" smtClean="0"/>
              <a:t>T</a:t>
            </a:r>
            <a:r>
              <a:rPr lang="en-US" sz="2000" dirty="0" smtClean="0"/>
              <a:t>, voltage output is defined as follows – </a:t>
            </a:r>
            <a:r>
              <a:rPr lang="en-US" sz="2000" i="1" dirty="0" err="1" smtClean="0">
                <a:solidFill>
                  <a:srgbClr val="FF0000"/>
                </a:solidFill>
              </a:rPr>
              <a:t>v</a:t>
            </a:r>
            <a:r>
              <a:rPr lang="en-US" sz="2000" i="1" baseline="-25000" dirty="0" err="1" smtClean="0">
                <a:solidFill>
                  <a:srgbClr val="FF0000"/>
                </a:solidFill>
              </a:rPr>
              <a:t>O</a:t>
            </a:r>
            <a:r>
              <a:rPr lang="en-US" sz="2000" dirty="0" smtClean="0">
                <a:solidFill>
                  <a:srgbClr val="FF0000"/>
                </a:solidFill>
              </a:rPr>
              <a:t>(</a:t>
            </a:r>
            <a:r>
              <a:rPr lang="en-US" sz="2000" i="1" dirty="0" smtClean="0">
                <a:solidFill>
                  <a:srgbClr val="FF0000"/>
                </a:solidFill>
              </a:rPr>
              <a:t>T</a:t>
            </a:r>
            <a:r>
              <a:rPr lang="en-US" sz="2000" dirty="0" smtClean="0">
                <a:solidFill>
                  <a:srgbClr val="FF0000"/>
                </a:solidFill>
              </a:rPr>
              <a:t>) = </a:t>
            </a:r>
            <a:r>
              <a:rPr lang="en-US" sz="2000" i="1" dirty="0" err="1" smtClean="0">
                <a:solidFill>
                  <a:srgbClr val="FF0000"/>
                </a:solidFill>
              </a:rPr>
              <a:t>V</a:t>
            </a:r>
            <a:r>
              <a:rPr lang="en-US" sz="2000" i="1" baseline="-25000" dirty="0" err="1" smtClean="0">
                <a:solidFill>
                  <a:srgbClr val="FF0000"/>
                </a:solidFill>
              </a:rPr>
              <a:t>peak</a:t>
            </a:r>
            <a:r>
              <a:rPr lang="en-US" sz="2000" dirty="0" smtClean="0">
                <a:solidFill>
                  <a:srgbClr val="FF0000"/>
                </a:solidFill>
              </a:rPr>
              <a:t> – </a:t>
            </a:r>
            <a:r>
              <a:rPr lang="en-US" sz="2000" i="1" dirty="0" err="1" smtClean="0">
                <a:solidFill>
                  <a:srgbClr val="FF0000"/>
                </a:solidFill>
              </a:rPr>
              <a:t>V</a:t>
            </a:r>
            <a:r>
              <a:rPr lang="en-US" sz="2000" i="1" baseline="-25000" dirty="0" err="1" smtClean="0">
                <a:solidFill>
                  <a:srgbClr val="FF0000"/>
                </a:solidFill>
              </a:rPr>
              <a:t>r</a:t>
            </a:r>
            <a:r>
              <a:rPr lang="en-US" sz="2000" i="1" dirty="0" smtClean="0">
                <a:solidFill>
                  <a:srgbClr val="FF0000"/>
                </a:solidFill>
              </a:rPr>
              <a:t>.</a:t>
            </a:r>
          </a:p>
          <a:p>
            <a:pPr eaLnBrk="1" hangingPunct="1"/>
            <a:r>
              <a:rPr lang="en-US" sz="2000" dirty="0" smtClean="0"/>
              <a:t>When the ripple voltage (</a:t>
            </a:r>
            <a:r>
              <a:rPr lang="en-US" sz="2000" i="1" dirty="0" err="1" smtClean="0"/>
              <a:t>V</a:t>
            </a:r>
            <a:r>
              <a:rPr lang="en-US" sz="2000" i="1" baseline="-25000" dirty="0" err="1" smtClean="0"/>
              <a:t>r</a:t>
            </a:r>
            <a:r>
              <a:rPr lang="en-US" sz="2000" dirty="0" smtClean="0"/>
              <a:t>) is small, the output (</a:t>
            </a:r>
            <a:r>
              <a:rPr lang="en-US" sz="2000" i="1" dirty="0" err="1" smtClean="0"/>
              <a:t>v</a:t>
            </a:r>
            <a:r>
              <a:rPr lang="en-US" sz="2000" i="1" baseline="-25000" dirty="0" err="1" smtClean="0"/>
              <a:t>O</a:t>
            </a:r>
            <a:r>
              <a:rPr lang="en-US" sz="2000" dirty="0" smtClean="0"/>
              <a:t>) is almost constant and equal to the peak of the input (</a:t>
            </a:r>
            <a:r>
              <a:rPr lang="en-US" sz="2000" i="1" dirty="0" err="1" smtClean="0"/>
              <a:t>v</a:t>
            </a:r>
            <a:r>
              <a:rPr lang="en-US" sz="2000" i="1" baseline="-25000" dirty="0" err="1" smtClean="0"/>
              <a:t>I</a:t>
            </a:r>
            <a:r>
              <a:rPr lang="en-US" sz="2000" dirty="0" smtClean="0"/>
              <a:t>).  the </a:t>
            </a:r>
            <a:r>
              <a:rPr lang="en-US" sz="2000" dirty="0" smtClean="0">
                <a:solidFill>
                  <a:srgbClr val="FF0000"/>
                </a:solidFill>
              </a:rPr>
              <a:t>average output voltage may be defined as below…</a:t>
            </a:r>
          </a:p>
        </p:txBody>
      </p:sp>
    </p:spTree>
    <p:extLst>
      <p:ext uri="{BB962C8B-B14F-4D97-AF65-F5344CB8AC3E}">
        <p14:creationId xmlns:p14="http://schemas.microsoft.com/office/powerpoint/2010/main" val="160939408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9" name="Rectangle 2"/>
          <p:cNvSpPr>
            <a:spLocks noGrp="1" noChangeArrowheads="1"/>
          </p:cNvSpPr>
          <p:nvPr>
            <p:ph type="title"/>
          </p:nvPr>
        </p:nvSpPr>
        <p:spPr/>
        <p:txBody>
          <a:bodyPr/>
          <a:lstStyle/>
          <a:p>
            <a:pPr eaLnBrk="1" hangingPunct="1"/>
            <a:r>
              <a:rPr lang="en-US" sz="3200" dirty="0" smtClean="0"/>
              <a:t>1</a:t>
            </a:r>
            <a:r>
              <a:rPr lang="en-US" sz="3200" b="0" dirty="0" smtClean="0"/>
              <a:t>.25:</a:t>
            </a:r>
            <a:r>
              <a:rPr lang="en-US" sz="3200" dirty="0" smtClean="0"/>
              <a:t> </a:t>
            </a:r>
            <a:r>
              <a:rPr lang="en-US" sz="3200" dirty="0" smtClean="0"/>
              <a:t>Limiting and</a:t>
            </a:r>
            <a:br>
              <a:rPr lang="en-US" sz="3200" dirty="0" smtClean="0"/>
            </a:br>
            <a:r>
              <a:rPr lang="en-US" sz="3200" dirty="0" smtClean="0"/>
              <a:t>Clamping Circuits</a:t>
            </a:r>
          </a:p>
        </p:txBody>
      </p:sp>
      <p:sp>
        <p:nvSpPr>
          <p:cNvPr id="91140" name="Rectangle 3"/>
          <p:cNvSpPr>
            <a:spLocks noGrp="1" noChangeArrowheads="1"/>
          </p:cNvSpPr>
          <p:nvPr>
            <p:ph sz="half" idx="1"/>
          </p:nvPr>
        </p:nvSpPr>
        <p:spPr>
          <a:xfrm>
            <a:off x="762000" y="2556268"/>
            <a:ext cx="4191000" cy="3539731"/>
          </a:xfrm>
        </p:spPr>
        <p:txBody>
          <a:bodyPr>
            <a:normAutofit/>
          </a:bodyPr>
          <a:lstStyle/>
          <a:p>
            <a:pPr eaLnBrk="1" hangingPunct="1">
              <a:lnSpc>
                <a:spcPct val="90000"/>
              </a:lnSpc>
            </a:pPr>
            <a:r>
              <a:rPr lang="en-US" b="1" dirty="0" smtClean="0">
                <a:solidFill>
                  <a:srgbClr val="FF0000"/>
                </a:solidFill>
              </a:rPr>
              <a:t>Q:</a:t>
            </a:r>
            <a:r>
              <a:rPr lang="en-US" dirty="0" smtClean="0">
                <a:solidFill>
                  <a:srgbClr val="FF0000"/>
                </a:solidFill>
              </a:rPr>
              <a:t> </a:t>
            </a:r>
            <a:r>
              <a:rPr lang="en-US" dirty="0" smtClean="0"/>
              <a:t>What is a </a:t>
            </a:r>
            <a:r>
              <a:rPr lang="en-US" b="1" dirty="0" smtClean="0">
                <a:solidFill>
                  <a:srgbClr val="3333FF"/>
                </a:solidFill>
              </a:rPr>
              <a:t>limiter circuit</a:t>
            </a:r>
            <a:r>
              <a:rPr lang="en-US" dirty="0" smtClean="0"/>
              <a:t>?	</a:t>
            </a:r>
          </a:p>
          <a:p>
            <a:pPr lvl="1" eaLnBrk="1" hangingPunct="1">
              <a:lnSpc>
                <a:spcPct val="90000"/>
              </a:lnSpc>
            </a:pPr>
            <a:r>
              <a:rPr lang="en-US" sz="2400" b="1" dirty="0" smtClean="0">
                <a:solidFill>
                  <a:srgbClr val="008000"/>
                </a:solidFill>
              </a:rPr>
              <a:t>A:</a:t>
            </a:r>
            <a:r>
              <a:rPr lang="en-US" sz="2400" dirty="0" smtClean="0">
                <a:solidFill>
                  <a:srgbClr val="008000"/>
                </a:solidFill>
              </a:rPr>
              <a:t> </a:t>
            </a:r>
            <a:r>
              <a:rPr lang="en-US" sz="2400" dirty="0" smtClean="0"/>
              <a:t>One which limits voltage output.</a:t>
            </a:r>
          </a:p>
        </p:txBody>
      </p:sp>
      <p:sp>
        <p:nvSpPr>
          <p:cNvPr id="2" name="Date Placeholder 1"/>
          <p:cNvSpPr>
            <a:spLocks noGrp="1"/>
          </p:cNvSpPr>
          <p:nvPr>
            <p:ph type="dt" sz="half" idx="10"/>
          </p:nvPr>
        </p:nvSpPr>
        <p:spPr/>
        <p:txBody>
          <a:bodyPr/>
          <a:lstStyle/>
          <a:p>
            <a:fld id="{3EA99F02-D0A3-48E7-817D-68751920B0DF}" type="datetime1">
              <a:rPr lang="en-US" smtClean="0"/>
              <a:t>1/10/2022</a:t>
            </a:fld>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a:p>
        </p:txBody>
      </p:sp>
      <p:pic>
        <p:nvPicPr>
          <p:cNvPr id="91141" name="Picture 4" descr="se04F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981200"/>
            <a:ext cx="3432175" cy="325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2" name="Rectangle 2"/>
          <p:cNvSpPr>
            <a:spLocks noChangeArrowheads="1"/>
          </p:cNvSpPr>
          <p:nvPr/>
        </p:nvSpPr>
        <p:spPr bwMode="auto">
          <a:xfrm>
            <a:off x="4805884" y="5269428"/>
            <a:ext cx="3962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b="1" dirty="0"/>
              <a:t>Figure </a:t>
            </a:r>
            <a:r>
              <a:rPr lang="en-US" b="1" dirty="0" smtClean="0"/>
              <a:t>1.26: </a:t>
            </a:r>
            <a:r>
              <a:rPr lang="en-US" dirty="0"/>
              <a:t>General transfer characteristic for a limiter circuit</a:t>
            </a:r>
          </a:p>
        </p:txBody>
      </p:sp>
      <p:sp>
        <p:nvSpPr>
          <p:cNvPr id="1734662" name="Line 6"/>
          <p:cNvSpPr>
            <a:spLocks noChangeShapeType="1"/>
          </p:cNvSpPr>
          <p:nvPr/>
        </p:nvSpPr>
        <p:spPr bwMode="auto">
          <a:xfrm flipH="1">
            <a:off x="5181600" y="2493963"/>
            <a:ext cx="3429000"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34663" name="Line 7"/>
          <p:cNvSpPr>
            <a:spLocks noChangeShapeType="1"/>
          </p:cNvSpPr>
          <p:nvPr/>
        </p:nvSpPr>
        <p:spPr bwMode="auto">
          <a:xfrm flipH="1">
            <a:off x="5181600" y="4932363"/>
            <a:ext cx="3429000"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78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3094" y="4251325"/>
            <a:ext cx="3321696" cy="1290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4" name="TextBox 3"/>
              <p:cNvSpPr txBox="1"/>
              <p:nvPr/>
            </p:nvSpPr>
            <p:spPr>
              <a:xfrm>
                <a:off x="1208095" y="5486400"/>
                <a:ext cx="4349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𝑣</m:t>
                          </m:r>
                        </m:e>
                        <m:sub>
                          <m:r>
                            <a:rPr lang="en-US" b="0" i="1" smtClean="0">
                              <a:latin typeface="Cambria Math"/>
                            </a:rPr>
                            <m:t>𝑖</m:t>
                          </m:r>
                        </m:sub>
                      </m:sSub>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1208095" y="5486400"/>
                <a:ext cx="434991"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194726" y="5822950"/>
                <a:ext cx="46172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𝑣</m:t>
                          </m:r>
                        </m:e>
                        <m:sub>
                          <m:r>
                            <a:rPr lang="en-US" b="0" i="1" smtClean="0">
                              <a:latin typeface="Cambria Math"/>
                            </a:rPr>
                            <m:t>𝑜</m:t>
                          </m:r>
                        </m:sub>
                      </m:sSub>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1194726" y="5822950"/>
                <a:ext cx="461728" cy="369332"/>
              </a:xfrm>
              <a:prstGeom prst="rect">
                <a:avLst/>
              </a:prstGeom>
              <a:blipFill rotWithShape="0">
                <a:blip r:embed="rId6"/>
                <a:stretch>
                  <a:fillRect/>
                </a:stretch>
              </a:blipFill>
            </p:spPr>
            <p:txBody>
              <a:bodyPr/>
              <a:lstStyle/>
              <a:p>
                <a:r>
                  <a:rPr lang="en-US">
                    <a:noFill/>
                  </a:rPr>
                  <a:t> </a:t>
                </a:r>
              </a:p>
            </p:txBody>
          </p:sp>
        </mc:Fallback>
      </mc:AlternateContent>
      <p:cxnSp>
        <p:nvCxnSpPr>
          <p:cNvPr id="6" name="Straight Connector 5"/>
          <p:cNvCxnSpPr>
            <a:stCxn id="4" idx="3"/>
          </p:cNvCxnSpPr>
          <p:nvPr/>
        </p:nvCxnSpPr>
        <p:spPr>
          <a:xfrm>
            <a:off x="1643086" y="5671066"/>
            <a:ext cx="414314"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1643086" y="6008132"/>
            <a:ext cx="414314" cy="0"/>
          </a:xfrm>
          <a:prstGeom prst="line">
            <a:avLst/>
          </a:prstGeom>
          <a:ln w="19050">
            <a:solidFill>
              <a:srgbClr val="00B0F0"/>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7407296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34662"/>
                                        </p:tgtEl>
                                        <p:attrNameLst>
                                          <p:attrName>style.visibility</p:attrName>
                                        </p:attrNameLst>
                                      </p:cBhvr>
                                      <p:to>
                                        <p:strVal val="visible"/>
                                      </p:to>
                                    </p:set>
                                    <p:animEffect transition="in" filter="fade">
                                      <p:cBhvr>
                                        <p:cTn id="7" dur="1000"/>
                                        <p:tgtEl>
                                          <p:spTgt spid="173466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34663"/>
                                        </p:tgtEl>
                                        <p:attrNameLst>
                                          <p:attrName>style.visibility</p:attrName>
                                        </p:attrNameLst>
                                      </p:cBhvr>
                                      <p:to>
                                        <p:strVal val="visible"/>
                                      </p:to>
                                    </p:set>
                                    <p:animEffect transition="in" filter="fade">
                                      <p:cBhvr>
                                        <p:cTn id="10" dur="1000"/>
                                        <p:tgtEl>
                                          <p:spTgt spid="1734663"/>
                                        </p:tgtEl>
                                      </p:cBhvr>
                                    </p:animEffect>
                                  </p:childTnLst>
                                </p:cTn>
                              </p:par>
                            </p:childTnLst>
                          </p:cTn>
                        </p:par>
                        <p:par>
                          <p:cTn id="11" fill="hold" nodeType="afterGroup">
                            <p:stCondLst>
                              <p:cond delay="1000"/>
                            </p:stCondLst>
                            <p:childTnLst>
                              <p:par>
                                <p:cTn id="12" presetID="10" presetClass="exit" presetSubtype="0" fill="hold" grpId="1" nodeType="afterEffect">
                                  <p:stCondLst>
                                    <p:cond delay="0"/>
                                  </p:stCondLst>
                                  <p:childTnLst>
                                    <p:animEffect transition="out" filter="fade">
                                      <p:cBhvr>
                                        <p:cTn id="13" dur="1000"/>
                                        <p:tgtEl>
                                          <p:spTgt spid="1734662"/>
                                        </p:tgtEl>
                                      </p:cBhvr>
                                    </p:animEffect>
                                    <p:set>
                                      <p:cBhvr>
                                        <p:cTn id="14" dur="1" fill="hold">
                                          <p:stCondLst>
                                            <p:cond delay="999"/>
                                          </p:stCondLst>
                                        </p:cTn>
                                        <p:tgtEl>
                                          <p:spTgt spid="1734662"/>
                                        </p:tgtEl>
                                        <p:attrNameLst>
                                          <p:attrName>style.visibility</p:attrName>
                                        </p:attrNameLst>
                                      </p:cBhvr>
                                      <p:to>
                                        <p:strVal val="hidden"/>
                                      </p:to>
                                    </p:set>
                                  </p:childTnLst>
                                </p:cTn>
                              </p:par>
                              <p:par>
                                <p:cTn id="15" presetID="10" presetClass="exit" presetSubtype="0" fill="hold" grpId="1" nodeType="withEffect">
                                  <p:stCondLst>
                                    <p:cond delay="0"/>
                                  </p:stCondLst>
                                  <p:childTnLst>
                                    <p:animEffect transition="out" filter="fade">
                                      <p:cBhvr>
                                        <p:cTn id="16" dur="1000"/>
                                        <p:tgtEl>
                                          <p:spTgt spid="1734663"/>
                                        </p:tgtEl>
                                      </p:cBhvr>
                                    </p:animEffect>
                                    <p:set>
                                      <p:cBhvr>
                                        <p:cTn id="17" dur="1" fill="hold">
                                          <p:stCondLst>
                                            <p:cond delay="999"/>
                                          </p:stCondLst>
                                        </p:cTn>
                                        <p:tgtEl>
                                          <p:spTgt spid="1734663"/>
                                        </p:tgtEl>
                                        <p:attrNameLst>
                                          <p:attrName>style.visibility</p:attrName>
                                        </p:attrNameLst>
                                      </p:cBhvr>
                                      <p:to>
                                        <p:strVal val="hidden"/>
                                      </p:to>
                                    </p:set>
                                  </p:childTnLst>
                                </p:cTn>
                              </p:par>
                            </p:childTnLst>
                          </p:cTn>
                        </p:par>
                        <p:par>
                          <p:cTn id="18" fill="hold" nodeType="afterGroup">
                            <p:stCondLst>
                              <p:cond delay="2000"/>
                            </p:stCondLst>
                            <p:childTnLst>
                              <p:par>
                                <p:cTn id="19" presetID="10" presetClass="entr" presetSubtype="0" fill="hold" grpId="2" nodeType="afterEffect">
                                  <p:stCondLst>
                                    <p:cond delay="0"/>
                                  </p:stCondLst>
                                  <p:childTnLst>
                                    <p:set>
                                      <p:cBhvr>
                                        <p:cTn id="20" dur="1" fill="hold">
                                          <p:stCondLst>
                                            <p:cond delay="0"/>
                                          </p:stCondLst>
                                        </p:cTn>
                                        <p:tgtEl>
                                          <p:spTgt spid="1734662"/>
                                        </p:tgtEl>
                                        <p:attrNameLst>
                                          <p:attrName>style.visibility</p:attrName>
                                        </p:attrNameLst>
                                      </p:cBhvr>
                                      <p:to>
                                        <p:strVal val="visible"/>
                                      </p:to>
                                    </p:set>
                                    <p:animEffect transition="in" filter="fade">
                                      <p:cBhvr>
                                        <p:cTn id="21" dur="1000"/>
                                        <p:tgtEl>
                                          <p:spTgt spid="1734662"/>
                                        </p:tgtEl>
                                      </p:cBhvr>
                                    </p:animEffect>
                                  </p:childTnLst>
                                </p:cTn>
                              </p:par>
                              <p:par>
                                <p:cTn id="22" presetID="10" presetClass="entr" presetSubtype="0" fill="hold" grpId="2" nodeType="withEffect">
                                  <p:stCondLst>
                                    <p:cond delay="0"/>
                                  </p:stCondLst>
                                  <p:childTnLst>
                                    <p:set>
                                      <p:cBhvr>
                                        <p:cTn id="23" dur="1" fill="hold">
                                          <p:stCondLst>
                                            <p:cond delay="0"/>
                                          </p:stCondLst>
                                        </p:cTn>
                                        <p:tgtEl>
                                          <p:spTgt spid="1734663"/>
                                        </p:tgtEl>
                                        <p:attrNameLst>
                                          <p:attrName>style.visibility</p:attrName>
                                        </p:attrNameLst>
                                      </p:cBhvr>
                                      <p:to>
                                        <p:strVal val="visible"/>
                                      </p:to>
                                    </p:set>
                                    <p:animEffect transition="in" filter="fade">
                                      <p:cBhvr>
                                        <p:cTn id="24" dur="1000"/>
                                        <p:tgtEl>
                                          <p:spTgt spid="1734663"/>
                                        </p:tgtEl>
                                      </p:cBhvr>
                                    </p:animEffect>
                                  </p:childTnLst>
                                </p:cTn>
                              </p:par>
                            </p:childTnLst>
                          </p:cTn>
                        </p:par>
                        <p:par>
                          <p:cTn id="25" fill="hold" nodeType="afterGroup">
                            <p:stCondLst>
                              <p:cond delay="3000"/>
                            </p:stCondLst>
                            <p:childTnLst>
                              <p:par>
                                <p:cTn id="26" presetID="10" presetClass="exit" presetSubtype="0" fill="hold" grpId="3" nodeType="afterEffect">
                                  <p:stCondLst>
                                    <p:cond delay="0"/>
                                  </p:stCondLst>
                                  <p:childTnLst>
                                    <p:animEffect transition="out" filter="fade">
                                      <p:cBhvr>
                                        <p:cTn id="27" dur="1000"/>
                                        <p:tgtEl>
                                          <p:spTgt spid="1734662"/>
                                        </p:tgtEl>
                                      </p:cBhvr>
                                    </p:animEffect>
                                    <p:set>
                                      <p:cBhvr>
                                        <p:cTn id="28" dur="1" fill="hold">
                                          <p:stCondLst>
                                            <p:cond delay="999"/>
                                          </p:stCondLst>
                                        </p:cTn>
                                        <p:tgtEl>
                                          <p:spTgt spid="1734662"/>
                                        </p:tgtEl>
                                        <p:attrNameLst>
                                          <p:attrName>style.visibility</p:attrName>
                                        </p:attrNameLst>
                                      </p:cBhvr>
                                      <p:to>
                                        <p:strVal val="hidden"/>
                                      </p:to>
                                    </p:set>
                                  </p:childTnLst>
                                </p:cTn>
                              </p:par>
                              <p:par>
                                <p:cTn id="29" presetID="10" presetClass="exit" presetSubtype="0" fill="hold" grpId="3" nodeType="withEffect">
                                  <p:stCondLst>
                                    <p:cond delay="0"/>
                                  </p:stCondLst>
                                  <p:childTnLst>
                                    <p:animEffect transition="out" filter="fade">
                                      <p:cBhvr>
                                        <p:cTn id="30" dur="1000"/>
                                        <p:tgtEl>
                                          <p:spTgt spid="1734663"/>
                                        </p:tgtEl>
                                      </p:cBhvr>
                                    </p:animEffect>
                                    <p:set>
                                      <p:cBhvr>
                                        <p:cTn id="31" dur="1" fill="hold">
                                          <p:stCondLst>
                                            <p:cond delay="999"/>
                                          </p:stCondLst>
                                        </p:cTn>
                                        <p:tgtEl>
                                          <p:spTgt spid="1734663"/>
                                        </p:tgtEl>
                                        <p:attrNameLst>
                                          <p:attrName>style.visibility</p:attrName>
                                        </p:attrNameLst>
                                      </p:cBhvr>
                                      <p:to>
                                        <p:strVal val="hidden"/>
                                      </p:to>
                                    </p:set>
                                  </p:childTnLst>
                                </p:cTn>
                              </p:par>
                            </p:childTnLst>
                          </p:cTn>
                        </p:par>
                        <p:par>
                          <p:cTn id="32" fill="hold" nodeType="afterGroup">
                            <p:stCondLst>
                              <p:cond delay="4000"/>
                            </p:stCondLst>
                            <p:childTnLst>
                              <p:par>
                                <p:cTn id="33" presetID="10" presetClass="entr" presetSubtype="0" fill="hold" grpId="4" nodeType="afterEffect">
                                  <p:stCondLst>
                                    <p:cond delay="0"/>
                                  </p:stCondLst>
                                  <p:childTnLst>
                                    <p:set>
                                      <p:cBhvr>
                                        <p:cTn id="34" dur="1" fill="hold">
                                          <p:stCondLst>
                                            <p:cond delay="0"/>
                                          </p:stCondLst>
                                        </p:cTn>
                                        <p:tgtEl>
                                          <p:spTgt spid="1734662"/>
                                        </p:tgtEl>
                                        <p:attrNameLst>
                                          <p:attrName>style.visibility</p:attrName>
                                        </p:attrNameLst>
                                      </p:cBhvr>
                                      <p:to>
                                        <p:strVal val="visible"/>
                                      </p:to>
                                    </p:set>
                                    <p:animEffect transition="in" filter="fade">
                                      <p:cBhvr>
                                        <p:cTn id="35" dur="1000"/>
                                        <p:tgtEl>
                                          <p:spTgt spid="1734662"/>
                                        </p:tgtEl>
                                      </p:cBhvr>
                                    </p:animEffect>
                                  </p:childTnLst>
                                </p:cTn>
                              </p:par>
                              <p:par>
                                <p:cTn id="36" presetID="10" presetClass="entr" presetSubtype="0" fill="hold" grpId="4" nodeType="withEffect">
                                  <p:stCondLst>
                                    <p:cond delay="0"/>
                                  </p:stCondLst>
                                  <p:childTnLst>
                                    <p:set>
                                      <p:cBhvr>
                                        <p:cTn id="37" dur="1" fill="hold">
                                          <p:stCondLst>
                                            <p:cond delay="0"/>
                                          </p:stCondLst>
                                        </p:cTn>
                                        <p:tgtEl>
                                          <p:spTgt spid="1734663"/>
                                        </p:tgtEl>
                                        <p:attrNameLst>
                                          <p:attrName>style.visibility</p:attrName>
                                        </p:attrNameLst>
                                      </p:cBhvr>
                                      <p:to>
                                        <p:strVal val="visible"/>
                                      </p:to>
                                    </p:set>
                                    <p:animEffect transition="in" filter="fade">
                                      <p:cBhvr>
                                        <p:cTn id="38" dur="1000"/>
                                        <p:tgtEl>
                                          <p:spTgt spid="1734663"/>
                                        </p:tgtEl>
                                      </p:cBhvr>
                                    </p:animEffect>
                                  </p:childTnLst>
                                </p:cTn>
                              </p:par>
                            </p:childTnLst>
                          </p:cTn>
                        </p:par>
                        <p:par>
                          <p:cTn id="39" fill="hold" nodeType="afterGroup">
                            <p:stCondLst>
                              <p:cond delay="5000"/>
                            </p:stCondLst>
                            <p:childTnLst>
                              <p:par>
                                <p:cTn id="40" presetID="10" presetClass="exit" presetSubtype="0" fill="hold" grpId="5" nodeType="afterEffect">
                                  <p:stCondLst>
                                    <p:cond delay="0"/>
                                  </p:stCondLst>
                                  <p:childTnLst>
                                    <p:animEffect transition="out" filter="fade">
                                      <p:cBhvr>
                                        <p:cTn id="41" dur="1000"/>
                                        <p:tgtEl>
                                          <p:spTgt spid="1734662"/>
                                        </p:tgtEl>
                                      </p:cBhvr>
                                    </p:animEffect>
                                    <p:set>
                                      <p:cBhvr>
                                        <p:cTn id="42" dur="1" fill="hold">
                                          <p:stCondLst>
                                            <p:cond delay="999"/>
                                          </p:stCondLst>
                                        </p:cTn>
                                        <p:tgtEl>
                                          <p:spTgt spid="1734662"/>
                                        </p:tgtEl>
                                        <p:attrNameLst>
                                          <p:attrName>style.visibility</p:attrName>
                                        </p:attrNameLst>
                                      </p:cBhvr>
                                      <p:to>
                                        <p:strVal val="hidden"/>
                                      </p:to>
                                    </p:set>
                                  </p:childTnLst>
                                </p:cTn>
                              </p:par>
                              <p:par>
                                <p:cTn id="43" presetID="10" presetClass="exit" presetSubtype="0" fill="hold" grpId="5" nodeType="withEffect">
                                  <p:stCondLst>
                                    <p:cond delay="0"/>
                                  </p:stCondLst>
                                  <p:childTnLst>
                                    <p:animEffect transition="out" filter="fade">
                                      <p:cBhvr>
                                        <p:cTn id="44" dur="1000"/>
                                        <p:tgtEl>
                                          <p:spTgt spid="1734663"/>
                                        </p:tgtEl>
                                      </p:cBhvr>
                                    </p:animEffect>
                                    <p:set>
                                      <p:cBhvr>
                                        <p:cTn id="45" dur="1" fill="hold">
                                          <p:stCondLst>
                                            <p:cond delay="999"/>
                                          </p:stCondLst>
                                        </p:cTn>
                                        <p:tgtEl>
                                          <p:spTgt spid="17346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4662" grpId="0" animBg="1"/>
      <p:bldP spid="1734662" grpId="1" animBg="1"/>
      <p:bldP spid="1734662" grpId="2" animBg="1"/>
      <p:bldP spid="1734662" grpId="3" animBg="1"/>
      <p:bldP spid="1734662" grpId="4" animBg="1"/>
      <p:bldP spid="1734662" grpId="5" animBg="1"/>
      <p:bldP spid="1734663" grpId="0" animBg="1"/>
      <p:bldP spid="1734663" grpId="1" animBg="1"/>
      <p:bldP spid="1734663" grpId="2" animBg="1"/>
      <p:bldP spid="1734663" grpId="3" animBg="1"/>
      <p:bldP spid="1734663" grpId="4" animBg="1"/>
      <p:bldP spid="1734663" grpId="5"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noChangeArrowheads="1"/>
          </p:cNvSpPr>
          <p:nvPr>
            <p:ph type="title"/>
          </p:nvPr>
        </p:nvSpPr>
        <p:spPr>
          <a:xfrm>
            <a:off x="457200" y="609600"/>
            <a:ext cx="4724400" cy="1295400"/>
          </a:xfrm>
        </p:spPr>
        <p:txBody>
          <a:bodyPr/>
          <a:lstStyle/>
          <a:p>
            <a:pPr eaLnBrk="1" hangingPunct="1"/>
            <a:r>
              <a:rPr lang="en-US" sz="3200" dirty="0" smtClean="0"/>
              <a:t>1</a:t>
            </a:r>
            <a:r>
              <a:rPr lang="en-US" sz="3200" b="0" dirty="0" smtClean="0"/>
              <a:t>.26</a:t>
            </a:r>
            <a:r>
              <a:rPr lang="en-US" sz="3200" b="0" dirty="0" smtClean="0"/>
              <a:t>.</a:t>
            </a:r>
            <a:r>
              <a:rPr lang="en-US" sz="3200" dirty="0" smtClean="0"/>
              <a:t> Limiting and</a:t>
            </a:r>
            <a:br>
              <a:rPr lang="en-US" sz="3200" dirty="0" smtClean="0"/>
            </a:br>
            <a:r>
              <a:rPr lang="en-US" sz="3200" dirty="0" smtClean="0"/>
              <a:t>Clamping Circuits</a:t>
            </a:r>
          </a:p>
        </p:txBody>
      </p:sp>
      <p:sp>
        <p:nvSpPr>
          <p:cNvPr id="92164" name="Rectangle 3"/>
          <p:cNvSpPr>
            <a:spLocks noGrp="1" noChangeArrowheads="1"/>
          </p:cNvSpPr>
          <p:nvPr>
            <p:ph type="body" sz="half" idx="1"/>
          </p:nvPr>
        </p:nvSpPr>
        <p:spPr>
          <a:xfrm>
            <a:off x="152400" y="2057400"/>
            <a:ext cx="5334000" cy="4038600"/>
          </a:xfrm>
        </p:spPr>
        <p:txBody>
          <a:bodyPr>
            <a:normAutofit fontScale="92500" lnSpcReduction="10000"/>
          </a:bodyPr>
          <a:lstStyle/>
          <a:p>
            <a:pPr eaLnBrk="1" hangingPunct="1">
              <a:lnSpc>
                <a:spcPct val="90000"/>
              </a:lnSpc>
            </a:pPr>
            <a:r>
              <a:rPr lang="en-US" sz="2800" b="1" smtClean="0">
                <a:solidFill>
                  <a:srgbClr val="0000FF"/>
                </a:solidFill>
              </a:rPr>
              <a:t>passive limiter circuit</a:t>
            </a:r>
          </a:p>
          <a:p>
            <a:pPr lvl="1" eaLnBrk="1" hangingPunct="1">
              <a:lnSpc>
                <a:spcPct val="90000"/>
              </a:lnSpc>
            </a:pPr>
            <a:r>
              <a:rPr lang="en-US" sz="2800" smtClean="0"/>
              <a:t>has </a:t>
            </a:r>
            <a:r>
              <a:rPr lang="en-US" sz="2800" smtClean="0">
                <a:solidFill>
                  <a:srgbClr val="FF0000"/>
                </a:solidFill>
              </a:rPr>
              <a:t>linear</a:t>
            </a:r>
            <a:r>
              <a:rPr lang="en-US" sz="2800" smtClean="0"/>
              <a:t> range</a:t>
            </a:r>
          </a:p>
          <a:p>
            <a:pPr lvl="1" eaLnBrk="1" hangingPunct="1">
              <a:lnSpc>
                <a:spcPct val="90000"/>
              </a:lnSpc>
            </a:pPr>
            <a:r>
              <a:rPr lang="en-US" sz="2800" smtClean="0"/>
              <a:t>has </a:t>
            </a:r>
            <a:r>
              <a:rPr lang="en-US" sz="2800" smtClean="0">
                <a:solidFill>
                  <a:srgbClr val="FF0000"/>
                </a:solidFill>
              </a:rPr>
              <a:t>nonlinear</a:t>
            </a:r>
            <a:r>
              <a:rPr lang="en-US" sz="2800" smtClean="0"/>
              <a:t> range</a:t>
            </a:r>
          </a:p>
          <a:p>
            <a:pPr lvl="1" eaLnBrk="1" hangingPunct="1">
              <a:lnSpc>
                <a:spcPct val="90000"/>
              </a:lnSpc>
            </a:pPr>
            <a:r>
              <a:rPr lang="en-US" sz="2800" i="1" smtClean="0"/>
              <a:t>K</a:t>
            </a:r>
            <a:r>
              <a:rPr lang="en-US" sz="2800" smtClean="0"/>
              <a:t> &lt; 1</a:t>
            </a:r>
          </a:p>
          <a:p>
            <a:pPr lvl="1" eaLnBrk="1" hangingPunct="1">
              <a:lnSpc>
                <a:spcPct val="90000"/>
              </a:lnSpc>
            </a:pPr>
            <a:r>
              <a:rPr lang="en-US" sz="2800" smtClean="0">
                <a:solidFill>
                  <a:srgbClr val="FF0000"/>
                </a:solidFill>
              </a:rPr>
              <a:t>examples</a:t>
            </a:r>
            <a:r>
              <a:rPr lang="en-US" sz="2800" smtClean="0"/>
              <a:t> include</a:t>
            </a:r>
          </a:p>
          <a:p>
            <a:pPr lvl="2" eaLnBrk="1" hangingPunct="1">
              <a:lnSpc>
                <a:spcPct val="90000"/>
              </a:lnSpc>
            </a:pPr>
            <a:r>
              <a:rPr lang="en-US" sz="2800" smtClean="0"/>
              <a:t>single limiter operate in uni-polar manner</a:t>
            </a:r>
          </a:p>
          <a:p>
            <a:pPr lvl="2" eaLnBrk="1" hangingPunct="1">
              <a:lnSpc>
                <a:spcPct val="90000"/>
              </a:lnSpc>
            </a:pPr>
            <a:r>
              <a:rPr lang="en-US" sz="2800" smtClean="0">
                <a:solidFill>
                  <a:srgbClr val="FF0000"/>
                </a:solidFill>
              </a:rPr>
              <a:t>double limiter</a:t>
            </a:r>
            <a:r>
              <a:rPr lang="en-US" sz="2800" smtClean="0"/>
              <a:t> operate in bi-polar manner</a:t>
            </a:r>
          </a:p>
        </p:txBody>
      </p:sp>
      <p:graphicFrame>
        <p:nvGraphicFramePr>
          <p:cNvPr id="92165" name="Object 4"/>
          <p:cNvGraphicFramePr>
            <a:graphicFrameLocks noGrp="1" noChangeAspect="1"/>
          </p:cNvGraphicFramePr>
          <p:nvPr>
            <p:ph sz="half" idx="2"/>
          </p:nvPr>
        </p:nvGraphicFramePr>
        <p:xfrm>
          <a:off x="5410200" y="933450"/>
          <a:ext cx="3436938" cy="5314950"/>
        </p:xfrm>
        <a:graphic>
          <a:graphicData uri="http://schemas.openxmlformats.org/presentationml/2006/ole">
            <mc:AlternateContent xmlns:mc="http://schemas.openxmlformats.org/markup-compatibility/2006">
              <mc:Choice xmlns:v="urn:schemas-microsoft-com:vml" Requires="v">
                <p:oleObj spid="_x0000_s25637" name="Equation" r:id="rId3" imgW="1231900" imgH="1905000" progId="Equation.DSMT4">
                  <p:embed/>
                </p:oleObj>
              </mc:Choice>
              <mc:Fallback>
                <p:oleObj name="Equation" r:id="rId3" imgW="1231900" imgH="1905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933450"/>
                        <a:ext cx="3436938" cy="53149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76200" cmpd="sng">
                            <a:solidFill>
                              <a:srgbClr val="FFFF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1"/>
          </p:nvPr>
        </p:nvSpPr>
        <p:spPr/>
        <p:txBody>
          <a:bodyPr/>
          <a:lstStyle/>
          <a:p>
            <a:pPr>
              <a:defRPr/>
            </a:pPr>
            <a:fld id="{ABEEFF7F-5A95-49AE-8F53-BC2EF76CBC23}" type="slidenum">
              <a:rPr lang="en-US" smtClean="0"/>
              <a:pPr>
                <a:defRPr/>
              </a:pPr>
              <a:t>26</a:t>
            </a:fld>
            <a:endParaRPr lang="en-US"/>
          </a:p>
        </p:txBody>
      </p:sp>
    </p:spTree>
    <p:extLst>
      <p:ext uri="{BB962C8B-B14F-4D97-AF65-F5344CB8AC3E}">
        <p14:creationId xmlns:p14="http://schemas.microsoft.com/office/powerpoint/2010/main" val="359675401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pPr eaLnBrk="1" hangingPunct="1"/>
            <a:endParaRPr lang="en-US" smtClean="0"/>
          </a:p>
        </p:txBody>
      </p:sp>
      <p:sp>
        <p:nvSpPr>
          <p:cNvPr id="94212" name="Rectangle 3"/>
          <p:cNvSpPr>
            <a:spLocks noGrp="1" noChangeArrowheads="1"/>
          </p:cNvSpPr>
          <p:nvPr>
            <p:ph idx="1"/>
          </p:nvPr>
        </p:nvSpPr>
        <p:spPr/>
        <p:txBody>
          <a:bodyPr/>
          <a:lstStyle/>
          <a:p>
            <a:pPr eaLnBrk="1" hangingPunct="1"/>
            <a:endParaRPr lang="en-US" smtClean="0"/>
          </a:p>
        </p:txBody>
      </p:sp>
      <p:sp>
        <p:nvSpPr>
          <p:cNvPr id="2" name="Date Placeholder 1"/>
          <p:cNvSpPr>
            <a:spLocks noGrp="1"/>
          </p:cNvSpPr>
          <p:nvPr>
            <p:ph type="dt" sz="half" idx="10"/>
          </p:nvPr>
        </p:nvSpPr>
        <p:spPr/>
        <p:txBody>
          <a:bodyPr/>
          <a:lstStyle/>
          <a:p>
            <a:fld id="{BCB54B58-FCAC-45D8-8474-8CE3726C67F6}" type="datetime1">
              <a:rPr lang="en-US" smtClean="0"/>
              <a:t>1/10/2022</a:t>
            </a:fld>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a:p>
        </p:txBody>
      </p:sp>
      <p:sp>
        <p:nvSpPr>
          <p:cNvPr id="94213" name="Rectangle 4"/>
          <p:cNvSpPr>
            <a:spLocks noChangeArrowheads="1"/>
          </p:cNvSpPr>
          <p:nvPr/>
        </p:nvSpPr>
        <p:spPr bwMode="auto">
          <a:xfrm>
            <a:off x="0" y="0"/>
            <a:ext cx="9144000" cy="6858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94214" name="Picture 4" descr="se04F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28600"/>
            <a:ext cx="6096000" cy="595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5" name="Rectangle 2"/>
          <p:cNvSpPr>
            <a:spLocks noChangeArrowheads="1"/>
          </p:cNvSpPr>
          <p:nvPr/>
        </p:nvSpPr>
        <p:spPr bwMode="auto">
          <a:xfrm>
            <a:off x="1767661" y="6248400"/>
            <a:ext cx="56182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2400" b="1" dirty="0"/>
              <a:t>Figure </a:t>
            </a:r>
            <a:r>
              <a:rPr lang="en-US" sz="2400" b="1" dirty="0" smtClean="0"/>
              <a:t>1.26:</a:t>
            </a:r>
            <a:r>
              <a:rPr lang="en-US" sz="2400" dirty="0" smtClean="0"/>
              <a:t> </a:t>
            </a:r>
            <a:r>
              <a:rPr lang="en-US" sz="2400" dirty="0"/>
              <a:t>Variety of basic limiting circuits.</a:t>
            </a:r>
          </a:p>
        </p:txBody>
      </p:sp>
      <p:sp>
        <p:nvSpPr>
          <p:cNvPr id="94216" name="Text Box 7"/>
          <p:cNvSpPr txBox="1">
            <a:spLocks noChangeArrowheads="1"/>
          </p:cNvSpPr>
          <p:nvPr/>
        </p:nvSpPr>
        <p:spPr bwMode="auto">
          <a:xfrm>
            <a:off x="152400" y="152400"/>
            <a:ext cx="2286000" cy="1144588"/>
          </a:xfrm>
          <a:prstGeom prst="rect">
            <a:avLst/>
          </a:prstGeom>
          <a:solidFill>
            <a:srgbClr val="FFFF99"/>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Calibri" pitchFamily="34" charset="0"/>
              </a:defRPr>
            </a:lvl1pPr>
            <a:lvl2pPr marL="742950" indent="-285750" eaLnBrk="0" hangingPunct="0">
              <a:defRPr sz="1600">
                <a:solidFill>
                  <a:schemeClr val="tx1"/>
                </a:solidFill>
                <a:latin typeface="Calibri" pitchFamily="34" charset="0"/>
              </a:defRPr>
            </a:lvl2pPr>
            <a:lvl3pPr marL="1143000" indent="-228600" eaLnBrk="0" hangingPunct="0">
              <a:defRPr sz="1600">
                <a:solidFill>
                  <a:schemeClr val="tx1"/>
                </a:solidFill>
                <a:latin typeface="Calibri" pitchFamily="34" charset="0"/>
              </a:defRPr>
            </a:lvl3pPr>
            <a:lvl4pPr marL="1600200" indent="-228600" eaLnBrk="0" hangingPunct="0">
              <a:defRPr sz="1600">
                <a:solidFill>
                  <a:schemeClr val="tx1"/>
                </a:solidFill>
                <a:latin typeface="Calibri" pitchFamily="34" charset="0"/>
              </a:defRPr>
            </a:lvl4pPr>
            <a:lvl5pPr marL="2057400" indent="-228600" eaLnBrk="0" hangingPunct="0">
              <a:defRPr sz="1600">
                <a:solidFill>
                  <a:schemeClr val="tx1"/>
                </a:solidFill>
                <a:latin typeface="Calibri" pitchFamily="34" charset="0"/>
              </a:defRPr>
            </a:lvl5pPr>
            <a:lvl6pPr marL="2514600" indent="-228600" algn="r" eaLnBrk="0" fontAlgn="base" hangingPunct="0">
              <a:spcBef>
                <a:spcPct val="0"/>
              </a:spcBef>
              <a:spcAft>
                <a:spcPct val="0"/>
              </a:spcAft>
              <a:defRPr sz="1600">
                <a:solidFill>
                  <a:schemeClr val="tx1"/>
                </a:solidFill>
                <a:latin typeface="Calibri" pitchFamily="34" charset="0"/>
              </a:defRPr>
            </a:lvl6pPr>
            <a:lvl7pPr marL="2971800" indent="-228600" algn="r" eaLnBrk="0" fontAlgn="base" hangingPunct="0">
              <a:spcBef>
                <a:spcPct val="0"/>
              </a:spcBef>
              <a:spcAft>
                <a:spcPct val="0"/>
              </a:spcAft>
              <a:defRPr sz="1600">
                <a:solidFill>
                  <a:schemeClr val="tx1"/>
                </a:solidFill>
                <a:latin typeface="Calibri" pitchFamily="34" charset="0"/>
              </a:defRPr>
            </a:lvl7pPr>
            <a:lvl8pPr marL="3429000" indent="-228600" algn="r" eaLnBrk="0" fontAlgn="base" hangingPunct="0">
              <a:spcBef>
                <a:spcPct val="0"/>
              </a:spcBef>
              <a:spcAft>
                <a:spcPct val="0"/>
              </a:spcAft>
              <a:defRPr sz="1600">
                <a:solidFill>
                  <a:schemeClr val="tx1"/>
                </a:solidFill>
                <a:latin typeface="Calibri" pitchFamily="34" charset="0"/>
              </a:defRPr>
            </a:lvl8pPr>
            <a:lvl9pPr marL="3886200" indent="-228600" algn="r" eaLnBrk="0" fontAlgn="base" hangingPunct="0">
              <a:spcBef>
                <a:spcPct val="0"/>
              </a:spcBef>
              <a:spcAft>
                <a:spcPct val="0"/>
              </a:spcAft>
              <a:defRPr sz="1600">
                <a:solidFill>
                  <a:schemeClr val="tx1"/>
                </a:solidFill>
                <a:latin typeface="Calibri" pitchFamily="34" charset="0"/>
              </a:defRPr>
            </a:lvl9pPr>
          </a:lstStyle>
          <a:p>
            <a:pPr eaLnBrk="1" hangingPunct="1">
              <a:spcBef>
                <a:spcPct val="50000"/>
              </a:spcBef>
            </a:pPr>
            <a:r>
              <a:rPr lang="en-US" sz="2300">
                <a:solidFill>
                  <a:srgbClr val="FF0000"/>
                </a:solidFill>
              </a:rPr>
              <a:t>single limiters employ one diode</a:t>
            </a:r>
          </a:p>
        </p:txBody>
      </p:sp>
      <p:sp>
        <p:nvSpPr>
          <p:cNvPr id="94217" name="Text Box 8"/>
          <p:cNvSpPr txBox="1">
            <a:spLocks noChangeArrowheads="1"/>
          </p:cNvSpPr>
          <p:nvPr/>
        </p:nvSpPr>
        <p:spPr bwMode="auto">
          <a:xfrm>
            <a:off x="152400" y="1371600"/>
            <a:ext cx="2286000" cy="1495425"/>
          </a:xfrm>
          <a:prstGeom prst="rect">
            <a:avLst/>
          </a:prstGeom>
          <a:solidFill>
            <a:srgbClr val="FFFF99"/>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Calibri" pitchFamily="34" charset="0"/>
              </a:defRPr>
            </a:lvl1pPr>
            <a:lvl2pPr marL="742950" indent="-285750" eaLnBrk="0" hangingPunct="0">
              <a:defRPr sz="1600">
                <a:solidFill>
                  <a:schemeClr val="tx1"/>
                </a:solidFill>
                <a:latin typeface="Calibri" pitchFamily="34" charset="0"/>
              </a:defRPr>
            </a:lvl2pPr>
            <a:lvl3pPr marL="1143000" indent="-228600" eaLnBrk="0" hangingPunct="0">
              <a:defRPr sz="1600">
                <a:solidFill>
                  <a:schemeClr val="tx1"/>
                </a:solidFill>
                <a:latin typeface="Calibri" pitchFamily="34" charset="0"/>
              </a:defRPr>
            </a:lvl3pPr>
            <a:lvl4pPr marL="1600200" indent="-228600" eaLnBrk="0" hangingPunct="0">
              <a:defRPr sz="1600">
                <a:solidFill>
                  <a:schemeClr val="tx1"/>
                </a:solidFill>
                <a:latin typeface="Calibri" pitchFamily="34" charset="0"/>
              </a:defRPr>
            </a:lvl4pPr>
            <a:lvl5pPr marL="2057400" indent="-228600" eaLnBrk="0" hangingPunct="0">
              <a:defRPr sz="1600">
                <a:solidFill>
                  <a:schemeClr val="tx1"/>
                </a:solidFill>
                <a:latin typeface="Calibri" pitchFamily="34" charset="0"/>
              </a:defRPr>
            </a:lvl5pPr>
            <a:lvl6pPr marL="2514600" indent="-228600" algn="r" eaLnBrk="0" fontAlgn="base" hangingPunct="0">
              <a:spcBef>
                <a:spcPct val="0"/>
              </a:spcBef>
              <a:spcAft>
                <a:spcPct val="0"/>
              </a:spcAft>
              <a:defRPr sz="1600">
                <a:solidFill>
                  <a:schemeClr val="tx1"/>
                </a:solidFill>
                <a:latin typeface="Calibri" pitchFamily="34" charset="0"/>
              </a:defRPr>
            </a:lvl6pPr>
            <a:lvl7pPr marL="2971800" indent="-228600" algn="r" eaLnBrk="0" fontAlgn="base" hangingPunct="0">
              <a:spcBef>
                <a:spcPct val="0"/>
              </a:spcBef>
              <a:spcAft>
                <a:spcPct val="0"/>
              </a:spcAft>
              <a:defRPr sz="1600">
                <a:solidFill>
                  <a:schemeClr val="tx1"/>
                </a:solidFill>
                <a:latin typeface="Calibri" pitchFamily="34" charset="0"/>
              </a:defRPr>
            </a:lvl7pPr>
            <a:lvl8pPr marL="3429000" indent="-228600" algn="r" eaLnBrk="0" fontAlgn="base" hangingPunct="0">
              <a:spcBef>
                <a:spcPct val="0"/>
              </a:spcBef>
              <a:spcAft>
                <a:spcPct val="0"/>
              </a:spcAft>
              <a:defRPr sz="1600">
                <a:solidFill>
                  <a:schemeClr val="tx1"/>
                </a:solidFill>
                <a:latin typeface="Calibri" pitchFamily="34" charset="0"/>
              </a:defRPr>
            </a:lvl8pPr>
            <a:lvl9pPr marL="3886200" indent="-228600" algn="r" eaLnBrk="0" fontAlgn="base" hangingPunct="0">
              <a:spcBef>
                <a:spcPct val="0"/>
              </a:spcBef>
              <a:spcAft>
                <a:spcPct val="0"/>
              </a:spcAft>
              <a:defRPr sz="1600">
                <a:solidFill>
                  <a:schemeClr val="tx1"/>
                </a:solidFill>
                <a:latin typeface="Calibri" pitchFamily="34" charset="0"/>
              </a:defRPr>
            </a:lvl9pPr>
          </a:lstStyle>
          <a:p>
            <a:pPr eaLnBrk="1" hangingPunct="1">
              <a:spcBef>
                <a:spcPct val="50000"/>
              </a:spcBef>
            </a:pPr>
            <a:r>
              <a:rPr lang="en-US" sz="2300">
                <a:solidFill>
                  <a:srgbClr val="FF0000"/>
                </a:solidFill>
              </a:rPr>
              <a:t>double limiters employ two diodes of opposite polarity</a:t>
            </a:r>
          </a:p>
        </p:txBody>
      </p:sp>
      <p:sp>
        <p:nvSpPr>
          <p:cNvPr id="94218" name="Text Box 9"/>
          <p:cNvSpPr txBox="1">
            <a:spLocks noChangeArrowheads="1"/>
          </p:cNvSpPr>
          <p:nvPr/>
        </p:nvSpPr>
        <p:spPr bwMode="auto">
          <a:xfrm>
            <a:off x="152400" y="2971800"/>
            <a:ext cx="2286000" cy="1495425"/>
          </a:xfrm>
          <a:prstGeom prst="rect">
            <a:avLst/>
          </a:prstGeom>
          <a:solidFill>
            <a:srgbClr val="FFFF99"/>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Calibri" pitchFamily="34" charset="0"/>
              </a:defRPr>
            </a:lvl1pPr>
            <a:lvl2pPr marL="742950" indent="-285750" eaLnBrk="0" hangingPunct="0">
              <a:defRPr sz="1600">
                <a:solidFill>
                  <a:schemeClr val="tx1"/>
                </a:solidFill>
                <a:latin typeface="Calibri" pitchFamily="34" charset="0"/>
              </a:defRPr>
            </a:lvl2pPr>
            <a:lvl3pPr marL="1143000" indent="-228600" eaLnBrk="0" hangingPunct="0">
              <a:defRPr sz="1600">
                <a:solidFill>
                  <a:schemeClr val="tx1"/>
                </a:solidFill>
                <a:latin typeface="Calibri" pitchFamily="34" charset="0"/>
              </a:defRPr>
            </a:lvl3pPr>
            <a:lvl4pPr marL="1600200" indent="-228600" eaLnBrk="0" hangingPunct="0">
              <a:defRPr sz="1600">
                <a:solidFill>
                  <a:schemeClr val="tx1"/>
                </a:solidFill>
                <a:latin typeface="Calibri" pitchFamily="34" charset="0"/>
              </a:defRPr>
            </a:lvl4pPr>
            <a:lvl5pPr marL="2057400" indent="-228600" eaLnBrk="0" hangingPunct="0">
              <a:defRPr sz="1600">
                <a:solidFill>
                  <a:schemeClr val="tx1"/>
                </a:solidFill>
                <a:latin typeface="Calibri" pitchFamily="34" charset="0"/>
              </a:defRPr>
            </a:lvl5pPr>
            <a:lvl6pPr marL="2514600" indent="-228600" algn="r" eaLnBrk="0" fontAlgn="base" hangingPunct="0">
              <a:spcBef>
                <a:spcPct val="0"/>
              </a:spcBef>
              <a:spcAft>
                <a:spcPct val="0"/>
              </a:spcAft>
              <a:defRPr sz="1600">
                <a:solidFill>
                  <a:schemeClr val="tx1"/>
                </a:solidFill>
                <a:latin typeface="Calibri" pitchFamily="34" charset="0"/>
              </a:defRPr>
            </a:lvl6pPr>
            <a:lvl7pPr marL="2971800" indent="-228600" algn="r" eaLnBrk="0" fontAlgn="base" hangingPunct="0">
              <a:spcBef>
                <a:spcPct val="0"/>
              </a:spcBef>
              <a:spcAft>
                <a:spcPct val="0"/>
              </a:spcAft>
              <a:defRPr sz="1600">
                <a:solidFill>
                  <a:schemeClr val="tx1"/>
                </a:solidFill>
                <a:latin typeface="Calibri" pitchFamily="34" charset="0"/>
              </a:defRPr>
            </a:lvl7pPr>
            <a:lvl8pPr marL="3429000" indent="-228600" algn="r" eaLnBrk="0" fontAlgn="base" hangingPunct="0">
              <a:spcBef>
                <a:spcPct val="0"/>
              </a:spcBef>
              <a:spcAft>
                <a:spcPct val="0"/>
              </a:spcAft>
              <a:defRPr sz="1600">
                <a:solidFill>
                  <a:schemeClr val="tx1"/>
                </a:solidFill>
                <a:latin typeface="Calibri" pitchFamily="34" charset="0"/>
              </a:defRPr>
            </a:lvl8pPr>
            <a:lvl9pPr marL="3886200" indent="-228600" algn="r" eaLnBrk="0" fontAlgn="base" hangingPunct="0">
              <a:spcBef>
                <a:spcPct val="0"/>
              </a:spcBef>
              <a:spcAft>
                <a:spcPct val="0"/>
              </a:spcAft>
              <a:defRPr sz="1600">
                <a:solidFill>
                  <a:schemeClr val="tx1"/>
                </a:solidFill>
                <a:latin typeface="Calibri" pitchFamily="34" charset="0"/>
              </a:defRPr>
            </a:lvl9pPr>
          </a:lstStyle>
          <a:p>
            <a:pPr eaLnBrk="1" hangingPunct="1">
              <a:spcBef>
                <a:spcPct val="50000"/>
              </a:spcBef>
            </a:pPr>
            <a:r>
              <a:rPr lang="en-US" sz="2300">
                <a:solidFill>
                  <a:srgbClr val="FF0000"/>
                </a:solidFill>
              </a:rPr>
              <a:t>linear range may be controlled via string of diodes and dc sources</a:t>
            </a:r>
          </a:p>
        </p:txBody>
      </p:sp>
      <p:sp>
        <p:nvSpPr>
          <p:cNvPr id="94219" name="Text Box 10"/>
          <p:cNvSpPr txBox="1">
            <a:spLocks noChangeArrowheads="1"/>
          </p:cNvSpPr>
          <p:nvPr/>
        </p:nvSpPr>
        <p:spPr bwMode="auto">
          <a:xfrm>
            <a:off x="152400" y="4572000"/>
            <a:ext cx="2286000" cy="1495425"/>
          </a:xfrm>
          <a:prstGeom prst="rect">
            <a:avLst/>
          </a:prstGeom>
          <a:solidFill>
            <a:srgbClr val="FFFF99"/>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Calibri" pitchFamily="34" charset="0"/>
              </a:defRPr>
            </a:lvl1pPr>
            <a:lvl2pPr marL="742950" indent="-285750" eaLnBrk="0" hangingPunct="0">
              <a:defRPr sz="1600">
                <a:solidFill>
                  <a:schemeClr val="tx1"/>
                </a:solidFill>
                <a:latin typeface="Calibri" pitchFamily="34" charset="0"/>
              </a:defRPr>
            </a:lvl2pPr>
            <a:lvl3pPr marL="1143000" indent="-228600" eaLnBrk="0" hangingPunct="0">
              <a:defRPr sz="1600">
                <a:solidFill>
                  <a:schemeClr val="tx1"/>
                </a:solidFill>
                <a:latin typeface="Calibri" pitchFamily="34" charset="0"/>
              </a:defRPr>
            </a:lvl3pPr>
            <a:lvl4pPr marL="1600200" indent="-228600" eaLnBrk="0" hangingPunct="0">
              <a:defRPr sz="1600">
                <a:solidFill>
                  <a:schemeClr val="tx1"/>
                </a:solidFill>
                <a:latin typeface="Calibri" pitchFamily="34" charset="0"/>
              </a:defRPr>
            </a:lvl4pPr>
            <a:lvl5pPr marL="2057400" indent="-228600" eaLnBrk="0" hangingPunct="0">
              <a:defRPr sz="1600">
                <a:solidFill>
                  <a:schemeClr val="tx1"/>
                </a:solidFill>
                <a:latin typeface="Calibri" pitchFamily="34" charset="0"/>
              </a:defRPr>
            </a:lvl5pPr>
            <a:lvl6pPr marL="2514600" indent="-228600" algn="r" eaLnBrk="0" fontAlgn="base" hangingPunct="0">
              <a:spcBef>
                <a:spcPct val="0"/>
              </a:spcBef>
              <a:spcAft>
                <a:spcPct val="0"/>
              </a:spcAft>
              <a:defRPr sz="1600">
                <a:solidFill>
                  <a:schemeClr val="tx1"/>
                </a:solidFill>
                <a:latin typeface="Calibri" pitchFamily="34" charset="0"/>
              </a:defRPr>
            </a:lvl6pPr>
            <a:lvl7pPr marL="2971800" indent="-228600" algn="r" eaLnBrk="0" fontAlgn="base" hangingPunct="0">
              <a:spcBef>
                <a:spcPct val="0"/>
              </a:spcBef>
              <a:spcAft>
                <a:spcPct val="0"/>
              </a:spcAft>
              <a:defRPr sz="1600">
                <a:solidFill>
                  <a:schemeClr val="tx1"/>
                </a:solidFill>
                <a:latin typeface="Calibri" pitchFamily="34" charset="0"/>
              </a:defRPr>
            </a:lvl7pPr>
            <a:lvl8pPr marL="3429000" indent="-228600" algn="r" eaLnBrk="0" fontAlgn="base" hangingPunct="0">
              <a:spcBef>
                <a:spcPct val="0"/>
              </a:spcBef>
              <a:spcAft>
                <a:spcPct val="0"/>
              </a:spcAft>
              <a:defRPr sz="1600">
                <a:solidFill>
                  <a:schemeClr val="tx1"/>
                </a:solidFill>
                <a:latin typeface="Calibri" pitchFamily="34" charset="0"/>
              </a:defRPr>
            </a:lvl8pPr>
            <a:lvl9pPr marL="3886200" indent="-228600" algn="r" eaLnBrk="0" fontAlgn="base" hangingPunct="0">
              <a:spcBef>
                <a:spcPct val="0"/>
              </a:spcBef>
              <a:spcAft>
                <a:spcPct val="0"/>
              </a:spcAft>
              <a:defRPr sz="1600">
                <a:solidFill>
                  <a:schemeClr val="tx1"/>
                </a:solidFill>
                <a:latin typeface="Calibri" pitchFamily="34" charset="0"/>
              </a:defRPr>
            </a:lvl9pPr>
          </a:lstStyle>
          <a:p>
            <a:pPr eaLnBrk="1" hangingPunct="1">
              <a:spcBef>
                <a:spcPct val="50000"/>
              </a:spcBef>
            </a:pPr>
            <a:r>
              <a:rPr lang="en-US" sz="2300">
                <a:solidFill>
                  <a:srgbClr val="FF0000"/>
                </a:solidFill>
              </a:rPr>
              <a:t>zener diodes may  be used to implement soft limiting</a:t>
            </a:r>
          </a:p>
        </p:txBody>
      </p:sp>
      <p:sp>
        <p:nvSpPr>
          <p:cNvPr id="1737739" name="Line 11"/>
          <p:cNvSpPr>
            <a:spLocks noChangeShapeType="1"/>
          </p:cNvSpPr>
          <p:nvPr/>
        </p:nvSpPr>
        <p:spPr bwMode="auto">
          <a:xfrm>
            <a:off x="2514600" y="685800"/>
            <a:ext cx="914400" cy="228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37740" name="Line 12"/>
          <p:cNvSpPr>
            <a:spLocks noChangeShapeType="1"/>
          </p:cNvSpPr>
          <p:nvPr/>
        </p:nvSpPr>
        <p:spPr bwMode="auto">
          <a:xfrm>
            <a:off x="2590800" y="2057400"/>
            <a:ext cx="838200" cy="990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37741" name="Line 13"/>
          <p:cNvSpPr>
            <a:spLocks noChangeShapeType="1"/>
          </p:cNvSpPr>
          <p:nvPr/>
        </p:nvSpPr>
        <p:spPr bwMode="auto">
          <a:xfrm flipV="1">
            <a:off x="2590800" y="3352800"/>
            <a:ext cx="4343400" cy="3810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37742" name="Line 14"/>
          <p:cNvSpPr>
            <a:spLocks noChangeShapeType="1"/>
          </p:cNvSpPr>
          <p:nvPr/>
        </p:nvSpPr>
        <p:spPr bwMode="auto">
          <a:xfrm>
            <a:off x="2514600" y="5257800"/>
            <a:ext cx="20574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98871236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1737739"/>
                                        </p:tgtEl>
                                        <p:attrNameLst>
                                          <p:attrName>style.visibility</p:attrName>
                                        </p:attrNameLst>
                                      </p:cBhvr>
                                      <p:to>
                                        <p:strVal val="visible"/>
                                      </p:to>
                                    </p:set>
                                    <p:animEffect transition="in" filter="fade">
                                      <p:cBhvr>
                                        <p:cTn id="7" dur="1000"/>
                                        <p:tgtEl>
                                          <p:spTgt spid="173773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737740"/>
                                        </p:tgtEl>
                                        <p:attrNameLst>
                                          <p:attrName>style.visibility</p:attrName>
                                        </p:attrNameLst>
                                      </p:cBhvr>
                                      <p:to>
                                        <p:strVal val="visible"/>
                                      </p:to>
                                    </p:set>
                                    <p:animEffect transition="in" filter="fade">
                                      <p:cBhvr>
                                        <p:cTn id="10" dur="1000"/>
                                        <p:tgtEl>
                                          <p:spTgt spid="1737740"/>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737741"/>
                                        </p:tgtEl>
                                        <p:attrNameLst>
                                          <p:attrName>style.visibility</p:attrName>
                                        </p:attrNameLst>
                                      </p:cBhvr>
                                      <p:to>
                                        <p:strVal val="visible"/>
                                      </p:to>
                                    </p:set>
                                    <p:animEffect transition="in" filter="fade">
                                      <p:cBhvr>
                                        <p:cTn id="13" dur="1000"/>
                                        <p:tgtEl>
                                          <p:spTgt spid="1737741"/>
                                        </p:tgtEl>
                                      </p:cBhvr>
                                    </p:animEffect>
                                  </p:childTnLst>
                                </p:cTn>
                              </p:par>
                              <p:par>
                                <p:cTn id="14" presetID="10" presetClass="entr" presetSubtype="0" fill="hold" grpId="0" nodeType="withEffect">
                                  <p:stCondLst>
                                    <p:cond delay="1000"/>
                                  </p:stCondLst>
                                  <p:childTnLst>
                                    <p:set>
                                      <p:cBhvr>
                                        <p:cTn id="15" dur="1" fill="hold">
                                          <p:stCondLst>
                                            <p:cond delay="0"/>
                                          </p:stCondLst>
                                        </p:cTn>
                                        <p:tgtEl>
                                          <p:spTgt spid="1737742"/>
                                        </p:tgtEl>
                                        <p:attrNameLst>
                                          <p:attrName>style.visibility</p:attrName>
                                        </p:attrNameLst>
                                      </p:cBhvr>
                                      <p:to>
                                        <p:strVal val="visible"/>
                                      </p:to>
                                    </p:set>
                                    <p:animEffect transition="in" filter="fade">
                                      <p:cBhvr>
                                        <p:cTn id="16" dur="1000"/>
                                        <p:tgtEl>
                                          <p:spTgt spid="1737742"/>
                                        </p:tgtEl>
                                      </p:cBhvr>
                                    </p:animEffect>
                                  </p:childTnLst>
                                </p:cTn>
                              </p:par>
                            </p:childTnLst>
                          </p:cTn>
                        </p:par>
                        <p:par>
                          <p:cTn id="17" fill="hold" nodeType="afterGroup">
                            <p:stCondLst>
                              <p:cond delay="2000"/>
                            </p:stCondLst>
                            <p:childTnLst>
                              <p:par>
                                <p:cTn id="18" presetID="10" presetClass="exit" presetSubtype="0" fill="hold" grpId="1" nodeType="afterEffect">
                                  <p:stCondLst>
                                    <p:cond delay="1000"/>
                                  </p:stCondLst>
                                  <p:childTnLst>
                                    <p:animEffect transition="out" filter="fade">
                                      <p:cBhvr>
                                        <p:cTn id="19" dur="1000"/>
                                        <p:tgtEl>
                                          <p:spTgt spid="1737739"/>
                                        </p:tgtEl>
                                      </p:cBhvr>
                                    </p:animEffect>
                                    <p:set>
                                      <p:cBhvr>
                                        <p:cTn id="20" dur="1" fill="hold">
                                          <p:stCondLst>
                                            <p:cond delay="999"/>
                                          </p:stCondLst>
                                        </p:cTn>
                                        <p:tgtEl>
                                          <p:spTgt spid="1737739"/>
                                        </p:tgtEl>
                                        <p:attrNameLst>
                                          <p:attrName>style.visibility</p:attrName>
                                        </p:attrNameLst>
                                      </p:cBhvr>
                                      <p:to>
                                        <p:strVal val="hidden"/>
                                      </p:to>
                                    </p:set>
                                  </p:childTnLst>
                                </p:cTn>
                              </p:par>
                              <p:par>
                                <p:cTn id="21" presetID="10" presetClass="exit" presetSubtype="0" fill="hold" grpId="1" nodeType="withEffect">
                                  <p:stCondLst>
                                    <p:cond delay="1000"/>
                                  </p:stCondLst>
                                  <p:childTnLst>
                                    <p:animEffect transition="out" filter="fade">
                                      <p:cBhvr>
                                        <p:cTn id="22" dur="1000"/>
                                        <p:tgtEl>
                                          <p:spTgt spid="1737740"/>
                                        </p:tgtEl>
                                      </p:cBhvr>
                                    </p:animEffect>
                                    <p:set>
                                      <p:cBhvr>
                                        <p:cTn id="23" dur="1" fill="hold">
                                          <p:stCondLst>
                                            <p:cond delay="999"/>
                                          </p:stCondLst>
                                        </p:cTn>
                                        <p:tgtEl>
                                          <p:spTgt spid="1737740"/>
                                        </p:tgtEl>
                                        <p:attrNameLst>
                                          <p:attrName>style.visibility</p:attrName>
                                        </p:attrNameLst>
                                      </p:cBhvr>
                                      <p:to>
                                        <p:strVal val="hidden"/>
                                      </p:to>
                                    </p:set>
                                  </p:childTnLst>
                                </p:cTn>
                              </p:par>
                              <p:par>
                                <p:cTn id="24" presetID="10" presetClass="exit" presetSubtype="0" fill="hold" grpId="1" nodeType="withEffect">
                                  <p:stCondLst>
                                    <p:cond delay="1000"/>
                                  </p:stCondLst>
                                  <p:childTnLst>
                                    <p:animEffect transition="out" filter="fade">
                                      <p:cBhvr>
                                        <p:cTn id="25" dur="1000"/>
                                        <p:tgtEl>
                                          <p:spTgt spid="1737741"/>
                                        </p:tgtEl>
                                      </p:cBhvr>
                                    </p:animEffect>
                                    <p:set>
                                      <p:cBhvr>
                                        <p:cTn id="26" dur="1" fill="hold">
                                          <p:stCondLst>
                                            <p:cond delay="999"/>
                                          </p:stCondLst>
                                        </p:cTn>
                                        <p:tgtEl>
                                          <p:spTgt spid="1737741"/>
                                        </p:tgtEl>
                                        <p:attrNameLst>
                                          <p:attrName>style.visibility</p:attrName>
                                        </p:attrNameLst>
                                      </p:cBhvr>
                                      <p:to>
                                        <p:strVal val="hidden"/>
                                      </p:to>
                                    </p:set>
                                  </p:childTnLst>
                                </p:cTn>
                              </p:par>
                              <p:par>
                                <p:cTn id="27" presetID="10" presetClass="exit" presetSubtype="0" fill="hold" grpId="1" nodeType="withEffect">
                                  <p:stCondLst>
                                    <p:cond delay="1000"/>
                                  </p:stCondLst>
                                  <p:childTnLst>
                                    <p:animEffect transition="out" filter="fade">
                                      <p:cBhvr>
                                        <p:cTn id="28" dur="1000"/>
                                        <p:tgtEl>
                                          <p:spTgt spid="1737742"/>
                                        </p:tgtEl>
                                      </p:cBhvr>
                                    </p:animEffect>
                                    <p:set>
                                      <p:cBhvr>
                                        <p:cTn id="29" dur="1" fill="hold">
                                          <p:stCondLst>
                                            <p:cond delay="999"/>
                                          </p:stCondLst>
                                        </p:cTn>
                                        <p:tgtEl>
                                          <p:spTgt spid="1737742"/>
                                        </p:tgtEl>
                                        <p:attrNameLst>
                                          <p:attrName>style.visibility</p:attrName>
                                        </p:attrNameLst>
                                      </p:cBhvr>
                                      <p:to>
                                        <p:strVal val="hidden"/>
                                      </p:to>
                                    </p:set>
                                  </p:childTnLst>
                                </p:cTn>
                              </p:par>
                            </p:childTnLst>
                          </p:cTn>
                        </p:par>
                        <p:par>
                          <p:cTn id="30" fill="hold" nodeType="afterGroup">
                            <p:stCondLst>
                              <p:cond delay="4000"/>
                            </p:stCondLst>
                            <p:childTnLst>
                              <p:par>
                                <p:cTn id="31" presetID="10" presetClass="entr" presetSubtype="0" fill="hold" grpId="2" nodeType="afterEffect">
                                  <p:stCondLst>
                                    <p:cond delay="1000"/>
                                  </p:stCondLst>
                                  <p:childTnLst>
                                    <p:set>
                                      <p:cBhvr>
                                        <p:cTn id="32" dur="1" fill="hold">
                                          <p:stCondLst>
                                            <p:cond delay="0"/>
                                          </p:stCondLst>
                                        </p:cTn>
                                        <p:tgtEl>
                                          <p:spTgt spid="1737739"/>
                                        </p:tgtEl>
                                        <p:attrNameLst>
                                          <p:attrName>style.visibility</p:attrName>
                                        </p:attrNameLst>
                                      </p:cBhvr>
                                      <p:to>
                                        <p:strVal val="visible"/>
                                      </p:to>
                                    </p:set>
                                    <p:animEffect transition="in" filter="fade">
                                      <p:cBhvr>
                                        <p:cTn id="33" dur="1000"/>
                                        <p:tgtEl>
                                          <p:spTgt spid="1737739"/>
                                        </p:tgtEl>
                                      </p:cBhvr>
                                    </p:animEffect>
                                  </p:childTnLst>
                                </p:cTn>
                              </p:par>
                              <p:par>
                                <p:cTn id="34" presetID="10" presetClass="entr" presetSubtype="0" fill="hold" grpId="2" nodeType="withEffect">
                                  <p:stCondLst>
                                    <p:cond delay="1000"/>
                                  </p:stCondLst>
                                  <p:childTnLst>
                                    <p:set>
                                      <p:cBhvr>
                                        <p:cTn id="35" dur="1" fill="hold">
                                          <p:stCondLst>
                                            <p:cond delay="0"/>
                                          </p:stCondLst>
                                        </p:cTn>
                                        <p:tgtEl>
                                          <p:spTgt spid="1737740"/>
                                        </p:tgtEl>
                                        <p:attrNameLst>
                                          <p:attrName>style.visibility</p:attrName>
                                        </p:attrNameLst>
                                      </p:cBhvr>
                                      <p:to>
                                        <p:strVal val="visible"/>
                                      </p:to>
                                    </p:set>
                                    <p:animEffect transition="in" filter="fade">
                                      <p:cBhvr>
                                        <p:cTn id="36" dur="1000"/>
                                        <p:tgtEl>
                                          <p:spTgt spid="1737740"/>
                                        </p:tgtEl>
                                      </p:cBhvr>
                                    </p:animEffect>
                                  </p:childTnLst>
                                </p:cTn>
                              </p:par>
                              <p:par>
                                <p:cTn id="37" presetID="10" presetClass="entr" presetSubtype="0" fill="hold" grpId="2" nodeType="withEffect">
                                  <p:stCondLst>
                                    <p:cond delay="1000"/>
                                  </p:stCondLst>
                                  <p:childTnLst>
                                    <p:set>
                                      <p:cBhvr>
                                        <p:cTn id="38" dur="1" fill="hold">
                                          <p:stCondLst>
                                            <p:cond delay="0"/>
                                          </p:stCondLst>
                                        </p:cTn>
                                        <p:tgtEl>
                                          <p:spTgt spid="1737741"/>
                                        </p:tgtEl>
                                        <p:attrNameLst>
                                          <p:attrName>style.visibility</p:attrName>
                                        </p:attrNameLst>
                                      </p:cBhvr>
                                      <p:to>
                                        <p:strVal val="visible"/>
                                      </p:to>
                                    </p:set>
                                    <p:animEffect transition="in" filter="fade">
                                      <p:cBhvr>
                                        <p:cTn id="39" dur="1000"/>
                                        <p:tgtEl>
                                          <p:spTgt spid="1737741"/>
                                        </p:tgtEl>
                                      </p:cBhvr>
                                    </p:animEffect>
                                  </p:childTnLst>
                                </p:cTn>
                              </p:par>
                              <p:par>
                                <p:cTn id="40" presetID="10" presetClass="entr" presetSubtype="0" fill="hold" grpId="2" nodeType="withEffect">
                                  <p:stCondLst>
                                    <p:cond delay="1000"/>
                                  </p:stCondLst>
                                  <p:childTnLst>
                                    <p:set>
                                      <p:cBhvr>
                                        <p:cTn id="41" dur="1" fill="hold">
                                          <p:stCondLst>
                                            <p:cond delay="0"/>
                                          </p:stCondLst>
                                        </p:cTn>
                                        <p:tgtEl>
                                          <p:spTgt spid="1737742"/>
                                        </p:tgtEl>
                                        <p:attrNameLst>
                                          <p:attrName>style.visibility</p:attrName>
                                        </p:attrNameLst>
                                      </p:cBhvr>
                                      <p:to>
                                        <p:strVal val="visible"/>
                                      </p:to>
                                    </p:set>
                                    <p:animEffect transition="in" filter="fade">
                                      <p:cBhvr>
                                        <p:cTn id="42" dur="1000"/>
                                        <p:tgtEl>
                                          <p:spTgt spid="1737742"/>
                                        </p:tgtEl>
                                      </p:cBhvr>
                                    </p:animEffect>
                                  </p:childTnLst>
                                </p:cTn>
                              </p:par>
                            </p:childTnLst>
                          </p:cTn>
                        </p:par>
                        <p:par>
                          <p:cTn id="43" fill="hold" nodeType="afterGroup">
                            <p:stCondLst>
                              <p:cond delay="6000"/>
                            </p:stCondLst>
                            <p:childTnLst>
                              <p:par>
                                <p:cTn id="44" presetID="10" presetClass="exit" presetSubtype="0" fill="hold" grpId="3" nodeType="afterEffect">
                                  <p:stCondLst>
                                    <p:cond delay="1000"/>
                                  </p:stCondLst>
                                  <p:childTnLst>
                                    <p:animEffect transition="out" filter="fade">
                                      <p:cBhvr>
                                        <p:cTn id="45" dur="1000"/>
                                        <p:tgtEl>
                                          <p:spTgt spid="1737739"/>
                                        </p:tgtEl>
                                      </p:cBhvr>
                                    </p:animEffect>
                                    <p:set>
                                      <p:cBhvr>
                                        <p:cTn id="46" dur="1" fill="hold">
                                          <p:stCondLst>
                                            <p:cond delay="999"/>
                                          </p:stCondLst>
                                        </p:cTn>
                                        <p:tgtEl>
                                          <p:spTgt spid="1737739"/>
                                        </p:tgtEl>
                                        <p:attrNameLst>
                                          <p:attrName>style.visibility</p:attrName>
                                        </p:attrNameLst>
                                      </p:cBhvr>
                                      <p:to>
                                        <p:strVal val="hidden"/>
                                      </p:to>
                                    </p:set>
                                  </p:childTnLst>
                                </p:cTn>
                              </p:par>
                              <p:par>
                                <p:cTn id="47" presetID="10" presetClass="exit" presetSubtype="0" fill="hold" grpId="3" nodeType="withEffect">
                                  <p:stCondLst>
                                    <p:cond delay="1000"/>
                                  </p:stCondLst>
                                  <p:childTnLst>
                                    <p:animEffect transition="out" filter="fade">
                                      <p:cBhvr>
                                        <p:cTn id="48" dur="1000"/>
                                        <p:tgtEl>
                                          <p:spTgt spid="1737740"/>
                                        </p:tgtEl>
                                      </p:cBhvr>
                                    </p:animEffect>
                                    <p:set>
                                      <p:cBhvr>
                                        <p:cTn id="49" dur="1" fill="hold">
                                          <p:stCondLst>
                                            <p:cond delay="999"/>
                                          </p:stCondLst>
                                        </p:cTn>
                                        <p:tgtEl>
                                          <p:spTgt spid="1737740"/>
                                        </p:tgtEl>
                                        <p:attrNameLst>
                                          <p:attrName>style.visibility</p:attrName>
                                        </p:attrNameLst>
                                      </p:cBhvr>
                                      <p:to>
                                        <p:strVal val="hidden"/>
                                      </p:to>
                                    </p:set>
                                  </p:childTnLst>
                                </p:cTn>
                              </p:par>
                              <p:par>
                                <p:cTn id="50" presetID="10" presetClass="exit" presetSubtype="0" fill="hold" grpId="3" nodeType="withEffect">
                                  <p:stCondLst>
                                    <p:cond delay="1000"/>
                                  </p:stCondLst>
                                  <p:childTnLst>
                                    <p:animEffect transition="out" filter="fade">
                                      <p:cBhvr>
                                        <p:cTn id="51" dur="1000"/>
                                        <p:tgtEl>
                                          <p:spTgt spid="1737741"/>
                                        </p:tgtEl>
                                      </p:cBhvr>
                                    </p:animEffect>
                                    <p:set>
                                      <p:cBhvr>
                                        <p:cTn id="52" dur="1" fill="hold">
                                          <p:stCondLst>
                                            <p:cond delay="999"/>
                                          </p:stCondLst>
                                        </p:cTn>
                                        <p:tgtEl>
                                          <p:spTgt spid="1737741"/>
                                        </p:tgtEl>
                                        <p:attrNameLst>
                                          <p:attrName>style.visibility</p:attrName>
                                        </p:attrNameLst>
                                      </p:cBhvr>
                                      <p:to>
                                        <p:strVal val="hidden"/>
                                      </p:to>
                                    </p:set>
                                  </p:childTnLst>
                                </p:cTn>
                              </p:par>
                              <p:par>
                                <p:cTn id="53" presetID="10" presetClass="exit" presetSubtype="0" fill="hold" grpId="3" nodeType="withEffect">
                                  <p:stCondLst>
                                    <p:cond delay="1000"/>
                                  </p:stCondLst>
                                  <p:childTnLst>
                                    <p:animEffect transition="out" filter="fade">
                                      <p:cBhvr>
                                        <p:cTn id="54" dur="1000"/>
                                        <p:tgtEl>
                                          <p:spTgt spid="1737742"/>
                                        </p:tgtEl>
                                      </p:cBhvr>
                                    </p:animEffect>
                                    <p:set>
                                      <p:cBhvr>
                                        <p:cTn id="55" dur="1" fill="hold">
                                          <p:stCondLst>
                                            <p:cond delay="999"/>
                                          </p:stCondLst>
                                        </p:cTn>
                                        <p:tgtEl>
                                          <p:spTgt spid="1737742"/>
                                        </p:tgtEl>
                                        <p:attrNameLst>
                                          <p:attrName>style.visibility</p:attrName>
                                        </p:attrNameLst>
                                      </p:cBhvr>
                                      <p:to>
                                        <p:strVal val="hidden"/>
                                      </p:to>
                                    </p:set>
                                  </p:childTnLst>
                                </p:cTn>
                              </p:par>
                            </p:childTnLst>
                          </p:cTn>
                        </p:par>
                        <p:par>
                          <p:cTn id="56" fill="hold" nodeType="afterGroup">
                            <p:stCondLst>
                              <p:cond delay="8000"/>
                            </p:stCondLst>
                            <p:childTnLst>
                              <p:par>
                                <p:cTn id="57" presetID="10" presetClass="entr" presetSubtype="0" fill="hold" grpId="4" nodeType="afterEffect">
                                  <p:stCondLst>
                                    <p:cond delay="1000"/>
                                  </p:stCondLst>
                                  <p:childTnLst>
                                    <p:set>
                                      <p:cBhvr>
                                        <p:cTn id="58" dur="1" fill="hold">
                                          <p:stCondLst>
                                            <p:cond delay="0"/>
                                          </p:stCondLst>
                                        </p:cTn>
                                        <p:tgtEl>
                                          <p:spTgt spid="1737739"/>
                                        </p:tgtEl>
                                        <p:attrNameLst>
                                          <p:attrName>style.visibility</p:attrName>
                                        </p:attrNameLst>
                                      </p:cBhvr>
                                      <p:to>
                                        <p:strVal val="visible"/>
                                      </p:to>
                                    </p:set>
                                    <p:animEffect transition="in" filter="fade">
                                      <p:cBhvr>
                                        <p:cTn id="59" dur="1000"/>
                                        <p:tgtEl>
                                          <p:spTgt spid="1737739"/>
                                        </p:tgtEl>
                                      </p:cBhvr>
                                    </p:animEffect>
                                  </p:childTnLst>
                                </p:cTn>
                              </p:par>
                              <p:par>
                                <p:cTn id="60" presetID="10" presetClass="entr" presetSubtype="0" fill="hold" grpId="4" nodeType="withEffect">
                                  <p:stCondLst>
                                    <p:cond delay="1000"/>
                                  </p:stCondLst>
                                  <p:childTnLst>
                                    <p:set>
                                      <p:cBhvr>
                                        <p:cTn id="61" dur="1" fill="hold">
                                          <p:stCondLst>
                                            <p:cond delay="0"/>
                                          </p:stCondLst>
                                        </p:cTn>
                                        <p:tgtEl>
                                          <p:spTgt spid="1737740"/>
                                        </p:tgtEl>
                                        <p:attrNameLst>
                                          <p:attrName>style.visibility</p:attrName>
                                        </p:attrNameLst>
                                      </p:cBhvr>
                                      <p:to>
                                        <p:strVal val="visible"/>
                                      </p:to>
                                    </p:set>
                                    <p:animEffect transition="in" filter="fade">
                                      <p:cBhvr>
                                        <p:cTn id="62" dur="1000"/>
                                        <p:tgtEl>
                                          <p:spTgt spid="1737740"/>
                                        </p:tgtEl>
                                      </p:cBhvr>
                                    </p:animEffect>
                                  </p:childTnLst>
                                </p:cTn>
                              </p:par>
                              <p:par>
                                <p:cTn id="63" presetID="10" presetClass="entr" presetSubtype="0" fill="hold" grpId="4" nodeType="withEffect">
                                  <p:stCondLst>
                                    <p:cond delay="1000"/>
                                  </p:stCondLst>
                                  <p:childTnLst>
                                    <p:set>
                                      <p:cBhvr>
                                        <p:cTn id="64" dur="1" fill="hold">
                                          <p:stCondLst>
                                            <p:cond delay="0"/>
                                          </p:stCondLst>
                                        </p:cTn>
                                        <p:tgtEl>
                                          <p:spTgt spid="1737741"/>
                                        </p:tgtEl>
                                        <p:attrNameLst>
                                          <p:attrName>style.visibility</p:attrName>
                                        </p:attrNameLst>
                                      </p:cBhvr>
                                      <p:to>
                                        <p:strVal val="visible"/>
                                      </p:to>
                                    </p:set>
                                    <p:animEffect transition="in" filter="fade">
                                      <p:cBhvr>
                                        <p:cTn id="65" dur="1000"/>
                                        <p:tgtEl>
                                          <p:spTgt spid="1737741"/>
                                        </p:tgtEl>
                                      </p:cBhvr>
                                    </p:animEffect>
                                  </p:childTnLst>
                                </p:cTn>
                              </p:par>
                              <p:par>
                                <p:cTn id="66" presetID="10" presetClass="entr" presetSubtype="0" fill="hold" grpId="4" nodeType="withEffect">
                                  <p:stCondLst>
                                    <p:cond delay="1000"/>
                                  </p:stCondLst>
                                  <p:childTnLst>
                                    <p:set>
                                      <p:cBhvr>
                                        <p:cTn id="67" dur="1" fill="hold">
                                          <p:stCondLst>
                                            <p:cond delay="0"/>
                                          </p:stCondLst>
                                        </p:cTn>
                                        <p:tgtEl>
                                          <p:spTgt spid="1737742"/>
                                        </p:tgtEl>
                                        <p:attrNameLst>
                                          <p:attrName>style.visibility</p:attrName>
                                        </p:attrNameLst>
                                      </p:cBhvr>
                                      <p:to>
                                        <p:strVal val="visible"/>
                                      </p:to>
                                    </p:set>
                                    <p:animEffect transition="in" filter="fade">
                                      <p:cBhvr>
                                        <p:cTn id="68" dur="1000"/>
                                        <p:tgtEl>
                                          <p:spTgt spid="1737742"/>
                                        </p:tgtEl>
                                      </p:cBhvr>
                                    </p:animEffect>
                                  </p:childTnLst>
                                </p:cTn>
                              </p:par>
                            </p:childTnLst>
                          </p:cTn>
                        </p:par>
                        <p:par>
                          <p:cTn id="69" fill="hold" nodeType="afterGroup">
                            <p:stCondLst>
                              <p:cond delay="10000"/>
                            </p:stCondLst>
                            <p:childTnLst>
                              <p:par>
                                <p:cTn id="70" presetID="10" presetClass="exit" presetSubtype="0" fill="hold" grpId="5" nodeType="afterEffect">
                                  <p:stCondLst>
                                    <p:cond delay="1000"/>
                                  </p:stCondLst>
                                  <p:childTnLst>
                                    <p:animEffect transition="out" filter="fade">
                                      <p:cBhvr>
                                        <p:cTn id="71" dur="1000"/>
                                        <p:tgtEl>
                                          <p:spTgt spid="1737739"/>
                                        </p:tgtEl>
                                      </p:cBhvr>
                                    </p:animEffect>
                                    <p:set>
                                      <p:cBhvr>
                                        <p:cTn id="72" dur="1" fill="hold">
                                          <p:stCondLst>
                                            <p:cond delay="999"/>
                                          </p:stCondLst>
                                        </p:cTn>
                                        <p:tgtEl>
                                          <p:spTgt spid="1737739"/>
                                        </p:tgtEl>
                                        <p:attrNameLst>
                                          <p:attrName>style.visibility</p:attrName>
                                        </p:attrNameLst>
                                      </p:cBhvr>
                                      <p:to>
                                        <p:strVal val="hidden"/>
                                      </p:to>
                                    </p:set>
                                  </p:childTnLst>
                                </p:cTn>
                              </p:par>
                              <p:par>
                                <p:cTn id="73" presetID="10" presetClass="exit" presetSubtype="0" fill="hold" grpId="5" nodeType="withEffect">
                                  <p:stCondLst>
                                    <p:cond delay="1000"/>
                                  </p:stCondLst>
                                  <p:childTnLst>
                                    <p:animEffect transition="out" filter="fade">
                                      <p:cBhvr>
                                        <p:cTn id="74" dur="1000"/>
                                        <p:tgtEl>
                                          <p:spTgt spid="1737740"/>
                                        </p:tgtEl>
                                      </p:cBhvr>
                                    </p:animEffect>
                                    <p:set>
                                      <p:cBhvr>
                                        <p:cTn id="75" dur="1" fill="hold">
                                          <p:stCondLst>
                                            <p:cond delay="999"/>
                                          </p:stCondLst>
                                        </p:cTn>
                                        <p:tgtEl>
                                          <p:spTgt spid="1737740"/>
                                        </p:tgtEl>
                                        <p:attrNameLst>
                                          <p:attrName>style.visibility</p:attrName>
                                        </p:attrNameLst>
                                      </p:cBhvr>
                                      <p:to>
                                        <p:strVal val="hidden"/>
                                      </p:to>
                                    </p:set>
                                  </p:childTnLst>
                                </p:cTn>
                              </p:par>
                              <p:par>
                                <p:cTn id="76" presetID="10" presetClass="exit" presetSubtype="0" fill="hold" grpId="5" nodeType="withEffect">
                                  <p:stCondLst>
                                    <p:cond delay="1000"/>
                                  </p:stCondLst>
                                  <p:childTnLst>
                                    <p:animEffect transition="out" filter="fade">
                                      <p:cBhvr>
                                        <p:cTn id="77" dur="1000"/>
                                        <p:tgtEl>
                                          <p:spTgt spid="1737741"/>
                                        </p:tgtEl>
                                      </p:cBhvr>
                                    </p:animEffect>
                                    <p:set>
                                      <p:cBhvr>
                                        <p:cTn id="78" dur="1" fill="hold">
                                          <p:stCondLst>
                                            <p:cond delay="999"/>
                                          </p:stCondLst>
                                        </p:cTn>
                                        <p:tgtEl>
                                          <p:spTgt spid="1737741"/>
                                        </p:tgtEl>
                                        <p:attrNameLst>
                                          <p:attrName>style.visibility</p:attrName>
                                        </p:attrNameLst>
                                      </p:cBhvr>
                                      <p:to>
                                        <p:strVal val="hidden"/>
                                      </p:to>
                                    </p:set>
                                  </p:childTnLst>
                                </p:cTn>
                              </p:par>
                              <p:par>
                                <p:cTn id="79" presetID="10" presetClass="exit" presetSubtype="0" fill="hold" grpId="5" nodeType="withEffect">
                                  <p:stCondLst>
                                    <p:cond delay="1000"/>
                                  </p:stCondLst>
                                  <p:childTnLst>
                                    <p:animEffect transition="out" filter="fade">
                                      <p:cBhvr>
                                        <p:cTn id="80" dur="1000"/>
                                        <p:tgtEl>
                                          <p:spTgt spid="1737742"/>
                                        </p:tgtEl>
                                      </p:cBhvr>
                                    </p:animEffect>
                                    <p:set>
                                      <p:cBhvr>
                                        <p:cTn id="81" dur="1" fill="hold">
                                          <p:stCondLst>
                                            <p:cond delay="999"/>
                                          </p:stCondLst>
                                        </p:cTn>
                                        <p:tgtEl>
                                          <p:spTgt spid="1737742"/>
                                        </p:tgtEl>
                                        <p:attrNameLst>
                                          <p:attrName>style.visibility</p:attrName>
                                        </p:attrNameLst>
                                      </p:cBhvr>
                                      <p:to>
                                        <p:strVal val="hidden"/>
                                      </p:to>
                                    </p:set>
                                  </p:childTnLst>
                                </p:cTn>
                              </p:par>
                            </p:childTnLst>
                          </p:cTn>
                        </p:par>
                        <p:par>
                          <p:cTn id="82" fill="hold" nodeType="afterGroup">
                            <p:stCondLst>
                              <p:cond delay="12000"/>
                            </p:stCondLst>
                            <p:childTnLst>
                              <p:par>
                                <p:cTn id="83" presetID="10" presetClass="entr" presetSubtype="0" fill="hold" grpId="6" nodeType="afterEffect">
                                  <p:stCondLst>
                                    <p:cond delay="1000"/>
                                  </p:stCondLst>
                                  <p:childTnLst>
                                    <p:set>
                                      <p:cBhvr>
                                        <p:cTn id="84" dur="1" fill="hold">
                                          <p:stCondLst>
                                            <p:cond delay="0"/>
                                          </p:stCondLst>
                                        </p:cTn>
                                        <p:tgtEl>
                                          <p:spTgt spid="1737739"/>
                                        </p:tgtEl>
                                        <p:attrNameLst>
                                          <p:attrName>style.visibility</p:attrName>
                                        </p:attrNameLst>
                                      </p:cBhvr>
                                      <p:to>
                                        <p:strVal val="visible"/>
                                      </p:to>
                                    </p:set>
                                    <p:animEffect transition="in" filter="fade">
                                      <p:cBhvr>
                                        <p:cTn id="85" dur="1000"/>
                                        <p:tgtEl>
                                          <p:spTgt spid="1737739"/>
                                        </p:tgtEl>
                                      </p:cBhvr>
                                    </p:animEffect>
                                  </p:childTnLst>
                                </p:cTn>
                              </p:par>
                              <p:par>
                                <p:cTn id="86" presetID="10" presetClass="entr" presetSubtype="0" fill="hold" grpId="6" nodeType="withEffect">
                                  <p:stCondLst>
                                    <p:cond delay="1000"/>
                                  </p:stCondLst>
                                  <p:childTnLst>
                                    <p:set>
                                      <p:cBhvr>
                                        <p:cTn id="87" dur="1" fill="hold">
                                          <p:stCondLst>
                                            <p:cond delay="0"/>
                                          </p:stCondLst>
                                        </p:cTn>
                                        <p:tgtEl>
                                          <p:spTgt spid="1737740"/>
                                        </p:tgtEl>
                                        <p:attrNameLst>
                                          <p:attrName>style.visibility</p:attrName>
                                        </p:attrNameLst>
                                      </p:cBhvr>
                                      <p:to>
                                        <p:strVal val="visible"/>
                                      </p:to>
                                    </p:set>
                                    <p:animEffect transition="in" filter="fade">
                                      <p:cBhvr>
                                        <p:cTn id="88" dur="1000"/>
                                        <p:tgtEl>
                                          <p:spTgt spid="1737740"/>
                                        </p:tgtEl>
                                      </p:cBhvr>
                                    </p:animEffect>
                                  </p:childTnLst>
                                </p:cTn>
                              </p:par>
                              <p:par>
                                <p:cTn id="89" presetID="10" presetClass="entr" presetSubtype="0" fill="hold" grpId="6" nodeType="withEffect">
                                  <p:stCondLst>
                                    <p:cond delay="1000"/>
                                  </p:stCondLst>
                                  <p:childTnLst>
                                    <p:set>
                                      <p:cBhvr>
                                        <p:cTn id="90" dur="1" fill="hold">
                                          <p:stCondLst>
                                            <p:cond delay="0"/>
                                          </p:stCondLst>
                                        </p:cTn>
                                        <p:tgtEl>
                                          <p:spTgt spid="1737741"/>
                                        </p:tgtEl>
                                        <p:attrNameLst>
                                          <p:attrName>style.visibility</p:attrName>
                                        </p:attrNameLst>
                                      </p:cBhvr>
                                      <p:to>
                                        <p:strVal val="visible"/>
                                      </p:to>
                                    </p:set>
                                    <p:animEffect transition="in" filter="fade">
                                      <p:cBhvr>
                                        <p:cTn id="91" dur="1000"/>
                                        <p:tgtEl>
                                          <p:spTgt spid="1737741"/>
                                        </p:tgtEl>
                                      </p:cBhvr>
                                    </p:animEffect>
                                  </p:childTnLst>
                                </p:cTn>
                              </p:par>
                              <p:par>
                                <p:cTn id="92" presetID="10" presetClass="entr" presetSubtype="0" fill="hold" grpId="6" nodeType="withEffect">
                                  <p:stCondLst>
                                    <p:cond delay="1000"/>
                                  </p:stCondLst>
                                  <p:childTnLst>
                                    <p:set>
                                      <p:cBhvr>
                                        <p:cTn id="93" dur="1" fill="hold">
                                          <p:stCondLst>
                                            <p:cond delay="0"/>
                                          </p:stCondLst>
                                        </p:cTn>
                                        <p:tgtEl>
                                          <p:spTgt spid="1737742"/>
                                        </p:tgtEl>
                                        <p:attrNameLst>
                                          <p:attrName>style.visibility</p:attrName>
                                        </p:attrNameLst>
                                      </p:cBhvr>
                                      <p:to>
                                        <p:strVal val="visible"/>
                                      </p:to>
                                    </p:set>
                                    <p:animEffect transition="in" filter="fade">
                                      <p:cBhvr>
                                        <p:cTn id="94" dur="1000"/>
                                        <p:tgtEl>
                                          <p:spTgt spid="1737742"/>
                                        </p:tgtEl>
                                      </p:cBhvr>
                                    </p:animEffect>
                                  </p:childTnLst>
                                </p:cTn>
                              </p:par>
                            </p:childTnLst>
                          </p:cTn>
                        </p:par>
                        <p:par>
                          <p:cTn id="95" fill="hold" nodeType="afterGroup">
                            <p:stCondLst>
                              <p:cond delay="14000"/>
                            </p:stCondLst>
                            <p:childTnLst>
                              <p:par>
                                <p:cTn id="96" presetID="10" presetClass="exit" presetSubtype="0" fill="hold" grpId="7" nodeType="afterEffect">
                                  <p:stCondLst>
                                    <p:cond delay="1000"/>
                                  </p:stCondLst>
                                  <p:childTnLst>
                                    <p:animEffect transition="out" filter="fade">
                                      <p:cBhvr>
                                        <p:cTn id="97" dur="1000"/>
                                        <p:tgtEl>
                                          <p:spTgt spid="1737739"/>
                                        </p:tgtEl>
                                      </p:cBhvr>
                                    </p:animEffect>
                                    <p:set>
                                      <p:cBhvr>
                                        <p:cTn id="98" dur="1" fill="hold">
                                          <p:stCondLst>
                                            <p:cond delay="999"/>
                                          </p:stCondLst>
                                        </p:cTn>
                                        <p:tgtEl>
                                          <p:spTgt spid="1737739"/>
                                        </p:tgtEl>
                                        <p:attrNameLst>
                                          <p:attrName>style.visibility</p:attrName>
                                        </p:attrNameLst>
                                      </p:cBhvr>
                                      <p:to>
                                        <p:strVal val="hidden"/>
                                      </p:to>
                                    </p:set>
                                  </p:childTnLst>
                                </p:cTn>
                              </p:par>
                              <p:par>
                                <p:cTn id="99" presetID="10" presetClass="exit" presetSubtype="0" fill="hold" grpId="7" nodeType="withEffect">
                                  <p:stCondLst>
                                    <p:cond delay="1000"/>
                                  </p:stCondLst>
                                  <p:childTnLst>
                                    <p:animEffect transition="out" filter="fade">
                                      <p:cBhvr>
                                        <p:cTn id="100" dur="1000"/>
                                        <p:tgtEl>
                                          <p:spTgt spid="1737740"/>
                                        </p:tgtEl>
                                      </p:cBhvr>
                                    </p:animEffect>
                                    <p:set>
                                      <p:cBhvr>
                                        <p:cTn id="101" dur="1" fill="hold">
                                          <p:stCondLst>
                                            <p:cond delay="999"/>
                                          </p:stCondLst>
                                        </p:cTn>
                                        <p:tgtEl>
                                          <p:spTgt spid="1737740"/>
                                        </p:tgtEl>
                                        <p:attrNameLst>
                                          <p:attrName>style.visibility</p:attrName>
                                        </p:attrNameLst>
                                      </p:cBhvr>
                                      <p:to>
                                        <p:strVal val="hidden"/>
                                      </p:to>
                                    </p:set>
                                  </p:childTnLst>
                                </p:cTn>
                              </p:par>
                              <p:par>
                                <p:cTn id="102" presetID="10" presetClass="exit" presetSubtype="0" fill="hold" grpId="7" nodeType="withEffect">
                                  <p:stCondLst>
                                    <p:cond delay="1000"/>
                                  </p:stCondLst>
                                  <p:childTnLst>
                                    <p:animEffect transition="out" filter="fade">
                                      <p:cBhvr>
                                        <p:cTn id="103" dur="1000"/>
                                        <p:tgtEl>
                                          <p:spTgt spid="1737741"/>
                                        </p:tgtEl>
                                      </p:cBhvr>
                                    </p:animEffect>
                                    <p:set>
                                      <p:cBhvr>
                                        <p:cTn id="104" dur="1" fill="hold">
                                          <p:stCondLst>
                                            <p:cond delay="999"/>
                                          </p:stCondLst>
                                        </p:cTn>
                                        <p:tgtEl>
                                          <p:spTgt spid="1737741"/>
                                        </p:tgtEl>
                                        <p:attrNameLst>
                                          <p:attrName>style.visibility</p:attrName>
                                        </p:attrNameLst>
                                      </p:cBhvr>
                                      <p:to>
                                        <p:strVal val="hidden"/>
                                      </p:to>
                                    </p:set>
                                  </p:childTnLst>
                                </p:cTn>
                              </p:par>
                              <p:par>
                                <p:cTn id="105" presetID="10" presetClass="exit" presetSubtype="0" fill="hold" grpId="7" nodeType="withEffect">
                                  <p:stCondLst>
                                    <p:cond delay="1000"/>
                                  </p:stCondLst>
                                  <p:childTnLst>
                                    <p:animEffect transition="out" filter="fade">
                                      <p:cBhvr>
                                        <p:cTn id="106" dur="1000"/>
                                        <p:tgtEl>
                                          <p:spTgt spid="1737742"/>
                                        </p:tgtEl>
                                      </p:cBhvr>
                                    </p:animEffect>
                                    <p:set>
                                      <p:cBhvr>
                                        <p:cTn id="107" dur="1" fill="hold">
                                          <p:stCondLst>
                                            <p:cond delay="999"/>
                                          </p:stCondLst>
                                        </p:cTn>
                                        <p:tgtEl>
                                          <p:spTgt spid="1737742"/>
                                        </p:tgtEl>
                                        <p:attrNameLst>
                                          <p:attrName>style.visibility</p:attrName>
                                        </p:attrNameLst>
                                      </p:cBhvr>
                                      <p:to>
                                        <p:strVal val="hidden"/>
                                      </p:to>
                                    </p:set>
                                  </p:childTnLst>
                                </p:cTn>
                              </p:par>
                            </p:childTnLst>
                          </p:cTn>
                        </p:par>
                        <p:par>
                          <p:cTn id="108" fill="hold" nodeType="afterGroup">
                            <p:stCondLst>
                              <p:cond delay="16000"/>
                            </p:stCondLst>
                            <p:childTnLst>
                              <p:par>
                                <p:cTn id="109" presetID="10" presetClass="entr" presetSubtype="0" fill="hold" grpId="8" nodeType="afterEffect">
                                  <p:stCondLst>
                                    <p:cond delay="1000"/>
                                  </p:stCondLst>
                                  <p:childTnLst>
                                    <p:set>
                                      <p:cBhvr>
                                        <p:cTn id="110" dur="1" fill="hold">
                                          <p:stCondLst>
                                            <p:cond delay="0"/>
                                          </p:stCondLst>
                                        </p:cTn>
                                        <p:tgtEl>
                                          <p:spTgt spid="1737739"/>
                                        </p:tgtEl>
                                        <p:attrNameLst>
                                          <p:attrName>style.visibility</p:attrName>
                                        </p:attrNameLst>
                                      </p:cBhvr>
                                      <p:to>
                                        <p:strVal val="visible"/>
                                      </p:to>
                                    </p:set>
                                    <p:animEffect transition="in" filter="fade">
                                      <p:cBhvr>
                                        <p:cTn id="111" dur="1000"/>
                                        <p:tgtEl>
                                          <p:spTgt spid="1737739"/>
                                        </p:tgtEl>
                                      </p:cBhvr>
                                    </p:animEffect>
                                  </p:childTnLst>
                                </p:cTn>
                              </p:par>
                              <p:par>
                                <p:cTn id="112" presetID="10" presetClass="entr" presetSubtype="0" fill="hold" grpId="8" nodeType="withEffect">
                                  <p:stCondLst>
                                    <p:cond delay="1000"/>
                                  </p:stCondLst>
                                  <p:childTnLst>
                                    <p:set>
                                      <p:cBhvr>
                                        <p:cTn id="113" dur="1" fill="hold">
                                          <p:stCondLst>
                                            <p:cond delay="0"/>
                                          </p:stCondLst>
                                        </p:cTn>
                                        <p:tgtEl>
                                          <p:spTgt spid="1737740"/>
                                        </p:tgtEl>
                                        <p:attrNameLst>
                                          <p:attrName>style.visibility</p:attrName>
                                        </p:attrNameLst>
                                      </p:cBhvr>
                                      <p:to>
                                        <p:strVal val="visible"/>
                                      </p:to>
                                    </p:set>
                                    <p:animEffect transition="in" filter="fade">
                                      <p:cBhvr>
                                        <p:cTn id="114" dur="1000"/>
                                        <p:tgtEl>
                                          <p:spTgt spid="1737740"/>
                                        </p:tgtEl>
                                      </p:cBhvr>
                                    </p:animEffect>
                                  </p:childTnLst>
                                </p:cTn>
                              </p:par>
                              <p:par>
                                <p:cTn id="115" presetID="10" presetClass="entr" presetSubtype="0" fill="hold" grpId="8" nodeType="withEffect">
                                  <p:stCondLst>
                                    <p:cond delay="1000"/>
                                  </p:stCondLst>
                                  <p:childTnLst>
                                    <p:set>
                                      <p:cBhvr>
                                        <p:cTn id="116" dur="1" fill="hold">
                                          <p:stCondLst>
                                            <p:cond delay="0"/>
                                          </p:stCondLst>
                                        </p:cTn>
                                        <p:tgtEl>
                                          <p:spTgt spid="1737741"/>
                                        </p:tgtEl>
                                        <p:attrNameLst>
                                          <p:attrName>style.visibility</p:attrName>
                                        </p:attrNameLst>
                                      </p:cBhvr>
                                      <p:to>
                                        <p:strVal val="visible"/>
                                      </p:to>
                                    </p:set>
                                    <p:animEffect transition="in" filter="fade">
                                      <p:cBhvr>
                                        <p:cTn id="117" dur="1000"/>
                                        <p:tgtEl>
                                          <p:spTgt spid="1737741"/>
                                        </p:tgtEl>
                                      </p:cBhvr>
                                    </p:animEffect>
                                  </p:childTnLst>
                                </p:cTn>
                              </p:par>
                              <p:par>
                                <p:cTn id="118" presetID="10" presetClass="entr" presetSubtype="0" fill="hold" grpId="8" nodeType="withEffect">
                                  <p:stCondLst>
                                    <p:cond delay="1000"/>
                                  </p:stCondLst>
                                  <p:childTnLst>
                                    <p:set>
                                      <p:cBhvr>
                                        <p:cTn id="119" dur="1" fill="hold">
                                          <p:stCondLst>
                                            <p:cond delay="0"/>
                                          </p:stCondLst>
                                        </p:cTn>
                                        <p:tgtEl>
                                          <p:spTgt spid="1737742"/>
                                        </p:tgtEl>
                                        <p:attrNameLst>
                                          <p:attrName>style.visibility</p:attrName>
                                        </p:attrNameLst>
                                      </p:cBhvr>
                                      <p:to>
                                        <p:strVal val="visible"/>
                                      </p:to>
                                    </p:set>
                                    <p:animEffect transition="in" filter="fade">
                                      <p:cBhvr>
                                        <p:cTn id="120" dur="1000"/>
                                        <p:tgtEl>
                                          <p:spTgt spid="1737742"/>
                                        </p:tgtEl>
                                      </p:cBhvr>
                                    </p:animEffect>
                                  </p:childTnLst>
                                </p:cTn>
                              </p:par>
                            </p:childTnLst>
                          </p:cTn>
                        </p:par>
                        <p:par>
                          <p:cTn id="121" fill="hold" nodeType="afterGroup">
                            <p:stCondLst>
                              <p:cond delay="18000"/>
                            </p:stCondLst>
                            <p:childTnLst>
                              <p:par>
                                <p:cTn id="122" presetID="10" presetClass="exit" presetSubtype="0" fill="hold" grpId="9" nodeType="afterEffect">
                                  <p:stCondLst>
                                    <p:cond delay="1000"/>
                                  </p:stCondLst>
                                  <p:childTnLst>
                                    <p:animEffect transition="out" filter="fade">
                                      <p:cBhvr>
                                        <p:cTn id="123" dur="5000"/>
                                        <p:tgtEl>
                                          <p:spTgt spid="1737739"/>
                                        </p:tgtEl>
                                      </p:cBhvr>
                                    </p:animEffect>
                                    <p:set>
                                      <p:cBhvr>
                                        <p:cTn id="124" dur="1" fill="hold">
                                          <p:stCondLst>
                                            <p:cond delay="4999"/>
                                          </p:stCondLst>
                                        </p:cTn>
                                        <p:tgtEl>
                                          <p:spTgt spid="1737739"/>
                                        </p:tgtEl>
                                        <p:attrNameLst>
                                          <p:attrName>style.visibility</p:attrName>
                                        </p:attrNameLst>
                                      </p:cBhvr>
                                      <p:to>
                                        <p:strVal val="hidden"/>
                                      </p:to>
                                    </p:set>
                                  </p:childTnLst>
                                </p:cTn>
                              </p:par>
                              <p:par>
                                <p:cTn id="125" presetID="10" presetClass="exit" presetSubtype="0" fill="hold" grpId="9" nodeType="withEffect">
                                  <p:stCondLst>
                                    <p:cond delay="1000"/>
                                  </p:stCondLst>
                                  <p:childTnLst>
                                    <p:animEffect transition="out" filter="fade">
                                      <p:cBhvr>
                                        <p:cTn id="126" dur="5000"/>
                                        <p:tgtEl>
                                          <p:spTgt spid="1737740"/>
                                        </p:tgtEl>
                                      </p:cBhvr>
                                    </p:animEffect>
                                    <p:set>
                                      <p:cBhvr>
                                        <p:cTn id="127" dur="1" fill="hold">
                                          <p:stCondLst>
                                            <p:cond delay="4999"/>
                                          </p:stCondLst>
                                        </p:cTn>
                                        <p:tgtEl>
                                          <p:spTgt spid="1737740"/>
                                        </p:tgtEl>
                                        <p:attrNameLst>
                                          <p:attrName>style.visibility</p:attrName>
                                        </p:attrNameLst>
                                      </p:cBhvr>
                                      <p:to>
                                        <p:strVal val="hidden"/>
                                      </p:to>
                                    </p:set>
                                  </p:childTnLst>
                                </p:cTn>
                              </p:par>
                              <p:par>
                                <p:cTn id="128" presetID="10" presetClass="exit" presetSubtype="0" fill="hold" grpId="9" nodeType="withEffect">
                                  <p:stCondLst>
                                    <p:cond delay="1000"/>
                                  </p:stCondLst>
                                  <p:childTnLst>
                                    <p:animEffect transition="out" filter="fade">
                                      <p:cBhvr>
                                        <p:cTn id="129" dur="5000"/>
                                        <p:tgtEl>
                                          <p:spTgt spid="1737741"/>
                                        </p:tgtEl>
                                      </p:cBhvr>
                                    </p:animEffect>
                                    <p:set>
                                      <p:cBhvr>
                                        <p:cTn id="130" dur="1" fill="hold">
                                          <p:stCondLst>
                                            <p:cond delay="4999"/>
                                          </p:stCondLst>
                                        </p:cTn>
                                        <p:tgtEl>
                                          <p:spTgt spid="1737741"/>
                                        </p:tgtEl>
                                        <p:attrNameLst>
                                          <p:attrName>style.visibility</p:attrName>
                                        </p:attrNameLst>
                                      </p:cBhvr>
                                      <p:to>
                                        <p:strVal val="hidden"/>
                                      </p:to>
                                    </p:set>
                                  </p:childTnLst>
                                </p:cTn>
                              </p:par>
                              <p:par>
                                <p:cTn id="131" presetID="10" presetClass="exit" presetSubtype="0" fill="hold" grpId="9" nodeType="withEffect">
                                  <p:stCondLst>
                                    <p:cond delay="1000"/>
                                  </p:stCondLst>
                                  <p:childTnLst>
                                    <p:animEffect transition="out" filter="fade">
                                      <p:cBhvr>
                                        <p:cTn id="132" dur="5000"/>
                                        <p:tgtEl>
                                          <p:spTgt spid="1737742"/>
                                        </p:tgtEl>
                                      </p:cBhvr>
                                    </p:animEffect>
                                    <p:set>
                                      <p:cBhvr>
                                        <p:cTn id="133" dur="1" fill="hold">
                                          <p:stCondLst>
                                            <p:cond delay="4999"/>
                                          </p:stCondLst>
                                        </p:cTn>
                                        <p:tgtEl>
                                          <p:spTgt spid="17377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7739" grpId="0" animBg="1"/>
      <p:bldP spid="1737739" grpId="1" animBg="1"/>
      <p:bldP spid="1737739" grpId="2" animBg="1"/>
      <p:bldP spid="1737739" grpId="3" animBg="1"/>
      <p:bldP spid="1737739" grpId="4" animBg="1"/>
      <p:bldP spid="1737739" grpId="5" animBg="1"/>
      <p:bldP spid="1737739" grpId="6" animBg="1"/>
      <p:bldP spid="1737739" grpId="7" animBg="1"/>
      <p:bldP spid="1737739" grpId="8" animBg="1"/>
      <p:bldP spid="1737739" grpId="9" animBg="1"/>
      <p:bldP spid="1737740" grpId="0" animBg="1"/>
      <p:bldP spid="1737740" grpId="1" animBg="1"/>
      <p:bldP spid="1737740" grpId="2" animBg="1"/>
      <p:bldP spid="1737740" grpId="3" animBg="1"/>
      <p:bldP spid="1737740" grpId="4" animBg="1"/>
      <p:bldP spid="1737740" grpId="5" animBg="1"/>
      <p:bldP spid="1737740" grpId="6" animBg="1"/>
      <p:bldP spid="1737740" grpId="7" animBg="1"/>
      <p:bldP spid="1737740" grpId="8" animBg="1"/>
      <p:bldP spid="1737740" grpId="9" animBg="1"/>
      <p:bldP spid="1737741" grpId="0" animBg="1"/>
      <p:bldP spid="1737741" grpId="1" animBg="1"/>
      <p:bldP spid="1737741" grpId="2" animBg="1"/>
      <p:bldP spid="1737741" grpId="3" animBg="1"/>
      <p:bldP spid="1737741" grpId="4" animBg="1"/>
      <p:bldP spid="1737741" grpId="5" animBg="1"/>
      <p:bldP spid="1737741" grpId="6" animBg="1"/>
      <p:bldP spid="1737741" grpId="7" animBg="1"/>
      <p:bldP spid="1737741" grpId="8" animBg="1"/>
      <p:bldP spid="1737741" grpId="9" animBg="1"/>
      <p:bldP spid="1737742" grpId="0" animBg="1"/>
      <p:bldP spid="1737742" grpId="1" animBg="1"/>
      <p:bldP spid="1737742" grpId="2" animBg="1"/>
      <p:bldP spid="1737742" grpId="3" animBg="1"/>
      <p:bldP spid="1737742" grpId="4" animBg="1"/>
      <p:bldP spid="1737742" grpId="5" animBg="1"/>
      <p:bldP spid="1737742" grpId="6" animBg="1"/>
      <p:bldP spid="1737742" grpId="7" animBg="1"/>
      <p:bldP spid="1737742" grpId="8" animBg="1"/>
      <p:bldP spid="1737742" grpId="9"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ChangeArrowheads="1"/>
          </p:cNvSpPr>
          <p:nvPr/>
        </p:nvSpPr>
        <p:spPr bwMode="auto">
          <a:xfrm>
            <a:off x="5181600" y="609600"/>
            <a:ext cx="3581400" cy="5435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36" name="Rectangle 4"/>
          <p:cNvSpPr>
            <a:spLocks noGrp="1" noChangeArrowheads="1"/>
          </p:cNvSpPr>
          <p:nvPr>
            <p:ph type="title"/>
          </p:nvPr>
        </p:nvSpPr>
        <p:spPr>
          <a:xfrm>
            <a:off x="802257" y="803694"/>
            <a:ext cx="4038600" cy="1295400"/>
          </a:xfrm>
        </p:spPr>
        <p:txBody>
          <a:bodyPr>
            <a:normAutofit fontScale="90000"/>
          </a:bodyPr>
          <a:lstStyle/>
          <a:p>
            <a:pPr eaLnBrk="1" hangingPunct="1"/>
            <a:r>
              <a:rPr lang="en-US" sz="3200" dirty="0" smtClean="0"/>
              <a:t>1.27</a:t>
            </a:r>
            <a:r>
              <a:rPr lang="en-US" sz="3200" b="0" dirty="0" smtClean="0"/>
              <a:t>.</a:t>
            </a:r>
            <a:r>
              <a:rPr lang="en-US" sz="3200" dirty="0" smtClean="0"/>
              <a:t> </a:t>
            </a:r>
            <a:r>
              <a:rPr lang="en-US" sz="3200" dirty="0" smtClean="0"/>
              <a:t>The Clamped Capacitor or DC Restorer</a:t>
            </a:r>
          </a:p>
        </p:txBody>
      </p:sp>
      <p:sp>
        <p:nvSpPr>
          <p:cNvPr id="95237" name="Rectangle 5"/>
          <p:cNvSpPr>
            <a:spLocks noGrp="1" noChangeArrowheads="1"/>
          </p:cNvSpPr>
          <p:nvPr>
            <p:ph sz="half" idx="1"/>
          </p:nvPr>
        </p:nvSpPr>
        <p:spPr>
          <a:xfrm>
            <a:off x="533400" y="2362200"/>
            <a:ext cx="4725988" cy="3733800"/>
          </a:xfrm>
        </p:spPr>
        <p:txBody>
          <a:bodyPr>
            <a:normAutofit/>
          </a:bodyPr>
          <a:lstStyle/>
          <a:p>
            <a:pPr eaLnBrk="1" hangingPunct="1"/>
            <a:r>
              <a:rPr lang="en-US" sz="2000" b="1" dirty="0" smtClean="0">
                <a:solidFill>
                  <a:srgbClr val="FF0000"/>
                </a:solidFill>
              </a:rPr>
              <a:t>Q: </a:t>
            </a:r>
            <a:r>
              <a:rPr lang="en-US" sz="2000" dirty="0" smtClean="0"/>
              <a:t>What is a </a:t>
            </a:r>
            <a:r>
              <a:rPr lang="en-US" sz="2000" b="1" dirty="0" smtClean="0">
                <a:solidFill>
                  <a:srgbClr val="3333FF"/>
                </a:solidFill>
              </a:rPr>
              <a:t>dc restorer</a:t>
            </a:r>
            <a:r>
              <a:rPr lang="en-US" sz="2000" dirty="0" smtClean="0"/>
              <a:t>?</a:t>
            </a:r>
          </a:p>
          <a:p>
            <a:pPr lvl="1" eaLnBrk="1" hangingPunct="1"/>
            <a:r>
              <a:rPr lang="en-US" sz="2400" b="1" dirty="0" smtClean="0">
                <a:solidFill>
                  <a:srgbClr val="008000"/>
                </a:solidFill>
              </a:rPr>
              <a:t>A: </a:t>
            </a:r>
            <a:r>
              <a:rPr lang="en-US" sz="2400" dirty="0" smtClean="0"/>
              <a:t>Circuit which </a:t>
            </a:r>
            <a:r>
              <a:rPr lang="en-US" sz="2400" dirty="0" smtClean="0">
                <a:solidFill>
                  <a:srgbClr val="FF0000"/>
                </a:solidFill>
              </a:rPr>
              <a:t>removes the dc component</a:t>
            </a:r>
            <a:r>
              <a:rPr lang="en-US" sz="2400" dirty="0" smtClean="0"/>
              <a:t> of an AC wave.</a:t>
            </a:r>
          </a:p>
          <a:p>
            <a:pPr eaLnBrk="1" hangingPunct="1"/>
            <a:r>
              <a:rPr lang="en-US" sz="2000" b="1" dirty="0" smtClean="0">
                <a:solidFill>
                  <a:srgbClr val="FF0000"/>
                </a:solidFill>
              </a:rPr>
              <a:t>Q:</a:t>
            </a:r>
            <a:r>
              <a:rPr lang="en-US" sz="2000" dirty="0" smtClean="0">
                <a:solidFill>
                  <a:srgbClr val="FF0000"/>
                </a:solidFill>
              </a:rPr>
              <a:t> </a:t>
            </a:r>
            <a:r>
              <a:rPr lang="en-US" sz="2000" dirty="0" smtClean="0"/>
              <a:t>Why is this ability important?</a:t>
            </a:r>
          </a:p>
          <a:p>
            <a:pPr lvl="1" eaLnBrk="1" hangingPunct="1"/>
            <a:r>
              <a:rPr lang="en-US" sz="2400" b="1" dirty="0" smtClean="0">
                <a:solidFill>
                  <a:srgbClr val="008000"/>
                </a:solidFill>
              </a:rPr>
              <a:t>A:</a:t>
            </a:r>
            <a:r>
              <a:rPr lang="en-US" sz="2400" dirty="0" smtClean="0">
                <a:solidFill>
                  <a:srgbClr val="008000"/>
                </a:solidFill>
              </a:rPr>
              <a:t> </a:t>
            </a:r>
            <a:r>
              <a:rPr lang="en-US" sz="2400" dirty="0" smtClean="0"/>
              <a:t>Average value of this output is effective way to measure duty cycle</a:t>
            </a:r>
          </a:p>
        </p:txBody>
      </p:sp>
      <p:sp>
        <p:nvSpPr>
          <p:cNvPr id="2" name="Date Placeholder 1"/>
          <p:cNvSpPr>
            <a:spLocks noGrp="1"/>
          </p:cNvSpPr>
          <p:nvPr>
            <p:ph type="dt" sz="half" idx="10"/>
          </p:nvPr>
        </p:nvSpPr>
        <p:spPr/>
        <p:txBody>
          <a:bodyPr/>
          <a:lstStyle/>
          <a:p>
            <a:fld id="{DCA4EB3E-1D7E-40E4-AF44-C59BE4493D90}" type="datetime1">
              <a:rPr lang="en-US" smtClean="0"/>
              <a:t>1/10/2022</a:t>
            </a:fld>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a:p>
        </p:txBody>
      </p:sp>
      <p:pic>
        <p:nvPicPr>
          <p:cNvPr id="9523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1363" y="609600"/>
            <a:ext cx="2760662" cy="4419600"/>
          </a:xfrm>
          <a:prstGeom prst="rect">
            <a:avLst/>
          </a:prstGeom>
          <a:noFill/>
          <a:ln w="76200">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95240" name="Rectangle 2"/>
          <p:cNvSpPr>
            <a:spLocks noChangeArrowheads="1"/>
          </p:cNvSpPr>
          <p:nvPr/>
        </p:nvSpPr>
        <p:spPr bwMode="auto">
          <a:xfrm>
            <a:off x="5486400" y="5029200"/>
            <a:ext cx="343058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000" b="1" dirty="0"/>
              <a:t>Figure </a:t>
            </a:r>
            <a:r>
              <a:rPr lang="en-US" sz="2000" b="1" dirty="0" smtClean="0"/>
              <a:t>1.27: </a:t>
            </a:r>
            <a:r>
              <a:rPr lang="en-US" sz="2000" dirty="0"/>
              <a:t>The clamped capacitor or dc restorer with a square-wave input and no load</a:t>
            </a:r>
          </a:p>
        </p:txBody>
      </p:sp>
    </p:spTree>
    <p:extLst>
      <p:ext uri="{BB962C8B-B14F-4D97-AF65-F5344CB8AC3E}">
        <p14:creationId xmlns:p14="http://schemas.microsoft.com/office/powerpoint/2010/main" val="296813057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p:cNvSpPr>
            <a:spLocks noGrp="1" noChangeArrowheads="1"/>
          </p:cNvSpPr>
          <p:nvPr>
            <p:ph type="title"/>
          </p:nvPr>
        </p:nvSpPr>
        <p:spPr/>
        <p:txBody>
          <a:bodyPr/>
          <a:lstStyle/>
          <a:p>
            <a:pPr eaLnBrk="1" hangingPunct="1"/>
            <a:r>
              <a:rPr lang="en-US" sz="3200" dirty="0" smtClean="0"/>
              <a:t>1.28</a:t>
            </a:r>
            <a:r>
              <a:rPr lang="en-US" sz="3200" b="0" dirty="0" smtClean="0"/>
              <a:t>:</a:t>
            </a:r>
            <a:r>
              <a:rPr lang="en-US" sz="3200" dirty="0" smtClean="0"/>
              <a:t> </a:t>
            </a:r>
            <a:r>
              <a:rPr lang="en-US" sz="3200" dirty="0" smtClean="0"/>
              <a:t>The Voltage </a:t>
            </a:r>
            <a:r>
              <a:rPr lang="en-US" sz="3200" dirty="0" err="1" smtClean="0"/>
              <a:t>Doubler</a:t>
            </a:r>
            <a:endParaRPr lang="en-US" sz="3200" dirty="0" smtClean="0"/>
          </a:p>
        </p:txBody>
      </p:sp>
      <p:sp>
        <p:nvSpPr>
          <p:cNvPr id="96260" name="Rectangle 3"/>
          <p:cNvSpPr>
            <a:spLocks noGrp="1" noChangeArrowheads="1"/>
          </p:cNvSpPr>
          <p:nvPr>
            <p:ph sz="half" idx="1"/>
          </p:nvPr>
        </p:nvSpPr>
        <p:spPr/>
        <p:txBody>
          <a:bodyPr>
            <a:normAutofit/>
          </a:bodyPr>
          <a:lstStyle/>
          <a:p>
            <a:pPr eaLnBrk="1" hangingPunct="1"/>
            <a:r>
              <a:rPr lang="en-US" sz="2800" b="1" dirty="0" smtClean="0">
                <a:solidFill>
                  <a:srgbClr val="FF0000"/>
                </a:solidFill>
              </a:rPr>
              <a:t>Q:</a:t>
            </a:r>
            <a:r>
              <a:rPr lang="en-US" sz="2800" dirty="0" smtClean="0">
                <a:solidFill>
                  <a:srgbClr val="FF0000"/>
                </a:solidFill>
              </a:rPr>
              <a:t> </a:t>
            </a:r>
            <a:r>
              <a:rPr lang="en-US" sz="2800" dirty="0" smtClean="0"/>
              <a:t>What is a </a:t>
            </a:r>
            <a:r>
              <a:rPr lang="en-US" sz="2800" b="1" dirty="0" smtClean="0">
                <a:solidFill>
                  <a:srgbClr val="3333FF"/>
                </a:solidFill>
              </a:rPr>
              <a:t>voltage </a:t>
            </a:r>
            <a:r>
              <a:rPr lang="en-US" sz="2800" b="1" dirty="0" err="1" smtClean="0">
                <a:solidFill>
                  <a:srgbClr val="3333FF"/>
                </a:solidFill>
              </a:rPr>
              <a:t>doubler</a:t>
            </a:r>
            <a:r>
              <a:rPr lang="en-US" sz="2800" dirty="0" smtClean="0"/>
              <a:t>?</a:t>
            </a:r>
          </a:p>
          <a:p>
            <a:pPr lvl="1" eaLnBrk="1" hangingPunct="1"/>
            <a:r>
              <a:rPr lang="en-US" sz="2800" b="1" dirty="0" smtClean="0">
                <a:solidFill>
                  <a:srgbClr val="008000"/>
                </a:solidFill>
              </a:rPr>
              <a:t>A:</a:t>
            </a:r>
            <a:r>
              <a:rPr lang="en-US" sz="2800" dirty="0" smtClean="0">
                <a:solidFill>
                  <a:srgbClr val="008000"/>
                </a:solidFill>
              </a:rPr>
              <a:t> </a:t>
            </a:r>
            <a:r>
              <a:rPr lang="en-US" sz="2800" dirty="0" smtClean="0"/>
              <a:t>One which </a:t>
            </a:r>
            <a:r>
              <a:rPr lang="en-US" sz="2800" dirty="0" smtClean="0">
                <a:solidFill>
                  <a:srgbClr val="FF0000"/>
                </a:solidFill>
              </a:rPr>
              <a:t>multiplies the amplitude of a wave</a:t>
            </a:r>
            <a:r>
              <a:rPr lang="en-US" sz="2800" dirty="0" smtClean="0"/>
              <a:t> or signal by two.</a:t>
            </a:r>
          </a:p>
        </p:txBody>
      </p:sp>
      <p:sp>
        <p:nvSpPr>
          <p:cNvPr id="2" name="Date Placeholder 1"/>
          <p:cNvSpPr>
            <a:spLocks noGrp="1"/>
          </p:cNvSpPr>
          <p:nvPr>
            <p:ph type="dt" sz="half" idx="10"/>
          </p:nvPr>
        </p:nvSpPr>
        <p:spPr/>
        <p:txBody>
          <a:bodyPr/>
          <a:lstStyle/>
          <a:p>
            <a:fld id="{5C2CACC7-820E-4735-803B-A89BF302AB70}" type="datetime1">
              <a:rPr lang="en-US" smtClean="0"/>
              <a:t>1/10/2022</a:t>
            </a:fld>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29</a:t>
            </a:fld>
            <a:endParaRPr lang="en-US"/>
          </a:p>
        </p:txBody>
      </p:sp>
      <p:pic>
        <p:nvPicPr>
          <p:cNvPr id="9626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075" y="1905000"/>
            <a:ext cx="3657600" cy="3369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3" name="Rectangle 2"/>
          <p:cNvSpPr>
            <a:spLocks noChangeArrowheads="1"/>
          </p:cNvSpPr>
          <p:nvPr/>
        </p:nvSpPr>
        <p:spPr bwMode="auto">
          <a:xfrm>
            <a:off x="4651075" y="5274695"/>
            <a:ext cx="3657600"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1600" b="1" dirty="0"/>
              <a:t>Figure </a:t>
            </a:r>
            <a:r>
              <a:rPr lang="en-US" sz="1600" b="1" dirty="0" smtClean="0"/>
              <a:t>1.28</a:t>
            </a:r>
            <a:r>
              <a:rPr lang="en-US" sz="1600" b="1" dirty="0" smtClean="0"/>
              <a:t>: </a:t>
            </a:r>
            <a:r>
              <a:rPr lang="en-US" sz="1600" b="1" dirty="0"/>
              <a:t>V</a:t>
            </a:r>
            <a:r>
              <a:rPr lang="en-US" sz="1600" dirty="0"/>
              <a:t>oltage </a:t>
            </a:r>
            <a:r>
              <a:rPr lang="en-US" sz="1600" dirty="0" err="1"/>
              <a:t>doubler</a:t>
            </a:r>
            <a:r>
              <a:rPr lang="en-US" sz="1600" dirty="0"/>
              <a:t>: </a:t>
            </a:r>
            <a:r>
              <a:rPr lang="en-US" sz="1600" b="1" dirty="0"/>
              <a:t>(a) </a:t>
            </a:r>
            <a:r>
              <a:rPr lang="en-US" sz="1600" dirty="0"/>
              <a:t>circuit; </a:t>
            </a:r>
            <a:r>
              <a:rPr lang="en-US" sz="1600" b="1" dirty="0"/>
              <a:t>(b) </a:t>
            </a:r>
            <a:r>
              <a:rPr lang="en-US" sz="1600" dirty="0"/>
              <a:t>waveform of the voltage across </a:t>
            </a:r>
            <a:r>
              <a:rPr lang="en-US" sz="1600" i="1" dirty="0"/>
              <a:t>D</a:t>
            </a:r>
            <a:r>
              <a:rPr lang="en-US" sz="1600" baseline="-25000" dirty="0"/>
              <a:t>1</a:t>
            </a:r>
            <a:r>
              <a:rPr lang="en-US" sz="1600" dirty="0"/>
              <a:t>.</a:t>
            </a:r>
          </a:p>
        </p:txBody>
      </p:sp>
    </p:spTree>
    <p:extLst>
      <p:ext uri="{BB962C8B-B14F-4D97-AF65-F5344CB8AC3E}">
        <p14:creationId xmlns:p14="http://schemas.microsoft.com/office/powerpoint/2010/main" val="102096697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eaLnBrk="1" hangingPunct="1"/>
            <a:r>
              <a:rPr lang="en-US" sz="3200" dirty="0" smtClean="0"/>
              <a:t>1</a:t>
            </a:r>
            <a:r>
              <a:rPr lang="en-US" sz="3200" b="0" dirty="0" smtClean="0"/>
              <a:t>.2.</a:t>
            </a:r>
            <a:r>
              <a:rPr lang="en-US" sz="3200" dirty="0" smtClean="0"/>
              <a:t> </a:t>
            </a:r>
            <a:r>
              <a:rPr lang="en-US" sz="3200" dirty="0" smtClean="0"/>
              <a:t>Rectifier Circuits</a:t>
            </a:r>
          </a:p>
        </p:txBody>
      </p:sp>
      <p:sp>
        <p:nvSpPr>
          <p:cNvPr id="56324" name="Rectangle 3"/>
          <p:cNvSpPr>
            <a:spLocks noGrp="1" noChangeArrowheads="1"/>
          </p:cNvSpPr>
          <p:nvPr>
            <p:ph sz="half" idx="1"/>
          </p:nvPr>
        </p:nvSpPr>
        <p:spPr>
          <a:xfrm>
            <a:off x="762000" y="2480757"/>
            <a:ext cx="3429000" cy="3800596"/>
          </a:xfrm>
          <a:solidFill>
            <a:schemeClr val="bg1"/>
          </a:solidFill>
        </p:spPr>
        <p:txBody>
          <a:bodyPr>
            <a:normAutofit/>
          </a:bodyPr>
          <a:lstStyle/>
          <a:p>
            <a:pPr eaLnBrk="1" hangingPunct="1">
              <a:lnSpc>
                <a:spcPct val="90000"/>
              </a:lnSpc>
            </a:pPr>
            <a:r>
              <a:rPr lang="en-US" sz="2000" dirty="0" smtClean="0"/>
              <a:t>One important application of diode is the </a:t>
            </a:r>
            <a:r>
              <a:rPr lang="en-US" sz="2000" b="1" dirty="0" smtClean="0">
                <a:solidFill>
                  <a:srgbClr val="3333FF"/>
                </a:solidFill>
              </a:rPr>
              <a:t>rectifier</a:t>
            </a:r>
            <a:r>
              <a:rPr lang="en-US" sz="2000" dirty="0" smtClean="0"/>
              <a:t> – </a:t>
            </a:r>
          </a:p>
          <a:p>
            <a:pPr lvl="1" eaLnBrk="1" hangingPunct="1">
              <a:lnSpc>
                <a:spcPct val="90000"/>
              </a:lnSpc>
            </a:pPr>
            <a:r>
              <a:rPr lang="en-US" sz="2400" dirty="0" smtClean="0"/>
              <a:t>Electrical device which </a:t>
            </a:r>
            <a:r>
              <a:rPr lang="en-US" sz="2400" dirty="0" smtClean="0">
                <a:solidFill>
                  <a:srgbClr val="FF0000"/>
                </a:solidFill>
              </a:rPr>
              <a:t>converts alternating current (AC) to direct current (DC)</a:t>
            </a:r>
          </a:p>
          <a:p>
            <a:pPr eaLnBrk="1" hangingPunct="1">
              <a:lnSpc>
                <a:spcPct val="90000"/>
              </a:lnSpc>
            </a:pPr>
            <a:r>
              <a:rPr lang="en-US" sz="2000" dirty="0" smtClean="0"/>
              <a:t>One important application of rectifier is </a:t>
            </a:r>
            <a:r>
              <a:rPr lang="en-US" sz="2000" dirty="0" smtClean="0">
                <a:solidFill>
                  <a:srgbClr val="FF0000"/>
                </a:solidFill>
              </a:rPr>
              <a:t>dc power supply.</a:t>
            </a:r>
          </a:p>
        </p:txBody>
      </p:sp>
      <p:pic>
        <p:nvPicPr>
          <p:cNvPr id="56326" name="Picture 4" descr="se04F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5300" y="3876675"/>
            <a:ext cx="430530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7" name="Rectangle 2"/>
          <p:cNvSpPr>
            <a:spLocks noChangeArrowheads="1"/>
          </p:cNvSpPr>
          <p:nvPr/>
        </p:nvSpPr>
        <p:spPr bwMode="auto">
          <a:xfrm>
            <a:off x="4591050" y="5181600"/>
            <a:ext cx="3733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b="1" dirty="0"/>
              <a:t>Figure </a:t>
            </a:r>
            <a:r>
              <a:rPr lang="en-US" b="1" dirty="0" smtClean="0"/>
              <a:t>1.20</a:t>
            </a:r>
            <a:r>
              <a:rPr lang="en-US" b="1" dirty="0"/>
              <a:t>: </a:t>
            </a:r>
            <a:r>
              <a:rPr lang="en-US" dirty="0"/>
              <a:t>Block diagram of a dc power supply</a:t>
            </a:r>
          </a:p>
        </p:txBody>
      </p:sp>
    </p:spTree>
    <p:extLst>
      <p:ext uri="{BB962C8B-B14F-4D97-AF65-F5344CB8AC3E}">
        <p14:creationId xmlns:p14="http://schemas.microsoft.com/office/powerpoint/2010/main" val="1671680136"/>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1143000"/>
          </a:xfrm>
        </p:spPr>
        <p:txBody>
          <a:bodyPr/>
          <a:lstStyle/>
          <a:p>
            <a:r>
              <a:rPr lang="en-US" dirty="0" smtClean="0"/>
              <a:t>Special Diode Types</a:t>
            </a:r>
            <a:endParaRPr lang="en-US" dirty="0"/>
          </a:p>
        </p:txBody>
      </p:sp>
      <p:sp>
        <p:nvSpPr>
          <p:cNvPr id="5" name="Date Placeholder 4"/>
          <p:cNvSpPr>
            <a:spLocks noGrp="1"/>
          </p:cNvSpPr>
          <p:nvPr>
            <p:ph type="dt" sz="half" idx="10"/>
          </p:nvPr>
        </p:nvSpPr>
        <p:spPr/>
        <p:txBody>
          <a:bodyPr/>
          <a:lstStyle/>
          <a:p>
            <a:fld id="{E9A0DB38-853B-4A4D-A2D1-28B2EFEBB945}" type="datetime1">
              <a:rPr lang="en-US" smtClean="0"/>
              <a:t>1/10/2022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AutoShape 2" descr="Image result for special diode typ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99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437863"/>
            <a:ext cx="5715000" cy="358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2552700" y="5410737"/>
            <a:ext cx="41148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50749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3"/>
          <p:cNvSpPr txBox="1">
            <a:spLocks noChangeArrowheads="1"/>
          </p:cNvSpPr>
          <p:nvPr/>
        </p:nvSpPr>
        <p:spPr bwMode="auto">
          <a:xfrm>
            <a:off x="317500" y="2340429"/>
            <a:ext cx="3492500" cy="379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113" tIns="35556" rIns="71113" bIns="35556">
            <a:spAutoFit/>
          </a:bodyPr>
          <a:lstStyle>
            <a:lvl1pPr defTabSz="979488" eaLnBrk="0" hangingPunct="0">
              <a:defRPr sz="2000">
                <a:solidFill>
                  <a:schemeClr val="tx1"/>
                </a:solidFill>
                <a:latin typeface="Arial" charset="0"/>
              </a:defRPr>
            </a:lvl1pPr>
            <a:lvl2pPr marL="742950" indent="-285750" defTabSz="979488" eaLnBrk="0" hangingPunct="0">
              <a:defRPr sz="2000">
                <a:solidFill>
                  <a:schemeClr val="tx1"/>
                </a:solidFill>
                <a:latin typeface="Arial" charset="0"/>
              </a:defRPr>
            </a:lvl2pPr>
            <a:lvl3pPr marL="1143000" indent="-228600" defTabSz="979488" eaLnBrk="0" hangingPunct="0">
              <a:defRPr sz="2000">
                <a:solidFill>
                  <a:schemeClr val="tx1"/>
                </a:solidFill>
                <a:latin typeface="Arial" charset="0"/>
              </a:defRPr>
            </a:lvl3pPr>
            <a:lvl4pPr marL="1600200" indent="-228600" defTabSz="979488" eaLnBrk="0" hangingPunct="0">
              <a:defRPr sz="2000">
                <a:solidFill>
                  <a:schemeClr val="tx1"/>
                </a:solidFill>
                <a:latin typeface="Arial" charset="0"/>
              </a:defRPr>
            </a:lvl4pPr>
            <a:lvl5pPr marL="2057400" indent="-228600" defTabSz="979488" eaLnBrk="0" hangingPunct="0">
              <a:defRPr sz="2000">
                <a:solidFill>
                  <a:schemeClr val="tx1"/>
                </a:solidFill>
                <a:latin typeface="Arial" charset="0"/>
              </a:defRPr>
            </a:lvl5pPr>
            <a:lvl6pPr marL="2514600" indent="-228600" defTabSz="979488" eaLnBrk="0" fontAlgn="base" hangingPunct="0">
              <a:spcBef>
                <a:spcPct val="50000"/>
              </a:spcBef>
              <a:spcAft>
                <a:spcPct val="0"/>
              </a:spcAft>
              <a:defRPr sz="2000">
                <a:solidFill>
                  <a:schemeClr val="tx1"/>
                </a:solidFill>
                <a:latin typeface="Arial" charset="0"/>
              </a:defRPr>
            </a:lvl6pPr>
            <a:lvl7pPr marL="2971800" indent="-228600" defTabSz="979488" eaLnBrk="0" fontAlgn="base" hangingPunct="0">
              <a:spcBef>
                <a:spcPct val="50000"/>
              </a:spcBef>
              <a:spcAft>
                <a:spcPct val="0"/>
              </a:spcAft>
              <a:defRPr sz="2000">
                <a:solidFill>
                  <a:schemeClr val="tx1"/>
                </a:solidFill>
                <a:latin typeface="Arial" charset="0"/>
              </a:defRPr>
            </a:lvl7pPr>
            <a:lvl8pPr marL="3429000" indent="-228600" defTabSz="979488" eaLnBrk="0" fontAlgn="base" hangingPunct="0">
              <a:spcBef>
                <a:spcPct val="50000"/>
              </a:spcBef>
              <a:spcAft>
                <a:spcPct val="0"/>
              </a:spcAft>
              <a:defRPr sz="2000">
                <a:solidFill>
                  <a:schemeClr val="tx1"/>
                </a:solidFill>
                <a:latin typeface="Arial" charset="0"/>
              </a:defRPr>
            </a:lvl8pPr>
            <a:lvl9pPr marL="3886200" indent="-228600" defTabSz="979488" eaLnBrk="0" fontAlgn="base" hangingPunct="0">
              <a:spcBef>
                <a:spcPct val="50000"/>
              </a:spcBef>
              <a:spcAft>
                <a:spcPct val="0"/>
              </a:spcAft>
              <a:defRPr sz="2000">
                <a:solidFill>
                  <a:schemeClr val="tx1"/>
                </a:solidFill>
                <a:latin typeface="Arial" charset="0"/>
              </a:defRPr>
            </a:lvl9pPr>
          </a:lstStyle>
          <a:p>
            <a:pPr eaLnBrk="1" hangingPunct="1"/>
            <a:r>
              <a:rPr lang="en-US"/>
              <a:t> </a:t>
            </a:r>
          </a:p>
        </p:txBody>
      </p:sp>
      <p:sp>
        <p:nvSpPr>
          <p:cNvPr id="8197" name="Text Box 8"/>
          <p:cNvSpPr txBox="1">
            <a:spLocks noChangeArrowheads="1"/>
          </p:cNvSpPr>
          <p:nvPr/>
        </p:nvSpPr>
        <p:spPr bwMode="auto">
          <a:xfrm>
            <a:off x="838200" y="1012599"/>
            <a:ext cx="7607300" cy="1810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71113" tIns="35556" rIns="71113" bIns="35556">
            <a:spAutoFit/>
          </a:bodyPr>
          <a:lstStyle>
            <a:lvl1pPr defTabSz="979488" eaLnBrk="0" hangingPunct="0">
              <a:defRPr sz="2000">
                <a:solidFill>
                  <a:schemeClr val="tx1"/>
                </a:solidFill>
                <a:latin typeface="Arial" charset="0"/>
              </a:defRPr>
            </a:lvl1pPr>
            <a:lvl2pPr marL="742950" indent="-285750" defTabSz="979488" eaLnBrk="0" hangingPunct="0">
              <a:defRPr sz="2000">
                <a:solidFill>
                  <a:schemeClr val="tx1"/>
                </a:solidFill>
                <a:latin typeface="Arial" charset="0"/>
              </a:defRPr>
            </a:lvl2pPr>
            <a:lvl3pPr marL="1143000" indent="-228600" defTabSz="979488" eaLnBrk="0" hangingPunct="0">
              <a:defRPr sz="2000">
                <a:solidFill>
                  <a:schemeClr val="tx1"/>
                </a:solidFill>
                <a:latin typeface="Arial" charset="0"/>
              </a:defRPr>
            </a:lvl3pPr>
            <a:lvl4pPr marL="1600200" indent="-228600" defTabSz="979488" eaLnBrk="0" hangingPunct="0">
              <a:defRPr sz="2000">
                <a:solidFill>
                  <a:schemeClr val="tx1"/>
                </a:solidFill>
                <a:latin typeface="Arial" charset="0"/>
              </a:defRPr>
            </a:lvl4pPr>
            <a:lvl5pPr marL="2057400" indent="-228600" defTabSz="979488" eaLnBrk="0" hangingPunct="0">
              <a:defRPr sz="2000">
                <a:solidFill>
                  <a:schemeClr val="tx1"/>
                </a:solidFill>
                <a:latin typeface="Arial" charset="0"/>
              </a:defRPr>
            </a:lvl5pPr>
            <a:lvl6pPr marL="2514600" indent="-228600" defTabSz="979488" eaLnBrk="0" fontAlgn="base" hangingPunct="0">
              <a:spcBef>
                <a:spcPct val="50000"/>
              </a:spcBef>
              <a:spcAft>
                <a:spcPct val="0"/>
              </a:spcAft>
              <a:defRPr sz="2000">
                <a:solidFill>
                  <a:schemeClr val="tx1"/>
                </a:solidFill>
                <a:latin typeface="Arial" charset="0"/>
              </a:defRPr>
            </a:lvl6pPr>
            <a:lvl7pPr marL="2971800" indent="-228600" defTabSz="979488" eaLnBrk="0" fontAlgn="base" hangingPunct="0">
              <a:spcBef>
                <a:spcPct val="50000"/>
              </a:spcBef>
              <a:spcAft>
                <a:spcPct val="0"/>
              </a:spcAft>
              <a:defRPr sz="2000">
                <a:solidFill>
                  <a:schemeClr val="tx1"/>
                </a:solidFill>
                <a:latin typeface="Arial" charset="0"/>
              </a:defRPr>
            </a:lvl7pPr>
            <a:lvl8pPr marL="3429000" indent="-228600" defTabSz="979488" eaLnBrk="0" fontAlgn="base" hangingPunct="0">
              <a:spcBef>
                <a:spcPct val="50000"/>
              </a:spcBef>
              <a:spcAft>
                <a:spcPct val="0"/>
              </a:spcAft>
              <a:defRPr sz="2000">
                <a:solidFill>
                  <a:schemeClr val="tx1"/>
                </a:solidFill>
                <a:latin typeface="Arial" charset="0"/>
              </a:defRPr>
            </a:lvl8pPr>
            <a:lvl9pPr marL="3886200" indent="-228600" defTabSz="979488" eaLnBrk="0" fontAlgn="base" hangingPunct="0">
              <a:spcBef>
                <a:spcPct val="50000"/>
              </a:spcBef>
              <a:spcAft>
                <a:spcPct val="0"/>
              </a:spcAft>
              <a:defRPr sz="2000">
                <a:solidFill>
                  <a:schemeClr val="tx1"/>
                </a:solidFill>
                <a:latin typeface="Arial" charset="0"/>
              </a:defRPr>
            </a:lvl9pPr>
          </a:lstStyle>
          <a:p>
            <a:pPr eaLnBrk="1" hangingPunct="1">
              <a:lnSpc>
                <a:spcPct val="20000"/>
              </a:lnSpc>
            </a:pPr>
            <a:endParaRPr lang="en-US" dirty="0"/>
          </a:p>
          <a:p>
            <a:pPr eaLnBrk="1" hangingPunct="1"/>
            <a:r>
              <a:rPr lang="en-US" dirty="0"/>
              <a:t>There are two popular types of optoelectronic devices: </a:t>
            </a:r>
            <a:endParaRPr lang="en-US" dirty="0" smtClean="0"/>
          </a:p>
          <a:p>
            <a:pPr eaLnBrk="1" hangingPunct="1"/>
            <a:r>
              <a:rPr lang="en-US" i="1" dirty="0" smtClean="0">
                <a:solidFill>
                  <a:srgbClr val="003366"/>
                </a:solidFill>
              </a:rPr>
              <a:t>light-emitting </a:t>
            </a:r>
            <a:r>
              <a:rPr lang="en-US" i="1" dirty="0">
                <a:solidFill>
                  <a:srgbClr val="003366"/>
                </a:solidFill>
              </a:rPr>
              <a:t>diode (LED)</a:t>
            </a:r>
            <a:r>
              <a:rPr lang="en-US" i="1" dirty="0"/>
              <a:t> </a:t>
            </a:r>
            <a:r>
              <a:rPr lang="en-US" dirty="0"/>
              <a:t>and </a:t>
            </a:r>
            <a:r>
              <a:rPr lang="en-US" i="1" dirty="0" smtClean="0">
                <a:solidFill>
                  <a:srgbClr val="003366"/>
                </a:solidFill>
              </a:rPr>
              <a:t>photodiode</a:t>
            </a:r>
            <a:r>
              <a:rPr lang="en-US" i="1" dirty="0"/>
              <a:t>.</a:t>
            </a:r>
          </a:p>
          <a:p>
            <a:pPr eaLnBrk="1" hangingPunct="1">
              <a:lnSpc>
                <a:spcPct val="60000"/>
              </a:lnSpc>
            </a:pPr>
            <a:endParaRPr lang="en-US" i="1" dirty="0"/>
          </a:p>
          <a:p>
            <a:pPr eaLnBrk="1" hangingPunct="1"/>
            <a:r>
              <a:rPr lang="en-US" sz="1700" b="1" dirty="0" smtClean="0">
                <a:solidFill>
                  <a:schemeClr val="hlink"/>
                </a:solidFill>
              </a:rPr>
              <a:t>The </a:t>
            </a:r>
            <a:r>
              <a:rPr lang="en-US" sz="1700" b="1" dirty="0">
                <a:solidFill>
                  <a:schemeClr val="hlink"/>
                </a:solidFill>
              </a:rPr>
              <a:t>Light-Emitting Diode (LED)</a:t>
            </a:r>
          </a:p>
          <a:p>
            <a:pPr eaLnBrk="1" hangingPunct="1"/>
            <a:r>
              <a:rPr lang="en-US" dirty="0"/>
              <a:t>LED is diode that emits light when biased in the forward direction of p-n junction.</a:t>
            </a:r>
          </a:p>
        </p:txBody>
      </p:sp>
      <p:grpSp>
        <p:nvGrpSpPr>
          <p:cNvPr id="8198" name="Group 35"/>
          <p:cNvGrpSpPr>
            <a:grpSpLocks/>
          </p:cNvGrpSpPr>
          <p:nvPr/>
        </p:nvGrpSpPr>
        <p:grpSpPr bwMode="auto">
          <a:xfrm>
            <a:off x="875210" y="3259266"/>
            <a:ext cx="2174875" cy="925286"/>
            <a:chOff x="243" y="3408"/>
            <a:chExt cx="1644" cy="816"/>
          </a:xfrm>
        </p:grpSpPr>
        <p:grpSp>
          <p:nvGrpSpPr>
            <p:cNvPr id="8203" name="Group 15"/>
            <p:cNvGrpSpPr>
              <a:grpSpLocks/>
            </p:cNvGrpSpPr>
            <p:nvPr/>
          </p:nvGrpSpPr>
          <p:grpSpPr bwMode="auto">
            <a:xfrm>
              <a:off x="474" y="3408"/>
              <a:ext cx="1132" cy="816"/>
              <a:chOff x="5382" y="720"/>
              <a:chExt cx="960" cy="576"/>
            </a:xfrm>
          </p:grpSpPr>
          <p:sp>
            <p:nvSpPr>
              <p:cNvPr id="8206" name="Line 16"/>
              <p:cNvSpPr>
                <a:spLocks noChangeShapeType="1"/>
              </p:cNvSpPr>
              <p:nvPr/>
            </p:nvSpPr>
            <p:spPr bwMode="auto">
              <a:xfrm flipH="1">
                <a:off x="5986" y="960"/>
                <a:ext cx="14"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207" name="Group 17"/>
              <p:cNvGrpSpPr>
                <a:grpSpLocks/>
              </p:cNvGrpSpPr>
              <p:nvPr/>
            </p:nvGrpSpPr>
            <p:grpSpPr bwMode="auto">
              <a:xfrm>
                <a:off x="5382" y="720"/>
                <a:ext cx="960" cy="575"/>
                <a:chOff x="5382" y="729"/>
                <a:chExt cx="960" cy="575"/>
              </a:xfrm>
            </p:grpSpPr>
            <p:sp>
              <p:nvSpPr>
                <p:cNvPr id="8208" name="Line 18"/>
                <p:cNvSpPr>
                  <a:spLocks noChangeShapeType="1"/>
                </p:cNvSpPr>
                <p:nvPr/>
              </p:nvSpPr>
              <p:spPr bwMode="auto">
                <a:xfrm>
                  <a:off x="5382" y="1128"/>
                  <a:ext cx="9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9" name="AutoShape 19"/>
                <p:cNvSpPr>
                  <a:spLocks noChangeArrowheads="1"/>
                </p:cNvSpPr>
                <p:nvPr/>
              </p:nvSpPr>
              <p:spPr bwMode="auto">
                <a:xfrm rot="5400000">
                  <a:off x="5686" y="997"/>
                  <a:ext cx="352" cy="262"/>
                </a:xfrm>
                <a:prstGeom prst="triangle">
                  <a:avLst>
                    <a:gd name="adj" fmla="val 50000"/>
                  </a:avLst>
                </a:prstGeom>
                <a:solidFill>
                  <a:srgbClr val="00CC99"/>
                </a:solidFill>
                <a:ln w="9525">
                  <a:solidFill>
                    <a:schemeClr val="tx1"/>
                  </a:solidFill>
                  <a:miter lim="800000"/>
                  <a:headEnd/>
                  <a:tailEnd/>
                </a:ln>
              </p:spPr>
              <p:txBody>
                <a:bodyPr wrap="none" anchor="ctr"/>
                <a:lstStyle/>
                <a:p>
                  <a:endParaRPr lang="en-US"/>
                </a:p>
              </p:txBody>
            </p:sp>
            <p:sp>
              <p:nvSpPr>
                <p:cNvPr id="8210" name="Line 20"/>
                <p:cNvSpPr>
                  <a:spLocks noChangeShapeType="1"/>
                </p:cNvSpPr>
                <p:nvPr/>
              </p:nvSpPr>
              <p:spPr bwMode="auto">
                <a:xfrm flipV="1">
                  <a:off x="5901" y="729"/>
                  <a:ext cx="96"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8211" name="Line 21"/>
                <p:cNvSpPr>
                  <a:spLocks noChangeShapeType="1"/>
                </p:cNvSpPr>
                <p:nvPr/>
              </p:nvSpPr>
              <p:spPr bwMode="auto">
                <a:xfrm flipV="1">
                  <a:off x="5988" y="735"/>
                  <a:ext cx="96"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sp>
          <p:nvSpPr>
            <p:cNvPr id="8204" name="Text Box 22"/>
            <p:cNvSpPr txBox="1">
              <a:spLocks noChangeArrowheads="1"/>
            </p:cNvSpPr>
            <p:nvPr/>
          </p:nvSpPr>
          <p:spPr bwMode="auto">
            <a:xfrm>
              <a:off x="243" y="3752"/>
              <a:ext cx="62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979488" eaLnBrk="0" hangingPunct="0">
                <a:defRPr sz="2000">
                  <a:solidFill>
                    <a:schemeClr val="tx1"/>
                  </a:solidFill>
                  <a:latin typeface="Arial" charset="0"/>
                </a:defRPr>
              </a:lvl1pPr>
              <a:lvl2pPr marL="742950" indent="-285750" defTabSz="979488" eaLnBrk="0" hangingPunct="0">
                <a:defRPr sz="2000">
                  <a:solidFill>
                    <a:schemeClr val="tx1"/>
                  </a:solidFill>
                  <a:latin typeface="Arial" charset="0"/>
                </a:defRPr>
              </a:lvl2pPr>
              <a:lvl3pPr marL="1143000" indent="-228600" defTabSz="979488" eaLnBrk="0" hangingPunct="0">
                <a:defRPr sz="2000">
                  <a:solidFill>
                    <a:schemeClr val="tx1"/>
                  </a:solidFill>
                  <a:latin typeface="Arial" charset="0"/>
                </a:defRPr>
              </a:lvl3pPr>
              <a:lvl4pPr marL="1600200" indent="-228600" defTabSz="979488" eaLnBrk="0" hangingPunct="0">
                <a:defRPr sz="2000">
                  <a:solidFill>
                    <a:schemeClr val="tx1"/>
                  </a:solidFill>
                  <a:latin typeface="Arial" charset="0"/>
                </a:defRPr>
              </a:lvl4pPr>
              <a:lvl5pPr marL="2057400" indent="-228600" defTabSz="979488" eaLnBrk="0" hangingPunct="0">
                <a:defRPr sz="2000">
                  <a:solidFill>
                    <a:schemeClr val="tx1"/>
                  </a:solidFill>
                  <a:latin typeface="Arial" charset="0"/>
                </a:defRPr>
              </a:lvl5pPr>
              <a:lvl6pPr marL="2514600" indent="-228600" defTabSz="979488" eaLnBrk="0" fontAlgn="base" hangingPunct="0">
                <a:spcBef>
                  <a:spcPct val="50000"/>
                </a:spcBef>
                <a:spcAft>
                  <a:spcPct val="0"/>
                </a:spcAft>
                <a:defRPr sz="2000">
                  <a:solidFill>
                    <a:schemeClr val="tx1"/>
                  </a:solidFill>
                  <a:latin typeface="Arial" charset="0"/>
                </a:defRPr>
              </a:lvl6pPr>
              <a:lvl7pPr marL="2971800" indent="-228600" defTabSz="979488" eaLnBrk="0" fontAlgn="base" hangingPunct="0">
                <a:spcBef>
                  <a:spcPct val="50000"/>
                </a:spcBef>
                <a:spcAft>
                  <a:spcPct val="0"/>
                </a:spcAft>
                <a:defRPr sz="2000">
                  <a:solidFill>
                    <a:schemeClr val="tx1"/>
                  </a:solidFill>
                  <a:latin typeface="Arial" charset="0"/>
                </a:defRPr>
              </a:lvl7pPr>
              <a:lvl8pPr marL="3429000" indent="-228600" defTabSz="979488" eaLnBrk="0" fontAlgn="base" hangingPunct="0">
                <a:spcBef>
                  <a:spcPct val="50000"/>
                </a:spcBef>
                <a:spcAft>
                  <a:spcPct val="0"/>
                </a:spcAft>
                <a:defRPr sz="2000">
                  <a:solidFill>
                    <a:schemeClr val="tx1"/>
                  </a:solidFill>
                  <a:latin typeface="Arial" charset="0"/>
                </a:defRPr>
              </a:lvl8pPr>
              <a:lvl9pPr marL="3886200" indent="-228600" defTabSz="979488" eaLnBrk="0" fontAlgn="base" hangingPunct="0">
                <a:spcBef>
                  <a:spcPct val="50000"/>
                </a:spcBef>
                <a:spcAft>
                  <a:spcPct val="0"/>
                </a:spcAft>
                <a:defRPr sz="2000">
                  <a:solidFill>
                    <a:schemeClr val="tx1"/>
                  </a:solidFill>
                  <a:latin typeface="Arial" charset="0"/>
                </a:defRPr>
              </a:lvl9pPr>
            </a:lstStyle>
            <a:p>
              <a:pPr algn="ctr" eaLnBrk="1" hangingPunct="1"/>
              <a:r>
                <a:rPr lang="en-US" sz="1400"/>
                <a:t>Anode</a:t>
              </a:r>
            </a:p>
          </p:txBody>
        </p:sp>
        <p:sp>
          <p:nvSpPr>
            <p:cNvPr id="8205" name="Text Box 23"/>
            <p:cNvSpPr txBox="1">
              <a:spLocks noChangeArrowheads="1"/>
            </p:cNvSpPr>
            <p:nvPr/>
          </p:nvSpPr>
          <p:spPr bwMode="auto">
            <a:xfrm>
              <a:off x="1223" y="3752"/>
              <a:ext cx="66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979488" eaLnBrk="0" hangingPunct="0">
                <a:defRPr sz="2000">
                  <a:solidFill>
                    <a:schemeClr val="tx1"/>
                  </a:solidFill>
                  <a:latin typeface="Arial" charset="0"/>
                </a:defRPr>
              </a:lvl1pPr>
              <a:lvl2pPr marL="742950" indent="-285750" defTabSz="979488" eaLnBrk="0" hangingPunct="0">
                <a:defRPr sz="2000">
                  <a:solidFill>
                    <a:schemeClr val="tx1"/>
                  </a:solidFill>
                  <a:latin typeface="Arial" charset="0"/>
                </a:defRPr>
              </a:lvl2pPr>
              <a:lvl3pPr marL="1143000" indent="-228600" defTabSz="979488" eaLnBrk="0" hangingPunct="0">
                <a:defRPr sz="2000">
                  <a:solidFill>
                    <a:schemeClr val="tx1"/>
                  </a:solidFill>
                  <a:latin typeface="Arial" charset="0"/>
                </a:defRPr>
              </a:lvl3pPr>
              <a:lvl4pPr marL="1600200" indent="-228600" defTabSz="979488" eaLnBrk="0" hangingPunct="0">
                <a:defRPr sz="2000">
                  <a:solidFill>
                    <a:schemeClr val="tx1"/>
                  </a:solidFill>
                  <a:latin typeface="Arial" charset="0"/>
                </a:defRPr>
              </a:lvl4pPr>
              <a:lvl5pPr marL="2057400" indent="-228600" defTabSz="979488" eaLnBrk="0" hangingPunct="0">
                <a:defRPr sz="2000">
                  <a:solidFill>
                    <a:schemeClr val="tx1"/>
                  </a:solidFill>
                  <a:latin typeface="Arial" charset="0"/>
                </a:defRPr>
              </a:lvl5pPr>
              <a:lvl6pPr marL="2514600" indent="-228600" defTabSz="979488" eaLnBrk="0" fontAlgn="base" hangingPunct="0">
                <a:spcBef>
                  <a:spcPct val="50000"/>
                </a:spcBef>
                <a:spcAft>
                  <a:spcPct val="0"/>
                </a:spcAft>
                <a:defRPr sz="2000">
                  <a:solidFill>
                    <a:schemeClr val="tx1"/>
                  </a:solidFill>
                  <a:latin typeface="Arial" charset="0"/>
                </a:defRPr>
              </a:lvl6pPr>
              <a:lvl7pPr marL="2971800" indent="-228600" defTabSz="979488" eaLnBrk="0" fontAlgn="base" hangingPunct="0">
                <a:spcBef>
                  <a:spcPct val="50000"/>
                </a:spcBef>
                <a:spcAft>
                  <a:spcPct val="0"/>
                </a:spcAft>
                <a:defRPr sz="2000">
                  <a:solidFill>
                    <a:schemeClr val="tx1"/>
                  </a:solidFill>
                  <a:latin typeface="Arial" charset="0"/>
                </a:defRPr>
              </a:lvl7pPr>
              <a:lvl8pPr marL="3429000" indent="-228600" defTabSz="979488" eaLnBrk="0" fontAlgn="base" hangingPunct="0">
                <a:spcBef>
                  <a:spcPct val="50000"/>
                </a:spcBef>
                <a:spcAft>
                  <a:spcPct val="0"/>
                </a:spcAft>
                <a:defRPr sz="2000">
                  <a:solidFill>
                    <a:schemeClr val="tx1"/>
                  </a:solidFill>
                  <a:latin typeface="Arial" charset="0"/>
                </a:defRPr>
              </a:lvl8pPr>
              <a:lvl9pPr marL="3886200" indent="-228600" defTabSz="979488" eaLnBrk="0" fontAlgn="base" hangingPunct="0">
                <a:spcBef>
                  <a:spcPct val="50000"/>
                </a:spcBef>
                <a:spcAft>
                  <a:spcPct val="0"/>
                </a:spcAft>
                <a:defRPr sz="2000">
                  <a:solidFill>
                    <a:schemeClr val="tx1"/>
                  </a:solidFill>
                  <a:latin typeface="Arial" charset="0"/>
                </a:defRPr>
              </a:lvl9pPr>
            </a:lstStyle>
            <a:p>
              <a:pPr algn="ctr" eaLnBrk="1" hangingPunct="1"/>
              <a:r>
                <a:rPr lang="en-US" sz="1400"/>
                <a:t>Cathode</a:t>
              </a:r>
            </a:p>
          </p:txBody>
        </p:sp>
      </p:grpSp>
      <p:sp>
        <p:nvSpPr>
          <p:cNvPr id="8199" name="Text Box 38"/>
          <p:cNvSpPr txBox="1">
            <a:spLocks noChangeArrowheads="1"/>
          </p:cNvSpPr>
          <p:nvPr/>
        </p:nvSpPr>
        <p:spPr bwMode="auto">
          <a:xfrm>
            <a:off x="1702219" y="5844606"/>
            <a:ext cx="5778500" cy="379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113" tIns="35556" rIns="71113" bIns="35556">
            <a:spAutoFit/>
          </a:bodyPr>
          <a:lstStyle>
            <a:lvl1pPr defTabSz="979488" eaLnBrk="0" hangingPunct="0">
              <a:defRPr sz="2000">
                <a:solidFill>
                  <a:schemeClr val="tx1"/>
                </a:solidFill>
                <a:latin typeface="Arial" charset="0"/>
              </a:defRPr>
            </a:lvl1pPr>
            <a:lvl2pPr marL="742950" indent="-285750" defTabSz="979488" eaLnBrk="0" hangingPunct="0">
              <a:defRPr sz="2000">
                <a:solidFill>
                  <a:schemeClr val="tx1"/>
                </a:solidFill>
                <a:latin typeface="Arial" charset="0"/>
              </a:defRPr>
            </a:lvl2pPr>
            <a:lvl3pPr marL="1143000" indent="-228600" defTabSz="979488" eaLnBrk="0" hangingPunct="0">
              <a:defRPr sz="2000">
                <a:solidFill>
                  <a:schemeClr val="tx1"/>
                </a:solidFill>
                <a:latin typeface="Arial" charset="0"/>
              </a:defRPr>
            </a:lvl3pPr>
            <a:lvl4pPr marL="1600200" indent="-228600" defTabSz="979488" eaLnBrk="0" hangingPunct="0">
              <a:defRPr sz="2000">
                <a:solidFill>
                  <a:schemeClr val="tx1"/>
                </a:solidFill>
                <a:latin typeface="Arial" charset="0"/>
              </a:defRPr>
            </a:lvl4pPr>
            <a:lvl5pPr marL="2057400" indent="-228600" defTabSz="979488" eaLnBrk="0" hangingPunct="0">
              <a:defRPr sz="2000">
                <a:solidFill>
                  <a:schemeClr val="tx1"/>
                </a:solidFill>
                <a:latin typeface="Arial" charset="0"/>
              </a:defRPr>
            </a:lvl5pPr>
            <a:lvl6pPr marL="2514600" indent="-228600" defTabSz="979488" eaLnBrk="0" fontAlgn="base" hangingPunct="0">
              <a:spcBef>
                <a:spcPct val="50000"/>
              </a:spcBef>
              <a:spcAft>
                <a:spcPct val="0"/>
              </a:spcAft>
              <a:defRPr sz="2000">
                <a:solidFill>
                  <a:schemeClr val="tx1"/>
                </a:solidFill>
                <a:latin typeface="Arial" charset="0"/>
              </a:defRPr>
            </a:lvl6pPr>
            <a:lvl7pPr marL="2971800" indent="-228600" defTabSz="979488" eaLnBrk="0" fontAlgn="base" hangingPunct="0">
              <a:spcBef>
                <a:spcPct val="50000"/>
              </a:spcBef>
              <a:spcAft>
                <a:spcPct val="0"/>
              </a:spcAft>
              <a:defRPr sz="2000">
                <a:solidFill>
                  <a:schemeClr val="tx1"/>
                </a:solidFill>
                <a:latin typeface="Arial" charset="0"/>
              </a:defRPr>
            </a:lvl7pPr>
            <a:lvl8pPr marL="3429000" indent="-228600" defTabSz="979488" eaLnBrk="0" fontAlgn="base" hangingPunct="0">
              <a:spcBef>
                <a:spcPct val="50000"/>
              </a:spcBef>
              <a:spcAft>
                <a:spcPct val="0"/>
              </a:spcAft>
              <a:defRPr sz="2000">
                <a:solidFill>
                  <a:schemeClr val="tx1"/>
                </a:solidFill>
                <a:latin typeface="Arial" charset="0"/>
              </a:defRPr>
            </a:lvl8pPr>
            <a:lvl9pPr marL="3886200" indent="-228600" defTabSz="979488" eaLnBrk="0" fontAlgn="base" hangingPunct="0">
              <a:spcBef>
                <a:spcPct val="50000"/>
              </a:spcBef>
              <a:spcAft>
                <a:spcPct val="0"/>
              </a:spcAft>
              <a:defRPr sz="2000">
                <a:solidFill>
                  <a:schemeClr val="tx1"/>
                </a:solidFill>
                <a:latin typeface="Arial" charset="0"/>
              </a:defRPr>
            </a:lvl9pPr>
          </a:lstStyle>
          <a:p>
            <a:pPr algn="ctr" eaLnBrk="1" hangingPunct="1"/>
            <a:r>
              <a:rPr lang="en-US" dirty="0" smtClean="0"/>
              <a:t>The </a:t>
            </a:r>
            <a:r>
              <a:rPr lang="en-US" dirty="0"/>
              <a:t>schematic symbol and construction features.</a:t>
            </a:r>
          </a:p>
        </p:txBody>
      </p:sp>
      <p:pic>
        <p:nvPicPr>
          <p:cNvPr id="8202" name="Picture 42" descr="fg03_030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7626" y="3331457"/>
            <a:ext cx="4843032" cy="243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429000" y="443212"/>
            <a:ext cx="2347117" cy="461665"/>
          </a:xfrm>
          <a:prstGeom prst="rect">
            <a:avLst/>
          </a:prstGeom>
        </p:spPr>
        <p:txBody>
          <a:bodyPr wrap="none">
            <a:spAutoFit/>
          </a:bodyPr>
          <a:lstStyle/>
          <a:p>
            <a:r>
              <a:rPr lang="en-US" sz="2400" b="1" i="1" dirty="0">
                <a:solidFill>
                  <a:srgbClr val="FF3300"/>
                </a:solidFill>
                <a:effectLst>
                  <a:outerShdw blurRad="38100" dist="38100" dir="2700000" algn="tl">
                    <a:srgbClr val="C0C0C0"/>
                  </a:outerShdw>
                </a:effectLst>
                <a:latin typeface="Comic Sans MS" pitchFamily="66" charset="0"/>
              </a:rPr>
              <a:t>Optical Diodes</a:t>
            </a:r>
          </a:p>
        </p:txBody>
      </p:sp>
      <p:pic>
        <p:nvPicPr>
          <p:cNvPr id="86018" name="Picture 2" descr="Image result for led diode"/>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131297" y="4490570"/>
            <a:ext cx="1662703" cy="1247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5061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7" descr="LEDs are produced in an array of shapes and sizes. The 5 mm cylindrical package (red, fifth from the left) is the most common, estimated at 80% of world production. The color of the plastic lens is often the same as the actual color of light emitted, but not always. For instance, purple plastic is often used for infrared LEDs, and most blue devices have clear housings. There are also LEDs in extremely tiny packages, such as those found on blinkies (not shown).">
            <a:hlinkClick r:id="rId3" tooltip="&quot;LEDs are produced in an array of shapes and sizes. The 5 mm cylindrical package (red, fifth from the left) is the most common, estimated at 80% of world production. The color of the plastic lens is often the same as the actual color of light emitted, but not always. For instance, purple plastic is often used for infrared LEDs, and most blue devices have clear housings. There are also LEDs in extremely tiny packages, such as those found on blinkies (not shown).&quo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634" y="1447009"/>
            <a:ext cx="7571231" cy="2253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Rectangle 8"/>
          <p:cNvSpPr>
            <a:spLocks noChangeArrowheads="1"/>
          </p:cNvSpPr>
          <p:nvPr/>
        </p:nvSpPr>
        <p:spPr bwMode="auto">
          <a:xfrm>
            <a:off x="1206500" y="3940625"/>
            <a:ext cx="6667500" cy="348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113" tIns="35556" rIns="71113" bIns="35556" anchor="ctr">
            <a:spAutoFit/>
          </a:bodyPr>
          <a:lstStyle/>
          <a:p>
            <a:pPr algn="ctr">
              <a:spcBef>
                <a:spcPct val="0"/>
              </a:spcBef>
            </a:pPr>
            <a:r>
              <a:rPr lang="en-US" dirty="0" smtClean="0"/>
              <a:t>LED </a:t>
            </a:r>
            <a:r>
              <a:rPr lang="en-US" dirty="0"/>
              <a:t>that are produced in an array of shapes and sizes. </a:t>
            </a:r>
          </a:p>
        </p:txBody>
      </p:sp>
      <p:grpSp>
        <p:nvGrpSpPr>
          <p:cNvPr id="9222" name="Group 11"/>
          <p:cNvGrpSpPr>
            <a:grpSpLocks/>
          </p:cNvGrpSpPr>
          <p:nvPr/>
        </p:nvGrpSpPr>
        <p:grpSpPr bwMode="auto">
          <a:xfrm>
            <a:off x="677587" y="4649239"/>
            <a:ext cx="7856813" cy="1419678"/>
            <a:chOff x="252" y="4149"/>
            <a:chExt cx="5508" cy="1252"/>
          </a:xfrm>
        </p:grpSpPr>
        <p:sp>
          <p:nvSpPr>
            <p:cNvPr id="9223" name="Text Box 9"/>
            <p:cNvSpPr txBox="1">
              <a:spLocks noChangeArrowheads="1"/>
            </p:cNvSpPr>
            <p:nvPr/>
          </p:nvSpPr>
          <p:spPr bwMode="auto">
            <a:xfrm>
              <a:off x="252" y="4149"/>
              <a:ext cx="206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979488" eaLnBrk="0" hangingPunct="0">
                <a:defRPr sz="2000">
                  <a:solidFill>
                    <a:schemeClr val="tx1"/>
                  </a:solidFill>
                  <a:latin typeface="Arial" charset="0"/>
                </a:defRPr>
              </a:lvl1pPr>
              <a:lvl2pPr marL="742950" indent="-285750" defTabSz="979488" eaLnBrk="0" hangingPunct="0">
                <a:defRPr sz="2000">
                  <a:solidFill>
                    <a:schemeClr val="tx1"/>
                  </a:solidFill>
                  <a:latin typeface="Arial" charset="0"/>
                </a:defRPr>
              </a:lvl2pPr>
              <a:lvl3pPr marL="1143000" indent="-228600" defTabSz="979488" eaLnBrk="0" hangingPunct="0">
                <a:defRPr sz="2000">
                  <a:solidFill>
                    <a:schemeClr val="tx1"/>
                  </a:solidFill>
                  <a:latin typeface="Arial" charset="0"/>
                </a:defRPr>
              </a:lvl3pPr>
              <a:lvl4pPr marL="1600200" indent="-228600" defTabSz="979488" eaLnBrk="0" hangingPunct="0">
                <a:defRPr sz="2000">
                  <a:solidFill>
                    <a:schemeClr val="tx1"/>
                  </a:solidFill>
                  <a:latin typeface="Arial" charset="0"/>
                </a:defRPr>
              </a:lvl4pPr>
              <a:lvl5pPr marL="2057400" indent="-228600" defTabSz="979488" eaLnBrk="0" hangingPunct="0">
                <a:defRPr sz="2000">
                  <a:solidFill>
                    <a:schemeClr val="tx1"/>
                  </a:solidFill>
                  <a:latin typeface="Arial" charset="0"/>
                </a:defRPr>
              </a:lvl5pPr>
              <a:lvl6pPr marL="2514600" indent="-228600" defTabSz="979488" eaLnBrk="0" fontAlgn="base" hangingPunct="0">
                <a:spcBef>
                  <a:spcPct val="50000"/>
                </a:spcBef>
                <a:spcAft>
                  <a:spcPct val="0"/>
                </a:spcAft>
                <a:defRPr sz="2000">
                  <a:solidFill>
                    <a:schemeClr val="tx1"/>
                  </a:solidFill>
                  <a:latin typeface="Arial" charset="0"/>
                </a:defRPr>
              </a:lvl6pPr>
              <a:lvl7pPr marL="2971800" indent="-228600" defTabSz="979488" eaLnBrk="0" fontAlgn="base" hangingPunct="0">
                <a:spcBef>
                  <a:spcPct val="50000"/>
                </a:spcBef>
                <a:spcAft>
                  <a:spcPct val="0"/>
                </a:spcAft>
                <a:defRPr sz="2000">
                  <a:solidFill>
                    <a:schemeClr val="tx1"/>
                  </a:solidFill>
                  <a:latin typeface="Arial" charset="0"/>
                </a:defRPr>
              </a:lvl7pPr>
              <a:lvl8pPr marL="3429000" indent="-228600" defTabSz="979488" eaLnBrk="0" fontAlgn="base" hangingPunct="0">
                <a:spcBef>
                  <a:spcPct val="50000"/>
                </a:spcBef>
                <a:spcAft>
                  <a:spcPct val="0"/>
                </a:spcAft>
                <a:defRPr sz="2000">
                  <a:solidFill>
                    <a:schemeClr val="tx1"/>
                  </a:solidFill>
                  <a:latin typeface="Arial" charset="0"/>
                </a:defRPr>
              </a:lvl8pPr>
              <a:lvl9pPr marL="3886200" indent="-228600" defTabSz="979488" eaLnBrk="0" fontAlgn="base" hangingPunct="0">
                <a:spcBef>
                  <a:spcPct val="50000"/>
                </a:spcBef>
                <a:spcAft>
                  <a:spcPct val="0"/>
                </a:spcAft>
                <a:defRPr sz="2000">
                  <a:solidFill>
                    <a:schemeClr val="tx1"/>
                  </a:solidFill>
                  <a:latin typeface="Arial" charset="0"/>
                </a:defRPr>
              </a:lvl9pPr>
            </a:lstStyle>
            <a:p>
              <a:pPr eaLnBrk="1" hangingPunct="1"/>
              <a:r>
                <a:rPr lang="en-US" sz="1800"/>
                <a:t>LED characteristics:</a:t>
              </a:r>
            </a:p>
          </p:txBody>
        </p:sp>
        <p:sp>
          <p:nvSpPr>
            <p:cNvPr id="9224" name="Text Box 10"/>
            <p:cNvSpPr txBox="1">
              <a:spLocks noChangeArrowheads="1"/>
            </p:cNvSpPr>
            <p:nvPr/>
          </p:nvSpPr>
          <p:spPr bwMode="auto">
            <a:xfrm>
              <a:off x="288" y="4560"/>
              <a:ext cx="5472" cy="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979488" eaLnBrk="0" hangingPunct="0">
                <a:defRPr sz="2000">
                  <a:solidFill>
                    <a:schemeClr val="tx1"/>
                  </a:solidFill>
                  <a:latin typeface="Arial" charset="0"/>
                </a:defRPr>
              </a:lvl1pPr>
              <a:lvl2pPr marL="742950" indent="-285750" defTabSz="979488" eaLnBrk="0" hangingPunct="0">
                <a:defRPr sz="2000">
                  <a:solidFill>
                    <a:schemeClr val="tx1"/>
                  </a:solidFill>
                  <a:latin typeface="Arial" charset="0"/>
                </a:defRPr>
              </a:lvl2pPr>
              <a:lvl3pPr marL="1143000" indent="-228600" defTabSz="979488" eaLnBrk="0" hangingPunct="0">
                <a:defRPr sz="2000">
                  <a:solidFill>
                    <a:schemeClr val="tx1"/>
                  </a:solidFill>
                  <a:latin typeface="Arial" charset="0"/>
                </a:defRPr>
              </a:lvl3pPr>
              <a:lvl4pPr marL="1600200" indent="-228600" defTabSz="979488" eaLnBrk="0" hangingPunct="0">
                <a:defRPr sz="2000">
                  <a:solidFill>
                    <a:schemeClr val="tx1"/>
                  </a:solidFill>
                  <a:latin typeface="Arial" charset="0"/>
                </a:defRPr>
              </a:lvl4pPr>
              <a:lvl5pPr marL="2057400" indent="-228600" defTabSz="979488" eaLnBrk="0" hangingPunct="0">
                <a:defRPr sz="2000">
                  <a:solidFill>
                    <a:schemeClr val="tx1"/>
                  </a:solidFill>
                  <a:latin typeface="Arial" charset="0"/>
                </a:defRPr>
              </a:lvl5pPr>
              <a:lvl6pPr marL="2514600" indent="-228600" defTabSz="979488" eaLnBrk="0" fontAlgn="base" hangingPunct="0">
                <a:spcBef>
                  <a:spcPct val="50000"/>
                </a:spcBef>
                <a:spcAft>
                  <a:spcPct val="0"/>
                </a:spcAft>
                <a:defRPr sz="2000">
                  <a:solidFill>
                    <a:schemeClr val="tx1"/>
                  </a:solidFill>
                  <a:latin typeface="Arial" charset="0"/>
                </a:defRPr>
              </a:lvl6pPr>
              <a:lvl7pPr marL="2971800" indent="-228600" defTabSz="979488" eaLnBrk="0" fontAlgn="base" hangingPunct="0">
                <a:spcBef>
                  <a:spcPct val="50000"/>
                </a:spcBef>
                <a:spcAft>
                  <a:spcPct val="0"/>
                </a:spcAft>
                <a:defRPr sz="2000">
                  <a:solidFill>
                    <a:schemeClr val="tx1"/>
                  </a:solidFill>
                  <a:latin typeface="Arial" charset="0"/>
                </a:defRPr>
              </a:lvl7pPr>
              <a:lvl8pPr marL="3429000" indent="-228600" defTabSz="979488" eaLnBrk="0" fontAlgn="base" hangingPunct="0">
                <a:spcBef>
                  <a:spcPct val="50000"/>
                </a:spcBef>
                <a:spcAft>
                  <a:spcPct val="0"/>
                </a:spcAft>
                <a:defRPr sz="2000">
                  <a:solidFill>
                    <a:schemeClr val="tx1"/>
                  </a:solidFill>
                  <a:latin typeface="Arial" charset="0"/>
                </a:defRPr>
              </a:lvl8pPr>
              <a:lvl9pPr marL="3886200" indent="-228600" defTabSz="979488" eaLnBrk="0" fontAlgn="base" hangingPunct="0">
                <a:spcBef>
                  <a:spcPct val="50000"/>
                </a:spcBef>
                <a:spcAft>
                  <a:spcPct val="0"/>
                </a:spcAft>
                <a:defRPr sz="2000">
                  <a:solidFill>
                    <a:schemeClr val="tx1"/>
                  </a:solidFill>
                  <a:latin typeface="Arial" charset="0"/>
                </a:defRPr>
              </a:lvl9pPr>
            </a:lstStyle>
            <a:p>
              <a:pPr eaLnBrk="1" hangingPunct="1">
                <a:buFontTx/>
                <a:buBlip>
                  <a:blip r:embed="rId5"/>
                </a:buBlip>
              </a:pPr>
              <a:r>
                <a:rPr lang="en-US" sz="1800" dirty="0"/>
                <a:t> characteristic curves are very similar</a:t>
              </a:r>
              <a:r>
                <a:rPr lang="en-US" sz="1800" dirty="0">
                  <a:latin typeface="Arial Black" pitchFamily="34" charset="0"/>
                </a:rPr>
                <a:t> </a:t>
              </a:r>
              <a:r>
                <a:rPr lang="en-US" sz="1800" dirty="0"/>
                <a:t>to those for p-n junction diodes</a:t>
              </a:r>
            </a:p>
            <a:p>
              <a:pPr eaLnBrk="1" hangingPunct="1">
                <a:buFontTx/>
                <a:buBlip>
                  <a:blip r:embed="rId5"/>
                </a:buBlip>
              </a:pPr>
              <a:r>
                <a:rPr lang="en-US" sz="1800" dirty="0"/>
                <a:t> higher forward voltage (V</a:t>
              </a:r>
              <a:r>
                <a:rPr lang="en-US" sz="1800" baseline="-25000" dirty="0"/>
                <a:t>F</a:t>
              </a:r>
              <a:r>
                <a:rPr lang="en-US" sz="1800" dirty="0"/>
                <a:t>)</a:t>
              </a:r>
            </a:p>
            <a:p>
              <a:pPr eaLnBrk="1" hangingPunct="1">
                <a:buFontTx/>
                <a:buBlip>
                  <a:blip r:embed="rId5"/>
                </a:buBlip>
              </a:pPr>
              <a:r>
                <a:rPr lang="en-US" sz="1800" dirty="0"/>
                <a:t> lower reverse breakdown voltage (V</a:t>
              </a:r>
              <a:r>
                <a:rPr lang="en-US" sz="1800" baseline="-25000" dirty="0"/>
                <a:t>BR</a:t>
              </a:r>
              <a:r>
                <a:rPr lang="en-US" sz="1800" dirty="0"/>
                <a:t>).</a:t>
              </a:r>
            </a:p>
          </p:txBody>
        </p:sp>
      </p:grpSp>
      <p:sp>
        <p:nvSpPr>
          <p:cNvPr id="2" name="Rectangle 1"/>
          <p:cNvSpPr/>
          <p:nvPr/>
        </p:nvSpPr>
        <p:spPr>
          <a:xfrm>
            <a:off x="2538190" y="837868"/>
            <a:ext cx="4075090" cy="461665"/>
          </a:xfrm>
          <a:prstGeom prst="rect">
            <a:avLst/>
          </a:prstGeom>
        </p:spPr>
        <p:txBody>
          <a:bodyPr wrap="none">
            <a:spAutoFit/>
          </a:bodyPr>
          <a:lstStyle/>
          <a:p>
            <a:r>
              <a:rPr lang="en-US" sz="2400" b="1" dirty="0">
                <a:solidFill>
                  <a:schemeClr val="hlink"/>
                </a:solidFill>
              </a:rPr>
              <a:t>The Light-Emitting Diode (LED)</a:t>
            </a:r>
          </a:p>
        </p:txBody>
      </p:sp>
    </p:spTree>
    <p:extLst>
      <p:ext uri="{BB962C8B-B14F-4D97-AF65-F5344CB8AC3E}">
        <p14:creationId xmlns:p14="http://schemas.microsoft.com/office/powerpoint/2010/main" val="34023122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3"/>
          <p:cNvSpPr txBox="1">
            <a:spLocks noChangeArrowheads="1"/>
          </p:cNvSpPr>
          <p:nvPr/>
        </p:nvSpPr>
        <p:spPr bwMode="auto">
          <a:xfrm>
            <a:off x="317500" y="2340429"/>
            <a:ext cx="3492500" cy="379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113" tIns="35556" rIns="71113" bIns="35556">
            <a:spAutoFit/>
          </a:bodyPr>
          <a:lstStyle>
            <a:lvl1pPr defTabSz="979488" eaLnBrk="0" hangingPunct="0">
              <a:defRPr sz="2000">
                <a:solidFill>
                  <a:schemeClr val="tx1"/>
                </a:solidFill>
                <a:latin typeface="Arial" charset="0"/>
              </a:defRPr>
            </a:lvl1pPr>
            <a:lvl2pPr marL="742950" indent="-285750" defTabSz="979488" eaLnBrk="0" hangingPunct="0">
              <a:defRPr sz="2000">
                <a:solidFill>
                  <a:schemeClr val="tx1"/>
                </a:solidFill>
                <a:latin typeface="Arial" charset="0"/>
              </a:defRPr>
            </a:lvl2pPr>
            <a:lvl3pPr marL="1143000" indent="-228600" defTabSz="979488" eaLnBrk="0" hangingPunct="0">
              <a:defRPr sz="2000">
                <a:solidFill>
                  <a:schemeClr val="tx1"/>
                </a:solidFill>
                <a:latin typeface="Arial" charset="0"/>
              </a:defRPr>
            </a:lvl3pPr>
            <a:lvl4pPr marL="1600200" indent="-228600" defTabSz="979488" eaLnBrk="0" hangingPunct="0">
              <a:defRPr sz="2000">
                <a:solidFill>
                  <a:schemeClr val="tx1"/>
                </a:solidFill>
                <a:latin typeface="Arial" charset="0"/>
              </a:defRPr>
            </a:lvl4pPr>
            <a:lvl5pPr marL="2057400" indent="-228600" defTabSz="979488" eaLnBrk="0" hangingPunct="0">
              <a:defRPr sz="2000">
                <a:solidFill>
                  <a:schemeClr val="tx1"/>
                </a:solidFill>
                <a:latin typeface="Arial" charset="0"/>
              </a:defRPr>
            </a:lvl5pPr>
            <a:lvl6pPr marL="2514600" indent="-228600" defTabSz="979488" eaLnBrk="0" fontAlgn="base" hangingPunct="0">
              <a:spcBef>
                <a:spcPct val="50000"/>
              </a:spcBef>
              <a:spcAft>
                <a:spcPct val="0"/>
              </a:spcAft>
              <a:defRPr sz="2000">
                <a:solidFill>
                  <a:schemeClr val="tx1"/>
                </a:solidFill>
                <a:latin typeface="Arial" charset="0"/>
              </a:defRPr>
            </a:lvl6pPr>
            <a:lvl7pPr marL="2971800" indent="-228600" defTabSz="979488" eaLnBrk="0" fontAlgn="base" hangingPunct="0">
              <a:spcBef>
                <a:spcPct val="50000"/>
              </a:spcBef>
              <a:spcAft>
                <a:spcPct val="0"/>
              </a:spcAft>
              <a:defRPr sz="2000">
                <a:solidFill>
                  <a:schemeClr val="tx1"/>
                </a:solidFill>
                <a:latin typeface="Arial" charset="0"/>
              </a:defRPr>
            </a:lvl7pPr>
            <a:lvl8pPr marL="3429000" indent="-228600" defTabSz="979488" eaLnBrk="0" fontAlgn="base" hangingPunct="0">
              <a:spcBef>
                <a:spcPct val="50000"/>
              </a:spcBef>
              <a:spcAft>
                <a:spcPct val="0"/>
              </a:spcAft>
              <a:defRPr sz="2000">
                <a:solidFill>
                  <a:schemeClr val="tx1"/>
                </a:solidFill>
                <a:latin typeface="Arial" charset="0"/>
              </a:defRPr>
            </a:lvl8pPr>
            <a:lvl9pPr marL="3886200" indent="-228600" defTabSz="979488" eaLnBrk="0" fontAlgn="base" hangingPunct="0">
              <a:spcBef>
                <a:spcPct val="50000"/>
              </a:spcBef>
              <a:spcAft>
                <a:spcPct val="0"/>
              </a:spcAft>
              <a:defRPr sz="2000">
                <a:solidFill>
                  <a:schemeClr val="tx1"/>
                </a:solidFill>
                <a:latin typeface="Arial" charset="0"/>
              </a:defRPr>
            </a:lvl9pPr>
          </a:lstStyle>
          <a:p>
            <a:pPr eaLnBrk="1" hangingPunct="1"/>
            <a:r>
              <a:rPr lang="en-US"/>
              <a:t> </a:t>
            </a:r>
          </a:p>
        </p:txBody>
      </p:sp>
      <p:sp>
        <p:nvSpPr>
          <p:cNvPr id="10245" name="Text Box 8"/>
          <p:cNvSpPr txBox="1">
            <a:spLocks noChangeArrowheads="1"/>
          </p:cNvSpPr>
          <p:nvPr/>
        </p:nvSpPr>
        <p:spPr bwMode="auto">
          <a:xfrm>
            <a:off x="838200" y="1232495"/>
            <a:ext cx="7467600" cy="902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1113" tIns="35556" rIns="71113" bIns="35556">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r>
              <a:rPr lang="en-US" b="1" i="1" dirty="0">
                <a:solidFill>
                  <a:srgbClr val="FF3F3F"/>
                </a:solidFill>
              </a:rPr>
              <a:t>Application</a:t>
            </a:r>
            <a:endParaRPr lang="en-US" altLang="en-US" sz="1700" dirty="0">
              <a:latin typeface="Tahoma" pitchFamily="34" charset="0"/>
            </a:endParaRPr>
          </a:p>
          <a:p>
            <a:r>
              <a:rPr lang="en-US" altLang="en-US" sz="1700" dirty="0">
                <a:latin typeface="Tahoma" pitchFamily="34" charset="0"/>
              </a:rPr>
              <a:t>The seven segment display is an example of LEDs use for display of decimal digits.</a:t>
            </a:r>
          </a:p>
        </p:txBody>
      </p:sp>
      <p:pic>
        <p:nvPicPr>
          <p:cNvPr id="1024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0" y="2177143"/>
            <a:ext cx="6794500" cy="3883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7" name="Text Box 10"/>
          <p:cNvSpPr txBox="1">
            <a:spLocks noChangeArrowheads="1"/>
          </p:cNvSpPr>
          <p:nvPr/>
        </p:nvSpPr>
        <p:spPr bwMode="auto">
          <a:xfrm>
            <a:off x="2762250" y="6034343"/>
            <a:ext cx="3810000" cy="379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113" tIns="35556" rIns="71113" bIns="35556">
            <a:spAutoFit/>
          </a:bodyPr>
          <a:lstStyle>
            <a:lvl1pPr defTabSz="979488" eaLnBrk="0" hangingPunct="0">
              <a:defRPr sz="2000">
                <a:solidFill>
                  <a:schemeClr val="tx1"/>
                </a:solidFill>
                <a:latin typeface="Arial" charset="0"/>
              </a:defRPr>
            </a:lvl1pPr>
            <a:lvl2pPr marL="742950" indent="-285750" defTabSz="979488" eaLnBrk="0" hangingPunct="0">
              <a:defRPr sz="2000">
                <a:solidFill>
                  <a:schemeClr val="tx1"/>
                </a:solidFill>
                <a:latin typeface="Arial" charset="0"/>
              </a:defRPr>
            </a:lvl2pPr>
            <a:lvl3pPr marL="1143000" indent="-228600" defTabSz="979488" eaLnBrk="0" hangingPunct="0">
              <a:defRPr sz="2000">
                <a:solidFill>
                  <a:schemeClr val="tx1"/>
                </a:solidFill>
                <a:latin typeface="Arial" charset="0"/>
              </a:defRPr>
            </a:lvl3pPr>
            <a:lvl4pPr marL="1600200" indent="-228600" defTabSz="979488" eaLnBrk="0" hangingPunct="0">
              <a:defRPr sz="2000">
                <a:solidFill>
                  <a:schemeClr val="tx1"/>
                </a:solidFill>
                <a:latin typeface="Arial" charset="0"/>
              </a:defRPr>
            </a:lvl4pPr>
            <a:lvl5pPr marL="2057400" indent="-228600" defTabSz="979488" eaLnBrk="0" hangingPunct="0">
              <a:defRPr sz="2000">
                <a:solidFill>
                  <a:schemeClr val="tx1"/>
                </a:solidFill>
                <a:latin typeface="Arial" charset="0"/>
              </a:defRPr>
            </a:lvl5pPr>
            <a:lvl6pPr marL="2514600" indent="-228600" defTabSz="979488" eaLnBrk="0" fontAlgn="base" hangingPunct="0">
              <a:spcBef>
                <a:spcPct val="50000"/>
              </a:spcBef>
              <a:spcAft>
                <a:spcPct val="0"/>
              </a:spcAft>
              <a:defRPr sz="2000">
                <a:solidFill>
                  <a:schemeClr val="tx1"/>
                </a:solidFill>
                <a:latin typeface="Arial" charset="0"/>
              </a:defRPr>
            </a:lvl6pPr>
            <a:lvl7pPr marL="2971800" indent="-228600" defTabSz="979488" eaLnBrk="0" fontAlgn="base" hangingPunct="0">
              <a:spcBef>
                <a:spcPct val="50000"/>
              </a:spcBef>
              <a:spcAft>
                <a:spcPct val="0"/>
              </a:spcAft>
              <a:defRPr sz="2000">
                <a:solidFill>
                  <a:schemeClr val="tx1"/>
                </a:solidFill>
                <a:latin typeface="Arial" charset="0"/>
              </a:defRPr>
            </a:lvl7pPr>
            <a:lvl8pPr marL="3429000" indent="-228600" defTabSz="979488" eaLnBrk="0" fontAlgn="base" hangingPunct="0">
              <a:spcBef>
                <a:spcPct val="50000"/>
              </a:spcBef>
              <a:spcAft>
                <a:spcPct val="0"/>
              </a:spcAft>
              <a:defRPr sz="2000">
                <a:solidFill>
                  <a:schemeClr val="tx1"/>
                </a:solidFill>
                <a:latin typeface="Arial" charset="0"/>
              </a:defRPr>
            </a:lvl8pPr>
            <a:lvl9pPr marL="3886200" indent="-228600" defTabSz="979488" eaLnBrk="0" fontAlgn="base" hangingPunct="0">
              <a:spcBef>
                <a:spcPct val="50000"/>
              </a:spcBef>
              <a:spcAft>
                <a:spcPct val="0"/>
              </a:spcAft>
              <a:defRPr sz="2000">
                <a:solidFill>
                  <a:schemeClr val="tx1"/>
                </a:solidFill>
                <a:latin typeface="Arial" charset="0"/>
              </a:defRPr>
            </a:lvl9pPr>
          </a:lstStyle>
          <a:p>
            <a:pPr algn="ctr" eaLnBrk="1" hangingPunct="1"/>
            <a:r>
              <a:rPr lang="en-US" dirty="0" smtClean="0"/>
              <a:t>The </a:t>
            </a:r>
            <a:r>
              <a:rPr lang="en-US" dirty="0"/>
              <a:t>7-segment LED display.</a:t>
            </a:r>
          </a:p>
        </p:txBody>
      </p:sp>
      <p:sp>
        <p:nvSpPr>
          <p:cNvPr id="10" name="Rectangle 9"/>
          <p:cNvSpPr/>
          <p:nvPr/>
        </p:nvSpPr>
        <p:spPr>
          <a:xfrm>
            <a:off x="2497160" y="648585"/>
            <a:ext cx="4075090" cy="461665"/>
          </a:xfrm>
          <a:prstGeom prst="rect">
            <a:avLst/>
          </a:prstGeom>
        </p:spPr>
        <p:txBody>
          <a:bodyPr wrap="none">
            <a:spAutoFit/>
          </a:bodyPr>
          <a:lstStyle/>
          <a:p>
            <a:r>
              <a:rPr lang="en-US" sz="2400" b="1" dirty="0">
                <a:solidFill>
                  <a:schemeClr val="hlink"/>
                </a:solidFill>
              </a:rPr>
              <a:t>The Light-Emitting Diode (LED)</a:t>
            </a:r>
          </a:p>
        </p:txBody>
      </p:sp>
    </p:spTree>
    <p:extLst>
      <p:ext uri="{BB962C8B-B14F-4D97-AF65-F5344CB8AC3E}">
        <p14:creationId xmlns:p14="http://schemas.microsoft.com/office/powerpoint/2010/main" val="38004740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9"/>
          <p:cNvSpPr>
            <a:spLocks noChangeArrowheads="1"/>
          </p:cNvSpPr>
          <p:nvPr/>
        </p:nvSpPr>
        <p:spPr bwMode="auto">
          <a:xfrm>
            <a:off x="611188" y="5466349"/>
            <a:ext cx="80041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r>
              <a:rPr lang="en-US" sz="2000" dirty="0"/>
              <a:t>LED displays are packages of many LEDs arranged in a pattern, the most familiar pattern being the 7-segment displays for showing numbers (digits 0-9). </a:t>
            </a:r>
          </a:p>
        </p:txBody>
      </p:sp>
      <p:sp>
        <p:nvSpPr>
          <p:cNvPr id="29706" name="Rectangle 10"/>
          <p:cNvSpPr>
            <a:spLocks noChangeArrowheads="1"/>
          </p:cNvSpPr>
          <p:nvPr/>
        </p:nvSpPr>
        <p:spPr bwMode="auto">
          <a:xfrm>
            <a:off x="667529" y="799442"/>
            <a:ext cx="4343400" cy="369332"/>
          </a:xfrm>
          <a:prstGeom prst="rect">
            <a:avLst/>
          </a:prstGeom>
          <a:noFill/>
          <a:ln w="9525">
            <a:noFill/>
            <a:miter lim="800000"/>
            <a:headEnd/>
            <a:tailEnd/>
          </a:ln>
          <a:effectLst/>
        </p:spPr>
        <p:txBody>
          <a:bodyPr wrap="square">
            <a:spAutoFit/>
          </a:bodyPr>
          <a:lstStyle/>
          <a:p>
            <a:pPr algn="ctr">
              <a:defRPr/>
            </a:pPr>
            <a:r>
              <a:rPr lang="en-US" b="1" i="1" dirty="0">
                <a:solidFill>
                  <a:srgbClr val="FF3300"/>
                </a:solidFill>
                <a:effectLst>
                  <a:outerShdw blurRad="38100" dist="38100" dir="2700000" algn="tl">
                    <a:srgbClr val="C0C0C0"/>
                  </a:outerShdw>
                </a:effectLst>
                <a:latin typeface="Comic Sans MS" pitchFamily="66" charset="0"/>
              </a:rPr>
              <a:t>LED Displays</a:t>
            </a:r>
          </a:p>
        </p:txBody>
      </p:sp>
      <p:pic>
        <p:nvPicPr>
          <p:cNvPr id="34821" name="Picture 11" descr="7s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525" y="1244600"/>
            <a:ext cx="453707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823" name="Group 15"/>
          <p:cNvGrpSpPr>
            <a:grpSpLocks/>
          </p:cNvGrpSpPr>
          <p:nvPr/>
        </p:nvGrpSpPr>
        <p:grpSpPr bwMode="auto">
          <a:xfrm>
            <a:off x="968375" y="2220913"/>
            <a:ext cx="144462" cy="1323975"/>
            <a:chOff x="408" y="1712"/>
            <a:chExt cx="91" cy="834"/>
          </a:xfrm>
        </p:grpSpPr>
        <p:sp>
          <p:nvSpPr>
            <p:cNvPr id="34827" name="Line 14"/>
            <p:cNvSpPr>
              <a:spLocks noChangeShapeType="1"/>
            </p:cNvSpPr>
            <p:nvPr/>
          </p:nvSpPr>
          <p:spPr bwMode="auto">
            <a:xfrm>
              <a:off x="453" y="1712"/>
              <a:ext cx="0" cy="8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4828" name="Rectangle 13"/>
            <p:cNvSpPr>
              <a:spLocks noChangeArrowheads="1"/>
            </p:cNvSpPr>
            <p:nvPr/>
          </p:nvSpPr>
          <p:spPr bwMode="auto">
            <a:xfrm>
              <a:off x="408" y="1956"/>
              <a:ext cx="91" cy="372"/>
            </a:xfrm>
            <a:prstGeom prst="rect">
              <a:avLst/>
            </a:prstGeom>
            <a:solidFill>
              <a:schemeClr val="accent1"/>
            </a:solidFill>
            <a:ln w="9525">
              <a:solidFill>
                <a:schemeClr val="tx1"/>
              </a:solidFill>
              <a:miter lim="800000"/>
              <a:headEnd/>
              <a:tailEnd/>
            </a:ln>
          </p:spPr>
          <p:txBody>
            <a:bodyPr wrap="none" anchor="ctr"/>
            <a:lstStyle/>
            <a:p>
              <a:endParaRPr lang="en-US" sz="2000"/>
            </a:p>
          </p:txBody>
        </p:sp>
      </p:grpSp>
      <p:grpSp>
        <p:nvGrpSpPr>
          <p:cNvPr id="34824" name="Group 16"/>
          <p:cNvGrpSpPr>
            <a:grpSpLocks/>
          </p:cNvGrpSpPr>
          <p:nvPr/>
        </p:nvGrpSpPr>
        <p:grpSpPr bwMode="auto">
          <a:xfrm>
            <a:off x="1365250" y="2192338"/>
            <a:ext cx="144462" cy="1323975"/>
            <a:chOff x="408" y="1712"/>
            <a:chExt cx="91" cy="834"/>
          </a:xfrm>
        </p:grpSpPr>
        <p:sp>
          <p:nvSpPr>
            <p:cNvPr id="34825" name="Line 17"/>
            <p:cNvSpPr>
              <a:spLocks noChangeShapeType="1"/>
            </p:cNvSpPr>
            <p:nvPr/>
          </p:nvSpPr>
          <p:spPr bwMode="auto">
            <a:xfrm>
              <a:off x="453" y="1712"/>
              <a:ext cx="0" cy="8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4826" name="Rectangle 18"/>
            <p:cNvSpPr>
              <a:spLocks noChangeArrowheads="1"/>
            </p:cNvSpPr>
            <p:nvPr/>
          </p:nvSpPr>
          <p:spPr bwMode="auto">
            <a:xfrm>
              <a:off x="408" y="1956"/>
              <a:ext cx="91" cy="372"/>
            </a:xfrm>
            <a:prstGeom prst="rect">
              <a:avLst/>
            </a:prstGeom>
            <a:solidFill>
              <a:schemeClr val="accent1"/>
            </a:solidFill>
            <a:ln w="9525">
              <a:solidFill>
                <a:schemeClr val="tx1"/>
              </a:solidFill>
              <a:miter lim="800000"/>
              <a:headEnd/>
              <a:tailEnd/>
            </a:ln>
          </p:spPr>
          <p:txBody>
            <a:bodyPr wrap="none" anchor="ctr"/>
            <a:lstStyle/>
            <a:p>
              <a:endParaRPr lang="en-US" sz="2000"/>
            </a:p>
          </p:txBody>
        </p:sp>
      </p:grpSp>
      <p:pic>
        <p:nvPicPr>
          <p:cNvPr id="97282" name="Picture 2" descr="Common Anode Pinout"/>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527566"/>
            <a:ext cx="2857500" cy="4905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3005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olorba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2771775" y="2063750"/>
            <a:ext cx="971550" cy="1041400"/>
          </a:xfrm>
          <a:noFill/>
        </p:spPr>
      </p:pic>
      <p:pic>
        <p:nvPicPr>
          <p:cNvPr id="8196" name="Picture 4" descr="Fig. 1.1  Optical portion of the electromagnetic spectrum."/>
          <p:cNvPicPr>
            <a:picLocks noGrp="1" noChangeAspect="1" noChangeArrowheads="1"/>
          </p:cNvPicPr>
          <p:nvPr>
            <p:ph sz="quarter" idx="2"/>
          </p:nvPr>
        </p:nvPicPr>
        <p:blipFill>
          <a:blip r:embed="rId4">
            <a:extLst>
              <a:ext uri="{28A0092B-C50C-407E-A947-70E740481C1C}">
                <a14:useLocalDpi xmlns:a14="http://schemas.microsoft.com/office/drawing/2010/main" val="0"/>
              </a:ext>
            </a:extLst>
          </a:blip>
          <a:srcRect/>
          <a:stretch>
            <a:fillRect/>
          </a:stretch>
        </p:blipFill>
        <p:spPr>
          <a:xfrm>
            <a:off x="603250" y="3105150"/>
            <a:ext cx="7146925" cy="2846388"/>
          </a:xfrm>
          <a:noFill/>
        </p:spPr>
      </p:pic>
      <p:sp>
        <p:nvSpPr>
          <p:cNvPr id="80899" name="Rectangle 3"/>
          <p:cNvSpPr>
            <a:spLocks noChangeArrowheads="1"/>
          </p:cNvSpPr>
          <p:nvPr/>
        </p:nvSpPr>
        <p:spPr bwMode="auto">
          <a:xfrm>
            <a:off x="609600" y="1295400"/>
            <a:ext cx="3567113" cy="641350"/>
          </a:xfrm>
          <a:prstGeom prst="rect">
            <a:avLst/>
          </a:prstGeom>
          <a:noFill/>
          <a:ln w="9525">
            <a:noFill/>
            <a:miter lim="800000"/>
            <a:headEnd/>
            <a:tailEnd/>
          </a:ln>
          <a:effectLst/>
        </p:spPr>
        <p:txBody>
          <a:bodyPr wrap="none">
            <a:spAutoFit/>
          </a:bodyPr>
          <a:lstStyle/>
          <a:p>
            <a:pPr>
              <a:defRPr/>
            </a:pPr>
            <a:r>
              <a:rPr lang="en-US" b="1" i="1" dirty="0">
                <a:solidFill>
                  <a:srgbClr val="FF3300"/>
                </a:solidFill>
                <a:effectLst>
                  <a:outerShdw blurRad="38100" dist="38100" dir="2700000" algn="tl">
                    <a:srgbClr val="C0C0C0"/>
                  </a:outerShdw>
                </a:effectLst>
                <a:latin typeface="Comic Sans MS" pitchFamily="66" charset="0"/>
              </a:rPr>
              <a:t>Light Spectrum</a:t>
            </a:r>
          </a:p>
        </p:txBody>
      </p:sp>
      <p:sp>
        <p:nvSpPr>
          <p:cNvPr id="8197" name="Text Box 7"/>
          <p:cNvSpPr txBox="1">
            <a:spLocks noChangeArrowheads="1"/>
          </p:cNvSpPr>
          <p:nvPr/>
        </p:nvSpPr>
        <p:spPr bwMode="auto">
          <a:xfrm>
            <a:off x="6372225" y="2160588"/>
            <a:ext cx="24003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charset="0"/>
              </a:defRPr>
            </a:lvl1pPr>
            <a:lvl2pPr marL="742950" indent="-285750" eaLnBrk="0" hangingPunct="0">
              <a:defRPr sz="3600">
                <a:solidFill>
                  <a:schemeClr val="tx1"/>
                </a:solidFill>
                <a:latin typeface="Arial" charset="0"/>
              </a:defRPr>
            </a:lvl2pPr>
            <a:lvl3pPr marL="1143000" indent="-228600" eaLnBrk="0" hangingPunct="0">
              <a:defRPr sz="3600">
                <a:solidFill>
                  <a:schemeClr val="tx1"/>
                </a:solidFill>
                <a:latin typeface="Arial" charset="0"/>
              </a:defRPr>
            </a:lvl3pPr>
            <a:lvl4pPr marL="1600200" indent="-228600" eaLnBrk="0" hangingPunct="0">
              <a:defRPr sz="3600">
                <a:solidFill>
                  <a:schemeClr val="tx1"/>
                </a:solidFill>
                <a:latin typeface="Arial" charset="0"/>
              </a:defRPr>
            </a:lvl4pPr>
            <a:lvl5pPr marL="2057400" indent="-228600" eaLnBrk="0" hangingPunct="0">
              <a:defRPr sz="3600">
                <a:solidFill>
                  <a:schemeClr val="tx1"/>
                </a:solidFill>
                <a:latin typeface="Arial" charset="0"/>
              </a:defRPr>
            </a:lvl5pPr>
            <a:lvl6pPr marL="2514600" indent="-228600" eaLnBrk="0" fontAlgn="base" hangingPunct="0">
              <a:spcBef>
                <a:spcPct val="0"/>
              </a:spcBef>
              <a:spcAft>
                <a:spcPct val="0"/>
              </a:spcAft>
              <a:defRPr sz="3600">
                <a:solidFill>
                  <a:schemeClr val="tx1"/>
                </a:solidFill>
                <a:latin typeface="Arial" charset="0"/>
              </a:defRPr>
            </a:lvl6pPr>
            <a:lvl7pPr marL="2971800" indent="-228600" eaLnBrk="0" fontAlgn="base" hangingPunct="0">
              <a:spcBef>
                <a:spcPct val="0"/>
              </a:spcBef>
              <a:spcAft>
                <a:spcPct val="0"/>
              </a:spcAft>
              <a:defRPr sz="3600">
                <a:solidFill>
                  <a:schemeClr val="tx1"/>
                </a:solidFill>
                <a:latin typeface="Arial" charset="0"/>
              </a:defRPr>
            </a:lvl7pPr>
            <a:lvl8pPr marL="3429000" indent="-228600" eaLnBrk="0" fontAlgn="base" hangingPunct="0">
              <a:spcBef>
                <a:spcPct val="0"/>
              </a:spcBef>
              <a:spcAft>
                <a:spcPct val="0"/>
              </a:spcAft>
              <a:defRPr sz="3600">
                <a:solidFill>
                  <a:schemeClr val="tx1"/>
                </a:solidFill>
                <a:latin typeface="Arial" charset="0"/>
              </a:defRPr>
            </a:lvl8pPr>
            <a:lvl9pPr marL="3886200" indent="-228600" eaLnBrk="0" fontAlgn="base" hangingPunct="0">
              <a:spcBef>
                <a:spcPct val="0"/>
              </a:spcBef>
              <a:spcAft>
                <a:spcPct val="0"/>
              </a:spcAft>
              <a:defRPr sz="3600">
                <a:solidFill>
                  <a:schemeClr val="tx1"/>
                </a:solidFill>
                <a:latin typeface="Arial" charset="0"/>
              </a:defRPr>
            </a:lvl9pPr>
          </a:lstStyle>
          <a:p>
            <a:pPr eaLnBrk="1" hangingPunct="1"/>
            <a:r>
              <a:rPr lang="en-US" sz="1400"/>
              <a:t>Red, green and blue LEDs</a:t>
            </a:r>
            <a:r>
              <a:rPr lang="en-US"/>
              <a:t> </a:t>
            </a:r>
          </a:p>
        </p:txBody>
      </p:sp>
      <p:sp>
        <p:nvSpPr>
          <p:cNvPr id="6" name="Rectangle 5"/>
          <p:cNvSpPr/>
          <p:nvPr/>
        </p:nvSpPr>
        <p:spPr>
          <a:xfrm>
            <a:off x="1996678" y="752533"/>
            <a:ext cx="5410200" cy="461665"/>
          </a:xfrm>
          <a:prstGeom prst="rect">
            <a:avLst/>
          </a:prstGeom>
        </p:spPr>
        <p:txBody>
          <a:bodyPr wrap="square">
            <a:spAutoFit/>
          </a:bodyPr>
          <a:lstStyle/>
          <a:p>
            <a:pPr algn="ctr"/>
            <a:r>
              <a:rPr lang="en-US" sz="2400" b="1" dirty="0">
                <a:solidFill>
                  <a:schemeClr val="hlink"/>
                </a:solidFill>
              </a:rPr>
              <a:t>The Light-Emitting Diode (LED)</a:t>
            </a:r>
          </a:p>
        </p:txBody>
      </p:sp>
      <p:sp>
        <p:nvSpPr>
          <p:cNvPr id="2" name="Rectangle 1"/>
          <p:cNvSpPr/>
          <p:nvPr/>
        </p:nvSpPr>
        <p:spPr>
          <a:xfrm>
            <a:off x="1600200" y="5638800"/>
            <a:ext cx="792956"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8023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1"/>
          <p:cNvSpPr txBox="1">
            <a:spLocks noChangeArrowheads="1"/>
          </p:cNvSpPr>
          <p:nvPr/>
        </p:nvSpPr>
        <p:spPr bwMode="auto">
          <a:xfrm>
            <a:off x="503238" y="1243548"/>
            <a:ext cx="5424487"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Arial" charset="0"/>
              </a:defRPr>
            </a:lvl1pPr>
            <a:lvl2pPr marL="742950" indent="-285750" eaLnBrk="0" hangingPunct="0">
              <a:defRPr sz="3600">
                <a:solidFill>
                  <a:schemeClr val="tx1"/>
                </a:solidFill>
                <a:latin typeface="Arial" charset="0"/>
              </a:defRPr>
            </a:lvl2pPr>
            <a:lvl3pPr marL="1143000" indent="-228600" eaLnBrk="0" hangingPunct="0">
              <a:defRPr sz="3600">
                <a:solidFill>
                  <a:schemeClr val="tx1"/>
                </a:solidFill>
                <a:latin typeface="Arial" charset="0"/>
              </a:defRPr>
            </a:lvl3pPr>
            <a:lvl4pPr marL="1600200" indent="-228600" eaLnBrk="0" hangingPunct="0">
              <a:defRPr sz="3600">
                <a:solidFill>
                  <a:schemeClr val="tx1"/>
                </a:solidFill>
                <a:latin typeface="Arial" charset="0"/>
              </a:defRPr>
            </a:lvl4pPr>
            <a:lvl5pPr marL="2057400" indent="-228600" eaLnBrk="0" hangingPunct="0">
              <a:defRPr sz="3600">
                <a:solidFill>
                  <a:schemeClr val="tx1"/>
                </a:solidFill>
                <a:latin typeface="Arial" charset="0"/>
              </a:defRPr>
            </a:lvl5pPr>
            <a:lvl6pPr marL="2514600" indent="-228600" eaLnBrk="0" fontAlgn="base" hangingPunct="0">
              <a:spcBef>
                <a:spcPct val="0"/>
              </a:spcBef>
              <a:spcAft>
                <a:spcPct val="0"/>
              </a:spcAft>
              <a:defRPr sz="3600">
                <a:solidFill>
                  <a:schemeClr val="tx1"/>
                </a:solidFill>
                <a:latin typeface="Arial" charset="0"/>
              </a:defRPr>
            </a:lvl6pPr>
            <a:lvl7pPr marL="2971800" indent="-228600" eaLnBrk="0" fontAlgn="base" hangingPunct="0">
              <a:spcBef>
                <a:spcPct val="0"/>
              </a:spcBef>
              <a:spcAft>
                <a:spcPct val="0"/>
              </a:spcAft>
              <a:defRPr sz="3600">
                <a:solidFill>
                  <a:schemeClr val="tx1"/>
                </a:solidFill>
                <a:latin typeface="Arial" charset="0"/>
              </a:defRPr>
            </a:lvl7pPr>
            <a:lvl8pPr marL="3429000" indent="-228600" eaLnBrk="0" fontAlgn="base" hangingPunct="0">
              <a:spcBef>
                <a:spcPct val="0"/>
              </a:spcBef>
              <a:spcAft>
                <a:spcPct val="0"/>
              </a:spcAft>
              <a:defRPr sz="3600">
                <a:solidFill>
                  <a:schemeClr val="tx1"/>
                </a:solidFill>
                <a:latin typeface="Arial" charset="0"/>
              </a:defRPr>
            </a:lvl8pPr>
            <a:lvl9pPr marL="3886200" indent="-228600" eaLnBrk="0" fontAlgn="base" hangingPunct="0">
              <a:spcBef>
                <a:spcPct val="0"/>
              </a:spcBef>
              <a:spcAft>
                <a:spcPct val="0"/>
              </a:spcAft>
              <a:defRPr sz="3600">
                <a:solidFill>
                  <a:schemeClr val="tx1"/>
                </a:solidFill>
                <a:latin typeface="Arial" charset="0"/>
              </a:defRPr>
            </a:lvl9pPr>
          </a:lstStyle>
          <a:p>
            <a:pPr eaLnBrk="1" hangingPunct="1"/>
            <a:r>
              <a:rPr lang="en-US" sz="2400" dirty="0">
                <a:latin typeface="+mn-lt"/>
              </a:rPr>
              <a:t>When a light-emitting diode is forward biased, </a:t>
            </a:r>
            <a:r>
              <a:rPr lang="en-US" sz="2400" dirty="0">
                <a:latin typeface="+mn-lt"/>
                <a:hlinkClick r:id="rId2" action="ppaction://hlinkfile" tooltip="Electrons"/>
              </a:rPr>
              <a:t>electrons</a:t>
            </a:r>
            <a:r>
              <a:rPr lang="en-US" sz="2400" dirty="0">
                <a:latin typeface="+mn-lt"/>
              </a:rPr>
              <a:t> are able to recombine with </a:t>
            </a:r>
            <a:r>
              <a:rPr lang="en-US" sz="2400" dirty="0">
                <a:latin typeface="+mn-lt"/>
                <a:hlinkClick r:id="rId3" action="ppaction://hlinkfile" tooltip="Electron hole"/>
              </a:rPr>
              <a:t>holes</a:t>
            </a:r>
            <a:r>
              <a:rPr lang="en-US" sz="2400" dirty="0">
                <a:latin typeface="+mn-lt"/>
              </a:rPr>
              <a:t> within the device, releasing energy in the form of </a:t>
            </a:r>
            <a:r>
              <a:rPr lang="en-US" sz="2400" dirty="0">
                <a:latin typeface="+mn-lt"/>
                <a:hlinkClick r:id="rId4" action="ppaction://hlinkfile" tooltip="Photon"/>
              </a:rPr>
              <a:t>photons</a:t>
            </a:r>
            <a:r>
              <a:rPr lang="en-US" sz="2400" dirty="0">
                <a:latin typeface="+mn-lt"/>
              </a:rPr>
              <a:t>. </a:t>
            </a:r>
          </a:p>
          <a:p>
            <a:pPr eaLnBrk="1" hangingPunct="1"/>
            <a:endParaRPr lang="en-US" sz="2400" dirty="0">
              <a:latin typeface="+mn-lt"/>
            </a:endParaRPr>
          </a:p>
          <a:p>
            <a:pPr eaLnBrk="1" hangingPunct="1"/>
            <a:r>
              <a:rPr lang="en-US" sz="2400" dirty="0">
                <a:latin typeface="+mn-lt"/>
              </a:rPr>
              <a:t>This effect is called </a:t>
            </a:r>
            <a:r>
              <a:rPr lang="en-US" sz="2400" dirty="0">
                <a:latin typeface="+mn-lt"/>
                <a:hlinkClick r:id="rId5" action="ppaction://hlinkfile" tooltip="Electroluminescence"/>
              </a:rPr>
              <a:t>electroluminescence</a:t>
            </a:r>
            <a:r>
              <a:rPr lang="en-US" sz="2400" dirty="0">
                <a:latin typeface="+mn-lt"/>
              </a:rPr>
              <a:t> and the color of the light (corresponding to the energy of the photon) is determined by the </a:t>
            </a:r>
            <a:r>
              <a:rPr lang="en-US" sz="2400" dirty="0">
                <a:latin typeface="+mn-lt"/>
                <a:hlinkClick r:id="rId6" action="ppaction://hlinkfile" tooltip="Energy gap"/>
              </a:rPr>
              <a:t>energy gap</a:t>
            </a:r>
            <a:r>
              <a:rPr lang="en-US" sz="2400" dirty="0">
                <a:latin typeface="+mn-lt"/>
              </a:rPr>
              <a:t> of the semiconductor</a:t>
            </a:r>
            <a:r>
              <a:rPr lang="en-US" sz="2400" dirty="0" smtClean="0">
                <a:latin typeface="+mn-lt"/>
              </a:rPr>
              <a:t>.</a:t>
            </a:r>
          </a:p>
          <a:p>
            <a:pPr eaLnBrk="1" hangingPunct="1"/>
            <a:endParaRPr lang="en-US" sz="2400" dirty="0" smtClean="0">
              <a:latin typeface="+mn-lt"/>
            </a:endParaRPr>
          </a:p>
          <a:p>
            <a:r>
              <a:rPr lang="en-US" sz="2400" dirty="0" smtClean="0">
                <a:latin typeface="+mn-lt"/>
              </a:rPr>
              <a:t>Fabricating the </a:t>
            </a:r>
            <a:r>
              <a:rPr lang="en-US" sz="2400" i="1" dirty="0" err="1">
                <a:latin typeface="+mn-lt"/>
              </a:rPr>
              <a:t>pn</a:t>
            </a:r>
            <a:r>
              <a:rPr lang="en-US" sz="2400" i="1" dirty="0">
                <a:latin typeface="+mn-lt"/>
              </a:rPr>
              <a:t> </a:t>
            </a:r>
            <a:r>
              <a:rPr lang="en-US" sz="2400" dirty="0">
                <a:latin typeface="+mn-lt"/>
              </a:rPr>
              <a:t>junction using a semiconductor of the type known as </a:t>
            </a:r>
            <a:r>
              <a:rPr lang="en-US" sz="2400" u="sng" dirty="0">
                <a:solidFill>
                  <a:srgbClr val="0000FF"/>
                </a:solidFill>
                <a:latin typeface="+mn-lt"/>
              </a:rPr>
              <a:t>direct-</a:t>
            </a:r>
            <a:r>
              <a:rPr lang="en-US" sz="2400" u="sng" dirty="0" err="1">
                <a:solidFill>
                  <a:srgbClr val="0000FF"/>
                </a:solidFill>
                <a:latin typeface="+mn-lt"/>
              </a:rPr>
              <a:t>bandgap</a:t>
            </a:r>
            <a:r>
              <a:rPr lang="en-US" sz="2400" dirty="0">
                <a:latin typeface="+mn-lt"/>
              </a:rPr>
              <a:t> materials.</a:t>
            </a:r>
          </a:p>
        </p:txBody>
      </p:sp>
      <p:pic>
        <p:nvPicPr>
          <p:cNvPr id="9219" name="Picture 2" descr="450px-LED,_5mm,_green_(en)_svg.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759450" y="1016000"/>
            <a:ext cx="3216275" cy="357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6" descr="RBG-LED"/>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24600" y="4622531"/>
            <a:ext cx="1949239"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5" descr="118px-LED_symbol_svg.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629400" y="622823"/>
            <a:ext cx="2022475"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1884145" y="635942"/>
            <a:ext cx="4075090" cy="461665"/>
          </a:xfrm>
          <a:prstGeom prst="rect">
            <a:avLst/>
          </a:prstGeom>
        </p:spPr>
        <p:txBody>
          <a:bodyPr wrap="none">
            <a:spAutoFit/>
          </a:bodyPr>
          <a:lstStyle/>
          <a:p>
            <a:r>
              <a:rPr lang="en-US" sz="2400" b="1" dirty="0">
                <a:solidFill>
                  <a:schemeClr val="hlink"/>
                </a:solidFill>
              </a:rPr>
              <a:t>The Light-Emitting Diode (LED)</a:t>
            </a:r>
          </a:p>
        </p:txBody>
      </p:sp>
    </p:spTree>
    <p:extLst>
      <p:ext uri="{BB962C8B-B14F-4D97-AF65-F5344CB8AC3E}">
        <p14:creationId xmlns:p14="http://schemas.microsoft.com/office/powerpoint/2010/main" val="21807104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DB0F1-CE45-4745-B8F3-8CA5D7C5DCAF}" type="datetime1">
              <a:rPr lang="en-US" smtClean="0"/>
              <a:t>1/10/2022</a:t>
            </a:fld>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37</a:t>
            </a:fld>
            <a:endParaRPr lang="en-US"/>
          </a:p>
        </p:txBody>
      </p:sp>
      <p:sp>
        <p:nvSpPr>
          <p:cNvPr id="5" name="Rectangle 4"/>
          <p:cNvSpPr/>
          <p:nvPr/>
        </p:nvSpPr>
        <p:spPr>
          <a:xfrm>
            <a:off x="2362200" y="523901"/>
            <a:ext cx="4950643" cy="466699"/>
          </a:xfrm>
          <a:prstGeom prst="rect">
            <a:avLst/>
          </a:prstGeom>
        </p:spPr>
        <p:txBody>
          <a:bodyPr wrap="square">
            <a:spAutoFit/>
          </a:bodyPr>
          <a:lstStyle/>
          <a:p>
            <a:pPr algn="ctr"/>
            <a:r>
              <a:rPr lang="en-US" sz="2400" b="1" dirty="0">
                <a:solidFill>
                  <a:schemeClr val="hlink"/>
                </a:solidFill>
              </a:rPr>
              <a:t>The Light-Emitting Diode (LED)</a:t>
            </a:r>
          </a:p>
        </p:txBody>
      </p:sp>
      <p:pic>
        <p:nvPicPr>
          <p:cNvPr id="103430" name="Picture 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505" y="990600"/>
            <a:ext cx="7086600" cy="53205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485632" y="5372100"/>
            <a:ext cx="2476768" cy="369332"/>
          </a:xfrm>
          <a:prstGeom prst="rect">
            <a:avLst/>
          </a:prstGeom>
          <a:noFill/>
        </p:spPr>
        <p:txBody>
          <a:bodyPr wrap="none" rtlCol="0">
            <a:spAutoFit/>
          </a:bodyPr>
          <a:lstStyle/>
          <a:p>
            <a:r>
              <a:rPr lang="en-US" dirty="0" err="1" smtClean="0"/>
              <a:t>Radiative</a:t>
            </a:r>
            <a:r>
              <a:rPr lang="en-US" dirty="0" smtClean="0"/>
              <a:t> recombination</a:t>
            </a:r>
            <a:endParaRPr lang="en-US" dirty="0"/>
          </a:p>
        </p:txBody>
      </p:sp>
      <p:sp>
        <p:nvSpPr>
          <p:cNvPr id="9" name="TextBox 8"/>
          <p:cNvSpPr txBox="1"/>
          <p:nvPr/>
        </p:nvSpPr>
        <p:spPr>
          <a:xfrm>
            <a:off x="5029200" y="5372100"/>
            <a:ext cx="2890407" cy="369332"/>
          </a:xfrm>
          <a:prstGeom prst="rect">
            <a:avLst/>
          </a:prstGeom>
          <a:noFill/>
        </p:spPr>
        <p:txBody>
          <a:bodyPr wrap="none" rtlCol="0">
            <a:spAutoFit/>
          </a:bodyPr>
          <a:lstStyle/>
          <a:p>
            <a:r>
              <a:rPr lang="en-US" dirty="0" smtClean="0"/>
              <a:t>Non-</a:t>
            </a:r>
            <a:r>
              <a:rPr lang="en-US" dirty="0" err="1" smtClean="0"/>
              <a:t>radiative</a:t>
            </a:r>
            <a:r>
              <a:rPr lang="en-US" dirty="0" smtClean="0"/>
              <a:t> recombination</a:t>
            </a:r>
            <a:endParaRPr lang="en-US" dirty="0"/>
          </a:p>
        </p:txBody>
      </p:sp>
    </p:spTree>
    <p:extLst>
      <p:ext uri="{BB962C8B-B14F-4D97-AF65-F5344CB8AC3E}">
        <p14:creationId xmlns:p14="http://schemas.microsoft.com/office/powerpoint/2010/main" val="22957218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2"/>
          <p:cNvSpPr>
            <a:spLocks noChangeArrowheads="1"/>
          </p:cNvSpPr>
          <p:nvPr/>
        </p:nvSpPr>
        <p:spPr bwMode="auto">
          <a:xfrm>
            <a:off x="6134670" y="4727572"/>
            <a:ext cx="2273300" cy="1465262"/>
          </a:xfrm>
          <a:prstGeom prst="rect">
            <a:avLst/>
          </a:prstGeom>
          <a:solidFill>
            <a:schemeClr val="accent1"/>
          </a:solidFill>
          <a:ln w="9525">
            <a:solidFill>
              <a:schemeClr val="tx1"/>
            </a:solidFill>
            <a:miter lim="800000"/>
            <a:headEnd/>
            <a:tailEnd/>
          </a:ln>
        </p:spPr>
        <p:txBody>
          <a:bodyPr wrap="none" anchor="ctr"/>
          <a:lstStyle/>
          <a:p>
            <a:r>
              <a:rPr lang="en-US" dirty="0">
                <a:latin typeface="Comic Sans MS" pitchFamily="66" charset="0"/>
              </a:rPr>
              <a:t>UV – </a:t>
            </a:r>
            <a:r>
              <a:rPr lang="en-US" dirty="0" err="1">
                <a:latin typeface="Comic Sans MS" pitchFamily="66" charset="0"/>
              </a:rPr>
              <a:t>AlGaN</a:t>
            </a:r>
            <a:endParaRPr lang="en-US" dirty="0">
              <a:latin typeface="Comic Sans MS" pitchFamily="66" charset="0"/>
            </a:endParaRPr>
          </a:p>
          <a:p>
            <a:r>
              <a:rPr lang="en-US" dirty="0">
                <a:latin typeface="Comic Sans MS" pitchFamily="66" charset="0"/>
              </a:rPr>
              <a:t>Blue – </a:t>
            </a:r>
            <a:r>
              <a:rPr lang="en-US" dirty="0" err="1">
                <a:latin typeface="Comic Sans MS" pitchFamily="66" charset="0"/>
              </a:rPr>
              <a:t>GaN</a:t>
            </a:r>
            <a:r>
              <a:rPr lang="en-US" dirty="0">
                <a:latin typeface="Comic Sans MS" pitchFamily="66" charset="0"/>
              </a:rPr>
              <a:t>, </a:t>
            </a:r>
            <a:r>
              <a:rPr lang="en-US" dirty="0" err="1">
                <a:latin typeface="Comic Sans MS" pitchFamily="66" charset="0"/>
              </a:rPr>
              <a:t>InGaN</a:t>
            </a:r>
            <a:endParaRPr lang="en-US" dirty="0">
              <a:latin typeface="Comic Sans MS" pitchFamily="66" charset="0"/>
            </a:endParaRPr>
          </a:p>
          <a:p>
            <a:r>
              <a:rPr lang="en-US" dirty="0">
                <a:latin typeface="Comic Sans MS" pitchFamily="66" charset="0"/>
              </a:rPr>
              <a:t>Red, green – </a:t>
            </a:r>
            <a:r>
              <a:rPr lang="en-US" dirty="0" err="1">
                <a:latin typeface="Comic Sans MS" pitchFamily="66" charset="0"/>
              </a:rPr>
              <a:t>GaP</a:t>
            </a:r>
            <a:endParaRPr lang="en-US" dirty="0">
              <a:latin typeface="Comic Sans MS" pitchFamily="66" charset="0"/>
            </a:endParaRPr>
          </a:p>
          <a:p>
            <a:r>
              <a:rPr lang="en-US" dirty="0">
                <a:latin typeface="Comic Sans MS" pitchFamily="66" charset="0"/>
              </a:rPr>
              <a:t>Red, yellow – </a:t>
            </a:r>
            <a:r>
              <a:rPr lang="en-US" dirty="0" err="1">
                <a:latin typeface="Comic Sans MS" pitchFamily="66" charset="0"/>
              </a:rPr>
              <a:t>GaAsP</a:t>
            </a:r>
            <a:endParaRPr lang="en-US" dirty="0">
              <a:latin typeface="Comic Sans MS" pitchFamily="66" charset="0"/>
            </a:endParaRPr>
          </a:p>
          <a:p>
            <a:r>
              <a:rPr lang="en-US" dirty="0">
                <a:latin typeface="Comic Sans MS" pitchFamily="66" charset="0"/>
              </a:rPr>
              <a:t>IR- </a:t>
            </a:r>
            <a:r>
              <a:rPr lang="en-US" dirty="0" err="1" smtClean="0">
                <a:latin typeface="Comic Sans MS" pitchFamily="66" charset="0"/>
              </a:rPr>
              <a:t>GaAs</a:t>
            </a:r>
            <a:endParaRPr lang="en-US" dirty="0">
              <a:latin typeface="Comic Sans MS" pitchFamily="66" charset="0"/>
            </a:endParaRPr>
          </a:p>
        </p:txBody>
      </p:sp>
      <p:pic>
        <p:nvPicPr>
          <p:cNvPr id="10243" name="Picture 5" descr="ledst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 y="1089025"/>
            <a:ext cx="4697413" cy="224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Rectangle 6"/>
          <p:cNvSpPr>
            <a:spLocks noChangeArrowheads="1"/>
          </p:cNvSpPr>
          <p:nvPr/>
        </p:nvSpPr>
        <p:spPr bwMode="auto">
          <a:xfrm>
            <a:off x="2007764" y="690938"/>
            <a:ext cx="3457998" cy="369332"/>
          </a:xfrm>
          <a:prstGeom prst="rect">
            <a:avLst/>
          </a:prstGeom>
          <a:noFill/>
          <a:ln w="9525">
            <a:noFill/>
            <a:miter lim="800000"/>
            <a:headEnd/>
            <a:tailEnd/>
          </a:ln>
          <a:effectLst/>
        </p:spPr>
        <p:txBody>
          <a:bodyPr wrap="none">
            <a:spAutoFit/>
          </a:bodyPr>
          <a:lstStyle/>
          <a:p>
            <a:pPr algn="ctr">
              <a:defRPr/>
            </a:pPr>
            <a:r>
              <a:rPr lang="en-US" b="1" i="1" dirty="0">
                <a:solidFill>
                  <a:srgbClr val="FF0000"/>
                </a:solidFill>
                <a:effectLst>
                  <a:outerShdw blurRad="38100" dist="38100" dir="2700000" algn="tl">
                    <a:srgbClr val="C0C0C0"/>
                  </a:outerShdw>
                </a:effectLst>
                <a:latin typeface="Comic Sans MS" pitchFamily="66" charset="0"/>
              </a:rPr>
              <a:t>LED -  Light Emitting Diodes</a:t>
            </a:r>
          </a:p>
        </p:txBody>
      </p:sp>
      <p:pic>
        <p:nvPicPr>
          <p:cNvPr id="10245" name="Picture 8" descr="ledst2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9950" y="1101725"/>
            <a:ext cx="1571625" cy="387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10" descr="led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8063" y="3368675"/>
            <a:ext cx="2878137" cy="2717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15" descr="Click for larger image">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72225" y="1503363"/>
            <a:ext cx="2040286" cy="276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56713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5" descr="LED connec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5600" y="1041400"/>
            <a:ext cx="2376488"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6"/>
          <p:cNvSpPr>
            <a:spLocks noChangeArrowheads="1"/>
          </p:cNvSpPr>
          <p:nvPr/>
        </p:nvSpPr>
        <p:spPr bwMode="auto">
          <a:xfrm>
            <a:off x="838200" y="4211350"/>
            <a:ext cx="763905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eaLnBrk="0" hangingPunct="0"/>
            <a:r>
              <a:rPr lang="en-US" dirty="0">
                <a:solidFill>
                  <a:srgbClr val="FF0000"/>
                </a:solidFill>
                <a:latin typeface="Comic Sans MS" pitchFamily="66" charset="0"/>
              </a:rPr>
              <a:t>Never connect an LED directly to a battery or a power supply!</a:t>
            </a:r>
            <a:r>
              <a:rPr lang="en-US" dirty="0">
                <a:latin typeface="Comic Sans MS" pitchFamily="66" charset="0"/>
              </a:rPr>
              <a:t> </a:t>
            </a:r>
            <a:br>
              <a:rPr lang="en-US" dirty="0">
                <a:latin typeface="Comic Sans MS" pitchFamily="66" charset="0"/>
              </a:rPr>
            </a:br>
            <a:r>
              <a:rPr lang="en-US" dirty="0">
                <a:latin typeface="Comic Sans MS" pitchFamily="66" charset="0"/>
              </a:rPr>
              <a:t>It will be destroyed almost instantly because too much current will pass through and burn it out. </a:t>
            </a:r>
          </a:p>
          <a:p>
            <a:pPr eaLnBrk="0" hangingPunct="0"/>
            <a:r>
              <a:rPr lang="en-US" dirty="0">
                <a:latin typeface="Comic Sans MS" pitchFamily="66" charset="0"/>
              </a:rPr>
              <a:t>LEDs must have a resistor in series to limit the current to a safe value, for quick testing purposes a 1k</a:t>
            </a:r>
            <a:r>
              <a:rPr lang="el-GR" dirty="0">
                <a:latin typeface="Times New Roman" pitchFamily="18" charset="0"/>
                <a:cs typeface="Times New Roman" pitchFamily="18" charset="0"/>
              </a:rPr>
              <a:t>Ω</a:t>
            </a:r>
            <a:r>
              <a:rPr lang="en-US" dirty="0">
                <a:latin typeface="Comic Sans MS" pitchFamily="66" charset="0"/>
              </a:rPr>
              <a:t> resistor is suitable for most LEDs if your supply voltage is 12V or less. </a:t>
            </a:r>
          </a:p>
          <a:p>
            <a:pPr eaLnBrk="0" hangingPunct="0"/>
            <a:r>
              <a:rPr lang="en-US" b="1" dirty="0">
                <a:solidFill>
                  <a:srgbClr val="FF3300"/>
                </a:solidFill>
                <a:latin typeface="Comic Sans MS" pitchFamily="66" charset="0"/>
              </a:rPr>
              <a:t>Remember to connect the LED the correct way!</a:t>
            </a:r>
            <a:r>
              <a:rPr lang="en-US" dirty="0">
                <a:solidFill>
                  <a:srgbClr val="FF3300"/>
                </a:solidFill>
                <a:latin typeface="Comic Sans MS" pitchFamily="66" charset="0"/>
              </a:rPr>
              <a:t> </a:t>
            </a:r>
          </a:p>
        </p:txBody>
      </p:sp>
      <p:pic>
        <p:nvPicPr>
          <p:cNvPr id="27652" name="Picture 7" descr="oh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0925" y="3390900"/>
            <a:ext cx="114300"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9" descr="Testing an L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1450975"/>
            <a:ext cx="2081213" cy="233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12" descr="LED colour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56188" y="2303463"/>
            <a:ext cx="3224212" cy="155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1" name="Rectangle 13"/>
          <p:cNvSpPr>
            <a:spLocks noChangeArrowheads="1"/>
          </p:cNvSpPr>
          <p:nvPr/>
        </p:nvSpPr>
        <p:spPr bwMode="auto">
          <a:xfrm>
            <a:off x="1629499" y="697468"/>
            <a:ext cx="1887055" cy="369332"/>
          </a:xfrm>
          <a:prstGeom prst="rect">
            <a:avLst/>
          </a:prstGeom>
          <a:noFill/>
          <a:ln w="9525">
            <a:noFill/>
            <a:miter lim="800000"/>
            <a:headEnd/>
            <a:tailEnd/>
          </a:ln>
          <a:effectLst/>
        </p:spPr>
        <p:txBody>
          <a:bodyPr wrap="none">
            <a:spAutoFit/>
          </a:bodyPr>
          <a:lstStyle/>
          <a:p>
            <a:pPr algn="ctr">
              <a:defRPr/>
            </a:pPr>
            <a:r>
              <a:rPr lang="en-US" b="1" i="1" dirty="0">
                <a:solidFill>
                  <a:srgbClr val="FF3300"/>
                </a:solidFill>
                <a:effectLst>
                  <a:outerShdw blurRad="38100" dist="38100" dir="2700000" algn="tl">
                    <a:srgbClr val="C0C0C0"/>
                  </a:outerShdw>
                </a:effectLst>
                <a:latin typeface="Comic Sans MS" pitchFamily="66" charset="0"/>
              </a:rPr>
              <a:t>Testing an LED</a:t>
            </a:r>
          </a:p>
        </p:txBody>
      </p:sp>
    </p:spTree>
    <p:extLst>
      <p:ext uri="{BB962C8B-B14F-4D97-AF65-F5344CB8AC3E}">
        <p14:creationId xmlns:p14="http://schemas.microsoft.com/office/powerpoint/2010/main" val="2413494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0" y="-17252"/>
            <a:ext cx="9144000" cy="6858000"/>
          </a:xfrm>
          <a:prstGeom prst="rect">
            <a:avLst/>
          </a:prstGeom>
          <a:solidFill>
            <a:schemeClr val="bg1">
              <a:alpha val="85097"/>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47" name="Rectangle 3"/>
          <p:cNvSpPr>
            <a:spLocks noGrp="1" noChangeArrowheads="1"/>
          </p:cNvSpPr>
          <p:nvPr>
            <p:ph idx="1"/>
          </p:nvPr>
        </p:nvSpPr>
        <p:spPr>
          <a:xfrm>
            <a:off x="152400" y="2819400"/>
            <a:ext cx="8763000" cy="4038600"/>
          </a:xfrm>
        </p:spPr>
        <p:txBody>
          <a:bodyPr/>
          <a:lstStyle/>
          <a:p>
            <a:pPr eaLnBrk="1" hangingPunct="1"/>
            <a:endParaRPr lang="en-US" smtClean="0"/>
          </a:p>
        </p:txBody>
      </p:sp>
      <p:sp>
        <p:nvSpPr>
          <p:cNvPr id="57346" name="Footer Placeholder 3"/>
          <p:cNvSpPr>
            <a:spLocks noGrp="1"/>
          </p:cNvSpPr>
          <p:nvPr>
            <p:ph type="ftr" sz="quarter" idx="11"/>
          </p:nvPr>
        </p:nvSpPr>
        <p:spPr>
          <a:noFill/>
        </p:spPr>
        <p:txBody>
          <a:bodyPr/>
          <a:lstStyle>
            <a:lvl1pPr eaLnBrk="0" hangingPunct="0">
              <a:defRPr sz="1600">
                <a:solidFill>
                  <a:schemeClr val="tx1"/>
                </a:solidFill>
                <a:latin typeface="Calibri" pitchFamily="34" charset="0"/>
              </a:defRPr>
            </a:lvl1pPr>
            <a:lvl2pPr marL="742950" indent="-285750" eaLnBrk="0" hangingPunct="0">
              <a:defRPr sz="1600">
                <a:solidFill>
                  <a:schemeClr val="tx1"/>
                </a:solidFill>
                <a:latin typeface="Calibri" pitchFamily="34" charset="0"/>
              </a:defRPr>
            </a:lvl2pPr>
            <a:lvl3pPr marL="1143000" indent="-228600" eaLnBrk="0" hangingPunct="0">
              <a:defRPr sz="1600">
                <a:solidFill>
                  <a:schemeClr val="tx1"/>
                </a:solidFill>
                <a:latin typeface="Calibri" pitchFamily="34" charset="0"/>
              </a:defRPr>
            </a:lvl3pPr>
            <a:lvl4pPr marL="1600200" indent="-228600" eaLnBrk="0" hangingPunct="0">
              <a:defRPr sz="1600">
                <a:solidFill>
                  <a:schemeClr val="tx1"/>
                </a:solidFill>
                <a:latin typeface="Calibri" pitchFamily="34" charset="0"/>
              </a:defRPr>
            </a:lvl4pPr>
            <a:lvl5pPr marL="2057400" indent="-228600" eaLnBrk="0" hangingPunct="0">
              <a:defRPr sz="1600">
                <a:solidFill>
                  <a:schemeClr val="tx1"/>
                </a:solidFill>
                <a:latin typeface="Calibri" pitchFamily="34" charset="0"/>
              </a:defRPr>
            </a:lvl5pPr>
            <a:lvl6pPr marL="2514600" indent="-228600" algn="r" eaLnBrk="0" fontAlgn="base" hangingPunct="0">
              <a:spcBef>
                <a:spcPct val="0"/>
              </a:spcBef>
              <a:spcAft>
                <a:spcPct val="0"/>
              </a:spcAft>
              <a:defRPr sz="1600">
                <a:solidFill>
                  <a:schemeClr val="tx1"/>
                </a:solidFill>
                <a:latin typeface="Calibri" pitchFamily="34" charset="0"/>
              </a:defRPr>
            </a:lvl6pPr>
            <a:lvl7pPr marL="2971800" indent="-228600" algn="r" eaLnBrk="0" fontAlgn="base" hangingPunct="0">
              <a:spcBef>
                <a:spcPct val="0"/>
              </a:spcBef>
              <a:spcAft>
                <a:spcPct val="0"/>
              </a:spcAft>
              <a:defRPr sz="1600">
                <a:solidFill>
                  <a:schemeClr val="tx1"/>
                </a:solidFill>
                <a:latin typeface="Calibri" pitchFamily="34" charset="0"/>
              </a:defRPr>
            </a:lvl7pPr>
            <a:lvl8pPr marL="3429000" indent="-228600" algn="r" eaLnBrk="0" fontAlgn="base" hangingPunct="0">
              <a:spcBef>
                <a:spcPct val="0"/>
              </a:spcBef>
              <a:spcAft>
                <a:spcPct val="0"/>
              </a:spcAft>
              <a:defRPr sz="1600">
                <a:solidFill>
                  <a:schemeClr val="tx1"/>
                </a:solidFill>
                <a:latin typeface="Calibri" pitchFamily="34" charset="0"/>
              </a:defRPr>
            </a:lvl8pPr>
            <a:lvl9pPr marL="3886200" indent="-228600" algn="r" eaLnBrk="0" fontAlgn="base" hangingPunct="0">
              <a:spcBef>
                <a:spcPct val="0"/>
              </a:spcBef>
              <a:spcAft>
                <a:spcPct val="0"/>
              </a:spcAft>
              <a:defRPr sz="1600">
                <a:solidFill>
                  <a:schemeClr val="tx1"/>
                </a:solidFill>
                <a:latin typeface="Calibri" pitchFamily="34" charset="0"/>
              </a:defRPr>
            </a:lvl9pPr>
          </a:lstStyle>
          <a:p>
            <a:pPr eaLnBrk="1" hangingPunct="1"/>
            <a:endParaRPr lang="en-US" sz="1000" smtClean="0"/>
          </a:p>
          <a:p>
            <a:pPr eaLnBrk="1" hangingPunct="1"/>
            <a:r>
              <a:rPr lang="en-US" sz="1000" smtClean="0"/>
              <a:t>Oxford University Publishing</a:t>
            </a:r>
          </a:p>
          <a:p>
            <a:pPr eaLnBrk="1" hangingPunct="1"/>
            <a:r>
              <a:rPr lang="en-US" sz="1000" smtClean="0"/>
              <a:t>Microelectronic Circuits by Adel S. Sedra and Kenneth C. Smith (0195323033)</a:t>
            </a:r>
          </a:p>
        </p:txBody>
      </p:sp>
      <p:pic>
        <p:nvPicPr>
          <p:cNvPr id="57349" name="Picture 4" descr="se04F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962400"/>
            <a:ext cx="8763000"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0" name="Rectangle 2"/>
          <p:cNvSpPr>
            <a:spLocks noChangeArrowheads="1"/>
          </p:cNvSpPr>
          <p:nvPr/>
        </p:nvSpPr>
        <p:spPr bwMode="auto">
          <a:xfrm>
            <a:off x="228600" y="6308725"/>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400" b="1" dirty="0"/>
              <a:t>Figure </a:t>
            </a:r>
            <a:r>
              <a:rPr lang="en-US" sz="2400" b="1" dirty="0" smtClean="0"/>
              <a:t>1.20</a:t>
            </a:r>
            <a:r>
              <a:rPr lang="en-US" sz="2400" b="1" dirty="0"/>
              <a:t>: </a:t>
            </a:r>
            <a:r>
              <a:rPr lang="en-US" sz="2400" dirty="0"/>
              <a:t>Block diagram of a dc power supply</a:t>
            </a:r>
          </a:p>
        </p:txBody>
      </p:sp>
      <p:sp>
        <p:nvSpPr>
          <p:cNvPr id="1701895" name="Text Box 7"/>
          <p:cNvSpPr txBox="1">
            <a:spLocks noChangeArrowheads="1"/>
          </p:cNvSpPr>
          <p:nvPr/>
        </p:nvSpPr>
        <p:spPr bwMode="auto">
          <a:xfrm>
            <a:off x="381000" y="212725"/>
            <a:ext cx="5257800" cy="7016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Calibri" pitchFamily="34" charset="0"/>
              </a:defRPr>
            </a:lvl1pPr>
            <a:lvl2pPr marL="742950" indent="-285750" eaLnBrk="0" hangingPunct="0">
              <a:defRPr sz="1600">
                <a:solidFill>
                  <a:schemeClr val="tx1"/>
                </a:solidFill>
                <a:latin typeface="Calibri" pitchFamily="34" charset="0"/>
              </a:defRPr>
            </a:lvl2pPr>
            <a:lvl3pPr marL="1143000" indent="-228600" eaLnBrk="0" hangingPunct="0">
              <a:defRPr sz="1600">
                <a:solidFill>
                  <a:schemeClr val="tx1"/>
                </a:solidFill>
                <a:latin typeface="Calibri" pitchFamily="34" charset="0"/>
              </a:defRPr>
            </a:lvl3pPr>
            <a:lvl4pPr marL="1600200" indent="-228600" eaLnBrk="0" hangingPunct="0">
              <a:defRPr sz="1600">
                <a:solidFill>
                  <a:schemeClr val="tx1"/>
                </a:solidFill>
                <a:latin typeface="Calibri" pitchFamily="34" charset="0"/>
              </a:defRPr>
            </a:lvl4pPr>
            <a:lvl5pPr marL="2057400" indent="-228600" eaLnBrk="0" hangingPunct="0">
              <a:defRPr sz="1600">
                <a:solidFill>
                  <a:schemeClr val="tx1"/>
                </a:solidFill>
                <a:latin typeface="Calibri" pitchFamily="34" charset="0"/>
              </a:defRPr>
            </a:lvl5pPr>
            <a:lvl6pPr marL="2514600" indent="-228600" algn="r" eaLnBrk="0" fontAlgn="base" hangingPunct="0">
              <a:spcBef>
                <a:spcPct val="0"/>
              </a:spcBef>
              <a:spcAft>
                <a:spcPct val="0"/>
              </a:spcAft>
              <a:defRPr sz="1600">
                <a:solidFill>
                  <a:schemeClr val="tx1"/>
                </a:solidFill>
                <a:latin typeface="Calibri" pitchFamily="34" charset="0"/>
              </a:defRPr>
            </a:lvl6pPr>
            <a:lvl7pPr marL="2971800" indent="-228600" algn="r" eaLnBrk="0" fontAlgn="base" hangingPunct="0">
              <a:spcBef>
                <a:spcPct val="0"/>
              </a:spcBef>
              <a:spcAft>
                <a:spcPct val="0"/>
              </a:spcAft>
              <a:defRPr sz="1600">
                <a:solidFill>
                  <a:schemeClr val="tx1"/>
                </a:solidFill>
                <a:latin typeface="Calibri" pitchFamily="34" charset="0"/>
              </a:defRPr>
            </a:lvl7pPr>
            <a:lvl8pPr marL="3429000" indent="-228600" algn="r" eaLnBrk="0" fontAlgn="base" hangingPunct="0">
              <a:spcBef>
                <a:spcPct val="0"/>
              </a:spcBef>
              <a:spcAft>
                <a:spcPct val="0"/>
              </a:spcAft>
              <a:defRPr sz="1600">
                <a:solidFill>
                  <a:schemeClr val="tx1"/>
                </a:solidFill>
                <a:latin typeface="Calibri" pitchFamily="34" charset="0"/>
              </a:defRPr>
            </a:lvl8pPr>
            <a:lvl9pPr marL="3886200" indent="-228600" algn="r" eaLnBrk="0" fontAlgn="base" hangingPunct="0">
              <a:spcBef>
                <a:spcPct val="0"/>
              </a:spcBef>
              <a:spcAft>
                <a:spcPct val="0"/>
              </a:spcAft>
              <a:defRPr sz="1600">
                <a:solidFill>
                  <a:schemeClr val="tx1"/>
                </a:solidFill>
                <a:latin typeface="Calibri" pitchFamily="34" charset="0"/>
              </a:defRPr>
            </a:lvl9pPr>
          </a:lstStyle>
          <a:p>
            <a:pPr algn="l" eaLnBrk="1" hangingPunct="1">
              <a:spcBef>
                <a:spcPct val="50000"/>
              </a:spcBef>
            </a:pPr>
            <a:r>
              <a:rPr lang="en-US" sz="2000" b="1" dirty="0">
                <a:solidFill>
                  <a:srgbClr val="FF0000"/>
                </a:solidFill>
              </a:rPr>
              <a:t>step #1:</a:t>
            </a:r>
            <a:r>
              <a:rPr lang="en-US" sz="2000" dirty="0">
                <a:solidFill>
                  <a:srgbClr val="FF0000"/>
                </a:solidFill>
              </a:rPr>
              <a:t> </a:t>
            </a:r>
            <a:r>
              <a:rPr lang="en-US" sz="2000" dirty="0" smtClean="0">
                <a:solidFill>
                  <a:srgbClr val="FF0000"/>
                </a:solidFill>
              </a:rPr>
              <a:t>Decrease RMS magnitude </a:t>
            </a:r>
            <a:r>
              <a:rPr lang="en-US" sz="2000" dirty="0">
                <a:solidFill>
                  <a:srgbClr val="FF0000"/>
                </a:solidFill>
              </a:rPr>
              <a:t>of AC wave via power transformer</a:t>
            </a:r>
          </a:p>
        </p:txBody>
      </p:sp>
      <p:sp>
        <p:nvSpPr>
          <p:cNvPr id="1701896" name="Text Box 8"/>
          <p:cNvSpPr txBox="1">
            <a:spLocks noChangeArrowheads="1"/>
          </p:cNvSpPr>
          <p:nvPr/>
        </p:nvSpPr>
        <p:spPr bwMode="auto">
          <a:xfrm>
            <a:off x="1143000" y="974725"/>
            <a:ext cx="5257800" cy="7016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Calibri" pitchFamily="34" charset="0"/>
              </a:defRPr>
            </a:lvl1pPr>
            <a:lvl2pPr marL="742950" indent="-285750" eaLnBrk="0" hangingPunct="0">
              <a:defRPr sz="1600">
                <a:solidFill>
                  <a:schemeClr val="tx1"/>
                </a:solidFill>
                <a:latin typeface="Calibri" pitchFamily="34" charset="0"/>
              </a:defRPr>
            </a:lvl2pPr>
            <a:lvl3pPr marL="1143000" indent="-228600" eaLnBrk="0" hangingPunct="0">
              <a:defRPr sz="1600">
                <a:solidFill>
                  <a:schemeClr val="tx1"/>
                </a:solidFill>
                <a:latin typeface="Calibri" pitchFamily="34" charset="0"/>
              </a:defRPr>
            </a:lvl3pPr>
            <a:lvl4pPr marL="1600200" indent="-228600" eaLnBrk="0" hangingPunct="0">
              <a:defRPr sz="1600">
                <a:solidFill>
                  <a:schemeClr val="tx1"/>
                </a:solidFill>
                <a:latin typeface="Calibri" pitchFamily="34" charset="0"/>
              </a:defRPr>
            </a:lvl4pPr>
            <a:lvl5pPr marL="2057400" indent="-228600" eaLnBrk="0" hangingPunct="0">
              <a:defRPr sz="1600">
                <a:solidFill>
                  <a:schemeClr val="tx1"/>
                </a:solidFill>
                <a:latin typeface="Calibri" pitchFamily="34" charset="0"/>
              </a:defRPr>
            </a:lvl5pPr>
            <a:lvl6pPr marL="2514600" indent="-228600" algn="r" eaLnBrk="0" fontAlgn="base" hangingPunct="0">
              <a:spcBef>
                <a:spcPct val="0"/>
              </a:spcBef>
              <a:spcAft>
                <a:spcPct val="0"/>
              </a:spcAft>
              <a:defRPr sz="1600">
                <a:solidFill>
                  <a:schemeClr val="tx1"/>
                </a:solidFill>
                <a:latin typeface="Calibri" pitchFamily="34" charset="0"/>
              </a:defRPr>
            </a:lvl6pPr>
            <a:lvl7pPr marL="2971800" indent="-228600" algn="r" eaLnBrk="0" fontAlgn="base" hangingPunct="0">
              <a:spcBef>
                <a:spcPct val="0"/>
              </a:spcBef>
              <a:spcAft>
                <a:spcPct val="0"/>
              </a:spcAft>
              <a:defRPr sz="1600">
                <a:solidFill>
                  <a:schemeClr val="tx1"/>
                </a:solidFill>
                <a:latin typeface="Calibri" pitchFamily="34" charset="0"/>
              </a:defRPr>
            </a:lvl7pPr>
            <a:lvl8pPr marL="3429000" indent="-228600" algn="r" eaLnBrk="0" fontAlgn="base" hangingPunct="0">
              <a:spcBef>
                <a:spcPct val="0"/>
              </a:spcBef>
              <a:spcAft>
                <a:spcPct val="0"/>
              </a:spcAft>
              <a:defRPr sz="1600">
                <a:solidFill>
                  <a:schemeClr val="tx1"/>
                </a:solidFill>
                <a:latin typeface="Calibri" pitchFamily="34" charset="0"/>
              </a:defRPr>
            </a:lvl8pPr>
            <a:lvl9pPr marL="3886200" indent="-228600" algn="r" eaLnBrk="0" fontAlgn="base" hangingPunct="0">
              <a:spcBef>
                <a:spcPct val="0"/>
              </a:spcBef>
              <a:spcAft>
                <a:spcPct val="0"/>
              </a:spcAft>
              <a:defRPr sz="1600">
                <a:solidFill>
                  <a:schemeClr val="tx1"/>
                </a:solidFill>
                <a:latin typeface="Calibri" pitchFamily="34" charset="0"/>
              </a:defRPr>
            </a:lvl9pPr>
          </a:lstStyle>
          <a:p>
            <a:pPr eaLnBrk="1" hangingPunct="1">
              <a:spcBef>
                <a:spcPct val="50000"/>
              </a:spcBef>
            </a:pPr>
            <a:r>
              <a:rPr lang="en-US" sz="2000" b="1" dirty="0">
                <a:solidFill>
                  <a:srgbClr val="FF0000"/>
                </a:solidFill>
              </a:rPr>
              <a:t>step #2:</a:t>
            </a:r>
            <a:r>
              <a:rPr lang="en-US" sz="2000" dirty="0">
                <a:solidFill>
                  <a:srgbClr val="FF0000"/>
                </a:solidFill>
              </a:rPr>
              <a:t> </a:t>
            </a:r>
            <a:r>
              <a:rPr lang="en-US" sz="2000" dirty="0" smtClean="0">
                <a:solidFill>
                  <a:srgbClr val="FF0000"/>
                </a:solidFill>
              </a:rPr>
              <a:t>convert </a:t>
            </a:r>
            <a:r>
              <a:rPr lang="en-US" sz="2000" dirty="0">
                <a:solidFill>
                  <a:srgbClr val="FF0000"/>
                </a:solidFill>
              </a:rPr>
              <a:t>full-wave </a:t>
            </a:r>
            <a:r>
              <a:rPr lang="en-US" sz="2000" dirty="0" smtClean="0">
                <a:solidFill>
                  <a:srgbClr val="FF0000"/>
                </a:solidFill>
              </a:rPr>
              <a:t>AC signal to </a:t>
            </a:r>
            <a:r>
              <a:rPr lang="en-US" sz="2000" dirty="0">
                <a:solidFill>
                  <a:srgbClr val="FF0000"/>
                </a:solidFill>
              </a:rPr>
              <a:t> full-wave </a:t>
            </a:r>
            <a:r>
              <a:rPr lang="en-US" sz="2000" dirty="0" smtClean="0">
                <a:solidFill>
                  <a:srgbClr val="FF0000"/>
                </a:solidFill>
              </a:rPr>
              <a:t>rectified signal (</a:t>
            </a:r>
            <a:r>
              <a:rPr lang="en-US" sz="2000" dirty="0">
                <a:solidFill>
                  <a:srgbClr val="FF0000"/>
                </a:solidFill>
              </a:rPr>
              <a:t>still time-varying and periodic)</a:t>
            </a:r>
          </a:p>
        </p:txBody>
      </p:sp>
      <p:sp>
        <p:nvSpPr>
          <p:cNvPr id="1701897" name="Text Box 9"/>
          <p:cNvSpPr txBox="1">
            <a:spLocks noChangeArrowheads="1"/>
          </p:cNvSpPr>
          <p:nvPr/>
        </p:nvSpPr>
        <p:spPr bwMode="auto">
          <a:xfrm>
            <a:off x="1905000" y="1736725"/>
            <a:ext cx="5257800" cy="7016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Calibri" pitchFamily="34" charset="0"/>
              </a:defRPr>
            </a:lvl1pPr>
            <a:lvl2pPr marL="742950" indent="-285750" eaLnBrk="0" hangingPunct="0">
              <a:defRPr sz="1600">
                <a:solidFill>
                  <a:schemeClr val="tx1"/>
                </a:solidFill>
                <a:latin typeface="Calibri" pitchFamily="34" charset="0"/>
              </a:defRPr>
            </a:lvl2pPr>
            <a:lvl3pPr marL="1143000" indent="-228600" eaLnBrk="0" hangingPunct="0">
              <a:defRPr sz="1600">
                <a:solidFill>
                  <a:schemeClr val="tx1"/>
                </a:solidFill>
                <a:latin typeface="Calibri" pitchFamily="34" charset="0"/>
              </a:defRPr>
            </a:lvl3pPr>
            <a:lvl4pPr marL="1600200" indent="-228600" eaLnBrk="0" hangingPunct="0">
              <a:defRPr sz="1600">
                <a:solidFill>
                  <a:schemeClr val="tx1"/>
                </a:solidFill>
                <a:latin typeface="Calibri" pitchFamily="34" charset="0"/>
              </a:defRPr>
            </a:lvl4pPr>
            <a:lvl5pPr marL="2057400" indent="-228600" eaLnBrk="0" hangingPunct="0">
              <a:defRPr sz="1600">
                <a:solidFill>
                  <a:schemeClr val="tx1"/>
                </a:solidFill>
                <a:latin typeface="Calibri" pitchFamily="34" charset="0"/>
              </a:defRPr>
            </a:lvl5pPr>
            <a:lvl6pPr marL="2514600" indent="-228600" algn="r" eaLnBrk="0" fontAlgn="base" hangingPunct="0">
              <a:spcBef>
                <a:spcPct val="0"/>
              </a:spcBef>
              <a:spcAft>
                <a:spcPct val="0"/>
              </a:spcAft>
              <a:defRPr sz="1600">
                <a:solidFill>
                  <a:schemeClr val="tx1"/>
                </a:solidFill>
                <a:latin typeface="Calibri" pitchFamily="34" charset="0"/>
              </a:defRPr>
            </a:lvl6pPr>
            <a:lvl7pPr marL="2971800" indent="-228600" algn="r" eaLnBrk="0" fontAlgn="base" hangingPunct="0">
              <a:spcBef>
                <a:spcPct val="0"/>
              </a:spcBef>
              <a:spcAft>
                <a:spcPct val="0"/>
              </a:spcAft>
              <a:defRPr sz="1600">
                <a:solidFill>
                  <a:schemeClr val="tx1"/>
                </a:solidFill>
                <a:latin typeface="Calibri" pitchFamily="34" charset="0"/>
              </a:defRPr>
            </a:lvl7pPr>
            <a:lvl8pPr marL="3429000" indent="-228600" algn="r" eaLnBrk="0" fontAlgn="base" hangingPunct="0">
              <a:spcBef>
                <a:spcPct val="0"/>
              </a:spcBef>
              <a:spcAft>
                <a:spcPct val="0"/>
              </a:spcAft>
              <a:defRPr sz="1600">
                <a:solidFill>
                  <a:schemeClr val="tx1"/>
                </a:solidFill>
                <a:latin typeface="Calibri" pitchFamily="34" charset="0"/>
              </a:defRPr>
            </a:lvl8pPr>
            <a:lvl9pPr marL="3886200" indent="-228600" algn="r" eaLnBrk="0" fontAlgn="base" hangingPunct="0">
              <a:spcBef>
                <a:spcPct val="0"/>
              </a:spcBef>
              <a:spcAft>
                <a:spcPct val="0"/>
              </a:spcAft>
              <a:defRPr sz="1600">
                <a:solidFill>
                  <a:schemeClr val="tx1"/>
                </a:solidFill>
                <a:latin typeface="Calibri" pitchFamily="34" charset="0"/>
              </a:defRPr>
            </a:lvl9pPr>
          </a:lstStyle>
          <a:p>
            <a:pPr algn="l" eaLnBrk="1" hangingPunct="1">
              <a:spcBef>
                <a:spcPct val="50000"/>
              </a:spcBef>
            </a:pPr>
            <a:r>
              <a:rPr lang="en-US" sz="2000" b="1" dirty="0">
                <a:solidFill>
                  <a:srgbClr val="FF0000"/>
                </a:solidFill>
              </a:rPr>
              <a:t>step #3: </a:t>
            </a:r>
            <a:r>
              <a:rPr lang="en-US" sz="2000" dirty="0">
                <a:solidFill>
                  <a:srgbClr val="FF0000"/>
                </a:solidFill>
              </a:rPr>
              <a:t>employ low-pass filter to reduce wave amplitude by &gt; 90%</a:t>
            </a:r>
          </a:p>
        </p:txBody>
      </p:sp>
      <p:sp>
        <p:nvSpPr>
          <p:cNvPr id="1701898" name="Text Box 10"/>
          <p:cNvSpPr txBox="1">
            <a:spLocks noChangeArrowheads="1"/>
          </p:cNvSpPr>
          <p:nvPr/>
        </p:nvSpPr>
        <p:spPr bwMode="auto">
          <a:xfrm>
            <a:off x="2743200" y="2514600"/>
            <a:ext cx="5257800" cy="7016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Calibri" pitchFamily="34" charset="0"/>
              </a:defRPr>
            </a:lvl1pPr>
            <a:lvl2pPr marL="742950" indent="-285750" eaLnBrk="0" hangingPunct="0">
              <a:defRPr sz="1600">
                <a:solidFill>
                  <a:schemeClr val="tx1"/>
                </a:solidFill>
                <a:latin typeface="Calibri" pitchFamily="34" charset="0"/>
              </a:defRPr>
            </a:lvl2pPr>
            <a:lvl3pPr marL="1143000" indent="-228600" eaLnBrk="0" hangingPunct="0">
              <a:defRPr sz="1600">
                <a:solidFill>
                  <a:schemeClr val="tx1"/>
                </a:solidFill>
                <a:latin typeface="Calibri" pitchFamily="34" charset="0"/>
              </a:defRPr>
            </a:lvl3pPr>
            <a:lvl4pPr marL="1600200" indent="-228600" eaLnBrk="0" hangingPunct="0">
              <a:defRPr sz="1600">
                <a:solidFill>
                  <a:schemeClr val="tx1"/>
                </a:solidFill>
                <a:latin typeface="Calibri" pitchFamily="34" charset="0"/>
              </a:defRPr>
            </a:lvl4pPr>
            <a:lvl5pPr marL="2057400" indent="-228600" eaLnBrk="0" hangingPunct="0">
              <a:defRPr sz="1600">
                <a:solidFill>
                  <a:schemeClr val="tx1"/>
                </a:solidFill>
                <a:latin typeface="Calibri" pitchFamily="34" charset="0"/>
              </a:defRPr>
            </a:lvl5pPr>
            <a:lvl6pPr marL="2514600" indent="-228600" algn="r" eaLnBrk="0" fontAlgn="base" hangingPunct="0">
              <a:spcBef>
                <a:spcPct val="0"/>
              </a:spcBef>
              <a:spcAft>
                <a:spcPct val="0"/>
              </a:spcAft>
              <a:defRPr sz="1600">
                <a:solidFill>
                  <a:schemeClr val="tx1"/>
                </a:solidFill>
                <a:latin typeface="Calibri" pitchFamily="34" charset="0"/>
              </a:defRPr>
            </a:lvl6pPr>
            <a:lvl7pPr marL="2971800" indent="-228600" algn="r" eaLnBrk="0" fontAlgn="base" hangingPunct="0">
              <a:spcBef>
                <a:spcPct val="0"/>
              </a:spcBef>
              <a:spcAft>
                <a:spcPct val="0"/>
              </a:spcAft>
              <a:defRPr sz="1600">
                <a:solidFill>
                  <a:schemeClr val="tx1"/>
                </a:solidFill>
                <a:latin typeface="Calibri" pitchFamily="34" charset="0"/>
              </a:defRPr>
            </a:lvl7pPr>
            <a:lvl8pPr marL="3429000" indent="-228600" algn="r" eaLnBrk="0" fontAlgn="base" hangingPunct="0">
              <a:spcBef>
                <a:spcPct val="0"/>
              </a:spcBef>
              <a:spcAft>
                <a:spcPct val="0"/>
              </a:spcAft>
              <a:defRPr sz="1600">
                <a:solidFill>
                  <a:schemeClr val="tx1"/>
                </a:solidFill>
                <a:latin typeface="Calibri" pitchFamily="34" charset="0"/>
              </a:defRPr>
            </a:lvl8pPr>
            <a:lvl9pPr marL="3886200" indent="-228600" algn="r" eaLnBrk="0" fontAlgn="base" hangingPunct="0">
              <a:spcBef>
                <a:spcPct val="0"/>
              </a:spcBef>
              <a:spcAft>
                <a:spcPct val="0"/>
              </a:spcAft>
              <a:defRPr sz="1600">
                <a:solidFill>
                  <a:schemeClr val="tx1"/>
                </a:solidFill>
                <a:latin typeface="Calibri" pitchFamily="34" charset="0"/>
              </a:defRPr>
            </a:lvl9pPr>
          </a:lstStyle>
          <a:p>
            <a:pPr algn="l" eaLnBrk="1" hangingPunct="1">
              <a:spcBef>
                <a:spcPct val="50000"/>
              </a:spcBef>
            </a:pPr>
            <a:r>
              <a:rPr lang="en-US" sz="2000" b="1">
                <a:solidFill>
                  <a:srgbClr val="FF0000"/>
                </a:solidFill>
              </a:rPr>
              <a:t>step #4: </a:t>
            </a:r>
            <a:r>
              <a:rPr lang="en-US" sz="2000">
                <a:solidFill>
                  <a:srgbClr val="FF0000"/>
                </a:solidFill>
              </a:rPr>
              <a:t>employ voltage regulator to eliminate ripple</a:t>
            </a:r>
          </a:p>
        </p:txBody>
      </p:sp>
      <p:sp>
        <p:nvSpPr>
          <p:cNvPr id="1701899" name="Text Box 11"/>
          <p:cNvSpPr txBox="1">
            <a:spLocks noChangeArrowheads="1"/>
          </p:cNvSpPr>
          <p:nvPr/>
        </p:nvSpPr>
        <p:spPr bwMode="auto">
          <a:xfrm>
            <a:off x="3505200" y="3276600"/>
            <a:ext cx="5257800" cy="7016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Calibri" pitchFamily="34" charset="0"/>
              </a:defRPr>
            </a:lvl1pPr>
            <a:lvl2pPr marL="742950" indent="-285750" eaLnBrk="0" hangingPunct="0">
              <a:defRPr sz="1600">
                <a:solidFill>
                  <a:schemeClr val="tx1"/>
                </a:solidFill>
                <a:latin typeface="Calibri" pitchFamily="34" charset="0"/>
              </a:defRPr>
            </a:lvl2pPr>
            <a:lvl3pPr marL="1143000" indent="-228600" eaLnBrk="0" hangingPunct="0">
              <a:defRPr sz="1600">
                <a:solidFill>
                  <a:schemeClr val="tx1"/>
                </a:solidFill>
                <a:latin typeface="Calibri" pitchFamily="34" charset="0"/>
              </a:defRPr>
            </a:lvl3pPr>
            <a:lvl4pPr marL="1600200" indent="-228600" eaLnBrk="0" hangingPunct="0">
              <a:defRPr sz="1600">
                <a:solidFill>
                  <a:schemeClr val="tx1"/>
                </a:solidFill>
                <a:latin typeface="Calibri" pitchFamily="34" charset="0"/>
              </a:defRPr>
            </a:lvl4pPr>
            <a:lvl5pPr marL="2057400" indent="-228600" eaLnBrk="0" hangingPunct="0">
              <a:defRPr sz="1600">
                <a:solidFill>
                  <a:schemeClr val="tx1"/>
                </a:solidFill>
                <a:latin typeface="Calibri" pitchFamily="34" charset="0"/>
              </a:defRPr>
            </a:lvl5pPr>
            <a:lvl6pPr marL="2514600" indent="-228600" algn="r" eaLnBrk="0" fontAlgn="base" hangingPunct="0">
              <a:spcBef>
                <a:spcPct val="0"/>
              </a:spcBef>
              <a:spcAft>
                <a:spcPct val="0"/>
              </a:spcAft>
              <a:defRPr sz="1600">
                <a:solidFill>
                  <a:schemeClr val="tx1"/>
                </a:solidFill>
                <a:latin typeface="Calibri" pitchFamily="34" charset="0"/>
              </a:defRPr>
            </a:lvl6pPr>
            <a:lvl7pPr marL="2971800" indent="-228600" algn="r" eaLnBrk="0" fontAlgn="base" hangingPunct="0">
              <a:spcBef>
                <a:spcPct val="0"/>
              </a:spcBef>
              <a:spcAft>
                <a:spcPct val="0"/>
              </a:spcAft>
              <a:defRPr sz="1600">
                <a:solidFill>
                  <a:schemeClr val="tx1"/>
                </a:solidFill>
                <a:latin typeface="Calibri" pitchFamily="34" charset="0"/>
              </a:defRPr>
            </a:lvl7pPr>
            <a:lvl8pPr marL="3429000" indent="-228600" algn="r" eaLnBrk="0" fontAlgn="base" hangingPunct="0">
              <a:spcBef>
                <a:spcPct val="0"/>
              </a:spcBef>
              <a:spcAft>
                <a:spcPct val="0"/>
              </a:spcAft>
              <a:defRPr sz="1600">
                <a:solidFill>
                  <a:schemeClr val="tx1"/>
                </a:solidFill>
                <a:latin typeface="Calibri" pitchFamily="34" charset="0"/>
              </a:defRPr>
            </a:lvl8pPr>
            <a:lvl9pPr marL="3886200" indent="-228600" algn="r" eaLnBrk="0" fontAlgn="base" hangingPunct="0">
              <a:spcBef>
                <a:spcPct val="0"/>
              </a:spcBef>
              <a:spcAft>
                <a:spcPct val="0"/>
              </a:spcAft>
              <a:defRPr sz="1600">
                <a:solidFill>
                  <a:schemeClr val="tx1"/>
                </a:solidFill>
                <a:latin typeface="Calibri" pitchFamily="34" charset="0"/>
              </a:defRPr>
            </a:lvl9pPr>
          </a:lstStyle>
          <a:p>
            <a:pPr algn="l" eaLnBrk="1" hangingPunct="1">
              <a:spcBef>
                <a:spcPct val="50000"/>
              </a:spcBef>
            </a:pPr>
            <a:r>
              <a:rPr lang="en-US" sz="2000" b="1">
                <a:solidFill>
                  <a:srgbClr val="FF0000"/>
                </a:solidFill>
              </a:rPr>
              <a:t>step #5: </a:t>
            </a:r>
            <a:r>
              <a:rPr lang="en-US" sz="2000">
                <a:solidFill>
                  <a:srgbClr val="FF0000"/>
                </a:solidFill>
              </a:rPr>
              <a:t>supply dc load                                                    </a:t>
            </a:r>
            <a:r>
              <a:rPr lang="en-US" sz="2000">
                <a:solidFill>
                  <a:srgbClr val="FFFF99"/>
                </a:solidFill>
              </a:rPr>
              <a:t>.</a:t>
            </a:r>
            <a:r>
              <a:rPr lang="en-US" sz="2000">
                <a:solidFill>
                  <a:srgbClr val="FF0000"/>
                </a:solidFill>
              </a:rPr>
              <a:t> </a:t>
            </a:r>
          </a:p>
        </p:txBody>
      </p:sp>
      <p:sp>
        <p:nvSpPr>
          <p:cNvPr id="1701900" name="Line 12"/>
          <p:cNvSpPr>
            <a:spLocks noChangeShapeType="1"/>
          </p:cNvSpPr>
          <p:nvPr/>
        </p:nvSpPr>
        <p:spPr bwMode="auto">
          <a:xfrm>
            <a:off x="1143000" y="914400"/>
            <a:ext cx="0" cy="3276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01901" name="Line 13"/>
          <p:cNvSpPr>
            <a:spLocks noChangeShapeType="1"/>
          </p:cNvSpPr>
          <p:nvPr/>
        </p:nvSpPr>
        <p:spPr bwMode="auto">
          <a:xfrm>
            <a:off x="8229600" y="4038600"/>
            <a:ext cx="0" cy="1524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01902" name="Line 14"/>
          <p:cNvSpPr>
            <a:spLocks noChangeShapeType="1"/>
          </p:cNvSpPr>
          <p:nvPr/>
        </p:nvSpPr>
        <p:spPr bwMode="auto">
          <a:xfrm>
            <a:off x="6477000" y="3200400"/>
            <a:ext cx="0" cy="9144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01903" name="Line 15"/>
          <p:cNvSpPr>
            <a:spLocks noChangeShapeType="1"/>
          </p:cNvSpPr>
          <p:nvPr/>
        </p:nvSpPr>
        <p:spPr bwMode="auto">
          <a:xfrm>
            <a:off x="4724400" y="2438400"/>
            <a:ext cx="0" cy="16764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01904" name="Line 16"/>
          <p:cNvSpPr>
            <a:spLocks noChangeShapeType="1"/>
          </p:cNvSpPr>
          <p:nvPr/>
        </p:nvSpPr>
        <p:spPr bwMode="auto">
          <a:xfrm>
            <a:off x="2971800" y="1676400"/>
            <a:ext cx="0" cy="24384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17663488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01900"/>
                                        </p:tgtEl>
                                        <p:attrNameLst>
                                          <p:attrName>style.visibility</p:attrName>
                                        </p:attrNameLst>
                                      </p:cBhvr>
                                      <p:to>
                                        <p:strVal val="visible"/>
                                      </p:to>
                                    </p:set>
                                    <p:animEffect transition="in" filter="fade">
                                      <p:cBhvr>
                                        <p:cTn id="7" dur="1000"/>
                                        <p:tgtEl>
                                          <p:spTgt spid="17019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01895"/>
                                        </p:tgtEl>
                                        <p:attrNameLst>
                                          <p:attrName>style.visibility</p:attrName>
                                        </p:attrNameLst>
                                      </p:cBhvr>
                                      <p:to>
                                        <p:strVal val="visible"/>
                                      </p:to>
                                    </p:set>
                                    <p:animEffect transition="in" filter="fade">
                                      <p:cBhvr>
                                        <p:cTn id="10" dur="1000"/>
                                        <p:tgtEl>
                                          <p:spTgt spid="1701895"/>
                                        </p:tgtEl>
                                      </p:cBhvr>
                                    </p:animEffect>
                                  </p:childTnLst>
                                </p:cTn>
                              </p:par>
                            </p:childTnLst>
                          </p:cTn>
                        </p:par>
                      </p:childTnLst>
                    </p:cTn>
                  </p:par>
                  <p:par>
                    <p:cTn id="11" fill="hold">
                      <p:stCondLst>
                        <p:cond delay="indefinite"/>
                      </p:stCondLst>
                      <p:childTnLst>
                        <p:par>
                          <p:cTn id="12" fill="hold" nodeType="after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01896"/>
                                        </p:tgtEl>
                                        <p:attrNameLst>
                                          <p:attrName>style.visibility</p:attrName>
                                        </p:attrNameLst>
                                      </p:cBhvr>
                                      <p:to>
                                        <p:strVal val="visible"/>
                                      </p:to>
                                    </p:set>
                                    <p:animEffect transition="in" filter="fade">
                                      <p:cBhvr>
                                        <p:cTn id="15" dur="1000"/>
                                        <p:tgtEl>
                                          <p:spTgt spid="1701896"/>
                                        </p:tgtEl>
                                      </p:cBhvr>
                                    </p:animEffect>
                                  </p:childTnLst>
                                </p:cTn>
                              </p:par>
                              <p:par>
                                <p:cTn id="16" presetID="10" presetClass="exit" presetSubtype="0" fill="hold" grpId="1" nodeType="withEffect">
                                  <p:stCondLst>
                                    <p:cond delay="0"/>
                                  </p:stCondLst>
                                  <p:childTnLst>
                                    <p:animEffect transition="out" filter="fade">
                                      <p:cBhvr>
                                        <p:cTn id="17" dur="1000"/>
                                        <p:tgtEl>
                                          <p:spTgt spid="1701900"/>
                                        </p:tgtEl>
                                      </p:cBhvr>
                                    </p:animEffect>
                                    <p:set>
                                      <p:cBhvr>
                                        <p:cTn id="18" dur="1" fill="hold">
                                          <p:stCondLst>
                                            <p:cond delay="999"/>
                                          </p:stCondLst>
                                        </p:cTn>
                                        <p:tgtEl>
                                          <p:spTgt spid="1701900"/>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1701904"/>
                                        </p:tgtEl>
                                        <p:attrNameLst>
                                          <p:attrName>style.visibility</p:attrName>
                                        </p:attrNameLst>
                                      </p:cBhvr>
                                      <p:to>
                                        <p:strVal val="visible"/>
                                      </p:to>
                                    </p:set>
                                    <p:animEffect transition="in" filter="fade">
                                      <p:cBhvr>
                                        <p:cTn id="21" dur="1000"/>
                                        <p:tgtEl>
                                          <p:spTgt spid="1701904"/>
                                        </p:tgtEl>
                                      </p:cBhvr>
                                    </p:animEffect>
                                  </p:childTnLst>
                                </p:cTn>
                              </p:par>
                            </p:childTnLst>
                          </p:cTn>
                        </p:par>
                      </p:childTnLst>
                    </p:cTn>
                  </p:par>
                  <p:par>
                    <p:cTn id="22" fill="hold">
                      <p:stCondLst>
                        <p:cond delay="indefinite"/>
                      </p:stCondLst>
                      <p:childTnLst>
                        <p:par>
                          <p:cTn id="23" fill="hold" nodeType="afterGroup">
                            <p:stCondLst>
                              <p:cond delay="0"/>
                            </p:stCondLst>
                            <p:childTnLst>
                              <p:par>
                                <p:cTn id="24" presetID="10" presetClass="exit" presetSubtype="0" fill="hold" grpId="1" nodeType="clickEffect">
                                  <p:stCondLst>
                                    <p:cond delay="0"/>
                                  </p:stCondLst>
                                  <p:childTnLst>
                                    <p:animEffect transition="out" filter="fade">
                                      <p:cBhvr>
                                        <p:cTn id="25" dur="1000"/>
                                        <p:tgtEl>
                                          <p:spTgt spid="1701904"/>
                                        </p:tgtEl>
                                      </p:cBhvr>
                                    </p:animEffect>
                                    <p:set>
                                      <p:cBhvr>
                                        <p:cTn id="26" dur="1" fill="hold">
                                          <p:stCondLst>
                                            <p:cond delay="999"/>
                                          </p:stCondLst>
                                        </p:cTn>
                                        <p:tgtEl>
                                          <p:spTgt spid="1701904"/>
                                        </p:tgtEl>
                                        <p:attrNameLst>
                                          <p:attrName>style.visibility</p:attrName>
                                        </p:attrNameLst>
                                      </p:cBhvr>
                                      <p:to>
                                        <p:strVal val="hidden"/>
                                      </p:to>
                                    </p:set>
                                  </p:childTnLst>
                                </p:cTn>
                              </p:par>
                              <p:par>
                                <p:cTn id="27" presetID="10" presetClass="entr" presetSubtype="0" fill="hold" grpId="0" nodeType="withEffect">
                                  <p:stCondLst>
                                    <p:cond delay="0"/>
                                  </p:stCondLst>
                                  <p:childTnLst>
                                    <p:set>
                                      <p:cBhvr>
                                        <p:cTn id="28" dur="1" fill="hold">
                                          <p:stCondLst>
                                            <p:cond delay="0"/>
                                          </p:stCondLst>
                                        </p:cTn>
                                        <p:tgtEl>
                                          <p:spTgt spid="1701897"/>
                                        </p:tgtEl>
                                        <p:attrNameLst>
                                          <p:attrName>style.visibility</p:attrName>
                                        </p:attrNameLst>
                                      </p:cBhvr>
                                      <p:to>
                                        <p:strVal val="visible"/>
                                      </p:to>
                                    </p:set>
                                    <p:animEffect transition="in" filter="fade">
                                      <p:cBhvr>
                                        <p:cTn id="29" dur="1000"/>
                                        <p:tgtEl>
                                          <p:spTgt spid="170189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01903"/>
                                        </p:tgtEl>
                                        <p:attrNameLst>
                                          <p:attrName>style.visibility</p:attrName>
                                        </p:attrNameLst>
                                      </p:cBhvr>
                                      <p:to>
                                        <p:strVal val="visible"/>
                                      </p:to>
                                    </p:set>
                                    <p:animEffect transition="in" filter="fade">
                                      <p:cBhvr>
                                        <p:cTn id="32" dur="1000"/>
                                        <p:tgtEl>
                                          <p:spTgt spid="1701903"/>
                                        </p:tgtEl>
                                      </p:cBhvr>
                                    </p:animEffect>
                                  </p:childTnLst>
                                </p:cTn>
                              </p:par>
                            </p:childTnLst>
                          </p:cTn>
                        </p:par>
                      </p:childTnLst>
                    </p:cTn>
                  </p:par>
                  <p:par>
                    <p:cTn id="33" fill="hold">
                      <p:stCondLst>
                        <p:cond delay="indefinite"/>
                      </p:stCondLst>
                      <p:childTnLst>
                        <p:par>
                          <p:cTn id="34" fill="hold" nodeType="after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01898"/>
                                        </p:tgtEl>
                                        <p:attrNameLst>
                                          <p:attrName>style.visibility</p:attrName>
                                        </p:attrNameLst>
                                      </p:cBhvr>
                                      <p:to>
                                        <p:strVal val="visible"/>
                                      </p:to>
                                    </p:set>
                                    <p:animEffect transition="in" filter="fade">
                                      <p:cBhvr>
                                        <p:cTn id="37" dur="1000"/>
                                        <p:tgtEl>
                                          <p:spTgt spid="170189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01902"/>
                                        </p:tgtEl>
                                        <p:attrNameLst>
                                          <p:attrName>style.visibility</p:attrName>
                                        </p:attrNameLst>
                                      </p:cBhvr>
                                      <p:to>
                                        <p:strVal val="visible"/>
                                      </p:to>
                                    </p:set>
                                    <p:animEffect transition="in" filter="fade">
                                      <p:cBhvr>
                                        <p:cTn id="40" dur="1000"/>
                                        <p:tgtEl>
                                          <p:spTgt spid="1701902"/>
                                        </p:tgtEl>
                                      </p:cBhvr>
                                    </p:animEffect>
                                  </p:childTnLst>
                                </p:cTn>
                              </p:par>
                              <p:par>
                                <p:cTn id="41" presetID="10" presetClass="exit" presetSubtype="0" fill="hold" grpId="1" nodeType="withEffect">
                                  <p:stCondLst>
                                    <p:cond delay="0"/>
                                  </p:stCondLst>
                                  <p:childTnLst>
                                    <p:animEffect transition="out" filter="fade">
                                      <p:cBhvr>
                                        <p:cTn id="42" dur="1000"/>
                                        <p:tgtEl>
                                          <p:spTgt spid="1701903"/>
                                        </p:tgtEl>
                                      </p:cBhvr>
                                    </p:animEffect>
                                    <p:set>
                                      <p:cBhvr>
                                        <p:cTn id="43" dur="1" fill="hold">
                                          <p:stCondLst>
                                            <p:cond delay="999"/>
                                          </p:stCondLst>
                                        </p:cTn>
                                        <p:tgtEl>
                                          <p:spTgt spid="1701903"/>
                                        </p:tgtEl>
                                        <p:attrNameLst>
                                          <p:attrName>style.visibility</p:attrName>
                                        </p:attrNameLst>
                                      </p:cBhvr>
                                      <p:to>
                                        <p:strVal val="hidden"/>
                                      </p:to>
                                    </p:set>
                                  </p:childTnLst>
                                </p:cTn>
                              </p:par>
                            </p:childTnLst>
                          </p:cTn>
                        </p:par>
                      </p:childTnLst>
                    </p:cTn>
                  </p:par>
                  <p:par>
                    <p:cTn id="44" fill="hold">
                      <p:stCondLst>
                        <p:cond delay="indefinite"/>
                      </p:stCondLst>
                      <p:childTnLst>
                        <p:par>
                          <p:cTn id="45" fill="hold" nodeType="afterGroup">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701899"/>
                                        </p:tgtEl>
                                        <p:attrNameLst>
                                          <p:attrName>style.visibility</p:attrName>
                                        </p:attrNameLst>
                                      </p:cBhvr>
                                      <p:to>
                                        <p:strVal val="visible"/>
                                      </p:to>
                                    </p:set>
                                    <p:animEffect transition="in" filter="fade">
                                      <p:cBhvr>
                                        <p:cTn id="48" dur="1000"/>
                                        <p:tgtEl>
                                          <p:spTgt spid="170189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701901"/>
                                        </p:tgtEl>
                                        <p:attrNameLst>
                                          <p:attrName>style.visibility</p:attrName>
                                        </p:attrNameLst>
                                      </p:cBhvr>
                                      <p:to>
                                        <p:strVal val="visible"/>
                                      </p:to>
                                    </p:set>
                                    <p:animEffect transition="in" filter="fade">
                                      <p:cBhvr>
                                        <p:cTn id="51" dur="1000"/>
                                        <p:tgtEl>
                                          <p:spTgt spid="1701901"/>
                                        </p:tgtEl>
                                      </p:cBhvr>
                                    </p:animEffect>
                                  </p:childTnLst>
                                </p:cTn>
                              </p:par>
                              <p:par>
                                <p:cTn id="52" presetID="10" presetClass="exit" presetSubtype="0" fill="hold" grpId="1" nodeType="withEffect">
                                  <p:stCondLst>
                                    <p:cond delay="0"/>
                                  </p:stCondLst>
                                  <p:childTnLst>
                                    <p:animEffect transition="out" filter="fade">
                                      <p:cBhvr>
                                        <p:cTn id="53" dur="1000"/>
                                        <p:tgtEl>
                                          <p:spTgt spid="1701902"/>
                                        </p:tgtEl>
                                      </p:cBhvr>
                                    </p:animEffect>
                                    <p:set>
                                      <p:cBhvr>
                                        <p:cTn id="54" dur="1" fill="hold">
                                          <p:stCondLst>
                                            <p:cond delay="999"/>
                                          </p:stCondLst>
                                        </p:cTn>
                                        <p:tgtEl>
                                          <p:spTgt spid="1701902"/>
                                        </p:tgtEl>
                                        <p:attrNameLst>
                                          <p:attrName>style.visibility</p:attrName>
                                        </p:attrNameLst>
                                      </p:cBhvr>
                                      <p:to>
                                        <p:strVal val="hidden"/>
                                      </p:to>
                                    </p:set>
                                  </p:childTnLst>
                                </p:cTn>
                              </p:par>
                            </p:childTnLst>
                          </p:cTn>
                        </p:par>
                        <p:par>
                          <p:cTn id="55" fill="hold" nodeType="afterGroup">
                            <p:stCondLst>
                              <p:cond delay="1000"/>
                            </p:stCondLst>
                            <p:childTnLst>
                              <p:par>
                                <p:cTn id="56" presetID="10" presetClass="exit" presetSubtype="0" fill="hold" grpId="1" nodeType="afterEffect">
                                  <p:stCondLst>
                                    <p:cond delay="0"/>
                                  </p:stCondLst>
                                  <p:childTnLst>
                                    <p:animEffect transition="out" filter="fade">
                                      <p:cBhvr>
                                        <p:cTn id="57" dur="1000"/>
                                        <p:tgtEl>
                                          <p:spTgt spid="1701901"/>
                                        </p:tgtEl>
                                      </p:cBhvr>
                                    </p:animEffect>
                                    <p:set>
                                      <p:cBhvr>
                                        <p:cTn id="58" dur="1" fill="hold">
                                          <p:stCondLst>
                                            <p:cond delay="999"/>
                                          </p:stCondLst>
                                        </p:cTn>
                                        <p:tgtEl>
                                          <p:spTgt spid="17019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1895" grpId="0" animBg="1"/>
      <p:bldP spid="1701896" grpId="0" animBg="1"/>
      <p:bldP spid="1701897" grpId="0" animBg="1"/>
      <p:bldP spid="1701898" grpId="0" animBg="1"/>
      <p:bldP spid="1701899" grpId="0" animBg="1"/>
      <p:bldP spid="1701900" grpId="0" animBg="1"/>
      <p:bldP spid="1701900" grpId="1" animBg="1"/>
      <p:bldP spid="1701901" grpId="0" animBg="1"/>
      <p:bldP spid="1701901" grpId="1" animBg="1"/>
      <p:bldP spid="1701902" grpId="0" animBg="1"/>
      <p:bldP spid="1701902" grpId="1" animBg="1"/>
      <p:bldP spid="1701903" grpId="0" animBg="1"/>
      <p:bldP spid="1701903" grpId="1" animBg="1"/>
      <p:bldP spid="1701904" grpId="0" animBg="1"/>
      <p:bldP spid="1701904"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3"/>
          <p:cNvSpPr txBox="1">
            <a:spLocks noChangeArrowheads="1"/>
          </p:cNvSpPr>
          <p:nvPr/>
        </p:nvSpPr>
        <p:spPr bwMode="auto">
          <a:xfrm>
            <a:off x="317500" y="2340429"/>
            <a:ext cx="3492500" cy="379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113" tIns="35556" rIns="71113" bIns="35556">
            <a:spAutoFit/>
          </a:bodyPr>
          <a:lstStyle>
            <a:lvl1pPr defTabSz="979488" eaLnBrk="0" hangingPunct="0">
              <a:defRPr sz="2000">
                <a:solidFill>
                  <a:schemeClr val="tx1"/>
                </a:solidFill>
                <a:latin typeface="Arial" charset="0"/>
              </a:defRPr>
            </a:lvl1pPr>
            <a:lvl2pPr marL="742950" indent="-285750" defTabSz="979488" eaLnBrk="0" hangingPunct="0">
              <a:defRPr sz="2000">
                <a:solidFill>
                  <a:schemeClr val="tx1"/>
                </a:solidFill>
                <a:latin typeface="Arial" charset="0"/>
              </a:defRPr>
            </a:lvl2pPr>
            <a:lvl3pPr marL="1143000" indent="-228600" defTabSz="979488" eaLnBrk="0" hangingPunct="0">
              <a:defRPr sz="2000">
                <a:solidFill>
                  <a:schemeClr val="tx1"/>
                </a:solidFill>
                <a:latin typeface="Arial" charset="0"/>
              </a:defRPr>
            </a:lvl3pPr>
            <a:lvl4pPr marL="1600200" indent="-228600" defTabSz="979488" eaLnBrk="0" hangingPunct="0">
              <a:defRPr sz="2000">
                <a:solidFill>
                  <a:schemeClr val="tx1"/>
                </a:solidFill>
                <a:latin typeface="Arial" charset="0"/>
              </a:defRPr>
            </a:lvl4pPr>
            <a:lvl5pPr marL="2057400" indent="-228600" defTabSz="979488" eaLnBrk="0" hangingPunct="0">
              <a:defRPr sz="2000">
                <a:solidFill>
                  <a:schemeClr val="tx1"/>
                </a:solidFill>
                <a:latin typeface="Arial" charset="0"/>
              </a:defRPr>
            </a:lvl5pPr>
            <a:lvl6pPr marL="2514600" indent="-228600" defTabSz="979488" eaLnBrk="0" fontAlgn="base" hangingPunct="0">
              <a:spcBef>
                <a:spcPct val="50000"/>
              </a:spcBef>
              <a:spcAft>
                <a:spcPct val="0"/>
              </a:spcAft>
              <a:defRPr sz="2000">
                <a:solidFill>
                  <a:schemeClr val="tx1"/>
                </a:solidFill>
                <a:latin typeface="Arial" charset="0"/>
              </a:defRPr>
            </a:lvl6pPr>
            <a:lvl7pPr marL="2971800" indent="-228600" defTabSz="979488" eaLnBrk="0" fontAlgn="base" hangingPunct="0">
              <a:spcBef>
                <a:spcPct val="50000"/>
              </a:spcBef>
              <a:spcAft>
                <a:spcPct val="0"/>
              </a:spcAft>
              <a:defRPr sz="2000">
                <a:solidFill>
                  <a:schemeClr val="tx1"/>
                </a:solidFill>
                <a:latin typeface="Arial" charset="0"/>
              </a:defRPr>
            </a:lvl7pPr>
            <a:lvl8pPr marL="3429000" indent="-228600" defTabSz="979488" eaLnBrk="0" fontAlgn="base" hangingPunct="0">
              <a:spcBef>
                <a:spcPct val="50000"/>
              </a:spcBef>
              <a:spcAft>
                <a:spcPct val="0"/>
              </a:spcAft>
              <a:defRPr sz="2000">
                <a:solidFill>
                  <a:schemeClr val="tx1"/>
                </a:solidFill>
                <a:latin typeface="Arial" charset="0"/>
              </a:defRPr>
            </a:lvl8pPr>
            <a:lvl9pPr marL="3886200" indent="-228600" defTabSz="979488" eaLnBrk="0" fontAlgn="base" hangingPunct="0">
              <a:spcBef>
                <a:spcPct val="50000"/>
              </a:spcBef>
              <a:spcAft>
                <a:spcPct val="0"/>
              </a:spcAft>
              <a:defRPr sz="2000">
                <a:solidFill>
                  <a:schemeClr val="tx1"/>
                </a:solidFill>
                <a:latin typeface="Arial" charset="0"/>
              </a:defRPr>
            </a:lvl9pPr>
          </a:lstStyle>
          <a:p>
            <a:pPr eaLnBrk="1" hangingPunct="1"/>
            <a:r>
              <a:rPr lang="en-US"/>
              <a:t> </a:t>
            </a:r>
          </a:p>
        </p:txBody>
      </p:sp>
      <p:sp>
        <p:nvSpPr>
          <p:cNvPr id="2054" name="Rectangle 8"/>
          <p:cNvSpPr>
            <a:spLocks noChangeArrowheads="1"/>
          </p:cNvSpPr>
          <p:nvPr/>
        </p:nvSpPr>
        <p:spPr bwMode="auto">
          <a:xfrm>
            <a:off x="782597" y="1078943"/>
            <a:ext cx="7603322" cy="3137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71113" tIns="35556" rIns="71113" bIns="35556">
            <a:spAutoFit/>
          </a:bodyPr>
          <a:lstStyle/>
          <a:p>
            <a:pPr defTabSz="761748">
              <a:lnSpc>
                <a:spcPct val="30000"/>
              </a:lnSpc>
            </a:pPr>
            <a:endParaRPr lang="en-US" sz="2400" dirty="0"/>
          </a:p>
          <a:p>
            <a:pPr defTabSz="761748"/>
            <a:r>
              <a:rPr lang="en-US" sz="2400" dirty="0"/>
              <a:t>Photodiode is a p-n junction that can convert light energy into electrical energy. </a:t>
            </a:r>
          </a:p>
          <a:p>
            <a:pPr defTabSz="761748"/>
            <a:r>
              <a:rPr lang="en-US" sz="2400" dirty="0"/>
              <a:t>It operates in </a:t>
            </a:r>
            <a:r>
              <a:rPr lang="en-US" sz="2400" i="1" dirty="0">
                <a:solidFill>
                  <a:srgbClr val="003366"/>
                </a:solidFill>
              </a:rPr>
              <a:t>reverse bias voltage</a:t>
            </a:r>
            <a:r>
              <a:rPr lang="en-US" sz="2400" dirty="0"/>
              <a:t> </a:t>
            </a:r>
            <a:r>
              <a:rPr lang="en-US" sz="2400" dirty="0">
                <a:solidFill>
                  <a:srgbClr val="003366"/>
                </a:solidFill>
              </a:rPr>
              <a:t>(V</a:t>
            </a:r>
            <a:r>
              <a:rPr lang="en-US" sz="2400" baseline="-25000" dirty="0">
                <a:solidFill>
                  <a:srgbClr val="003366"/>
                </a:solidFill>
              </a:rPr>
              <a:t>R</a:t>
            </a:r>
            <a:r>
              <a:rPr lang="en-US" sz="2400" dirty="0">
                <a:solidFill>
                  <a:srgbClr val="003366"/>
                </a:solidFill>
              </a:rPr>
              <a:t>)</a:t>
            </a:r>
            <a:r>
              <a:rPr lang="en-US" sz="2400" dirty="0"/>
              <a:t>, as shown in </a:t>
            </a:r>
            <a:r>
              <a:rPr lang="en-US" sz="2400" dirty="0" smtClean="0"/>
              <a:t>Figure, </a:t>
            </a:r>
            <a:r>
              <a:rPr lang="en-US" sz="2400" dirty="0"/>
              <a:t>where </a:t>
            </a:r>
            <a:r>
              <a:rPr lang="en-US" sz="2400" b="1" dirty="0">
                <a:solidFill>
                  <a:srgbClr val="003366"/>
                </a:solidFill>
              </a:rPr>
              <a:t>I</a:t>
            </a:r>
            <a:r>
              <a:rPr lang="el-GR" sz="2400" b="1" baseline="-25000" dirty="0">
                <a:solidFill>
                  <a:srgbClr val="003366"/>
                </a:solidFill>
                <a:cs typeface="Arial" charset="0"/>
              </a:rPr>
              <a:t>λ</a:t>
            </a:r>
            <a:r>
              <a:rPr lang="en-US" sz="2400" baseline="-25000" dirty="0">
                <a:cs typeface="Arial" charset="0"/>
              </a:rPr>
              <a:t> </a:t>
            </a:r>
            <a:r>
              <a:rPr lang="en-US" sz="2400" dirty="0">
                <a:cs typeface="Arial" charset="0"/>
              </a:rPr>
              <a:t>is the </a:t>
            </a:r>
            <a:r>
              <a:rPr lang="en-US" sz="2400" dirty="0">
                <a:solidFill>
                  <a:srgbClr val="003366"/>
                </a:solidFill>
                <a:cs typeface="Arial" charset="0"/>
              </a:rPr>
              <a:t>reverse light current</a:t>
            </a:r>
            <a:r>
              <a:rPr lang="en-US" sz="2400" dirty="0">
                <a:cs typeface="Arial" charset="0"/>
              </a:rPr>
              <a:t>.</a:t>
            </a:r>
          </a:p>
          <a:p>
            <a:pPr defTabSz="761748"/>
            <a:r>
              <a:rPr lang="en-US" sz="2400" dirty="0">
                <a:cs typeface="Arial" charset="0"/>
              </a:rPr>
              <a:t>It has a small transparent window that allows light to strike the p-n junction.</a:t>
            </a:r>
          </a:p>
          <a:p>
            <a:pPr defTabSz="761748"/>
            <a:r>
              <a:rPr lang="en-US" sz="2400" dirty="0">
                <a:cs typeface="Arial" charset="0"/>
              </a:rPr>
              <a:t>The resistance of a photodiode is calculated by the formula as follows:</a:t>
            </a:r>
            <a:endParaRPr lang="el-GR" sz="2400" dirty="0">
              <a:cs typeface="Arial" charset="0"/>
            </a:endParaRPr>
          </a:p>
        </p:txBody>
      </p:sp>
      <p:sp>
        <p:nvSpPr>
          <p:cNvPr id="2055" name="Text Box 12"/>
          <p:cNvSpPr txBox="1">
            <a:spLocks noChangeArrowheads="1"/>
          </p:cNvSpPr>
          <p:nvPr/>
        </p:nvSpPr>
        <p:spPr bwMode="auto">
          <a:xfrm>
            <a:off x="1714500" y="3918858"/>
            <a:ext cx="317500" cy="379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113" tIns="35556" rIns="71113" bIns="35556">
            <a:spAutoFit/>
          </a:bodyPr>
          <a:lstStyle>
            <a:lvl1pPr defTabSz="979488" eaLnBrk="0" hangingPunct="0">
              <a:defRPr sz="2000">
                <a:solidFill>
                  <a:schemeClr val="tx1"/>
                </a:solidFill>
                <a:latin typeface="Arial" charset="0"/>
              </a:defRPr>
            </a:lvl1pPr>
            <a:lvl2pPr marL="742950" indent="-285750" defTabSz="979488" eaLnBrk="0" hangingPunct="0">
              <a:defRPr sz="2000">
                <a:solidFill>
                  <a:schemeClr val="tx1"/>
                </a:solidFill>
                <a:latin typeface="Arial" charset="0"/>
              </a:defRPr>
            </a:lvl2pPr>
            <a:lvl3pPr marL="1143000" indent="-228600" defTabSz="979488" eaLnBrk="0" hangingPunct="0">
              <a:defRPr sz="2000">
                <a:solidFill>
                  <a:schemeClr val="tx1"/>
                </a:solidFill>
                <a:latin typeface="Arial" charset="0"/>
              </a:defRPr>
            </a:lvl3pPr>
            <a:lvl4pPr marL="1600200" indent="-228600" defTabSz="979488" eaLnBrk="0" hangingPunct="0">
              <a:defRPr sz="2000">
                <a:solidFill>
                  <a:schemeClr val="tx1"/>
                </a:solidFill>
                <a:latin typeface="Arial" charset="0"/>
              </a:defRPr>
            </a:lvl4pPr>
            <a:lvl5pPr marL="2057400" indent="-228600" defTabSz="979488" eaLnBrk="0" hangingPunct="0">
              <a:defRPr sz="2000">
                <a:solidFill>
                  <a:schemeClr val="tx1"/>
                </a:solidFill>
                <a:latin typeface="Arial" charset="0"/>
              </a:defRPr>
            </a:lvl5pPr>
            <a:lvl6pPr marL="2514600" indent="-228600" defTabSz="979488" eaLnBrk="0" fontAlgn="base" hangingPunct="0">
              <a:spcBef>
                <a:spcPct val="50000"/>
              </a:spcBef>
              <a:spcAft>
                <a:spcPct val="0"/>
              </a:spcAft>
              <a:defRPr sz="2000">
                <a:solidFill>
                  <a:schemeClr val="tx1"/>
                </a:solidFill>
                <a:latin typeface="Arial" charset="0"/>
              </a:defRPr>
            </a:lvl6pPr>
            <a:lvl7pPr marL="2971800" indent="-228600" defTabSz="979488" eaLnBrk="0" fontAlgn="base" hangingPunct="0">
              <a:spcBef>
                <a:spcPct val="50000"/>
              </a:spcBef>
              <a:spcAft>
                <a:spcPct val="0"/>
              </a:spcAft>
              <a:defRPr sz="2000">
                <a:solidFill>
                  <a:schemeClr val="tx1"/>
                </a:solidFill>
                <a:latin typeface="Arial" charset="0"/>
              </a:defRPr>
            </a:lvl7pPr>
            <a:lvl8pPr marL="3429000" indent="-228600" defTabSz="979488" eaLnBrk="0" fontAlgn="base" hangingPunct="0">
              <a:spcBef>
                <a:spcPct val="50000"/>
              </a:spcBef>
              <a:spcAft>
                <a:spcPct val="0"/>
              </a:spcAft>
              <a:defRPr sz="2000">
                <a:solidFill>
                  <a:schemeClr val="tx1"/>
                </a:solidFill>
                <a:latin typeface="Arial" charset="0"/>
              </a:defRPr>
            </a:lvl8pPr>
            <a:lvl9pPr marL="3886200" indent="-228600" defTabSz="979488" eaLnBrk="0" fontAlgn="base" hangingPunct="0">
              <a:spcBef>
                <a:spcPct val="50000"/>
              </a:spcBef>
              <a:spcAft>
                <a:spcPct val="0"/>
              </a:spcAft>
              <a:defRPr sz="2000">
                <a:solidFill>
                  <a:schemeClr val="tx1"/>
                </a:solidFill>
                <a:latin typeface="Arial" charset="0"/>
              </a:defRPr>
            </a:lvl9pPr>
          </a:lstStyle>
          <a:p>
            <a:pPr algn="ctr" eaLnBrk="1" hangingPunct="1"/>
            <a:endParaRPr lang="en-US"/>
          </a:p>
        </p:txBody>
      </p:sp>
      <p:graphicFrame>
        <p:nvGraphicFramePr>
          <p:cNvPr id="2050" name="Object 16"/>
          <p:cNvGraphicFramePr>
            <a:graphicFrameLocks noChangeAspect="1"/>
          </p:cNvGraphicFramePr>
          <p:nvPr>
            <p:extLst>
              <p:ext uri="{D42A27DB-BD31-4B8C-83A1-F6EECF244321}">
                <p14:modId xmlns:p14="http://schemas.microsoft.com/office/powerpoint/2010/main" val="935081137"/>
              </p:ext>
            </p:extLst>
          </p:nvPr>
        </p:nvGraphicFramePr>
        <p:xfrm>
          <a:off x="5311407" y="5531694"/>
          <a:ext cx="1090083" cy="739321"/>
        </p:xfrm>
        <a:graphic>
          <a:graphicData uri="http://schemas.openxmlformats.org/presentationml/2006/ole">
            <mc:AlternateContent xmlns:mc="http://schemas.openxmlformats.org/markup-compatibility/2006">
              <mc:Choice xmlns:v="urn:schemas-microsoft-com:vml" Requires="v">
                <p:oleObj spid="_x0000_s77856" name="Equation" r:id="rId4" imgW="545760" imgH="431640" progId="Equation.3">
                  <p:embed/>
                </p:oleObj>
              </mc:Choice>
              <mc:Fallback>
                <p:oleObj name="Equation" r:id="rId4" imgW="54576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1407" y="5531694"/>
                        <a:ext cx="1090083" cy="739321"/>
                      </a:xfrm>
                      <a:prstGeom prst="rect">
                        <a:avLst/>
                      </a:prstGeom>
                      <a:solidFill>
                        <a:srgbClr val="CC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1"/>
          <p:cNvSpPr/>
          <p:nvPr/>
        </p:nvSpPr>
        <p:spPr>
          <a:xfrm>
            <a:off x="3307466" y="577450"/>
            <a:ext cx="2553584" cy="523220"/>
          </a:xfrm>
          <a:prstGeom prst="rect">
            <a:avLst/>
          </a:prstGeom>
        </p:spPr>
        <p:txBody>
          <a:bodyPr wrap="none">
            <a:spAutoFit/>
          </a:bodyPr>
          <a:lstStyle/>
          <a:p>
            <a:pPr defTabSz="761748"/>
            <a:r>
              <a:rPr lang="en-US" sz="2800" b="1" dirty="0">
                <a:solidFill>
                  <a:schemeClr val="hlink"/>
                </a:solidFill>
              </a:rPr>
              <a:t>The Photodiode</a:t>
            </a:r>
          </a:p>
        </p:txBody>
      </p:sp>
      <p:sp>
        <p:nvSpPr>
          <p:cNvPr id="4" name="AutoShape 6" descr="Image result for photodiod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78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5726" y="4453744"/>
            <a:ext cx="1597548" cy="1597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Group 2"/>
          <p:cNvGrpSpPr>
            <a:grpSpLocks noChangeAspect="1"/>
          </p:cNvGrpSpPr>
          <p:nvPr/>
        </p:nvGrpSpPr>
        <p:grpSpPr>
          <a:xfrm>
            <a:off x="3532771" y="3914580"/>
            <a:ext cx="4389120" cy="1482977"/>
            <a:chOff x="621320" y="4700017"/>
            <a:chExt cx="5372292" cy="1815163"/>
          </a:xfrm>
        </p:grpSpPr>
        <p:pic>
          <p:nvPicPr>
            <p:cNvPr id="77833" name="Picture 9" descr="Image result for photodiod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1320" y="4700017"/>
              <a:ext cx="5372292" cy="18151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143000" y="5422933"/>
              <a:ext cx="356188" cy="369332"/>
            </a:xfrm>
            <a:prstGeom prst="rect">
              <a:avLst/>
            </a:prstGeom>
          </p:spPr>
          <p:txBody>
            <a:bodyPr wrap="none">
              <a:spAutoFit/>
            </a:bodyPr>
            <a:lstStyle/>
            <a:p>
              <a:r>
                <a:rPr lang="en-US" b="1" dirty="0">
                  <a:solidFill>
                    <a:srgbClr val="003366"/>
                  </a:solidFill>
                </a:rPr>
                <a:t>I</a:t>
              </a:r>
              <a:r>
                <a:rPr lang="el-GR" b="1" baseline="-25000" dirty="0">
                  <a:solidFill>
                    <a:srgbClr val="003366"/>
                  </a:solidFill>
                  <a:cs typeface="Arial" charset="0"/>
                </a:rPr>
                <a:t>λ</a:t>
              </a:r>
              <a:r>
                <a:rPr lang="en-US" baseline="-25000" dirty="0">
                  <a:cs typeface="Arial" charset="0"/>
                </a:rPr>
                <a:t> </a:t>
              </a:r>
              <a:endParaRPr lang="en-US" dirty="0"/>
            </a:p>
          </p:txBody>
        </p:sp>
      </p:grpSp>
    </p:spTree>
    <p:extLst>
      <p:ext uri="{BB962C8B-B14F-4D97-AF65-F5344CB8AC3E}">
        <p14:creationId xmlns:p14="http://schemas.microsoft.com/office/powerpoint/2010/main" val="13612342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3"/>
          <p:cNvSpPr txBox="1">
            <a:spLocks noChangeArrowheads="1"/>
          </p:cNvSpPr>
          <p:nvPr/>
        </p:nvSpPr>
        <p:spPr bwMode="auto">
          <a:xfrm>
            <a:off x="317500" y="2340429"/>
            <a:ext cx="3492500" cy="379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113" tIns="35556" rIns="71113" bIns="35556">
            <a:spAutoFit/>
          </a:bodyPr>
          <a:lstStyle>
            <a:lvl1pPr defTabSz="979488" eaLnBrk="0" hangingPunct="0">
              <a:defRPr sz="2000">
                <a:solidFill>
                  <a:schemeClr val="tx1"/>
                </a:solidFill>
                <a:latin typeface="Arial" charset="0"/>
              </a:defRPr>
            </a:lvl1pPr>
            <a:lvl2pPr marL="742950" indent="-285750" defTabSz="979488" eaLnBrk="0" hangingPunct="0">
              <a:defRPr sz="2000">
                <a:solidFill>
                  <a:schemeClr val="tx1"/>
                </a:solidFill>
                <a:latin typeface="Arial" charset="0"/>
              </a:defRPr>
            </a:lvl2pPr>
            <a:lvl3pPr marL="1143000" indent="-228600" defTabSz="979488" eaLnBrk="0" hangingPunct="0">
              <a:defRPr sz="2000">
                <a:solidFill>
                  <a:schemeClr val="tx1"/>
                </a:solidFill>
                <a:latin typeface="Arial" charset="0"/>
              </a:defRPr>
            </a:lvl3pPr>
            <a:lvl4pPr marL="1600200" indent="-228600" defTabSz="979488" eaLnBrk="0" hangingPunct="0">
              <a:defRPr sz="2000">
                <a:solidFill>
                  <a:schemeClr val="tx1"/>
                </a:solidFill>
                <a:latin typeface="Arial" charset="0"/>
              </a:defRPr>
            </a:lvl4pPr>
            <a:lvl5pPr marL="2057400" indent="-228600" defTabSz="979488" eaLnBrk="0" hangingPunct="0">
              <a:defRPr sz="2000">
                <a:solidFill>
                  <a:schemeClr val="tx1"/>
                </a:solidFill>
                <a:latin typeface="Arial" charset="0"/>
              </a:defRPr>
            </a:lvl5pPr>
            <a:lvl6pPr marL="2514600" indent="-228600" defTabSz="979488" eaLnBrk="0" fontAlgn="base" hangingPunct="0">
              <a:spcBef>
                <a:spcPct val="50000"/>
              </a:spcBef>
              <a:spcAft>
                <a:spcPct val="0"/>
              </a:spcAft>
              <a:defRPr sz="2000">
                <a:solidFill>
                  <a:schemeClr val="tx1"/>
                </a:solidFill>
                <a:latin typeface="Arial" charset="0"/>
              </a:defRPr>
            </a:lvl6pPr>
            <a:lvl7pPr marL="2971800" indent="-228600" defTabSz="979488" eaLnBrk="0" fontAlgn="base" hangingPunct="0">
              <a:spcBef>
                <a:spcPct val="50000"/>
              </a:spcBef>
              <a:spcAft>
                <a:spcPct val="0"/>
              </a:spcAft>
              <a:defRPr sz="2000">
                <a:solidFill>
                  <a:schemeClr val="tx1"/>
                </a:solidFill>
                <a:latin typeface="Arial" charset="0"/>
              </a:defRPr>
            </a:lvl7pPr>
            <a:lvl8pPr marL="3429000" indent="-228600" defTabSz="979488" eaLnBrk="0" fontAlgn="base" hangingPunct="0">
              <a:spcBef>
                <a:spcPct val="50000"/>
              </a:spcBef>
              <a:spcAft>
                <a:spcPct val="0"/>
              </a:spcAft>
              <a:defRPr sz="2000">
                <a:solidFill>
                  <a:schemeClr val="tx1"/>
                </a:solidFill>
                <a:latin typeface="Arial" charset="0"/>
              </a:defRPr>
            </a:lvl8pPr>
            <a:lvl9pPr marL="3886200" indent="-228600" defTabSz="979488" eaLnBrk="0" fontAlgn="base" hangingPunct="0">
              <a:spcBef>
                <a:spcPct val="50000"/>
              </a:spcBef>
              <a:spcAft>
                <a:spcPct val="0"/>
              </a:spcAft>
              <a:defRPr sz="2000">
                <a:solidFill>
                  <a:schemeClr val="tx1"/>
                </a:solidFill>
                <a:latin typeface="Arial" charset="0"/>
              </a:defRPr>
            </a:lvl9pPr>
          </a:lstStyle>
          <a:p>
            <a:pPr eaLnBrk="1" hangingPunct="1"/>
            <a:r>
              <a:rPr lang="en-US"/>
              <a:t> </a:t>
            </a:r>
          </a:p>
        </p:txBody>
      </p:sp>
      <p:sp>
        <p:nvSpPr>
          <p:cNvPr id="11269" name="Text Box 10"/>
          <p:cNvSpPr txBox="1">
            <a:spLocks noChangeArrowheads="1"/>
          </p:cNvSpPr>
          <p:nvPr/>
        </p:nvSpPr>
        <p:spPr bwMode="auto">
          <a:xfrm>
            <a:off x="762000" y="1122473"/>
            <a:ext cx="7467600" cy="2113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71113" tIns="35556" rIns="71113" bIns="35556">
            <a:spAutoFit/>
          </a:bodyPr>
          <a:lstStyle>
            <a:lvl1pPr defTabSz="979488" eaLnBrk="0" hangingPunct="0">
              <a:defRPr sz="2000">
                <a:solidFill>
                  <a:schemeClr val="tx1"/>
                </a:solidFill>
                <a:latin typeface="Arial" charset="0"/>
              </a:defRPr>
            </a:lvl1pPr>
            <a:lvl2pPr marL="742950" indent="-285750" defTabSz="979488" eaLnBrk="0" hangingPunct="0">
              <a:defRPr sz="2000">
                <a:solidFill>
                  <a:schemeClr val="tx1"/>
                </a:solidFill>
                <a:latin typeface="Arial" charset="0"/>
              </a:defRPr>
            </a:lvl2pPr>
            <a:lvl3pPr marL="1143000" indent="-228600" defTabSz="979488" eaLnBrk="0" hangingPunct="0">
              <a:defRPr sz="2000">
                <a:solidFill>
                  <a:schemeClr val="tx1"/>
                </a:solidFill>
                <a:latin typeface="Arial" charset="0"/>
              </a:defRPr>
            </a:lvl3pPr>
            <a:lvl4pPr marL="1600200" indent="-228600" defTabSz="979488" eaLnBrk="0" hangingPunct="0">
              <a:defRPr sz="2000">
                <a:solidFill>
                  <a:schemeClr val="tx1"/>
                </a:solidFill>
                <a:latin typeface="Arial" charset="0"/>
              </a:defRPr>
            </a:lvl4pPr>
            <a:lvl5pPr marL="2057400" indent="-228600" defTabSz="979488" eaLnBrk="0" hangingPunct="0">
              <a:defRPr sz="2000">
                <a:solidFill>
                  <a:schemeClr val="tx1"/>
                </a:solidFill>
                <a:latin typeface="Arial" charset="0"/>
              </a:defRPr>
            </a:lvl5pPr>
            <a:lvl6pPr marL="2514600" indent="-228600" defTabSz="979488" eaLnBrk="0" fontAlgn="base" hangingPunct="0">
              <a:spcBef>
                <a:spcPct val="50000"/>
              </a:spcBef>
              <a:spcAft>
                <a:spcPct val="0"/>
              </a:spcAft>
              <a:defRPr sz="2000">
                <a:solidFill>
                  <a:schemeClr val="tx1"/>
                </a:solidFill>
                <a:latin typeface="Arial" charset="0"/>
              </a:defRPr>
            </a:lvl6pPr>
            <a:lvl7pPr marL="2971800" indent="-228600" defTabSz="979488" eaLnBrk="0" fontAlgn="base" hangingPunct="0">
              <a:spcBef>
                <a:spcPct val="50000"/>
              </a:spcBef>
              <a:spcAft>
                <a:spcPct val="0"/>
              </a:spcAft>
              <a:defRPr sz="2000">
                <a:solidFill>
                  <a:schemeClr val="tx1"/>
                </a:solidFill>
                <a:latin typeface="Arial" charset="0"/>
              </a:defRPr>
            </a:lvl7pPr>
            <a:lvl8pPr marL="3429000" indent="-228600" defTabSz="979488" eaLnBrk="0" fontAlgn="base" hangingPunct="0">
              <a:spcBef>
                <a:spcPct val="50000"/>
              </a:spcBef>
              <a:spcAft>
                <a:spcPct val="0"/>
              </a:spcAft>
              <a:defRPr sz="2000">
                <a:solidFill>
                  <a:schemeClr val="tx1"/>
                </a:solidFill>
                <a:latin typeface="Arial" charset="0"/>
              </a:defRPr>
            </a:lvl8pPr>
            <a:lvl9pPr marL="3886200" indent="-228600" defTabSz="979488" eaLnBrk="0" fontAlgn="base" hangingPunct="0">
              <a:spcBef>
                <a:spcPct val="50000"/>
              </a:spcBef>
              <a:spcAft>
                <a:spcPct val="0"/>
              </a:spcAft>
              <a:defRPr sz="2000">
                <a:solidFill>
                  <a:schemeClr val="tx1"/>
                </a:solidFill>
                <a:latin typeface="Arial" charset="0"/>
              </a:defRPr>
            </a:lvl9pPr>
          </a:lstStyle>
          <a:p>
            <a:pPr marL="342900" indent="-342900" eaLnBrk="1" hangingPunct="1">
              <a:lnSpc>
                <a:spcPct val="30000"/>
              </a:lnSpc>
              <a:buFont typeface="Wingdings" pitchFamily="2" charset="2"/>
              <a:buChar char="q"/>
            </a:pPr>
            <a:endParaRPr lang="en-US" dirty="0">
              <a:solidFill>
                <a:schemeClr val="hlink"/>
              </a:solidFill>
              <a:latin typeface="+mn-lt"/>
            </a:endParaRPr>
          </a:p>
          <a:p>
            <a:pPr marL="342900" indent="-342900" eaLnBrk="1" hangingPunct="1">
              <a:lnSpc>
                <a:spcPct val="40000"/>
              </a:lnSpc>
              <a:buFont typeface="Wingdings" pitchFamily="2" charset="2"/>
              <a:buChar char="q"/>
            </a:pPr>
            <a:endParaRPr lang="en-US" altLang="en-US" dirty="0">
              <a:latin typeface="+mn-lt"/>
            </a:endParaRPr>
          </a:p>
          <a:p>
            <a:pPr marL="342900" indent="-342900" eaLnBrk="1" hangingPunct="1">
              <a:lnSpc>
                <a:spcPct val="120000"/>
              </a:lnSpc>
              <a:buFont typeface="Wingdings" pitchFamily="2" charset="2"/>
              <a:buChar char="q"/>
            </a:pPr>
            <a:r>
              <a:rPr lang="en-US" altLang="en-US" dirty="0" smtClean="0">
                <a:latin typeface="+mn-lt"/>
              </a:rPr>
              <a:t>The </a:t>
            </a:r>
            <a:r>
              <a:rPr lang="en-US" altLang="en-US" dirty="0" err="1">
                <a:latin typeface="+mn-lt"/>
              </a:rPr>
              <a:t>Schottky</a:t>
            </a:r>
            <a:r>
              <a:rPr lang="en-US" altLang="en-US" dirty="0">
                <a:latin typeface="+mn-lt"/>
              </a:rPr>
              <a:t> diode’s significant characteristic is its </a:t>
            </a:r>
            <a:r>
              <a:rPr lang="en-US" altLang="en-US" i="1" dirty="0">
                <a:solidFill>
                  <a:srgbClr val="003366"/>
                </a:solidFill>
                <a:latin typeface="+mn-lt"/>
              </a:rPr>
              <a:t>fast switching speed</a:t>
            </a:r>
            <a:r>
              <a:rPr lang="en-US" altLang="en-US" dirty="0">
                <a:latin typeface="+mn-lt"/>
              </a:rPr>
              <a:t>. </a:t>
            </a:r>
            <a:endParaRPr lang="en-US" altLang="en-US" dirty="0" smtClean="0">
              <a:latin typeface="+mn-lt"/>
            </a:endParaRPr>
          </a:p>
          <a:p>
            <a:pPr marL="342900" indent="-342900" eaLnBrk="1" hangingPunct="1">
              <a:lnSpc>
                <a:spcPct val="120000"/>
              </a:lnSpc>
              <a:buFont typeface="Wingdings" pitchFamily="2" charset="2"/>
              <a:buChar char="q"/>
            </a:pPr>
            <a:r>
              <a:rPr lang="en-US" altLang="en-US" dirty="0" smtClean="0">
                <a:latin typeface="+mn-lt"/>
              </a:rPr>
              <a:t>This </a:t>
            </a:r>
            <a:r>
              <a:rPr lang="en-US" altLang="en-US" dirty="0">
                <a:latin typeface="+mn-lt"/>
              </a:rPr>
              <a:t>is useful for high frequencies and digital applications. </a:t>
            </a:r>
            <a:endParaRPr lang="en-US" altLang="en-US" dirty="0" smtClean="0">
              <a:latin typeface="+mn-lt"/>
            </a:endParaRPr>
          </a:p>
          <a:p>
            <a:pPr marL="342900" indent="-342900" eaLnBrk="1" hangingPunct="1">
              <a:lnSpc>
                <a:spcPct val="120000"/>
              </a:lnSpc>
              <a:buFont typeface="Wingdings" pitchFamily="2" charset="2"/>
              <a:buChar char="q"/>
            </a:pPr>
            <a:r>
              <a:rPr lang="en-US" altLang="en-US" dirty="0" smtClean="0">
                <a:latin typeface="+mn-lt"/>
              </a:rPr>
              <a:t>It </a:t>
            </a:r>
            <a:r>
              <a:rPr lang="en-US" altLang="en-US" dirty="0">
                <a:latin typeface="+mn-lt"/>
              </a:rPr>
              <a:t>is not a typical diode in that it does not have a p-n junction. </a:t>
            </a:r>
            <a:endParaRPr lang="en-US" altLang="en-US" dirty="0" smtClean="0">
              <a:latin typeface="+mn-lt"/>
            </a:endParaRPr>
          </a:p>
          <a:p>
            <a:pPr marL="342900" indent="-342900" eaLnBrk="1" hangingPunct="1">
              <a:lnSpc>
                <a:spcPct val="120000"/>
              </a:lnSpc>
              <a:buFont typeface="Wingdings" pitchFamily="2" charset="2"/>
              <a:buChar char="q"/>
            </a:pPr>
            <a:r>
              <a:rPr lang="en-US" altLang="en-US" dirty="0" smtClean="0">
                <a:latin typeface="+mn-lt"/>
              </a:rPr>
              <a:t>Instead</a:t>
            </a:r>
            <a:r>
              <a:rPr lang="en-US" altLang="en-US" dirty="0">
                <a:latin typeface="+mn-lt"/>
              </a:rPr>
              <a:t>, it consists of a doped semiconductor (usually n-type) and metal bound </a:t>
            </a:r>
            <a:r>
              <a:rPr lang="en-US" altLang="en-US" dirty="0" smtClean="0">
                <a:latin typeface="+mn-lt"/>
              </a:rPr>
              <a:t>together.</a:t>
            </a:r>
            <a:endParaRPr lang="en-US" dirty="0">
              <a:latin typeface="+mn-lt"/>
            </a:endParaRPr>
          </a:p>
        </p:txBody>
      </p:sp>
      <p:pic>
        <p:nvPicPr>
          <p:cNvPr id="11270" name="Picture 11" descr="fg03_040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00" y="3666158"/>
            <a:ext cx="4632854"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12" descr="fg03_0390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0" y="3705278"/>
            <a:ext cx="735542" cy="1850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Text Box 13"/>
          <p:cNvSpPr txBox="1">
            <a:spLocks noChangeArrowheads="1"/>
          </p:cNvSpPr>
          <p:nvPr/>
        </p:nvSpPr>
        <p:spPr bwMode="auto">
          <a:xfrm>
            <a:off x="385800" y="5684609"/>
            <a:ext cx="8318500" cy="348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71113" tIns="35556" rIns="71113" bIns="35556">
            <a:spAutoFit/>
          </a:bodyPr>
          <a:lstStyle>
            <a:lvl1pPr defTabSz="979488" eaLnBrk="0" hangingPunct="0">
              <a:defRPr sz="2000">
                <a:solidFill>
                  <a:schemeClr val="tx1"/>
                </a:solidFill>
                <a:latin typeface="Arial" charset="0"/>
              </a:defRPr>
            </a:lvl1pPr>
            <a:lvl2pPr marL="742950" indent="-285750" defTabSz="979488" eaLnBrk="0" hangingPunct="0">
              <a:defRPr sz="2000">
                <a:solidFill>
                  <a:schemeClr val="tx1"/>
                </a:solidFill>
                <a:latin typeface="Arial" charset="0"/>
              </a:defRPr>
            </a:lvl2pPr>
            <a:lvl3pPr marL="1143000" indent="-228600" defTabSz="979488" eaLnBrk="0" hangingPunct="0">
              <a:defRPr sz="2000">
                <a:solidFill>
                  <a:schemeClr val="tx1"/>
                </a:solidFill>
                <a:latin typeface="Arial" charset="0"/>
              </a:defRPr>
            </a:lvl3pPr>
            <a:lvl4pPr marL="1600200" indent="-228600" defTabSz="979488" eaLnBrk="0" hangingPunct="0">
              <a:defRPr sz="2000">
                <a:solidFill>
                  <a:schemeClr val="tx1"/>
                </a:solidFill>
                <a:latin typeface="Arial" charset="0"/>
              </a:defRPr>
            </a:lvl4pPr>
            <a:lvl5pPr marL="2057400" indent="-228600" defTabSz="979488" eaLnBrk="0" hangingPunct="0">
              <a:defRPr sz="2000">
                <a:solidFill>
                  <a:schemeClr val="tx1"/>
                </a:solidFill>
                <a:latin typeface="Arial" charset="0"/>
              </a:defRPr>
            </a:lvl5pPr>
            <a:lvl6pPr marL="2514600" indent="-228600" defTabSz="979488" eaLnBrk="0" fontAlgn="base" hangingPunct="0">
              <a:spcBef>
                <a:spcPct val="50000"/>
              </a:spcBef>
              <a:spcAft>
                <a:spcPct val="0"/>
              </a:spcAft>
              <a:defRPr sz="2000">
                <a:solidFill>
                  <a:schemeClr val="tx1"/>
                </a:solidFill>
                <a:latin typeface="Arial" charset="0"/>
              </a:defRPr>
            </a:lvl6pPr>
            <a:lvl7pPr marL="2971800" indent="-228600" defTabSz="979488" eaLnBrk="0" fontAlgn="base" hangingPunct="0">
              <a:spcBef>
                <a:spcPct val="50000"/>
              </a:spcBef>
              <a:spcAft>
                <a:spcPct val="0"/>
              </a:spcAft>
              <a:defRPr sz="2000">
                <a:solidFill>
                  <a:schemeClr val="tx1"/>
                </a:solidFill>
                <a:latin typeface="Arial" charset="0"/>
              </a:defRPr>
            </a:lvl7pPr>
            <a:lvl8pPr marL="3429000" indent="-228600" defTabSz="979488" eaLnBrk="0" fontAlgn="base" hangingPunct="0">
              <a:spcBef>
                <a:spcPct val="50000"/>
              </a:spcBef>
              <a:spcAft>
                <a:spcPct val="0"/>
              </a:spcAft>
              <a:defRPr sz="2000">
                <a:solidFill>
                  <a:schemeClr val="tx1"/>
                </a:solidFill>
                <a:latin typeface="Arial" charset="0"/>
              </a:defRPr>
            </a:lvl8pPr>
            <a:lvl9pPr marL="3886200" indent="-228600" defTabSz="979488" eaLnBrk="0" fontAlgn="base" hangingPunct="0">
              <a:spcBef>
                <a:spcPct val="50000"/>
              </a:spcBef>
              <a:spcAft>
                <a:spcPct val="0"/>
              </a:spcAft>
              <a:defRPr sz="2000">
                <a:solidFill>
                  <a:schemeClr val="tx1"/>
                </a:solidFill>
                <a:latin typeface="Arial" charset="0"/>
              </a:defRPr>
            </a:lvl9pPr>
          </a:lstStyle>
          <a:p>
            <a:pPr algn="ctr" eaLnBrk="1" hangingPunct="1"/>
            <a:r>
              <a:rPr lang="en-US" sz="1800" dirty="0" err="1"/>
              <a:t>Schottky</a:t>
            </a:r>
            <a:r>
              <a:rPr lang="en-US" sz="1800" dirty="0"/>
              <a:t> </a:t>
            </a:r>
            <a:r>
              <a:rPr lang="en-US" sz="1800" dirty="0" smtClean="0"/>
              <a:t>diode (a</a:t>
            </a:r>
            <a:r>
              <a:rPr lang="en-US" sz="1800" dirty="0"/>
              <a:t>) </a:t>
            </a:r>
            <a:r>
              <a:rPr lang="en-US" sz="1800" dirty="0" smtClean="0"/>
              <a:t>symbol </a:t>
            </a:r>
            <a:r>
              <a:rPr lang="en-US" sz="1800" dirty="0"/>
              <a:t>and (b) basic internal </a:t>
            </a:r>
            <a:r>
              <a:rPr lang="en-US" sz="1800" dirty="0" smtClean="0"/>
              <a:t>construction</a:t>
            </a:r>
            <a:endParaRPr lang="en-US" sz="1800" dirty="0"/>
          </a:p>
        </p:txBody>
      </p:sp>
      <p:sp>
        <p:nvSpPr>
          <p:cNvPr id="2" name="Rectangle 1"/>
          <p:cNvSpPr/>
          <p:nvPr/>
        </p:nvSpPr>
        <p:spPr>
          <a:xfrm>
            <a:off x="3008122" y="599253"/>
            <a:ext cx="3073855" cy="523220"/>
          </a:xfrm>
          <a:prstGeom prst="rect">
            <a:avLst/>
          </a:prstGeom>
        </p:spPr>
        <p:txBody>
          <a:bodyPr wrap="none">
            <a:spAutoFit/>
          </a:bodyPr>
          <a:lstStyle/>
          <a:p>
            <a:pPr>
              <a:defRPr/>
            </a:pPr>
            <a:r>
              <a:rPr lang="en-US" sz="2800" b="1" dirty="0">
                <a:solidFill>
                  <a:schemeClr val="hlink"/>
                </a:solidFill>
              </a:rPr>
              <a:t>The </a:t>
            </a:r>
            <a:r>
              <a:rPr lang="en-US" sz="2800" b="1" dirty="0" err="1">
                <a:solidFill>
                  <a:schemeClr val="hlink"/>
                </a:solidFill>
              </a:rPr>
              <a:t>Schottky</a:t>
            </a:r>
            <a:r>
              <a:rPr lang="en-US" sz="2800" b="1" dirty="0">
                <a:solidFill>
                  <a:schemeClr val="hlink"/>
                </a:solidFill>
              </a:rPr>
              <a:t> Diode</a:t>
            </a:r>
          </a:p>
        </p:txBody>
      </p:sp>
    </p:spTree>
    <p:extLst>
      <p:ext uri="{BB962C8B-B14F-4D97-AF65-F5344CB8AC3E}">
        <p14:creationId xmlns:p14="http://schemas.microsoft.com/office/powerpoint/2010/main" val="37304924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txBox="1">
            <a:spLocks noChangeArrowheads="1"/>
          </p:cNvSpPr>
          <p:nvPr/>
        </p:nvSpPr>
        <p:spPr bwMode="auto">
          <a:xfrm>
            <a:off x="3185716" y="611571"/>
            <a:ext cx="2476500" cy="44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113" tIns="35556" rIns="71113" bIns="35556">
            <a:spAutoFit/>
          </a:bodyPr>
          <a:lstStyle>
            <a:lvl1pPr defTabSz="979488" eaLnBrk="0" hangingPunct="0">
              <a:defRPr sz="2000">
                <a:solidFill>
                  <a:schemeClr val="tx1"/>
                </a:solidFill>
                <a:latin typeface="Arial" charset="0"/>
              </a:defRPr>
            </a:lvl1pPr>
            <a:lvl2pPr marL="742950" indent="-285750" defTabSz="979488" eaLnBrk="0" hangingPunct="0">
              <a:defRPr sz="2000">
                <a:solidFill>
                  <a:schemeClr val="tx1"/>
                </a:solidFill>
                <a:latin typeface="Arial" charset="0"/>
              </a:defRPr>
            </a:lvl2pPr>
            <a:lvl3pPr marL="1143000" indent="-228600" defTabSz="979488" eaLnBrk="0" hangingPunct="0">
              <a:defRPr sz="2000">
                <a:solidFill>
                  <a:schemeClr val="tx1"/>
                </a:solidFill>
                <a:latin typeface="Arial" charset="0"/>
              </a:defRPr>
            </a:lvl3pPr>
            <a:lvl4pPr marL="1600200" indent="-228600" defTabSz="979488" eaLnBrk="0" hangingPunct="0">
              <a:defRPr sz="2000">
                <a:solidFill>
                  <a:schemeClr val="tx1"/>
                </a:solidFill>
                <a:latin typeface="Arial" charset="0"/>
              </a:defRPr>
            </a:lvl4pPr>
            <a:lvl5pPr marL="2057400" indent="-228600" defTabSz="979488" eaLnBrk="0" hangingPunct="0">
              <a:defRPr sz="2000">
                <a:solidFill>
                  <a:schemeClr val="tx1"/>
                </a:solidFill>
                <a:latin typeface="Arial" charset="0"/>
              </a:defRPr>
            </a:lvl5pPr>
            <a:lvl6pPr marL="2514600" indent="-228600" defTabSz="979488" eaLnBrk="0" fontAlgn="base" hangingPunct="0">
              <a:spcBef>
                <a:spcPct val="50000"/>
              </a:spcBef>
              <a:spcAft>
                <a:spcPct val="0"/>
              </a:spcAft>
              <a:defRPr sz="2000">
                <a:solidFill>
                  <a:schemeClr val="tx1"/>
                </a:solidFill>
                <a:latin typeface="Arial" charset="0"/>
              </a:defRPr>
            </a:lvl6pPr>
            <a:lvl7pPr marL="2971800" indent="-228600" defTabSz="979488" eaLnBrk="0" fontAlgn="base" hangingPunct="0">
              <a:spcBef>
                <a:spcPct val="50000"/>
              </a:spcBef>
              <a:spcAft>
                <a:spcPct val="0"/>
              </a:spcAft>
              <a:defRPr sz="2000">
                <a:solidFill>
                  <a:schemeClr val="tx1"/>
                </a:solidFill>
                <a:latin typeface="Arial" charset="0"/>
              </a:defRPr>
            </a:lvl7pPr>
            <a:lvl8pPr marL="3429000" indent="-228600" defTabSz="979488" eaLnBrk="0" fontAlgn="base" hangingPunct="0">
              <a:spcBef>
                <a:spcPct val="50000"/>
              </a:spcBef>
              <a:spcAft>
                <a:spcPct val="0"/>
              </a:spcAft>
              <a:defRPr sz="2000">
                <a:solidFill>
                  <a:schemeClr val="tx1"/>
                </a:solidFill>
                <a:latin typeface="Arial" charset="0"/>
              </a:defRPr>
            </a:lvl8pPr>
            <a:lvl9pPr marL="3886200" indent="-228600" defTabSz="979488" eaLnBrk="0" fontAlgn="base" hangingPunct="0">
              <a:spcBef>
                <a:spcPct val="50000"/>
              </a:spcBef>
              <a:spcAft>
                <a:spcPct val="0"/>
              </a:spcAft>
              <a:defRPr sz="2000">
                <a:solidFill>
                  <a:schemeClr val="tx1"/>
                </a:solidFill>
                <a:latin typeface="Arial" charset="0"/>
              </a:defRPr>
            </a:lvl9pPr>
          </a:lstStyle>
          <a:p>
            <a:pPr algn="ctr" defTabSz="914400" eaLnBrk="1" hangingPunct="1"/>
            <a:r>
              <a:rPr lang="en-US" sz="2400" b="1" dirty="0" err="1">
                <a:solidFill>
                  <a:schemeClr val="hlink"/>
                </a:solidFill>
                <a:latin typeface="+mn-lt"/>
              </a:rPr>
              <a:t>Zener</a:t>
            </a:r>
            <a:r>
              <a:rPr lang="en-US" sz="2400" b="1" dirty="0">
                <a:solidFill>
                  <a:schemeClr val="hlink"/>
                </a:solidFill>
                <a:latin typeface="+mn-lt"/>
              </a:rPr>
              <a:t> Diode</a:t>
            </a:r>
          </a:p>
        </p:txBody>
      </p:sp>
      <p:sp>
        <p:nvSpPr>
          <p:cNvPr id="5124" name="Text Box 4"/>
          <p:cNvSpPr txBox="1">
            <a:spLocks noChangeArrowheads="1"/>
          </p:cNvSpPr>
          <p:nvPr/>
        </p:nvSpPr>
        <p:spPr bwMode="auto">
          <a:xfrm>
            <a:off x="762000" y="1143000"/>
            <a:ext cx="3787510" cy="4589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71113" tIns="35556" rIns="71113" bIns="35556">
            <a:spAutoFit/>
          </a:bodyPr>
          <a:lstStyle>
            <a:lvl1pPr defTabSz="979488" eaLnBrk="0" hangingPunct="0">
              <a:defRPr sz="2000">
                <a:solidFill>
                  <a:schemeClr val="tx1"/>
                </a:solidFill>
                <a:latin typeface="Arial" charset="0"/>
              </a:defRPr>
            </a:lvl1pPr>
            <a:lvl2pPr marL="742950" indent="-285750" defTabSz="979488" eaLnBrk="0" hangingPunct="0">
              <a:defRPr sz="2000">
                <a:solidFill>
                  <a:schemeClr val="tx1"/>
                </a:solidFill>
                <a:latin typeface="Arial" charset="0"/>
              </a:defRPr>
            </a:lvl2pPr>
            <a:lvl3pPr marL="1143000" indent="-228600" defTabSz="979488" eaLnBrk="0" hangingPunct="0">
              <a:defRPr sz="2000">
                <a:solidFill>
                  <a:schemeClr val="tx1"/>
                </a:solidFill>
                <a:latin typeface="Arial" charset="0"/>
              </a:defRPr>
            </a:lvl3pPr>
            <a:lvl4pPr marL="1600200" indent="-228600" defTabSz="979488" eaLnBrk="0" hangingPunct="0">
              <a:defRPr sz="2000">
                <a:solidFill>
                  <a:schemeClr val="tx1"/>
                </a:solidFill>
                <a:latin typeface="Arial" charset="0"/>
              </a:defRPr>
            </a:lvl4pPr>
            <a:lvl5pPr marL="2057400" indent="-228600" defTabSz="979488" eaLnBrk="0" hangingPunct="0">
              <a:defRPr sz="2000">
                <a:solidFill>
                  <a:schemeClr val="tx1"/>
                </a:solidFill>
                <a:latin typeface="Arial" charset="0"/>
              </a:defRPr>
            </a:lvl5pPr>
            <a:lvl6pPr marL="2514600" indent="-228600" defTabSz="979488" eaLnBrk="0" fontAlgn="base" hangingPunct="0">
              <a:spcBef>
                <a:spcPct val="50000"/>
              </a:spcBef>
              <a:spcAft>
                <a:spcPct val="0"/>
              </a:spcAft>
              <a:defRPr sz="2000">
                <a:solidFill>
                  <a:schemeClr val="tx1"/>
                </a:solidFill>
                <a:latin typeface="Arial" charset="0"/>
              </a:defRPr>
            </a:lvl6pPr>
            <a:lvl7pPr marL="2971800" indent="-228600" defTabSz="979488" eaLnBrk="0" fontAlgn="base" hangingPunct="0">
              <a:spcBef>
                <a:spcPct val="50000"/>
              </a:spcBef>
              <a:spcAft>
                <a:spcPct val="0"/>
              </a:spcAft>
              <a:defRPr sz="2000">
                <a:solidFill>
                  <a:schemeClr val="tx1"/>
                </a:solidFill>
                <a:latin typeface="Arial" charset="0"/>
              </a:defRPr>
            </a:lvl7pPr>
            <a:lvl8pPr marL="3429000" indent="-228600" defTabSz="979488" eaLnBrk="0" fontAlgn="base" hangingPunct="0">
              <a:spcBef>
                <a:spcPct val="50000"/>
              </a:spcBef>
              <a:spcAft>
                <a:spcPct val="0"/>
              </a:spcAft>
              <a:defRPr sz="2000">
                <a:solidFill>
                  <a:schemeClr val="tx1"/>
                </a:solidFill>
                <a:latin typeface="Arial" charset="0"/>
              </a:defRPr>
            </a:lvl8pPr>
            <a:lvl9pPr marL="3886200" indent="-228600" defTabSz="979488" eaLnBrk="0" fontAlgn="base" hangingPunct="0">
              <a:spcBef>
                <a:spcPct val="50000"/>
              </a:spcBef>
              <a:spcAft>
                <a:spcPct val="0"/>
              </a:spcAft>
              <a:defRPr sz="2000">
                <a:solidFill>
                  <a:schemeClr val="tx1"/>
                </a:solidFill>
                <a:latin typeface="Arial" charset="0"/>
              </a:defRPr>
            </a:lvl9pPr>
          </a:lstStyle>
          <a:p>
            <a:pPr eaLnBrk="1" hangingPunct="1"/>
            <a:r>
              <a:rPr lang="en-US" sz="1800" dirty="0" err="1"/>
              <a:t>Zener</a:t>
            </a:r>
            <a:r>
              <a:rPr lang="en-US" sz="1800" dirty="0"/>
              <a:t> diode is a p-n junction diode that is designed to operate in the</a:t>
            </a:r>
            <a:r>
              <a:rPr lang="en-US" sz="1800" dirty="0">
                <a:solidFill>
                  <a:srgbClr val="003366"/>
                </a:solidFill>
              </a:rPr>
              <a:t> </a:t>
            </a:r>
            <a:r>
              <a:rPr lang="en-US" sz="1800" i="1" dirty="0">
                <a:solidFill>
                  <a:srgbClr val="003366"/>
                </a:solidFill>
              </a:rPr>
              <a:t>reverse breakdown region.</a:t>
            </a:r>
          </a:p>
          <a:p>
            <a:pPr eaLnBrk="1" hangingPunct="1">
              <a:lnSpc>
                <a:spcPct val="40000"/>
              </a:lnSpc>
            </a:pPr>
            <a:endParaRPr lang="en-US" sz="1800" dirty="0"/>
          </a:p>
          <a:p>
            <a:pPr eaLnBrk="1" hangingPunct="1"/>
            <a:r>
              <a:rPr lang="en-US" sz="1800" dirty="0"/>
              <a:t>Two things happen when the reverse breakdown voltage (V</a:t>
            </a:r>
            <a:r>
              <a:rPr lang="en-US" sz="1800" baseline="-25000" dirty="0"/>
              <a:t>BR</a:t>
            </a:r>
            <a:r>
              <a:rPr lang="en-US" sz="1800" dirty="0"/>
              <a:t>) is reached:</a:t>
            </a:r>
          </a:p>
          <a:p>
            <a:pPr eaLnBrk="1" hangingPunct="1">
              <a:lnSpc>
                <a:spcPct val="80000"/>
              </a:lnSpc>
              <a:buFontTx/>
              <a:buBlip>
                <a:blip r:embed="rId3"/>
              </a:buBlip>
            </a:pPr>
            <a:r>
              <a:rPr lang="en-US" sz="1800" dirty="0"/>
              <a:t> The diode current increases</a:t>
            </a:r>
          </a:p>
          <a:p>
            <a:pPr eaLnBrk="1" hangingPunct="1">
              <a:lnSpc>
                <a:spcPct val="80000"/>
              </a:lnSpc>
            </a:pPr>
            <a:r>
              <a:rPr lang="en-US" sz="1800" dirty="0"/>
              <a:t>    drastically.</a:t>
            </a:r>
          </a:p>
          <a:p>
            <a:pPr eaLnBrk="1" hangingPunct="1">
              <a:lnSpc>
                <a:spcPct val="0"/>
              </a:lnSpc>
            </a:pPr>
            <a:endParaRPr lang="en-US" sz="1800" dirty="0"/>
          </a:p>
          <a:p>
            <a:pPr eaLnBrk="1" hangingPunct="1">
              <a:lnSpc>
                <a:spcPct val="80000"/>
              </a:lnSpc>
              <a:buFontTx/>
              <a:buBlip>
                <a:blip r:embed="rId3"/>
              </a:buBlip>
            </a:pPr>
            <a:r>
              <a:rPr lang="en-US" sz="1800" dirty="0"/>
              <a:t> The reverse voltage (V</a:t>
            </a:r>
            <a:r>
              <a:rPr lang="en-US" sz="1800" baseline="-25000" dirty="0"/>
              <a:t>R</a:t>
            </a:r>
            <a:r>
              <a:rPr lang="en-US" sz="1800" dirty="0"/>
              <a:t>) across</a:t>
            </a:r>
          </a:p>
          <a:p>
            <a:pPr eaLnBrk="1" hangingPunct="1">
              <a:lnSpc>
                <a:spcPct val="80000"/>
              </a:lnSpc>
            </a:pPr>
            <a:r>
              <a:rPr lang="en-US" sz="1800" dirty="0"/>
              <a:t>    the diode remains relatively   </a:t>
            </a:r>
          </a:p>
          <a:p>
            <a:pPr eaLnBrk="1" hangingPunct="1">
              <a:lnSpc>
                <a:spcPct val="80000"/>
              </a:lnSpc>
            </a:pPr>
            <a:r>
              <a:rPr lang="en-US" sz="1800" dirty="0"/>
              <a:t>    constant.</a:t>
            </a:r>
          </a:p>
          <a:p>
            <a:pPr eaLnBrk="1" hangingPunct="1">
              <a:lnSpc>
                <a:spcPct val="40000"/>
              </a:lnSpc>
            </a:pPr>
            <a:endParaRPr lang="en-US" sz="1800" dirty="0"/>
          </a:p>
          <a:p>
            <a:pPr eaLnBrk="1" hangingPunct="1">
              <a:lnSpc>
                <a:spcPct val="110000"/>
              </a:lnSpc>
            </a:pPr>
            <a:r>
              <a:rPr lang="en-US" sz="1800" dirty="0"/>
              <a:t>In other words, the voltage across a </a:t>
            </a:r>
            <a:r>
              <a:rPr lang="en-US" sz="1800" dirty="0" err="1"/>
              <a:t>zener</a:t>
            </a:r>
            <a:r>
              <a:rPr lang="en-US" sz="1800" dirty="0"/>
              <a:t> diode operated in this region is </a:t>
            </a:r>
            <a:r>
              <a:rPr lang="en-US" sz="1800" i="1" dirty="0">
                <a:solidFill>
                  <a:srgbClr val="003366"/>
                </a:solidFill>
              </a:rPr>
              <a:t>relatively constant</a:t>
            </a:r>
            <a:r>
              <a:rPr lang="en-US" sz="1800" dirty="0"/>
              <a:t> over a range of reverse current and </a:t>
            </a:r>
            <a:r>
              <a:rPr lang="en-US" sz="1800" i="1" dirty="0">
                <a:solidFill>
                  <a:srgbClr val="003366"/>
                </a:solidFill>
              </a:rPr>
              <a:t>nearly equal to</a:t>
            </a:r>
            <a:r>
              <a:rPr lang="en-US" sz="1800" dirty="0"/>
              <a:t> its </a:t>
            </a:r>
            <a:r>
              <a:rPr lang="en-US" sz="1800" dirty="0" err="1"/>
              <a:t>zener</a:t>
            </a:r>
            <a:r>
              <a:rPr lang="en-US" sz="1800" dirty="0"/>
              <a:t> voltage (V</a:t>
            </a:r>
            <a:r>
              <a:rPr lang="en-US" sz="1800" baseline="-25000" dirty="0"/>
              <a:t>Z</a:t>
            </a:r>
            <a:r>
              <a:rPr lang="en-US" sz="1800" dirty="0"/>
              <a:t>) rating.</a:t>
            </a:r>
          </a:p>
        </p:txBody>
      </p:sp>
      <p:grpSp>
        <p:nvGrpSpPr>
          <p:cNvPr id="5126" name="Group 66"/>
          <p:cNvGrpSpPr>
            <a:grpSpLocks/>
          </p:cNvGrpSpPr>
          <p:nvPr/>
        </p:nvGrpSpPr>
        <p:grpSpPr bwMode="auto">
          <a:xfrm>
            <a:off x="5754737" y="842302"/>
            <a:ext cx="2032000" cy="1882321"/>
            <a:chOff x="912" y="3363"/>
            <a:chExt cx="1536" cy="1660"/>
          </a:xfrm>
        </p:grpSpPr>
        <p:grpSp>
          <p:nvGrpSpPr>
            <p:cNvPr id="5131" name="Group 60"/>
            <p:cNvGrpSpPr>
              <a:grpSpLocks/>
            </p:cNvGrpSpPr>
            <p:nvPr/>
          </p:nvGrpSpPr>
          <p:grpSpPr bwMode="auto">
            <a:xfrm>
              <a:off x="912" y="3417"/>
              <a:ext cx="1030" cy="1568"/>
              <a:chOff x="912" y="3417"/>
              <a:chExt cx="1030" cy="1568"/>
            </a:xfrm>
          </p:grpSpPr>
          <p:pic>
            <p:nvPicPr>
              <p:cNvPr id="513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952" y="3944"/>
                <a:ext cx="905"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7" name="Text Box 13"/>
              <p:cNvSpPr txBox="1">
                <a:spLocks noChangeArrowheads="1"/>
              </p:cNvSpPr>
              <p:nvPr/>
            </p:nvSpPr>
            <p:spPr bwMode="auto">
              <a:xfrm>
                <a:off x="1176" y="3696"/>
                <a:ext cx="168"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979488" eaLnBrk="0" hangingPunct="0">
                  <a:defRPr sz="2000">
                    <a:solidFill>
                      <a:schemeClr val="tx1"/>
                    </a:solidFill>
                    <a:latin typeface="Arial" charset="0"/>
                  </a:defRPr>
                </a:lvl1pPr>
                <a:lvl2pPr marL="742950" indent="-285750" defTabSz="979488" eaLnBrk="0" hangingPunct="0">
                  <a:defRPr sz="2000">
                    <a:solidFill>
                      <a:schemeClr val="tx1"/>
                    </a:solidFill>
                    <a:latin typeface="Arial" charset="0"/>
                  </a:defRPr>
                </a:lvl2pPr>
                <a:lvl3pPr marL="1143000" indent="-228600" defTabSz="979488" eaLnBrk="0" hangingPunct="0">
                  <a:defRPr sz="2000">
                    <a:solidFill>
                      <a:schemeClr val="tx1"/>
                    </a:solidFill>
                    <a:latin typeface="Arial" charset="0"/>
                  </a:defRPr>
                </a:lvl3pPr>
                <a:lvl4pPr marL="1600200" indent="-228600" defTabSz="979488" eaLnBrk="0" hangingPunct="0">
                  <a:defRPr sz="2000">
                    <a:solidFill>
                      <a:schemeClr val="tx1"/>
                    </a:solidFill>
                    <a:latin typeface="Arial" charset="0"/>
                  </a:defRPr>
                </a:lvl4pPr>
                <a:lvl5pPr marL="2057400" indent="-228600" defTabSz="979488" eaLnBrk="0" hangingPunct="0">
                  <a:defRPr sz="2000">
                    <a:solidFill>
                      <a:schemeClr val="tx1"/>
                    </a:solidFill>
                    <a:latin typeface="Arial" charset="0"/>
                  </a:defRPr>
                </a:lvl5pPr>
                <a:lvl6pPr marL="2514600" indent="-228600" defTabSz="979488" eaLnBrk="0" fontAlgn="base" hangingPunct="0">
                  <a:spcBef>
                    <a:spcPct val="50000"/>
                  </a:spcBef>
                  <a:spcAft>
                    <a:spcPct val="0"/>
                  </a:spcAft>
                  <a:defRPr sz="2000">
                    <a:solidFill>
                      <a:schemeClr val="tx1"/>
                    </a:solidFill>
                    <a:latin typeface="Arial" charset="0"/>
                  </a:defRPr>
                </a:lvl6pPr>
                <a:lvl7pPr marL="2971800" indent="-228600" defTabSz="979488" eaLnBrk="0" fontAlgn="base" hangingPunct="0">
                  <a:spcBef>
                    <a:spcPct val="50000"/>
                  </a:spcBef>
                  <a:spcAft>
                    <a:spcPct val="0"/>
                  </a:spcAft>
                  <a:defRPr sz="2000">
                    <a:solidFill>
                      <a:schemeClr val="tx1"/>
                    </a:solidFill>
                    <a:latin typeface="Arial" charset="0"/>
                  </a:defRPr>
                </a:lvl7pPr>
                <a:lvl8pPr marL="3429000" indent="-228600" defTabSz="979488" eaLnBrk="0" fontAlgn="base" hangingPunct="0">
                  <a:spcBef>
                    <a:spcPct val="50000"/>
                  </a:spcBef>
                  <a:spcAft>
                    <a:spcPct val="0"/>
                  </a:spcAft>
                  <a:defRPr sz="2000">
                    <a:solidFill>
                      <a:schemeClr val="tx1"/>
                    </a:solidFill>
                    <a:latin typeface="Arial" charset="0"/>
                  </a:defRPr>
                </a:lvl8pPr>
                <a:lvl9pPr marL="3886200" indent="-228600" defTabSz="979488" eaLnBrk="0" fontAlgn="base" hangingPunct="0">
                  <a:spcBef>
                    <a:spcPct val="50000"/>
                  </a:spcBef>
                  <a:spcAft>
                    <a:spcPct val="0"/>
                  </a:spcAft>
                  <a:defRPr sz="2000">
                    <a:solidFill>
                      <a:schemeClr val="tx1"/>
                    </a:solidFill>
                    <a:latin typeface="Arial" charset="0"/>
                  </a:defRPr>
                </a:lvl9pPr>
              </a:lstStyle>
              <a:p>
                <a:pPr algn="ctr" eaLnBrk="1" hangingPunct="1"/>
                <a:r>
                  <a:rPr lang="en-US">
                    <a:solidFill>
                      <a:srgbClr val="FF0000"/>
                    </a:solidFill>
                  </a:rPr>
                  <a:t>+</a:t>
                </a:r>
              </a:p>
            </p:txBody>
          </p:sp>
          <p:sp>
            <p:nvSpPr>
              <p:cNvPr id="5138" name="Text Box 14"/>
              <p:cNvSpPr txBox="1">
                <a:spLocks noChangeArrowheads="1"/>
              </p:cNvSpPr>
              <p:nvPr/>
            </p:nvSpPr>
            <p:spPr bwMode="auto">
              <a:xfrm>
                <a:off x="1148" y="4416"/>
                <a:ext cx="156"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979488" eaLnBrk="0" hangingPunct="0">
                  <a:defRPr sz="2000">
                    <a:solidFill>
                      <a:schemeClr val="tx1"/>
                    </a:solidFill>
                    <a:latin typeface="Arial" charset="0"/>
                  </a:defRPr>
                </a:lvl1pPr>
                <a:lvl2pPr marL="742950" indent="-285750" defTabSz="979488" eaLnBrk="0" hangingPunct="0">
                  <a:defRPr sz="2000">
                    <a:solidFill>
                      <a:schemeClr val="tx1"/>
                    </a:solidFill>
                    <a:latin typeface="Arial" charset="0"/>
                  </a:defRPr>
                </a:lvl2pPr>
                <a:lvl3pPr marL="1143000" indent="-228600" defTabSz="979488" eaLnBrk="0" hangingPunct="0">
                  <a:defRPr sz="2000">
                    <a:solidFill>
                      <a:schemeClr val="tx1"/>
                    </a:solidFill>
                    <a:latin typeface="Arial" charset="0"/>
                  </a:defRPr>
                </a:lvl3pPr>
                <a:lvl4pPr marL="1600200" indent="-228600" defTabSz="979488" eaLnBrk="0" hangingPunct="0">
                  <a:defRPr sz="2000">
                    <a:solidFill>
                      <a:schemeClr val="tx1"/>
                    </a:solidFill>
                    <a:latin typeface="Arial" charset="0"/>
                  </a:defRPr>
                </a:lvl4pPr>
                <a:lvl5pPr marL="2057400" indent="-228600" defTabSz="979488" eaLnBrk="0" hangingPunct="0">
                  <a:defRPr sz="2000">
                    <a:solidFill>
                      <a:schemeClr val="tx1"/>
                    </a:solidFill>
                    <a:latin typeface="Arial" charset="0"/>
                  </a:defRPr>
                </a:lvl5pPr>
                <a:lvl6pPr marL="2514600" indent="-228600" defTabSz="979488" eaLnBrk="0" fontAlgn="base" hangingPunct="0">
                  <a:spcBef>
                    <a:spcPct val="50000"/>
                  </a:spcBef>
                  <a:spcAft>
                    <a:spcPct val="0"/>
                  </a:spcAft>
                  <a:defRPr sz="2000">
                    <a:solidFill>
                      <a:schemeClr val="tx1"/>
                    </a:solidFill>
                    <a:latin typeface="Arial" charset="0"/>
                  </a:defRPr>
                </a:lvl6pPr>
                <a:lvl7pPr marL="2971800" indent="-228600" defTabSz="979488" eaLnBrk="0" fontAlgn="base" hangingPunct="0">
                  <a:spcBef>
                    <a:spcPct val="50000"/>
                  </a:spcBef>
                  <a:spcAft>
                    <a:spcPct val="0"/>
                  </a:spcAft>
                  <a:defRPr sz="2000">
                    <a:solidFill>
                      <a:schemeClr val="tx1"/>
                    </a:solidFill>
                    <a:latin typeface="Arial" charset="0"/>
                  </a:defRPr>
                </a:lvl7pPr>
                <a:lvl8pPr marL="3429000" indent="-228600" defTabSz="979488" eaLnBrk="0" fontAlgn="base" hangingPunct="0">
                  <a:spcBef>
                    <a:spcPct val="50000"/>
                  </a:spcBef>
                  <a:spcAft>
                    <a:spcPct val="0"/>
                  </a:spcAft>
                  <a:defRPr sz="2000">
                    <a:solidFill>
                      <a:schemeClr val="tx1"/>
                    </a:solidFill>
                    <a:latin typeface="Arial" charset="0"/>
                  </a:defRPr>
                </a:lvl8pPr>
                <a:lvl9pPr marL="3886200" indent="-228600" defTabSz="979488" eaLnBrk="0" fontAlgn="base" hangingPunct="0">
                  <a:spcBef>
                    <a:spcPct val="50000"/>
                  </a:spcBef>
                  <a:spcAft>
                    <a:spcPct val="0"/>
                  </a:spcAft>
                  <a:defRPr sz="2000">
                    <a:solidFill>
                      <a:schemeClr val="tx1"/>
                    </a:solidFill>
                    <a:latin typeface="Arial" charset="0"/>
                  </a:defRPr>
                </a:lvl9pPr>
              </a:lstStyle>
              <a:p>
                <a:pPr algn="ctr" eaLnBrk="1" hangingPunct="1"/>
                <a:r>
                  <a:rPr lang="en-US">
                    <a:solidFill>
                      <a:srgbClr val="0000FF"/>
                    </a:solidFill>
                    <a:cs typeface="Arial" charset="0"/>
                  </a:rPr>
                  <a:t>−</a:t>
                </a:r>
              </a:p>
            </p:txBody>
          </p:sp>
          <p:sp>
            <p:nvSpPr>
              <p:cNvPr id="5139" name="Line 15"/>
              <p:cNvSpPr>
                <a:spLocks noChangeShapeType="1"/>
              </p:cNvSpPr>
              <p:nvPr/>
            </p:nvSpPr>
            <p:spPr bwMode="auto">
              <a:xfrm rot="16200000" flipH="1">
                <a:off x="1480" y="4265"/>
                <a:ext cx="392" cy="0"/>
              </a:xfrm>
              <a:prstGeom prst="line">
                <a:avLst/>
              </a:prstGeom>
              <a:noFill/>
              <a:ln w="28575">
                <a:solidFill>
                  <a:srgbClr val="0080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5140" name="Text Box 16"/>
              <p:cNvSpPr txBox="1">
                <a:spLocks noChangeArrowheads="1"/>
              </p:cNvSpPr>
              <p:nvPr/>
            </p:nvSpPr>
            <p:spPr bwMode="auto">
              <a:xfrm>
                <a:off x="1701" y="4118"/>
                <a:ext cx="241"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979488" eaLnBrk="0" hangingPunct="0">
                  <a:defRPr sz="2000">
                    <a:solidFill>
                      <a:schemeClr val="tx1"/>
                    </a:solidFill>
                    <a:latin typeface="Arial" charset="0"/>
                  </a:defRPr>
                </a:lvl1pPr>
                <a:lvl2pPr marL="742950" indent="-285750" defTabSz="979488" eaLnBrk="0" hangingPunct="0">
                  <a:defRPr sz="2000">
                    <a:solidFill>
                      <a:schemeClr val="tx1"/>
                    </a:solidFill>
                    <a:latin typeface="Arial" charset="0"/>
                  </a:defRPr>
                </a:lvl2pPr>
                <a:lvl3pPr marL="1143000" indent="-228600" defTabSz="979488" eaLnBrk="0" hangingPunct="0">
                  <a:defRPr sz="2000">
                    <a:solidFill>
                      <a:schemeClr val="tx1"/>
                    </a:solidFill>
                    <a:latin typeface="Arial" charset="0"/>
                  </a:defRPr>
                </a:lvl3pPr>
                <a:lvl4pPr marL="1600200" indent="-228600" defTabSz="979488" eaLnBrk="0" hangingPunct="0">
                  <a:defRPr sz="2000">
                    <a:solidFill>
                      <a:schemeClr val="tx1"/>
                    </a:solidFill>
                    <a:latin typeface="Arial" charset="0"/>
                  </a:defRPr>
                </a:lvl4pPr>
                <a:lvl5pPr marL="2057400" indent="-228600" defTabSz="979488" eaLnBrk="0" hangingPunct="0">
                  <a:defRPr sz="2000">
                    <a:solidFill>
                      <a:schemeClr val="tx1"/>
                    </a:solidFill>
                    <a:latin typeface="Arial" charset="0"/>
                  </a:defRPr>
                </a:lvl5pPr>
                <a:lvl6pPr marL="2514600" indent="-228600" defTabSz="979488" eaLnBrk="0" fontAlgn="base" hangingPunct="0">
                  <a:spcBef>
                    <a:spcPct val="50000"/>
                  </a:spcBef>
                  <a:spcAft>
                    <a:spcPct val="0"/>
                  </a:spcAft>
                  <a:defRPr sz="2000">
                    <a:solidFill>
                      <a:schemeClr val="tx1"/>
                    </a:solidFill>
                    <a:latin typeface="Arial" charset="0"/>
                  </a:defRPr>
                </a:lvl6pPr>
                <a:lvl7pPr marL="2971800" indent="-228600" defTabSz="979488" eaLnBrk="0" fontAlgn="base" hangingPunct="0">
                  <a:spcBef>
                    <a:spcPct val="50000"/>
                  </a:spcBef>
                  <a:spcAft>
                    <a:spcPct val="0"/>
                  </a:spcAft>
                  <a:defRPr sz="2000">
                    <a:solidFill>
                      <a:schemeClr val="tx1"/>
                    </a:solidFill>
                    <a:latin typeface="Arial" charset="0"/>
                  </a:defRPr>
                </a:lvl7pPr>
                <a:lvl8pPr marL="3429000" indent="-228600" defTabSz="979488" eaLnBrk="0" fontAlgn="base" hangingPunct="0">
                  <a:spcBef>
                    <a:spcPct val="50000"/>
                  </a:spcBef>
                  <a:spcAft>
                    <a:spcPct val="0"/>
                  </a:spcAft>
                  <a:defRPr sz="2000">
                    <a:solidFill>
                      <a:schemeClr val="tx1"/>
                    </a:solidFill>
                    <a:latin typeface="Arial" charset="0"/>
                  </a:defRPr>
                </a:lvl8pPr>
                <a:lvl9pPr marL="3886200" indent="-228600" defTabSz="979488" eaLnBrk="0" fontAlgn="base" hangingPunct="0">
                  <a:spcBef>
                    <a:spcPct val="50000"/>
                  </a:spcBef>
                  <a:spcAft>
                    <a:spcPct val="0"/>
                  </a:spcAft>
                  <a:defRPr sz="2000">
                    <a:solidFill>
                      <a:schemeClr val="tx1"/>
                    </a:solidFill>
                    <a:latin typeface="Arial" charset="0"/>
                  </a:defRPr>
                </a:lvl9pPr>
              </a:lstStyle>
              <a:p>
                <a:pPr algn="ctr" eaLnBrk="1" hangingPunct="1"/>
                <a:r>
                  <a:rPr lang="en-US"/>
                  <a:t>I</a:t>
                </a:r>
                <a:r>
                  <a:rPr lang="en-US" baseline="-25000"/>
                  <a:t>Z</a:t>
                </a:r>
                <a:endParaRPr lang="en-US"/>
              </a:p>
            </p:txBody>
          </p:sp>
          <p:sp>
            <p:nvSpPr>
              <p:cNvPr id="5141" name="Text Box 17"/>
              <p:cNvSpPr txBox="1">
                <a:spLocks noChangeArrowheads="1"/>
              </p:cNvSpPr>
              <p:nvPr/>
            </p:nvSpPr>
            <p:spPr bwMode="auto">
              <a:xfrm>
                <a:off x="912" y="4022"/>
                <a:ext cx="289"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979488" eaLnBrk="0" hangingPunct="0">
                  <a:defRPr sz="2000">
                    <a:solidFill>
                      <a:schemeClr val="tx1"/>
                    </a:solidFill>
                    <a:latin typeface="Arial" charset="0"/>
                  </a:defRPr>
                </a:lvl1pPr>
                <a:lvl2pPr marL="742950" indent="-285750" defTabSz="979488" eaLnBrk="0" hangingPunct="0">
                  <a:defRPr sz="2000">
                    <a:solidFill>
                      <a:schemeClr val="tx1"/>
                    </a:solidFill>
                    <a:latin typeface="Arial" charset="0"/>
                  </a:defRPr>
                </a:lvl2pPr>
                <a:lvl3pPr marL="1143000" indent="-228600" defTabSz="979488" eaLnBrk="0" hangingPunct="0">
                  <a:defRPr sz="2000">
                    <a:solidFill>
                      <a:schemeClr val="tx1"/>
                    </a:solidFill>
                    <a:latin typeface="Arial" charset="0"/>
                  </a:defRPr>
                </a:lvl3pPr>
                <a:lvl4pPr marL="1600200" indent="-228600" defTabSz="979488" eaLnBrk="0" hangingPunct="0">
                  <a:defRPr sz="2000">
                    <a:solidFill>
                      <a:schemeClr val="tx1"/>
                    </a:solidFill>
                    <a:latin typeface="Arial" charset="0"/>
                  </a:defRPr>
                </a:lvl4pPr>
                <a:lvl5pPr marL="2057400" indent="-228600" defTabSz="979488" eaLnBrk="0" hangingPunct="0">
                  <a:defRPr sz="2000">
                    <a:solidFill>
                      <a:schemeClr val="tx1"/>
                    </a:solidFill>
                    <a:latin typeface="Arial" charset="0"/>
                  </a:defRPr>
                </a:lvl5pPr>
                <a:lvl6pPr marL="2514600" indent="-228600" defTabSz="979488" eaLnBrk="0" fontAlgn="base" hangingPunct="0">
                  <a:spcBef>
                    <a:spcPct val="50000"/>
                  </a:spcBef>
                  <a:spcAft>
                    <a:spcPct val="0"/>
                  </a:spcAft>
                  <a:defRPr sz="2000">
                    <a:solidFill>
                      <a:schemeClr val="tx1"/>
                    </a:solidFill>
                    <a:latin typeface="Arial" charset="0"/>
                  </a:defRPr>
                </a:lvl6pPr>
                <a:lvl7pPr marL="2971800" indent="-228600" defTabSz="979488" eaLnBrk="0" fontAlgn="base" hangingPunct="0">
                  <a:spcBef>
                    <a:spcPct val="50000"/>
                  </a:spcBef>
                  <a:spcAft>
                    <a:spcPct val="0"/>
                  </a:spcAft>
                  <a:defRPr sz="2000">
                    <a:solidFill>
                      <a:schemeClr val="tx1"/>
                    </a:solidFill>
                    <a:latin typeface="Arial" charset="0"/>
                  </a:defRPr>
                </a:lvl7pPr>
                <a:lvl8pPr marL="3429000" indent="-228600" defTabSz="979488" eaLnBrk="0" fontAlgn="base" hangingPunct="0">
                  <a:spcBef>
                    <a:spcPct val="50000"/>
                  </a:spcBef>
                  <a:spcAft>
                    <a:spcPct val="0"/>
                  </a:spcAft>
                  <a:defRPr sz="2000">
                    <a:solidFill>
                      <a:schemeClr val="tx1"/>
                    </a:solidFill>
                    <a:latin typeface="Arial" charset="0"/>
                  </a:defRPr>
                </a:lvl8pPr>
                <a:lvl9pPr marL="3886200" indent="-228600" defTabSz="979488" eaLnBrk="0" fontAlgn="base" hangingPunct="0">
                  <a:spcBef>
                    <a:spcPct val="50000"/>
                  </a:spcBef>
                  <a:spcAft>
                    <a:spcPct val="0"/>
                  </a:spcAft>
                  <a:defRPr sz="2000">
                    <a:solidFill>
                      <a:schemeClr val="tx1"/>
                    </a:solidFill>
                    <a:latin typeface="Arial" charset="0"/>
                  </a:defRPr>
                </a:lvl9pPr>
              </a:lstStyle>
              <a:p>
                <a:pPr algn="ctr" eaLnBrk="1" hangingPunct="1"/>
                <a:r>
                  <a:rPr lang="en-US"/>
                  <a:t>V</a:t>
                </a:r>
                <a:r>
                  <a:rPr lang="en-US" baseline="-25000"/>
                  <a:t>Z</a:t>
                </a:r>
                <a:endParaRPr lang="en-US"/>
              </a:p>
            </p:txBody>
          </p:sp>
          <p:sp>
            <p:nvSpPr>
              <p:cNvPr id="5142" name="Text Box 57"/>
              <p:cNvSpPr txBox="1">
                <a:spLocks noChangeArrowheads="1"/>
              </p:cNvSpPr>
              <p:nvPr/>
            </p:nvSpPr>
            <p:spPr bwMode="auto">
              <a:xfrm rot="10800000" flipH="1" flipV="1">
                <a:off x="987" y="4714"/>
                <a:ext cx="81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979488" eaLnBrk="0" hangingPunct="0">
                  <a:defRPr sz="2000">
                    <a:solidFill>
                      <a:schemeClr val="tx1"/>
                    </a:solidFill>
                    <a:latin typeface="Arial" charset="0"/>
                  </a:defRPr>
                </a:lvl1pPr>
                <a:lvl2pPr marL="742950" indent="-285750" defTabSz="979488" eaLnBrk="0" hangingPunct="0">
                  <a:defRPr sz="2000">
                    <a:solidFill>
                      <a:schemeClr val="tx1"/>
                    </a:solidFill>
                    <a:latin typeface="Arial" charset="0"/>
                  </a:defRPr>
                </a:lvl2pPr>
                <a:lvl3pPr marL="1143000" indent="-228600" defTabSz="979488" eaLnBrk="0" hangingPunct="0">
                  <a:defRPr sz="2000">
                    <a:solidFill>
                      <a:schemeClr val="tx1"/>
                    </a:solidFill>
                    <a:latin typeface="Arial" charset="0"/>
                  </a:defRPr>
                </a:lvl3pPr>
                <a:lvl4pPr marL="1600200" indent="-228600" defTabSz="979488" eaLnBrk="0" hangingPunct="0">
                  <a:defRPr sz="2000">
                    <a:solidFill>
                      <a:schemeClr val="tx1"/>
                    </a:solidFill>
                    <a:latin typeface="Arial" charset="0"/>
                  </a:defRPr>
                </a:lvl4pPr>
                <a:lvl5pPr marL="2057400" indent="-228600" defTabSz="979488" eaLnBrk="0" hangingPunct="0">
                  <a:defRPr sz="2000">
                    <a:solidFill>
                      <a:schemeClr val="tx1"/>
                    </a:solidFill>
                    <a:latin typeface="Arial" charset="0"/>
                  </a:defRPr>
                </a:lvl5pPr>
                <a:lvl6pPr marL="2514600" indent="-228600" defTabSz="979488" eaLnBrk="0" fontAlgn="base" hangingPunct="0">
                  <a:spcBef>
                    <a:spcPct val="50000"/>
                  </a:spcBef>
                  <a:spcAft>
                    <a:spcPct val="0"/>
                  </a:spcAft>
                  <a:defRPr sz="2000">
                    <a:solidFill>
                      <a:schemeClr val="tx1"/>
                    </a:solidFill>
                    <a:latin typeface="Arial" charset="0"/>
                  </a:defRPr>
                </a:lvl6pPr>
                <a:lvl7pPr marL="2971800" indent="-228600" defTabSz="979488" eaLnBrk="0" fontAlgn="base" hangingPunct="0">
                  <a:spcBef>
                    <a:spcPct val="50000"/>
                  </a:spcBef>
                  <a:spcAft>
                    <a:spcPct val="0"/>
                  </a:spcAft>
                  <a:defRPr sz="2000">
                    <a:solidFill>
                      <a:schemeClr val="tx1"/>
                    </a:solidFill>
                    <a:latin typeface="Arial" charset="0"/>
                  </a:defRPr>
                </a:lvl7pPr>
                <a:lvl8pPr marL="3429000" indent="-228600" defTabSz="979488" eaLnBrk="0" fontAlgn="base" hangingPunct="0">
                  <a:spcBef>
                    <a:spcPct val="50000"/>
                  </a:spcBef>
                  <a:spcAft>
                    <a:spcPct val="0"/>
                  </a:spcAft>
                  <a:defRPr sz="2000">
                    <a:solidFill>
                      <a:schemeClr val="tx1"/>
                    </a:solidFill>
                    <a:latin typeface="Arial" charset="0"/>
                  </a:defRPr>
                </a:lvl8pPr>
                <a:lvl9pPr marL="3886200" indent="-228600" defTabSz="979488" eaLnBrk="0" fontAlgn="base" hangingPunct="0">
                  <a:spcBef>
                    <a:spcPct val="50000"/>
                  </a:spcBef>
                  <a:spcAft>
                    <a:spcPct val="0"/>
                  </a:spcAft>
                  <a:defRPr sz="2000">
                    <a:solidFill>
                      <a:schemeClr val="tx1"/>
                    </a:solidFill>
                    <a:latin typeface="Arial" charset="0"/>
                  </a:defRPr>
                </a:lvl9pPr>
              </a:lstStyle>
              <a:p>
                <a:pPr algn="ctr" eaLnBrk="1" hangingPunct="1"/>
                <a:r>
                  <a:rPr lang="en-US" sz="1400">
                    <a:solidFill>
                      <a:srgbClr val="CC9900"/>
                    </a:solidFill>
                  </a:rPr>
                  <a:t>Anode (A)</a:t>
                </a:r>
              </a:p>
            </p:txBody>
          </p:sp>
          <p:sp>
            <p:nvSpPr>
              <p:cNvPr id="5143" name="Text Box 58"/>
              <p:cNvSpPr txBox="1">
                <a:spLocks noChangeArrowheads="1"/>
              </p:cNvSpPr>
              <p:nvPr/>
            </p:nvSpPr>
            <p:spPr bwMode="auto">
              <a:xfrm>
                <a:off x="912" y="3417"/>
                <a:ext cx="97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979488" eaLnBrk="0" hangingPunct="0">
                  <a:defRPr sz="2000">
                    <a:solidFill>
                      <a:schemeClr val="tx1"/>
                    </a:solidFill>
                    <a:latin typeface="Arial" charset="0"/>
                  </a:defRPr>
                </a:lvl1pPr>
                <a:lvl2pPr marL="742950" indent="-285750" defTabSz="979488" eaLnBrk="0" hangingPunct="0">
                  <a:defRPr sz="2000">
                    <a:solidFill>
                      <a:schemeClr val="tx1"/>
                    </a:solidFill>
                    <a:latin typeface="Arial" charset="0"/>
                  </a:defRPr>
                </a:lvl2pPr>
                <a:lvl3pPr marL="1143000" indent="-228600" defTabSz="979488" eaLnBrk="0" hangingPunct="0">
                  <a:defRPr sz="2000">
                    <a:solidFill>
                      <a:schemeClr val="tx1"/>
                    </a:solidFill>
                    <a:latin typeface="Arial" charset="0"/>
                  </a:defRPr>
                </a:lvl3pPr>
                <a:lvl4pPr marL="1600200" indent="-228600" defTabSz="979488" eaLnBrk="0" hangingPunct="0">
                  <a:defRPr sz="2000">
                    <a:solidFill>
                      <a:schemeClr val="tx1"/>
                    </a:solidFill>
                    <a:latin typeface="Arial" charset="0"/>
                  </a:defRPr>
                </a:lvl4pPr>
                <a:lvl5pPr marL="2057400" indent="-228600" defTabSz="979488" eaLnBrk="0" hangingPunct="0">
                  <a:defRPr sz="2000">
                    <a:solidFill>
                      <a:schemeClr val="tx1"/>
                    </a:solidFill>
                    <a:latin typeface="Arial" charset="0"/>
                  </a:defRPr>
                </a:lvl5pPr>
                <a:lvl6pPr marL="2514600" indent="-228600" defTabSz="979488" eaLnBrk="0" fontAlgn="base" hangingPunct="0">
                  <a:spcBef>
                    <a:spcPct val="50000"/>
                  </a:spcBef>
                  <a:spcAft>
                    <a:spcPct val="0"/>
                  </a:spcAft>
                  <a:defRPr sz="2000">
                    <a:solidFill>
                      <a:schemeClr val="tx1"/>
                    </a:solidFill>
                    <a:latin typeface="Arial" charset="0"/>
                  </a:defRPr>
                </a:lvl6pPr>
                <a:lvl7pPr marL="2971800" indent="-228600" defTabSz="979488" eaLnBrk="0" fontAlgn="base" hangingPunct="0">
                  <a:spcBef>
                    <a:spcPct val="50000"/>
                  </a:spcBef>
                  <a:spcAft>
                    <a:spcPct val="0"/>
                  </a:spcAft>
                  <a:defRPr sz="2000">
                    <a:solidFill>
                      <a:schemeClr val="tx1"/>
                    </a:solidFill>
                    <a:latin typeface="Arial" charset="0"/>
                  </a:defRPr>
                </a:lvl7pPr>
                <a:lvl8pPr marL="3429000" indent="-228600" defTabSz="979488" eaLnBrk="0" fontAlgn="base" hangingPunct="0">
                  <a:spcBef>
                    <a:spcPct val="50000"/>
                  </a:spcBef>
                  <a:spcAft>
                    <a:spcPct val="0"/>
                  </a:spcAft>
                  <a:defRPr sz="2000">
                    <a:solidFill>
                      <a:schemeClr val="tx1"/>
                    </a:solidFill>
                    <a:latin typeface="Arial" charset="0"/>
                  </a:defRPr>
                </a:lvl8pPr>
                <a:lvl9pPr marL="3886200" indent="-228600" defTabSz="979488" eaLnBrk="0" fontAlgn="base" hangingPunct="0">
                  <a:spcBef>
                    <a:spcPct val="50000"/>
                  </a:spcBef>
                  <a:spcAft>
                    <a:spcPct val="0"/>
                  </a:spcAft>
                  <a:defRPr sz="2000">
                    <a:solidFill>
                      <a:schemeClr val="tx1"/>
                    </a:solidFill>
                    <a:latin typeface="Arial" charset="0"/>
                  </a:defRPr>
                </a:lvl9pPr>
              </a:lstStyle>
              <a:p>
                <a:pPr algn="ctr" eaLnBrk="1" hangingPunct="1"/>
                <a:r>
                  <a:rPr lang="en-US" sz="1400">
                    <a:solidFill>
                      <a:srgbClr val="CC9900"/>
                    </a:solidFill>
                  </a:rPr>
                  <a:t>Cathode (K)</a:t>
                </a:r>
              </a:p>
            </p:txBody>
          </p:sp>
        </p:grpSp>
        <p:grpSp>
          <p:nvGrpSpPr>
            <p:cNvPr id="5132" name="Group 65"/>
            <p:cNvGrpSpPr>
              <a:grpSpLocks/>
            </p:cNvGrpSpPr>
            <p:nvPr/>
          </p:nvGrpSpPr>
          <p:grpSpPr bwMode="auto">
            <a:xfrm>
              <a:off x="2160" y="3363"/>
              <a:ext cx="288" cy="1660"/>
              <a:chOff x="2160" y="3363"/>
              <a:chExt cx="288" cy="1660"/>
            </a:xfrm>
          </p:grpSpPr>
          <p:pic>
            <p:nvPicPr>
              <p:cNvPr id="5133" name="Picture 6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1683" y="4035"/>
                <a:ext cx="12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4" name="Text Box 62"/>
              <p:cNvSpPr txBox="1">
                <a:spLocks noChangeArrowheads="1"/>
              </p:cNvSpPr>
              <p:nvPr/>
            </p:nvSpPr>
            <p:spPr bwMode="auto">
              <a:xfrm>
                <a:off x="2187" y="3363"/>
                <a:ext cx="24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979488" eaLnBrk="0" hangingPunct="0">
                  <a:defRPr sz="2000">
                    <a:solidFill>
                      <a:schemeClr val="tx1"/>
                    </a:solidFill>
                    <a:latin typeface="Arial" charset="0"/>
                  </a:defRPr>
                </a:lvl1pPr>
                <a:lvl2pPr marL="742950" indent="-285750" defTabSz="979488" eaLnBrk="0" hangingPunct="0">
                  <a:defRPr sz="2000">
                    <a:solidFill>
                      <a:schemeClr val="tx1"/>
                    </a:solidFill>
                    <a:latin typeface="Arial" charset="0"/>
                  </a:defRPr>
                </a:lvl2pPr>
                <a:lvl3pPr marL="1143000" indent="-228600" defTabSz="979488" eaLnBrk="0" hangingPunct="0">
                  <a:defRPr sz="2000">
                    <a:solidFill>
                      <a:schemeClr val="tx1"/>
                    </a:solidFill>
                    <a:latin typeface="Arial" charset="0"/>
                  </a:defRPr>
                </a:lvl3pPr>
                <a:lvl4pPr marL="1600200" indent="-228600" defTabSz="979488" eaLnBrk="0" hangingPunct="0">
                  <a:defRPr sz="2000">
                    <a:solidFill>
                      <a:schemeClr val="tx1"/>
                    </a:solidFill>
                    <a:latin typeface="Arial" charset="0"/>
                  </a:defRPr>
                </a:lvl4pPr>
                <a:lvl5pPr marL="2057400" indent="-228600" defTabSz="979488" eaLnBrk="0" hangingPunct="0">
                  <a:defRPr sz="2000">
                    <a:solidFill>
                      <a:schemeClr val="tx1"/>
                    </a:solidFill>
                    <a:latin typeface="Arial" charset="0"/>
                  </a:defRPr>
                </a:lvl5pPr>
                <a:lvl6pPr marL="2514600" indent="-228600" defTabSz="979488" eaLnBrk="0" fontAlgn="base" hangingPunct="0">
                  <a:spcBef>
                    <a:spcPct val="50000"/>
                  </a:spcBef>
                  <a:spcAft>
                    <a:spcPct val="0"/>
                  </a:spcAft>
                  <a:defRPr sz="2000">
                    <a:solidFill>
                      <a:schemeClr val="tx1"/>
                    </a:solidFill>
                    <a:latin typeface="Arial" charset="0"/>
                  </a:defRPr>
                </a:lvl6pPr>
                <a:lvl7pPr marL="2971800" indent="-228600" defTabSz="979488" eaLnBrk="0" fontAlgn="base" hangingPunct="0">
                  <a:spcBef>
                    <a:spcPct val="50000"/>
                  </a:spcBef>
                  <a:spcAft>
                    <a:spcPct val="0"/>
                  </a:spcAft>
                  <a:defRPr sz="2000">
                    <a:solidFill>
                      <a:schemeClr val="tx1"/>
                    </a:solidFill>
                    <a:latin typeface="Arial" charset="0"/>
                  </a:defRPr>
                </a:lvl7pPr>
                <a:lvl8pPr marL="3429000" indent="-228600" defTabSz="979488" eaLnBrk="0" fontAlgn="base" hangingPunct="0">
                  <a:spcBef>
                    <a:spcPct val="50000"/>
                  </a:spcBef>
                  <a:spcAft>
                    <a:spcPct val="0"/>
                  </a:spcAft>
                  <a:defRPr sz="2000">
                    <a:solidFill>
                      <a:schemeClr val="tx1"/>
                    </a:solidFill>
                    <a:latin typeface="Arial" charset="0"/>
                  </a:defRPr>
                </a:lvl8pPr>
                <a:lvl9pPr marL="3886200" indent="-228600" defTabSz="979488" eaLnBrk="0" fontAlgn="base" hangingPunct="0">
                  <a:spcBef>
                    <a:spcPct val="50000"/>
                  </a:spcBef>
                  <a:spcAft>
                    <a:spcPct val="0"/>
                  </a:spcAft>
                  <a:defRPr sz="2000">
                    <a:solidFill>
                      <a:schemeClr val="tx1"/>
                    </a:solidFill>
                    <a:latin typeface="Arial" charset="0"/>
                  </a:defRPr>
                </a:lvl9pPr>
              </a:lstStyle>
              <a:p>
                <a:pPr algn="ctr" eaLnBrk="1" hangingPunct="1"/>
                <a:r>
                  <a:rPr lang="en-US" sz="1400"/>
                  <a:t>K</a:t>
                </a:r>
              </a:p>
            </p:txBody>
          </p:sp>
          <p:sp>
            <p:nvSpPr>
              <p:cNvPr id="5135" name="Text Box 63"/>
              <p:cNvSpPr txBox="1">
                <a:spLocks noChangeArrowheads="1"/>
              </p:cNvSpPr>
              <p:nvPr/>
            </p:nvSpPr>
            <p:spPr bwMode="auto">
              <a:xfrm>
                <a:off x="2199" y="4752"/>
                <a:ext cx="24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979488" eaLnBrk="0" hangingPunct="0">
                  <a:defRPr sz="2000">
                    <a:solidFill>
                      <a:schemeClr val="tx1"/>
                    </a:solidFill>
                    <a:latin typeface="Arial" charset="0"/>
                  </a:defRPr>
                </a:lvl1pPr>
                <a:lvl2pPr marL="742950" indent="-285750" defTabSz="979488" eaLnBrk="0" hangingPunct="0">
                  <a:defRPr sz="2000">
                    <a:solidFill>
                      <a:schemeClr val="tx1"/>
                    </a:solidFill>
                    <a:latin typeface="Arial" charset="0"/>
                  </a:defRPr>
                </a:lvl2pPr>
                <a:lvl3pPr marL="1143000" indent="-228600" defTabSz="979488" eaLnBrk="0" hangingPunct="0">
                  <a:defRPr sz="2000">
                    <a:solidFill>
                      <a:schemeClr val="tx1"/>
                    </a:solidFill>
                    <a:latin typeface="Arial" charset="0"/>
                  </a:defRPr>
                </a:lvl3pPr>
                <a:lvl4pPr marL="1600200" indent="-228600" defTabSz="979488" eaLnBrk="0" hangingPunct="0">
                  <a:defRPr sz="2000">
                    <a:solidFill>
                      <a:schemeClr val="tx1"/>
                    </a:solidFill>
                    <a:latin typeface="Arial" charset="0"/>
                  </a:defRPr>
                </a:lvl4pPr>
                <a:lvl5pPr marL="2057400" indent="-228600" defTabSz="979488" eaLnBrk="0" hangingPunct="0">
                  <a:defRPr sz="2000">
                    <a:solidFill>
                      <a:schemeClr val="tx1"/>
                    </a:solidFill>
                    <a:latin typeface="Arial" charset="0"/>
                  </a:defRPr>
                </a:lvl5pPr>
                <a:lvl6pPr marL="2514600" indent="-228600" defTabSz="979488" eaLnBrk="0" fontAlgn="base" hangingPunct="0">
                  <a:spcBef>
                    <a:spcPct val="50000"/>
                  </a:spcBef>
                  <a:spcAft>
                    <a:spcPct val="0"/>
                  </a:spcAft>
                  <a:defRPr sz="2000">
                    <a:solidFill>
                      <a:schemeClr val="tx1"/>
                    </a:solidFill>
                    <a:latin typeface="Arial" charset="0"/>
                  </a:defRPr>
                </a:lvl6pPr>
                <a:lvl7pPr marL="2971800" indent="-228600" defTabSz="979488" eaLnBrk="0" fontAlgn="base" hangingPunct="0">
                  <a:spcBef>
                    <a:spcPct val="50000"/>
                  </a:spcBef>
                  <a:spcAft>
                    <a:spcPct val="0"/>
                  </a:spcAft>
                  <a:defRPr sz="2000">
                    <a:solidFill>
                      <a:schemeClr val="tx1"/>
                    </a:solidFill>
                    <a:latin typeface="Arial" charset="0"/>
                  </a:defRPr>
                </a:lvl7pPr>
                <a:lvl8pPr marL="3429000" indent="-228600" defTabSz="979488" eaLnBrk="0" fontAlgn="base" hangingPunct="0">
                  <a:spcBef>
                    <a:spcPct val="50000"/>
                  </a:spcBef>
                  <a:spcAft>
                    <a:spcPct val="0"/>
                  </a:spcAft>
                  <a:defRPr sz="2000">
                    <a:solidFill>
                      <a:schemeClr val="tx1"/>
                    </a:solidFill>
                    <a:latin typeface="Arial" charset="0"/>
                  </a:defRPr>
                </a:lvl8pPr>
                <a:lvl9pPr marL="3886200" indent="-228600" defTabSz="979488" eaLnBrk="0" fontAlgn="base" hangingPunct="0">
                  <a:spcBef>
                    <a:spcPct val="50000"/>
                  </a:spcBef>
                  <a:spcAft>
                    <a:spcPct val="0"/>
                  </a:spcAft>
                  <a:defRPr sz="2000">
                    <a:solidFill>
                      <a:schemeClr val="tx1"/>
                    </a:solidFill>
                    <a:latin typeface="Arial" charset="0"/>
                  </a:defRPr>
                </a:lvl9pPr>
              </a:lstStyle>
              <a:p>
                <a:pPr algn="ctr" eaLnBrk="1" hangingPunct="1"/>
                <a:r>
                  <a:rPr lang="en-US" sz="1400"/>
                  <a:t>A</a:t>
                </a:r>
              </a:p>
            </p:txBody>
          </p:sp>
        </p:grpSp>
      </p:grpSp>
      <p:sp>
        <p:nvSpPr>
          <p:cNvPr id="5129" name="Text Box 71"/>
          <p:cNvSpPr txBox="1">
            <a:spLocks noChangeArrowheads="1"/>
          </p:cNvSpPr>
          <p:nvPr/>
        </p:nvSpPr>
        <p:spPr bwMode="auto">
          <a:xfrm>
            <a:off x="4000500" y="6356804"/>
            <a:ext cx="4889500" cy="28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113" tIns="35556" rIns="71113" bIns="35556">
            <a:spAutoFit/>
          </a:bodyPr>
          <a:lstStyle>
            <a:lvl1pPr defTabSz="979488" eaLnBrk="0" hangingPunct="0">
              <a:defRPr sz="2000">
                <a:solidFill>
                  <a:schemeClr val="tx1"/>
                </a:solidFill>
                <a:latin typeface="Arial" charset="0"/>
              </a:defRPr>
            </a:lvl1pPr>
            <a:lvl2pPr marL="742950" indent="-285750" defTabSz="979488" eaLnBrk="0" hangingPunct="0">
              <a:defRPr sz="2000">
                <a:solidFill>
                  <a:schemeClr val="tx1"/>
                </a:solidFill>
                <a:latin typeface="Arial" charset="0"/>
              </a:defRPr>
            </a:lvl2pPr>
            <a:lvl3pPr marL="1143000" indent="-228600" defTabSz="979488" eaLnBrk="0" hangingPunct="0">
              <a:defRPr sz="2000">
                <a:solidFill>
                  <a:schemeClr val="tx1"/>
                </a:solidFill>
                <a:latin typeface="Arial" charset="0"/>
              </a:defRPr>
            </a:lvl3pPr>
            <a:lvl4pPr marL="1600200" indent="-228600" defTabSz="979488" eaLnBrk="0" hangingPunct="0">
              <a:defRPr sz="2000">
                <a:solidFill>
                  <a:schemeClr val="tx1"/>
                </a:solidFill>
                <a:latin typeface="Arial" charset="0"/>
              </a:defRPr>
            </a:lvl4pPr>
            <a:lvl5pPr marL="2057400" indent="-228600" defTabSz="979488" eaLnBrk="0" hangingPunct="0">
              <a:defRPr sz="2000">
                <a:solidFill>
                  <a:schemeClr val="tx1"/>
                </a:solidFill>
                <a:latin typeface="Arial" charset="0"/>
              </a:defRPr>
            </a:lvl5pPr>
            <a:lvl6pPr marL="2514600" indent="-228600" defTabSz="979488" eaLnBrk="0" fontAlgn="base" hangingPunct="0">
              <a:spcBef>
                <a:spcPct val="50000"/>
              </a:spcBef>
              <a:spcAft>
                <a:spcPct val="0"/>
              </a:spcAft>
              <a:defRPr sz="2000">
                <a:solidFill>
                  <a:schemeClr val="tx1"/>
                </a:solidFill>
                <a:latin typeface="Arial" charset="0"/>
              </a:defRPr>
            </a:lvl6pPr>
            <a:lvl7pPr marL="2971800" indent="-228600" defTabSz="979488" eaLnBrk="0" fontAlgn="base" hangingPunct="0">
              <a:spcBef>
                <a:spcPct val="50000"/>
              </a:spcBef>
              <a:spcAft>
                <a:spcPct val="0"/>
              </a:spcAft>
              <a:defRPr sz="2000">
                <a:solidFill>
                  <a:schemeClr val="tx1"/>
                </a:solidFill>
                <a:latin typeface="Arial" charset="0"/>
              </a:defRPr>
            </a:lvl7pPr>
            <a:lvl8pPr marL="3429000" indent="-228600" defTabSz="979488" eaLnBrk="0" fontAlgn="base" hangingPunct="0">
              <a:spcBef>
                <a:spcPct val="50000"/>
              </a:spcBef>
              <a:spcAft>
                <a:spcPct val="0"/>
              </a:spcAft>
              <a:defRPr sz="2000">
                <a:solidFill>
                  <a:schemeClr val="tx1"/>
                </a:solidFill>
                <a:latin typeface="Arial" charset="0"/>
              </a:defRPr>
            </a:lvl8pPr>
            <a:lvl9pPr marL="3886200" indent="-228600" defTabSz="979488" eaLnBrk="0" fontAlgn="base" hangingPunct="0">
              <a:spcBef>
                <a:spcPct val="50000"/>
              </a:spcBef>
              <a:spcAft>
                <a:spcPct val="0"/>
              </a:spcAft>
              <a:defRPr sz="2000">
                <a:solidFill>
                  <a:schemeClr val="tx1"/>
                </a:solidFill>
                <a:latin typeface="Arial" charset="0"/>
              </a:defRPr>
            </a:lvl9pPr>
          </a:lstStyle>
          <a:p>
            <a:pPr algn="ctr" eaLnBrk="1" hangingPunct="1"/>
            <a:r>
              <a:rPr lang="en-US" sz="1400" dirty="0" err="1" smtClean="0"/>
              <a:t>Zener</a:t>
            </a:r>
            <a:r>
              <a:rPr lang="en-US" sz="1400" dirty="0" smtClean="0"/>
              <a:t> </a:t>
            </a:r>
            <a:r>
              <a:rPr lang="en-US" sz="1400" dirty="0"/>
              <a:t>diode voltage-</a:t>
            </a:r>
            <a:r>
              <a:rPr lang="en-US" sz="1400" dirty="0" err="1"/>
              <a:t>curent</a:t>
            </a:r>
            <a:r>
              <a:rPr lang="en-US" sz="1400" dirty="0"/>
              <a:t> (V-I) characteristic.</a:t>
            </a:r>
          </a:p>
        </p:txBody>
      </p:sp>
      <p:grpSp>
        <p:nvGrpSpPr>
          <p:cNvPr id="2" name="Group 1"/>
          <p:cNvGrpSpPr>
            <a:grpSpLocks noChangeAspect="1"/>
          </p:cNvGrpSpPr>
          <p:nvPr/>
        </p:nvGrpSpPr>
        <p:grpSpPr>
          <a:xfrm>
            <a:off x="4732847" y="3202570"/>
            <a:ext cx="3566160" cy="2697365"/>
            <a:chOff x="4546600" y="2897188"/>
            <a:chExt cx="4445000" cy="3362098"/>
          </a:xfrm>
        </p:grpSpPr>
        <p:pic>
          <p:nvPicPr>
            <p:cNvPr id="5127" name="Picture 6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6600" y="2897188"/>
              <a:ext cx="4445000" cy="3362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0" name="Text Box 72"/>
            <p:cNvSpPr txBox="1">
              <a:spLocks noChangeArrowheads="1"/>
            </p:cNvSpPr>
            <p:nvPr/>
          </p:nvSpPr>
          <p:spPr bwMode="auto">
            <a:xfrm>
              <a:off x="5461000" y="4245429"/>
              <a:ext cx="508000" cy="2872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113" tIns="35556" rIns="71113" bIns="35556">
              <a:spAutoFit/>
            </a:bodyPr>
            <a:lstStyle>
              <a:lvl1pPr defTabSz="979488" eaLnBrk="0" hangingPunct="0">
                <a:defRPr sz="2000">
                  <a:solidFill>
                    <a:schemeClr val="tx1"/>
                  </a:solidFill>
                  <a:latin typeface="Arial" charset="0"/>
                </a:defRPr>
              </a:lvl1pPr>
              <a:lvl2pPr marL="742950" indent="-285750" defTabSz="979488" eaLnBrk="0" hangingPunct="0">
                <a:defRPr sz="2000">
                  <a:solidFill>
                    <a:schemeClr val="tx1"/>
                  </a:solidFill>
                  <a:latin typeface="Arial" charset="0"/>
                </a:defRPr>
              </a:lvl2pPr>
              <a:lvl3pPr marL="1143000" indent="-228600" defTabSz="979488" eaLnBrk="0" hangingPunct="0">
                <a:defRPr sz="2000">
                  <a:solidFill>
                    <a:schemeClr val="tx1"/>
                  </a:solidFill>
                  <a:latin typeface="Arial" charset="0"/>
                </a:defRPr>
              </a:lvl3pPr>
              <a:lvl4pPr marL="1600200" indent="-228600" defTabSz="979488" eaLnBrk="0" hangingPunct="0">
                <a:defRPr sz="2000">
                  <a:solidFill>
                    <a:schemeClr val="tx1"/>
                  </a:solidFill>
                  <a:latin typeface="Arial" charset="0"/>
                </a:defRPr>
              </a:lvl4pPr>
              <a:lvl5pPr marL="2057400" indent="-228600" defTabSz="979488" eaLnBrk="0" hangingPunct="0">
                <a:defRPr sz="2000">
                  <a:solidFill>
                    <a:schemeClr val="tx1"/>
                  </a:solidFill>
                  <a:latin typeface="Arial" charset="0"/>
                </a:defRPr>
              </a:lvl5pPr>
              <a:lvl6pPr marL="2514600" indent="-228600" defTabSz="979488" eaLnBrk="0" fontAlgn="base" hangingPunct="0">
                <a:spcBef>
                  <a:spcPct val="50000"/>
                </a:spcBef>
                <a:spcAft>
                  <a:spcPct val="0"/>
                </a:spcAft>
                <a:defRPr sz="2000">
                  <a:solidFill>
                    <a:schemeClr val="tx1"/>
                  </a:solidFill>
                  <a:latin typeface="Arial" charset="0"/>
                </a:defRPr>
              </a:lvl6pPr>
              <a:lvl7pPr marL="2971800" indent="-228600" defTabSz="979488" eaLnBrk="0" fontAlgn="base" hangingPunct="0">
                <a:spcBef>
                  <a:spcPct val="50000"/>
                </a:spcBef>
                <a:spcAft>
                  <a:spcPct val="0"/>
                </a:spcAft>
                <a:defRPr sz="2000">
                  <a:solidFill>
                    <a:schemeClr val="tx1"/>
                  </a:solidFill>
                  <a:latin typeface="Arial" charset="0"/>
                </a:defRPr>
              </a:lvl7pPr>
              <a:lvl8pPr marL="3429000" indent="-228600" defTabSz="979488" eaLnBrk="0" fontAlgn="base" hangingPunct="0">
                <a:spcBef>
                  <a:spcPct val="50000"/>
                </a:spcBef>
                <a:spcAft>
                  <a:spcPct val="0"/>
                </a:spcAft>
                <a:defRPr sz="2000">
                  <a:solidFill>
                    <a:schemeClr val="tx1"/>
                  </a:solidFill>
                  <a:latin typeface="Arial" charset="0"/>
                </a:defRPr>
              </a:lvl8pPr>
              <a:lvl9pPr marL="3886200" indent="-228600" defTabSz="979488" eaLnBrk="0" fontAlgn="base" hangingPunct="0">
                <a:spcBef>
                  <a:spcPct val="50000"/>
                </a:spcBef>
                <a:spcAft>
                  <a:spcPct val="0"/>
                </a:spcAft>
                <a:defRPr sz="2000">
                  <a:solidFill>
                    <a:schemeClr val="tx1"/>
                  </a:solidFill>
                  <a:latin typeface="Arial" charset="0"/>
                </a:defRPr>
              </a:lvl9pPr>
            </a:lstStyle>
            <a:p>
              <a:pPr eaLnBrk="1" hangingPunct="1"/>
              <a:r>
                <a:rPr lang="en-US" sz="1400"/>
                <a:t>V</a:t>
              </a:r>
              <a:r>
                <a:rPr lang="en-US" sz="1400" baseline="-25000"/>
                <a:t>BR</a:t>
              </a:r>
            </a:p>
          </p:txBody>
        </p:sp>
      </p:grpSp>
    </p:spTree>
    <p:extLst>
      <p:ext uri="{BB962C8B-B14F-4D97-AF65-F5344CB8AC3E}">
        <p14:creationId xmlns:p14="http://schemas.microsoft.com/office/powerpoint/2010/main" val="10255809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3"/>
          <p:cNvSpPr txBox="1">
            <a:spLocks noChangeArrowheads="1"/>
          </p:cNvSpPr>
          <p:nvPr/>
        </p:nvSpPr>
        <p:spPr bwMode="auto">
          <a:xfrm>
            <a:off x="317500" y="2340429"/>
            <a:ext cx="3492500" cy="379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113" tIns="35556" rIns="71113" bIns="35556">
            <a:spAutoFit/>
          </a:bodyPr>
          <a:lstStyle>
            <a:lvl1pPr defTabSz="979488" eaLnBrk="0" hangingPunct="0">
              <a:defRPr sz="2000">
                <a:solidFill>
                  <a:schemeClr val="tx1"/>
                </a:solidFill>
                <a:latin typeface="Arial" charset="0"/>
              </a:defRPr>
            </a:lvl1pPr>
            <a:lvl2pPr marL="742950" indent="-285750" defTabSz="979488" eaLnBrk="0" hangingPunct="0">
              <a:defRPr sz="2000">
                <a:solidFill>
                  <a:schemeClr val="tx1"/>
                </a:solidFill>
                <a:latin typeface="Arial" charset="0"/>
              </a:defRPr>
            </a:lvl2pPr>
            <a:lvl3pPr marL="1143000" indent="-228600" defTabSz="979488" eaLnBrk="0" hangingPunct="0">
              <a:defRPr sz="2000">
                <a:solidFill>
                  <a:schemeClr val="tx1"/>
                </a:solidFill>
                <a:latin typeface="Arial" charset="0"/>
              </a:defRPr>
            </a:lvl3pPr>
            <a:lvl4pPr marL="1600200" indent="-228600" defTabSz="979488" eaLnBrk="0" hangingPunct="0">
              <a:defRPr sz="2000">
                <a:solidFill>
                  <a:schemeClr val="tx1"/>
                </a:solidFill>
                <a:latin typeface="Arial" charset="0"/>
              </a:defRPr>
            </a:lvl4pPr>
            <a:lvl5pPr marL="2057400" indent="-228600" defTabSz="979488" eaLnBrk="0" hangingPunct="0">
              <a:defRPr sz="2000">
                <a:solidFill>
                  <a:schemeClr val="tx1"/>
                </a:solidFill>
                <a:latin typeface="Arial" charset="0"/>
              </a:defRPr>
            </a:lvl5pPr>
            <a:lvl6pPr marL="2514600" indent="-228600" defTabSz="979488" eaLnBrk="0" fontAlgn="base" hangingPunct="0">
              <a:spcBef>
                <a:spcPct val="50000"/>
              </a:spcBef>
              <a:spcAft>
                <a:spcPct val="0"/>
              </a:spcAft>
              <a:defRPr sz="2000">
                <a:solidFill>
                  <a:schemeClr val="tx1"/>
                </a:solidFill>
                <a:latin typeface="Arial" charset="0"/>
              </a:defRPr>
            </a:lvl6pPr>
            <a:lvl7pPr marL="2971800" indent="-228600" defTabSz="979488" eaLnBrk="0" fontAlgn="base" hangingPunct="0">
              <a:spcBef>
                <a:spcPct val="50000"/>
              </a:spcBef>
              <a:spcAft>
                <a:spcPct val="0"/>
              </a:spcAft>
              <a:defRPr sz="2000">
                <a:solidFill>
                  <a:schemeClr val="tx1"/>
                </a:solidFill>
                <a:latin typeface="Arial" charset="0"/>
              </a:defRPr>
            </a:lvl7pPr>
            <a:lvl8pPr marL="3429000" indent="-228600" defTabSz="979488" eaLnBrk="0" fontAlgn="base" hangingPunct="0">
              <a:spcBef>
                <a:spcPct val="50000"/>
              </a:spcBef>
              <a:spcAft>
                <a:spcPct val="0"/>
              </a:spcAft>
              <a:defRPr sz="2000">
                <a:solidFill>
                  <a:schemeClr val="tx1"/>
                </a:solidFill>
                <a:latin typeface="Arial" charset="0"/>
              </a:defRPr>
            </a:lvl8pPr>
            <a:lvl9pPr marL="3886200" indent="-228600" defTabSz="979488" eaLnBrk="0" fontAlgn="base" hangingPunct="0">
              <a:spcBef>
                <a:spcPct val="50000"/>
              </a:spcBef>
              <a:spcAft>
                <a:spcPct val="0"/>
              </a:spcAft>
              <a:defRPr sz="2000">
                <a:solidFill>
                  <a:schemeClr val="tx1"/>
                </a:solidFill>
                <a:latin typeface="Arial" charset="0"/>
              </a:defRPr>
            </a:lvl9pPr>
          </a:lstStyle>
          <a:p>
            <a:pPr eaLnBrk="1" hangingPunct="1"/>
            <a:r>
              <a:rPr lang="en-US"/>
              <a:t> </a:t>
            </a:r>
          </a:p>
        </p:txBody>
      </p:sp>
      <p:sp>
        <p:nvSpPr>
          <p:cNvPr id="7172" name="Text Box 4"/>
          <p:cNvSpPr txBox="1">
            <a:spLocks noChangeArrowheads="1"/>
          </p:cNvSpPr>
          <p:nvPr/>
        </p:nvSpPr>
        <p:spPr bwMode="auto">
          <a:xfrm>
            <a:off x="1460500" y="1088137"/>
            <a:ext cx="6540500" cy="333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113" tIns="35556" rIns="71113" bIns="35556">
            <a:spAutoFit/>
          </a:bodyPr>
          <a:lstStyle>
            <a:lvl1pPr marL="342900" indent="-342900" defTabSz="979488" eaLnBrk="0" hangingPunct="0">
              <a:defRPr sz="2000">
                <a:solidFill>
                  <a:schemeClr val="tx1"/>
                </a:solidFill>
                <a:latin typeface="Arial" charset="0"/>
              </a:defRPr>
            </a:lvl1pPr>
            <a:lvl2pPr marL="742950" indent="-285750" defTabSz="979488" eaLnBrk="0" hangingPunct="0">
              <a:defRPr sz="2000">
                <a:solidFill>
                  <a:schemeClr val="tx1"/>
                </a:solidFill>
                <a:latin typeface="Arial" charset="0"/>
              </a:defRPr>
            </a:lvl2pPr>
            <a:lvl3pPr marL="1143000" indent="-228600" defTabSz="979488" eaLnBrk="0" hangingPunct="0">
              <a:defRPr sz="2000">
                <a:solidFill>
                  <a:schemeClr val="tx1"/>
                </a:solidFill>
                <a:latin typeface="Arial" charset="0"/>
              </a:defRPr>
            </a:lvl3pPr>
            <a:lvl4pPr marL="1600200" indent="-228600" defTabSz="979488" eaLnBrk="0" hangingPunct="0">
              <a:defRPr sz="2000">
                <a:solidFill>
                  <a:schemeClr val="tx1"/>
                </a:solidFill>
                <a:latin typeface="Arial" charset="0"/>
              </a:defRPr>
            </a:lvl4pPr>
            <a:lvl5pPr marL="2057400" indent="-228600" defTabSz="979488" eaLnBrk="0" hangingPunct="0">
              <a:defRPr sz="2000">
                <a:solidFill>
                  <a:schemeClr val="tx1"/>
                </a:solidFill>
                <a:latin typeface="Arial" charset="0"/>
              </a:defRPr>
            </a:lvl5pPr>
            <a:lvl6pPr marL="2514600" indent="-228600" defTabSz="979488" eaLnBrk="0" fontAlgn="base" hangingPunct="0">
              <a:spcBef>
                <a:spcPct val="50000"/>
              </a:spcBef>
              <a:spcAft>
                <a:spcPct val="0"/>
              </a:spcAft>
              <a:defRPr sz="2000">
                <a:solidFill>
                  <a:schemeClr val="tx1"/>
                </a:solidFill>
                <a:latin typeface="Arial" charset="0"/>
              </a:defRPr>
            </a:lvl6pPr>
            <a:lvl7pPr marL="2971800" indent="-228600" defTabSz="979488" eaLnBrk="0" fontAlgn="base" hangingPunct="0">
              <a:spcBef>
                <a:spcPct val="50000"/>
              </a:spcBef>
              <a:spcAft>
                <a:spcPct val="0"/>
              </a:spcAft>
              <a:defRPr sz="2000">
                <a:solidFill>
                  <a:schemeClr val="tx1"/>
                </a:solidFill>
                <a:latin typeface="Arial" charset="0"/>
              </a:defRPr>
            </a:lvl7pPr>
            <a:lvl8pPr marL="3429000" indent="-228600" defTabSz="979488" eaLnBrk="0" fontAlgn="base" hangingPunct="0">
              <a:spcBef>
                <a:spcPct val="50000"/>
              </a:spcBef>
              <a:spcAft>
                <a:spcPct val="0"/>
              </a:spcAft>
              <a:defRPr sz="2000">
                <a:solidFill>
                  <a:schemeClr val="tx1"/>
                </a:solidFill>
                <a:latin typeface="Arial" charset="0"/>
              </a:defRPr>
            </a:lvl8pPr>
            <a:lvl9pPr marL="3886200" indent="-228600" defTabSz="979488" eaLnBrk="0" fontAlgn="base" hangingPunct="0">
              <a:spcBef>
                <a:spcPct val="50000"/>
              </a:spcBef>
              <a:spcAft>
                <a:spcPct val="0"/>
              </a:spcAft>
              <a:defRPr sz="2000">
                <a:solidFill>
                  <a:schemeClr val="tx1"/>
                </a:solidFill>
                <a:latin typeface="Arial" charset="0"/>
              </a:defRPr>
            </a:lvl9pPr>
          </a:lstStyle>
          <a:p>
            <a:pPr algn="ctr" eaLnBrk="1" hangingPunct="1"/>
            <a:r>
              <a:rPr lang="en-US" sz="1700" b="1" dirty="0" smtClean="0">
                <a:solidFill>
                  <a:srgbClr val="008080"/>
                </a:solidFill>
              </a:rPr>
              <a:t>Ideal-and-Practical </a:t>
            </a:r>
            <a:r>
              <a:rPr lang="en-US" sz="1700" b="1" dirty="0" err="1">
                <a:solidFill>
                  <a:srgbClr val="008080"/>
                </a:solidFill>
              </a:rPr>
              <a:t>Zener</a:t>
            </a:r>
            <a:r>
              <a:rPr lang="en-US" sz="1700" b="1" dirty="0">
                <a:solidFill>
                  <a:srgbClr val="008080"/>
                </a:solidFill>
              </a:rPr>
              <a:t> Equivalent Circuits</a:t>
            </a:r>
            <a:endParaRPr lang="en-US" dirty="0"/>
          </a:p>
        </p:txBody>
      </p:sp>
      <p:sp>
        <p:nvSpPr>
          <p:cNvPr id="7174" name="Rectangle 49"/>
          <p:cNvSpPr>
            <a:spLocks noChangeArrowheads="1"/>
          </p:cNvSpPr>
          <p:nvPr/>
        </p:nvSpPr>
        <p:spPr bwMode="auto">
          <a:xfrm>
            <a:off x="3619500" y="3553955"/>
            <a:ext cx="635000" cy="34880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113" tIns="35556" rIns="71113" bIns="35556" anchor="ctr">
            <a:spAutoFit/>
          </a:bodyPr>
          <a:lstStyle/>
          <a:p>
            <a:endParaRPr lang="en-US"/>
          </a:p>
        </p:txBody>
      </p:sp>
      <p:grpSp>
        <p:nvGrpSpPr>
          <p:cNvPr id="7175" name="Group 78"/>
          <p:cNvGrpSpPr>
            <a:grpSpLocks/>
          </p:cNvGrpSpPr>
          <p:nvPr/>
        </p:nvGrpSpPr>
        <p:grpSpPr bwMode="auto">
          <a:xfrm>
            <a:off x="140229" y="1524000"/>
            <a:ext cx="8749771" cy="3951741"/>
            <a:chOff x="106" y="1344"/>
            <a:chExt cx="6614" cy="3485"/>
          </a:xfrm>
        </p:grpSpPr>
        <p:grpSp>
          <p:nvGrpSpPr>
            <p:cNvPr id="7177" name="Group 77"/>
            <p:cNvGrpSpPr>
              <a:grpSpLocks/>
            </p:cNvGrpSpPr>
            <p:nvPr/>
          </p:nvGrpSpPr>
          <p:grpSpPr bwMode="auto">
            <a:xfrm>
              <a:off x="106" y="1344"/>
              <a:ext cx="2770" cy="3399"/>
              <a:chOff x="106" y="1344"/>
              <a:chExt cx="2770" cy="3399"/>
            </a:xfrm>
          </p:grpSpPr>
          <p:grpSp>
            <p:nvGrpSpPr>
              <p:cNvPr id="7188" name="Group 69"/>
              <p:cNvGrpSpPr>
                <a:grpSpLocks/>
              </p:cNvGrpSpPr>
              <p:nvPr/>
            </p:nvGrpSpPr>
            <p:grpSpPr bwMode="auto">
              <a:xfrm>
                <a:off x="106" y="1344"/>
                <a:ext cx="2770" cy="2911"/>
                <a:chOff x="106" y="1200"/>
                <a:chExt cx="2770" cy="2911"/>
              </a:xfrm>
            </p:grpSpPr>
            <p:grpSp>
              <p:nvGrpSpPr>
                <p:cNvPr id="7190" name="Group 52"/>
                <p:cNvGrpSpPr>
                  <a:grpSpLocks/>
                </p:cNvGrpSpPr>
                <p:nvPr/>
              </p:nvGrpSpPr>
              <p:grpSpPr bwMode="auto">
                <a:xfrm>
                  <a:off x="279" y="1200"/>
                  <a:ext cx="2280" cy="2450"/>
                  <a:chOff x="279" y="1188"/>
                  <a:chExt cx="2280" cy="2450"/>
                </a:xfrm>
              </p:grpSpPr>
              <p:pic>
                <p:nvPicPr>
                  <p:cNvPr id="7192" name="Picture 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 y="1392"/>
                    <a:ext cx="928" cy="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93" name="Group 43"/>
                  <p:cNvGrpSpPr>
                    <a:grpSpLocks/>
                  </p:cNvGrpSpPr>
                  <p:nvPr/>
                </p:nvGrpSpPr>
                <p:grpSpPr bwMode="auto">
                  <a:xfrm>
                    <a:off x="1104" y="1188"/>
                    <a:ext cx="1455" cy="2450"/>
                    <a:chOff x="81" y="3600"/>
                    <a:chExt cx="1455" cy="2450"/>
                  </a:xfrm>
                </p:grpSpPr>
                <p:sp>
                  <p:nvSpPr>
                    <p:cNvPr id="7195" name="Text Box 15"/>
                    <p:cNvSpPr txBox="1">
                      <a:spLocks noChangeArrowheads="1"/>
                    </p:cNvSpPr>
                    <p:nvPr/>
                  </p:nvSpPr>
                  <p:spPr bwMode="auto">
                    <a:xfrm>
                      <a:off x="1244" y="4230"/>
                      <a:ext cx="292"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311" tIns="41655" rIns="83311" bIns="41655">
                      <a:spAutoFit/>
                    </a:bodyPr>
                    <a:lstStyle>
                      <a:lvl1pPr defTabSz="892175" eaLnBrk="0" hangingPunct="0">
                        <a:defRPr sz="2000">
                          <a:solidFill>
                            <a:schemeClr val="tx1"/>
                          </a:solidFill>
                          <a:latin typeface="Arial" charset="0"/>
                        </a:defRPr>
                      </a:lvl1pPr>
                      <a:lvl2pPr marL="742950" indent="-285750" defTabSz="892175" eaLnBrk="0" hangingPunct="0">
                        <a:defRPr sz="2000">
                          <a:solidFill>
                            <a:schemeClr val="tx1"/>
                          </a:solidFill>
                          <a:latin typeface="Arial" charset="0"/>
                        </a:defRPr>
                      </a:lvl2pPr>
                      <a:lvl3pPr marL="1143000" indent="-228600" defTabSz="892175" eaLnBrk="0" hangingPunct="0">
                        <a:defRPr sz="2000">
                          <a:solidFill>
                            <a:schemeClr val="tx1"/>
                          </a:solidFill>
                          <a:latin typeface="Arial" charset="0"/>
                        </a:defRPr>
                      </a:lvl3pPr>
                      <a:lvl4pPr marL="1600200" indent="-228600" defTabSz="892175" eaLnBrk="0" hangingPunct="0">
                        <a:defRPr sz="2000">
                          <a:solidFill>
                            <a:schemeClr val="tx1"/>
                          </a:solidFill>
                          <a:latin typeface="Arial" charset="0"/>
                        </a:defRPr>
                      </a:lvl4pPr>
                      <a:lvl5pPr marL="2057400" indent="-228600" defTabSz="892175" eaLnBrk="0" hangingPunct="0">
                        <a:defRPr sz="2000">
                          <a:solidFill>
                            <a:schemeClr val="tx1"/>
                          </a:solidFill>
                          <a:latin typeface="Arial" charset="0"/>
                        </a:defRPr>
                      </a:lvl5pPr>
                      <a:lvl6pPr marL="2514600" indent="-228600" defTabSz="892175" eaLnBrk="0" fontAlgn="base" hangingPunct="0">
                        <a:spcBef>
                          <a:spcPct val="50000"/>
                        </a:spcBef>
                        <a:spcAft>
                          <a:spcPct val="0"/>
                        </a:spcAft>
                        <a:defRPr sz="2000">
                          <a:solidFill>
                            <a:schemeClr val="tx1"/>
                          </a:solidFill>
                          <a:latin typeface="Arial" charset="0"/>
                        </a:defRPr>
                      </a:lvl6pPr>
                      <a:lvl7pPr marL="2971800" indent="-228600" defTabSz="892175" eaLnBrk="0" fontAlgn="base" hangingPunct="0">
                        <a:spcBef>
                          <a:spcPct val="50000"/>
                        </a:spcBef>
                        <a:spcAft>
                          <a:spcPct val="0"/>
                        </a:spcAft>
                        <a:defRPr sz="2000">
                          <a:solidFill>
                            <a:schemeClr val="tx1"/>
                          </a:solidFill>
                          <a:latin typeface="Arial" charset="0"/>
                        </a:defRPr>
                      </a:lvl7pPr>
                      <a:lvl8pPr marL="3429000" indent="-228600" defTabSz="892175" eaLnBrk="0" fontAlgn="base" hangingPunct="0">
                        <a:spcBef>
                          <a:spcPct val="50000"/>
                        </a:spcBef>
                        <a:spcAft>
                          <a:spcPct val="0"/>
                        </a:spcAft>
                        <a:defRPr sz="2000">
                          <a:solidFill>
                            <a:schemeClr val="tx1"/>
                          </a:solidFill>
                          <a:latin typeface="Arial" charset="0"/>
                        </a:defRPr>
                      </a:lvl8pPr>
                      <a:lvl9pPr marL="3886200" indent="-228600" defTabSz="892175" eaLnBrk="0" fontAlgn="base" hangingPunct="0">
                        <a:spcBef>
                          <a:spcPct val="50000"/>
                        </a:spcBef>
                        <a:spcAft>
                          <a:spcPct val="0"/>
                        </a:spcAft>
                        <a:defRPr sz="2000">
                          <a:solidFill>
                            <a:schemeClr val="tx1"/>
                          </a:solidFill>
                          <a:latin typeface="Arial" charset="0"/>
                        </a:defRPr>
                      </a:lvl9pPr>
                    </a:lstStyle>
                    <a:p>
                      <a:pPr algn="ctr" eaLnBrk="1" hangingPunct="1"/>
                      <a:r>
                        <a:rPr lang="en-US" sz="1400"/>
                        <a:t>V</a:t>
                      </a:r>
                      <a:r>
                        <a:rPr lang="en-US" sz="1400" baseline="-25000"/>
                        <a:t>F</a:t>
                      </a:r>
                      <a:endParaRPr lang="en-US" sz="1400"/>
                    </a:p>
                  </p:txBody>
                </p:sp>
                <p:sp>
                  <p:nvSpPr>
                    <p:cNvPr id="7196" name="Text Box 16"/>
                    <p:cNvSpPr txBox="1">
                      <a:spLocks noChangeArrowheads="1"/>
                    </p:cNvSpPr>
                    <p:nvPr/>
                  </p:nvSpPr>
                  <p:spPr bwMode="auto">
                    <a:xfrm>
                      <a:off x="81" y="4221"/>
                      <a:ext cx="28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311" tIns="41655" rIns="83311" bIns="41655">
                      <a:spAutoFit/>
                    </a:bodyPr>
                    <a:lstStyle>
                      <a:lvl1pPr defTabSz="892175" eaLnBrk="0" hangingPunct="0">
                        <a:defRPr sz="2000">
                          <a:solidFill>
                            <a:schemeClr val="tx1"/>
                          </a:solidFill>
                          <a:latin typeface="Arial" charset="0"/>
                        </a:defRPr>
                      </a:lvl1pPr>
                      <a:lvl2pPr marL="742950" indent="-285750" defTabSz="892175" eaLnBrk="0" hangingPunct="0">
                        <a:defRPr sz="2000">
                          <a:solidFill>
                            <a:schemeClr val="tx1"/>
                          </a:solidFill>
                          <a:latin typeface="Arial" charset="0"/>
                        </a:defRPr>
                      </a:lvl2pPr>
                      <a:lvl3pPr marL="1143000" indent="-228600" defTabSz="892175" eaLnBrk="0" hangingPunct="0">
                        <a:defRPr sz="2000">
                          <a:solidFill>
                            <a:schemeClr val="tx1"/>
                          </a:solidFill>
                          <a:latin typeface="Arial" charset="0"/>
                        </a:defRPr>
                      </a:lvl3pPr>
                      <a:lvl4pPr marL="1600200" indent="-228600" defTabSz="892175" eaLnBrk="0" hangingPunct="0">
                        <a:defRPr sz="2000">
                          <a:solidFill>
                            <a:schemeClr val="tx1"/>
                          </a:solidFill>
                          <a:latin typeface="Arial" charset="0"/>
                        </a:defRPr>
                      </a:lvl4pPr>
                      <a:lvl5pPr marL="2057400" indent="-228600" defTabSz="892175" eaLnBrk="0" hangingPunct="0">
                        <a:defRPr sz="2000">
                          <a:solidFill>
                            <a:schemeClr val="tx1"/>
                          </a:solidFill>
                          <a:latin typeface="Arial" charset="0"/>
                        </a:defRPr>
                      </a:lvl5pPr>
                      <a:lvl6pPr marL="2514600" indent="-228600" defTabSz="892175" eaLnBrk="0" fontAlgn="base" hangingPunct="0">
                        <a:spcBef>
                          <a:spcPct val="50000"/>
                        </a:spcBef>
                        <a:spcAft>
                          <a:spcPct val="0"/>
                        </a:spcAft>
                        <a:defRPr sz="2000">
                          <a:solidFill>
                            <a:schemeClr val="tx1"/>
                          </a:solidFill>
                          <a:latin typeface="Arial" charset="0"/>
                        </a:defRPr>
                      </a:lvl6pPr>
                      <a:lvl7pPr marL="2971800" indent="-228600" defTabSz="892175" eaLnBrk="0" fontAlgn="base" hangingPunct="0">
                        <a:spcBef>
                          <a:spcPct val="50000"/>
                        </a:spcBef>
                        <a:spcAft>
                          <a:spcPct val="0"/>
                        </a:spcAft>
                        <a:defRPr sz="2000">
                          <a:solidFill>
                            <a:schemeClr val="tx1"/>
                          </a:solidFill>
                          <a:latin typeface="Arial" charset="0"/>
                        </a:defRPr>
                      </a:lvl7pPr>
                      <a:lvl8pPr marL="3429000" indent="-228600" defTabSz="892175" eaLnBrk="0" fontAlgn="base" hangingPunct="0">
                        <a:spcBef>
                          <a:spcPct val="50000"/>
                        </a:spcBef>
                        <a:spcAft>
                          <a:spcPct val="0"/>
                        </a:spcAft>
                        <a:defRPr sz="2000">
                          <a:solidFill>
                            <a:schemeClr val="tx1"/>
                          </a:solidFill>
                          <a:latin typeface="Arial" charset="0"/>
                        </a:defRPr>
                      </a:lvl8pPr>
                      <a:lvl9pPr marL="3886200" indent="-228600" defTabSz="892175" eaLnBrk="0" fontAlgn="base" hangingPunct="0">
                        <a:spcBef>
                          <a:spcPct val="50000"/>
                        </a:spcBef>
                        <a:spcAft>
                          <a:spcPct val="0"/>
                        </a:spcAft>
                        <a:defRPr sz="2000">
                          <a:solidFill>
                            <a:schemeClr val="tx1"/>
                          </a:solidFill>
                          <a:latin typeface="Arial" charset="0"/>
                        </a:defRPr>
                      </a:lvl9pPr>
                    </a:lstStyle>
                    <a:p>
                      <a:pPr algn="ctr" eaLnBrk="1" hangingPunct="1"/>
                      <a:r>
                        <a:rPr lang="en-US" sz="1400"/>
                        <a:t>V</a:t>
                      </a:r>
                      <a:r>
                        <a:rPr lang="en-US" sz="1400" baseline="-25000"/>
                        <a:t>R</a:t>
                      </a:r>
                      <a:endParaRPr lang="en-US" sz="1400"/>
                    </a:p>
                  </p:txBody>
                </p:sp>
                <p:sp>
                  <p:nvSpPr>
                    <p:cNvPr id="7197" name="Text Box 21"/>
                    <p:cNvSpPr txBox="1">
                      <a:spLocks noChangeArrowheads="1"/>
                    </p:cNvSpPr>
                    <p:nvPr/>
                  </p:nvSpPr>
                  <p:spPr bwMode="auto">
                    <a:xfrm>
                      <a:off x="1021" y="3600"/>
                      <a:ext cx="207"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311" tIns="41655" rIns="83311" bIns="41655">
                      <a:spAutoFit/>
                    </a:bodyPr>
                    <a:lstStyle>
                      <a:lvl1pPr defTabSz="892175" eaLnBrk="0" hangingPunct="0">
                        <a:defRPr sz="2000">
                          <a:solidFill>
                            <a:schemeClr val="tx1"/>
                          </a:solidFill>
                          <a:latin typeface="Arial" charset="0"/>
                        </a:defRPr>
                      </a:lvl1pPr>
                      <a:lvl2pPr marL="742950" indent="-285750" defTabSz="892175" eaLnBrk="0" hangingPunct="0">
                        <a:defRPr sz="2000">
                          <a:solidFill>
                            <a:schemeClr val="tx1"/>
                          </a:solidFill>
                          <a:latin typeface="Arial" charset="0"/>
                        </a:defRPr>
                      </a:lvl2pPr>
                      <a:lvl3pPr marL="1143000" indent="-228600" defTabSz="892175" eaLnBrk="0" hangingPunct="0">
                        <a:defRPr sz="2000">
                          <a:solidFill>
                            <a:schemeClr val="tx1"/>
                          </a:solidFill>
                          <a:latin typeface="Arial" charset="0"/>
                        </a:defRPr>
                      </a:lvl3pPr>
                      <a:lvl4pPr marL="1600200" indent="-228600" defTabSz="892175" eaLnBrk="0" hangingPunct="0">
                        <a:defRPr sz="2000">
                          <a:solidFill>
                            <a:schemeClr val="tx1"/>
                          </a:solidFill>
                          <a:latin typeface="Arial" charset="0"/>
                        </a:defRPr>
                      </a:lvl4pPr>
                      <a:lvl5pPr marL="2057400" indent="-228600" defTabSz="892175" eaLnBrk="0" hangingPunct="0">
                        <a:defRPr sz="2000">
                          <a:solidFill>
                            <a:schemeClr val="tx1"/>
                          </a:solidFill>
                          <a:latin typeface="Arial" charset="0"/>
                        </a:defRPr>
                      </a:lvl5pPr>
                      <a:lvl6pPr marL="2514600" indent="-228600" defTabSz="892175" eaLnBrk="0" fontAlgn="base" hangingPunct="0">
                        <a:spcBef>
                          <a:spcPct val="50000"/>
                        </a:spcBef>
                        <a:spcAft>
                          <a:spcPct val="0"/>
                        </a:spcAft>
                        <a:defRPr sz="2000">
                          <a:solidFill>
                            <a:schemeClr val="tx1"/>
                          </a:solidFill>
                          <a:latin typeface="Arial" charset="0"/>
                        </a:defRPr>
                      </a:lvl6pPr>
                      <a:lvl7pPr marL="2971800" indent="-228600" defTabSz="892175" eaLnBrk="0" fontAlgn="base" hangingPunct="0">
                        <a:spcBef>
                          <a:spcPct val="50000"/>
                        </a:spcBef>
                        <a:spcAft>
                          <a:spcPct val="0"/>
                        </a:spcAft>
                        <a:defRPr sz="2000">
                          <a:solidFill>
                            <a:schemeClr val="tx1"/>
                          </a:solidFill>
                          <a:latin typeface="Arial" charset="0"/>
                        </a:defRPr>
                      </a:lvl7pPr>
                      <a:lvl8pPr marL="3429000" indent="-228600" defTabSz="892175" eaLnBrk="0" fontAlgn="base" hangingPunct="0">
                        <a:spcBef>
                          <a:spcPct val="50000"/>
                        </a:spcBef>
                        <a:spcAft>
                          <a:spcPct val="0"/>
                        </a:spcAft>
                        <a:defRPr sz="2000">
                          <a:solidFill>
                            <a:schemeClr val="tx1"/>
                          </a:solidFill>
                          <a:latin typeface="Arial" charset="0"/>
                        </a:defRPr>
                      </a:lvl8pPr>
                      <a:lvl9pPr marL="3886200" indent="-228600" defTabSz="892175" eaLnBrk="0" fontAlgn="base" hangingPunct="0">
                        <a:spcBef>
                          <a:spcPct val="50000"/>
                        </a:spcBef>
                        <a:spcAft>
                          <a:spcPct val="0"/>
                        </a:spcAft>
                        <a:defRPr sz="2000">
                          <a:solidFill>
                            <a:schemeClr val="tx1"/>
                          </a:solidFill>
                          <a:latin typeface="Arial" charset="0"/>
                        </a:defRPr>
                      </a:lvl9pPr>
                    </a:lstStyle>
                    <a:p>
                      <a:pPr algn="ctr" eaLnBrk="1" hangingPunct="1"/>
                      <a:r>
                        <a:rPr lang="en-US" sz="1400"/>
                        <a:t>I</a:t>
                      </a:r>
                      <a:r>
                        <a:rPr lang="en-US" sz="1400" baseline="-25000"/>
                        <a:t>F</a:t>
                      </a:r>
                      <a:endParaRPr lang="en-US" sz="1400"/>
                    </a:p>
                  </p:txBody>
                </p:sp>
                <p:sp>
                  <p:nvSpPr>
                    <p:cNvPr id="7198" name="Text Box 22"/>
                    <p:cNvSpPr txBox="1">
                      <a:spLocks noChangeArrowheads="1"/>
                    </p:cNvSpPr>
                    <p:nvPr/>
                  </p:nvSpPr>
                  <p:spPr bwMode="auto">
                    <a:xfrm>
                      <a:off x="1001" y="5786"/>
                      <a:ext cx="24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311" tIns="41655" rIns="83311" bIns="41655">
                      <a:spAutoFit/>
                    </a:bodyPr>
                    <a:lstStyle>
                      <a:lvl1pPr defTabSz="892175" eaLnBrk="0" hangingPunct="0">
                        <a:defRPr sz="2000">
                          <a:solidFill>
                            <a:schemeClr val="tx1"/>
                          </a:solidFill>
                          <a:latin typeface="Arial" charset="0"/>
                        </a:defRPr>
                      </a:lvl1pPr>
                      <a:lvl2pPr marL="742950" indent="-285750" defTabSz="892175" eaLnBrk="0" hangingPunct="0">
                        <a:defRPr sz="2000">
                          <a:solidFill>
                            <a:schemeClr val="tx1"/>
                          </a:solidFill>
                          <a:latin typeface="Arial" charset="0"/>
                        </a:defRPr>
                      </a:lvl2pPr>
                      <a:lvl3pPr marL="1143000" indent="-228600" defTabSz="892175" eaLnBrk="0" hangingPunct="0">
                        <a:defRPr sz="2000">
                          <a:solidFill>
                            <a:schemeClr val="tx1"/>
                          </a:solidFill>
                          <a:latin typeface="Arial" charset="0"/>
                        </a:defRPr>
                      </a:lvl3pPr>
                      <a:lvl4pPr marL="1600200" indent="-228600" defTabSz="892175" eaLnBrk="0" hangingPunct="0">
                        <a:defRPr sz="2000">
                          <a:solidFill>
                            <a:schemeClr val="tx1"/>
                          </a:solidFill>
                          <a:latin typeface="Arial" charset="0"/>
                        </a:defRPr>
                      </a:lvl4pPr>
                      <a:lvl5pPr marL="2057400" indent="-228600" defTabSz="892175" eaLnBrk="0" hangingPunct="0">
                        <a:defRPr sz="2000">
                          <a:solidFill>
                            <a:schemeClr val="tx1"/>
                          </a:solidFill>
                          <a:latin typeface="Arial" charset="0"/>
                        </a:defRPr>
                      </a:lvl5pPr>
                      <a:lvl6pPr marL="2514600" indent="-228600" defTabSz="892175" eaLnBrk="0" fontAlgn="base" hangingPunct="0">
                        <a:spcBef>
                          <a:spcPct val="50000"/>
                        </a:spcBef>
                        <a:spcAft>
                          <a:spcPct val="0"/>
                        </a:spcAft>
                        <a:defRPr sz="2000">
                          <a:solidFill>
                            <a:schemeClr val="tx1"/>
                          </a:solidFill>
                          <a:latin typeface="Arial" charset="0"/>
                        </a:defRPr>
                      </a:lvl6pPr>
                      <a:lvl7pPr marL="2971800" indent="-228600" defTabSz="892175" eaLnBrk="0" fontAlgn="base" hangingPunct="0">
                        <a:spcBef>
                          <a:spcPct val="50000"/>
                        </a:spcBef>
                        <a:spcAft>
                          <a:spcPct val="0"/>
                        </a:spcAft>
                        <a:defRPr sz="2000">
                          <a:solidFill>
                            <a:schemeClr val="tx1"/>
                          </a:solidFill>
                          <a:latin typeface="Arial" charset="0"/>
                        </a:defRPr>
                      </a:lvl7pPr>
                      <a:lvl8pPr marL="3429000" indent="-228600" defTabSz="892175" eaLnBrk="0" fontAlgn="base" hangingPunct="0">
                        <a:spcBef>
                          <a:spcPct val="50000"/>
                        </a:spcBef>
                        <a:spcAft>
                          <a:spcPct val="0"/>
                        </a:spcAft>
                        <a:defRPr sz="2000">
                          <a:solidFill>
                            <a:schemeClr val="tx1"/>
                          </a:solidFill>
                          <a:latin typeface="Arial" charset="0"/>
                        </a:defRPr>
                      </a:lvl8pPr>
                      <a:lvl9pPr marL="3886200" indent="-228600" defTabSz="892175" eaLnBrk="0" fontAlgn="base" hangingPunct="0">
                        <a:spcBef>
                          <a:spcPct val="50000"/>
                        </a:spcBef>
                        <a:spcAft>
                          <a:spcPct val="0"/>
                        </a:spcAft>
                        <a:defRPr sz="2000">
                          <a:solidFill>
                            <a:schemeClr val="tx1"/>
                          </a:solidFill>
                          <a:latin typeface="Arial" charset="0"/>
                        </a:defRPr>
                      </a:lvl9pPr>
                    </a:lstStyle>
                    <a:p>
                      <a:pPr algn="ctr" eaLnBrk="1" hangingPunct="1"/>
                      <a:r>
                        <a:rPr lang="en-US" sz="1400"/>
                        <a:t>I</a:t>
                      </a:r>
                      <a:r>
                        <a:rPr lang="en-US" sz="1400" baseline="-25000"/>
                        <a:t>R</a:t>
                      </a:r>
                      <a:endParaRPr lang="en-US" sz="1400"/>
                    </a:p>
                  </p:txBody>
                </p:sp>
                <p:sp>
                  <p:nvSpPr>
                    <p:cNvPr id="7199" name="Line 32"/>
                    <p:cNvSpPr>
                      <a:spLocks noChangeShapeType="1"/>
                    </p:cNvSpPr>
                    <p:nvPr/>
                  </p:nvSpPr>
                  <p:spPr bwMode="auto">
                    <a:xfrm>
                      <a:off x="1126" y="3842"/>
                      <a:ext cx="0" cy="1939"/>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200" name="Line 33"/>
                    <p:cNvSpPr>
                      <a:spLocks noChangeShapeType="1"/>
                    </p:cNvSpPr>
                    <p:nvPr/>
                  </p:nvSpPr>
                  <p:spPr bwMode="auto">
                    <a:xfrm>
                      <a:off x="340" y="4335"/>
                      <a:ext cx="943"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nvGrpSpPr>
                    <p:cNvPr id="7201" name="Group 34"/>
                    <p:cNvGrpSpPr>
                      <a:grpSpLocks/>
                    </p:cNvGrpSpPr>
                    <p:nvPr/>
                  </p:nvGrpSpPr>
                  <p:grpSpPr bwMode="auto">
                    <a:xfrm>
                      <a:off x="537" y="3974"/>
                      <a:ext cx="597" cy="1727"/>
                      <a:chOff x="1865" y="2400"/>
                      <a:chExt cx="823" cy="1881"/>
                    </a:xfrm>
                  </p:grpSpPr>
                  <p:sp>
                    <p:nvSpPr>
                      <p:cNvPr id="7203" name="Line 35"/>
                      <p:cNvSpPr>
                        <a:spLocks noChangeShapeType="1"/>
                      </p:cNvSpPr>
                      <p:nvPr/>
                    </p:nvSpPr>
                    <p:spPr bwMode="auto">
                      <a:xfrm>
                        <a:off x="1865" y="2798"/>
                        <a:ext cx="823" cy="0"/>
                      </a:xfrm>
                      <a:prstGeom prst="line">
                        <a:avLst/>
                      </a:prstGeom>
                      <a:noFill/>
                      <a:ln w="38100">
                        <a:solidFill>
                          <a:srgbClr val="00CC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4" name="Line 36"/>
                      <p:cNvSpPr>
                        <a:spLocks noChangeShapeType="1"/>
                      </p:cNvSpPr>
                      <p:nvPr/>
                    </p:nvSpPr>
                    <p:spPr bwMode="auto">
                      <a:xfrm>
                        <a:off x="2688" y="2400"/>
                        <a:ext cx="0" cy="398"/>
                      </a:xfrm>
                      <a:prstGeom prst="line">
                        <a:avLst/>
                      </a:prstGeom>
                      <a:noFill/>
                      <a:ln w="38100">
                        <a:solidFill>
                          <a:srgbClr val="00CC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5" name="Line 37"/>
                      <p:cNvSpPr>
                        <a:spLocks noChangeShapeType="1"/>
                      </p:cNvSpPr>
                      <p:nvPr/>
                    </p:nvSpPr>
                    <p:spPr bwMode="auto">
                      <a:xfrm>
                        <a:off x="1872" y="2793"/>
                        <a:ext cx="0" cy="1488"/>
                      </a:xfrm>
                      <a:prstGeom prst="line">
                        <a:avLst/>
                      </a:prstGeom>
                      <a:noFill/>
                      <a:ln w="38100">
                        <a:solidFill>
                          <a:srgbClr val="00CC99"/>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grpSp>
                <p:sp>
                  <p:nvSpPr>
                    <p:cNvPr id="7202" name="Text Box 38"/>
                    <p:cNvSpPr txBox="1">
                      <a:spLocks noChangeArrowheads="1"/>
                    </p:cNvSpPr>
                    <p:nvPr/>
                  </p:nvSpPr>
                  <p:spPr bwMode="auto">
                    <a:xfrm>
                      <a:off x="426" y="4067"/>
                      <a:ext cx="294"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979488" eaLnBrk="0" hangingPunct="0">
                        <a:defRPr sz="2000">
                          <a:solidFill>
                            <a:schemeClr val="tx1"/>
                          </a:solidFill>
                          <a:latin typeface="Arial" charset="0"/>
                        </a:defRPr>
                      </a:lvl1pPr>
                      <a:lvl2pPr marL="742950" indent="-285750" defTabSz="979488" eaLnBrk="0" hangingPunct="0">
                        <a:defRPr sz="2000">
                          <a:solidFill>
                            <a:schemeClr val="tx1"/>
                          </a:solidFill>
                          <a:latin typeface="Arial" charset="0"/>
                        </a:defRPr>
                      </a:lvl2pPr>
                      <a:lvl3pPr marL="1143000" indent="-228600" defTabSz="979488" eaLnBrk="0" hangingPunct="0">
                        <a:defRPr sz="2000">
                          <a:solidFill>
                            <a:schemeClr val="tx1"/>
                          </a:solidFill>
                          <a:latin typeface="Arial" charset="0"/>
                        </a:defRPr>
                      </a:lvl3pPr>
                      <a:lvl4pPr marL="1600200" indent="-228600" defTabSz="979488" eaLnBrk="0" hangingPunct="0">
                        <a:defRPr sz="2000">
                          <a:solidFill>
                            <a:schemeClr val="tx1"/>
                          </a:solidFill>
                          <a:latin typeface="Arial" charset="0"/>
                        </a:defRPr>
                      </a:lvl4pPr>
                      <a:lvl5pPr marL="2057400" indent="-228600" defTabSz="979488" eaLnBrk="0" hangingPunct="0">
                        <a:defRPr sz="2000">
                          <a:solidFill>
                            <a:schemeClr val="tx1"/>
                          </a:solidFill>
                          <a:latin typeface="Arial" charset="0"/>
                        </a:defRPr>
                      </a:lvl5pPr>
                      <a:lvl6pPr marL="2514600" indent="-228600" defTabSz="979488" eaLnBrk="0" fontAlgn="base" hangingPunct="0">
                        <a:spcBef>
                          <a:spcPct val="50000"/>
                        </a:spcBef>
                        <a:spcAft>
                          <a:spcPct val="0"/>
                        </a:spcAft>
                        <a:defRPr sz="2000">
                          <a:solidFill>
                            <a:schemeClr val="tx1"/>
                          </a:solidFill>
                          <a:latin typeface="Arial" charset="0"/>
                        </a:defRPr>
                      </a:lvl6pPr>
                      <a:lvl7pPr marL="2971800" indent="-228600" defTabSz="979488" eaLnBrk="0" fontAlgn="base" hangingPunct="0">
                        <a:spcBef>
                          <a:spcPct val="50000"/>
                        </a:spcBef>
                        <a:spcAft>
                          <a:spcPct val="0"/>
                        </a:spcAft>
                        <a:defRPr sz="2000">
                          <a:solidFill>
                            <a:schemeClr val="tx1"/>
                          </a:solidFill>
                          <a:latin typeface="Arial" charset="0"/>
                        </a:defRPr>
                      </a:lvl7pPr>
                      <a:lvl8pPr marL="3429000" indent="-228600" defTabSz="979488" eaLnBrk="0" fontAlgn="base" hangingPunct="0">
                        <a:spcBef>
                          <a:spcPct val="50000"/>
                        </a:spcBef>
                        <a:spcAft>
                          <a:spcPct val="0"/>
                        </a:spcAft>
                        <a:defRPr sz="2000">
                          <a:solidFill>
                            <a:schemeClr val="tx1"/>
                          </a:solidFill>
                          <a:latin typeface="Arial" charset="0"/>
                        </a:defRPr>
                      </a:lvl8pPr>
                      <a:lvl9pPr marL="3886200" indent="-228600" defTabSz="979488" eaLnBrk="0" fontAlgn="base" hangingPunct="0">
                        <a:spcBef>
                          <a:spcPct val="50000"/>
                        </a:spcBef>
                        <a:spcAft>
                          <a:spcPct val="0"/>
                        </a:spcAft>
                        <a:defRPr sz="2000">
                          <a:solidFill>
                            <a:schemeClr val="tx1"/>
                          </a:solidFill>
                          <a:latin typeface="Arial" charset="0"/>
                        </a:defRPr>
                      </a:lvl9pPr>
                    </a:lstStyle>
                    <a:p>
                      <a:pPr algn="ctr" eaLnBrk="1" hangingPunct="1"/>
                      <a:r>
                        <a:rPr lang="en-US"/>
                        <a:t>V</a:t>
                      </a:r>
                      <a:r>
                        <a:rPr lang="en-US" baseline="-25000"/>
                        <a:t>Z</a:t>
                      </a:r>
                      <a:endParaRPr lang="en-US"/>
                    </a:p>
                  </p:txBody>
                </p:sp>
              </p:grpSp>
              <p:sp>
                <p:nvSpPr>
                  <p:cNvPr id="7194" name="Rectangle 48"/>
                  <p:cNvSpPr>
                    <a:spLocks noChangeArrowheads="1"/>
                  </p:cNvSpPr>
                  <p:nvPr/>
                </p:nvSpPr>
                <p:spPr bwMode="auto">
                  <a:xfrm>
                    <a:off x="279" y="3014"/>
                    <a:ext cx="140" cy="326"/>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grpSp>
            <p:sp>
              <p:nvSpPr>
                <p:cNvPr id="7191" name="Text Box 55"/>
                <p:cNvSpPr txBox="1">
                  <a:spLocks noChangeArrowheads="1"/>
                </p:cNvSpPr>
                <p:nvPr/>
              </p:nvSpPr>
              <p:spPr bwMode="auto">
                <a:xfrm>
                  <a:off x="106" y="3650"/>
                  <a:ext cx="2770"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defTabSz="979488" eaLnBrk="0" hangingPunct="0">
                    <a:defRPr sz="2000">
                      <a:solidFill>
                        <a:schemeClr val="tx1"/>
                      </a:solidFill>
                      <a:latin typeface="Arial" charset="0"/>
                    </a:defRPr>
                  </a:lvl1pPr>
                  <a:lvl2pPr marL="742950" indent="-285750" defTabSz="979488" eaLnBrk="0" hangingPunct="0">
                    <a:defRPr sz="2000">
                      <a:solidFill>
                        <a:schemeClr val="tx1"/>
                      </a:solidFill>
                      <a:latin typeface="Arial" charset="0"/>
                    </a:defRPr>
                  </a:lvl2pPr>
                  <a:lvl3pPr marL="1143000" indent="-228600" defTabSz="979488" eaLnBrk="0" hangingPunct="0">
                    <a:defRPr sz="2000">
                      <a:solidFill>
                        <a:schemeClr val="tx1"/>
                      </a:solidFill>
                      <a:latin typeface="Arial" charset="0"/>
                    </a:defRPr>
                  </a:lvl3pPr>
                  <a:lvl4pPr marL="1600200" indent="-228600" defTabSz="979488" eaLnBrk="0" hangingPunct="0">
                    <a:defRPr sz="2000">
                      <a:solidFill>
                        <a:schemeClr val="tx1"/>
                      </a:solidFill>
                      <a:latin typeface="Arial" charset="0"/>
                    </a:defRPr>
                  </a:lvl4pPr>
                  <a:lvl5pPr marL="2057400" indent="-228600" defTabSz="979488" eaLnBrk="0" hangingPunct="0">
                    <a:defRPr sz="2000">
                      <a:solidFill>
                        <a:schemeClr val="tx1"/>
                      </a:solidFill>
                      <a:latin typeface="Arial" charset="0"/>
                    </a:defRPr>
                  </a:lvl5pPr>
                  <a:lvl6pPr marL="2514600" indent="-228600" defTabSz="979488" eaLnBrk="0" fontAlgn="base" hangingPunct="0">
                    <a:spcBef>
                      <a:spcPct val="50000"/>
                    </a:spcBef>
                    <a:spcAft>
                      <a:spcPct val="0"/>
                    </a:spcAft>
                    <a:defRPr sz="2000">
                      <a:solidFill>
                        <a:schemeClr val="tx1"/>
                      </a:solidFill>
                      <a:latin typeface="Arial" charset="0"/>
                    </a:defRPr>
                  </a:lvl6pPr>
                  <a:lvl7pPr marL="2971800" indent="-228600" defTabSz="979488" eaLnBrk="0" fontAlgn="base" hangingPunct="0">
                    <a:spcBef>
                      <a:spcPct val="50000"/>
                    </a:spcBef>
                    <a:spcAft>
                      <a:spcPct val="0"/>
                    </a:spcAft>
                    <a:defRPr sz="2000">
                      <a:solidFill>
                        <a:schemeClr val="tx1"/>
                      </a:solidFill>
                      <a:latin typeface="Arial" charset="0"/>
                    </a:defRPr>
                  </a:lvl7pPr>
                  <a:lvl8pPr marL="3429000" indent="-228600" defTabSz="979488" eaLnBrk="0" fontAlgn="base" hangingPunct="0">
                    <a:spcBef>
                      <a:spcPct val="50000"/>
                    </a:spcBef>
                    <a:spcAft>
                      <a:spcPct val="0"/>
                    </a:spcAft>
                    <a:defRPr sz="2000">
                      <a:solidFill>
                        <a:schemeClr val="tx1"/>
                      </a:solidFill>
                      <a:latin typeface="Arial" charset="0"/>
                    </a:defRPr>
                  </a:lvl8pPr>
                  <a:lvl9pPr marL="3886200" indent="-228600" defTabSz="979488" eaLnBrk="0" fontAlgn="base" hangingPunct="0">
                    <a:spcBef>
                      <a:spcPct val="50000"/>
                    </a:spcBef>
                    <a:spcAft>
                      <a:spcPct val="0"/>
                    </a:spcAft>
                    <a:defRPr sz="2000">
                      <a:solidFill>
                        <a:schemeClr val="tx1"/>
                      </a:solidFill>
                      <a:latin typeface="Arial" charset="0"/>
                    </a:defRPr>
                  </a:lvl9pPr>
                </a:lstStyle>
                <a:p>
                  <a:pPr algn="ctr" eaLnBrk="1" hangingPunct="1"/>
                  <a:r>
                    <a:rPr lang="en-US" sz="1400" dirty="0" smtClean="0"/>
                    <a:t>Ideal </a:t>
                  </a:r>
                  <a:r>
                    <a:rPr lang="en-US" sz="1400" dirty="0"/>
                    <a:t>model and characteristic curve of a </a:t>
                  </a:r>
                  <a:r>
                    <a:rPr lang="en-US" sz="1400" dirty="0" err="1"/>
                    <a:t>zener</a:t>
                  </a:r>
                  <a:r>
                    <a:rPr lang="en-US" sz="1400" dirty="0"/>
                    <a:t> diode in reverse breakdown.</a:t>
                  </a:r>
                </a:p>
              </p:txBody>
            </p:sp>
          </p:grpSp>
          <p:sp>
            <p:nvSpPr>
              <p:cNvPr id="7189" name="Text Box 57"/>
              <p:cNvSpPr txBox="1">
                <a:spLocks noChangeArrowheads="1"/>
              </p:cNvSpPr>
              <p:nvPr/>
            </p:nvSpPr>
            <p:spPr bwMode="auto">
              <a:xfrm>
                <a:off x="441" y="4227"/>
                <a:ext cx="2199"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defTabSz="979488" eaLnBrk="0" hangingPunct="0">
                  <a:defRPr sz="2000">
                    <a:solidFill>
                      <a:schemeClr val="tx1"/>
                    </a:solidFill>
                    <a:latin typeface="Arial" charset="0"/>
                  </a:defRPr>
                </a:lvl1pPr>
                <a:lvl2pPr marL="742950" indent="-285750" defTabSz="979488" eaLnBrk="0" hangingPunct="0">
                  <a:defRPr sz="2000">
                    <a:solidFill>
                      <a:schemeClr val="tx1"/>
                    </a:solidFill>
                    <a:latin typeface="Arial" charset="0"/>
                  </a:defRPr>
                </a:lvl2pPr>
                <a:lvl3pPr marL="1143000" indent="-228600" defTabSz="979488" eaLnBrk="0" hangingPunct="0">
                  <a:defRPr sz="2000">
                    <a:solidFill>
                      <a:schemeClr val="tx1"/>
                    </a:solidFill>
                    <a:latin typeface="Arial" charset="0"/>
                  </a:defRPr>
                </a:lvl3pPr>
                <a:lvl4pPr marL="1600200" indent="-228600" defTabSz="979488" eaLnBrk="0" hangingPunct="0">
                  <a:defRPr sz="2000">
                    <a:solidFill>
                      <a:schemeClr val="tx1"/>
                    </a:solidFill>
                    <a:latin typeface="Arial" charset="0"/>
                  </a:defRPr>
                </a:lvl4pPr>
                <a:lvl5pPr marL="2057400" indent="-228600" defTabSz="979488" eaLnBrk="0" hangingPunct="0">
                  <a:defRPr sz="2000">
                    <a:solidFill>
                      <a:schemeClr val="tx1"/>
                    </a:solidFill>
                    <a:latin typeface="Arial" charset="0"/>
                  </a:defRPr>
                </a:lvl5pPr>
                <a:lvl6pPr marL="2514600" indent="-228600" defTabSz="979488" eaLnBrk="0" fontAlgn="base" hangingPunct="0">
                  <a:spcBef>
                    <a:spcPct val="50000"/>
                  </a:spcBef>
                  <a:spcAft>
                    <a:spcPct val="0"/>
                  </a:spcAft>
                  <a:defRPr sz="2000">
                    <a:solidFill>
                      <a:schemeClr val="tx1"/>
                    </a:solidFill>
                    <a:latin typeface="Arial" charset="0"/>
                  </a:defRPr>
                </a:lvl6pPr>
                <a:lvl7pPr marL="2971800" indent="-228600" defTabSz="979488" eaLnBrk="0" fontAlgn="base" hangingPunct="0">
                  <a:spcBef>
                    <a:spcPct val="50000"/>
                  </a:spcBef>
                  <a:spcAft>
                    <a:spcPct val="0"/>
                  </a:spcAft>
                  <a:defRPr sz="2000">
                    <a:solidFill>
                      <a:schemeClr val="tx1"/>
                    </a:solidFill>
                    <a:latin typeface="Arial" charset="0"/>
                  </a:defRPr>
                </a:lvl7pPr>
                <a:lvl8pPr marL="3429000" indent="-228600" defTabSz="979488" eaLnBrk="0" fontAlgn="base" hangingPunct="0">
                  <a:spcBef>
                    <a:spcPct val="50000"/>
                  </a:spcBef>
                  <a:spcAft>
                    <a:spcPct val="0"/>
                  </a:spcAft>
                  <a:defRPr sz="2000">
                    <a:solidFill>
                      <a:schemeClr val="tx1"/>
                    </a:solidFill>
                    <a:latin typeface="Arial" charset="0"/>
                  </a:defRPr>
                </a:lvl8pPr>
                <a:lvl9pPr marL="3886200" indent="-228600" defTabSz="979488" eaLnBrk="0" fontAlgn="base" hangingPunct="0">
                  <a:spcBef>
                    <a:spcPct val="50000"/>
                  </a:spcBef>
                  <a:spcAft>
                    <a:spcPct val="0"/>
                  </a:spcAft>
                  <a:defRPr sz="2000">
                    <a:solidFill>
                      <a:schemeClr val="tx1"/>
                    </a:solidFill>
                    <a:latin typeface="Arial" charset="0"/>
                  </a:defRPr>
                </a:lvl9pPr>
              </a:lstStyle>
              <a:p>
                <a:pPr algn="ctr" eaLnBrk="1" hangingPunct="1"/>
                <a:r>
                  <a:rPr lang="en-US" sz="1600" dirty="0">
                    <a:solidFill>
                      <a:srgbClr val="003366"/>
                    </a:solidFill>
                  </a:rPr>
                  <a:t>The constant voltage drop = the nominal </a:t>
                </a:r>
                <a:r>
                  <a:rPr lang="en-US" sz="1600" dirty="0" err="1">
                    <a:solidFill>
                      <a:srgbClr val="003366"/>
                    </a:solidFill>
                  </a:rPr>
                  <a:t>zener</a:t>
                </a:r>
                <a:r>
                  <a:rPr lang="en-US" sz="1600" dirty="0">
                    <a:solidFill>
                      <a:srgbClr val="003366"/>
                    </a:solidFill>
                  </a:rPr>
                  <a:t> voltage.</a:t>
                </a:r>
              </a:p>
            </p:txBody>
          </p:sp>
        </p:grpSp>
        <p:grpSp>
          <p:nvGrpSpPr>
            <p:cNvPr id="7180" name="Group 72"/>
            <p:cNvGrpSpPr>
              <a:grpSpLocks/>
            </p:cNvGrpSpPr>
            <p:nvPr/>
          </p:nvGrpSpPr>
          <p:grpSpPr bwMode="auto">
            <a:xfrm>
              <a:off x="2688" y="1356"/>
              <a:ext cx="4032" cy="3473"/>
              <a:chOff x="2688" y="1212"/>
              <a:chExt cx="4032" cy="3473"/>
            </a:xfrm>
          </p:grpSpPr>
          <p:grpSp>
            <p:nvGrpSpPr>
              <p:cNvPr id="7181" name="Group 68"/>
              <p:cNvGrpSpPr>
                <a:grpSpLocks/>
              </p:cNvGrpSpPr>
              <p:nvPr/>
            </p:nvGrpSpPr>
            <p:grpSpPr bwMode="auto">
              <a:xfrm>
                <a:off x="2688" y="1212"/>
                <a:ext cx="4032" cy="3473"/>
                <a:chOff x="2688" y="1212"/>
                <a:chExt cx="4032" cy="3473"/>
              </a:xfrm>
            </p:grpSpPr>
            <p:sp>
              <p:nvSpPr>
                <p:cNvPr id="7183" name="Text Box 56"/>
                <p:cNvSpPr txBox="1">
                  <a:spLocks noChangeArrowheads="1"/>
                </p:cNvSpPr>
                <p:nvPr/>
              </p:nvSpPr>
              <p:spPr bwMode="auto">
                <a:xfrm>
                  <a:off x="2688" y="4224"/>
                  <a:ext cx="4032"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979488" eaLnBrk="0" hangingPunct="0">
                    <a:defRPr sz="2000">
                      <a:solidFill>
                        <a:schemeClr val="tx1"/>
                      </a:solidFill>
                      <a:latin typeface="Arial" charset="0"/>
                    </a:defRPr>
                  </a:lvl1pPr>
                  <a:lvl2pPr marL="742950" indent="-285750" defTabSz="979488" eaLnBrk="0" hangingPunct="0">
                    <a:defRPr sz="2000">
                      <a:solidFill>
                        <a:schemeClr val="tx1"/>
                      </a:solidFill>
                      <a:latin typeface="Arial" charset="0"/>
                    </a:defRPr>
                  </a:lvl2pPr>
                  <a:lvl3pPr marL="1143000" indent="-228600" defTabSz="979488" eaLnBrk="0" hangingPunct="0">
                    <a:defRPr sz="2000">
                      <a:solidFill>
                        <a:schemeClr val="tx1"/>
                      </a:solidFill>
                      <a:latin typeface="Arial" charset="0"/>
                    </a:defRPr>
                  </a:lvl3pPr>
                  <a:lvl4pPr marL="1600200" indent="-228600" defTabSz="979488" eaLnBrk="0" hangingPunct="0">
                    <a:defRPr sz="2000">
                      <a:solidFill>
                        <a:schemeClr val="tx1"/>
                      </a:solidFill>
                      <a:latin typeface="Arial" charset="0"/>
                    </a:defRPr>
                  </a:lvl4pPr>
                  <a:lvl5pPr marL="2057400" indent="-228600" defTabSz="979488" eaLnBrk="0" hangingPunct="0">
                    <a:defRPr sz="2000">
                      <a:solidFill>
                        <a:schemeClr val="tx1"/>
                      </a:solidFill>
                      <a:latin typeface="Arial" charset="0"/>
                    </a:defRPr>
                  </a:lvl5pPr>
                  <a:lvl6pPr marL="2514600" indent="-228600" defTabSz="979488" eaLnBrk="0" fontAlgn="base" hangingPunct="0">
                    <a:spcBef>
                      <a:spcPct val="50000"/>
                    </a:spcBef>
                    <a:spcAft>
                      <a:spcPct val="0"/>
                    </a:spcAft>
                    <a:defRPr sz="2000">
                      <a:solidFill>
                        <a:schemeClr val="tx1"/>
                      </a:solidFill>
                      <a:latin typeface="Arial" charset="0"/>
                    </a:defRPr>
                  </a:lvl6pPr>
                  <a:lvl7pPr marL="2971800" indent="-228600" defTabSz="979488" eaLnBrk="0" fontAlgn="base" hangingPunct="0">
                    <a:spcBef>
                      <a:spcPct val="50000"/>
                    </a:spcBef>
                    <a:spcAft>
                      <a:spcPct val="0"/>
                    </a:spcAft>
                    <a:defRPr sz="2000">
                      <a:solidFill>
                        <a:schemeClr val="tx1"/>
                      </a:solidFill>
                      <a:latin typeface="Arial" charset="0"/>
                    </a:defRPr>
                  </a:lvl7pPr>
                  <a:lvl8pPr marL="3429000" indent="-228600" defTabSz="979488" eaLnBrk="0" fontAlgn="base" hangingPunct="0">
                    <a:spcBef>
                      <a:spcPct val="50000"/>
                    </a:spcBef>
                    <a:spcAft>
                      <a:spcPct val="0"/>
                    </a:spcAft>
                    <a:defRPr sz="2000">
                      <a:solidFill>
                        <a:schemeClr val="tx1"/>
                      </a:solidFill>
                      <a:latin typeface="Arial" charset="0"/>
                    </a:defRPr>
                  </a:lvl8pPr>
                  <a:lvl9pPr marL="3886200" indent="-228600" defTabSz="979488" eaLnBrk="0" fontAlgn="base" hangingPunct="0">
                    <a:spcBef>
                      <a:spcPct val="50000"/>
                    </a:spcBef>
                    <a:spcAft>
                      <a:spcPct val="0"/>
                    </a:spcAft>
                    <a:defRPr sz="2000">
                      <a:solidFill>
                        <a:schemeClr val="tx1"/>
                      </a:solidFill>
                      <a:latin typeface="Arial" charset="0"/>
                    </a:defRPr>
                  </a:lvl9pPr>
                </a:lstStyle>
                <a:p>
                  <a:pPr eaLnBrk="1" hangingPunct="1"/>
                  <a:r>
                    <a:rPr lang="en-US" sz="1400" dirty="0" smtClean="0"/>
                    <a:t>Practical </a:t>
                  </a:r>
                  <a:r>
                    <a:rPr lang="en-US" sz="1400" dirty="0"/>
                    <a:t>model and characteristic curve of a </a:t>
                  </a:r>
                  <a:r>
                    <a:rPr lang="en-US" sz="1400" dirty="0" err="1"/>
                    <a:t>zener</a:t>
                  </a:r>
                  <a:r>
                    <a:rPr lang="en-US" sz="1400" dirty="0"/>
                    <a:t> diode, where the </a:t>
                  </a:r>
                  <a:r>
                    <a:rPr lang="en-US" sz="1400" dirty="0" err="1"/>
                    <a:t>zener</a:t>
                  </a:r>
                  <a:r>
                    <a:rPr lang="en-US" sz="1400" dirty="0"/>
                    <a:t> impedance (resistance), Z</a:t>
                  </a:r>
                  <a:r>
                    <a:rPr lang="en-US" sz="1400" baseline="-25000" dirty="0"/>
                    <a:t>Z</a:t>
                  </a:r>
                  <a:r>
                    <a:rPr lang="en-US" sz="1400" dirty="0"/>
                    <a:t> is included.</a:t>
                  </a:r>
                </a:p>
              </p:txBody>
            </p:sp>
            <p:grpSp>
              <p:nvGrpSpPr>
                <p:cNvPr id="7184" name="Group 67"/>
                <p:cNvGrpSpPr>
                  <a:grpSpLocks/>
                </p:cNvGrpSpPr>
                <p:nvPr/>
              </p:nvGrpSpPr>
              <p:grpSpPr bwMode="auto">
                <a:xfrm>
                  <a:off x="2736" y="1212"/>
                  <a:ext cx="3816" cy="2976"/>
                  <a:chOff x="2736" y="1212"/>
                  <a:chExt cx="3816" cy="2976"/>
                </a:xfrm>
              </p:grpSpPr>
              <p:pic>
                <p:nvPicPr>
                  <p:cNvPr id="7185" name="Picture 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36" y="1260"/>
                    <a:ext cx="960" cy="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6"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2" y="1212"/>
                    <a:ext cx="2760" cy="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7182" name="Rectangle 71"/>
              <p:cNvSpPr>
                <a:spLocks noChangeArrowheads="1"/>
              </p:cNvSpPr>
              <p:nvPr/>
            </p:nvSpPr>
            <p:spPr bwMode="auto">
              <a:xfrm>
                <a:off x="2736" y="2981"/>
                <a:ext cx="140" cy="326"/>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grpSp>
      </p:grpSp>
      <p:sp>
        <p:nvSpPr>
          <p:cNvPr id="7176" name="Text Box 75"/>
          <p:cNvSpPr txBox="1">
            <a:spLocks noChangeArrowheads="1"/>
          </p:cNvSpPr>
          <p:nvPr/>
        </p:nvSpPr>
        <p:spPr bwMode="auto">
          <a:xfrm>
            <a:off x="3937000" y="5516563"/>
            <a:ext cx="4889500" cy="625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113" tIns="35556" rIns="71113" bIns="35556">
            <a:spAutoFit/>
          </a:bodyPr>
          <a:lstStyle>
            <a:lvl1pPr defTabSz="979488" eaLnBrk="0" hangingPunct="0">
              <a:defRPr sz="2000">
                <a:solidFill>
                  <a:schemeClr val="tx1"/>
                </a:solidFill>
                <a:latin typeface="Arial" charset="0"/>
              </a:defRPr>
            </a:lvl1pPr>
            <a:lvl2pPr marL="742950" indent="-285750" defTabSz="979488" eaLnBrk="0" hangingPunct="0">
              <a:defRPr sz="2000">
                <a:solidFill>
                  <a:schemeClr val="tx1"/>
                </a:solidFill>
                <a:latin typeface="Arial" charset="0"/>
              </a:defRPr>
            </a:lvl2pPr>
            <a:lvl3pPr marL="1143000" indent="-228600" defTabSz="979488" eaLnBrk="0" hangingPunct="0">
              <a:defRPr sz="2000">
                <a:solidFill>
                  <a:schemeClr val="tx1"/>
                </a:solidFill>
                <a:latin typeface="Arial" charset="0"/>
              </a:defRPr>
            </a:lvl3pPr>
            <a:lvl4pPr marL="1600200" indent="-228600" defTabSz="979488" eaLnBrk="0" hangingPunct="0">
              <a:defRPr sz="2000">
                <a:solidFill>
                  <a:schemeClr val="tx1"/>
                </a:solidFill>
                <a:latin typeface="Arial" charset="0"/>
              </a:defRPr>
            </a:lvl4pPr>
            <a:lvl5pPr marL="2057400" indent="-228600" defTabSz="979488" eaLnBrk="0" hangingPunct="0">
              <a:defRPr sz="2000">
                <a:solidFill>
                  <a:schemeClr val="tx1"/>
                </a:solidFill>
                <a:latin typeface="Arial" charset="0"/>
              </a:defRPr>
            </a:lvl5pPr>
            <a:lvl6pPr marL="2514600" indent="-228600" defTabSz="979488" eaLnBrk="0" fontAlgn="base" hangingPunct="0">
              <a:spcBef>
                <a:spcPct val="50000"/>
              </a:spcBef>
              <a:spcAft>
                <a:spcPct val="0"/>
              </a:spcAft>
              <a:defRPr sz="2000">
                <a:solidFill>
                  <a:schemeClr val="tx1"/>
                </a:solidFill>
                <a:latin typeface="Arial" charset="0"/>
              </a:defRPr>
            </a:lvl6pPr>
            <a:lvl7pPr marL="2971800" indent="-228600" defTabSz="979488" eaLnBrk="0" fontAlgn="base" hangingPunct="0">
              <a:spcBef>
                <a:spcPct val="50000"/>
              </a:spcBef>
              <a:spcAft>
                <a:spcPct val="0"/>
              </a:spcAft>
              <a:defRPr sz="2000">
                <a:solidFill>
                  <a:schemeClr val="tx1"/>
                </a:solidFill>
                <a:latin typeface="Arial" charset="0"/>
              </a:defRPr>
            </a:lvl7pPr>
            <a:lvl8pPr marL="3429000" indent="-228600" defTabSz="979488" eaLnBrk="0" fontAlgn="base" hangingPunct="0">
              <a:spcBef>
                <a:spcPct val="50000"/>
              </a:spcBef>
              <a:spcAft>
                <a:spcPct val="0"/>
              </a:spcAft>
              <a:defRPr sz="2000">
                <a:solidFill>
                  <a:schemeClr val="tx1"/>
                </a:solidFill>
                <a:latin typeface="Arial" charset="0"/>
              </a:defRPr>
            </a:lvl8pPr>
            <a:lvl9pPr marL="3886200" indent="-228600" defTabSz="979488" eaLnBrk="0" fontAlgn="base" hangingPunct="0">
              <a:spcBef>
                <a:spcPct val="50000"/>
              </a:spcBef>
              <a:spcAft>
                <a:spcPct val="0"/>
              </a:spcAft>
              <a:defRPr sz="2000">
                <a:solidFill>
                  <a:schemeClr val="tx1"/>
                </a:solidFill>
                <a:latin typeface="Arial" charset="0"/>
              </a:defRPr>
            </a:lvl9pPr>
          </a:lstStyle>
          <a:p>
            <a:pPr eaLnBrk="1" hangingPunct="1"/>
            <a:r>
              <a:rPr lang="en-US" sz="1800" dirty="0">
                <a:solidFill>
                  <a:srgbClr val="003366"/>
                </a:solidFill>
              </a:rPr>
              <a:t>A change in </a:t>
            </a:r>
            <a:r>
              <a:rPr lang="en-US" sz="1800" dirty="0" err="1">
                <a:solidFill>
                  <a:srgbClr val="003366"/>
                </a:solidFill>
              </a:rPr>
              <a:t>zener</a:t>
            </a:r>
            <a:r>
              <a:rPr lang="en-US" sz="1800" dirty="0">
                <a:solidFill>
                  <a:srgbClr val="003366"/>
                </a:solidFill>
              </a:rPr>
              <a:t> current (</a:t>
            </a:r>
            <a:r>
              <a:rPr lang="el-GR" sz="1800" dirty="0">
                <a:solidFill>
                  <a:srgbClr val="003366"/>
                </a:solidFill>
                <a:cs typeface="Arial" charset="0"/>
              </a:rPr>
              <a:t>Δ</a:t>
            </a:r>
            <a:r>
              <a:rPr lang="en-US" sz="1800" dirty="0">
                <a:solidFill>
                  <a:srgbClr val="003366"/>
                </a:solidFill>
                <a:cs typeface="Arial" charset="0"/>
              </a:rPr>
              <a:t>I</a:t>
            </a:r>
            <a:r>
              <a:rPr lang="en-US" sz="1800" baseline="-25000" dirty="0">
                <a:solidFill>
                  <a:srgbClr val="003366"/>
                </a:solidFill>
                <a:cs typeface="Arial" charset="0"/>
              </a:rPr>
              <a:t>Z</a:t>
            </a:r>
            <a:r>
              <a:rPr lang="en-US" sz="1800" dirty="0">
                <a:solidFill>
                  <a:srgbClr val="003366"/>
                </a:solidFill>
                <a:cs typeface="Arial" charset="0"/>
              </a:rPr>
              <a:t>) produces a small change in </a:t>
            </a:r>
            <a:r>
              <a:rPr lang="en-US" sz="1800" dirty="0" err="1">
                <a:solidFill>
                  <a:srgbClr val="003366"/>
                </a:solidFill>
                <a:cs typeface="Arial" charset="0"/>
              </a:rPr>
              <a:t>zener</a:t>
            </a:r>
            <a:r>
              <a:rPr lang="en-US" sz="1800" dirty="0">
                <a:solidFill>
                  <a:srgbClr val="003366"/>
                </a:solidFill>
                <a:cs typeface="Arial" charset="0"/>
              </a:rPr>
              <a:t> voltage (</a:t>
            </a:r>
            <a:r>
              <a:rPr lang="el-GR" sz="1800" dirty="0">
                <a:solidFill>
                  <a:srgbClr val="003366"/>
                </a:solidFill>
              </a:rPr>
              <a:t>Δ</a:t>
            </a:r>
            <a:r>
              <a:rPr lang="en-US" sz="1800" dirty="0">
                <a:solidFill>
                  <a:srgbClr val="003366"/>
                </a:solidFill>
              </a:rPr>
              <a:t>V</a:t>
            </a:r>
            <a:r>
              <a:rPr lang="en-US" sz="1800" baseline="-25000" dirty="0">
                <a:solidFill>
                  <a:srgbClr val="003366"/>
                </a:solidFill>
              </a:rPr>
              <a:t>Z</a:t>
            </a:r>
            <a:r>
              <a:rPr lang="en-US" sz="1800" dirty="0">
                <a:solidFill>
                  <a:srgbClr val="003366"/>
                </a:solidFill>
              </a:rPr>
              <a:t>).</a:t>
            </a:r>
            <a:endParaRPr lang="el-GR" sz="1800" dirty="0">
              <a:solidFill>
                <a:srgbClr val="003366"/>
              </a:solidFill>
            </a:endParaRPr>
          </a:p>
        </p:txBody>
      </p:sp>
      <p:sp>
        <p:nvSpPr>
          <p:cNvPr id="40" name="Text Box 3"/>
          <p:cNvSpPr txBox="1">
            <a:spLocks noChangeArrowheads="1"/>
          </p:cNvSpPr>
          <p:nvPr/>
        </p:nvSpPr>
        <p:spPr bwMode="auto">
          <a:xfrm>
            <a:off x="3492500" y="534556"/>
            <a:ext cx="2476500" cy="44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113" tIns="35556" rIns="71113" bIns="35556">
            <a:spAutoFit/>
          </a:bodyPr>
          <a:lstStyle>
            <a:lvl1pPr defTabSz="979488" eaLnBrk="0" hangingPunct="0">
              <a:defRPr sz="2000">
                <a:solidFill>
                  <a:schemeClr val="tx1"/>
                </a:solidFill>
                <a:latin typeface="Arial" charset="0"/>
              </a:defRPr>
            </a:lvl1pPr>
            <a:lvl2pPr marL="742950" indent="-285750" defTabSz="979488" eaLnBrk="0" hangingPunct="0">
              <a:defRPr sz="2000">
                <a:solidFill>
                  <a:schemeClr val="tx1"/>
                </a:solidFill>
                <a:latin typeface="Arial" charset="0"/>
              </a:defRPr>
            </a:lvl2pPr>
            <a:lvl3pPr marL="1143000" indent="-228600" defTabSz="979488" eaLnBrk="0" hangingPunct="0">
              <a:defRPr sz="2000">
                <a:solidFill>
                  <a:schemeClr val="tx1"/>
                </a:solidFill>
                <a:latin typeface="Arial" charset="0"/>
              </a:defRPr>
            </a:lvl3pPr>
            <a:lvl4pPr marL="1600200" indent="-228600" defTabSz="979488" eaLnBrk="0" hangingPunct="0">
              <a:defRPr sz="2000">
                <a:solidFill>
                  <a:schemeClr val="tx1"/>
                </a:solidFill>
                <a:latin typeface="Arial" charset="0"/>
              </a:defRPr>
            </a:lvl4pPr>
            <a:lvl5pPr marL="2057400" indent="-228600" defTabSz="979488" eaLnBrk="0" hangingPunct="0">
              <a:defRPr sz="2000">
                <a:solidFill>
                  <a:schemeClr val="tx1"/>
                </a:solidFill>
                <a:latin typeface="Arial" charset="0"/>
              </a:defRPr>
            </a:lvl5pPr>
            <a:lvl6pPr marL="2514600" indent="-228600" defTabSz="979488" eaLnBrk="0" fontAlgn="base" hangingPunct="0">
              <a:spcBef>
                <a:spcPct val="50000"/>
              </a:spcBef>
              <a:spcAft>
                <a:spcPct val="0"/>
              </a:spcAft>
              <a:defRPr sz="2000">
                <a:solidFill>
                  <a:schemeClr val="tx1"/>
                </a:solidFill>
                <a:latin typeface="Arial" charset="0"/>
              </a:defRPr>
            </a:lvl6pPr>
            <a:lvl7pPr marL="2971800" indent="-228600" defTabSz="979488" eaLnBrk="0" fontAlgn="base" hangingPunct="0">
              <a:spcBef>
                <a:spcPct val="50000"/>
              </a:spcBef>
              <a:spcAft>
                <a:spcPct val="0"/>
              </a:spcAft>
              <a:defRPr sz="2000">
                <a:solidFill>
                  <a:schemeClr val="tx1"/>
                </a:solidFill>
                <a:latin typeface="Arial" charset="0"/>
              </a:defRPr>
            </a:lvl7pPr>
            <a:lvl8pPr marL="3429000" indent="-228600" defTabSz="979488" eaLnBrk="0" fontAlgn="base" hangingPunct="0">
              <a:spcBef>
                <a:spcPct val="50000"/>
              </a:spcBef>
              <a:spcAft>
                <a:spcPct val="0"/>
              </a:spcAft>
              <a:defRPr sz="2000">
                <a:solidFill>
                  <a:schemeClr val="tx1"/>
                </a:solidFill>
                <a:latin typeface="Arial" charset="0"/>
              </a:defRPr>
            </a:lvl8pPr>
            <a:lvl9pPr marL="3886200" indent="-228600" defTabSz="979488" eaLnBrk="0" fontAlgn="base" hangingPunct="0">
              <a:spcBef>
                <a:spcPct val="50000"/>
              </a:spcBef>
              <a:spcAft>
                <a:spcPct val="0"/>
              </a:spcAft>
              <a:defRPr sz="2000">
                <a:solidFill>
                  <a:schemeClr val="tx1"/>
                </a:solidFill>
                <a:latin typeface="Arial" charset="0"/>
              </a:defRPr>
            </a:lvl9pPr>
          </a:lstStyle>
          <a:p>
            <a:pPr algn="ctr" defTabSz="914400" eaLnBrk="1" hangingPunct="1"/>
            <a:r>
              <a:rPr lang="en-US" sz="2400" b="1" dirty="0" err="1">
                <a:solidFill>
                  <a:schemeClr val="hlink"/>
                </a:solidFill>
                <a:latin typeface="+mn-lt"/>
              </a:rPr>
              <a:t>Zener</a:t>
            </a:r>
            <a:r>
              <a:rPr lang="en-US" sz="2400" b="1" dirty="0">
                <a:solidFill>
                  <a:schemeClr val="hlink"/>
                </a:solidFill>
                <a:latin typeface="+mn-lt"/>
              </a:rPr>
              <a:t> Diode</a:t>
            </a:r>
          </a:p>
        </p:txBody>
      </p:sp>
    </p:spTree>
    <p:extLst>
      <p:ext uri="{BB962C8B-B14F-4D97-AF65-F5344CB8AC3E}">
        <p14:creationId xmlns:p14="http://schemas.microsoft.com/office/powerpoint/2010/main" val="30464118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ext Box 3"/>
          <p:cNvSpPr txBox="1">
            <a:spLocks noChangeArrowheads="1"/>
          </p:cNvSpPr>
          <p:nvPr/>
        </p:nvSpPr>
        <p:spPr bwMode="auto">
          <a:xfrm>
            <a:off x="317500" y="2340429"/>
            <a:ext cx="3492500" cy="379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113" tIns="35556" rIns="71113" bIns="35556">
            <a:spAutoFit/>
          </a:bodyPr>
          <a:lstStyle>
            <a:lvl1pPr defTabSz="979488" eaLnBrk="0" hangingPunct="0">
              <a:defRPr sz="2000">
                <a:solidFill>
                  <a:schemeClr val="tx1"/>
                </a:solidFill>
                <a:latin typeface="Arial" charset="0"/>
              </a:defRPr>
            </a:lvl1pPr>
            <a:lvl2pPr marL="742950" indent="-285750" defTabSz="979488" eaLnBrk="0" hangingPunct="0">
              <a:defRPr sz="2000">
                <a:solidFill>
                  <a:schemeClr val="tx1"/>
                </a:solidFill>
                <a:latin typeface="Arial" charset="0"/>
              </a:defRPr>
            </a:lvl2pPr>
            <a:lvl3pPr marL="1143000" indent="-228600" defTabSz="979488" eaLnBrk="0" hangingPunct="0">
              <a:defRPr sz="2000">
                <a:solidFill>
                  <a:schemeClr val="tx1"/>
                </a:solidFill>
                <a:latin typeface="Arial" charset="0"/>
              </a:defRPr>
            </a:lvl3pPr>
            <a:lvl4pPr marL="1600200" indent="-228600" defTabSz="979488" eaLnBrk="0" hangingPunct="0">
              <a:defRPr sz="2000">
                <a:solidFill>
                  <a:schemeClr val="tx1"/>
                </a:solidFill>
                <a:latin typeface="Arial" charset="0"/>
              </a:defRPr>
            </a:lvl4pPr>
            <a:lvl5pPr marL="2057400" indent="-228600" defTabSz="979488" eaLnBrk="0" hangingPunct="0">
              <a:defRPr sz="2000">
                <a:solidFill>
                  <a:schemeClr val="tx1"/>
                </a:solidFill>
                <a:latin typeface="Arial" charset="0"/>
              </a:defRPr>
            </a:lvl5pPr>
            <a:lvl6pPr marL="2514600" indent="-228600" defTabSz="979488" eaLnBrk="0" fontAlgn="base" hangingPunct="0">
              <a:spcBef>
                <a:spcPct val="50000"/>
              </a:spcBef>
              <a:spcAft>
                <a:spcPct val="0"/>
              </a:spcAft>
              <a:defRPr sz="2000">
                <a:solidFill>
                  <a:schemeClr val="tx1"/>
                </a:solidFill>
                <a:latin typeface="Arial" charset="0"/>
              </a:defRPr>
            </a:lvl6pPr>
            <a:lvl7pPr marL="2971800" indent="-228600" defTabSz="979488" eaLnBrk="0" fontAlgn="base" hangingPunct="0">
              <a:spcBef>
                <a:spcPct val="50000"/>
              </a:spcBef>
              <a:spcAft>
                <a:spcPct val="0"/>
              </a:spcAft>
              <a:defRPr sz="2000">
                <a:solidFill>
                  <a:schemeClr val="tx1"/>
                </a:solidFill>
                <a:latin typeface="Arial" charset="0"/>
              </a:defRPr>
            </a:lvl7pPr>
            <a:lvl8pPr marL="3429000" indent="-228600" defTabSz="979488" eaLnBrk="0" fontAlgn="base" hangingPunct="0">
              <a:spcBef>
                <a:spcPct val="50000"/>
              </a:spcBef>
              <a:spcAft>
                <a:spcPct val="0"/>
              </a:spcAft>
              <a:defRPr sz="2000">
                <a:solidFill>
                  <a:schemeClr val="tx1"/>
                </a:solidFill>
                <a:latin typeface="Arial" charset="0"/>
              </a:defRPr>
            </a:lvl8pPr>
            <a:lvl9pPr marL="3886200" indent="-228600" defTabSz="979488" eaLnBrk="0" fontAlgn="base" hangingPunct="0">
              <a:spcBef>
                <a:spcPct val="50000"/>
              </a:spcBef>
              <a:spcAft>
                <a:spcPct val="0"/>
              </a:spcAft>
              <a:defRPr sz="2000">
                <a:solidFill>
                  <a:schemeClr val="tx1"/>
                </a:solidFill>
                <a:latin typeface="Arial" charset="0"/>
              </a:defRPr>
            </a:lvl9pPr>
          </a:lstStyle>
          <a:p>
            <a:pPr eaLnBrk="1" hangingPunct="1"/>
            <a:r>
              <a:rPr lang="en-US"/>
              <a:t> </a:t>
            </a:r>
          </a:p>
        </p:txBody>
      </p:sp>
      <p:sp>
        <p:nvSpPr>
          <p:cNvPr id="1030" name="Text Box 8"/>
          <p:cNvSpPr txBox="1">
            <a:spLocks noChangeArrowheads="1"/>
          </p:cNvSpPr>
          <p:nvPr/>
        </p:nvSpPr>
        <p:spPr bwMode="auto">
          <a:xfrm>
            <a:off x="838200" y="979715"/>
            <a:ext cx="4648200" cy="30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71113" tIns="35556" rIns="71113" bIns="35556">
            <a:spAutoFit/>
          </a:bodyPr>
          <a:lstStyle>
            <a:lvl1pPr defTabSz="979488" eaLnBrk="0" hangingPunct="0">
              <a:defRPr sz="2000">
                <a:solidFill>
                  <a:schemeClr val="tx1"/>
                </a:solidFill>
                <a:latin typeface="Arial" charset="0"/>
              </a:defRPr>
            </a:lvl1pPr>
            <a:lvl2pPr marL="742950" indent="-285750" defTabSz="979488" eaLnBrk="0" hangingPunct="0">
              <a:defRPr sz="2000">
                <a:solidFill>
                  <a:schemeClr val="tx1"/>
                </a:solidFill>
                <a:latin typeface="Arial" charset="0"/>
              </a:defRPr>
            </a:lvl2pPr>
            <a:lvl3pPr marL="1143000" indent="-228600" defTabSz="979488" eaLnBrk="0" hangingPunct="0">
              <a:defRPr sz="2000">
                <a:solidFill>
                  <a:schemeClr val="tx1"/>
                </a:solidFill>
                <a:latin typeface="Arial" charset="0"/>
              </a:defRPr>
            </a:lvl3pPr>
            <a:lvl4pPr marL="1600200" indent="-228600" defTabSz="979488" eaLnBrk="0" hangingPunct="0">
              <a:defRPr sz="2000">
                <a:solidFill>
                  <a:schemeClr val="tx1"/>
                </a:solidFill>
                <a:latin typeface="Arial" charset="0"/>
              </a:defRPr>
            </a:lvl4pPr>
            <a:lvl5pPr marL="2057400" indent="-228600" defTabSz="979488" eaLnBrk="0" hangingPunct="0">
              <a:defRPr sz="2000">
                <a:solidFill>
                  <a:schemeClr val="tx1"/>
                </a:solidFill>
                <a:latin typeface="Arial" charset="0"/>
              </a:defRPr>
            </a:lvl5pPr>
            <a:lvl6pPr marL="2514600" indent="-228600" defTabSz="979488" eaLnBrk="0" fontAlgn="base" hangingPunct="0">
              <a:spcBef>
                <a:spcPct val="50000"/>
              </a:spcBef>
              <a:spcAft>
                <a:spcPct val="0"/>
              </a:spcAft>
              <a:defRPr sz="2000">
                <a:solidFill>
                  <a:schemeClr val="tx1"/>
                </a:solidFill>
                <a:latin typeface="Arial" charset="0"/>
              </a:defRPr>
            </a:lvl6pPr>
            <a:lvl7pPr marL="2971800" indent="-228600" defTabSz="979488" eaLnBrk="0" fontAlgn="base" hangingPunct="0">
              <a:spcBef>
                <a:spcPct val="50000"/>
              </a:spcBef>
              <a:spcAft>
                <a:spcPct val="0"/>
              </a:spcAft>
              <a:defRPr sz="2000">
                <a:solidFill>
                  <a:schemeClr val="tx1"/>
                </a:solidFill>
                <a:latin typeface="Arial" charset="0"/>
              </a:defRPr>
            </a:lvl7pPr>
            <a:lvl8pPr marL="3429000" indent="-228600" defTabSz="979488" eaLnBrk="0" fontAlgn="base" hangingPunct="0">
              <a:spcBef>
                <a:spcPct val="50000"/>
              </a:spcBef>
              <a:spcAft>
                <a:spcPct val="0"/>
              </a:spcAft>
              <a:defRPr sz="2000">
                <a:solidFill>
                  <a:schemeClr val="tx1"/>
                </a:solidFill>
                <a:latin typeface="Arial" charset="0"/>
              </a:defRPr>
            </a:lvl8pPr>
            <a:lvl9pPr marL="3886200" indent="-228600" defTabSz="979488" eaLnBrk="0" fontAlgn="base" hangingPunct="0">
              <a:spcBef>
                <a:spcPct val="50000"/>
              </a:spcBef>
              <a:spcAft>
                <a:spcPct val="0"/>
              </a:spcAft>
              <a:defRPr sz="2000">
                <a:solidFill>
                  <a:schemeClr val="tx1"/>
                </a:solidFill>
                <a:latin typeface="Arial" charset="0"/>
              </a:defRPr>
            </a:lvl9pPr>
          </a:lstStyle>
          <a:p>
            <a:pPr eaLnBrk="1" hangingPunct="1"/>
            <a:r>
              <a:rPr lang="en-US" sz="1800" dirty="0" err="1" smtClean="0"/>
              <a:t>Varactor</a:t>
            </a:r>
            <a:r>
              <a:rPr lang="en-US" sz="1800" dirty="0" smtClean="0"/>
              <a:t> </a:t>
            </a:r>
            <a:r>
              <a:rPr lang="en-US" sz="1800" dirty="0"/>
              <a:t>is a type of p-n junction diode that operates in reverse bias. The capacitance of the junction is controlled by the amount of reverse bias.</a:t>
            </a:r>
          </a:p>
          <a:p>
            <a:pPr eaLnBrk="1" hangingPunct="1"/>
            <a:r>
              <a:rPr lang="en-US" sz="1800" dirty="0" err="1"/>
              <a:t>Varactor</a:t>
            </a:r>
            <a:r>
              <a:rPr lang="en-US" sz="1800" dirty="0"/>
              <a:t> diodes are also referred to as </a:t>
            </a:r>
            <a:r>
              <a:rPr lang="en-US" sz="1800" i="1" dirty="0" err="1">
                <a:solidFill>
                  <a:srgbClr val="003366"/>
                </a:solidFill>
              </a:rPr>
              <a:t>varicaps</a:t>
            </a:r>
            <a:r>
              <a:rPr lang="en-US" sz="1800" i="1" dirty="0"/>
              <a:t> </a:t>
            </a:r>
            <a:r>
              <a:rPr lang="en-US" sz="1800" dirty="0"/>
              <a:t>or </a:t>
            </a:r>
            <a:r>
              <a:rPr lang="en-US" sz="1800" i="1" dirty="0">
                <a:solidFill>
                  <a:srgbClr val="003366"/>
                </a:solidFill>
              </a:rPr>
              <a:t>tuning diodes</a:t>
            </a:r>
            <a:r>
              <a:rPr lang="en-US" sz="1800" i="1" dirty="0"/>
              <a:t> </a:t>
            </a:r>
            <a:r>
              <a:rPr lang="en-US" sz="1800" dirty="0"/>
              <a:t>and they are commonly used in communication systems.</a:t>
            </a:r>
          </a:p>
          <a:p>
            <a:pPr eaLnBrk="1" hangingPunct="1">
              <a:lnSpc>
                <a:spcPct val="50000"/>
              </a:lnSpc>
            </a:pPr>
            <a:endParaRPr lang="en-US" sz="1800" dirty="0"/>
          </a:p>
          <a:p>
            <a:pPr eaLnBrk="1" hangingPunct="1"/>
            <a:r>
              <a:rPr lang="en-US" sz="1600" b="1" dirty="0" smtClean="0">
                <a:solidFill>
                  <a:schemeClr val="hlink"/>
                </a:solidFill>
              </a:rPr>
              <a:t>Basic </a:t>
            </a:r>
            <a:r>
              <a:rPr lang="en-US" sz="1600" b="1" dirty="0">
                <a:solidFill>
                  <a:schemeClr val="hlink"/>
                </a:solidFill>
              </a:rPr>
              <a:t>Operation</a:t>
            </a:r>
          </a:p>
          <a:p>
            <a:pPr eaLnBrk="1" hangingPunct="1"/>
            <a:r>
              <a:rPr lang="en-US" sz="1800" dirty="0"/>
              <a:t>The capacitance of a reverse-biased </a:t>
            </a:r>
            <a:r>
              <a:rPr lang="en-US" sz="1800" dirty="0" err="1"/>
              <a:t>varactor</a:t>
            </a:r>
            <a:r>
              <a:rPr lang="en-US" sz="1800" dirty="0"/>
              <a:t> junction is found as:</a:t>
            </a:r>
            <a:r>
              <a:rPr lang="en-US" sz="1800" i="1" dirty="0"/>
              <a:t> </a:t>
            </a:r>
            <a:r>
              <a:rPr lang="en-US" sz="1800" dirty="0"/>
              <a:t> </a:t>
            </a:r>
          </a:p>
        </p:txBody>
      </p:sp>
      <p:pic>
        <p:nvPicPr>
          <p:cNvPr id="1031" name="Picture 9" descr="fg03_0190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70500" y="3320143"/>
            <a:ext cx="3619500" cy="2371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0"/>
          <p:cNvSpPr>
            <a:spLocks noChangeArrowheads="1"/>
          </p:cNvSpPr>
          <p:nvPr/>
        </p:nvSpPr>
        <p:spPr bwMode="auto">
          <a:xfrm>
            <a:off x="5365750" y="5833815"/>
            <a:ext cx="3429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113" tIns="35556" rIns="71113" bIns="35556" anchor="ctr"/>
          <a:lstStyle/>
          <a:p>
            <a:pPr algn="ctr" defTabSz="761748">
              <a:spcBef>
                <a:spcPct val="0"/>
              </a:spcBef>
            </a:pPr>
            <a:r>
              <a:rPr lang="en-US" dirty="0" smtClean="0">
                <a:solidFill>
                  <a:schemeClr val="tx2"/>
                </a:solidFill>
              </a:rPr>
              <a:t>Reverse-biased </a:t>
            </a:r>
            <a:r>
              <a:rPr lang="en-US" dirty="0" err="1">
                <a:solidFill>
                  <a:schemeClr val="tx2"/>
                </a:solidFill>
              </a:rPr>
              <a:t>varactor</a:t>
            </a:r>
            <a:r>
              <a:rPr lang="en-US" dirty="0">
                <a:solidFill>
                  <a:schemeClr val="tx2"/>
                </a:solidFill>
              </a:rPr>
              <a:t> diode acts as a variable capacitor. </a:t>
            </a:r>
          </a:p>
        </p:txBody>
      </p:sp>
      <p:pic>
        <p:nvPicPr>
          <p:cNvPr id="1033" name="Picture 11" descr="fg03_0210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69000" y="1415143"/>
            <a:ext cx="1926167" cy="1020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Rectangle 12"/>
          <p:cNvSpPr>
            <a:spLocks noChangeArrowheads="1"/>
          </p:cNvSpPr>
          <p:nvPr/>
        </p:nvSpPr>
        <p:spPr bwMode="auto">
          <a:xfrm>
            <a:off x="5969000" y="2435679"/>
            <a:ext cx="2243613" cy="348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113" tIns="35556" rIns="71113" bIns="35556">
            <a:spAutoFit/>
          </a:bodyPr>
          <a:lstStyle/>
          <a:p>
            <a:pPr defTabSz="761748"/>
            <a:r>
              <a:rPr lang="en-US" dirty="0" err="1" smtClean="0">
                <a:solidFill>
                  <a:schemeClr val="tx2"/>
                </a:solidFill>
              </a:rPr>
              <a:t>Varactor</a:t>
            </a:r>
            <a:r>
              <a:rPr lang="en-US" dirty="0" smtClean="0">
                <a:solidFill>
                  <a:schemeClr val="tx2"/>
                </a:solidFill>
              </a:rPr>
              <a:t> </a:t>
            </a:r>
            <a:r>
              <a:rPr lang="en-US" dirty="0">
                <a:solidFill>
                  <a:schemeClr val="tx2"/>
                </a:solidFill>
              </a:rPr>
              <a:t>diode symbol</a:t>
            </a:r>
          </a:p>
        </p:txBody>
      </p:sp>
      <p:graphicFrame>
        <p:nvGraphicFramePr>
          <p:cNvPr id="1026" name="Object 14"/>
          <p:cNvGraphicFramePr>
            <a:graphicFrameLocks noChangeAspect="1"/>
          </p:cNvGraphicFramePr>
          <p:nvPr>
            <p:extLst>
              <p:ext uri="{D42A27DB-BD31-4B8C-83A1-F6EECF244321}">
                <p14:modId xmlns:p14="http://schemas.microsoft.com/office/powerpoint/2010/main" val="4174429719"/>
              </p:ext>
            </p:extLst>
          </p:nvPr>
        </p:nvGraphicFramePr>
        <p:xfrm>
          <a:off x="2044700" y="4237009"/>
          <a:ext cx="1143000" cy="779009"/>
        </p:xfrm>
        <a:graphic>
          <a:graphicData uri="http://schemas.openxmlformats.org/presentationml/2006/ole">
            <mc:AlternateContent xmlns:mc="http://schemas.openxmlformats.org/markup-compatibility/2006">
              <mc:Choice xmlns:v="urn:schemas-microsoft-com:vml" Requires="v">
                <p:oleObj spid="_x0000_s102422" name="Equation" r:id="rId6" imgW="520560" imgH="393480" progId="Equation.3">
                  <p:embed/>
                </p:oleObj>
              </mc:Choice>
              <mc:Fallback>
                <p:oleObj name="Equation" r:id="rId6" imgW="52056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44700" y="4237009"/>
                        <a:ext cx="1143000" cy="779009"/>
                      </a:xfrm>
                      <a:prstGeom prst="rect">
                        <a:avLst/>
                      </a:prstGeom>
                      <a:solidFill>
                        <a:srgbClr val="CC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5" name="Text Box 15"/>
          <p:cNvSpPr txBox="1">
            <a:spLocks noChangeArrowheads="1"/>
          </p:cNvSpPr>
          <p:nvPr/>
        </p:nvSpPr>
        <p:spPr bwMode="auto">
          <a:xfrm>
            <a:off x="838200" y="5181600"/>
            <a:ext cx="4305300" cy="1179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71113" tIns="35556" rIns="71113" bIns="35556">
            <a:spAutoFit/>
          </a:bodyPr>
          <a:lstStyle>
            <a:lvl1pPr defTabSz="979488" eaLnBrk="0" hangingPunct="0">
              <a:defRPr sz="2000">
                <a:solidFill>
                  <a:schemeClr val="tx1"/>
                </a:solidFill>
                <a:latin typeface="Arial" charset="0"/>
              </a:defRPr>
            </a:lvl1pPr>
            <a:lvl2pPr marL="742950" indent="-285750" defTabSz="979488" eaLnBrk="0" hangingPunct="0">
              <a:defRPr sz="2000">
                <a:solidFill>
                  <a:schemeClr val="tx1"/>
                </a:solidFill>
                <a:latin typeface="Arial" charset="0"/>
              </a:defRPr>
            </a:lvl2pPr>
            <a:lvl3pPr marL="1143000" indent="-228600" defTabSz="979488" eaLnBrk="0" hangingPunct="0">
              <a:defRPr sz="2000">
                <a:solidFill>
                  <a:schemeClr val="tx1"/>
                </a:solidFill>
                <a:latin typeface="Arial" charset="0"/>
              </a:defRPr>
            </a:lvl3pPr>
            <a:lvl4pPr marL="1600200" indent="-228600" defTabSz="979488" eaLnBrk="0" hangingPunct="0">
              <a:defRPr sz="2000">
                <a:solidFill>
                  <a:schemeClr val="tx1"/>
                </a:solidFill>
                <a:latin typeface="Arial" charset="0"/>
              </a:defRPr>
            </a:lvl4pPr>
            <a:lvl5pPr marL="2057400" indent="-228600" defTabSz="979488" eaLnBrk="0" hangingPunct="0">
              <a:defRPr sz="2000">
                <a:solidFill>
                  <a:schemeClr val="tx1"/>
                </a:solidFill>
                <a:latin typeface="Arial" charset="0"/>
              </a:defRPr>
            </a:lvl5pPr>
            <a:lvl6pPr marL="2514600" indent="-228600" defTabSz="979488" eaLnBrk="0" fontAlgn="base" hangingPunct="0">
              <a:spcBef>
                <a:spcPct val="50000"/>
              </a:spcBef>
              <a:spcAft>
                <a:spcPct val="0"/>
              </a:spcAft>
              <a:defRPr sz="2000">
                <a:solidFill>
                  <a:schemeClr val="tx1"/>
                </a:solidFill>
                <a:latin typeface="Arial" charset="0"/>
              </a:defRPr>
            </a:lvl6pPr>
            <a:lvl7pPr marL="2971800" indent="-228600" defTabSz="979488" eaLnBrk="0" fontAlgn="base" hangingPunct="0">
              <a:spcBef>
                <a:spcPct val="50000"/>
              </a:spcBef>
              <a:spcAft>
                <a:spcPct val="0"/>
              </a:spcAft>
              <a:defRPr sz="2000">
                <a:solidFill>
                  <a:schemeClr val="tx1"/>
                </a:solidFill>
                <a:latin typeface="Arial" charset="0"/>
              </a:defRPr>
            </a:lvl7pPr>
            <a:lvl8pPr marL="3429000" indent="-228600" defTabSz="979488" eaLnBrk="0" fontAlgn="base" hangingPunct="0">
              <a:spcBef>
                <a:spcPct val="50000"/>
              </a:spcBef>
              <a:spcAft>
                <a:spcPct val="0"/>
              </a:spcAft>
              <a:defRPr sz="2000">
                <a:solidFill>
                  <a:schemeClr val="tx1"/>
                </a:solidFill>
                <a:latin typeface="Arial" charset="0"/>
              </a:defRPr>
            </a:lvl8pPr>
            <a:lvl9pPr marL="3886200" indent="-228600" defTabSz="979488" eaLnBrk="0" fontAlgn="base" hangingPunct="0">
              <a:spcBef>
                <a:spcPct val="50000"/>
              </a:spcBef>
              <a:spcAft>
                <a:spcPct val="0"/>
              </a:spcAft>
              <a:defRPr sz="2000">
                <a:solidFill>
                  <a:schemeClr val="tx1"/>
                </a:solidFill>
                <a:latin typeface="Arial" charset="0"/>
              </a:defRPr>
            </a:lvl9pPr>
          </a:lstStyle>
          <a:p>
            <a:pPr eaLnBrk="1" hangingPunct="1">
              <a:lnSpc>
                <a:spcPct val="80000"/>
              </a:lnSpc>
            </a:pPr>
            <a:r>
              <a:rPr lang="en-US" sz="1800" dirty="0" smtClean="0"/>
              <a:t>C </a:t>
            </a:r>
            <a:r>
              <a:rPr lang="en-US" sz="1800" dirty="0"/>
              <a:t>= the total junction capacitance.</a:t>
            </a:r>
          </a:p>
          <a:p>
            <a:pPr eaLnBrk="1" hangingPunct="1">
              <a:lnSpc>
                <a:spcPct val="80000"/>
              </a:lnSpc>
            </a:pPr>
            <a:r>
              <a:rPr lang="en-US" sz="1800" dirty="0" smtClean="0"/>
              <a:t>A </a:t>
            </a:r>
            <a:r>
              <a:rPr lang="en-US" sz="1800" dirty="0"/>
              <a:t>= the plate area.</a:t>
            </a:r>
          </a:p>
          <a:p>
            <a:pPr eaLnBrk="1" hangingPunct="1">
              <a:lnSpc>
                <a:spcPct val="80000"/>
              </a:lnSpc>
            </a:pPr>
            <a:r>
              <a:rPr lang="el-GR" sz="1800" dirty="0" smtClean="0">
                <a:cs typeface="Arial" charset="0"/>
              </a:rPr>
              <a:t>ε</a:t>
            </a:r>
            <a:r>
              <a:rPr lang="en-US" sz="1800" dirty="0" smtClean="0">
                <a:cs typeface="Arial" charset="0"/>
              </a:rPr>
              <a:t> </a:t>
            </a:r>
            <a:r>
              <a:rPr lang="en-US" sz="1800" dirty="0">
                <a:cs typeface="Arial" charset="0"/>
              </a:rPr>
              <a:t>= the dielectric constant   (permittivity).</a:t>
            </a:r>
          </a:p>
          <a:p>
            <a:pPr eaLnBrk="1" hangingPunct="1">
              <a:lnSpc>
                <a:spcPct val="80000"/>
              </a:lnSpc>
            </a:pPr>
            <a:r>
              <a:rPr lang="en-US" sz="1800" dirty="0" smtClean="0">
                <a:cs typeface="Arial" charset="0"/>
              </a:rPr>
              <a:t>d </a:t>
            </a:r>
            <a:r>
              <a:rPr lang="en-US" sz="1800" dirty="0">
                <a:cs typeface="Arial" charset="0"/>
              </a:rPr>
              <a:t>= </a:t>
            </a:r>
            <a:r>
              <a:rPr lang="en-US" sz="1800" dirty="0"/>
              <a:t>the width of the depletion region </a:t>
            </a:r>
          </a:p>
          <a:p>
            <a:pPr eaLnBrk="1" hangingPunct="1">
              <a:lnSpc>
                <a:spcPct val="80000"/>
              </a:lnSpc>
            </a:pPr>
            <a:r>
              <a:rPr lang="en-US" sz="1800" dirty="0" smtClean="0"/>
              <a:t>	 </a:t>
            </a:r>
            <a:r>
              <a:rPr lang="en-US" sz="1800" dirty="0"/>
              <a:t>(plate separation). </a:t>
            </a:r>
            <a:r>
              <a:rPr lang="en-US" sz="1800" dirty="0">
                <a:cs typeface="Arial" charset="0"/>
              </a:rPr>
              <a:t>              </a:t>
            </a:r>
            <a:endParaRPr lang="el-GR" sz="1800" dirty="0">
              <a:cs typeface="Arial" charset="0"/>
            </a:endParaRPr>
          </a:p>
        </p:txBody>
      </p:sp>
      <p:sp>
        <p:nvSpPr>
          <p:cNvPr id="11" name="Rectangle 4"/>
          <p:cNvSpPr>
            <a:spLocks noChangeArrowheads="1"/>
          </p:cNvSpPr>
          <p:nvPr/>
        </p:nvSpPr>
        <p:spPr bwMode="auto">
          <a:xfrm>
            <a:off x="2819400" y="480635"/>
            <a:ext cx="3900170" cy="523220"/>
          </a:xfrm>
          <a:prstGeom prst="rect">
            <a:avLst/>
          </a:prstGeom>
          <a:noFill/>
          <a:ln w="9525">
            <a:noFill/>
            <a:miter lim="800000"/>
            <a:headEnd/>
            <a:tailEnd/>
          </a:ln>
          <a:effectLst/>
        </p:spPr>
        <p:txBody>
          <a:bodyPr wrap="none" anchor="ctr">
            <a:spAutoFit/>
          </a:bodyPr>
          <a:lstStyle/>
          <a:p>
            <a:pPr>
              <a:defRPr/>
            </a:pPr>
            <a:r>
              <a:rPr lang="en-US" sz="2800" b="1" dirty="0" err="1" smtClean="0">
                <a:solidFill>
                  <a:schemeClr val="hlink"/>
                </a:solidFill>
              </a:rPr>
              <a:t>Varactor</a:t>
            </a:r>
            <a:r>
              <a:rPr lang="en-US" sz="2800" b="1" dirty="0" smtClean="0">
                <a:solidFill>
                  <a:schemeClr val="hlink"/>
                </a:solidFill>
              </a:rPr>
              <a:t>  (</a:t>
            </a:r>
            <a:r>
              <a:rPr lang="en-US" sz="2800" b="1" dirty="0" err="1" smtClean="0">
                <a:solidFill>
                  <a:schemeClr val="hlink"/>
                </a:solidFill>
              </a:rPr>
              <a:t>Varicap</a:t>
            </a:r>
            <a:r>
              <a:rPr lang="en-US" sz="2800" b="1" dirty="0" smtClean="0">
                <a:solidFill>
                  <a:schemeClr val="hlink"/>
                </a:solidFill>
              </a:rPr>
              <a:t> Diode)</a:t>
            </a:r>
            <a:endParaRPr lang="en-US" sz="2800" b="1" dirty="0">
              <a:solidFill>
                <a:schemeClr val="hlink"/>
              </a:solidFill>
            </a:endParaRPr>
          </a:p>
        </p:txBody>
      </p:sp>
    </p:spTree>
    <p:extLst>
      <p:ext uri="{BB962C8B-B14F-4D97-AF65-F5344CB8AC3E}">
        <p14:creationId xmlns:p14="http://schemas.microsoft.com/office/powerpoint/2010/main" val="31552624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4"/>
          <p:cNvSpPr>
            <a:spLocks noChangeArrowheads="1"/>
          </p:cNvSpPr>
          <p:nvPr/>
        </p:nvSpPr>
        <p:spPr bwMode="auto">
          <a:xfrm>
            <a:off x="2909253" y="564218"/>
            <a:ext cx="3900170" cy="523220"/>
          </a:xfrm>
          <a:prstGeom prst="rect">
            <a:avLst/>
          </a:prstGeom>
          <a:noFill/>
          <a:ln w="9525">
            <a:noFill/>
            <a:miter lim="800000"/>
            <a:headEnd/>
            <a:tailEnd/>
          </a:ln>
          <a:effectLst/>
        </p:spPr>
        <p:txBody>
          <a:bodyPr wrap="none" anchor="ctr">
            <a:spAutoFit/>
          </a:bodyPr>
          <a:lstStyle/>
          <a:p>
            <a:pPr>
              <a:defRPr/>
            </a:pPr>
            <a:r>
              <a:rPr lang="en-US" sz="2800" b="1" dirty="0" err="1" smtClean="0">
                <a:solidFill>
                  <a:schemeClr val="hlink"/>
                </a:solidFill>
              </a:rPr>
              <a:t>Varactor</a:t>
            </a:r>
            <a:r>
              <a:rPr lang="en-US" sz="2800" b="1" dirty="0" smtClean="0">
                <a:solidFill>
                  <a:schemeClr val="hlink"/>
                </a:solidFill>
              </a:rPr>
              <a:t>  (</a:t>
            </a:r>
            <a:r>
              <a:rPr lang="en-US" sz="2800" b="1" dirty="0" err="1" smtClean="0">
                <a:solidFill>
                  <a:schemeClr val="hlink"/>
                </a:solidFill>
              </a:rPr>
              <a:t>Varicap</a:t>
            </a:r>
            <a:r>
              <a:rPr lang="en-US" sz="2800" b="1" dirty="0" smtClean="0">
                <a:solidFill>
                  <a:schemeClr val="hlink"/>
                </a:solidFill>
              </a:rPr>
              <a:t> Diode)</a:t>
            </a:r>
            <a:endParaRPr lang="en-US" sz="2800" b="1" dirty="0">
              <a:solidFill>
                <a:schemeClr val="hlink"/>
              </a:solidFill>
            </a:endParaRPr>
          </a:p>
        </p:txBody>
      </p:sp>
      <p:sp>
        <p:nvSpPr>
          <p:cNvPr id="35843" name="Rectangle 5"/>
          <p:cNvSpPr>
            <a:spLocks noChangeArrowheads="1"/>
          </p:cNvSpPr>
          <p:nvPr/>
        </p:nvSpPr>
        <p:spPr bwMode="auto">
          <a:xfrm>
            <a:off x="838200" y="1261835"/>
            <a:ext cx="3697288"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r>
              <a:rPr lang="en-US" sz="2000" dirty="0"/>
              <a:t>When the junction diode is reverse biased, the insulating barrier widens </a:t>
            </a:r>
            <a:r>
              <a:rPr lang="en-US" sz="2000" dirty="0">
                <a:solidFill>
                  <a:srgbClr val="0000FF"/>
                </a:solidFill>
              </a:rPr>
              <a:t>reducing diode capacitance</a:t>
            </a:r>
            <a:r>
              <a:rPr lang="en-US" sz="2000" dirty="0"/>
              <a:t>. </a:t>
            </a:r>
            <a:br>
              <a:rPr lang="en-US" sz="2000" dirty="0"/>
            </a:br>
            <a:endParaRPr lang="en-US" sz="2000" dirty="0"/>
          </a:p>
          <a:p>
            <a:r>
              <a:rPr lang="en-US" sz="2000" dirty="0"/>
              <a:t>The barrier forms the dielectric, of variable width, of a capacitor. </a:t>
            </a:r>
            <a:br>
              <a:rPr lang="en-US" sz="2000" dirty="0"/>
            </a:br>
            <a:endParaRPr lang="en-US" sz="2000" dirty="0"/>
          </a:p>
        </p:txBody>
      </p:sp>
      <p:pic>
        <p:nvPicPr>
          <p:cNvPr id="35844" name="Picture 6" descr="varica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1239838"/>
            <a:ext cx="4284662" cy="196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Text Box 7"/>
          <p:cNvSpPr txBox="1">
            <a:spLocks noChangeArrowheads="1"/>
          </p:cNvSpPr>
          <p:nvPr/>
        </p:nvSpPr>
        <p:spPr bwMode="auto">
          <a:xfrm>
            <a:off x="838200" y="3352800"/>
            <a:ext cx="7858125"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Arial" charset="0"/>
              </a:defRPr>
            </a:lvl1pPr>
            <a:lvl2pPr marL="742950" indent="-285750" eaLnBrk="0" hangingPunct="0">
              <a:defRPr sz="3600">
                <a:solidFill>
                  <a:schemeClr val="tx1"/>
                </a:solidFill>
                <a:latin typeface="Arial" charset="0"/>
              </a:defRPr>
            </a:lvl2pPr>
            <a:lvl3pPr marL="1143000" indent="-228600" eaLnBrk="0" hangingPunct="0">
              <a:defRPr sz="3600">
                <a:solidFill>
                  <a:schemeClr val="tx1"/>
                </a:solidFill>
                <a:latin typeface="Arial" charset="0"/>
              </a:defRPr>
            </a:lvl3pPr>
            <a:lvl4pPr marL="1600200" indent="-228600" eaLnBrk="0" hangingPunct="0">
              <a:defRPr sz="3600">
                <a:solidFill>
                  <a:schemeClr val="tx1"/>
                </a:solidFill>
                <a:latin typeface="Arial" charset="0"/>
              </a:defRPr>
            </a:lvl4pPr>
            <a:lvl5pPr marL="2057400" indent="-228600" eaLnBrk="0" hangingPunct="0">
              <a:defRPr sz="3600">
                <a:solidFill>
                  <a:schemeClr val="tx1"/>
                </a:solidFill>
                <a:latin typeface="Arial" charset="0"/>
              </a:defRPr>
            </a:lvl5pPr>
            <a:lvl6pPr marL="2514600" indent="-228600" eaLnBrk="0" fontAlgn="base" hangingPunct="0">
              <a:spcBef>
                <a:spcPct val="0"/>
              </a:spcBef>
              <a:spcAft>
                <a:spcPct val="0"/>
              </a:spcAft>
              <a:defRPr sz="3600">
                <a:solidFill>
                  <a:schemeClr val="tx1"/>
                </a:solidFill>
                <a:latin typeface="Arial" charset="0"/>
              </a:defRPr>
            </a:lvl6pPr>
            <a:lvl7pPr marL="2971800" indent="-228600" eaLnBrk="0" fontAlgn="base" hangingPunct="0">
              <a:spcBef>
                <a:spcPct val="0"/>
              </a:spcBef>
              <a:spcAft>
                <a:spcPct val="0"/>
              </a:spcAft>
              <a:defRPr sz="3600">
                <a:solidFill>
                  <a:schemeClr val="tx1"/>
                </a:solidFill>
                <a:latin typeface="Arial" charset="0"/>
              </a:defRPr>
            </a:lvl7pPr>
            <a:lvl8pPr marL="3429000" indent="-228600" eaLnBrk="0" fontAlgn="base" hangingPunct="0">
              <a:spcBef>
                <a:spcPct val="0"/>
              </a:spcBef>
              <a:spcAft>
                <a:spcPct val="0"/>
              </a:spcAft>
              <a:defRPr sz="3600">
                <a:solidFill>
                  <a:schemeClr val="tx1"/>
                </a:solidFill>
                <a:latin typeface="Arial" charset="0"/>
              </a:defRPr>
            </a:lvl8pPr>
            <a:lvl9pPr marL="3886200" indent="-228600" eaLnBrk="0" fontAlgn="base" hangingPunct="0">
              <a:spcBef>
                <a:spcPct val="0"/>
              </a:spcBef>
              <a:spcAft>
                <a:spcPct val="0"/>
              </a:spcAft>
              <a:defRPr sz="3600">
                <a:solidFill>
                  <a:schemeClr val="tx1"/>
                </a:solidFill>
                <a:latin typeface="Arial" charset="0"/>
              </a:defRPr>
            </a:lvl9pPr>
          </a:lstStyle>
          <a:p>
            <a:pPr eaLnBrk="1" hangingPunct="1"/>
            <a:r>
              <a:rPr lang="en-US" sz="2000" dirty="0">
                <a:latin typeface="+mn-lt"/>
              </a:rPr>
              <a:t>The N and P type cathode and anode are the two plates of the capacitor. </a:t>
            </a:r>
          </a:p>
          <a:p>
            <a:pPr eaLnBrk="1" hangingPunct="1"/>
            <a:r>
              <a:rPr lang="en-US" sz="2000" dirty="0">
                <a:latin typeface="+mn-lt"/>
              </a:rPr>
              <a:t>In the diagram, the diode and coil form a </a:t>
            </a:r>
            <a:r>
              <a:rPr lang="en-US" sz="2000" dirty="0">
                <a:solidFill>
                  <a:srgbClr val="0000FF"/>
                </a:solidFill>
                <a:latin typeface="+mn-lt"/>
              </a:rPr>
              <a:t>resonant circuit</a:t>
            </a:r>
            <a:r>
              <a:rPr lang="en-US" sz="2000" dirty="0">
                <a:latin typeface="+mn-lt"/>
              </a:rPr>
              <a:t>. </a:t>
            </a:r>
          </a:p>
          <a:p>
            <a:pPr eaLnBrk="1" hangingPunct="1"/>
            <a:r>
              <a:rPr lang="en-US" sz="2000" dirty="0">
                <a:latin typeface="+mn-lt"/>
              </a:rPr>
              <a:t/>
            </a:r>
            <a:br>
              <a:rPr lang="en-US" sz="2000" dirty="0">
                <a:latin typeface="+mn-lt"/>
              </a:rPr>
            </a:br>
            <a:r>
              <a:rPr lang="en-US" sz="2000" dirty="0">
                <a:latin typeface="+mn-lt"/>
              </a:rPr>
              <a:t>The capacitance of the diode, and thereby the resonant frequency, is varied by means of the potentiometer controlling the reverse voltage across the </a:t>
            </a:r>
            <a:r>
              <a:rPr lang="en-US" sz="2000" dirty="0" err="1">
                <a:latin typeface="+mn-lt"/>
              </a:rPr>
              <a:t>varicap</a:t>
            </a:r>
            <a:r>
              <a:rPr lang="en-US" sz="2000" dirty="0">
                <a:latin typeface="+mn-lt"/>
              </a:rPr>
              <a:t>. </a:t>
            </a:r>
            <a:br>
              <a:rPr lang="en-US" sz="2000" dirty="0">
                <a:latin typeface="+mn-lt"/>
              </a:rPr>
            </a:br>
            <a:endParaRPr lang="en-US" sz="2000" dirty="0">
              <a:latin typeface="+mn-lt"/>
            </a:endParaRPr>
          </a:p>
          <a:p>
            <a:pPr eaLnBrk="1" hangingPunct="1"/>
            <a:r>
              <a:rPr lang="en-US" sz="2000" dirty="0">
                <a:latin typeface="+mn-lt"/>
              </a:rPr>
              <a:t>The capacitor prevents the coil shorting out the voltage across the potentiometer.</a:t>
            </a:r>
          </a:p>
          <a:p>
            <a:pPr eaLnBrk="1" hangingPunct="1"/>
            <a:endParaRPr lang="en-US" sz="2000" dirty="0">
              <a:latin typeface="+mn-lt"/>
            </a:endParaRPr>
          </a:p>
        </p:txBody>
      </p:sp>
    </p:spTree>
    <p:extLst>
      <p:ext uri="{BB962C8B-B14F-4D97-AF65-F5344CB8AC3E}">
        <p14:creationId xmlns:p14="http://schemas.microsoft.com/office/powerpoint/2010/main" val="23548976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Grp="1" noChangeArrowheads="1"/>
          </p:cNvSpPr>
          <p:nvPr>
            <p:ph type="title"/>
          </p:nvPr>
        </p:nvSpPr>
        <p:spPr/>
        <p:txBody>
          <a:bodyPr/>
          <a:lstStyle/>
          <a:p>
            <a:pPr eaLnBrk="1" hangingPunct="1"/>
            <a:r>
              <a:rPr lang="en-US" sz="3200" dirty="0" smtClean="0"/>
              <a:t>Summary </a:t>
            </a:r>
            <a:r>
              <a:rPr lang="en-US" sz="3200" b="0" dirty="0" smtClean="0"/>
              <a:t>(1)</a:t>
            </a:r>
          </a:p>
        </p:txBody>
      </p:sp>
      <p:sp>
        <p:nvSpPr>
          <p:cNvPr id="100356" name="Rectangle 3"/>
          <p:cNvSpPr>
            <a:spLocks noGrp="1" noChangeArrowheads="1"/>
          </p:cNvSpPr>
          <p:nvPr>
            <p:ph idx="1"/>
          </p:nvPr>
        </p:nvSpPr>
        <p:spPr>
          <a:xfrm>
            <a:off x="1176866" y="2514600"/>
            <a:ext cx="6798734" cy="3200400"/>
          </a:xfrm>
          <a:solidFill>
            <a:schemeClr val="bg1"/>
          </a:solidFill>
          <a:extLst/>
        </p:spPr>
        <p:txBody>
          <a:bodyPr>
            <a:normAutofit/>
          </a:bodyPr>
          <a:lstStyle/>
          <a:p>
            <a:pPr eaLnBrk="1" hangingPunct="1"/>
            <a:r>
              <a:rPr lang="en-US" dirty="0" smtClean="0"/>
              <a:t>Rectifiers convert ac voltage into unipolar voltages.  Half-wave rectifiers do this by passing the voltage in half of each cycle and blocking the opposite-polarity voltage in the other half of the cycle.</a:t>
            </a:r>
          </a:p>
          <a:p>
            <a:r>
              <a:rPr lang="en-US" dirty="0"/>
              <a:t>The </a:t>
            </a:r>
            <a:r>
              <a:rPr lang="en-US" dirty="0">
                <a:solidFill>
                  <a:srgbClr val="FF0000"/>
                </a:solidFill>
              </a:rPr>
              <a:t>bridge-rectifier circuit is the preferred</a:t>
            </a:r>
            <a:r>
              <a:rPr lang="en-US" dirty="0"/>
              <a:t> full-wave rectifier configuration.</a:t>
            </a:r>
          </a:p>
          <a:p>
            <a:pPr eaLnBrk="1" hangingPunct="1"/>
            <a:endParaRPr lang="en-US" dirty="0" smtClean="0"/>
          </a:p>
        </p:txBody>
      </p:sp>
      <p:sp>
        <p:nvSpPr>
          <p:cNvPr id="2" name="Date Placeholder 1"/>
          <p:cNvSpPr>
            <a:spLocks noGrp="1"/>
          </p:cNvSpPr>
          <p:nvPr>
            <p:ph type="dt" sz="half" idx="10"/>
          </p:nvPr>
        </p:nvSpPr>
        <p:spPr/>
        <p:txBody>
          <a:bodyPr/>
          <a:lstStyle/>
          <a:p>
            <a:fld id="{B203033A-8A9A-4EAF-979F-F8D2F00EA0C3}" type="datetime1">
              <a:rPr lang="en-US" smtClean="0"/>
              <a:t>1/10/2022</a:t>
            </a:fld>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2391765909"/>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p:cNvSpPr>
            <a:spLocks noGrp="1" noChangeArrowheads="1"/>
          </p:cNvSpPr>
          <p:nvPr>
            <p:ph type="title"/>
          </p:nvPr>
        </p:nvSpPr>
        <p:spPr/>
        <p:txBody>
          <a:bodyPr/>
          <a:lstStyle/>
          <a:p>
            <a:pPr eaLnBrk="1" hangingPunct="1"/>
            <a:r>
              <a:rPr lang="en-US" sz="3200" dirty="0" smtClean="0"/>
              <a:t>Summary </a:t>
            </a:r>
            <a:r>
              <a:rPr lang="en-US" sz="3200" b="0" dirty="0" smtClean="0"/>
              <a:t>(2)</a:t>
            </a:r>
          </a:p>
        </p:txBody>
      </p:sp>
      <p:sp>
        <p:nvSpPr>
          <p:cNvPr id="101380" name="Rectangle 3"/>
          <p:cNvSpPr>
            <a:spLocks noGrp="1" noChangeArrowheads="1"/>
          </p:cNvSpPr>
          <p:nvPr>
            <p:ph idx="1"/>
          </p:nvPr>
        </p:nvSpPr>
        <p:spPr>
          <a:xfrm>
            <a:off x="914400" y="2514599"/>
            <a:ext cx="7315200" cy="3445933"/>
          </a:xfrm>
          <a:solidFill>
            <a:schemeClr val="bg1"/>
          </a:solidFill>
        </p:spPr>
        <p:txBody>
          <a:bodyPr>
            <a:normAutofit/>
          </a:bodyPr>
          <a:lstStyle/>
          <a:p>
            <a:pPr eaLnBrk="1" hangingPunct="1"/>
            <a:r>
              <a:rPr lang="en-US" dirty="0" smtClean="0">
                <a:solidFill>
                  <a:srgbClr val="FF0000"/>
                </a:solidFill>
              </a:rPr>
              <a:t>The variation of the output waveform of the rectifier is reduced considerably by connecting a capacitor </a:t>
            </a:r>
            <a:r>
              <a:rPr lang="en-US" i="1" dirty="0" smtClean="0">
                <a:solidFill>
                  <a:srgbClr val="FF0000"/>
                </a:solidFill>
              </a:rPr>
              <a:t>C</a:t>
            </a:r>
            <a:r>
              <a:rPr lang="en-US" dirty="0" smtClean="0">
                <a:solidFill>
                  <a:srgbClr val="FF0000"/>
                </a:solidFill>
              </a:rPr>
              <a:t> across the output load resistance </a:t>
            </a:r>
            <a:r>
              <a:rPr lang="en-US" i="1" dirty="0" smtClean="0">
                <a:solidFill>
                  <a:srgbClr val="FF0000"/>
                </a:solidFill>
              </a:rPr>
              <a:t>R</a:t>
            </a:r>
            <a:r>
              <a:rPr lang="en-US" dirty="0" smtClean="0">
                <a:solidFill>
                  <a:srgbClr val="FF0000"/>
                </a:solidFill>
              </a:rPr>
              <a:t>.</a:t>
            </a:r>
            <a:r>
              <a:rPr lang="en-US" dirty="0" smtClean="0"/>
              <a:t>  The resulting circuit is the peak rectifier.  The output waveform then consists of a dc voltage almost equal to the peak of the input sine wave, </a:t>
            </a:r>
            <a:r>
              <a:rPr lang="en-US" i="1" dirty="0" err="1" smtClean="0"/>
              <a:t>V</a:t>
            </a:r>
            <a:r>
              <a:rPr lang="en-US" i="1" baseline="-25000" dirty="0" err="1" smtClean="0"/>
              <a:t>p</a:t>
            </a:r>
            <a:r>
              <a:rPr lang="en-US" dirty="0" smtClean="0"/>
              <a:t>, on which is superimposed a ripple component of frequency 2</a:t>
            </a:r>
            <a:r>
              <a:rPr lang="en-US" i="1" dirty="0" smtClean="0"/>
              <a:t>f </a:t>
            </a:r>
            <a:r>
              <a:rPr lang="en-US" dirty="0" smtClean="0"/>
              <a:t>(in the full-wave case) and of peak-to-peak amplitude </a:t>
            </a:r>
            <a:r>
              <a:rPr lang="en-US" i="1" dirty="0" err="1" smtClean="0"/>
              <a:t>V</a:t>
            </a:r>
            <a:r>
              <a:rPr lang="en-US" i="1" baseline="-25000" dirty="0" err="1" smtClean="0"/>
              <a:t>r</a:t>
            </a:r>
            <a:r>
              <a:rPr lang="en-US" dirty="0" smtClean="0"/>
              <a:t> = </a:t>
            </a:r>
            <a:r>
              <a:rPr lang="en-US" i="1" dirty="0" err="1" smtClean="0"/>
              <a:t>V</a:t>
            </a:r>
            <a:r>
              <a:rPr lang="en-US" i="1" baseline="-25000" dirty="0" err="1" smtClean="0"/>
              <a:t>p</a:t>
            </a:r>
            <a:r>
              <a:rPr lang="en-US" dirty="0" smtClean="0"/>
              <a:t>/2</a:t>
            </a:r>
            <a:r>
              <a:rPr lang="en-US" i="1" dirty="0" smtClean="0"/>
              <a:t>fRC</a:t>
            </a:r>
            <a:r>
              <a:rPr lang="en-US" dirty="0" smtClean="0"/>
              <a:t>.</a:t>
            </a:r>
          </a:p>
        </p:txBody>
      </p:sp>
      <p:sp>
        <p:nvSpPr>
          <p:cNvPr id="2" name="Date Placeholder 1"/>
          <p:cNvSpPr>
            <a:spLocks noGrp="1"/>
          </p:cNvSpPr>
          <p:nvPr>
            <p:ph type="dt" sz="half" idx="10"/>
          </p:nvPr>
        </p:nvSpPr>
        <p:spPr/>
        <p:txBody>
          <a:bodyPr/>
          <a:lstStyle/>
          <a:p>
            <a:fld id="{4181BE43-27D0-4B38-89E1-FA343C96D585}" type="datetime1">
              <a:rPr lang="en-US" smtClean="0"/>
              <a:t>1/10/2022</a:t>
            </a:fld>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2157133537"/>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2"/>
          <p:cNvSpPr>
            <a:spLocks noGrp="1" noChangeArrowheads="1"/>
          </p:cNvSpPr>
          <p:nvPr>
            <p:ph type="title"/>
          </p:nvPr>
        </p:nvSpPr>
        <p:spPr/>
        <p:txBody>
          <a:bodyPr/>
          <a:lstStyle/>
          <a:p>
            <a:pPr eaLnBrk="1" hangingPunct="1"/>
            <a:r>
              <a:rPr lang="en-US" sz="3200" dirty="0" smtClean="0"/>
              <a:t>Summary </a:t>
            </a:r>
            <a:r>
              <a:rPr lang="en-US" sz="3200" b="0" dirty="0" smtClean="0"/>
              <a:t>(3)</a:t>
            </a:r>
          </a:p>
        </p:txBody>
      </p:sp>
      <p:sp>
        <p:nvSpPr>
          <p:cNvPr id="102404" name="Rectangle 3"/>
          <p:cNvSpPr>
            <a:spLocks noGrp="1" noChangeArrowheads="1"/>
          </p:cNvSpPr>
          <p:nvPr>
            <p:ph idx="1"/>
          </p:nvPr>
        </p:nvSpPr>
        <p:spPr>
          <a:xfrm>
            <a:off x="914400" y="2438399"/>
            <a:ext cx="7370234" cy="3657601"/>
          </a:xfrm>
          <a:solidFill>
            <a:schemeClr val="bg1"/>
          </a:solidFill>
        </p:spPr>
        <p:txBody>
          <a:bodyPr>
            <a:noAutofit/>
          </a:bodyPr>
          <a:lstStyle/>
          <a:p>
            <a:pPr eaLnBrk="1" hangingPunct="1"/>
            <a:r>
              <a:rPr lang="en-US" dirty="0" smtClean="0">
                <a:solidFill>
                  <a:srgbClr val="FF0000"/>
                </a:solidFill>
              </a:rPr>
              <a:t>Combination of diodes, resistors, and possible reference voltage can be used to design voltage limiters</a:t>
            </a:r>
            <a:r>
              <a:rPr lang="en-US" dirty="0" smtClean="0"/>
              <a:t> that prevent one or both extremities of the output waveform from going beyond predetermined values – the limiting levels.</a:t>
            </a:r>
          </a:p>
          <a:p>
            <a:pPr eaLnBrk="1" hangingPunct="1"/>
            <a:r>
              <a:rPr lang="en-US" dirty="0" smtClean="0"/>
              <a:t>Applying a time-varying waveform to a circuit consisting of a capacitor in series with a diode and taking the output across the diode </a:t>
            </a:r>
            <a:r>
              <a:rPr lang="en-US" dirty="0" smtClean="0">
                <a:solidFill>
                  <a:srgbClr val="FF0000"/>
                </a:solidFill>
              </a:rPr>
              <a:t>provides a clamping function.</a:t>
            </a:r>
          </a:p>
          <a:p>
            <a:pPr eaLnBrk="1" hangingPunct="1"/>
            <a:r>
              <a:rPr lang="en-US" dirty="0" smtClean="0"/>
              <a:t>By cascading a clamping circuit with a peak-rectifier circuit, a </a:t>
            </a:r>
            <a:r>
              <a:rPr lang="en-US" dirty="0" smtClean="0">
                <a:solidFill>
                  <a:srgbClr val="FF0000"/>
                </a:solidFill>
              </a:rPr>
              <a:t>voltage </a:t>
            </a:r>
            <a:r>
              <a:rPr lang="en-US" dirty="0" err="1" smtClean="0">
                <a:solidFill>
                  <a:srgbClr val="FF0000"/>
                </a:solidFill>
              </a:rPr>
              <a:t>doubler</a:t>
            </a:r>
            <a:r>
              <a:rPr lang="en-US" dirty="0" smtClean="0">
                <a:solidFill>
                  <a:srgbClr val="FF0000"/>
                </a:solidFill>
              </a:rPr>
              <a:t> is realized.</a:t>
            </a:r>
          </a:p>
        </p:txBody>
      </p:sp>
      <p:sp>
        <p:nvSpPr>
          <p:cNvPr id="2" name="Date Placeholder 1"/>
          <p:cNvSpPr>
            <a:spLocks noGrp="1"/>
          </p:cNvSpPr>
          <p:nvPr>
            <p:ph type="dt" sz="half" idx="10"/>
          </p:nvPr>
        </p:nvSpPr>
        <p:spPr/>
        <p:txBody>
          <a:bodyPr/>
          <a:lstStyle/>
          <a:p>
            <a:fld id="{284D27E0-3382-42BD-A2A6-DD53F192014F}" type="datetime1">
              <a:rPr lang="en-US" smtClean="0"/>
              <a:t>1/10/2022</a:t>
            </a:fld>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3198109593"/>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2"/>
          <p:cNvSpPr>
            <a:spLocks noGrp="1" noChangeArrowheads="1"/>
          </p:cNvSpPr>
          <p:nvPr>
            <p:ph type="title"/>
          </p:nvPr>
        </p:nvSpPr>
        <p:spPr/>
        <p:txBody>
          <a:bodyPr/>
          <a:lstStyle/>
          <a:p>
            <a:pPr eaLnBrk="1" hangingPunct="1"/>
            <a:r>
              <a:rPr lang="en-US" sz="3200" dirty="0" smtClean="0"/>
              <a:t>Summary </a:t>
            </a:r>
            <a:r>
              <a:rPr lang="en-US" sz="3200" b="0" dirty="0" smtClean="0"/>
              <a:t>(4)</a:t>
            </a:r>
          </a:p>
        </p:txBody>
      </p:sp>
      <p:sp>
        <p:nvSpPr>
          <p:cNvPr id="103428" name="Rectangle 3"/>
          <p:cNvSpPr>
            <a:spLocks noGrp="1" noChangeArrowheads="1"/>
          </p:cNvSpPr>
          <p:nvPr>
            <p:ph idx="1"/>
          </p:nvPr>
        </p:nvSpPr>
        <p:spPr>
          <a:xfrm>
            <a:off x="1045633" y="2494547"/>
            <a:ext cx="7061200" cy="3725333"/>
          </a:xfrm>
          <a:solidFill>
            <a:schemeClr val="bg1"/>
          </a:solidFill>
        </p:spPr>
        <p:txBody>
          <a:bodyPr>
            <a:normAutofit/>
          </a:bodyPr>
          <a:lstStyle/>
          <a:p>
            <a:pPr eaLnBrk="1" hangingPunct="1">
              <a:lnSpc>
                <a:spcPct val="90000"/>
              </a:lnSpc>
            </a:pPr>
            <a:r>
              <a:rPr lang="en-US" dirty="0" smtClean="0"/>
              <a:t>Beyond a certain value of reverse voltage (that depends on the diode itself), breakdown occurs and current increases rapidly with a small corresponding increase in voltage.</a:t>
            </a:r>
          </a:p>
          <a:p>
            <a:pPr eaLnBrk="1" hangingPunct="1">
              <a:lnSpc>
                <a:spcPct val="90000"/>
              </a:lnSpc>
            </a:pPr>
            <a:r>
              <a:rPr lang="en-US" dirty="0" smtClean="0"/>
              <a:t>Diodes designed to operate in the breakdown region are called </a:t>
            </a:r>
            <a:r>
              <a:rPr lang="en-US" dirty="0" err="1" smtClean="0">
                <a:solidFill>
                  <a:srgbClr val="FF0000"/>
                </a:solidFill>
              </a:rPr>
              <a:t>zener</a:t>
            </a:r>
            <a:r>
              <a:rPr lang="en-US" dirty="0" smtClean="0">
                <a:solidFill>
                  <a:srgbClr val="FF0000"/>
                </a:solidFill>
              </a:rPr>
              <a:t> diodes</a:t>
            </a:r>
            <a:r>
              <a:rPr lang="en-US" dirty="0" smtClean="0"/>
              <a:t>.  They are employed in the design of voltage regulators whose function is to provide a constant dc voltage that varies little with variations in power supply voltage and / or load current.</a:t>
            </a:r>
          </a:p>
        </p:txBody>
      </p:sp>
      <p:sp>
        <p:nvSpPr>
          <p:cNvPr id="2" name="Date Placeholder 1"/>
          <p:cNvSpPr>
            <a:spLocks noGrp="1"/>
          </p:cNvSpPr>
          <p:nvPr>
            <p:ph type="dt" sz="half" idx="10"/>
          </p:nvPr>
        </p:nvSpPr>
        <p:spPr/>
        <p:txBody>
          <a:bodyPr/>
          <a:lstStyle/>
          <a:p>
            <a:fld id="{7B8502E4-D2B0-4147-9396-8DB0BABE1F6E}" type="datetime1">
              <a:rPr lang="en-US" smtClean="0"/>
              <a:t>1/10/2022</a:t>
            </a:fld>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418992610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a:xfrm>
            <a:off x="762000" y="762000"/>
            <a:ext cx="7220712" cy="1295400"/>
          </a:xfrm>
        </p:spPr>
        <p:txBody>
          <a:bodyPr/>
          <a:lstStyle/>
          <a:p>
            <a:pPr eaLnBrk="1" hangingPunct="1"/>
            <a:r>
              <a:rPr lang="en-US" sz="3200" dirty="0" smtClean="0"/>
              <a:t>1</a:t>
            </a:r>
            <a:r>
              <a:rPr lang="en-US" sz="3200" b="0" dirty="0" smtClean="0"/>
              <a:t>.21</a:t>
            </a:r>
            <a:r>
              <a:rPr lang="en-US" sz="3200" b="0" dirty="0" smtClean="0"/>
              <a:t>.</a:t>
            </a:r>
            <a:r>
              <a:rPr lang="en-US" sz="3200" dirty="0" smtClean="0"/>
              <a:t> The Half-Wave Rectifier</a:t>
            </a:r>
          </a:p>
        </p:txBody>
      </p:sp>
      <p:sp>
        <p:nvSpPr>
          <p:cNvPr id="58372" name="Rectangle 3"/>
          <p:cNvSpPr>
            <a:spLocks noGrp="1" noChangeArrowheads="1"/>
          </p:cNvSpPr>
          <p:nvPr>
            <p:ph sz="half" idx="1"/>
          </p:nvPr>
        </p:nvSpPr>
        <p:spPr>
          <a:xfrm>
            <a:off x="862656" y="2400664"/>
            <a:ext cx="3337560" cy="3447288"/>
          </a:xfrm>
        </p:spPr>
        <p:txBody>
          <a:bodyPr>
            <a:normAutofit/>
          </a:bodyPr>
          <a:lstStyle/>
          <a:p>
            <a:pPr eaLnBrk="1" hangingPunct="1"/>
            <a:r>
              <a:rPr lang="en-US" b="1" dirty="0" smtClean="0">
                <a:solidFill>
                  <a:srgbClr val="3333FF"/>
                </a:solidFill>
              </a:rPr>
              <a:t>half-wave rectifier</a:t>
            </a:r>
            <a:r>
              <a:rPr lang="en-US" dirty="0" smtClean="0"/>
              <a:t> –  utilizes only</a:t>
            </a:r>
            <a:r>
              <a:rPr lang="en-US" dirty="0" smtClean="0">
                <a:solidFill>
                  <a:srgbClr val="FF0000"/>
                </a:solidFill>
              </a:rPr>
              <a:t> </a:t>
            </a:r>
            <a:r>
              <a:rPr lang="en-US" dirty="0" smtClean="0"/>
              <a:t>alternate </a:t>
            </a:r>
            <a:r>
              <a:rPr lang="en-US" dirty="0" smtClean="0">
                <a:solidFill>
                  <a:srgbClr val="FF0000"/>
                </a:solidFill>
              </a:rPr>
              <a:t>half-cycles</a:t>
            </a:r>
            <a:r>
              <a:rPr lang="en-US" dirty="0" smtClean="0"/>
              <a:t> of the input sinusoid</a:t>
            </a:r>
          </a:p>
          <a:p>
            <a:pPr lvl="1" eaLnBrk="1" hangingPunct="1"/>
            <a:r>
              <a:rPr lang="en-US" sz="2400" dirty="0" smtClean="0"/>
              <a:t>Constant voltage drop diode model is employed.</a:t>
            </a:r>
          </a:p>
        </p:txBody>
      </p:sp>
      <p:sp>
        <p:nvSpPr>
          <p:cNvPr id="58373" name="Rectangle 4"/>
          <p:cNvSpPr>
            <a:spLocks noGrp="1" noChangeArrowheads="1"/>
          </p:cNvSpPr>
          <p:nvPr>
            <p:ph sz="half" idx="2"/>
          </p:nvPr>
        </p:nvSpPr>
        <p:spPr/>
        <p:txBody>
          <a:bodyPr/>
          <a:lstStyle/>
          <a:p>
            <a:pPr eaLnBrk="1" hangingPunct="1"/>
            <a:endParaRPr lang="en-US" sz="2000" smtClean="0"/>
          </a:p>
        </p:txBody>
      </p:sp>
      <p:sp>
        <p:nvSpPr>
          <p:cNvPr id="2" name="Date Placeholder 1"/>
          <p:cNvSpPr>
            <a:spLocks noGrp="1"/>
          </p:cNvSpPr>
          <p:nvPr>
            <p:ph type="dt" sz="half" idx="10"/>
          </p:nvPr>
        </p:nvSpPr>
        <p:spPr/>
        <p:txBody>
          <a:bodyPr/>
          <a:lstStyle/>
          <a:p>
            <a:fld id="{C844F72C-26D8-4599-91F4-EF416B57EFE2}" type="datetime1">
              <a:rPr lang="en-US" smtClean="0"/>
              <a:t>1/10/2022</a:t>
            </a:fld>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pic>
        <p:nvPicPr>
          <p:cNvPr id="58374" name="Picture 4" descr="se04F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2334851"/>
            <a:ext cx="3705402" cy="3415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5" name="Rectangle 2"/>
          <p:cNvSpPr>
            <a:spLocks noChangeArrowheads="1"/>
          </p:cNvSpPr>
          <p:nvPr/>
        </p:nvSpPr>
        <p:spPr bwMode="auto">
          <a:xfrm>
            <a:off x="968875" y="5735166"/>
            <a:ext cx="7352553"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1600" b="1" dirty="0"/>
              <a:t>Figure </a:t>
            </a:r>
            <a:r>
              <a:rPr lang="en-US" sz="1600" b="1" dirty="0" smtClean="0"/>
              <a:t>1.21</a:t>
            </a:r>
            <a:r>
              <a:rPr lang="en-US" sz="1600" b="1" dirty="0"/>
              <a:t>: (a) </a:t>
            </a:r>
            <a:r>
              <a:rPr lang="en-US" sz="1600" dirty="0"/>
              <a:t>Half-wave rectifier </a:t>
            </a:r>
            <a:r>
              <a:rPr lang="en-US" sz="1600" b="1" dirty="0"/>
              <a:t>(b) </a:t>
            </a:r>
            <a:r>
              <a:rPr lang="en-US" sz="1600" dirty="0"/>
              <a:t>Transfer characteristic of the rectifier circuit </a:t>
            </a:r>
            <a:r>
              <a:rPr lang="en-US" sz="1600" b="1" dirty="0"/>
              <a:t>(c) </a:t>
            </a:r>
            <a:r>
              <a:rPr lang="en-US" sz="1600" dirty="0"/>
              <a:t>Input and output waveforms</a:t>
            </a:r>
          </a:p>
        </p:txBody>
      </p:sp>
    </p:spTree>
    <p:extLst>
      <p:ext uri="{BB962C8B-B14F-4D97-AF65-F5344CB8AC3E}">
        <p14:creationId xmlns:p14="http://schemas.microsoft.com/office/powerpoint/2010/main" val="163171025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en-US" sz="3200" dirty="0" smtClean="0"/>
              <a:t>1.21</a:t>
            </a:r>
            <a:r>
              <a:rPr lang="en-US" sz="3200" b="0" dirty="0" smtClean="0"/>
              <a:t>.</a:t>
            </a:r>
            <a:r>
              <a:rPr lang="en-US" sz="3200" dirty="0" smtClean="0"/>
              <a:t> </a:t>
            </a:r>
            <a:r>
              <a:rPr lang="en-US" sz="3200" dirty="0" smtClean="0"/>
              <a:t>The Half-Wave Rectifier</a:t>
            </a:r>
          </a:p>
        </p:txBody>
      </p:sp>
      <p:sp>
        <p:nvSpPr>
          <p:cNvPr id="59396" name="Rectangle 3"/>
          <p:cNvSpPr>
            <a:spLocks noGrp="1" noChangeArrowheads="1"/>
          </p:cNvSpPr>
          <p:nvPr>
            <p:ph idx="1"/>
          </p:nvPr>
        </p:nvSpPr>
        <p:spPr>
          <a:xfrm>
            <a:off x="914400" y="3261955"/>
            <a:ext cx="7239000" cy="1691045"/>
          </a:xfrm>
        </p:spPr>
        <p:txBody>
          <a:bodyPr>
            <a:normAutofit/>
          </a:bodyPr>
          <a:lstStyle/>
          <a:p>
            <a:pPr eaLnBrk="1" hangingPunct="1"/>
            <a:r>
              <a:rPr lang="en-US" sz="2000" b="1" dirty="0" smtClean="0">
                <a:solidFill>
                  <a:srgbClr val="3333FF"/>
                </a:solidFill>
              </a:rPr>
              <a:t>current-handling capability</a:t>
            </a:r>
            <a:r>
              <a:rPr lang="en-US" sz="2000" dirty="0" smtClean="0"/>
              <a:t> – what is maximum forward current diode is </a:t>
            </a:r>
            <a:r>
              <a:rPr lang="en-US" sz="2000" dirty="0" smtClean="0">
                <a:solidFill>
                  <a:srgbClr val="FF0000"/>
                </a:solidFill>
              </a:rPr>
              <a:t>expected to conduct?</a:t>
            </a:r>
          </a:p>
          <a:p>
            <a:pPr eaLnBrk="1" hangingPunct="1"/>
            <a:r>
              <a:rPr lang="en-US" sz="2000" b="1" dirty="0" smtClean="0">
                <a:solidFill>
                  <a:srgbClr val="3333FF"/>
                </a:solidFill>
              </a:rPr>
              <a:t>peak inverse voltage (PIV)</a:t>
            </a:r>
            <a:r>
              <a:rPr lang="en-US" sz="2000" dirty="0" smtClean="0"/>
              <a:t> – what is maximum reverse voltage it is </a:t>
            </a:r>
            <a:r>
              <a:rPr lang="en-US" sz="2000" dirty="0" smtClean="0">
                <a:solidFill>
                  <a:srgbClr val="FF0000"/>
                </a:solidFill>
              </a:rPr>
              <a:t>expected </a:t>
            </a:r>
            <a:r>
              <a:rPr lang="en-US" sz="2000" dirty="0" smtClean="0"/>
              <a:t>to block w/o breakdown?</a:t>
            </a:r>
          </a:p>
          <a:p>
            <a:pPr eaLnBrk="1" hangingPunct="1"/>
            <a:endParaRPr lang="en-US" sz="2000" dirty="0" smtClean="0"/>
          </a:p>
        </p:txBody>
      </p:sp>
      <p:sp>
        <p:nvSpPr>
          <p:cNvPr id="2" name="Date Placeholder 1"/>
          <p:cNvSpPr>
            <a:spLocks noGrp="1"/>
          </p:cNvSpPr>
          <p:nvPr>
            <p:ph type="dt" sz="half" idx="10"/>
          </p:nvPr>
        </p:nvSpPr>
        <p:spPr/>
        <p:txBody>
          <a:bodyPr/>
          <a:lstStyle/>
          <a:p>
            <a:fld id="{6A0B9221-3977-4106-8296-C5F59FD20242}" type="datetime1">
              <a:rPr lang="en-US" smtClean="0"/>
              <a:t>1/10/2022</a:t>
            </a:fld>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
        <p:nvSpPr>
          <p:cNvPr id="4" name="Rectangle 3"/>
          <p:cNvSpPr/>
          <p:nvPr/>
        </p:nvSpPr>
        <p:spPr>
          <a:xfrm>
            <a:off x="685800" y="2532503"/>
            <a:ext cx="7467600" cy="707886"/>
          </a:xfrm>
          <a:prstGeom prst="rect">
            <a:avLst/>
          </a:prstGeom>
        </p:spPr>
        <p:txBody>
          <a:bodyPr wrap="square">
            <a:spAutoFit/>
          </a:bodyPr>
          <a:lstStyle/>
          <a:p>
            <a:r>
              <a:rPr lang="en-US" sz="2000" dirty="0"/>
              <a:t>In selecting diodes for rectifier design, two important parameters must be specified:</a:t>
            </a:r>
          </a:p>
        </p:txBody>
      </p:sp>
      <p:sp>
        <p:nvSpPr>
          <p:cNvPr id="5" name="Rectangle 4"/>
          <p:cNvSpPr/>
          <p:nvPr/>
        </p:nvSpPr>
        <p:spPr>
          <a:xfrm>
            <a:off x="685800" y="4810435"/>
            <a:ext cx="7696200" cy="707886"/>
          </a:xfrm>
          <a:prstGeom prst="rect">
            <a:avLst/>
          </a:prstGeom>
        </p:spPr>
        <p:txBody>
          <a:bodyPr wrap="square">
            <a:spAutoFit/>
          </a:bodyPr>
          <a:lstStyle/>
          <a:p>
            <a:r>
              <a:rPr lang="en-US" sz="2000" dirty="0"/>
              <a:t>It is usually </a:t>
            </a:r>
            <a:r>
              <a:rPr lang="en-US" sz="2000" dirty="0" smtClean="0"/>
              <a:t>prudent to </a:t>
            </a:r>
            <a:r>
              <a:rPr lang="en-US" sz="2000" dirty="0"/>
              <a:t>select a diode that has a reverse breakdown voltage at </a:t>
            </a:r>
            <a:r>
              <a:rPr lang="en-US" sz="2000" dirty="0" smtClean="0"/>
              <a:t>least 50</a:t>
            </a:r>
            <a:r>
              <a:rPr lang="en-US" sz="2000" dirty="0"/>
              <a:t>% greater than the expected PIV.</a:t>
            </a:r>
          </a:p>
        </p:txBody>
      </p:sp>
    </p:spTree>
    <p:extLst>
      <p:ext uri="{BB962C8B-B14F-4D97-AF65-F5344CB8AC3E}">
        <p14:creationId xmlns:p14="http://schemas.microsoft.com/office/powerpoint/2010/main" val="280445091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pPr eaLnBrk="1" hangingPunct="1"/>
            <a:r>
              <a:rPr lang="en-US" sz="3200" dirty="0" smtClean="0"/>
              <a:t>1.2</a:t>
            </a:r>
            <a:r>
              <a:rPr lang="en-US" sz="3200" b="0" dirty="0" smtClean="0"/>
              <a:t>2</a:t>
            </a:r>
            <a:r>
              <a:rPr lang="en-US" sz="3200" b="0" dirty="0" smtClean="0"/>
              <a:t>.</a:t>
            </a:r>
            <a:r>
              <a:rPr lang="en-US" sz="3200" dirty="0" smtClean="0"/>
              <a:t> The</a:t>
            </a:r>
            <a:br>
              <a:rPr lang="en-US" sz="3200" dirty="0" smtClean="0"/>
            </a:br>
            <a:r>
              <a:rPr lang="en-US" sz="3200" dirty="0" smtClean="0"/>
              <a:t>Full-Wave Rectifier</a:t>
            </a:r>
          </a:p>
        </p:txBody>
      </p:sp>
      <p:sp>
        <p:nvSpPr>
          <p:cNvPr id="61444" name="Rectangle 3"/>
          <p:cNvSpPr>
            <a:spLocks noGrp="1" noChangeArrowheads="1"/>
          </p:cNvSpPr>
          <p:nvPr>
            <p:ph sz="half" idx="1"/>
          </p:nvPr>
        </p:nvSpPr>
        <p:spPr>
          <a:xfrm>
            <a:off x="762000" y="2513245"/>
            <a:ext cx="3337560" cy="3447288"/>
          </a:xfrm>
        </p:spPr>
        <p:txBody>
          <a:bodyPr>
            <a:normAutofit/>
          </a:bodyPr>
          <a:lstStyle/>
          <a:p>
            <a:pPr eaLnBrk="1" hangingPunct="1"/>
            <a:r>
              <a:rPr lang="en-US" b="1" dirty="0" smtClean="0">
                <a:solidFill>
                  <a:srgbClr val="FF0000"/>
                </a:solidFill>
              </a:rPr>
              <a:t>Q: </a:t>
            </a:r>
            <a:r>
              <a:rPr lang="en-US" dirty="0" smtClean="0"/>
              <a:t>How does </a:t>
            </a:r>
            <a:r>
              <a:rPr lang="en-US" dirty="0" smtClean="0">
                <a:solidFill>
                  <a:srgbClr val="FF0000"/>
                </a:solidFill>
              </a:rPr>
              <a:t>full-wave rectifier</a:t>
            </a:r>
            <a:r>
              <a:rPr lang="en-US" dirty="0" smtClean="0"/>
              <a:t> differ from half-wave?</a:t>
            </a:r>
          </a:p>
          <a:p>
            <a:pPr lvl="1" eaLnBrk="1" hangingPunct="1"/>
            <a:r>
              <a:rPr lang="en-US" sz="2400" b="1" dirty="0" smtClean="0">
                <a:solidFill>
                  <a:srgbClr val="008000"/>
                </a:solidFill>
              </a:rPr>
              <a:t>A: </a:t>
            </a:r>
            <a:r>
              <a:rPr lang="en-US" sz="2400" dirty="0" smtClean="0"/>
              <a:t>It utilizes both halves of the input</a:t>
            </a:r>
          </a:p>
          <a:p>
            <a:pPr lvl="2" eaLnBrk="1" hangingPunct="1"/>
            <a:r>
              <a:rPr lang="en-US" sz="2000" dirty="0" smtClean="0"/>
              <a:t>One potential is shown to right.</a:t>
            </a:r>
          </a:p>
        </p:txBody>
      </p:sp>
      <p:sp>
        <p:nvSpPr>
          <p:cNvPr id="2" name="Date Placeholder 1"/>
          <p:cNvSpPr>
            <a:spLocks noGrp="1"/>
          </p:cNvSpPr>
          <p:nvPr>
            <p:ph type="dt" sz="half" idx="10"/>
          </p:nvPr>
        </p:nvSpPr>
        <p:spPr/>
        <p:txBody>
          <a:bodyPr/>
          <a:lstStyle/>
          <a:p>
            <a:fld id="{50335DF6-2E83-4D49-B060-D0120D147846}" type="datetime1">
              <a:rPr lang="en-US" smtClean="0"/>
              <a:t>1/10/2022</a:t>
            </a:fld>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pic>
        <p:nvPicPr>
          <p:cNvPr id="61446" name="Picture 4" descr="se04F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3391" y="2436632"/>
            <a:ext cx="4419600"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7" name="Rectangle 2"/>
          <p:cNvSpPr>
            <a:spLocks noChangeArrowheads="1"/>
          </p:cNvSpPr>
          <p:nvPr/>
        </p:nvSpPr>
        <p:spPr bwMode="auto">
          <a:xfrm>
            <a:off x="3770367" y="5297307"/>
            <a:ext cx="493181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b="1" dirty="0"/>
              <a:t>Figure </a:t>
            </a:r>
            <a:r>
              <a:rPr lang="en-US" b="1" dirty="0" smtClean="0"/>
              <a:t>1.22</a:t>
            </a:r>
            <a:r>
              <a:rPr lang="en-US" b="1" dirty="0"/>
              <a:t>: </a:t>
            </a:r>
            <a:r>
              <a:rPr lang="en-US" dirty="0"/>
              <a:t>Full-wave rectifier utilizing a transformer with a center-tapped secondary winding.</a:t>
            </a:r>
          </a:p>
        </p:txBody>
      </p:sp>
    </p:spTree>
    <p:extLst>
      <p:ext uri="{BB962C8B-B14F-4D97-AF65-F5344CB8AC3E}">
        <p14:creationId xmlns:p14="http://schemas.microsoft.com/office/powerpoint/2010/main" val="205480369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pPr eaLnBrk="1" hangingPunct="1"/>
            <a:endParaRPr lang="en-US" smtClean="0"/>
          </a:p>
        </p:txBody>
      </p:sp>
      <p:sp>
        <p:nvSpPr>
          <p:cNvPr id="62468" name="Rectangle 3"/>
          <p:cNvSpPr>
            <a:spLocks noGrp="1" noChangeArrowheads="1"/>
          </p:cNvSpPr>
          <p:nvPr>
            <p:ph sz="half" idx="1"/>
          </p:nvPr>
        </p:nvSpPr>
        <p:spPr/>
        <p:txBody>
          <a:bodyPr/>
          <a:lstStyle/>
          <a:p>
            <a:pPr eaLnBrk="1" hangingPunct="1"/>
            <a:endParaRPr lang="en-US" sz="2000" smtClean="0"/>
          </a:p>
        </p:txBody>
      </p:sp>
      <p:sp>
        <p:nvSpPr>
          <p:cNvPr id="62469" name="Rectangle 4"/>
          <p:cNvSpPr>
            <a:spLocks noGrp="1" noChangeArrowheads="1"/>
          </p:cNvSpPr>
          <p:nvPr>
            <p:ph sz="half" idx="2"/>
          </p:nvPr>
        </p:nvSpPr>
        <p:spPr/>
        <p:txBody>
          <a:bodyPr/>
          <a:lstStyle/>
          <a:p>
            <a:pPr eaLnBrk="1" hangingPunct="1"/>
            <a:endParaRPr lang="en-US" sz="2000" smtClean="0"/>
          </a:p>
        </p:txBody>
      </p:sp>
      <p:sp>
        <p:nvSpPr>
          <p:cNvPr id="2" name="Date Placeholder 1"/>
          <p:cNvSpPr>
            <a:spLocks noGrp="1"/>
          </p:cNvSpPr>
          <p:nvPr>
            <p:ph type="dt" sz="half" idx="10"/>
          </p:nvPr>
        </p:nvSpPr>
        <p:spPr/>
        <p:txBody>
          <a:bodyPr/>
          <a:lstStyle/>
          <a:p>
            <a:fld id="{628C7571-C9DA-49F5-9EFA-5A4FC8969056}" type="datetime1">
              <a:rPr lang="en-US" smtClean="0"/>
              <a:t>1/10/2022</a:t>
            </a:fld>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
        <p:nvSpPr>
          <p:cNvPr id="62470" name="Rectangle 5"/>
          <p:cNvSpPr>
            <a:spLocks noChangeArrowheads="1"/>
          </p:cNvSpPr>
          <p:nvPr/>
        </p:nvSpPr>
        <p:spPr bwMode="auto">
          <a:xfrm>
            <a:off x="0" y="0"/>
            <a:ext cx="9144000" cy="6858000"/>
          </a:xfrm>
          <a:prstGeom prst="rect">
            <a:avLst/>
          </a:prstGeom>
          <a:solidFill>
            <a:schemeClr val="bg1">
              <a:alpha val="949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2471" name="Picture 4" descr="se04F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7703" y="609600"/>
            <a:ext cx="6946302" cy="449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2" name="Rectangle 2"/>
          <p:cNvSpPr>
            <a:spLocks noChangeArrowheads="1"/>
          </p:cNvSpPr>
          <p:nvPr/>
        </p:nvSpPr>
        <p:spPr bwMode="auto">
          <a:xfrm>
            <a:off x="228600" y="5181600"/>
            <a:ext cx="86868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400" b="1" dirty="0"/>
              <a:t>Figure </a:t>
            </a:r>
            <a:r>
              <a:rPr lang="en-US" sz="2400" b="1" dirty="0"/>
              <a:t>1</a:t>
            </a:r>
            <a:r>
              <a:rPr lang="en-US" sz="2400" b="1" dirty="0" smtClean="0"/>
              <a:t>.22</a:t>
            </a:r>
            <a:r>
              <a:rPr lang="en-US" sz="2400" b="1" dirty="0"/>
              <a:t>: </a:t>
            </a:r>
            <a:r>
              <a:rPr lang="en-US" sz="2400" dirty="0"/>
              <a:t>full-wave rectifier utilizing a transformer with a center-tapped secondary winding: </a:t>
            </a:r>
            <a:r>
              <a:rPr lang="en-US" sz="2400" b="1" dirty="0"/>
              <a:t>(a) </a:t>
            </a:r>
            <a:r>
              <a:rPr lang="en-US" sz="2400" dirty="0"/>
              <a:t>circuit; </a:t>
            </a:r>
            <a:r>
              <a:rPr lang="en-US" sz="2400" b="1" dirty="0"/>
              <a:t>(b) </a:t>
            </a:r>
            <a:r>
              <a:rPr lang="en-US" sz="2400" dirty="0"/>
              <a:t>transfer characteristic </a:t>
            </a:r>
            <a:br>
              <a:rPr lang="en-US" sz="2400" dirty="0"/>
            </a:br>
            <a:r>
              <a:rPr lang="en-US" sz="2400" dirty="0"/>
              <a:t>assuming a constant-voltage-drop model for the diodes; </a:t>
            </a:r>
            <a:r>
              <a:rPr lang="en-US" sz="2400" b="1" dirty="0"/>
              <a:t>(c) </a:t>
            </a:r>
            <a:r>
              <a:rPr lang="en-US" sz="2400" dirty="0"/>
              <a:t>input and output waveforms.</a:t>
            </a:r>
          </a:p>
        </p:txBody>
      </p:sp>
    </p:spTree>
    <p:extLst>
      <p:ext uri="{BB962C8B-B14F-4D97-AF65-F5344CB8AC3E}">
        <p14:creationId xmlns:p14="http://schemas.microsoft.com/office/powerpoint/2010/main" val="403117130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ChangeArrowheads="1"/>
          </p:cNvSpPr>
          <p:nvPr/>
        </p:nvSpPr>
        <p:spPr bwMode="auto">
          <a:xfrm>
            <a:off x="0" y="0"/>
            <a:ext cx="9144000" cy="6858000"/>
          </a:xfrm>
          <a:prstGeom prst="rect">
            <a:avLst/>
          </a:prstGeom>
          <a:solidFill>
            <a:schemeClr val="bg1">
              <a:alpha val="89803"/>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349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30338"/>
            <a:ext cx="8686800" cy="497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FF7FAD11-078B-42FA-9B92-4E94E85D3260}" type="datetime1">
              <a:rPr lang="en-US" smtClean="0"/>
              <a:t>1/10/2022</a:t>
            </a:fld>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612241983"/>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3561</TotalTime>
  <Words>2717</Words>
  <Application>Microsoft Office PowerPoint</Application>
  <PresentationFormat>On-screen Show (4:3)</PresentationFormat>
  <Paragraphs>346</Paragraphs>
  <Slides>49</Slides>
  <Notes>24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61" baseType="lpstr">
      <vt:lpstr>Arial</vt:lpstr>
      <vt:lpstr>Arial Black</vt:lpstr>
      <vt:lpstr>Calibri</vt:lpstr>
      <vt:lpstr>Cambria Math</vt:lpstr>
      <vt:lpstr>Comic Sans MS</vt:lpstr>
      <vt:lpstr>Garamond</vt:lpstr>
      <vt:lpstr>Symbol</vt:lpstr>
      <vt:lpstr>Tahoma</vt:lpstr>
      <vt:lpstr>Times New Roman</vt:lpstr>
      <vt:lpstr>Wingdings</vt:lpstr>
      <vt:lpstr>Organic</vt:lpstr>
      <vt:lpstr>Equation</vt:lpstr>
      <vt:lpstr>PowerPoint Presentation</vt:lpstr>
      <vt:lpstr>Introduction</vt:lpstr>
      <vt:lpstr>1.2. Rectifier Circuits</vt:lpstr>
      <vt:lpstr>PowerPoint Presentation</vt:lpstr>
      <vt:lpstr>1.21. The Half-Wave Rectifier</vt:lpstr>
      <vt:lpstr>1.21. The Half-Wave Rectifier</vt:lpstr>
      <vt:lpstr>1.22. The Full-Wave Rectifier</vt:lpstr>
      <vt:lpstr>PowerPoint Presentation</vt:lpstr>
      <vt:lpstr>PowerPoint Presentation</vt:lpstr>
      <vt:lpstr>PowerPoint Presentation</vt:lpstr>
      <vt:lpstr>PowerPoint Presentation</vt:lpstr>
      <vt:lpstr>1.22. The Full-Wave Rectifier</vt:lpstr>
      <vt:lpstr>1.23. The Bridge Rectifier</vt:lpstr>
      <vt:lpstr>PowerPoint Presentation</vt:lpstr>
      <vt:lpstr>PowerPoint Presentation</vt:lpstr>
      <vt:lpstr>1.23: The Bridge Rectifier (BR)</vt:lpstr>
      <vt:lpstr>1.24. The Rectifier with a Filter Capacitor</vt:lpstr>
      <vt:lpstr>1.24. The Rectifier with a Filter Capacitor</vt:lpstr>
      <vt:lpstr>1.24. The Rectifier  with a Filter Capacitor</vt:lpstr>
      <vt:lpstr>1.24. The Rectifier with a Filter Capacitor</vt:lpstr>
      <vt:lpstr>1.24. The Rectifier with a Filter Capacitor</vt:lpstr>
      <vt:lpstr>PowerPoint Presentation</vt:lpstr>
      <vt:lpstr>A Couple of Observations</vt:lpstr>
      <vt:lpstr>A Couple of Observations</vt:lpstr>
      <vt:lpstr>1.25: Limiting and Clamping Circuits</vt:lpstr>
      <vt:lpstr>1.26. Limiting and Clamping Circuits</vt:lpstr>
      <vt:lpstr>PowerPoint Presentation</vt:lpstr>
      <vt:lpstr>1.27. The Clamped Capacitor or DC Restorer</vt:lpstr>
      <vt:lpstr>1.28: The Voltage Doubler</vt:lpstr>
      <vt:lpstr>Special Diode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(1)</vt:lpstr>
      <vt:lpstr>Summary (2)</vt:lpstr>
      <vt:lpstr>Summary (3)</vt:lpstr>
      <vt:lpstr>Summary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SHAGUN</cp:lastModifiedBy>
  <cp:revision>120</cp:revision>
  <dcterms:created xsi:type="dcterms:W3CDTF">2006-08-16T00:00:00Z</dcterms:created>
  <dcterms:modified xsi:type="dcterms:W3CDTF">2022-01-10T08:28:36Z</dcterms:modified>
</cp:coreProperties>
</file>