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5" r:id="rId3"/>
    <p:sldId id="257" r:id="rId4"/>
    <p:sldId id="258" r:id="rId5"/>
    <p:sldId id="266" r:id="rId6"/>
    <p:sldId id="260" r:id="rId7"/>
    <p:sldId id="261" r:id="rId8"/>
    <p:sldId id="262" r:id="rId9"/>
    <p:sldId id="263" r:id="rId10"/>
    <p:sldId id="264" r:id="rId11"/>
    <p:sldId id="269" r:id="rId12"/>
    <p:sldId id="268" r:id="rId13"/>
    <p:sldId id="270" r:id="rId14"/>
    <p:sldId id="267" r:id="rId15"/>
    <p:sldId id="271" r:id="rId16"/>
    <p:sldId id="272" r:id="rId17"/>
    <p:sldId id="273" r:id="rId18"/>
    <p:sldId id="274" r:id="rId19"/>
    <p:sldId id="275" r:id="rId20"/>
    <p:sldId id="279" r:id="rId21"/>
    <p:sldId id="280" r:id="rId22"/>
    <p:sldId id="276" r:id="rId23"/>
    <p:sldId id="277" r:id="rId24"/>
    <p:sldId id="278" r:id="rId25"/>
    <p:sldId id="283" r:id="rId26"/>
    <p:sldId id="281" r:id="rId27"/>
    <p:sldId id="284" r:id="rId28"/>
    <p:sldId id="286" r:id="rId29"/>
    <p:sldId id="287" r:id="rId30"/>
    <p:sldId id="285" r:id="rId31"/>
    <p:sldId id="288" r:id="rId32"/>
    <p:sldId id="289"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DF6D7-DC79-4728-8521-FBC7D8CF3C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D4E02D-63C1-436C-8775-05CA19889A25}">
      <dgm:prSet custT="1"/>
      <dgm:spPr/>
      <dgm:t>
        <a:bodyPr/>
        <a:lstStyle/>
        <a:p>
          <a:r>
            <a:rPr lang="en-US" sz="3500" dirty="0"/>
            <a:t>Fundamentals of IT </a:t>
          </a:r>
          <a:br>
            <a:rPr lang="en-US" sz="3500" dirty="0"/>
          </a:br>
          <a:endParaRPr lang="en-US" sz="3500" dirty="0"/>
        </a:p>
        <a:p>
          <a:r>
            <a:rPr lang="en-US" sz="3500" dirty="0"/>
            <a:t>BIT-01</a:t>
          </a:r>
          <a:br>
            <a:rPr lang="en-US" sz="3500" dirty="0"/>
          </a:br>
          <a:r>
            <a:rPr lang="en-US" sz="3500" dirty="0"/>
            <a:t>BBA-</a:t>
          </a:r>
          <a:r>
            <a:rPr lang="en-US" sz="3500" dirty="0" err="1"/>
            <a:t>I</a:t>
          </a:r>
          <a:r>
            <a:rPr lang="en-US" sz="3600" baseline="30000" dirty="0" err="1"/>
            <a:t>st</a:t>
          </a:r>
          <a:r>
            <a:rPr lang="en-US" sz="3600" baseline="30000" dirty="0"/>
            <a:t> </a:t>
          </a:r>
          <a:r>
            <a:rPr lang="en-US" sz="3500" dirty="0"/>
            <a:t>year</a:t>
          </a:r>
          <a:br>
            <a:rPr lang="en-US" sz="3500" dirty="0"/>
          </a:br>
          <a:r>
            <a:rPr lang="en-US" sz="3500" dirty="0"/>
            <a:t>MMMUT, Gorakhpur</a:t>
          </a:r>
          <a:endParaRPr lang="en-IN" sz="3500" dirty="0"/>
        </a:p>
      </dgm:t>
    </dgm:pt>
    <dgm:pt modelId="{73B85D70-9C43-4795-B538-B908CE2DB297}" type="parTrans" cxnId="{E4586FFA-2B18-4703-9272-A756700DE16E}">
      <dgm:prSet/>
      <dgm:spPr/>
      <dgm:t>
        <a:bodyPr/>
        <a:lstStyle/>
        <a:p>
          <a:endParaRPr lang="en-IN"/>
        </a:p>
      </dgm:t>
    </dgm:pt>
    <dgm:pt modelId="{A0926580-8234-4D04-AB59-4E0BDCE61F32}" type="sibTrans" cxnId="{E4586FFA-2B18-4703-9272-A756700DE16E}">
      <dgm:prSet/>
      <dgm:spPr/>
      <dgm:t>
        <a:bodyPr/>
        <a:lstStyle/>
        <a:p>
          <a:endParaRPr lang="en-IN"/>
        </a:p>
      </dgm:t>
    </dgm:pt>
    <dgm:pt modelId="{593B0CC3-7CF1-486E-9711-AA5A8B882C8C}" type="pres">
      <dgm:prSet presAssocID="{F7EDF6D7-DC79-4728-8521-FBC7D8CF3C9A}" presName="linear" presStyleCnt="0">
        <dgm:presLayoutVars>
          <dgm:animLvl val="lvl"/>
          <dgm:resizeHandles val="exact"/>
        </dgm:presLayoutVars>
      </dgm:prSet>
      <dgm:spPr/>
    </dgm:pt>
    <dgm:pt modelId="{BB5C2715-F09D-4664-A4D4-09D9F1B090C2}" type="pres">
      <dgm:prSet presAssocID="{5BD4E02D-63C1-436C-8775-05CA19889A25}" presName="parentText" presStyleLbl="node1" presStyleIdx="0" presStyleCnt="1">
        <dgm:presLayoutVars>
          <dgm:chMax val="0"/>
          <dgm:bulletEnabled val="1"/>
        </dgm:presLayoutVars>
      </dgm:prSet>
      <dgm:spPr/>
    </dgm:pt>
  </dgm:ptLst>
  <dgm:cxnLst>
    <dgm:cxn modelId="{12E0CD30-C27F-4118-A048-2A0784B62620}" type="presOf" srcId="{F7EDF6D7-DC79-4728-8521-FBC7D8CF3C9A}" destId="{593B0CC3-7CF1-486E-9711-AA5A8B882C8C}" srcOrd="0" destOrd="0" presId="urn:microsoft.com/office/officeart/2005/8/layout/vList2"/>
    <dgm:cxn modelId="{999DA3B3-842C-4B6C-B67D-93A6DE9CC984}" type="presOf" srcId="{5BD4E02D-63C1-436C-8775-05CA19889A25}" destId="{BB5C2715-F09D-4664-A4D4-09D9F1B090C2}" srcOrd="0" destOrd="0" presId="urn:microsoft.com/office/officeart/2005/8/layout/vList2"/>
    <dgm:cxn modelId="{E4586FFA-2B18-4703-9272-A756700DE16E}" srcId="{F7EDF6D7-DC79-4728-8521-FBC7D8CF3C9A}" destId="{5BD4E02D-63C1-436C-8775-05CA19889A25}" srcOrd="0" destOrd="0" parTransId="{73B85D70-9C43-4795-B538-B908CE2DB297}" sibTransId="{A0926580-8234-4D04-AB59-4E0BDCE61F32}"/>
    <dgm:cxn modelId="{0579763B-32C8-4BEC-B28B-B02FFEE50B52}" type="presParOf" srcId="{593B0CC3-7CF1-486E-9711-AA5A8B882C8C}" destId="{BB5C2715-F09D-4664-A4D4-09D9F1B09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715-F09D-4664-A4D4-09D9F1B090C2}">
      <dsp:nvSpPr>
        <dsp:cNvPr id="0" name=""/>
        <dsp:cNvSpPr/>
      </dsp:nvSpPr>
      <dsp:spPr>
        <a:xfrm>
          <a:off x="0" y="30988"/>
          <a:ext cx="4829451" cy="327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Fundamentals of IT </a:t>
          </a:r>
          <a:br>
            <a:rPr lang="en-US" sz="3500" kern="1200" dirty="0"/>
          </a:br>
          <a:endParaRPr lang="en-US" sz="3500" kern="1200" dirty="0"/>
        </a:p>
        <a:p>
          <a:pPr marL="0" lvl="0" indent="0" algn="l" defTabSz="1555750">
            <a:lnSpc>
              <a:spcPct val="90000"/>
            </a:lnSpc>
            <a:spcBef>
              <a:spcPct val="0"/>
            </a:spcBef>
            <a:spcAft>
              <a:spcPct val="35000"/>
            </a:spcAft>
            <a:buNone/>
          </a:pPr>
          <a:r>
            <a:rPr lang="en-US" sz="3500" kern="1200" dirty="0"/>
            <a:t>BIT-01</a:t>
          </a:r>
          <a:br>
            <a:rPr lang="en-US" sz="3500" kern="1200" dirty="0"/>
          </a:br>
          <a:r>
            <a:rPr lang="en-US" sz="3500" kern="1200" dirty="0"/>
            <a:t>BBA-</a:t>
          </a:r>
          <a:r>
            <a:rPr lang="en-US" sz="3500" kern="1200" dirty="0" err="1"/>
            <a:t>I</a:t>
          </a:r>
          <a:r>
            <a:rPr lang="en-US" sz="3600" kern="1200" baseline="30000" dirty="0" err="1"/>
            <a:t>st</a:t>
          </a:r>
          <a:r>
            <a:rPr lang="en-US" sz="3600" kern="1200" baseline="30000" dirty="0"/>
            <a:t> </a:t>
          </a:r>
          <a:r>
            <a:rPr lang="en-US" sz="3500" kern="1200" dirty="0"/>
            <a:t>year</a:t>
          </a:r>
          <a:br>
            <a:rPr lang="en-US" sz="3500" kern="1200" dirty="0"/>
          </a:br>
          <a:r>
            <a:rPr lang="en-US" sz="3500" kern="1200" dirty="0"/>
            <a:t>MMMUT, Gorakhpur</a:t>
          </a:r>
          <a:endParaRPr lang="en-IN" sz="3500" kern="1200" dirty="0"/>
        </a:p>
      </dsp:txBody>
      <dsp:txXfrm>
        <a:off x="159636" y="190624"/>
        <a:ext cx="4510179" cy="2950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AC788-DD83-4BA4-84D6-7B2C01FB19F2}" type="datetimeFigureOut">
              <a:rPr lang="en-IN" smtClean="0"/>
              <a:t>18-12-2020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2020-692B-4028-9682-ABEE76ECF55E}" type="slidenum">
              <a:rPr lang="en-IN" smtClean="0"/>
              <a:t>‹#›</a:t>
            </a:fld>
            <a:endParaRPr lang="en-IN"/>
          </a:p>
        </p:txBody>
      </p:sp>
    </p:spTree>
    <p:extLst>
      <p:ext uri="{BB962C8B-B14F-4D97-AF65-F5344CB8AC3E}">
        <p14:creationId xmlns:p14="http://schemas.microsoft.com/office/powerpoint/2010/main" val="377508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C42020-692B-4028-9682-ABEE76ECF55E}" type="slidenum">
              <a:rPr lang="en-IN" smtClean="0"/>
              <a:t>24</a:t>
            </a:fld>
            <a:endParaRPr lang="en-IN"/>
          </a:p>
        </p:txBody>
      </p:sp>
    </p:spTree>
    <p:extLst>
      <p:ext uri="{BB962C8B-B14F-4D97-AF65-F5344CB8AC3E}">
        <p14:creationId xmlns:p14="http://schemas.microsoft.com/office/powerpoint/2010/main" val="397965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7DDF-99AC-4B7F-8D65-3E3365B40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83E4C-E617-4A07-8613-36907C93D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DA130-EAF5-4309-BAE1-0E5DEDF7046B}"/>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BE5AF34A-8B54-45F9-AC10-82CCDCFB9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EFE51-1D31-41DB-9144-B760A300B29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1028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9FF-E054-44B3-A95B-3633304720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62661-271D-4D48-8278-11241482B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43E17-6308-47FE-AE88-2E0A3AE708DD}"/>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0E0C2DFE-7C6D-4AD2-8C90-B22353EA7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022C0-2D7D-49E1-A889-E3D001D323B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66836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DE43E7-A4D6-4A98-BF43-D931C2033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8E184-B1EF-4F04-9D02-E14FF6D25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CE2B0-9DF6-400E-8561-A6D3D1CDB252}"/>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231D2EE5-667C-4C56-99B5-E9759E9BC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67860-F750-40B9-A942-95C820052E44}"/>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434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E2D-7311-456A-A740-FFC8E0458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BB164-9835-47D3-80DD-9C1C6C5E3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C84E1-57D2-4EB3-B320-BBF7499667D0}"/>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54496EC9-55F9-4E6D-A65C-8AB59BAFA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8C6AB-E013-4F0F-8FC0-91E8926E7148}"/>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3167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F60E-D177-4EC2-B666-B223729C7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312D4-E033-45C2-9B2F-1D6440B0B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74C3-5245-478D-B344-D3E0FADF2BF9}"/>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230C6A0E-7F31-46C5-8CA4-C21FA0FEB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D5568-A01A-4009-920F-26BDAF4225F5}"/>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2987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256F-64F1-48D0-ADF1-0B8F3FA60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3A578-37EF-42D2-84CD-D4576BF9A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A166AC-4F07-4E25-A997-B864099B1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5D5F4-B2B1-4439-9799-2213D3B0D6EC}"/>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6" name="Footer Placeholder 5">
            <a:extLst>
              <a:ext uri="{FF2B5EF4-FFF2-40B4-BE49-F238E27FC236}">
                <a16:creationId xmlns:a16="http://schemas.microsoft.com/office/drawing/2014/main" id="{F5CE9017-3E1A-4EDE-84A3-5157A9FF9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02874-C92F-4B76-A7B0-DB8613F5E6E9}"/>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5232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2200-8061-4DB1-B343-B0D6395698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5D6FD-D5DC-4329-B4E3-63C833CDB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8E9C2-9126-4315-961E-19258FC40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6DC12C-1DFC-4369-B29F-991EDCC8C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481EE-CF40-4128-8004-8BC44F4E8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E43F2-10C1-4930-8732-2C180CC2AA4F}"/>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8" name="Footer Placeholder 7">
            <a:extLst>
              <a:ext uri="{FF2B5EF4-FFF2-40B4-BE49-F238E27FC236}">
                <a16:creationId xmlns:a16="http://schemas.microsoft.com/office/drawing/2014/main" id="{B780D25E-275F-47AB-A1BC-4E13BB4123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C5AA8-4971-4A82-89BF-139491B14B5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0603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0DFB-D299-46B9-8C9B-F579314B4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FB17E-5A2C-43CB-ADA3-1040D85D222D}"/>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4" name="Footer Placeholder 3">
            <a:extLst>
              <a:ext uri="{FF2B5EF4-FFF2-40B4-BE49-F238E27FC236}">
                <a16:creationId xmlns:a16="http://schemas.microsoft.com/office/drawing/2014/main" id="{4C4B91DD-61EA-4718-8928-3A9F12E40C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AD6783-6C1D-4615-9C4A-88435E7BCDE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50727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47609-F5A3-454D-8478-095EF79F2187}"/>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3" name="Footer Placeholder 2">
            <a:extLst>
              <a:ext uri="{FF2B5EF4-FFF2-40B4-BE49-F238E27FC236}">
                <a16:creationId xmlns:a16="http://schemas.microsoft.com/office/drawing/2014/main" id="{DB861012-1769-498D-B96B-9B384574B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7CE919-29ED-4C85-AFFB-1580882C0B0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443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AD0-A2B0-4744-93E2-709271AF3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CFA542-44D1-4A14-AE81-1CF700657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04F21-DB32-42FA-A30E-3915246C2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CCB78-1A57-41D9-AC12-B2CCF1DC6243}"/>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6" name="Footer Placeholder 5">
            <a:extLst>
              <a:ext uri="{FF2B5EF4-FFF2-40B4-BE49-F238E27FC236}">
                <a16:creationId xmlns:a16="http://schemas.microsoft.com/office/drawing/2014/main" id="{862C694E-1B61-4432-B073-1CC3D11EB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42EAB-B3C1-47CD-A6CB-01684885482A}"/>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48672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776A-5789-47CF-8B10-5E45B5730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E0BD08-E78E-4F04-8015-5CEE134E9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60BA4-AC25-407F-8C43-E4534C9E2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D7ACE-94D3-4726-B8B2-53FE3EE29DA1}"/>
              </a:ext>
            </a:extLst>
          </p:cNvPr>
          <p:cNvSpPr>
            <a:spLocks noGrp="1"/>
          </p:cNvSpPr>
          <p:nvPr>
            <p:ph type="dt" sz="half" idx="10"/>
          </p:nvPr>
        </p:nvSpPr>
        <p:spPr/>
        <p:txBody>
          <a:bodyPr/>
          <a:lstStyle/>
          <a:p>
            <a:fld id="{9649E7D7-D75F-47EB-9E51-F9297CDD2DB1}" type="datetimeFigureOut">
              <a:rPr lang="en-IN" smtClean="0"/>
              <a:t>18-12-2020</a:t>
            </a:fld>
            <a:endParaRPr lang="en-IN"/>
          </a:p>
        </p:txBody>
      </p:sp>
      <p:sp>
        <p:nvSpPr>
          <p:cNvPr id="6" name="Footer Placeholder 5">
            <a:extLst>
              <a:ext uri="{FF2B5EF4-FFF2-40B4-BE49-F238E27FC236}">
                <a16:creationId xmlns:a16="http://schemas.microsoft.com/office/drawing/2014/main" id="{F92066D9-E949-4600-A7FC-0D2E85926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5A189-C412-49EA-8115-5C5B6E1F7F3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6188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9EB8E-2FFB-44CE-8EEB-24BC818BE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105F0E-C154-4F52-BB27-257C02F3C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753FA-440C-46D4-B3D7-98B99FC1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9E7D7-D75F-47EB-9E51-F9297CDD2DB1}" type="datetimeFigureOut">
              <a:rPr lang="en-IN" smtClean="0"/>
              <a:t>18-12-2020</a:t>
            </a:fld>
            <a:endParaRPr lang="en-IN"/>
          </a:p>
        </p:txBody>
      </p:sp>
      <p:sp>
        <p:nvSpPr>
          <p:cNvPr id="5" name="Footer Placeholder 4">
            <a:extLst>
              <a:ext uri="{FF2B5EF4-FFF2-40B4-BE49-F238E27FC236}">
                <a16:creationId xmlns:a16="http://schemas.microsoft.com/office/drawing/2014/main" id="{D1DC6063-7E34-4D1C-968F-935B70D7B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4DA3CF-9847-4372-8543-605228B7F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6B1D3-5B6B-4C84-A8C4-0ACAA2401426}" type="slidenum">
              <a:rPr lang="en-IN" smtClean="0"/>
              <a:t>‹#›</a:t>
            </a:fld>
            <a:endParaRPr lang="en-IN"/>
          </a:p>
        </p:txBody>
      </p:sp>
    </p:spTree>
    <p:extLst>
      <p:ext uri="{BB962C8B-B14F-4D97-AF65-F5344CB8AC3E}">
        <p14:creationId xmlns:p14="http://schemas.microsoft.com/office/powerpoint/2010/main" val="48253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echterm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0.png"/><Relationship Id="rId3" Type="http://schemas.openxmlformats.org/officeDocument/2006/relationships/image" Target="../media/image5.emf"/><Relationship Id="rId7" Type="http://schemas.openxmlformats.org/officeDocument/2006/relationships/image" Target="../media/image7.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png"/><Relationship Id="rId1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B0ABDFA-D436-46AB-A9FE-6F2215BA6F4A}"/>
              </a:ext>
            </a:extLst>
          </p:cNvPr>
          <p:cNvSpPr>
            <a:spLocks noGrp="1"/>
          </p:cNvSpPr>
          <p:nvPr>
            <p:ph type="subTitle" idx="1"/>
          </p:nvPr>
        </p:nvSpPr>
        <p:spPr>
          <a:xfrm>
            <a:off x="7315200" y="4265405"/>
            <a:ext cx="3869213" cy="1975597"/>
          </a:xfrm>
        </p:spPr>
        <p:txBody>
          <a:bodyPr>
            <a:normAutofit/>
          </a:bodyPr>
          <a:lstStyle/>
          <a:p>
            <a:r>
              <a:rPr lang="en-US" sz="1800" dirty="0"/>
              <a:t>A</a:t>
            </a:r>
          </a:p>
          <a:p>
            <a:r>
              <a:rPr lang="en-US" sz="1800" dirty="0"/>
              <a:t>PDF on UNIT-1</a:t>
            </a:r>
          </a:p>
          <a:p>
            <a:pPr marL="285750" indent="-285750" algn="l">
              <a:buFont typeface="Wingdings" panose="05000000000000000000" pitchFamily="2" charset="2"/>
              <a:buChar char="v"/>
            </a:pPr>
            <a:r>
              <a:rPr lang="en-US" sz="1800" dirty="0"/>
              <a:t>Introduction to Computer Hardware/Software</a:t>
            </a:r>
            <a:endParaRPr lang="en-IN" sz="1800" dirty="0"/>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Content Placeholder 3">
            <a:extLst>
              <a:ext uri="{FF2B5EF4-FFF2-40B4-BE49-F238E27FC236}">
                <a16:creationId xmlns:a16="http://schemas.microsoft.com/office/drawing/2014/main" id="{09E86965-4038-44D6-A1B0-FA8BFFC573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5" name="Content Placeholder 3">
            <a:extLst>
              <a:ext uri="{FF2B5EF4-FFF2-40B4-BE49-F238E27FC236}">
                <a16:creationId xmlns:a16="http://schemas.microsoft.com/office/drawing/2014/main" id="{7EE50EA3-E292-461A-907C-B9AA1C529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 b="3"/>
          <a:stretch/>
        </p:blipFill>
        <p:spPr>
          <a:xfrm>
            <a:off x="784240" y="7511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7" name="Diagram 16">
            <a:extLst>
              <a:ext uri="{FF2B5EF4-FFF2-40B4-BE49-F238E27FC236}">
                <a16:creationId xmlns:a16="http://schemas.microsoft.com/office/drawing/2014/main" id="{F7D8FD39-CB59-48DE-A408-E21FF6669D65}"/>
              </a:ext>
            </a:extLst>
          </p:cNvPr>
          <p:cNvGraphicFramePr/>
          <p:nvPr>
            <p:extLst>
              <p:ext uri="{D42A27DB-BD31-4B8C-83A1-F6EECF244321}">
                <p14:modId xmlns:p14="http://schemas.microsoft.com/office/powerpoint/2010/main" val="3553556715"/>
              </p:ext>
            </p:extLst>
          </p:nvPr>
        </p:nvGraphicFramePr>
        <p:xfrm>
          <a:off x="6365291" y="372862"/>
          <a:ext cx="4829451" cy="333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51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EE38-0D7D-471E-836B-5BD7B173519F}"/>
              </a:ext>
            </a:extLst>
          </p:cNvPr>
          <p:cNvSpPr>
            <a:spLocks noGrp="1"/>
          </p:cNvSpPr>
          <p:nvPr>
            <p:ph type="title"/>
          </p:nvPr>
        </p:nvSpPr>
        <p:spPr/>
        <p:txBody>
          <a:bodyPr/>
          <a:lstStyle/>
          <a:p>
            <a:pPr algn="ctr"/>
            <a:r>
              <a:rPr lang="en-US" altLang="en-US" dirty="0"/>
              <a:t>Operating System</a:t>
            </a:r>
            <a:endParaRPr lang="en-IN" dirty="0"/>
          </a:p>
        </p:txBody>
      </p:sp>
      <p:sp>
        <p:nvSpPr>
          <p:cNvPr id="3" name="Content Placeholder 2">
            <a:extLst>
              <a:ext uri="{FF2B5EF4-FFF2-40B4-BE49-F238E27FC236}">
                <a16:creationId xmlns:a16="http://schemas.microsoft.com/office/drawing/2014/main" id="{7C064CC5-1C53-44EA-987F-F53DC21B430D}"/>
              </a:ext>
            </a:extLst>
          </p:cNvPr>
          <p:cNvSpPr>
            <a:spLocks noGrp="1"/>
          </p:cNvSpPr>
          <p:nvPr>
            <p:ph idx="1"/>
          </p:nvPr>
        </p:nvSpPr>
        <p:spPr/>
        <p:txBody>
          <a:bodyPr/>
          <a:lstStyle/>
          <a:p>
            <a:pPr>
              <a:lnSpc>
                <a:spcPct val="90000"/>
              </a:lnSpc>
            </a:pPr>
            <a:r>
              <a:rPr lang="en-US" altLang="en-US" sz="2800" dirty="0"/>
              <a:t>Controls and manages the computing resources</a:t>
            </a:r>
          </a:p>
          <a:p>
            <a:pPr>
              <a:lnSpc>
                <a:spcPct val="90000"/>
              </a:lnSpc>
            </a:pPr>
            <a:r>
              <a:rPr lang="en-US" altLang="en-US" sz="2800" dirty="0"/>
              <a:t>Examples</a:t>
            </a:r>
          </a:p>
          <a:p>
            <a:pPr lvl="1">
              <a:lnSpc>
                <a:spcPct val="90000"/>
              </a:lnSpc>
            </a:pPr>
            <a:r>
              <a:rPr lang="en-US" altLang="en-US" sz="2400" dirty="0"/>
              <a:t>Windows, Unix, MSDOS, </a:t>
            </a:r>
          </a:p>
          <a:p>
            <a:pPr>
              <a:lnSpc>
                <a:spcPct val="90000"/>
              </a:lnSpc>
            </a:pPr>
            <a:r>
              <a:rPr lang="en-US" altLang="en-US" sz="2800" dirty="0"/>
              <a:t>Important services that an operating system provides:</a:t>
            </a:r>
          </a:p>
          <a:p>
            <a:pPr lvl="1">
              <a:lnSpc>
                <a:spcPct val="90000"/>
              </a:lnSpc>
            </a:pPr>
            <a:r>
              <a:rPr lang="en-US" altLang="zh-CN" sz="2400" dirty="0">
                <a:ea typeface="宋体" panose="02010600030101010101" pitchFamily="2" charset="-122"/>
              </a:rPr>
              <a:t>Security: prevent unauthorized users from accessing the system</a:t>
            </a:r>
            <a:endParaRPr lang="en-US" altLang="en-US" sz="2400" dirty="0"/>
          </a:p>
          <a:p>
            <a:pPr lvl="1">
              <a:lnSpc>
                <a:spcPct val="90000"/>
              </a:lnSpc>
            </a:pPr>
            <a:r>
              <a:rPr lang="en-US" altLang="en-US" sz="2400" dirty="0"/>
              <a:t>Commands to manipulate the file system</a:t>
            </a:r>
          </a:p>
          <a:p>
            <a:pPr lvl="1">
              <a:lnSpc>
                <a:spcPct val="90000"/>
              </a:lnSpc>
            </a:pPr>
            <a:r>
              <a:rPr lang="en-US" altLang="en-US" sz="2400" dirty="0"/>
              <a:t>Input and output on a variety of devices</a:t>
            </a:r>
          </a:p>
          <a:p>
            <a:pPr lvl="1">
              <a:lnSpc>
                <a:spcPct val="90000"/>
              </a:lnSpc>
            </a:pPr>
            <a:r>
              <a:rPr lang="en-US" altLang="en-US" sz="2400" dirty="0"/>
              <a:t>Window management</a:t>
            </a:r>
          </a:p>
          <a:p>
            <a:endParaRPr lang="en-IN" dirty="0"/>
          </a:p>
        </p:txBody>
      </p:sp>
      <p:pic>
        <p:nvPicPr>
          <p:cNvPr id="4" name="Picture 15">
            <a:extLst>
              <a:ext uri="{FF2B5EF4-FFF2-40B4-BE49-F238E27FC236}">
                <a16:creationId xmlns:a16="http://schemas.microsoft.com/office/drawing/2014/main" id="{D9300693-A9D0-40CE-A418-85AB6888E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6000"/>
          <a:stretch>
            <a:fillRect/>
          </a:stretch>
        </p:blipFill>
        <p:spPr bwMode="auto">
          <a:xfrm>
            <a:off x="10504503" y="1955307"/>
            <a:ext cx="990600" cy="792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92ADE293-7E81-47A5-84BD-1E17FB75C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8947" y="4898572"/>
            <a:ext cx="1065213" cy="106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83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6FF-8AF7-4F86-B261-441EC932BC38}"/>
              </a:ext>
            </a:extLst>
          </p:cNvPr>
          <p:cNvSpPr>
            <a:spLocks noGrp="1"/>
          </p:cNvSpPr>
          <p:nvPr>
            <p:ph type="title"/>
          </p:nvPr>
        </p:nvSpPr>
        <p:spPr/>
        <p:txBody>
          <a:bodyPr/>
          <a:lstStyle/>
          <a:p>
            <a:pPr algn="ctr"/>
            <a:r>
              <a:rPr lang="en-US" altLang="en-US" dirty="0"/>
              <a:t>Peripherals</a:t>
            </a:r>
            <a:endParaRPr lang="en-IN" dirty="0"/>
          </a:p>
        </p:txBody>
      </p:sp>
      <p:sp>
        <p:nvSpPr>
          <p:cNvPr id="3" name="Content Placeholder 2">
            <a:extLst>
              <a:ext uri="{FF2B5EF4-FFF2-40B4-BE49-F238E27FC236}">
                <a16:creationId xmlns:a16="http://schemas.microsoft.com/office/drawing/2014/main" id="{5F0B97B9-949D-4D52-8DD0-558A31802C42}"/>
              </a:ext>
            </a:extLst>
          </p:cNvPr>
          <p:cNvSpPr>
            <a:spLocks noGrp="1"/>
          </p:cNvSpPr>
          <p:nvPr>
            <p:ph idx="1"/>
          </p:nvPr>
        </p:nvSpPr>
        <p:spPr/>
        <p:txBody>
          <a:bodyPr>
            <a:noAutofit/>
          </a:bodyPr>
          <a:lstStyle/>
          <a:p>
            <a:pPr algn="just"/>
            <a:r>
              <a:rPr lang="en-IN" sz="2400" dirty="0">
                <a:solidFill>
                  <a:srgbClr val="000000"/>
                </a:solidFill>
                <a:latin typeface="Calibri" panose="020F0502020204030204" pitchFamily="34" charset="0"/>
                <a:cs typeface="Calibri" panose="020F0502020204030204" pitchFamily="34" charset="0"/>
              </a:rPr>
              <a:t>Peripherals</a:t>
            </a:r>
            <a:r>
              <a:rPr lang="en-IN" sz="2400" dirty="0">
                <a:solidFill>
                  <a:srgbClr val="1A1A1A"/>
                </a:solidFill>
                <a:latin typeface="Calibri" panose="020F0502020204030204" pitchFamily="34" charset="0"/>
                <a:cs typeface="Calibri" panose="020F0502020204030204" pitchFamily="34" charset="0"/>
              </a:rPr>
              <a:t> </a:t>
            </a:r>
            <a:r>
              <a:rPr lang="en-IN" sz="2400" b="0" i="0" dirty="0">
                <a:solidFill>
                  <a:srgbClr val="1A1A1A"/>
                </a:solidFill>
                <a:effectLst/>
                <a:latin typeface="Calibri" panose="020F0502020204030204" pitchFamily="34" charset="0"/>
                <a:cs typeface="Calibri" panose="020F0502020204030204" pitchFamily="34" charset="0"/>
              </a:rPr>
              <a:t>are commonly divided into three kinds: input devices, output devices, and storage devices (which partake of the characteristics of the first two). </a:t>
            </a:r>
          </a:p>
          <a:p>
            <a:pPr algn="just"/>
            <a:r>
              <a:rPr lang="en-IN" sz="2400" b="0" i="0" dirty="0">
                <a:solidFill>
                  <a:srgbClr val="1A1A1A"/>
                </a:solidFill>
                <a:effectLst/>
                <a:latin typeface="Calibri" panose="020F0502020204030204" pitchFamily="34" charset="0"/>
                <a:cs typeface="Calibri" panose="020F0502020204030204" pitchFamily="34" charset="0"/>
              </a:rPr>
              <a:t>An input device converts incoming data and instructions into a pattern of </a:t>
            </a:r>
            <a:r>
              <a:rPr lang="en-IN" sz="2400" dirty="0">
                <a:solidFill>
                  <a:srgbClr val="1A1A1A"/>
                </a:solidFill>
                <a:latin typeface="Calibri" panose="020F0502020204030204" pitchFamily="34" charset="0"/>
                <a:cs typeface="Calibri" panose="020F0502020204030204" pitchFamily="34" charset="0"/>
              </a:rPr>
              <a:t>electrical </a:t>
            </a:r>
            <a:r>
              <a:rPr lang="en-IN" sz="2400" b="0" i="0" dirty="0">
                <a:solidFill>
                  <a:srgbClr val="1A1A1A"/>
                </a:solidFill>
                <a:effectLst/>
                <a:latin typeface="Calibri" panose="020F0502020204030204" pitchFamily="34" charset="0"/>
                <a:cs typeface="Calibri" panose="020F0502020204030204" pitchFamily="34" charset="0"/>
              </a:rPr>
              <a:t>signals in </a:t>
            </a:r>
            <a:r>
              <a:rPr lang="en-IN" sz="2400" dirty="0">
                <a:solidFill>
                  <a:srgbClr val="1A1A1A"/>
                </a:solidFill>
                <a:latin typeface="Calibri" panose="020F0502020204030204" pitchFamily="34" charset="0"/>
                <a:cs typeface="Calibri" panose="020F0502020204030204" pitchFamily="34" charset="0"/>
              </a:rPr>
              <a:t>binary </a:t>
            </a:r>
            <a:r>
              <a:rPr lang="en-IN" sz="2400" b="0" i="0" dirty="0">
                <a:solidFill>
                  <a:srgbClr val="1A1A1A"/>
                </a:solidFill>
                <a:effectLst/>
                <a:latin typeface="Calibri" panose="020F0502020204030204" pitchFamily="34" charset="0"/>
                <a:cs typeface="Calibri" panose="020F0502020204030204" pitchFamily="34" charset="0"/>
              </a:rPr>
              <a:t>code that are comprehensible to a digital computer. </a:t>
            </a:r>
          </a:p>
          <a:p>
            <a:pPr algn="just"/>
            <a:r>
              <a:rPr lang="en-IN" sz="2400" b="0" i="0" dirty="0">
                <a:solidFill>
                  <a:srgbClr val="1A1A1A"/>
                </a:solidFill>
                <a:effectLst/>
                <a:latin typeface="Calibri" panose="020F0502020204030204" pitchFamily="34" charset="0"/>
                <a:cs typeface="Calibri" panose="020F0502020204030204" pitchFamily="34" charset="0"/>
              </a:rPr>
              <a:t>An output device reverses the process, translating the digitized signals into a form intelligible to the user.</a:t>
            </a:r>
          </a:p>
          <a:p>
            <a:pPr algn="just"/>
            <a:r>
              <a:rPr lang="en-IN" sz="2400" dirty="0">
                <a:solidFill>
                  <a:srgbClr val="1A1A1A"/>
                </a:solidFill>
                <a:latin typeface="Calibri" panose="020F0502020204030204" pitchFamily="34" charset="0"/>
                <a:cs typeface="Calibri" panose="020F0502020204030204" pitchFamily="34" charset="0"/>
              </a:rPr>
              <a:t>Various standards for connecting peripherals to computers exist. </a:t>
            </a:r>
          </a:p>
          <a:p>
            <a:pPr marL="0" indent="0" algn="just">
              <a:buNone/>
            </a:pPr>
            <a:r>
              <a:rPr lang="en-IN" sz="2400" dirty="0">
                <a:solidFill>
                  <a:srgbClr val="1A1A1A"/>
                </a:solidFill>
                <a:latin typeface="Calibri" panose="020F0502020204030204" pitchFamily="34" charset="0"/>
                <a:cs typeface="Calibri" panose="020F0502020204030204" pitchFamily="34" charset="0"/>
              </a:rPr>
              <a:t>For example, serial advanced technology attachment (SATA), or bus, for magnetic disk drives. Universal serial bus (USB) is a common serial bus.</a:t>
            </a:r>
          </a:p>
        </p:txBody>
      </p:sp>
    </p:spTree>
    <p:extLst>
      <p:ext uri="{BB962C8B-B14F-4D97-AF65-F5344CB8AC3E}">
        <p14:creationId xmlns:p14="http://schemas.microsoft.com/office/powerpoint/2010/main" val="3513729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E8AB-CADE-4041-9E94-759936CF679A}"/>
              </a:ext>
            </a:extLst>
          </p:cNvPr>
          <p:cNvSpPr>
            <a:spLocks noGrp="1"/>
          </p:cNvSpPr>
          <p:nvPr>
            <p:ph type="title"/>
          </p:nvPr>
        </p:nvSpPr>
        <p:spPr>
          <a:xfrm>
            <a:off x="642891" y="489414"/>
            <a:ext cx="10515600" cy="931830"/>
          </a:xfrm>
        </p:spPr>
        <p:txBody>
          <a:bodyPr/>
          <a:lstStyle/>
          <a:p>
            <a:pPr algn="ctr"/>
            <a:r>
              <a:rPr lang="en-US" altLang="en-US" dirty="0"/>
              <a:t>Peripherals</a:t>
            </a:r>
            <a:endParaRPr lang="en-IN" dirty="0"/>
          </a:p>
        </p:txBody>
      </p:sp>
      <p:sp>
        <p:nvSpPr>
          <p:cNvPr id="3" name="Content Placeholder 2">
            <a:extLst>
              <a:ext uri="{FF2B5EF4-FFF2-40B4-BE49-F238E27FC236}">
                <a16:creationId xmlns:a16="http://schemas.microsoft.com/office/drawing/2014/main" id="{42C3D5CF-2016-42E1-B14D-7F7A912693A4}"/>
              </a:ext>
            </a:extLst>
          </p:cNvPr>
          <p:cNvSpPr>
            <a:spLocks noGrp="1"/>
          </p:cNvSpPr>
          <p:nvPr>
            <p:ph idx="1"/>
          </p:nvPr>
        </p:nvSpPr>
        <p:spPr>
          <a:xfrm>
            <a:off x="713911" y="1485652"/>
            <a:ext cx="10987582" cy="5172602"/>
          </a:xfrm>
        </p:spPr>
        <p:txBody>
          <a:bodyPr>
            <a:normAutofit/>
          </a:bodyPr>
          <a:lstStyle/>
          <a:p>
            <a:pPr algn="just"/>
            <a:r>
              <a:rPr lang="en-IN" sz="2400" i="0" dirty="0">
                <a:solidFill>
                  <a:srgbClr val="1A1A1A"/>
                </a:solidFill>
                <a:effectLst/>
                <a:latin typeface="Calibri" panose="020F0502020204030204" pitchFamily="34" charset="0"/>
                <a:cs typeface="Calibri" panose="020F0502020204030204" pitchFamily="34" charset="0"/>
              </a:rPr>
              <a:t>Peripheral device, also known as peripheral,computer peripheral, or input/output device, any of various devices (including sensors) used to enter information and instructions into a </a:t>
            </a:r>
            <a:r>
              <a:rPr lang="en-IN" sz="2400" dirty="0">
                <a:solidFill>
                  <a:srgbClr val="1A1A1A"/>
                </a:solidFill>
                <a:latin typeface="Calibri" panose="020F0502020204030204" pitchFamily="34" charset="0"/>
                <a:cs typeface="Calibri" panose="020F0502020204030204" pitchFamily="34" charset="0"/>
              </a:rPr>
              <a:t>computer</a:t>
            </a:r>
            <a:r>
              <a:rPr lang="en-IN" sz="2400" i="0" dirty="0">
                <a:solidFill>
                  <a:srgbClr val="14599D"/>
                </a:solidFill>
                <a:effectLst/>
                <a:latin typeface="Calibri" panose="020F0502020204030204" pitchFamily="34" charset="0"/>
                <a:cs typeface="Calibri" panose="020F0502020204030204" pitchFamily="34" charset="0"/>
              </a:rPr>
              <a:t> </a:t>
            </a:r>
            <a:r>
              <a:rPr lang="en-IN" sz="2400" i="0" dirty="0">
                <a:solidFill>
                  <a:srgbClr val="1A1A1A"/>
                </a:solidFill>
                <a:effectLst/>
                <a:latin typeface="Calibri" panose="020F0502020204030204" pitchFamily="34" charset="0"/>
                <a:cs typeface="Calibri" panose="020F0502020204030204" pitchFamily="34" charset="0"/>
              </a:rPr>
              <a:t>for storage or processing. </a:t>
            </a:r>
            <a:endParaRPr lang="en-IN" sz="2400" dirty="0">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A9665096-31C7-4B4E-9214-AD97A1CD3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878" y="2771191"/>
            <a:ext cx="6974678" cy="3415004"/>
          </a:xfrm>
          <a:prstGeom prst="rect">
            <a:avLst/>
          </a:prstGeom>
        </p:spPr>
      </p:pic>
    </p:spTree>
    <p:extLst>
      <p:ext uri="{BB962C8B-B14F-4D97-AF65-F5344CB8AC3E}">
        <p14:creationId xmlns:p14="http://schemas.microsoft.com/office/powerpoint/2010/main" val="2102395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DBD6-043A-4EAD-9213-552F836396D3}"/>
              </a:ext>
            </a:extLst>
          </p:cNvPr>
          <p:cNvSpPr>
            <a:spLocks noGrp="1"/>
          </p:cNvSpPr>
          <p:nvPr>
            <p:ph type="title"/>
          </p:nvPr>
        </p:nvSpPr>
        <p:spPr>
          <a:xfrm>
            <a:off x="616258" y="489414"/>
            <a:ext cx="10515600" cy="1170712"/>
          </a:xfrm>
        </p:spPr>
        <p:txBody>
          <a:bodyPr/>
          <a:lstStyle/>
          <a:p>
            <a:pPr algn="ctr"/>
            <a:r>
              <a:rPr lang="en-US" altLang="en-US" dirty="0"/>
              <a:t>Computer Memory</a:t>
            </a:r>
            <a:endParaRPr lang="en-IN" dirty="0"/>
          </a:p>
        </p:txBody>
      </p:sp>
      <p:sp>
        <p:nvSpPr>
          <p:cNvPr id="3" name="Content Placeholder 2">
            <a:extLst>
              <a:ext uri="{FF2B5EF4-FFF2-40B4-BE49-F238E27FC236}">
                <a16:creationId xmlns:a16="http://schemas.microsoft.com/office/drawing/2014/main" id="{3CDC7CCC-5026-428F-AA33-2AE141FF68FF}"/>
              </a:ext>
            </a:extLst>
          </p:cNvPr>
          <p:cNvSpPr>
            <a:spLocks noGrp="1"/>
          </p:cNvSpPr>
          <p:nvPr>
            <p:ph idx="1"/>
          </p:nvPr>
        </p:nvSpPr>
        <p:spPr/>
        <p:txBody>
          <a:bodyPr/>
          <a:lstStyle/>
          <a:p>
            <a:r>
              <a:rPr lang="en-IN" dirty="0"/>
              <a:t>Computer memory is binary (0 or 1) (on or off). </a:t>
            </a:r>
          </a:p>
          <a:p>
            <a:r>
              <a:rPr lang="en-IN" dirty="0"/>
              <a:t> The byte is the standard unit of measurement. </a:t>
            </a:r>
          </a:p>
          <a:p>
            <a:r>
              <a:rPr lang="en-IN" dirty="0"/>
              <a:t> A byte is composed of 8 bits (binary digits). </a:t>
            </a:r>
          </a:p>
          <a:p>
            <a:r>
              <a:rPr lang="en-IN" dirty="0"/>
              <a:t>Typical units of measurement: </a:t>
            </a:r>
          </a:p>
          <a:p>
            <a:r>
              <a:rPr lang="en-IN" dirty="0"/>
              <a:t>1 KB (kilobyte) = 1000 bytes </a:t>
            </a:r>
          </a:p>
          <a:p>
            <a:r>
              <a:rPr lang="en-IN" dirty="0"/>
              <a:t>1 MB (megabyte) =1000 kilobytes or 1 million bytes </a:t>
            </a:r>
          </a:p>
          <a:p>
            <a:r>
              <a:rPr lang="en-IN" dirty="0"/>
              <a:t>1 GB (gigabyte) =1000 megabytes or 1 billion bytes </a:t>
            </a:r>
          </a:p>
        </p:txBody>
      </p:sp>
    </p:spTree>
    <p:extLst>
      <p:ext uri="{BB962C8B-B14F-4D97-AF65-F5344CB8AC3E}">
        <p14:creationId xmlns:p14="http://schemas.microsoft.com/office/powerpoint/2010/main" val="185159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0EFE-9E0E-4311-8BE4-DCFC7FF7FB0B}"/>
              </a:ext>
            </a:extLst>
          </p:cNvPr>
          <p:cNvSpPr>
            <a:spLocks noGrp="1"/>
          </p:cNvSpPr>
          <p:nvPr>
            <p:ph type="title"/>
          </p:nvPr>
        </p:nvSpPr>
        <p:spPr>
          <a:xfrm>
            <a:off x="838200" y="365126"/>
            <a:ext cx="10515600" cy="1025136"/>
          </a:xfrm>
        </p:spPr>
        <p:txBody>
          <a:bodyPr/>
          <a:lstStyle/>
          <a:p>
            <a:pPr algn="ctr"/>
            <a:r>
              <a:rPr lang="en-US" altLang="en-US" dirty="0"/>
              <a:t>Memory Type</a:t>
            </a:r>
            <a:endParaRPr lang="en-IN" dirty="0"/>
          </a:p>
        </p:txBody>
      </p:sp>
      <p:sp>
        <p:nvSpPr>
          <p:cNvPr id="3" name="Content Placeholder 2">
            <a:extLst>
              <a:ext uri="{FF2B5EF4-FFF2-40B4-BE49-F238E27FC236}">
                <a16:creationId xmlns:a16="http://schemas.microsoft.com/office/drawing/2014/main" id="{FE1E0328-C13C-4135-8445-6FAF876DEBD9}"/>
              </a:ext>
            </a:extLst>
          </p:cNvPr>
          <p:cNvSpPr>
            <a:spLocks noGrp="1"/>
          </p:cNvSpPr>
          <p:nvPr>
            <p:ph idx="1"/>
          </p:nvPr>
        </p:nvSpPr>
        <p:spPr>
          <a:xfrm>
            <a:off x="838200" y="1567543"/>
            <a:ext cx="10515600" cy="4609420"/>
          </a:xfrm>
        </p:spPr>
        <p:txBody>
          <a:bodyPr/>
          <a:lstStyle/>
          <a:p>
            <a:pPr marL="0" indent="0">
              <a:buNone/>
            </a:pPr>
            <a:endParaRPr lang="en-IN" dirty="0"/>
          </a:p>
          <a:p>
            <a:endParaRPr lang="en-IN" dirty="0"/>
          </a:p>
        </p:txBody>
      </p:sp>
      <p:pic>
        <p:nvPicPr>
          <p:cNvPr id="6" name="Picture 5" descr="Diagram&#10;&#10;Description automatically generated">
            <a:extLst>
              <a:ext uri="{FF2B5EF4-FFF2-40B4-BE49-F238E27FC236}">
                <a16:creationId xmlns:a16="http://schemas.microsoft.com/office/drawing/2014/main" id="{9A3F8923-46D3-4FD7-8669-E31E70947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326" y="1613751"/>
            <a:ext cx="6268325" cy="2600688"/>
          </a:xfrm>
          <a:prstGeom prst="rect">
            <a:avLst/>
          </a:prstGeom>
        </p:spPr>
      </p:pic>
      <p:sp>
        <p:nvSpPr>
          <p:cNvPr id="8" name="TextBox 7">
            <a:extLst>
              <a:ext uri="{FF2B5EF4-FFF2-40B4-BE49-F238E27FC236}">
                <a16:creationId xmlns:a16="http://schemas.microsoft.com/office/drawing/2014/main" id="{5E1BAE60-3509-4E57-BDD3-2FFEF07F1E40}"/>
              </a:ext>
            </a:extLst>
          </p:cNvPr>
          <p:cNvSpPr txBox="1"/>
          <p:nvPr/>
        </p:nvSpPr>
        <p:spPr>
          <a:xfrm>
            <a:off x="1191826" y="4270886"/>
            <a:ext cx="8884329" cy="2031325"/>
          </a:xfrm>
          <a:prstGeom prst="rect">
            <a:avLst/>
          </a:prstGeom>
          <a:noFill/>
        </p:spPr>
        <p:txBody>
          <a:bodyPr wrap="square">
            <a:spAutoFit/>
          </a:bodyPr>
          <a:lstStyle/>
          <a:p>
            <a:pPr algn="l" fontAlgn="base"/>
            <a:r>
              <a:rPr lang="en-IN" b="1" i="0" dirty="0">
                <a:effectLst/>
                <a:latin typeface="Calibri" panose="020F0502020204030204" pitchFamily="34" charset="0"/>
                <a:cs typeface="Calibri" panose="020F0502020204030204" pitchFamily="34" charset="0"/>
              </a:rPr>
              <a:t>1. Random Access Memory (RAM) –</a:t>
            </a:r>
            <a:endParaRPr lang="en-IN" b="0" i="0" dirty="0">
              <a:effectLst/>
              <a:latin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It is also called as </a:t>
            </a:r>
            <a:r>
              <a:rPr lang="en-IN" b="0" i="1" dirty="0">
                <a:effectLst/>
                <a:latin typeface="Calibri" panose="020F0502020204030204" pitchFamily="34" charset="0"/>
                <a:cs typeface="Calibri" panose="020F0502020204030204" pitchFamily="34" charset="0"/>
              </a:rPr>
              <a:t>read write memory</a:t>
            </a:r>
            <a:r>
              <a:rPr lang="en-IN" b="0" i="0" dirty="0">
                <a:effectLst/>
                <a:latin typeface="Calibri" panose="020F0502020204030204" pitchFamily="34" charset="0"/>
                <a:cs typeface="Calibri" panose="020F0502020204030204" pitchFamily="34" charset="0"/>
              </a:rPr>
              <a:t> or the</a:t>
            </a:r>
            <a:r>
              <a:rPr lang="en-IN" b="0" i="1" dirty="0">
                <a:effectLst/>
                <a:latin typeface="Calibri" panose="020F0502020204030204" pitchFamily="34" charset="0"/>
                <a:cs typeface="Calibri" panose="020F0502020204030204" pitchFamily="34" charset="0"/>
              </a:rPr>
              <a:t> main memory</a:t>
            </a:r>
            <a:r>
              <a:rPr lang="en-IN" b="0" i="0" dirty="0">
                <a:effectLst/>
                <a:latin typeface="Calibri" panose="020F0502020204030204" pitchFamily="34" charset="0"/>
                <a:cs typeface="Calibri" panose="020F0502020204030204" pitchFamily="34" charset="0"/>
              </a:rPr>
              <a:t> or the </a:t>
            </a:r>
            <a:r>
              <a:rPr lang="en-IN" b="0" i="1" dirty="0">
                <a:effectLst/>
                <a:latin typeface="Calibri" panose="020F0502020204030204" pitchFamily="34" charset="0"/>
                <a:cs typeface="Calibri" panose="020F0502020204030204" pitchFamily="34" charset="0"/>
              </a:rPr>
              <a:t>primary memory</a:t>
            </a:r>
            <a:r>
              <a:rPr lang="en-IN" b="0" i="0" dirty="0">
                <a:effectLst/>
                <a:latin typeface="Calibri" panose="020F0502020204030204" pitchFamily="34" charset="0"/>
                <a:cs typeface="Calibri" panose="020F0502020204030204" pitchFamily="34" charset="0"/>
              </a:rPr>
              <a:t>.</a:t>
            </a:r>
          </a:p>
          <a:p>
            <a:pPr algn="just" fontAlgn="base">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The programs and data that the CPU requires during execution of a program are stored in this memory.</a:t>
            </a:r>
          </a:p>
          <a:p>
            <a:pPr algn="l" fontAlgn="base">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It is a volatile memory as the data loses when the power is turned off.</a:t>
            </a:r>
          </a:p>
          <a:p>
            <a:pPr algn="l" fontAlgn="base">
              <a:buFont typeface="Arial" panose="020B0604020202020204" pitchFamily="34" charset="0"/>
              <a:buChar char="•"/>
            </a:pPr>
            <a:r>
              <a:rPr lang="en-IN" b="0" i="0" dirty="0">
                <a:effectLst/>
                <a:latin typeface="Calibri" panose="020F0502020204030204" pitchFamily="34" charset="0"/>
                <a:cs typeface="Calibri" panose="020F0502020204030204" pitchFamily="34" charset="0"/>
              </a:rPr>
              <a:t>RAM is further classified into two types- </a:t>
            </a:r>
            <a:r>
              <a:rPr lang="en-IN" b="0" i="1" dirty="0">
                <a:effectLst/>
                <a:latin typeface="Calibri" panose="020F0502020204030204" pitchFamily="34" charset="0"/>
                <a:cs typeface="Calibri" panose="020F0502020204030204" pitchFamily="34" charset="0"/>
              </a:rPr>
              <a:t>SRAM (Static Random Access Memory)</a:t>
            </a:r>
            <a:r>
              <a:rPr lang="en-IN" b="0" i="0" dirty="0">
                <a:effectLst/>
                <a:latin typeface="Calibri" panose="020F0502020204030204" pitchFamily="34" charset="0"/>
                <a:cs typeface="Calibri" panose="020F0502020204030204" pitchFamily="34" charset="0"/>
              </a:rPr>
              <a:t> and </a:t>
            </a:r>
            <a:r>
              <a:rPr lang="en-IN" b="0" i="1" dirty="0">
                <a:effectLst/>
                <a:latin typeface="Calibri" panose="020F0502020204030204" pitchFamily="34" charset="0"/>
                <a:cs typeface="Calibri" panose="020F0502020204030204" pitchFamily="34" charset="0"/>
              </a:rPr>
              <a:t>DRAM (Dynamic Random Access Memory)</a:t>
            </a:r>
            <a:r>
              <a:rPr lang="en-IN" b="0" i="0" dirty="0">
                <a:effectLst/>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7878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86E2ACE-FE26-4AE9-B90E-96E7B00BAED3}"/>
              </a:ext>
            </a:extLst>
          </p:cNvPr>
          <p:cNvGraphicFramePr>
            <a:graphicFrameLocks noGrp="1"/>
          </p:cNvGraphicFramePr>
          <p:nvPr>
            <p:extLst>
              <p:ext uri="{D42A27DB-BD31-4B8C-83A1-F6EECF244321}">
                <p14:modId xmlns:p14="http://schemas.microsoft.com/office/powerpoint/2010/main" val="643103784"/>
              </p:ext>
            </p:extLst>
          </p:nvPr>
        </p:nvGraphicFramePr>
        <p:xfrm>
          <a:off x="2129655" y="1526960"/>
          <a:ext cx="8128000" cy="381156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253223360"/>
                    </a:ext>
                  </a:extLst>
                </a:gridCol>
                <a:gridCol w="4064000">
                  <a:extLst>
                    <a:ext uri="{9D8B030D-6E8A-4147-A177-3AD203B41FA5}">
                      <a16:colId xmlns:a16="http://schemas.microsoft.com/office/drawing/2014/main" val="2801533684"/>
                    </a:ext>
                  </a:extLst>
                </a:gridCol>
              </a:tblGrid>
              <a:tr h="575601">
                <a:tc>
                  <a:txBody>
                    <a:bodyPr/>
                    <a:lstStyle/>
                    <a:p>
                      <a:pPr algn="ctr"/>
                      <a:r>
                        <a:rPr lang="en-IN" dirty="0"/>
                        <a:t>DRAM</a:t>
                      </a:r>
                    </a:p>
                  </a:txBody>
                  <a:tcPr/>
                </a:tc>
                <a:tc>
                  <a:txBody>
                    <a:bodyPr/>
                    <a:lstStyle/>
                    <a:p>
                      <a:pPr algn="ctr"/>
                      <a:r>
                        <a:rPr lang="en-IN" dirty="0"/>
                        <a:t>SRAM</a:t>
                      </a:r>
                    </a:p>
                  </a:txBody>
                  <a:tcPr/>
                </a:tc>
                <a:extLst>
                  <a:ext uri="{0D108BD9-81ED-4DB2-BD59-A6C34878D82A}">
                    <a16:rowId xmlns:a16="http://schemas.microsoft.com/office/drawing/2014/main" val="969304721"/>
                  </a:ext>
                </a:extLst>
              </a:tr>
              <a:tr h="370840">
                <a:tc>
                  <a:txBody>
                    <a:bodyPr/>
                    <a:lstStyle/>
                    <a:p>
                      <a:r>
                        <a:rPr lang="en-IN" dirty="0"/>
                        <a:t>1. Constructed of tiny capacitors</a:t>
                      </a:r>
                    </a:p>
                  </a:txBody>
                  <a:tcPr/>
                </a:tc>
                <a:tc>
                  <a:txBody>
                    <a:bodyPr/>
                    <a:lstStyle/>
                    <a:p>
                      <a:r>
                        <a:rPr lang="en-IN" dirty="0"/>
                        <a:t>1. Constructed of circuits (D flip-flops)</a:t>
                      </a:r>
                    </a:p>
                  </a:txBody>
                  <a:tcPr/>
                </a:tc>
                <a:extLst>
                  <a:ext uri="{0D108BD9-81ED-4DB2-BD59-A6C34878D82A}">
                    <a16:rowId xmlns:a16="http://schemas.microsoft.com/office/drawing/2014/main" val="1491770578"/>
                  </a:ext>
                </a:extLst>
              </a:tr>
              <a:tr h="370840">
                <a:tc>
                  <a:txBody>
                    <a:bodyPr/>
                    <a:lstStyle/>
                    <a:p>
                      <a:r>
                        <a:rPr lang="en-IN" dirty="0"/>
                        <a:t>2.Requires recharge for maintaining data</a:t>
                      </a:r>
                    </a:p>
                  </a:txBody>
                  <a:tcPr/>
                </a:tc>
                <a:tc>
                  <a:txBody>
                    <a:bodyPr/>
                    <a:lstStyle/>
                    <a:p>
                      <a:r>
                        <a:rPr lang="en-IN" dirty="0"/>
                        <a:t>2.Holds its contents as long as power is available</a:t>
                      </a:r>
                    </a:p>
                  </a:txBody>
                  <a:tcPr/>
                </a:tc>
                <a:extLst>
                  <a:ext uri="{0D108BD9-81ED-4DB2-BD59-A6C34878D82A}">
                    <a16:rowId xmlns:a16="http://schemas.microsoft.com/office/drawing/2014/main" val="484698924"/>
                  </a:ext>
                </a:extLst>
              </a:tr>
              <a:tr h="370840">
                <a:tc>
                  <a:txBody>
                    <a:bodyPr/>
                    <a:lstStyle/>
                    <a:p>
                      <a:r>
                        <a:rPr lang="en-IN" dirty="0"/>
                        <a:t>3. Inexpensive</a:t>
                      </a:r>
                    </a:p>
                  </a:txBody>
                  <a:tcPr/>
                </a:tc>
                <a:tc>
                  <a:txBody>
                    <a:bodyPr/>
                    <a:lstStyle/>
                    <a:p>
                      <a:r>
                        <a:rPr lang="en-IN" dirty="0"/>
                        <a:t>3. Expensive</a:t>
                      </a:r>
                    </a:p>
                  </a:txBody>
                  <a:tcPr/>
                </a:tc>
                <a:extLst>
                  <a:ext uri="{0D108BD9-81ED-4DB2-BD59-A6C34878D82A}">
                    <a16:rowId xmlns:a16="http://schemas.microsoft.com/office/drawing/2014/main" val="1429716123"/>
                  </a:ext>
                </a:extLst>
              </a:tr>
              <a:tr h="370840">
                <a:tc>
                  <a:txBody>
                    <a:bodyPr/>
                    <a:lstStyle/>
                    <a:p>
                      <a:r>
                        <a:rPr lang="en-IN" dirty="0"/>
                        <a:t>4.Slower than SRAM</a:t>
                      </a:r>
                    </a:p>
                  </a:txBody>
                  <a:tcPr/>
                </a:tc>
                <a:tc>
                  <a:txBody>
                    <a:bodyPr/>
                    <a:lstStyle/>
                    <a:p>
                      <a:r>
                        <a:rPr lang="en-IN" dirty="0"/>
                        <a:t>4.Faster than DRAM</a:t>
                      </a:r>
                    </a:p>
                  </a:txBody>
                  <a:tcPr/>
                </a:tc>
                <a:extLst>
                  <a:ext uri="{0D108BD9-81ED-4DB2-BD59-A6C34878D82A}">
                    <a16:rowId xmlns:a16="http://schemas.microsoft.com/office/drawing/2014/main" val="3803126782"/>
                  </a:ext>
                </a:extLst>
              </a:tr>
              <a:tr h="370840">
                <a:tc>
                  <a:txBody>
                    <a:bodyPr/>
                    <a:lstStyle/>
                    <a:p>
                      <a:r>
                        <a:rPr lang="en-IN" dirty="0"/>
                        <a:t>5.Can store many bits per chip</a:t>
                      </a:r>
                    </a:p>
                  </a:txBody>
                  <a:tcPr/>
                </a:tc>
                <a:tc>
                  <a:txBody>
                    <a:bodyPr/>
                    <a:lstStyle/>
                    <a:p>
                      <a:r>
                        <a:rPr lang="en-IN" dirty="0"/>
                        <a:t>5.Can store many bits per chip</a:t>
                      </a:r>
                    </a:p>
                  </a:txBody>
                  <a:tcPr/>
                </a:tc>
                <a:extLst>
                  <a:ext uri="{0D108BD9-81ED-4DB2-BD59-A6C34878D82A}">
                    <a16:rowId xmlns:a16="http://schemas.microsoft.com/office/drawing/2014/main" val="407746374"/>
                  </a:ext>
                </a:extLst>
              </a:tr>
              <a:tr h="370840">
                <a:tc>
                  <a:txBody>
                    <a:bodyPr/>
                    <a:lstStyle/>
                    <a:p>
                      <a:r>
                        <a:rPr lang="en-IN" dirty="0"/>
                        <a:t>6.Uses less power</a:t>
                      </a:r>
                    </a:p>
                  </a:txBody>
                  <a:tcPr/>
                </a:tc>
                <a:tc>
                  <a:txBody>
                    <a:bodyPr/>
                    <a:lstStyle/>
                    <a:p>
                      <a:r>
                        <a:rPr lang="en-IN" dirty="0"/>
                        <a:t>6.Uses more power</a:t>
                      </a:r>
                    </a:p>
                  </a:txBody>
                  <a:tcPr/>
                </a:tc>
                <a:extLst>
                  <a:ext uri="{0D108BD9-81ED-4DB2-BD59-A6C34878D82A}">
                    <a16:rowId xmlns:a16="http://schemas.microsoft.com/office/drawing/2014/main" val="1902096618"/>
                  </a:ext>
                </a:extLst>
              </a:tr>
              <a:tr h="370840">
                <a:tc>
                  <a:txBody>
                    <a:bodyPr/>
                    <a:lstStyle/>
                    <a:p>
                      <a:r>
                        <a:rPr lang="en-IN" dirty="0"/>
                        <a:t>7.Generates less heat</a:t>
                      </a:r>
                    </a:p>
                  </a:txBody>
                  <a:tcPr/>
                </a:tc>
                <a:tc>
                  <a:txBody>
                    <a:bodyPr/>
                    <a:lstStyle/>
                    <a:p>
                      <a:r>
                        <a:rPr lang="en-IN" dirty="0"/>
                        <a:t>7.Generates more heat</a:t>
                      </a:r>
                    </a:p>
                  </a:txBody>
                  <a:tcPr/>
                </a:tc>
                <a:extLst>
                  <a:ext uri="{0D108BD9-81ED-4DB2-BD59-A6C34878D82A}">
                    <a16:rowId xmlns:a16="http://schemas.microsoft.com/office/drawing/2014/main" val="1965420477"/>
                  </a:ext>
                </a:extLst>
              </a:tr>
              <a:tr h="370840">
                <a:tc>
                  <a:txBody>
                    <a:bodyPr/>
                    <a:lstStyle/>
                    <a:p>
                      <a:r>
                        <a:rPr lang="en-IN" dirty="0"/>
                        <a:t>8.Used for main memory</a:t>
                      </a:r>
                    </a:p>
                  </a:txBody>
                  <a:tcPr/>
                </a:tc>
                <a:tc>
                  <a:txBody>
                    <a:bodyPr/>
                    <a:lstStyle/>
                    <a:p>
                      <a:r>
                        <a:rPr lang="en-IN" dirty="0"/>
                        <a:t>8.Used for cache</a:t>
                      </a:r>
                    </a:p>
                  </a:txBody>
                  <a:tcPr/>
                </a:tc>
                <a:extLst>
                  <a:ext uri="{0D108BD9-81ED-4DB2-BD59-A6C34878D82A}">
                    <a16:rowId xmlns:a16="http://schemas.microsoft.com/office/drawing/2014/main" val="2582432143"/>
                  </a:ext>
                </a:extLst>
              </a:tr>
            </a:tbl>
          </a:graphicData>
        </a:graphic>
      </p:graphicFrame>
      <p:sp>
        <p:nvSpPr>
          <p:cNvPr id="8" name="Content Placeholder 7">
            <a:extLst>
              <a:ext uri="{FF2B5EF4-FFF2-40B4-BE49-F238E27FC236}">
                <a16:creationId xmlns:a16="http://schemas.microsoft.com/office/drawing/2014/main" id="{C3561444-4A00-4539-B011-138B7CFC1FD7}"/>
              </a:ext>
            </a:extLst>
          </p:cNvPr>
          <p:cNvSpPr>
            <a:spLocks noGrp="1"/>
          </p:cNvSpPr>
          <p:nvPr>
            <p:ph idx="1"/>
          </p:nvPr>
        </p:nvSpPr>
        <p:spPr>
          <a:xfrm>
            <a:off x="802689" y="636017"/>
            <a:ext cx="10515600" cy="4974670"/>
          </a:xfrm>
        </p:spPr>
        <p:txBody>
          <a:bodyPr/>
          <a:lstStyle/>
          <a:p>
            <a:pPr marL="0" indent="0" algn="ctr">
              <a:buNone/>
            </a:pPr>
            <a:r>
              <a:rPr lang="en-IN" dirty="0"/>
              <a:t>Difference between DRAM and SRAM</a:t>
            </a:r>
          </a:p>
        </p:txBody>
      </p:sp>
    </p:spTree>
    <p:extLst>
      <p:ext uri="{BB962C8B-B14F-4D97-AF65-F5344CB8AC3E}">
        <p14:creationId xmlns:p14="http://schemas.microsoft.com/office/powerpoint/2010/main" val="124045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431DE-1198-4A55-B316-ED6014885D3B}"/>
              </a:ext>
            </a:extLst>
          </p:cNvPr>
          <p:cNvSpPr>
            <a:spLocks noGrp="1"/>
          </p:cNvSpPr>
          <p:nvPr>
            <p:ph idx="1"/>
          </p:nvPr>
        </p:nvSpPr>
        <p:spPr>
          <a:xfrm>
            <a:off x="882588" y="1066584"/>
            <a:ext cx="10515600" cy="5376419"/>
          </a:xfrm>
        </p:spPr>
        <p:txBody>
          <a:bodyPr>
            <a:normAutofit fontScale="92500" lnSpcReduction="10000"/>
          </a:bodyPr>
          <a:lstStyle/>
          <a:p>
            <a:pPr marL="0" indent="0" fontAlgn="base">
              <a:lnSpc>
                <a:spcPct val="100000"/>
              </a:lnSpc>
              <a:spcBef>
                <a:spcPts val="0"/>
              </a:spcBef>
              <a:buNone/>
            </a:pPr>
            <a:r>
              <a:rPr lang="en-IN" sz="1800" b="1" dirty="0">
                <a:latin typeface="Calibri" panose="020F0502020204030204" pitchFamily="34" charset="0"/>
                <a:cs typeface="Calibri" panose="020F0502020204030204" pitchFamily="34" charset="0"/>
              </a:rPr>
              <a:t>2</a:t>
            </a:r>
            <a:r>
              <a:rPr lang="en-IN" sz="1800" b="1" i="0" dirty="0">
                <a:effectLst/>
                <a:latin typeface="Calibri" panose="020F0502020204030204" pitchFamily="34" charset="0"/>
                <a:cs typeface="Calibri" panose="020F0502020204030204" pitchFamily="34" charset="0"/>
              </a:rPr>
              <a:t>. </a:t>
            </a:r>
            <a:r>
              <a:rPr lang="en-IN" sz="2400" b="1" i="0" dirty="0">
                <a:effectLst/>
                <a:latin typeface="Calibri" panose="020F0502020204030204" pitchFamily="34" charset="0"/>
                <a:cs typeface="Calibri" panose="020F0502020204030204" pitchFamily="34" charset="0"/>
              </a:rPr>
              <a:t>Read Only Memory (ROM) –</a:t>
            </a:r>
            <a:endParaRPr lang="en-IN" sz="2400" b="0" i="0" dirty="0">
              <a:effectLst/>
              <a:latin typeface="Calibri" panose="020F0502020204030204" pitchFamily="34" charset="0"/>
              <a:cs typeface="Calibri" panose="020F0502020204030204" pitchFamily="34" charset="0"/>
            </a:endParaRP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Stores crucial information essential to operate the system, like the program essential to boot the computer.</a:t>
            </a: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It is not volatile.</a:t>
            </a: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Always retains its data.</a:t>
            </a: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Used in embedded systems or where the programming needs no change.</a:t>
            </a: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Used in calculators and peripheral devices.</a:t>
            </a:r>
          </a:p>
          <a:p>
            <a:pPr algn="l" fontAlgn="base">
              <a:lnSpc>
                <a:spcPct val="100000"/>
              </a:lnSpc>
              <a:spcBef>
                <a:spcPts val="0"/>
              </a:spcBef>
              <a:buFont typeface="Arial" panose="020B0604020202020204" pitchFamily="34" charset="0"/>
              <a:buChar char="•"/>
            </a:pPr>
            <a:r>
              <a:rPr lang="en-IN" sz="2400" b="0" i="0" dirty="0">
                <a:effectLst/>
                <a:latin typeface="Calibri" panose="020F0502020204030204" pitchFamily="34" charset="0"/>
                <a:cs typeface="Calibri" panose="020F0502020204030204" pitchFamily="34" charset="0"/>
              </a:rPr>
              <a:t>ROM is further classified into 4 types- </a:t>
            </a:r>
            <a:r>
              <a:rPr lang="en-IN" sz="2400" b="0" i="1" dirty="0">
                <a:effectLst/>
                <a:latin typeface="Calibri" panose="020F0502020204030204" pitchFamily="34" charset="0"/>
                <a:cs typeface="Calibri" panose="020F0502020204030204" pitchFamily="34" charset="0"/>
              </a:rPr>
              <a:t>ROM</a:t>
            </a:r>
            <a:r>
              <a:rPr lang="en-IN" sz="2400" b="0" i="0" dirty="0">
                <a:effectLst/>
                <a:latin typeface="Calibri" panose="020F0502020204030204" pitchFamily="34" charset="0"/>
                <a:cs typeface="Calibri" panose="020F0502020204030204" pitchFamily="34" charset="0"/>
              </a:rPr>
              <a:t>, </a:t>
            </a:r>
            <a:r>
              <a:rPr lang="en-IN" sz="2400" b="0" i="1" dirty="0">
                <a:effectLst/>
                <a:latin typeface="Calibri" panose="020F0502020204030204" pitchFamily="34" charset="0"/>
                <a:cs typeface="Calibri" panose="020F0502020204030204" pitchFamily="34" charset="0"/>
              </a:rPr>
              <a:t>PROM</a:t>
            </a:r>
            <a:r>
              <a:rPr lang="en-IN" sz="2400" b="0" i="0" dirty="0">
                <a:effectLst/>
                <a:latin typeface="Calibri" panose="020F0502020204030204" pitchFamily="34" charset="0"/>
                <a:cs typeface="Calibri" panose="020F0502020204030204" pitchFamily="34" charset="0"/>
              </a:rPr>
              <a:t>, </a:t>
            </a:r>
            <a:r>
              <a:rPr lang="en-IN" sz="2400" b="0" i="1" dirty="0">
                <a:effectLst/>
                <a:latin typeface="Calibri" panose="020F0502020204030204" pitchFamily="34" charset="0"/>
                <a:cs typeface="Calibri" panose="020F0502020204030204" pitchFamily="34" charset="0"/>
              </a:rPr>
              <a:t>EPROM</a:t>
            </a:r>
            <a:r>
              <a:rPr lang="en-IN" sz="2400" b="0" i="0" dirty="0">
                <a:effectLst/>
                <a:latin typeface="Calibri" panose="020F0502020204030204" pitchFamily="34" charset="0"/>
                <a:cs typeface="Calibri" panose="020F0502020204030204" pitchFamily="34" charset="0"/>
              </a:rPr>
              <a:t>, and </a:t>
            </a:r>
            <a:r>
              <a:rPr lang="en-IN" sz="2400" b="0" i="1" dirty="0">
                <a:effectLst/>
                <a:latin typeface="Calibri" panose="020F0502020204030204" pitchFamily="34" charset="0"/>
                <a:cs typeface="Calibri" panose="020F0502020204030204" pitchFamily="34" charset="0"/>
              </a:rPr>
              <a:t>EEPROM</a:t>
            </a:r>
            <a:r>
              <a:rPr lang="en-IN" sz="2400" b="0" i="0" dirty="0">
                <a:effectLst/>
                <a:latin typeface="Calibri" panose="020F0502020204030204" pitchFamily="34" charset="0"/>
                <a:cs typeface="Calibri" panose="020F0502020204030204" pitchFamily="34" charset="0"/>
              </a:rPr>
              <a:t>.</a:t>
            </a:r>
          </a:p>
          <a:p>
            <a:pPr algn="l" fontAlgn="base"/>
            <a:r>
              <a:rPr lang="en-IN" sz="2400" b="1" dirty="0">
                <a:latin typeface="Calibri" panose="020F0502020204030204" pitchFamily="34" charset="0"/>
                <a:cs typeface="Calibri" panose="020F0502020204030204" pitchFamily="34" charset="0"/>
              </a:rPr>
              <a:t>Types of Read Only Memory (ROM) –</a:t>
            </a:r>
          </a:p>
          <a:p>
            <a:pPr marL="0" indent="0" algn="l" fontAlgn="base">
              <a:buNone/>
            </a:pPr>
            <a:r>
              <a:rPr lang="en-IN" sz="2400" dirty="0">
                <a:latin typeface="Calibri" panose="020F0502020204030204" pitchFamily="34" charset="0"/>
                <a:cs typeface="Calibri" panose="020F0502020204030204" pitchFamily="34" charset="0"/>
              </a:rPr>
              <a:t>A. PROM (Programmable read-only memory) – It can be programmed by user. Once programmed, the data and instructions in it cannot be changed.</a:t>
            </a:r>
          </a:p>
          <a:p>
            <a:pPr marL="0" indent="0" algn="l" fontAlgn="base">
              <a:buNone/>
            </a:pPr>
            <a:r>
              <a:rPr lang="en-IN" sz="2400" dirty="0">
                <a:latin typeface="Calibri" panose="020F0502020204030204" pitchFamily="34" charset="0"/>
                <a:cs typeface="Calibri" panose="020F0502020204030204" pitchFamily="34" charset="0"/>
              </a:rPr>
              <a:t>B. EPROM (Erasable Programmable read only memory) – It can be reprogrammed. To erase data from it, expose it to ultra violet light. To reprogram it, erase all the previous data.</a:t>
            </a:r>
          </a:p>
          <a:p>
            <a:pPr marL="0" indent="0" algn="l" fontAlgn="base">
              <a:buNone/>
            </a:pPr>
            <a:r>
              <a:rPr lang="en-IN" sz="2400" dirty="0">
                <a:latin typeface="Calibri" panose="020F0502020204030204" pitchFamily="34" charset="0"/>
                <a:cs typeface="Calibri" panose="020F0502020204030204" pitchFamily="34" charset="0"/>
              </a:rPr>
              <a:t>C. EEPROM (Electrically erasable programmable read only memory) – The data can be erased by applying  electric field, no need of ultra violet light. We can erase only portions of the chip.</a:t>
            </a:r>
          </a:p>
          <a:p>
            <a:endParaRPr lang="en-IN" dirty="0"/>
          </a:p>
        </p:txBody>
      </p:sp>
    </p:spTree>
    <p:extLst>
      <p:ext uri="{BB962C8B-B14F-4D97-AF65-F5344CB8AC3E}">
        <p14:creationId xmlns:p14="http://schemas.microsoft.com/office/powerpoint/2010/main" val="1127626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B84835A-A998-4CEA-93C9-419DAEE63177}"/>
              </a:ext>
            </a:extLst>
          </p:cNvPr>
          <p:cNvGraphicFramePr>
            <a:graphicFrameLocks noGrp="1"/>
          </p:cNvGraphicFramePr>
          <p:nvPr>
            <p:extLst>
              <p:ext uri="{D42A27DB-BD31-4B8C-83A1-F6EECF244321}">
                <p14:modId xmlns:p14="http://schemas.microsoft.com/office/powerpoint/2010/main" val="3370888340"/>
              </p:ext>
            </p:extLst>
          </p:nvPr>
        </p:nvGraphicFramePr>
        <p:xfrm>
          <a:off x="2210539" y="1731720"/>
          <a:ext cx="7830106" cy="2494280"/>
        </p:xfrm>
        <a:graphic>
          <a:graphicData uri="http://schemas.openxmlformats.org/drawingml/2006/table">
            <a:tbl>
              <a:tblPr firstRow="1" bandRow="1">
                <a:tableStyleId>{5C22544A-7EE6-4342-B048-85BDC9FD1C3A}</a:tableStyleId>
              </a:tblPr>
              <a:tblGrid>
                <a:gridCol w="3915053">
                  <a:extLst>
                    <a:ext uri="{9D8B030D-6E8A-4147-A177-3AD203B41FA5}">
                      <a16:colId xmlns:a16="http://schemas.microsoft.com/office/drawing/2014/main" val="70946560"/>
                    </a:ext>
                  </a:extLst>
                </a:gridCol>
                <a:gridCol w="3915053">
                  <a:extLst>
                    <a:ext uri="{9D8B030D-6E8A-4147-A177-3AD203B41FA5}">
                      <a16:colId xmlns:a16="http://schemas.microsoft.com/office/drawing/2014/main" val="138828398"/>
                    </a:ext>
                  </a:extLst>
                </a:gridCol>
              </a:tblGrid>
              <a:tr h="370840">
                <a:tc>
                  <a:txBody>
                    <a:bodyPr/>
                    <a:lstStyle/>
                    <a:p>
                      <a:pPr algn="ctr"/>
                      <a:r>
                        <a:rPr lang="en-IN" dirty="0"/>
                        <a:t>RAM</a:t>
                      </a:r>
                    </a:p>
                  </a:txBody>
                  <a:tcPr/>
                </a:tc>
                <a:tc>
                  <a:txBody>
                    <a:bodyPr/>
                    <a:lstStyle/>
                    <a:p>
                      <a:pPr algn="ctr"/>
                      <a:r>
                        <a:rPr lang="en-IN" dirty="0"/>
                        <a:t>ROM</a:t>
                      </a:r>
                    </a:p>
                  </a:txBody>
                  <a:tcPr/>
                </a:tc>
                <a:extLst>
                  <a:ext uri="{0D108BD9-81ED-4DB2-BD59-A6C34878D82A}">
                    <a16:rowId xmlns:a16="http://schemas.microsoft.com/office/drawing/2014/main" val="3001900618"/>
                  </a:ext>
                </a:extLst>
              </a:tr>
              <a:tr h="370840">
                <a:tc>
                  <a:txBody>
                    <a:bodyPr/>
                    <a:lstStyle/>
                    <a:p>
                      <a:r>
                        <a:rPr lang="en-IN" dirty="0"/>
                        <a:t>1. Temporary Storage</a:t>
                      </a:r>
                    </a:p>
                  </a:txBody>
                  <a:tcPr/>
                </a:tc>
                <a:tc>
                  <a:txBody>
                    <a:bodyPr/>
                    <a:lstStyle/>
                    <a:p>
                      <a:r>
                        <a:rPr lang="en-IN" dirty="0"/>
                        <a:t>1. Permanent Storage</a:t>
                      </a:r>
                    </a:p>
                  </a:txBody>
                  <a:tcPr/>
                </a:tc>
                <a:extLst>
                  <a:ext uri="{0D108BD9-81ED-4DB2-BD59-A6C34878D82A}">
                    <a16:rowId xmlns:a16="http://schemas.microsoft.com/office/drawing/2014/main" val="3152101796"/>
                  </a:ext>
                </a:extLst>
              </a:tr>
              <a:tr h="370840">
                <a:tc>
                  <a:txBody>
                    <a:bodyPr/>
                    <a:lstStyle/>
                    <a:p>
                      <a:r>
                        <a:rPr lang="en-IN" dirty="0"/>
                        <a:t>2. Store data in MBs</a:t>
                      </a:r>
                    </a:p>
                  </a:txBody>
                  <a:tcPr/>
                </a:tc>
                <a:tc>
                  <a:txBody>
                    <a:bodyPr/>
                    <a:lstStyle/>
                    <a:p>
                      <a:r>
                        <a:rPr lang="en-IN" dirty="0"/>
                        <a:t>2. Store data in GBs</a:t>
                      </a:r>
                    </a:p>
                  </a:txBody>
                  <a:tcPr/>
                </a:tc>
                <a:extLst>
                  <a:ext uri="{0D108BD9-81ED-4DB2-BD59-A6C34878D82A}">
                    <a16:rowId xmlns:a16="http://schemas.microsoft.com/office/drawing/2014/main" val="1963440485"/>
                  </a:ext>
                </a:extLst>
              </a:tr>
              <a:tr h="370840">
                <a:tc>
                  <a:txBody>
                    <a:bodyPr/>
                    <a:lstStyle/>
                    <a:p>
                      <a:r>
                        <a:rPr lang="en-IN" dirty="0"/>
                        <a:t>3. Volatile</a:t>
                      </a:r>
                    </a:p>
                  </a:txBody>
                  <a:tcPr/>
                </a:tc>
                <a:tc>
                  <a:txBody>
                    <a:bodyPr/>
                    <a:lstStyle/>
                    <a:p>
                      <a:r>
                        <a:rPr lang="en-IN" dirty="0"/>
                        <a:t>3. Non-Volatile</a:t>
                      </a:r>
                    </a:p>
                  </a:txBody>
                  <a:tcPr/>
                </a:tc>
                <a:extLst>
                  <a:ext uri="{0D108BD9-81ED-4DB2-BD59-A6C34878D82A}">
                    <a16:rowId xmlns:a16="http://schemas.microsoft.com/office/drawing/2014/main" val="2921327552"/>
                  </a:ext>
                </a:extLst>
              </a:tr>
              <a:tr h="370840">
                <a:tc>
                  <a:txBody>
                    <a:bodyPr/>
                    <a:lstStyle/>
                    <a:p>
                      <a:r>
                        <a:rPr lang="en-IN" dirty="0"/>
                        <a:t>4. Used in normal operations </a:t>
                      </a:r>
                    </a:p>
                  </a:txBody>
                  <a:tcPr/>
                </a:tc>
                <a:tc>
                  <a:txBody>
                    <a:bodyPr/>
                    <a:lstStyle/>
                    <a:p>
                      <a:r>
                        <a:rPr lang="en-IN" dirty="0"/>
                        <a:t>4. Used for start-up process of computer</a:t>
                      </a:r>
                    </a:p>
                  </a:txBody>
                  <a:tcPr/>
                </a:tc>
                <a:extLst>
                  <a:ext uri="{0D108BD9-81ED-4DB2-BD59-A6C34878D82A}">
                    <a16:rowId xmlns:a16="http://schemas.microsoft.com/office/drawing/2014/main" val="2002968511"/>
                  </a:ext>
                </a:extLst>
              </a:tr>
              <a:tr h="370840">
                <a:tc>
                  <a:txBody>
                    <a:bodyPr/>
                    <a:lstStyle/>
                    <a:p>
                      <a:r>
                        <a:rPr lang="en-IN" dirty="0"/>
                        <a:t>5. Writing data is faster</a:t>
                      </a:r>
                    </a:p>
                  </a:txBody>
                  <a:tcPr/>
                </a:tc>
                <a:tc>
                  <a:txBody>
                    <a:bodyPr/>
                    <a:lstStyle/>
                    <a:p>
                      <a:r>
                        <a:rPr lang="en-IN" dirty="0"/>
                        <a:t>6. Writing data is slower</a:t>
                      </a:r>
                    </a:p>
                  </a:txBody>
                  <a:tcPr/>
                </a:tc>
                <a:extLst>
                  <a:ext uri="{0D108BD9-81ED-4DB2-BD59-A6C34878D82A}">
                    <a16:rowId xmlns:a16="http://schemas.microsoft.com/office/drawing/2014/main" val="1982849740"/>
                  </a:ext>
                </a:extLst>
              </a:tr>
            </a:tbl>
          </a:graphicData>
        </a:graphic>
      </p:graphicFrame>
      <p:sp>
        <p:nvSpPr>
          <p:cNvPr id="8" name="Content Placeholder 7">
            <a:extLst>
              <a:ext uri="{FF2B5EF4-FFF2-40B4-BE49-F238E27FC236}">
                <a16:creationId xmlns:a16="http://schemas.microsoft.com/office/drawing/2014/main" id="{AC9C5B71-D0A9-4019-A3AC-29C038A8A928}"/>
              </a:ext>
            </a:extLst>
          </p:cNvPr>
          <p:cNvSpPr>
            <a:spLocks noGrp="1"/>
          </p:cNvSpPr>
          <p:nvPr>
            <p:ph idx="1"/>
          </p:nvPr>
        </p:nvSpPr>
        <p:spPr>
          <a:xfrm>
            <a:off x="749423" y="1008879"/>
            <a:ext cx="10515600" cy="4351338"/>
          </a:xfrm>
        </p:spPr>
        <p:txBody>
          <a:bodyPr/>
          <a:lstStyle/>
          <a:p>
            <a:pPr marL="0" indent="0" algn="ctr">
              <a:lnSpc>
                <a:spcPct val="100000"/>
              </a:lnSpc>
              <a:spcBef>
                <a:spcPts val="0"/>
              </a:spcBef>
              <a:buNone/>
            </a:pPr>
            <a:r>
              <a:rPr lang="en-IN" dirty="0"/>
              <a:t>Difference between RAM &amp; ROM</a:t>
            </a:r>
          </a:p>
        </p:txBody>
      </p:sp>
    </p:spTree>
    <p:extLst>
      <p:ext uri="{BB962C8B-B14F-4D97-AF65-F5344CB8AC3E}">
        <p14:creationId xmlns:p14="http://schemas.microsoft.com/office/powerpoint/2010/main" val="65602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B736-74B8-4F05-9830-16D0CBC7DC21}"/>
              </a:ext>
            </a:extLst>
          </p:cNvPr>
          <p:cNvSpPr>
            <a:spLocks noGrp="1"/>
          </p:cNvSpPr>
          <p:nvPr>
            <p:ph type="title"/>
          </p:nvPr>
        </p:nvSpPr>
        <p:spPr>
          <a:xfrm>
            <a:off x="838200" y="365125"/>
            <a:ext cx="10515600" cy="1028669"/>
          </a:xfrm>
        </p:spPr>
        <p:txBody>
          <a:bodyPr>
            <a:normAutofit/>
          </a:bodyPr>
          <a:lstStyle/>
          <a:p>
            <a:pPr algn="ctr"/>
            <a:r>
              <a:rPr lang="en-IN" sz="4000" dirty="0"/>
              <a:t>Cache Memory</a:t>
            </a:r>
          </a:p>
        </p:txBody>
      </p:sp>
      <p:sp>
        <p:nvSpPr>
          <p:cNvPr id="3" name="Content Placeholder 2">
            <a:extLst>
              <a:ext uri="{FF2B5EF4-FFF2-40B4-BE49-F238E27FC236}">
                <a16:creationId xmlns:a16="http://schemas.microsoft.com/office/drawing/2014/main" id="{F80203FC-B529-4493-9C0B-DE01FD8A5DCB}"/>
              </a:ext>
            </a:extLst>
          </p:cNvPr>
          <p:cNvSpPr>
            <a:spLocks noGrp="1"/>
          </p:cNvSpPr>
          <p:nvPr>
            <p:ph idx="1"/>
          </p:nvPr>
        </p:nvSpPr>
        <p:spPr>
          <a:xfrm>
            <a:off x="687280" y="1479396"/>
            <a:ext cx="10515600" cy="5027936"/>
          </a:xfrm>
        </p:spPr>
        <p:txBody>
          <a:bodyPr>
            <a:normAutofit/>
          </a:bodyPr>
          <a:lstStyle/>
          <a:p>
            <a:r>
              <a:rPr lang="en-IN" sz="2400" b="0" i="0" dirty="0">
                <a:effectLst/>
                <a:latin typeface="Calibri" panose="020F0502020204030204" pitchFamily="34" charset="0"/>
                <a:cs typeface="Calibri" panose="020F0502020204030204" pitchFamily="34" charset="0"/>
              </a:rPr>
              <a:t>Cache memory is an extremely fast memory type that acts as a buffer between RAM and the CPU. </a:t>
            </a:r>
          </a:p>
          <a:p>
            <a:r>
              <a:rPr lang="en-IN" sz="2400" b="0" i="0" dirty="0">
                <a:effectLst/>
                <a:latin typeface="Calibri" panose="020F0502020204030204" pitchFamily="34" charset="0"/>
                <a:cs typeface="Calibri" panose="020F0502020204030204" pitchFamily="34" charset="0"/>
              </a:rPr>
              <a:t>It holds frequently requested data and instructions so that they are immediately available to the CPU when needed.</a:t>
            </a:r>
          </a:p>
          <a:p>
            <a:r>
              <a:rPr lang="en-IN" sz="2400" dirty="0">
                <a:latin typeface="Calibri" panose="020F0502020204030204" pitchFamily="34" charset="0"/>
                <a:cs typeface="Calibri" panose="020F0502020204030204" pitchFamily="34" charset="0"/>
              </a:rPr>
              <a:t>Cache memory is used to reduce the average time to access data from the Main memory.</a:t>
            </a:r>
          </a:p>
          <a:p>
            <a:r>
              <a:rPr lang="en-IN" sz="2400" dirty="0">
                <a:latin typeface="Calibri" panose="020F0502020204030204" pitchFamily="34" charset="0"/>
                <a:cs typeface="Calibri" panose="020F0502020204030204" pitchFamily="34" charset="0"/>
              </a:rPr>
              <a:t>The cache is a smaller and faster memory which stores copies of the data from frequently used main memory locations.</a:t>
            </a:r>
          </a:p>
        </p:txBody>
      </p:sp>
      <p:sp>
        <p:nvSpPr>
          <p:cNvPr id="4" name="Rectangle 3">
            <a:extLst>
              <a:ext uri="{FF2B5EF4-FFF2-40B4-BE49-F238E27FC236}">
                <a16:creationId xmlns:a16="http://schemas.microsoft.com/office/drawing/2014/main" id="{5FC282CE-CC4B-469F-892F-886EABDC304C}"/>
              </a:ext>
            </a:extLst>
          </p:cNvPr>
          <p:cNvSpPr/>
          <p:nvPr/>
        </p:nvSpPr>
        <p:spPr>
          <a:xfrm>
            <a:off x="1083076" y="4989251"/>
            <a:ext cx="1713390" cy="12517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CPU</a:t>
            </a:r>
          </a:p>
        </p:txBody>
      </p:sp>
      <p:sp>
        <p:nvSpPr>
          <p:cNvPr id="5" name="Rectangle 4">
            <a:extLst>
              <a:ext uri="{FF2B5EF4-FFF2-40B4-BE49-F238E27FC236}">
                <a16:creationId xmlns:a16="http://schemas.microsoft.com/office/drawing/2014/main" id="{01B4E9FB-0E7D-41DB-82A1-D7BD2810CD8C}"/>
              </a:ext>
            </a:extLst>
          </p:cNvPr>
          <p:cNvSpPr/>
          <p:nvPr/>
        </p:nvSpPr>
        <p:spPr>
          <a:xfrm>
            <a:off x="6997084" y="4972975"/>
            <a:ext cx="1713390" cy="12517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Primary Memory</a:t>
            </a:r>
          </a:p>
        </p:txBody>
      </p:sp>
      <p:sp>
        <p:nvSpPr>
          <p:cNvPr id="6" name="Rectangle 5">
            <a:extLst>
              <a:ext uri="{FF2B5EF4-FFF2-40B4-BE49-F238E27FC236}">
                <a16:creationId xmlns:a16="http://schemas.microsoft.com/office/drawing/2014/main" id="{E0BCC2D6-1D3B-4E2D-A8E5-28AA08FAED4A}"/>
              </a:ext>
            </a:extLst>
          </p:cNvPr>
          <p:cNvSpPr/>
          <p:nvPr/>
        </p:nvSpPr>
        <p:spPr>
          <a:xfrm>
            <a:off x="9555333" y="4974454"/>
            <a:ext cx="1713390" cy="12517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Secondary</a:t>
            </a:r>
          </a:p>
          <a:p>
            <a:pPr algn="ctr"/>
            <a:r>
              <a:rPr lang="en-IN" dirty="0">
                <a:solidFill>
                  <a:srgbClr val="FF0000"/>
                </a:solidFill>
              </a:rPr>
              <a:t>Memory</a:t>
            </a:r>
          </a:p>
        </p:txBody>
      </p:sp>
      <p:cxnSp>
        <p:nvCxnSpPr>
          <p:cNvPr id="8" name="Straight Arrow Connector 7">
            <a:extLst>
              <a:ext uri="{FF2B5EF4-FFF2-40B4-BE49-F238E27FC236}">
                <a16:creationId xmlns:a16="http://schemas.microsoft.com/office/drawing/2014/main" id="{226814E1-C3E7-41D0-A897-E97C8798080B}"/>
              </a:ext>
            </a:extLst>
          </p:cNvPr>
          <p:cNvCxnSpPr/>
          <p:nvPr/>
        </p:nvCxnSpPr>
        <p:spPr>
          <a:xfrm>
            <a:off x="8744505" y="5264458"/>
            <a:ext cx="798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3960AB-B87A-4358-B523-ED38A16A92CD}"/>
              </a:ext>
            </a:extLst>
          </p:cNvPr>
          <p:cNvCxnSpPr>
            <a:cxnSpLocks/>
          </p:cNvCxnSpPr>
          <p:nvPr/>
        </p:nvCxnSpPr>
        <p:spPr>
          <a:xfrm flipH="1">
            <a:off x="8735629" y="5683188"/>
            <a:ext cx="798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4574686-25B5-4C4F-B2DD-60BCA2224E7A}"/>
              </a:ext>
            </a:extLst>
          </p:cNvPr>
          <p:cNvCxnSpPr>
            <a:cxnSpLocks/>
          </p:cNvCxnSpPr>
          <p:nvPr/>
        </p:nvCxnSpPr>
        <p:spPr>
          <a:xfrm>
            <a:off x="2787588" y="5834108"/>
            <a:ext cx="419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1742D2-3806-4E00-BB04-8C284987FD85}"/>
              </a:ext>
            </a:extLst>
          </p:cNvPr>
          <p:cNvCxnSpPr>
            <a:cxnSpLocks/>
          </p:cNvCxnSpPr>
          <p:nvPr/>
        </p:nvCxnSpPr>
        <p:spPr>
          <a:xfrm flipH="1">
            <a:off x="2787588" y="6022020"/>
            <a:ext cx="419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DFC833D-7046-4ACF-8B63-E7FB5D916EA7}"/>
              </a:ext>
            </a:extLst>
          </p:cNvPr>
          <p:cNvSpPr/>
          <p:nvPr/>
        </p:nvSpPr>
        <p:spPr>
          <a:xfrm>
            <a:off x="3891378" y="5015882"/>
            <a:ext cx="1381957" cy="54153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Cache</a:t>
            </a:r>
          </a:p>
          <a:p>
            <a:pPr algn="ctr"/>
            <a:r>
              <a:rPr lang="en-IN" dirty="0">
                <a:solidFill>
                  <a:srgbClr val="FF0000"/>
                </a:solidFill>
              </a:rPr>
              <a:t>Memory</a:t>
            </a:r>
          </a:p>
        </p:txBody>
      </p:sp>
      <p:cxnSp>
        <p:nvCxnSpPr>
          <p:cNvPr id="19" name="Straight Arrow Connector 18">
            <a:extLst>
              <a:ext uri="{FF2B5EF4-FFF2-40B4-BE49-F238E27FC236}">
                <a16:creationId xmlns:a16="http://schemas.microsoft.com/office/drawing/2014/main" id="{6EAFC523-0330-4945-A249-E70015A0AE6B}"/>
              </a:ext>
            </a:extLst>
          </p:cNvPr>
          <p:cNvCxnSpPr>
            <a:cxnSpLocks/>
          </p:cNvCxnSpPr>
          <p:nvPr/>
        </p:nvCxnSpPr>
        <p:spPr>
          <a:xfrm flipH="1">
            <a:off x="5264459" y="5150529"/>
            <a:ext cx="1713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83AC34E-7AEB-4BC0-AA38-4C4D002501BD}"/>
              </a:ext>
            </a:extLst>
          </p:cNvPr>
          <p:cNvCxnSpPr>
            <a:cxnSpLocks/>
          </p:cNvCxnSpPr>
          <p:nvPr/>
        </p:nvCxnSpPr>
        <p:spPr>
          <a:xfrm flipH="1">
            <a:off x="2789069" y="5160886"/>
            <a:ext cx="11171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FC337CA-B59B-4D96-B688-FA866ED61F91}"/>
              </a:ext>
            </a:extLst>
          </p:cNvPr>
          <p:cNvCxnSpPr>
            <a:cxnSpLocks/>
          </p:cNvCxnSpPr>
          <p:nvPr/>
        </p:nvCxnSpPr>
        <p:spPr>
          <a:xfrm>
            <a:off x="2805344" y="5357675"/>
            <a:ext cx="1074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3EF7A7-DADB-4DB0-9D27-03BDA92B3A99}"/>
              </a:ext>
            </a:extLst>
          </p:cNvPr>
          <p:cNvCxnSpPr>
            <a:cxnSpLocks/>
          </p:cNvCxnSpPr>
          <p:nvPr/>
        </p:nvCxnSpPr>
        <p:spPr>
          <a:xfrm>
            <a:off x="5292571" y="5341399"/>
            <a:ext cx="1720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63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7365-993F-45E4-9F8C-4982AFCCABE3}"/>
              </a:ext>
            </a:extLst>
          </p:cNvPr>
          <p:cNvSpPr>
            <a:spLocks noGrp="1"/>
          </p:cNvSpPr>
          <p:nvPr>
            <p:ph type="title"/>
          </p:nvPr>
        </p:nvSpPr>
        <p:spPr/>
        <p:txBody>
          <a:bodyPr/>
          <a:lstStyle/>
          <a:p>
            <a:pPr algn="ctr"/>
            <a:r>
              <a:rPr lang="en-IN" dirty="0"/>
              <a:t>Cache Memory</a:t>
            </a:r>
          </a:p>
        </p:txBody>
      </p:sp>
      <p:sp>
        <p:nvSpPr>
          <p:cNvPr id="3" name="Content Placeholder 2">
            <a:extLst>
              <a:ext uri="{FF2B5EF4-FFF2-40B4-BE49-F238E27FC236}">
                <a16:creationId xmlns:a16="http://schemas.microsoft.com/office/drawing/2014/main" id="{8214E5CD-7B32-4A05-8D45-D9BFBD2270AA}"/>
              </a:ext>
            </a:extLst>
          </p:cNvPr>
          <p:cNvSpPr>
            <a:spLocks noGrp="1"/>
          </p:cNvSpPr>
          <p:nvPr>
            <p:ph idx="1"/>
          </p:nvPr>
        </p:nvSpPr>
        <p:spPr/>
        <p:txBody>
          <a:bodyPr>
            <a:normAutofit fontScale="85000" lnSpcReduction="20000"/>
          </a:bodyPr>
          <a:lstStyle/>
          <a:p>
            <a:pPr algn="l" fontAlgn="base"/>
            <a:r>
              <a:rPr lang="en-IN" dirty="0">
                <a:latin typeface="Calibri" panose="020F0502020204030204" pitchFamily="34" charset="0"/>
                <a:cs typeface="Calibri" panose="020F0502020204030204" pitchFamily="34" charset="0"/>
              </a:rPr>
              <a:t>Levels of memory:</a:t>
            </a:r>
          </a:p>
          <a:p>
            <a:pPr algn="l" fontAlgn="base">
              <a:buFont typeface="Arial" panose="020B0604020202020204" pitchFamily="34" charset="0"/>
              <a:buChar char="•"/>
            </a:pPr>
            <a:r>
              <a:rPr lang="en-IN" b="1" dirty="0">
                <a:latin typeface="Calibri" panose="020F0502020204030204" pitchFamily="34" charset="0"/>
                <a:cs typeface="Calibri" panose="020F0502020204030204" pitchFamily="34" charset="0"/>
              </a:rPr>
              <a:t>Level 1 or Register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It is a type of memory in which data is stored and accepted that are immediately stored in CPU. Most commonly used register is accumulator, Program counter, address register etc.</a:t>
            </a:r>
          </a:p>
          <a:p>
            <a:pPr algn="l" fontAlgn="base">
              <a:buFont typeface="Arial" panose="020B0604020202020204" pitchFamily="34" charset="0"/>
              <a:buChar char="•"/>
            </a:pPr>
            <a:r>
              <a:rPr lang="en-IN" b="1" dirty="0">
                <a:latin typeface="Calibri" panose="020F0502020204030204" pitchFamily="34" charset="0"/>
                <a:cs typeface="Calibri" panose="020F0502020204030204" pitchFamily="34" charset="0"/>
              </a:rPr>
              <a:t>Level 2 or Cache memory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It is the fastest memory which has faster access time where data is temporarily stored for faster access.</a:t>
            </a:r>
          </a:p>
          <a:p>
            <a:pPr algn="l" fontAlgn="base">
              <a:buFont typeface="Arial" panose="020B0604020202020204" pitchFamily="34" charset="0"/>
              <a:buChar char="•"/>
            </a:pPr>
            <a:r>
              <a:rPr lang="en-IN" b="1" dirty="0">
                <a:latin typeface="Calibri" panose="020F0502020204030204" pitchFamily="34" charset="0"/>
                <a:cs typeface="Calibri" panose="020F0502020204030204" pitchFamily="34" charset="0"/>
              </a:rPr>
              <a:t>Level 3 or Main Memory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It is memory on which computer works currently. It is small in size and once power is off data no longer stays in this memory.</a:t>
            </a:r>
          </a:p>
          <a:p>
            <a:pPr algn="l" fontAlgn="base">
              <a:buFont typeface="Arial" panose="020B0604020202020204" pitchFamily="34" charset="0"/>
              <a:buChar char="•"/>
            </a:pPr>
            <a:r>
              <a:rPr lang="en-IN" b="1" dirty="0">
                <a:latin typeface="Calibri" panose="020F0502020204030204" pitchFamily="34" charset="0"/>
                <a:cs typeface="Calibri" panose="020F0502020204030204" pitchFamily="34" charset="0"/>
              </a:rPr>
              <a:t>Level 4 or Secondary Memory –</a:t>
            </a:r>
            <a:br>
              <a:rPr lang="en-IN" dirty="0">
                <a:latin typeface="Calibri" panose="020F0502020204030204" pitchFamily="34" charset="0"/>
                <a:cs typeface="Calibri" panose="020F0502020204030204" pitchFamily="34" charset="0"/>
              </a:rPr>
            </a:br>
            <a:r>
              <a:rPr lang="en-IN" dirty="0">
                <a:latin typeface="Calibri" panose="020F0502020204030204" pitchFamily="34" charset="0"/>
                <a:cs typeface="Calibri" panose="020F0502020204030204" pitchFamily="34" charset="0"/>
              </a:rPr>
              <a:t>It is external memory which is not as fast as main memory but data stays permanently in this memory.</a:t>
            </a:r>
          </a:p>
          <a:p>
            <a:endParaRPr lang="en-IN" dirty="0"/>
          </a:p>
        </p:txBody>
      </p:sp>
    </p:spTree>
    <p:extLst>
      <p:ext uri="{BB962C8B-B14F-4D97-AF65-F5344CB8AC3E}">
        <p14:creationId xmlns:p14="http://schemas.microsoft.com/office/powerpoint/2010/main" val="3047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1FBF-B4C6-4E5E-B971-5AEE8CF373D4}"/>
              </a:ext>
            </a:extLst>
          </p:cNvPr>
          <p:cNvSpPr>
            <a:spLocks noGrp="1"/>
          </p:cNvSpPr>
          <p:nvPr>
            <p:ph type="title"/>
          </p:nvPr>
        </p:nvSpPr>
        <p:spPr/>
        <p:txBody>
          <a:bodyPr/>
          <a:lstStyle/>
          <a:p>
            <a:pPr algn="ctr"/>
            <a:r>
              <a:rPr lang="en-US" altLang="en-US" dirty="0"/>
              <a:t>Introduction</a:t>
            </a:r>
            <a:endParaRPr lang="en-IN" dirty="0"/>
          </a:p>
        </p:txBody>
      </p:sp>
      <p:sp>
        <p:nvSpPr>
          <p:cNvPr id="3" name="Content Placeholder 2">
            <a:extLst>
              <a:ext uri="{FF2B5EF4-FFF2-40B4-BE49-F238E27FC236}">
                <a16:creationId xmlns:a16="http://schemas.microsoft.com/office/drawing/2014/main" id="{B89F868F-8405-40D4-9DDD-B225EF7751CD}"/>
              </a:ext>
            </a:extLst>
          </p:cNvPr>
          <p:cNvSpPr>
            <a:spLocks noGrp="1"/>
          </p:cNvSpPr>
          <p:nvPr>
            <p:ph idx="1"/>
          </p:nvPr>
        </p:nvSpPr>
        <p:spPr>
          <a:xfrm>
            <a:off x="820445" y="2109710"/>
            <a:ext cx="10515600" cy="4351338"/>
          </a:xfrm>
        </p:spPr>
        <p:txBody>
          <a:bodyPr/>
          <a:lstStyle/>
          <a:p>
            <a:pPr algn="just"/>
            <a:r>
              <a:rPr lang="en-US" dirty="0"/>
              <a:t>A computer is an electronic device that accept data (input) and, process data arithmetically and logically, produce information (output).</a:t>
            </a:r>
          </a:p>
          <a:p>
            <a:endParaRPr lang="en-US" dirty="0"/>
          </a:p>
          <a:p>
            <a:r>
              <a:rPr lang="en-US" dirty="0"/>
              <a:t>It is divided in two main categories</a:t>
            </a:r>
          </a:p>
          <a:p>
            <a:endParaRPr lang="en-US" dirty="0"/>
          </a:p>
          <a:p>
            <a:pPr>
              <a:buFont typeface="Wingdings" panose="05000000000000000000" pitchFamily="2" charset="2"/>
              <a:buChar char="v"/>
            </a:pPr>
            <a:r>
              <a:rPr lang="en-US" dirty="0"/>
              <a:t>Hardware</a:t>
            </a:r>
          </a:p>
          <a:p>
            <a:pPr>
              <a:buFont typeface="Wingdings" panose="05000000000000000000" pitchFamily="2" charset="2"/>
              <a:buChar char="v"/>
            </a:pPr>
            <a:r>
              <a:rPr lang="en-US" dirty="0"/>
              <a:t>Software</a:t>
            </a:r>
            <a:endParaRPr lang="en-IN" dirty="0"/>
          </a:p>
        </p:txBody>
      </p:sp>
      <p:graphicFrame>
        <p:nvGraphicFramePr>
          <p:cNvPr id="4" name="Object 10">
            <a:extLst>
              <a:ext uri="{FF2B5EF4-FFF2-40B4-BE49-F238E27FC236}">
                <a16:creationId xmlns:a16="http://schemas.microsoft.com/office/drawing/2014/main" id="{DDB9AA6C-3D17-4A96-9A06-A5A90DE47142}"/>
              </a:ext>
            </a:extLst>
          </p:cNvPr>
          <p:cNvGraphicFramePr>
            <a:graphicFrameLocks noChangeAspect="1"/>
          </p:cNvGraphicFramePr>
          <p:nvPr>
            <p:extLst>
              <p:ext uri="{D42A27DB-BD31-4B8C-83A1-F6EECF244321}">
                <p14:modId xmlns:p14="http://schemas.microsoft.com/office/powerpoint/2010/main" val="1090882655"/>
              </p:ext>
            </p:extLst>
          </p:nvPr>
        </p:nvGraphicFramePr>
        <p:xfrm>
          <a:off x="1233996" y="325977"/>
          <a:ext cx="1600200" cy="1490663"/>
        </p:xfrm>
        <a:graphic>
          <a:graphicData uri="http://schemas.openxmlformats.org/presentationml/2006/ole">
            <mc:AlternateContent xmlns:mc="http://schemas.openxmlformats.org/markup-compatibility/2006">
              <mc:Choice xmlns:v="urn:schemas-microsoft-com:vml" Requires="v">
                <p:oleObj name="Clip" r:id="rId2" imgW="1794600" imgH="1672200" progId="MS_ClipArt_Gallery.2">
                  <p:embed/>
                </p:oleObj>
              </mc:Choice>
              <mc:Fallback>
                <p:oleObj name="Clip" r:id="rId2" imgW="1794600" imgH="1672200" progId="MS_ClipArt_Gallery.2">
                  <p:embed/>
                  <p:pic>
                    <p:nvPicPr>
                      <p:cNvPr id="4" name="Object 10">
                        <a:extLst>
                          <a:ext uri="{FF2B5EF4-FFF2-40B4-BE49-F238E27FC236}">
                            <a16:creationId xmlns:a16="http://schemas.microsoft.com/office/drawing/2014/main" id="{2D30DAA6-49C3-4DCA-834E-D741C24EA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996" y="325977"/>
                        <a:ext cx="1600200"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7254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C760-E9F2-46DD-A6CB-35AE2C2A56E7}"/>
              </a:ext>
            </a:extLst>
          </p:cNvPr>
          <p:cNvSpPr>
            <a:spLocks noGrp="1"/>
          </p:cNvSpPr>
          <p:nvPr>
            <p:ph type="title"/>
          </p:nvPr>
        </p:nvSpPr>
        <p:spPr>
          <a:xfrm>
            <a:off x="838200" y="798717"/>
            <a:ext cx="10515600" cy="1020932"/>
          </a:xfrm>
        </p:spPr>
        <p:txBody>
          <a:bodyPr>
            <a:normAutofit fontScale="90000"/>
          </a:bodyPr>
          <a:lstStyle/>
          <a:p>
            <a:pPr algn="ctr"/>
            <a:r>
              <a:rPr lang="en-IN" dirty="0"/>
              <a:t>Computer Registers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F6972E9-040D-43E2-9B75-0EE9B3A456E1}"/>
              </a:ext>
            </a:extLst>
          </p:cNvPr>
          <p:cNvSpPr>
            <a:spLocks noGrp="1"/>
          </p:cNvSpPr>
          <p:nvPr>
            <p:ph idx="1"/>
          </p:nvPr>
        </p:nvSpPr>
        <p:spPr>
          <a:xfrm>
            <a:off x="958116" y="1819649"/>
            <a:ext cx="10515600" cy="4351338"/>
          </a:xfrm>
        </p:spPr>
        <p:txBody>
          <a:bodyPr>
            <a:normAutofit/>
          </a:bodyPr>
          <a:lstStyle/>
          <a:p>
            <a:pPr algn="just"/>
            <a:r>
              <a:rPr lang="en-IN" sz="2600" dirty="0">
                <a:latin typeface="Calibri" panose="020F0502020204030204" pitchFamily="34" charset="0"/>
                <a:cs typeface="Calibri" panose="020F0502020204030204" pitchFamily="34" charset="0"/>
              </a:rPr>
              <a:t>Registers are a type of computer memory used to quickly accept, store, and transfer data and instructions that are being used immediately by the CPU. The registers used by the CPU are often termed as Processor registers.</a:t>
            </a:r>
          </a:p>
          <a:p>
            <a:pPr algn="just"/>
            <a:r>
              <a:rPr lang="en-IN" sz="2600" dirty="0">
                <a:latin typeface="Calibri" panose="020F0502020204030204" pitchFamily="34" charset="0"/>
                <a:cs typeface="Calibri" panose="020F0502020204030204" pitchFamily="34" charset="0"/>
              </a:rPr>
              <a:t>A processor register may hold an instruction, a storage address, or any data (such as bit sequence or individual characters).</a:t>
            </a:r>
          </a:p>
          <a:p>
            <a:pPr algn="just"/>
            <a:r>
              <a:rPr lang="en-IN" sz="2600" dirty="0">
                <a:latin typeface="Calibri" panose="020F0502020204030204" pitchFamily="34" charset="0"/>
                <a:cs typeface="Calibri" panose="020F0502020204030204" pitchFamily="34" charset="0"/>
              </a:rPr>
              <a:t>The computer needs processor registers for manipulating data and a register for holding a memory address. The register holding the memory location is used to calculate the address of the next instruction after the execution of the current instruction is completed.</a:t>
            </a:r>
          </a:p>
          <a:p>
            <a:endParaRPr lang="en-IN" dirty="0"/>
          </a:p>
        </p:txBody>
      </p:sp>
    </p:spTree>
    <p:extLst>
      <p:ext uri="{BB962C8B-B14F-4D97-AF65-F5344CB8AC3E}">
        <p14:creationId xmlns:p14="http://schemas.microsoft.com/office/powerpoint/2010/main" val="137019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CB31-3F07-473F-944B-73D067BF6301}"/>
              </a:ext>
            </a:extLst>
          </p:cNvPr>
          <p:cNvSpPr>
            <a:spLocks noGrp="1"/>
          </p:cNvSpPr>
          <p:nvPr>
            <p:ph type="title"/>
          </p:nvPr>
        </p:nvSpPr>
        <p:spPr>
          <a:xfrm>
            <a:off x="838200" y="931333"/>
            <a:ext cx="10515600" cy="941033"/>
          </a:xfrm>
        </p:spPr>
        <p:txBody>
          <a:bodyPr>
            <a:normAutofit fontScale="90000"/>
          </a:bodyPr>
          <a:lstStyle/>
          <a:p>
            <a:pPr algn="ctr"/>
            <a:r>
              <a:rPr lang="en-IN" b="0" i="0" dirty="0">
                <a:solidFill>
                  <a:srgbClr val="610B4B"/>
                </a:solidFill>
                <a:effectLst/>
              </a:rPr>
              <a:t> </a:t>
            </a:r>
            <a:r>
              <a:rPr lang="en-IN" b="0" i="0" dirty="0">
                <a:effectLst/>
                <a:cs typeface="Calibri" panose="020F0502020204030204" pitchFamily="34" charset="0"/>
              </a:rPr>
              <a:t>List of Common Registers</a:t>
            </a:r>
            <a:br>
              <a:rPr lang="en-IN" b="0" i="0" dirty="0">
                <a:solidFill>
                  <a:srgbClr val="610B4B"/>
                </a:solidFill>
                <a:effectLst/>
                <a:latin typeface="erdana"/>
              </a:rPr>
            </a:br>
            <a:endParaRPr lang="en-IN" dirty="0"/>
          </a:p>
        </p:txBody>
      </p:sp>
      <p:graphicFrame>
        <p:nvGraphicFramePr>
          <p:cNvPr id="4" name="Content Placeholder 3">
            <a:extLst>
              <a:ext uri="{FF2B5EF4-FFF2-40B4-BE49-F238E27FC236}">
                <a16:creationId xmlns:a16="http://schemas.microsoft.com/office/drawing/2014/main" id="{AC74D264-114E-437C-9E23-D2DF08041AA2}"/>
              </a:ext>
            </a:extLst>
          </p:cNvPr>
          <p:cNvGraphicFramePr>
            <a:graphicFrameLocks noGrp="1"/>
          </p:cNvGraphicFramePr>
          <p:nvPr>
            <p:ph idx="1"/>
            <p:extLst>
              <p:ext uri="{D42A27DB-BD31-4B8C-83A1-F6EECF244321}">
                <p14:modId xmlns:p14="http://schemas.microsoft.com/office/powerpoint/2010/main" val="195793954"/>
              </p:ext>
            </p:extLst>
          </p:nvPr>
        </p:nvGraphicFramePr>
        <p:xfrm>
          <a:off x="838200" y="1874237"/>
          <a:ext cx="10515600" cy="4254114"/>
        </p:xfrm>
        <a:graphic>
          <a:graphicData uri="http://schemas.openxmlformats.org/drawingml/2006/table">
            <a:tbl>
              <a:tblPr/>
              <a:tblGrid>
                <a:gridCol w="2628900">
                  <a:extLst>
                    <a:ext uri="{9D8B030D-6E8A-4147-A177-3AD203B41FA5}">
                      <a16:colId xmlns:a16="http://schemas.microsoft.com/office/drawing/2014/main" val="1661718978"/>
                    </a:ext>
                  </a:extLst>
                </a:gridCol>
                <a:gridCol w="2628900">
                  <a:extLst>
                    <a:ext uri="{9D8B030D-6E8A-4147-A177-3AD203B41FA5}">
                      <a16:colId xmlns:a16="http://schemas.microsoft.com/office/drawing/2014/main" val="869195852"/>
                    </a:ext>
                  </a:extLst>
                </a:gridCol>
                <a:gridCol w="2628900">
                  <a:extLst>
                    <a:ext uri="{9D8B030D-6E8A-4147-A177-3AD203B41FA5}">
                      <a16:colId xmlns:a16="http://schemas.microsoft.com/office/drawing/2014/main" val="2954714348"/>
                    </a:ext>
                  </a:extLst>
                </a:gridCol>
                <a:gridCol w="2628900">
                  <a:extLst>
                    <a:ext uri="{9D8B030D-6E8A-4147-A177-3AD203B41FA5}">
                      <a16:colId xmlns:a16="http://schemas.microsoft.com/office/drawing/2014/main" val="716224049"/>
                    </a:ext>
                  </a:extLst>
                </a:gridCol>
              </a:tblGrid>
              <a:tr h="451401">
                <a:tc>
                  <a:txBody>
                    <a:bodyPr/>
                    <a:lstStyle/>
                    <a:p>
                      <a:pPr algn="l" fontAlgn="t"/>
                      <a:r>
                        <a:rPr lang="en-IN" sz="1600" dirty="0">
                          <a:solidFill>
                            <a:srgbClr val="000000"/>
                          </a:solidFill>
                          <a:effectLst/>
                          <a:latin typeface="times new roman" panose="02020603050405020304" pitchFamily="18" charset="0"/>
                        </a:rPr>
                        <a:t>Register</a:t>
                      </a:r>
                    </a:p>
                  </a:txBody>
                  <a:tcPr marL="102591" marR="102591" marT="102591" marB="102591">
                    <a:lnL w="9525" cap="flat" cmpd="sng" algn="ctr">
                      <a:solidFill>
                        <a:srgbClr val="F84928"/>
                      </a:solidFill>
                      <a:prstDash val="solid"/>
                      <a:round/>
                      <a:headEnd type="none" w="med" len="med"/>
                      <a:tailEnd type="none" w="med" len="med"/>
                    </a:lnL>
                    <a:lnR w="9525" cap="flat" cmpd="sng" algn="ctr">
                      <a:solidFill>
                        <a:srgbClr val="F84928"/>
                      </a:solidFill>
                      <a:prstDash val="solid"/>
                      <a:round/>
                      <a:headEnd type="none" w="med" len="med"/>
                      <a:tailEnd type="none" w="med" len="med"/>
                    </a:lnR>
                    <a:lnT w="9525" cap="flat" cmpd="sng" algn="ctr">
                      <a:solidFill>
                        <a:srgbClr val="F849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Symbol</a:t>
                      </a:r>
                    </a:p>
                  </a:txBody>
                  <a:tcPr marL="102591" marR="102591" marT="102591" marB="102591">
                    <a:lnL w="9525" cap="flat" cmpd="sng" algn="ctr">
                      <a:solidFill>
                        <a:srgbClr val="F84928"/>
                      </a:solidFill>
                      <a:prstDash val="solid"/>
                      <a:round/>
                      <a:headEnd type="none" w="med" len="med"/>
                      <a:tailEnd type="none" w="med" len="med"/>
                    </a:lnL>
                    <a:lnR w="9525" cap="flat" cmpd="sng" algn="ctr">
                      <a:solidFill>
                        <a:srgbClr val="F84928"/>
                      </a:solidFill>
                      <a:prstDash val="solid"/>
                      <a:round/>
                      <a:headEnd type="none" w="med" len="med"/>
                      <a:tailEnd type="none" w="med" len="med"/>
                    </a:lnR>
                    <a:lnT w="9525" cap="flat" cmpd="sng" algn="ctr">
                      <a:solidFill>
                        <a:srgbClr val="F849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Number of bits</a:t>
                      </a:r>
                    </a:p>
                  </a:txBody>
                  <a:tcPr marL="102591" marR="102591" marT="102591" marB="102591">
                    <a:lnL w="9525" cap="flat" cmpd="sng" algn="ctr">
                      <a:solidFill>
                        <a:srgbClr val="F84928"/>
                      </a:solidFill>
                      <a:prstDash val="solid"/>
                      <a:round/>
                      <a:headEnd type="none" w="med" len="med"/>
                      <a:tailEnd type="none" w="med" len="med"/>
                    </a:lnL>
                    <a:lnR w="9525" cap="flat" cmpd="sng" algn="ctr">
                      <a:solidFill>
                        <a:srgbClr val="F84928"/>
                      </a:solidFill>
                      <a:prstDash val="solid"/>
                      <a:round/>
                      <a:headEnd type="none" w="med" len="med"/>
                      <a:tailEnd type="none" w="med" len="med"/>
                    </a:lnR>
                    <a:lnT w="9525" cap="flat" cmpd="sng" algn="ctr">
                      <a:solidFill>
                        <a:srgbClr val="F849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Function</a:t>
                      </a:r>
                    </a:p>
                  </a:txBody>
                  <a:tcPr marL="102591" marR="102591" marT="102591" marB="102591">
                    <a:lnL w="9525" cap="flat" cmpd="sng" algn="ctr">
                      <a:solidFill>
                        <a:srgbClr val="F84928"/>
                      </a:solidFill>
                      <a:prstDash val="solid"/>
                      <a:round/>
                      <a:headEnd type="none" w="med" len="med"/>
                      <a:tailEnd type="none" w="med" len="med"/>
                    </a:lnL>
                    <a:lnR w="9525" cap="flat" cmpd="sng" algn="ctr">
                      <a:solidFill>
                        <a:srgbClr val="F84928"/>
                      </a:solidFill>
                      <a:prstDash val="solid"/>
                      <a:round/>
                      <a:headEnd type="none" w="med" len="med"/>
                      <a:tailEnd type="none" w="med" len="med"/>
                    </a:lnR>
                    <a:lnT w="9525" cap="flat" cmpd="sng" algn="ctr">
                      <a:solidFill>
                        <a:srgbClr val="F849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60198803"/>
                  </a:ext>
                </a:extLst>
              </a:tr>
              <a:tr h="383007">
                <a:tc>
                  <a:txBody>
                    <a:bodyPr/>
                    <a:lstStyle/>
                    <a:p>
                      <a:pPr algn="l" fontAlgn="t"/>
                      <a:r>
                        <a:rPr lang="en-IN" sz="1600">
                          <a:solidFill>
                            <a:srgbClr val="000000"/>
                          </a:solidFill>
                          <a:effectLst/>
                          <a:latin typeface="verdana" panose="020B0604030504040204" pitchFamily="34" charset="0"/>
                        </a:rPr>
                        <a:t>Data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DR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16</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Holds memory operand</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87900044"/>
                  </a:ext>
                </a:extLst>
              </a:tr>
              <a:tr h="629226">
                <a:tc>
                  <a:txBody>
                    <a:bodyPr/>
                    <a:lstStyle/>
                    <a:p>
                      <a:pPr algn="l" fontAlgn="t"/>
                      <a:r>
                        <a:rPr lang="en-IN" sz="1600">
                          <a:solidFill>
                            <a:srgbClr val="000000"/>
                          </a:solidFill>
                          <a:effectLst/>
                          <a:latin typeface="verdana" panose="020B0604030504040204" pitchFamily="34" charset="0"/>
                        </a:rPr>
                        <a:t>Address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AR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12</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Holds address for the memory</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61834288"/>
                  </a:ext>
                </a:extLst>
              </a:tr>
              <a:tr h="383007">
                <a:tc>
                  <a:txBody>
                    <a:bodyPr/>
                    <a:lstStyle/>
                    <a:p>
                      <a:pPr algn="l" fontAlgn="t"/>
                      <a:r>
                        <a:rPr lang="en-IN" sz="1600">
                          <a:solidFill>
                            <a:srgbClr val="000000"/>
                          </a:solidFill>
                          <a:effectLst/>
                          <a:latin typeface="verdana" panose="020B0604030504040204" pitchFamily="34" charset="0"/>
                        </a:rPr>
                        <a:t>Accumulator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AC</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16</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Processor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880182"/>
                  </a:ext>
                </a:extLst>
              </a:tr>
              <a:tr h="383007">
                <a:tc>
                  <a:txBody>
                    <a:bodyPr/>
                    <a:lstStyle/>
                    <a:p>
                      <a:pPr algn="l" fontAlgn="t"/>
                      <a:r>
                        <a:rPr lang="en-IN" sz="1600">
                          <a:solidFill>
                            <a:srgbClr val="000000"/>
                          </a:solidFill>
                          <a:effectLst/>
                          <a:latin typeface="verdana" panose="020B0604030504040204" pitchFamily="34" charset="0"/>
                        </a:rPr>
                        <a:t>Instruction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IR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16</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Holds instruction code</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9109480"/>
                  </a:ext>
                </a:extLst>
              </a:tr>
              <a:tr h="629226">
                <a:tc>
                  <a:txBody>
                    <a:bodyPr/>
                    <a:lstStyle/>
                    <a:p>
                      <a:pPr algn="l" fontAlgn="t"/>
                      <a:r>
                        <a:rPr lang="en-IN" sz="1600">
                          <a:solidFill>
                            <a:srgbClr val="000000"/>
                          </a:solidFill>
                          <a:effectLst/>
                          <a:latin typeface="verdana" panose="020B0604030504040204" pitchFamily="34" charset="0"/>
                        </a:rPr>
                        <a:t>Program counter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PC</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12</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Holds address of the instruction</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191073"/>
                  </a:ext>
                </a:extLst>
              </a:tr>
              <a:tr h="383007">
                <a:tc>
                  <a:txBody>
                    <a:bodyPr/>
                    <a:lstStyle/>
                    <a:p>
                      <a:pPr algn="l" fontAlgn="t"/>
                      <a:r>
                        <a:rPr lang="en-IN" sz="1600">
                          <a:solidFill>
                            <a:srgbClr val="000000"/>
                          </a:solidFill>
                          <a:effectLst/>
                          <a:latin typeface="verdana" panose="020B0604030504040204" pitchFamily="34" charset="0"/>
                        </a:rPr>
                        <a:t>Temporary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TR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16</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Holds temporary data</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8632334"/>
                  </a:ext>
                </a:extLst>
              </a:tr>
              <a:tr h="383007">
                <a:tc>
                  <a:txBody>
                    <a:bodyPr/>
                    <a:lstStyle/>
                    <a:p>
                      <a:pPr algn="l" fontAlgn="t"/>
                      <a:r>
                        <a:rPr lang="en-IN" sz="1600">
                          <a:solidFill>
                            <a:srgbClr val="000000"/>
                          </a:solidFill>
                          <a:effectLst/>
                          <a:latin typeface="verdana" panose="020B0604030504040204" pitchFamily="34" charset="0"/>
                        </a:rPr>
                        <a:t>Input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INPR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8</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600">
                          <a:solidFill>
                            <a:srgbClr val="000000"/>
                          </a:solidFill>
                          <a:effectLst/>
                          <a:latin typeface="verdana" panose="020B0604030504040204" pitchFamily="34" charset="0"/>
                        </a:rPr>
                        <a:t>Carries input character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31174479"/>
                  </a:ext>
                </a:extLst>
              </a:tr>
              <a:tr h="629226">
                <a:tc>
                  <a:txBody>
                    <a:bodyPr/>
                    <a:lstStyle/>
                    <a:p>
                      <a:pPr algn="l" fontAlgn="t"/>
                      <a:r>
                        <a:rPr lang="en-IN" sz="1600">
                          <a:solidFill>
                            <a:srgbClr val="000000"/>
                          </a:solidFill>
                          <a:effectLst/>
                          <a:latin typeface="verdana" panose="020B0604030504040204" pitchFamily="34" charset="0"/>
                        </a:rPr>
                        <a:t>Output register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OUTR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8</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verdana" panose="020B0604030504040204" pitchFamily="34" charset="0"/>
                        </a:rPr>
                        <a:t>Carries output character</a:t>
                      </a:r>
                    </a:p>
                  </a:txBody>
                  <a:tcPr marL="68394" marR="68394" marT="68394" marB="6839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39881313"/>
                  </a:ext>
                </a:extLst>
              </a:tr>
            </a:tbl>
          </a:graphicData>
        </a:graphic>
      </p:graphicFrame>
    </p:spTree>
    <p:extLst>
      <p:ext uri="{BB962C8B-B14F-4D97-AF65-F5344CB8AC3E}">
        <p14:creationId xmlns:p14="http://schemas.microsoft.com/office/powerpoint/2010/main" val="2969041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1F85-7CAE-41C9-83B0-3C144C21F9E7}"/>
              </a:ext>
            </a:extLst>
          </p:cNvPr>
          <p:cNvSpPr>
            <a:spLocks noGrp="1"/>
          </p:cNvSpPr>
          <p:nvPr>
            <p:ph type="title"/>
          </p:nvPr>
        </p:nvSpPr>
        <p:spPr>
          <a:xfrm>
            <a:off x="838200" y="373006"/>
            <a:ext cx="10515600" cy="1002036"/>
          </a:xfrm>
        </p:spPr>
        <p:txBody>
          <a:bodyPr>
            <a:normAutofit/>
          </a:bodyPr>
          <a:lstStyle/>
          <a:p>
            <a:pPr algn="ctr"/>
            <a:r>
              <a:rPr lang="en-IN" sz="4000" dirty="0"/>
              <a:t>Low –level Languages</a:t>
            </a:r>
          </a:p>
        </p:txBody>
      </p:sp>
      <p:sp>
        <p:nvSpPr>
          <p:cNvPr id="3" name="Content Placeholder 2">
            <a:extLst>
              <a:ext uri="{FF2B5EF4-FFF2-40B4-BE49-F238E27FC236}">
                <a16:creationId xmlns:a16="http://schemas.microsoft.com/office/drawing/2014/main" id="{0034B3DB-18B4-4AB2-B9A7-AB9492F748C1}"/>
              </a:ext>
            </a:extLst>
          </p:cNvPr>
          <p:cNvSpPr>
            <a:spLocks noGrp="1"/>
          </p:cNvSpPr>
          <p:nvPr>
            <p:ph idx="1"/>
          </p:nvPr>
        </p:nvSpPr>
        <p:spPr>
          <a:xfrm>
            <a:off x="838200" y="1632638"/>
            <a:ext cx="10515600" cy="4351338"/>
          </a:xfrm>
        </p:spPr>
        <p:txBody>
          <a:bodyPr>
            <a:normAutofit fontScale="32500" lnSpcReduction="20000"/>
          </a:bodyPr>
          <a:lstStyle/>
          <a:p>
            <a:pPr algn="just"/>
            <a:r>
              <a:rPr lang="en-IN" sz="6200" dirty="0"/>
              <a:t>A low-level language is a type of programming language that contains basic instructions recognized by a computer. Unlike high-level languages used by software developers, low-level code is often cryptic and not human-readable. Two common types of low-level programming languages are assembly language and machine language, eg: Assembly and Machine code.</a:t>
            </a:r>
          </a:p>
          <a:p>
            <a:pPr algn="just"/>
            <a:r>
              <a:rPr lang="en-IN" sz="6200" dirty="0"/>
              <a:t>Software programs and scripts are written in high-level languages, like C#, Swift, and PHP. A software developer can create and edit source code in a high-level language using a programming IDE or even a basic text editor. However, the code is not recognized directly by the CPU. Instead, it must be compiled into a low-level language.</a:t>
            </a:r>
          </a:p>
          <a:p>
            <a:pPr algn="just"/>
            <a:r>
              <a:rPr lang="en-IN" sz="6200" dirty="0"/>
              <a:t>Assembly language is one step closer to a high-level language than machine language. It includes commands such as MOV (move), ADD (add), and SUB (subtract). These commands perform basic operations, such as moving values into memory registers and performing calculations. Assembly language can be converted to the machine language using an assembler.</a:t>
            </a:r>
          </a:p>
          <a:p>
            <a:pPr algn="just"/>
            <a:r>
              <a:rPr lang="en-IN" sz="6200" dirty="0"/>
              <a:t>Machine language, or machine code, is the lowest level of computer languages. It contains binary code, often generated by compiling high-level source code for a specific processor. Most developers never need to edit or even look at machine code. Only programmers who build software compilers and operating systems need to view machine language. [2]</a:t>
            </a:r>
          </a:p>
          <a:p>
            <a:endParaRPr lang="en-IN" dirty="0"/>
          </a:p>
        </p:txBody>
      </p:sp>
    </p:spTree>
    <p:extLst>
      <p:ext uri="{BB962C8B-B14F-4D97-AF65-F5344CB8AC3E}">
        <p14:creationId xmlns:p14="http://schemas.microsoft.com/office/powerpoint/2010/main" val="3546913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75B1-9A6D-4F12-BFD6-077790948CC8}"/>
              </a:ext>
            </a:extLst>
          </p:cNvPr>
          <p:cNvSpPr>
            <a:spLocks noGrp="1"/>
          </p:cNvSpPr>
          <p:nvPr>
            <p:ph type="title"/>
          </p:nvPr>
        </p:nvSpPr>
        <p:spPr/>
        <p:txBody>
          <a:bodyPr/>
          <a:lstStyle/>
          <a:p>
            <a:pPr algn="ctr"/>
            <a:r>
              <a:rPr lang="en-IN" dirty="0"/>
              <a:t>Languages</a:t>
            </a:r>
          </a:p>
        </p:txBody>
      </p:sp>
      <p:sp>
        <p:nvSpPr>
          <p:cNvPr id="3" name="Content Placeholder 2">
            <a:extLst>
              <a:ext uri="{FF2B5EF4-FFF2-40B4-BE49-F238E27FC236}">
                <a16:creationId xmlns:a16="http://schemas.microsoft.com/office/drawing/2014/main" id="{CFF55921-A6E6-4C3F-8529-5B6895B799E6}"/>
              </a:ext>
            </a:extLst>
          </p:cNvPr>
          <p:cNvSpPr>
            <a:spLocks noGrp="1"/>
          </p:cNvSpPr>
          <p:nvPr>
            <p:ph idx="1"/>
          </p:nvPr>
        </p:nvSpPr>
        <p:spPr>
          <a:xfrm>
            <a:off x="838200" y="1690688"/>
            <a:ext cx="10515600" cy="4486275"/>
          </a:xfrm>
        </p:spPr>
        <p:txBody>
          <a:bodyPr/>
          <a:lstStyle/>
          <a:p>
            <a:pPr algn="just"/>
            <a:r>
              <a:rPr lang="en-IN" sz="2400" dirty="0">
                <a:latin typeface="Calibri" panose="020F0502020204030204" pitchFamily="34" charset="0"/>
                <a:cs typeface="Calibri" panose="020F0502020204030204" pitchFamily="34" charset="0"/>
              </a:rPr>
              <a:t>Between high-level language and machine language there are assembly language also called symbolic machine code. Assembly language are particularly computer architecture specific. Utility program (Assembler) is used to convert assembly code into executable machine code. High Level Programming Language are portable but require Interpretation or compiling to convert it into a machine language which is computer understood.</a:t>
            </a:r>
          </a:p>
          <a:p>
            <a:r>
              <a:rPr lang="en-IN" sz="2400" dirty="0">
                <a:latin typeface="Calibri" panose="020F0502020204030204" pitchFamily="34" charset="0"/>
                <a:cs typeface="Calibri" panose="020F0502020204030204" pitchFamily="34" charset="0"/>
              </a:rPr>
              <a:t>Hierarchy of computer language:      </a:t>
            </a:r>
            <a:endParaRPr lang="en-IN" sz="1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DC71FD2-1447-43D7-A369-56BD10926ABB}"/>
              </a:ext>
            </a:extLst>
          </p:cNvPr>
          <p:cNvSpPr/>
          <p:nvPr/>
        </p:nvSpPr>
        <p:spPr>
          <a:xfrm>
            <a:off x="5655076" y="3932809"/>
            <a:ext cx="3639844" cy="209513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a:p>
            <a:pPr algn="ctr"/>
            <a:r>
              <a:rPr lang="en-IN" dirty="0">
                <a:solidFill>
                  <a:srgbClr val="FF0000"/>
                </a:solidFill>
              </a:rPr>
              <a:t>High level language</a:t>
            </a:r>
          </a:p>
          <a:p>
            <a:pPr algn="ctr"/>
            <a:endParaRPr lang="en-IN" dirty="0">
              <a:solidFill>
                <a:srgbClr val="FF0000"/>
              </a:solidFill>
            </a:endParaRPr>
          </a:p>
          <a:p>
            <a:pPr algn="ctr"/>
            <a:r>
              <a:rPr lang="en-IN" dirty="0">
                <a:solidFill>
                  <a:srgbClr val="FF0000"/>
                </a:solidFill>
              </a:rPr>
              <a:t>Assembly Language</a:t>
            </a:r>
          </a:p>
          <a:p>
            <a:pPr algn="ctr"/>
            <a:endParaRPr lang="en-IN" dirty="0">
              <a:solidFill>
                <a:srgbClr val="FF0000"/>
              </a:solidFill>
            </a:endParaRPr>
          </a:p>
          <a:p>
            <a:pPr algn="ctr"/>
            <a:r>
              <a:rPr lang="en-IN" dirty="0">
                <a:solidFill>
                  <a:srgbClr val="FF0000"/>
                </a:solidFill>
              </a:rPr>
              <a:t>Machine Language</a:t>
            </a:r>
          </a:p>
          <a:p>
            <a:pPr algn="ctr"/>
            <a:endParaRPr lang="en-IN" dirty="0">
              <a:solidFill>
                <a:srgbClr val="FF0000"/>
              </a:solidFill>
            </a:endParaRPr>
          </a:p>
          <a:p>
            <a:pPr algn="ctr"/>
            <a:r>
              <a:rPr lang="en-IN" dirty="0">
                <a:solidFill>
                  <a:srgbClr val="FF0000"/>
                </a:solidFill>
              </a:rPr>
              <a:t>Computer hardware</a:t>
            </a:r>
          </a:p>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a:p>
            <a:pPr algn="ctr"/>
            <a:endParaRPr lang="en-IN" dirty="0">
              <a:solidFill>
                <a:srgbClr val="FF0000"/>
              </a:solidFill>
            </a:endParaRPr>
          </a:p>
        </p:txBody>
      </p:sp>
      <p:cxnSp>
        <p:nvCxnSpPr>
          <p:cNvPr id="9" name="Straight Arrow Connector 8">
            <a:extLst>
              <a:ext uri="{FF2B5EF4-FFF2-40B4-BE49-F238E27FC236}">
                <a16:creationId xmlns:a16="http://schemas.microsoft.com/office/drawing/2014/main" id="{A2A6BE83-BEBE-4BBD-9A36-5E70B702629F}"/>
              </a:ext>
            </a:extLst>
          </p:cNvPr>
          <p:cNvCxnSpPr/>
          <p:nvPr/>
        </p:nvCxnSpPr>
        <p:spPr>
          <a:xfrm>
            <a:off x="7448366" y="4296794"/>
            <a:ext cx="0" cy="2840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6D049573-F19C-42D5-AAF1-9950CDEC25CC}"/>
              </a:ext>
            </a:extLst>
          </p:cNvPr>
          <p:cNvCxnSpPr/>
          <p:nvPr/>
        </p:nvCxnSpPr>
        <p:spPr>
          <a:xfrm>
            <a:off x="7449844" y="4857565"/>
            <a:ext cx="0" cy="2840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6C726CB-FFED-4CFE-8FD3-8B4C6278ED32}"/>
              </a:ext>
            </a:extLst>
          </p:cNvPr>
          <p:cNvCxnSpPr/>
          <p:nvPr/>
        </p:nvCxnSpPr>
        <p:spPr>
          <a:xfrm>
            <a:off x="7460201" y="5391704"/>
            <a:ext cx="0" cy="2840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08188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409F-C349-4849-8193-2816E6A399C4}"/>
              </a:ext>
            </a:extLst>
          </p:cNvPr>
          <p:cNvSpPr>
            <a:spLocks noGrp="1"/>
          </p:cNvSpPr>
          <p:nvPr>
            <p:ph type="title"/>
          </p:nvPr>
        </p:nvSpPr>
        <p:spPr>
          <a:xfrm>
            <a:off x="838200" y="365125"/>
            <a:ext cx="10515600" cy="1197345"/>
          </a:xfrm>
        </p:spPr>
        <p:txBody>
          <a:bodyPr/>
          <a:lstStyle/>
          <a:p>
            <a:pPr algn="ctr"/>
            <a:r>
              <a:rPr lang="en-IN" dirty="0"/>
              <a:t>High–level Languages</a:t>
            </a:r>
          </a:p>
        </p:txBody>
      </p:sp>
      <p:sp>
        <p:nvSpPr>
          <p:cNvPr id="3" name="Content Placeholder 2">
            <a:extLst>
              <a:ext uri="{FF2B5EF4-FFF2-40B4-BE49-F238E27FC236}">
                <a16:creationId xmlns:a16="http://schemas.microsoft.com/office/drawing/2014/main" id="{8C9A9CC8-CDCA-4C61-8D44-5FF6EB190751}"/>
              </a:ext>
            </a:extLst>
          </p:cNvPr>
          <p:cNvSpPr>
            <a:spLocks noGrp="1"/>
          </p:cNvSpPr>
          <p:nvPr>
            <p:ph idx="1"/>
          </p:nvPr>
        </p:nvSpPr>
        <p:spPr>
          <a:xfrm>
            <a:off x="829322" y="1612560"/>
            <a:ext cx="10515600" cy="5001303"/>
          </a:xfrm>
        </p:spPr>
        <p:txBody>
          <a:bodyPr>
            <a:normAutofit/>
          </a:bodyPr>
          <a:lstStyle/>
          <a:p>
            <a:pPr algn="just"/>
            <a:r>
              <a:rPr lang="en-IN" sz="2400" dirty="0"/>
              <a:t>A high-level language (HLL) is a programming language such as C, FORTRAN, or Pascal that enables a programmer to write programs that are more or less independent of a particular type of computer. Such languages are considered high-level because they are closer to human languages and further from machine languages.</a:t>
            </a:r>
          </a:p>
          <a:p>
            <a:pPr algn="just"/>
            <a:r>
              <a:rPr lang="en-IN" sz="2400" dirty="0"/>
              <a:t>In contrast, assembly languages are considered low-level because they are very close to machine languages.</a:t>
            </a:r>
            <a:r>
              <a:rPr lang="en-IN" sz="1600" b="0" i="0" dirty="0">
                <a:solidFill>
                  <a:srgbClr val="666666"/>
                </a:solidFill>
                <a:effectLst/>
                <a:latin typeface="Arial" panose="020B0604020202020204" pitchFamily="34" charset="0"/>
              </a:rPr>
              <a:t> </a:t>
            </a:r>
            <a:r>
              <a:rPr lang="en-IN" sz="2400" dirty="0"/>
              <a:t>Ultimately, programs written in a high-level language must be translated into machine language by a compiler or interpreter.</a:t>
            </a:r>
          </a:p>
        </p:txBody>
      </p:sp>
      <p:pic>
        <p:nvPicPr>
          <p:cNvPr id="5" name="Picture 4" descr="A picture containing arrow&#10;&#10;Description automatically generated">
            <a:extLst>
              <a:ext uri="{FF2B5EF4-FFF2-40B4-BE49-F238E27FC236}">
                <a16:creationId xmlns:a16="http://schemas.microsoft.com/office/drawing/2014/main" id="{0D68EB02-B1B9-4617-B568-E104D6F15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102" y="4483083"/>
            <a:ext cx="2790825" cy="2028825"/>
          </a:xfrm>
          <a:prstGeom prst="rect">
            <a:avLst/>
          </a:prstGeom>
        </p:spPr>
      </p:pic>
    </p:spTree>
    <p:extLst>
      <p:ext uri="{BB962C8B-B14F-4D97-AF65-F5344CB8AC3E}">
        <p14:creationId xmlns:p14="http://schemas.microsoft.com/office/powerpoint/2010/main" val="144221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9479D-6D86-4C25-937B-61AC8E1539BA}"/>
              </a:ext>
            </a:extLst>
          </p:cNvPr>
          <p:cNvSpPr>
            <a:spLocks noGrp="1"/>
          </p:cNvSpPr>
          <p:nvPr>
            <p:ph idx="1"/>
          </p:nvPr>
        </p:nvSpPr>
        <p:spPr>
          <a:xfrm>
            <a:off x="838200" y="612559"/>
            <a:ext cx="10515600" cy="5564404"/>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b="1" dirty="0">
                <a:solidFill>
                  <a:srgbClr val="FF0000"/>
                </a:solidFill>
              </a:rPr>
              <a:t>SYSTEM SOFTWARE</a:t>
            </a:r>
          </a:p>
          <a:p>
            <a:pPr marL="0" indent="0" algn="ctr">
              <a:buNone/>
            </a:pPr>
            <a:endParaRPr lang="en-IN" b="1" dirty="0">
              <a:solidFill>
                <a:srgbClr val="FF0000"/>
              </a:solidFill>
            </a:endParaRPr>
          </a:p>
          <a:p>
            <a:pPr marL="0" indent="0" algn="ctr">
              <a:buNone/>
            </a:pPr>
            <a:endParaRPr lang="en-IN" b="1" dirty="0">
              <a:solidFill>
                <a:srgbClr val="FF0000"/>
              </a:solidFill>
            </a:endParaRPr>
          </a:p>
        </p:txBody>
      </p:sp>
      <p:sp>
        <p:nvSpPr>
          <p:cNvPr id="6" name="Rectangle 5">
            <a:extLst>
              <a:ext uri="{FF2B5EF4-FFF2-40B4-BE49-F238E27FC236}">
                <a16:creationId xmlns:a16="http://schemas.microsoft.com/office/drawing/2014/main" id="{35AF1089-3399-4D23-B4C2-29BF2FF8600F}"/>
              </a:ext>
            </a:extLst>
          </p:cNvPr>
          <p:cNvSpPr/>
          <p:nvPr/>
        </p:nvSpPr>
        <p:spPr>
          <a:xfrm>
            <a:off x="5177162" y="3383872"/>
            <a:ext cx="1908699" cy="106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a:p>
            <a:pPr algn="ctr"/>
            <a:r>
              <a:rPr lang="en-IN" dirty="0"/>
              <a:t>Software</a:t>
            </a:r>
          </a:p>
        </p:txBody>
      </p:sp>
    </p:spTree>
    <p:extLst>
      <p:ext uri="{BB962C8B-B14F-4D97-AF65-F5344CB8AC3E}">
        <p14:creationId xmlns:p14="http://schemas.microsoft.com/office/powerpoint/2010/main" val="276051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5E889-42C2-41D2-9B84-99DDD2A44E26}"/>
              </a:ext>
            </a:extLst>
          </p:cNvPr>
          <p:cNvSpPr>
            <a:spLocks noGrp="1"/>
          </p:cNvSpPr>
          <p:nvPr>
            <p:ph type="title"/>
          </p:nvPr>
        </p:nvSpPr>
        <p:spPr>
          <a:xfrm>
            <a:off x="838200" y="365126"/>
            <a:ext cx="10515600" cy="939892"/>
          </a:xfrm>
        </p:spPr>
        <p:txBody>
          <a:bodyPr/>
          <a:lstStyle/>
          <a:p>
            <a:pPr algn="ctr"/>
            <a:r>
              <a:rPr lang="en-IN" dirty="0"/>
              <a:t>Assembler</a:t>
            </a:r>
          </a:p>
        </p:txBody>
      </p:sp>
      <p:sp>
        <p:nvSpPr>
          <p:cNvPr id="3" name="Content Placeholder 2">
            <a:extLst>
              <a:ext uri="{FF2B5EF4-FFF2-40B4-BE49-F238E27FC236}">
                <a16:creationId xmlns:a16="http://schemas.microsoft.com/office/drawing/2014/main" id="{F09B096F-B2A8-41DF-A28F-3FF4BD87DE80}"/>
              </a:ext>
            </a:extLst>
          </p:cNvPr>
          <p:cNvSpPr>
            <a:spLocks noGrp="1"/>
          </p:cNvSpPr>
          <p:nvPr>
            <p:ph idx="1"/>
          </p:nvPr>
        </p:nvSpPr>
        <p:spPr>
          <a:xfrm>
            <a:off x="820444" y="1284087"/>
            <a:ext cx="10515600" cy="5187734"/>
          </a:xfrm>
        </p:spPr>
        <p:txBody>
          <a:bodyPr>
            <a:normAutofit/>
          </a:bodyPr>
          <a:lstStyle/>
          <a:p>
            <a:pPr algn="just"/>
            <a:r>
              <a:rPr lang="en-IN" sz="2600" dirty="0"/>
              <a:t>An assembler is a program that converts assembly language into machine code. It takes the basic commands and operations from assembly code and converts them into binary code that can be recognized by a specific type of processor.</a:t>
            </a:r>
          </a:p>
          <a:p>
            <a:pPr marL="0" indent="0" algn="just">
              <a:buNone/>
            </a:pPr>
            <a:r>
              <a:rPr lang="en-IN" sz="2600" dirty="0"/>
              <a:t>               </a:t>
            </a:r>
          </a:p>
          <a:p>
            <a:pPr algn="just"/>
            <a:r>
              <a:rPr lang="en-IN" sz="2600" dirty="0"/>
              <a:t>Assemblers are similar to compilers in that they produce executable code. However, assemblers are more simplistic since they only convert low-level code (assembly language) to machine code. </a:t>
            </a:r>
          </a:p>
          <a:p>
            <a:pPr algn="just"/>
            <a:r>
              <a:rPr lang="en-IN" sz="2600" dirty="0"/>
              <a:t>Most programs are written in high-level programming languages and are compiled directly to machine code using a compiler. However, in some cases, assembly code may be used to customize functions and ensure they perform in a specific way. Therefore, IDEs often include assemblers so they can build programs from both high and low-level languages. [1]</a:t>
            </a:r>
          </a:p>
          <a:p>
            <a:endParaRPr lang="en-IN" dirty="0"/>
          </a:p>
        </p:txBody>
      </p:sp>
      <p:sp>
        <p:nvSpPr>
          <p:cNvPr id="4" name="Rectangle 3">
            <a:extLst>
              <a:ext uri="{FF2B5EF4-FFF2-40B4-BE49-F238E27FC236}">
                <a16:creationId xmlns:a16="http://schemas.microsoft.com/office/drawing/2014/main" id="{D0038839-D1A0-4C54-B77E-F21A9ED86F98}"/>
              </a:ext>
            </a:extLst>
          </p:cNvPr>
          <p:cNvSpPr/>
          <p:nvPr/>
        </p:nvSpPr>
        <p:spPr>
          <a:xfrm>
            <a:off x="3036163" y="2423603"/>
            <a:ext cx="4456591" cy="100317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cxnSp>
        <p:nvCxnSpPr>
          <p:cNvPr id="6" name="Straight Arrow Connector 5">
            <a:extLst>
              <a:ext uri="{FF2B5EF4-FFF2-40B4-BE49-F238E27FC236}">
                <a16:creationId xmlns:a16="http://schemas.microsoft.com/office/drawing/2014/main" id="{52A8AA1D-A194-44F6-BE5C-D53EF40425B7}"/>
              </a:ext>
            </a:extLst>
          </p:cNvPr>
          <p:cNvCxnSpPr/>
          <p:nvPr/>
        </p:nvCxnSpPr>
        <p:spPr>
          <a:xfrm>
            <a:off x="4208016" y="2823099"/>
            <a:ext cx="452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28317D1-9EFE-491B-98A3-ECF95193C7D9}"/>
              </a:ext>
            </a:extLst>
          </p:cNvPr>
          <p:cNvSpPr txBox="1"/>
          <p:nvPr/>
        </p:nvSpPr>
        <p:spPr>
          <a:xfrm>
            <a:off x="3062797" y="2441359"/>
            <a:ext cx="1127464" cy="800219"/>
          </a:xfrm>
          <a:prstGeom prst="rect">
            <a:avLst/>
          </a:prstGeom>
          <a:solidFill>
            <a:srgbClr val="92D050"/>
          </a:solid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Assembly code</a:t>
            </a:r>
          </a:p>
          <a:p>
            <a:endParaRPr lang="en-IN" dirty="0"/>
          </a:p>
        </p:txBody>
      </p:sp>
      <p:sp>
        <p:nvSpPr>
          <p:cNvPr id="9" name="TextBox 8">
            <a:extLst>
              <a:ext uri="{FF2B5EF4-FFF2-40B4-BE49-F238E27FC236}">
                <a16:creationId xmlns:a16="http://schemas.microsoft.com/office/drawing/2014/main" id="{F82B8468-3DDE-4522-8207-F49D5384895D}"/>
              </a:ext>
            </a:extLst>
          </p:cNvPr>
          <p:cNvSpPr txBox="1"/>
          <p:nvPr/>
        </p:nvSpPr>
        <p:spPr>
          <a:xfrm>
            <a:off x="4724401" y="2558249"/>
            <a:ext cx="1127464" cy="584775"/>
          </a:xfrm>
          <a:prstGeom prst="rect">
            <a:avLst/>
          </a:prstGeom>
          <a:solidFill>
            <a:srgbClr val="92D050"/>
          </a:solidFill>
        </p:spPr>
        <p:txBody>
          <a:bodyPr wrap="square" rtlCol="0">
            <a:spAutoFit/>
          </a:bodyPr>
          <a:lstStyle/>
          <a:p>
            <a:r>
              <a:rPr lang="en-IN" sz="1400" dirty="0">
                <a:solidFill>
                  <a:srgbClr val="FF0000"/>
                </a:solidFill>
                <a:latin typeface="Times New Roman" panose="02020603050405020304" pitchFamily="18" charset="0"/>
                <a:cs typeface="Times New Roman" panose="02020603050405020304" pitchFamily="18" charset="0"/>
              </a:rPr>
              <a:t>Assembler</a:t>
            </a:r>
          </a:p>
          <a:p>
            <a:endParaRPr lang="en-IN" dirty="0"/>
          </a:p>
        </p:txBody>
      </p:sp>
      <p:sp>
        <p:nvSpPr>
          <p:cNvPr id="11" name="TextBox 10">
            <a:extLst>
              <a:ext uri="{FF2B5EF4-FFF2-40B4-BE49-F238E27FC236}">
                <a16:creationId xmlns:a16="http://schemas.microsoft.com/office/drawing/2014/main" id="{EF460A16-47F4-4319-95FA-92EAEF235848}"/>
              </a:ext>
            </a:extLst>
          </p:cNvPr>
          <p:cNvSpPr txBox="1"/>
          <p:nvPr/>
        </p:nvSpPr>
        <p:spPr>
          <a:xfrm>
            <a:off x="6356413" y="2467992"/>
            <a:ext cx="1127464" cy="923330"/>
          </a:xfrm>
          <a:prstGeom prst="rect">
            <a:avLst/>
          </a:prstGeom>
          <a:solidFill>
            <a:srgbClr val="92D050"/>
          </a:solidFill>
        </p:spPr>
        <p:txBody>
          <a:bodyPr wrap="square" rtlCol="0">
            <a:spAutoFit/>
          </a:bodyPr>
          <a:lstStyle/>
          <a:p>
            <a:r>
              <a:rPr lang="en-IN" dirty="0">
                <a:solidFill>
                  <a:srgbClr val="FF0000"/>
                </a:solidFill>
              </a:rPr>
              <a:t>Machine code</a:t>
            </a:r>
          </a:p>
          <a:p>
            <a:endParaRPr lang="en-IN" dirty="0"/>
          </a:p>
        </p:txBody>
      </p:sp>
      <p:cxnSp>
        <p:nvCxnSpPr>
          <p:cNvPr id="12" name="Straight Arrow Connector 11">
            <a:extLst>
              <a:ext uri="{FF2B5EF4-FFF2-40B4-BE49-F238E27FC236}">
                <a16:creationId xmlns:a16="http://schemas.microsoft.com/office/drawing/2014/main" id="{BC46E29C-72B1-4A2E-B9ED-ECEEA8CCB76A}"/>
              </a:ext>
            </a:extLst>
          </p:cNvPr>
          <p:cNvCxnSpPr/>
          <p:nvPr/>
        </p:nvCxnSpPr>
        <p:spPr>
          <a:xfrm>
            <a:off x="5869620" y="2789068"/>
            <a:ext cx="452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09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86C4-9E7F-4E7C-9945-9FBA8FFB4B38}"/>
              </a:ext>
            </a:extLst>
          </p:cNvPr>
          <p:cNvSpPr>
            <a:spLocks noGrp="1"/>
          </p:cNvSpPr>
          <p:nvPr>
            <p:ph type="title"/>
          </p:nvPr>
        </p:nvSpPr>
        <p:spPr/>
        <p:txBody>
          <a:bodyPr/>
          <a:lstStyle/>
          <a:p>
            <a:pPr algn="ctr"/>
            <a:r>
              <a:rPr lang="en-IN" dirty="0"/>
              <a:t>Compiler</a:t>
            </a:r>
          </a:p>
        </p:txBody>
      </p:sp>
      <p:sp>
        <p:nvSpPr>
          <p:cNvPr id="3" name="Content Placeholder 2">
            <a:extLst>
              <a:ext uri="{FF2B5EF4-FFF2-40B4-BE49-F238E27FC236}">
                <a16:creationId xmlns:a16="http://schemas.microsoft.com/office/drawing/2014/main" id="{29A796C2-1E9A-44D5-8EE0-628E96A4A789}"/>
              </a:ext>
            </a:extLst>
          </p:cNvPr>
          <p:cNvSpPr>
            <a:spLocks noGrp="1"/>
          </p:cNvSpPr>
          <p:nvPr>
            <p:ph idx="1"/>
          </p:nvPr>
        </p:nvSpPr>
        <p:spPr/>
        <p:txBody>
          <a:bodyPr>
            <a:normAutofit fontScale="92500"/>
          </a:bodyPr>
          <a:lstStyle/>
          <a:p>
            <a:r>
              <a:rPr lang="en-IN" sz="2800" dirty="0"/>
              <a:t>Compilers, on the other hand, must convert generic high-level source code into machine code for a specific processor.</a:t>
            </a:r>
          </a:p>
          <a:p>
            <a:pPr algn="just"/>
            <a:r>
              <a:rPr lang="en-US" dirty="0"/>
              <a:t>In computing, a compiler is a computer program that translates computer code written in one programming language into another language. The name "compiler" is primarily used for programs that translate source code from a high-level programming language to a lower-level language to create an executable program.</a:t>
            </a:r>
          </a:p>
          <a:p>
            <a:pPr algn="just"/>
            <a:r>
              <a:rPr lang="en-US" dirty="0"/>
              <a:t>A compiler is likely to perform many or all of the following operations: preprocessing, lexical analysis, parsing, semantic analysis (syntax-directed translation), conversion of input programs to an intermediate representation, code optimization and code generation.</a:t>
            </a:r>
            <a:endParaRPr lang="en-IN" sz="2800" dirty="0"/>
          </a:p>
          <a:p>
            <a:endParaRPr lang="en-IN" dirty="0"/>
          </a:p>
        </p:txBody>
      </p:sp>
    </p:spTree>
    <p:extLst>
      <p:ext uri="{BB962C8B-B14F-4D97-AF65-F5344CB8AC3E}">
        <p14:creationId xmlns:p14="http://schemas.microsoft.com/office/powerpoint/2010/main" val="61911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21DA-B52F-459C-8E00-994F01E86EE9}"/>
              </a:ext>
            </a:extLst>
          </p:cNvPr>
          <p:cNvSpPr>
            <a:spLocks noGrp="1"/>
          </p:cNvSpPr>
          <p:nvPr>
            <p:ph type="title"/>
          </p:nvPr>
        </p:nvSpPr>
        <p:spPr>
          <a:xfrm>
            <a:off x="856861" y="178513"/>
            <a:ext cx="10515600" cy="1006475"/>
          </a:xfrm>
        </p:spPr>
        <p:txBody>
          <a:bodyPr/>
          <a:lstStyle/>
          <a:p>
            <a:pPr algn="ctr"/>
            <a:r>
              <a:rPr lang="en-IN" dirty="0"/>
              <a:t>Interpreter</a:t>
            </a:r>
          </a:p>
        </p:txBody>
      </p:sp>
      <p:sp>
        <p:nvSpPr>
          <p:cNvPr id="3" name="Content Placeholder 2">
            <a:extLst>
              <a:ext uri="{FF2B5EF4-FFF2-40B4-BE49-F238E27FC236}">
                <a16:creationId xmlns:a16="http://schemas.microsoft.com/office/drawing/2014/main" id="{6BE719CB-549F-462D-9EA0-120E93D67E73}"/>
              </a:ext>
            </a:extLst>
          </p:cNvPr>
          <p:cNvSpPr>
            <a:spLocks noGrp="1"/>
          </p:cNvSpPr>
          <p:nvPr>
            <p:ph idx="1"/>
          </p:nvPr>
        </p:nvSpPr>
        <p:spPr>
          <a:xfrm>
            <a:off x="1297302" y="1173932"/>
            <a:ext cx="10515600" cy="5049585"/>
          </a:xfrm>
        </p:spPr>
        <p:txBody>
          <a:bodyPr>
            <a:normAutofit/>
          </a:bodyPr>
          <a:lstStyle/>
          <a:p>
            <a:pPr algn="just"/>
            <a:r>
              <a:rPr lang="en-IN" sz="2600" dirty="0">
                <a:effectLst/>
              </a:rPr>
              <a:t>Interpreter</a:t>
            </a:r>
            <a:r>
              <a:rPr lang="en-IN" sz="2600" b="0" i="0" dirty="0">
                <a:effectLst/>
              </a:rPr>
              <a:t> is a </a:t>
            </a:r>
            <a:r>
              <a:rPr lang="en-IN" sz="2600" dirty="0"/>
              <a:t>program</a:t>
            </a:r>
            <a:r>
              <a:rPr lang="en-IN" sz="2600" b="0" i="0" dirty="0">
                <a:effectLst/>
              </a:rPr>
              <a:t> that executes instructions written in a </a:t>
            </a:r>
            <a:r>
              <a:rPr lang="en-IN" sz="2600" dirty="0"/>
              <a:t>high-level language</a:t>
            </a:r>
            <a:r>
              <a:rPr lang="en-IN" sz="2600" b="0" i="0" dirty="0">
                <a:effectLst/>
              </a:rPr>
              <a:t>. There are two ways to </a:t>
            </a:r>
            <a:r>
              <a:rPr lang="en-IN" sz="2600" dirty="0"/>
              <a:t>run</a:t>
            </a:r>
            <a:r>
              <a:rPr lang="en-IN" sz="2600" b="0" i="0" dirty="0">
                <a:effectLst/>
              </a:rPr>
              <a:t> programs written in a high-level language. The most common is to </a:t>
            </a:r>
            <a:r>
              <a:rPr lang="en-IN" sz="2600" dirty="0"/>
              <a:t>compile</a:t>
            </a:r>
            <a:r>
              <a:rPr lang="en-IN" sz="2600" b="0" i="0" dirty="0">
                <a:effectLst/>
              </a:rPr>
              <a:t> the program; the other method is to pass the program through an interpreter.</a:t>
            </a:r>
          </a:p>
        </p:txBody>
      </p:sp>
      <p:pic>
        <p:nvPicPr>
          <p:cNvPr id="6146" name="Picture 2" descr="Working of Compiler and Interpreter">
            <a:extLst>
              <a:ext uri="{FF2B5EF4-FFF2-40B4-BE49-F238E27FC236}">
                <a16:creationId xmlns:a16="http://schemas.microsoft.com/office/drawing/2014/main" id="{F7516DC3-FC6D-475A-86C0-4ACDDAFA1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521" y="3319481"/>
            <a:ext cx="64770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4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CA75-D630-4B57-8110-D740CE6247BE}"/>
              </a:ext>
            </a:extLst>
          </p:cNvPr>
          <p:cNvSpPr>
            <a:spLocks noGrp="1"/>
          </p:cNvSpPr>
          <p:nvPr>
            <p:ph type="title"/>
          </p:nvPr>
        </p:nvSpPr>
        <p:spPr>
          <a:xfrm>
            <a:off x="838200" y="365126"/>
            <a:ext cx="10515600" cy="993158"/>
          </a:xfrm>
        </p:spPr>
        <p:txBody>
          <a:bodyPr>
            <a:normAutofit fontScale="90000"/>
          </a:bodyPr>
          <a:lstStyle/>
          <a:p>
            <a:pPr algn="ctr"/>
            <a:r>
              <a:rPr lang="en-IN" dirty="0">
                <a:solidFill>
                  <a:srgbClr val="000000"/>
                </a:solidFill>
                <a:effectLst/>
              </a:rPr>
              <a:t>Interpreter Versus Compiler</a:t>
            </a:r>
            <a:br>
              <a:rPr lang="en-IN" dirty="0">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68FDAF85-A6B5-4D7E-8B5A-59CED45B8C91}"/>
              </a:ext>
            </a:extLst>
          </p:cNvPr>
          <p:cNvGraphicFramePr>
            <a:graphicFrameLocks noGrp="1"/>
          </p:cNvGraphicFramePr>
          <p:nvPr>
            <p:ph idx="1"/>
            <p:extLst>
              <p:ext uri="{D42A27DB-BD31-4B8C-83A1-F6EECF244321}">
                <p14:modId xmlns:p14="http://schemas.microsoft.com/office/powerpoint/2010/main" val="4197751337"/>
              </p:ext>
            </p:extLst>
          </p:nvPr>
        </p:nvGraphicFramePr>
        <p:xfrm>
          <a:off x="3218808" y="1508384"/>
          <a:ext cx="5903674" cy="4351338"/>
        </p:xfrm>
        <a:graphic>
          <a:graphicData uri="http://schemas.openxmlformats.org/drawingml/2006/table">
            <a:tbl>
              <a:tblPr/>
              <a:tblGrid>
                <a:gridCol w="2951837">
                  <a:extLst>
                    <a:ext uri="{9D8B030D-6E8A-4147-A177-3AD203B41FA5}">
                      <a16:colId xmlns:a16="http://schemas.microsoft.com/office/drawing/2014/main" val="2742507148"/>
                    </a:ext>
                  </a:extLst>
                </a:gridCol>
                <a:gridCol w="2951837">
                  <a:extLst>
                    <a:ext uri="{9D8B030D-6E8A-4147-A177-3AD203B41FA5}">
                      <a16:colId xmlns:a16="http://schemas.microsoft.com/office/drawing/2014/main" val="3152938119"/>
                    </a:ext>
                  </a:extLst>
                </a:gridCol>
              </a:tblGrid>
              <a:tr h="395576">
                <a:tc>
                  <a:txBody>
                    <a:bodyPr/>
                    <a:lstStyle/>
                    <a:p>
                      <a:pPr algn="l"/>
                      <a:r>
                        <a:rPr lang="en-IN" sz="1400" b="0">
                          <a:effectLst/>
                        </a:rPr>
                        <a:t>Interpreter</a:t>
                      </a:r>
                    </a:p>
                  </a:txBody>
                  <a:tcPr marL="179807" marR="179807" marT="89904" marB="89904" anchor="ctr">
                    <a:lnL>
                      <a:noFill/>
                    </a:lnL>
                    <a:lnR>
                      <a:noFill/>
                    </a:lnR>
                    <a:lnT>
                      <a:noFill/>
                    </a:lnT>
                    <a:lnB>
                      <a:noFill/>
                    </a:lnB>
                    <a:solidFill>
                      <a:srgbClr val="F8FAFF"/>
                    </a:solidFill>
                  </a:tcPr>
                </a:tc>
                <a:tc>
                  <a:txBody>
                    <a:bodyPr/>
                    <a:lstStyle/>
                    <a:p>
                      <a:pPr algn="l"/>
                      <a:r>
                        <a:rPr lang="en-IN" sz="1400" b="0">
                          <a:effectLst/>
                        </a:rPr>
                        <a:t>Compiler</a:t>
                      </a:r>
                    </a:p>
                  </a:txBody>
                  <a:tcPr marL="179807" marR="179807" marT="89904" marB="89904" anchor="ctr">
                    <a:lnL>
                      <a:noFill/>
                    </a:lnL>
                    <a:lnR>
                      <a:noFill/>
                    </a:lnR>
                    <a:lnT>
                      <a:noFill/>
                    </a:lnT>
                    <a:lnB>
                      <a:noFill/>
                    </a:lnB>
                    <a:solidFill>
                      <a:srgbClr val="F8FAFF"/>
                    </a:solidFill>
                  </a:tcPr>
                </a:tc>
                <a:extLst>
                  <a:ext uri="{0D108BD9-81ED-4DB2-BD59-A6C34878D82A}">
                    <a16:rowId xmlns:a16="http://schemas.microsoft.com/office/drawing/2014/main" val="2573853649"/>
                  </a:ext>
                </a:extLst>
              </a:tr>
              <a:tr h="827114">
                <a:tc>
                  <a:txBody>
                    <a:bodyPr/>
                    <a:lstStyle/>
                    <a:p>
                      <a:r>
                        <a:rPr lang="en-IN" sz="1400">
                          <a:effectLst/>
                        </a:rPr>
                        <a:t>Translates program one statement at a time.</a:t>
                      </a:r>
                    </a:p>
                  </a:txBody>
                  <a:tcPr marL="179807" marR="179807" marT="89904" marB="89904" anchor="ctr">
                    <a:lnL>
                      <a:noFill/>
                    </a:lnL>
                    <a:lnR>
                      <a:noFill/>
                    </a:lnR>
                    <a:lnT>
                      <a:noFill/>
                    </a:lnT>
                    <a:lnB>
                      <a:noFill/>
                    </a:lnB>
                    <a:solidFill>
                      <a:srgbClr val="F8FAFF"/>
                    </a:solidFill>
                  </a:tcPr>
                </a:tc>
                <a:tc>
                  <a:txBody>
                    <a:bodyPr/>
                    <a:lstStyle/>
                    <a:p>
                      <a:r>
                        <a:rPr lang="en-IN" sz="1400">
                          <a:effectLst/>
                        </a:rPr>
                        <a:t>Scans the entire program and translates it as a whole into machine code.</a:t>
                      </a:r>
                    </a:p>
                  </a:txBody>
                  <a:tcPr marL="179807" marR="179807" marT="89904" marB="89904" anchor="ctr">
                    <a:lnL>
                      <a:noFill/>
                    </a:lnL>
                    <a:lnR>
                      <a:noFill/>
                    </a:lnR>
                    <a:lnT>
                      <a:noFill/>
                    </a:lnT>
                    <a:lnB>
                      <a:noFill/>
                    </a:lnB>
                    <a:solidFill>
                      <a:srgbClr val="F8FAFF"/>
                    </a:solidFill>
                  </a:tcPr>
                </a:tc>
                <a:extLst>
                  <a:ext uri="{0D108BD9-81ED-4DB2-BD59-A6C34878D82A}">
                    <a16:rowId xmlns:a16="http://schemas.microsoft.com/office/drawing/2014/main" val="2532346498"/>
                  </a:ext>
                </a:extLst>
              </a:tr>
              <a:tr h="1258651">
                <a:tc>
                  <a:txBody>
                    <a:bodyPr/>
                    <a:lstStyle/>
                    <a:p>
                      <a:r>
                        <a:rPr lang="en-IN" sz="1400">
                          <a:effectLst/>
                        </a:rPr>
                        <a:t>Interpreters usually take less amount of time to analyze the source code. However, the overall execution time is comparatively slower than compilers.</a:t>
                      </a:r>
                    </a:p>
                  </a:txBody>
                  <a:tcPr marL="179807" marR="179807" marT="89904" marB="89904" anchor="ctr">
                    <a:lnL>
                      <a:noFill/>
                    </a:lnL>
                    <a:lnR>
                      <a:noFill/>
                    </a:lnR>
                    <a:lnT>
                      <a:noFill/>
                    </a:lnT>
                    <a:lnB>
                      <a:noFill/>
                    </a:lnB>
                    <a:solidFill>
                      <a:srgbClr val="F8FAFF"/>
                    </a:solidFill>
                  </a:tcPr>
                </a:tc>
                <a:tc>
                  <a:txBody>
                    <a:bodyPr/>
                    <a:lstStyle/>
                    <a:p>
                      <a:r>
                        <a:rPr lang="en-IN" sz="1400">
                          <a:effectLst/>
                        </a:rPr>
                        <a:t>Compilers usually take a large amount of time to analyze the source code. However, the overall execution time is comparatively faster than interpreters.</a:t>
                      </a:r>
                    </a:p>
                  </a:txBody>
                  <a:tcPr marL="179807" marR="179807" marT="89904" marB="89904" anchor="ctr">
                    <a:lnL>
                      <a:noFill/>
                    </a:lnL>
                    <a:lnR>
                      <a:noFill/>
                    </a:lnR>
                    <a:lnT>
                      <a:noFill/>
                    </a:lnT>
                    <a:lnB>
                      <a:noFill/>
                    </a:lnB>
                    <a:solidFill>
                      <a:srgbClr val="F8FAFF"/>
                    </a:solidFill>
                  </a:tcPr>
                </a:tc>
                <a:extLst>
                  <a:ext uri="{0D108BD9-81ED-4DB2-BD59-A6C34878D82A}">
                    <a16:rowId xmlns:a16="http://schemas.microsoft.com/office/drawing/2014/main" val="2660082040"/>
                  </a:ext>
                </a:extLst>
              </a:tr>
              <a:tr h="1042883">
                <a:tc>
                  <a:txBody>
                    <a:bodyPr/>
                    <a:lstStyle/>
                    <a:p>
                      <a:r>
                        <a:rPr lang="en-IN" sz="1400">
                          <a:effectLst/>
                        </a:rPr>
                        <a:t>No intermediate object code is generated, hence are memory efficient.</a:t>
                      </a:r>
                    </a:p>
                  </a:txBody>
                  <a:tcPr marL="179807" marR="179807" marT="89904" marB="89904" anchor="ctr">
                    <a:lnL>
                      <a:noFill/>
                    </a:lnL>
                    <a:lnR>
                      <a:noFill/>
                    </a:lnR>
                    <a:lnT>
                      <a:noFill/>
                    </a:lnT>
                    <a:lnB>
                      <a:noFill/>
                    </a:lnB>
                    <a:solidFill>
                      <a:srgbClr val="F8FAFF"/>
                    </a:solidFill>
                  </a:tcPr>
                </a:tc>
                <a:tc>
                  <a:txBody>
                    <a:bodyPr/>
                    <a:lstStyle/>
                    <a:p>
                      <a:r>
                        <a:rPr lang="en-IN" sz="1400">
                          <a:effectLst/>
                        </a:rPr>
                        <a:t>Generates intermediate object code which further requires linking, hence requires more memory.</a:t>
                      </a:r>
                    </a:p>
                  </a:txBody>
                  <a:tcPr marL="179807" marR="179807" marT="89904" marB="89904" anchor="ctr">
                    <a:lnL>
                      <a:noFill/>
                    </a:lnL>
                    <a:lnR>
                      <a:noFill/>
                    </a:lnR>
                    <a:lnT>
                      <a:noFill/>
                    </a:lnT>
                    <a:lnB>
                      <a:noFill/>
                    </a:lnB>
                    <a:solidFill>
                      <a:srgbClr val="F8FAFF"/>
                    </a:solidFill>
                  </a:tcPr>
                </a:tc>
                <a:extLst>
                  <a:ext uri="{0D108BD9-81ED-4DB2-BD59-A6C34878D82A}">
                    <a16:rowId xmlns:a16="http://schemas.microsoft.com/office/drawing/2014/main" val="3366683835"/>
                  </a:ext>
                </a:extLst>
              </a:tr>
              <a:tr h="827114">
                <a:tc>
                  <a:txBody>
                    <a:bodyPr/>
                    <a:lstStyle/>
                    <a:p>
                      <a:r>
                        <a:rPr lang="en-IN" sz="1400">
                          <a:effectLst/>
                        </a:rPr>
                        <a:t>Programming languages like JavaScript, Python, Ruby use interpreters.</a:t>
                      </a:r>
                    </a:p>
                  </a:txBody>
                  <a:tcPr marL="179807" marR="179807" marT="89904" marB="89904" anchor="ctr">
                    <a:lnL>
                      <a:noFill/>
                    </a:lnL>
                    <a:lnR>
                      <a:noFill/>
                    </a:lnR>
                    <a:lnT>
                      <a:noFill/>
                    </a:lnT>
                    <a:lnB>
                      <a:noFill/>
                    </a:lnB>
                    <a:solidFill>
                      <a:srgbClr val="F8FAFF"/>
                    </a:solidFill>
                  </a:tcPr>
                </a:tc>
                <a:tc>
                  <a:txBody>
                    <a:bodyPr/>
                    <a:lstStyle/>
                    <a:p>
                      <a:r>
                        <a:rPr lang="en-IN" sz="1400" dirty="0">
                          <a:effectLst/>
                        </a:rPr>
                        <a:t>Programming languages like C, C++, Java use compilers.</a:t>
                      </a:r>
                    </a:p>
                  </a:txBody>
                  <a:tcPr marL="179807" marR="179807" marT="89904" marB="89904" anchor="ctr">
                    <a:lnL>
                      <a:noFill/>
                    </a:lnL>
                    <a:lnR>
                      <a:noFill/>
                    </a:lnR>
                    <a:lnT>
                      <a:noFill/>
                    </a:lnT>
                    <a:lnB>
                      <a:noFill/>
                    </a:lnB>
                    <a:solidFill>
                      <a:srgbClr val="F8FAFF"/>
                    </a:solidFill>
                  </a:tcPr>
                </a:tc>
                <a:extLst>
                  <a:ext uri="{0D108BD9-81ED-4DB2-BD59-A6C34878D82A}">
                    <a16:rowId xmlns:a16="http://schemas.microsoft.com/office/drawing/2014/main" val="2845462360"/>
                  </a:ext>
                </a:extLst>
              </a:tr>
            </a:tbl>
          </a:graphicData>
        </a:graphic>
      </p:graphicFrame>
    </p:spTree>
    <p:extLst>
      <p:ext uri="{BB962C8B-B14F-4D97-AF65-F5344CB8AC3E}">
        <p14:creationId xmlns:p14="http://schemas.microsoft.com/office/powerpoint/2010/main" val="158071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58B-717F-4001-BA20-DC7D788995B7}"/>
              </a:ext>
            </a:extLst>
          </p:cNvPr>
          <p:cNvSpPr>
            <a:spLocks noGrp="1"/>
          </p:cNvSpPr>
          <p:nvPr>
            <p:ph type="title"/>
          </p:nvPr>
        </p:nvSpPr>
        <p:spPr/>
        <p:txBody>
          <a:bodyPr/>
          <a:lstStyle/>
          <a:p>
            <a:pPr algn="ctr"/>
            <a:r>
              <a:rPr lang="en-US" altLang="en-US" dirty="0"/>
              <a:t>Hardware</a:t>
            </a:r>
            <a:endParaRPr lang="en-IN" dirty="0"/>
          </a:p>
        </p:txBody>
      </p:sp>
      <p:sp>
        <p:nvSpPr>
          <p:cNvPr id="3" name="Content Placeholder 2">
            <a:extLst>
              <a:ext uri="{FF2B5EF4-FFF2-40B4-BE49-F238E27FC236}">
                <a16:creationId xmlns:a16="http://schemas.microsoft.com/office/drawing/2014/main" id="{31A56DAF-F424-4470-A5FC-F3860CAA2B1E}"/>
              </a:ext>
            </a:extLst>
          </p:cNvPr>
          <p:cNvSpPr>
            <a:spLocks noGrp="1"/>
          </p:cNvSpPr>
          <p:nvPr>
            <p:ph idx="1"/>
          </p:nvPr>
        </p:nvSpPr>
        <p:spPr/>
        <p:txBody>
          <a:bodyPr/>
          <a:lstStyle/>
          <a:p>
            <a:pPr>
              <a:lnSpc>
                <a:spcPct val="90000"/>
              </a:lnSpc>
            </a:pPr>
            <a:r>
              <a:rPr lang="en-US" altLang="en-US" sz="2400" dirty="0"/>
              <a:t>Four components of a computer system:</a:t>
            </a:r>
          </a:p>
          <a:p>
            <a:pPr lvl="1">
              <a:lnSpc>
                <a:spcPct val="90000"/>
              </a:lnSpc>
            </a:pPr>
            <a:r>
              <a:rPr lang="en-US" altLang="en-US" sz="2400" dirty="0"/>
              <a:t>CPU - central processing unit   (memory unit, control unit, arithmetic logic unit)</a:t>
            </a:r>
          </a:p>
          <a:p>
            <a:pPr lvl="2">
              <a:lnSpc>
                <a:spcPct val="90000"/>
              </a:lnSpc>
            </a:pPr>
            <a:r>
              <a:rPr lang="en-US" altLang="en-US" sz="2400" dirty="0"/>
              <a:t>Makes decisions, performs computations, and delegates input/output requests</a:t>
            </a:r>
          </a:p>
          <a:p>
            <a:pPr lvl="1">
              <a:lnSpc>
                <a:spcPct val="90000"/>
              </a:lnSpc>
            </a:pPr>
            <a:r>
              <a:rPr lang="en-US" altLang="en-US" sz="2400" dirty="0"/>
              <a:t>Memory</a:t>
            </a:r>
            <a:r>
              <a:rPr lang="en-US" altLang="zh-CN" sz="2400" dirty="0">
                <a:ea typeface="宋体" panose="02010600030101010101" pitchFamily="2" charset="-122"/>
              </a:rPr>
              <a:t>: Disk Drives, CD drives, Tape drives, USB flash drives.</a:t>
            </a:r>
            <a:endParaRPr lang="en-US" altLang="en-US" sz="2400" dirty="0"/>
          </a:p>
          <a:p>
            <a:pPr lvl="2">
              <a:lnSpc>
                <a:spcPct val="90000"/>
              </a:lnSpc>
            </a:pPr>
            <a:r>
              <a:rPr lang="en-US" altLang="en-US" sz="2400" dirty="0"/>
              <a:t>Stores information</a:t>
            </a:r>
          </a:p>
          <a:p>
            <a:pPr lvl="1">
              <a:lnSpc>
                <a:spcPct val="90000"/>
              </a:lnSpc>
            </a:pPr>
            <a:r>
              <a:rPr lang="en-US" altLang="en-US" sz="2400" dirty="0"/>
              <a:t>Input devices</a:t>
            </a:r>
            <a:r>
              <a:rPr lang="en-US" altLang="zh-CN" sz="2400" dirty="0">
                <a:ea typeface="宋体" panose="02010600030101010101" pitchFamily="2" charset="-122"/>
              </a:rPr>
              <a:t>: Keyboard, Mouse, </a:t>
            </a:r>
            <a:endParaRPr lang="en-US" altLang="en-US" sz="2400" dirty="0"/>
          </a:p>
          <a:p>
            <a:pPr lvl="2">
              <a:lnSpc>
                <a:spcPct val="90000"/>
              </a:lnSpc>
            </a:pPr>
            <a:r>
              <a:rPr lang="en-US" altLang="en-US" sz="2400" dirty="0"/>
              <a:t>Gets information from the user to the computer</a:t>
            </a:r>
          </a:p>
          <a:p>
            <a:pPr lvl="1">
              <a:lnSpc>
                <a:spcPct val="90000"/>
              </a:lnSpc>
            </a:pPr>
            <a:r>
              <a:rPr lang="en-US" altLang="en-US" sz="2400" dirty="0"/>
              <a:t>Output devices</a:t>
            </a:r>
            <a:r>
              <a:rPr lang="en-US" altLang="zh-CN" sz="2400" dirty="0">
                <a:ea typeface="宋体" panose="02010600030101010101" pitchFamily="2" charset="-122"/>
              </a:rPr>
              <a:t>: monitor</a:t>
            </a:r>
            <a:endParaRPr lang="en-US" altLang="en-US" sz="2400" dirty="0"/>
          </a:p>
          <a:p>
            <a:pPr lvl="2">
              <a:lnSpc>
                <a:spcPct val="90000"/>
              </a:lnSpc>
            </a:pPr>
            <a:r>
              <a:rPr lang="en-US" altLang="en-US" sz="2400" dirty="0"/>
              <a:t>Sends information from computer to the user</a:t>
            </a:r>
          </a:p>
          <a:p>
            <a:endParaRPr lang="en-IN" dirty="0"/>
          </a:p>
        </p:txBody>
      </p:sp>
      <p:graphicFrame>
        <p:nvGraphicFramePr>
          <p:cNvPr id="4" name="Object 10">
            <a:extLst>
              <a:ext uri="{FF2B5EF4-FFF2-40B4-BE49-F238E27FC236}">
                <a16:creationId xmlns:a16="http://schemas.microsoft.com/office/drawing/2014/main" id="{2D30DAA6-49C3-4DCA-834E-D741C24EA260}"/>
              </a:ext>
            </a:extLst>
          </p:cNvPr>
          <p:cNvGraphicFramePr>
            <a:graphicFrameLocks noChangeAspect="1"/>
          </p:cNvGraphicFramePr>
          <p:nvPr>
            <p:extLst>
              <p:ext uri="{D42A27DB-BD31-4B8C-83A1-F6EECF244321}">
                <p14:modId xmlns:p14="http://schemas.microsoft.com/office/powerpoint/2010/main" val="1942280506"/>
              </p:ext>
            </p:extLst>
          </p:nvPr>
        </p:nvGraphicFramePr>
        <p:xfrm>
          <a:off x="1233996" y="325977"/>
          <a:ext cx="1600200" cy="1490663"/>
        </p:xfrm>
        <a:graphic>
          <a:graphicData uri="http://schemas.openxmlformats.org/presentationml/2006/ole">
            <mc:AlternateContent xmlns:mc="http://schemas.openxmlformats.org/markup-compatibility/2006">
              <mc:Choice xmlns:v="urn:schemas-microsoft-com:vml" Requires="v">
                <p:oleObj name="Clip" r:id="rId2" imgW="1794600" imgH="1672200" progId="MS_ClipArt_Gallery.2">
                  <p:embed/>
                </p:oleObj>
              </mc:Choice>
              <mc:Fallback>
                <p:oleObj name="Clip" r:id="rId2" imgW="1794600" imgH="1672200" progId="MS_ClipArt_Gallery.2">
                  <p:embed/>
                  <p:pic>
                    <p:nvPicPr>
                      <p:cNvPr id="105482" name="Object 10">
                        <a:extLst>
                          <a:ext uri="{FF2B5EF4-FFF2-40B4-BE49-F238E27FC236}">
                            <a16:creationId xmlns:a16="http://schemas.microsoft.com/office/drawing/2014/main" id="{E6CDC03B-3930-4F84-9065-EF5A10C52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3996" y="325977"/>
                        <a:ext cx="1600200"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6595997F-4A13-40AE-ADE3-DE3641DCD9E4}"/>
              </a:ext>
            </a:extLst>
          </p:cNvPr>
          <p:cNvGraphicFramePr>
            <a:graphicFrameLocks noChangeAspect="1"/>
          </p:cNvGraphicFramePr>
          <p:nvPr>
            <p:extLst>
              <p:ext uri="{D42A27DB-BD31-4B8C-83A1-F6EECF244321}">
                <p14:modId xmlns:p14="http://schemas.microsoft.com/office/powerpoint/2010/main" val="2886927482"/>
              </p:ext>
            </p:extLst>
          </p:nvPr>
        </p:nvGraphicFramePr>
        <p:xfrm>
          <a:off x="10904954" y="1732625"/>
          <a:ext cx="911225" cy="1600200"/>
        </p:xfrm>
        <a:graphic>
          <a:graphicData uri="http://schemas.openxmlformats.org/presentationml/2006/ole">
            <mc:AlternateContent xmlns:mc="http://schemas.openxmlformats.org/markup-compatibility/2006">
              <mc:Choice xmlns:v="urn:schemas-microsoft-com:vml" Requires="v">
                <p:oleObj name="Clip" r:id="rId4" imgW="1927080" imgH="3382560" progId="MS_ClipArt_Gallery.2">
                  <p:embed/>
                </p:oleObj>
              </mc:Choice>
              <mc:Fallback>
                <p:oleObj name="Clip" r:id="rId4" imgW="1927080" imgH="3382560" progId="MS_ClipArt_Gallery.2">
                  <p:embed/>
                  <p:pic>
                    <p:nvPicPr>
                      <p:cNvPr id="105477" name="Object 5">
                        <a:extLst>
                          <a:ext uri="{FF2B5EF4-FFF2-40B4-BE49-F238E27FC236}">
                            <a16:creationId xmlns:a16="http://schemas.microsoft.com/office/drawing/2014/main" id="{8B94CCA8-C6FF-4C50-A0F4-2B07AB4F1A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4954" y="1732625"/>
                        <a:ext cx="911225" cy="1600200"/>
                      </a:xfrm>
                      <a:prstGeom prst="rect">
                        <a:avLst/>
                      </a:prstGeom>
                      <a:solidFill>
                        <a:schemeClr val="accent2">
                          <a:lumMod val="75000"/>
                        </a:schemeClr>
                      </a:solidFill>
                      <a:ln>
                        <a:noFill/>
                      </a:ln>
                      <a:effectLst/>
                    </p:spPr>
                  </p:pic>
                </p:oleObj>
              </mc:Fallback>
            </mc:AlternateContent>
          </a:graphicData>
        </a:graphic>
      </p:graphicFrame>
      <p:graphicFrame>
        <p:nvGraphicFramePr>
          <p:cNvPr id="6" name="Object 4">
            <a:extLst>
              <a:ext uri="{FF2B5EF4-FFF2-40B4-BE49-F238E27FC236}">
                <a16:creationId xmlns:a16="http://schemas.microsoft.com/office/drawing/2014/main" id="{9847E40E-DFF7-405C-B733-62AEF1C76C54}"/>
              </a:ext>
            </a:extLst>
          </p:cNvPr>
          <p:cNvGraphicFramePr>
            <a:graphicFrameLocks noChangeAspect="1"/>
          </p:cNvGraphicFramePr>
          <p:nvPr>
            <p:extLst>
              <p:ext uri="{D42A27DB-BD31-4B8C-83A1-F6EECF244321}">
                <p14:modId xmlns:p14="http://schemas.microsoft.com/office/powerpoint/2010/main" val="3781734927"/>
              </p:ext>
            </p:extLst>
          </p:nvPr>
        </p:nvGraphicFramePr>
        <p:xfrm>
          <a:off x="10589395" y="5106140"/>
          <a:ext cx="1200150" cy="1219200"/>
        </p:xfrm>
        <a:graphic>
          <a:graphicData uri="http://schemas.openxmlformats.org/presentationml/2006/ole">
            <mc:AlternateContent xmlns:mc="http://schemas.openxmlformats.org/markup-compatibility/2006">
              <mc:Choice xmlns:v="urn:schemas-microsoft-com:vml" Requires="v">
                <p:oleObj name="Clip" r:id="rId6" imgW="4755600" imgH="4827960" progId="MS_ClipArt_Gallery.2">
                  <p:embed/>
                </p:oleObj>
              </mc:Choice>
              <mc:Fallback>
                <p:oleObj name="Clip" r:id="rId6" imgW="4755600" imgH="4827960" progId="MS_ClipArt_Gallery.2">
                  <p:embed/>
                  <p:pic>
                    <p:nvPicPr>
                      <p:cNvPr id="105476" name="Object 4">
                        <a:extLst>
                          <a:ext uri="{FF2B5EF4-FFF2-40B4-BE49-F238E27FC236}">
                            <a16:creationId xmlns:a16="http://schemas.microsoft.com/office/drawing/2014/main" id="{6CC3CD2E-8D81-4D48-BF64-4B3DF52C95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9395" y="5106140"/>
                        <a:ext cx="1200150" cy="1219200"/>
                      </a:xfrm>
                      <a:prstGeom prst="rect">
                        <a:avLst/>
                      </a:prstGeom>
                      <a:solidFill>
                        <a:schemeClr val="accent2">
                          <a:lumMod val="75000"/>
                        </a:schemeClr>
                      </a:solidFill>
                      <a:ln>
                        <a:noFill/>
                      </a:ln>
                      <a:effectLst/>
                    </p:spPr>
                  </p:pic>
                </p:oleObj>
              </mc:Fallback>
            </mc:AlternateContent>
          </a:graphicData>
        </a:graphic>
      </p:graphicFrame>
    </p:spTree>
    <p:extLst>
      <p:ext uri="{BB962C8B-B14F-4D97-AF65-F5344CB8AC3E}">
        <p14:creationId xmlns:p14="http://schemas.microsoft.com/office/powerpoint/2010/main" val="2971709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C9BE-C3FB-4F19-823E-5E5CA0993B36}"/>
              </a:ext>
            </a:extLst>
          </p:cNvPr>
          <p:cNvSpPr>
            <a:spLocks noGrp="1"/>
          </p:cNvSpPr>
          <p:nvPr>
            <p:ph type="title"/>
          </p:nvPr>
        </p:nvSpPr>
        <p:spPr/>
        <p:txBody>
          <a:bodyPr/>
          <a:lstStyle/>
          <a:p>
            <a:pPr algn="ctr"/>
            <a:r>
              <a:rPr lang="en-IN" dirty="0"/>
              <a:t>Loader/Linker</a:t>
            </a:r>
          </a:p>
        </p:txBody>
      </p:sp>
      <p:sp>
        <p:nvSpPr>
          <p:cNvPr id="3" name="Content Placeholder 2">
            <a:extLst>
              <a:ext uri="{FF2B5EF4-FFF2-40B4-BE49-F238E27FC236}">
                <a16:creationId xmlns:a16="http://schemas.microsoft.com/office/drawing/2014/main" id="{0D44521E-AF01-4B66-BEC2-629B7EDDBAE2}"/>
              </a:ext>
            </a:extLst>
          </p:cNvPr>
          <p:cNvSpPr>
            <a:spLocks noGrp="1"/>
          </p:cNvSpPr>
          <p:nvPr>
            <p:ph idx="1"/>
          </p:nvPr>
        </p:nvSpPr>
        <p:spPr>
          <a:xfrm>
            <a:off x="782216" y="1607764"/>
            <a:ext cx="10515600" cy="4587860"/>
          </a:xfrm>
        </p:spPr>
        <p:txBody>
          <a:bodyPr>
            <a:normAutofit/>
          </a:bodyPr>
          <a:lstStyle/>
          <a:p>
            <a:pPr marL="0" indent="0" algn="just">
              <a:buNone/>
            </a:pPr>
            <a:r>
              <a:rPr lang="en-IN" sz="2600" b="0" i="0" dirty="0">
                <a:effectLst/>
              </a:rPr>
              <a:t>A linker is special program that combines the object files, generated by compiler/assembler, and other pieces of codes to originate an executable file have. exe extension. In the object file, linker searches and append all libraries needed for execution of file. It regulates memory space that code from each module will hold. It also merges two or more separate object programs and establishes link among them. Generally, linkers are of two types :</a:t>
            </a:r>
          </a:p>
          <a:p>
            <a:pPr marL="514350" indent="-514350" algn="just">
              <a:buFont typeface="+mj-lt"/>
              <a:buAutoNum type="arabicPeriod"/>
            </a:pPr>
            <a:r>
              <a:rPr lang="en-IN" sz="2600" dirty="0"/>
              <a:t>Linkage Editor</a:t>
            </a:r>
          </a:p>
          <a:p>
            <a:pPr marL="514350" indent="-514350" algn="just">
              <a:buFont typeface="+mj-lt"/>
              <a:buAutoNum type="arabicPeriod"/>
            </a:pPr>
            <a:r>
              <a:rPr lang="en-IN" sz="2600" dirty="0"/>
              <a:t>Dynamic linker</a:t>
            </a:r>
          </a:p>
          <a:p>
            <a:pPr marL="0" indent="0" algn="just">
              <a:buNone/>
            </a:pPr>
            <a:endParaRPr lang="en-IN" sz="2600" dirty="0"/>
          </a:p>
        </p:txBody>
      </p:sp>
      <p:pic>
        <p:nvPicPr>
          <p:cNvPr id="7" name="Picture 6" descr="Diagram&#10;&#10;Description automatically generated">
            <a:extLst>
              <a:ext uri="{FF2B5EF4-FFF2-40B4-BE49-F238E27FC236}">
                <a16:creationId xmlns:a16="http://schemas.microsoft.com/office/drawing/2014/main" id="{C6A52C16-DA88-44FF-B9CB-CC745F5CE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559" y="4329405"/>
            <a:ext cx="6438124" cy="1940767"/>
          </a:xfrm>
          <a:prstGeom prst="rect">
            <a:avLst/>
          </a:prstGeom>
        </p:spPr>
      </p:pic>
    </p:spTree>
    <p:extLst>
      <p:ext uri="{BB962C8B-B14F-4D97-AF65-F5344CB8AC3E}">
        <p14:creationId xmlns:p14="http://schemas.microsoft.com/office/powerpoint/2010/main" val="169153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5F65-D7FA-4F34-AB58-8328638A0E86}"/>
              </a:ext>
            </a:extLst>
          </p:cNvPr>
          <p:cNvSpPr>
            <a:spLocks noGrp="1"/>
          </p:cNvSpPr>
          <p:nvPr>
            <p:ph type="title"/>
          </p:nvPr>
        </p:nvSpPr>
        <p:spPr>
          <a:xfrm>
            <a:off x="838200" y="365125"/>
            <a:ext cx="10515600" cy="966525"/>
          </a:xfrm>
        </p:spPr>
        <p:txBody>
          <a:bodyPr/>
          <a:lstStyle/>
          <a:p>
            <a:pPr algn="ctr"/>
            <a:r>
              <a:rPr lang="en-IN" dirty="0"/>
              <a:t>Loader/Linker</a:t>
            </a:r>
          </a:p>
        </p:txBody>
      </p:sp>
      <p:sp>
        <p:nvSpPr>
          <p:cNvPr id="3" name="Content Placeholder 2">
            <a:extLst>
              <a:ext uri="{FF2B5EF4-FFF2-40B4-BE49-F238E27FC236}">
                <a16:creationId xmlns:a16="http://schemas.microsoft.com/office/drawing/2014/main" id="{88E16720-8D48-4B52-B5EE-EB6FABF5F20B}"/>
              </a:ext>
            </a:extLst>
          </p:cNvPr>
          <p:cNvSpPr>
            <a:spLocks noGrp="1"/>
          </p:cNvSpPr>
          <p:nvPr>
            <p:ph idx="1"/>
          </p:nvPr>
        </p:nvSpPr>
        <p:spPr>
          <a:xfrm>
            <a:off x="838200" y="1482571"/>
            <a:ext cx="10515600" cy="4694392"/>
          </a:xfrm>
        </p:spPr>
        <p:txBody>
          <a:bodyPr/>
          <a:lstStyle/>
          <a:p>
            <a:pPr algn="just"/>
            <a:r>
              <a:rPr lang="en-IN" b="0" i="0" dirty="0">
                <a:effectLst/>
                <a:latin typeface="urw-din"/>
              </a:rPr>
              <a:t>The loader is special program that takes input of object code from linker, loads it to main memory, and prepares this code for execution by computer. Loader allocates memory space to program. Even it settles down symbolic reference between objects. It in charge of loading programs and libraries in operating system. The embedded computer systems don’t have loaders. In them, code is executed through ROM. Generally, loader has three types of approach :</a:t>
            </a:r>
          </a:p>
          <a:p>
            <a:pPr marL="514350" indent="-514350" algn="just">
              <a:buFont typeface="+mj-lt"/>
              <a:buAutoNum type="arabicPeriod"/>
            </a:pPr>
            <a:r>
              <a:rPr lang="en-IN" dirty="0">
                <a:latin typeface="urw-din"/>
              </a:rPr>
              <a:t>Absolute loading</a:t>
            </a:r>
          </a:p>
          <a:p>
            <a:pPr marL="514350" indent="-514350" algn="just">
              <a:buFont typeface="+mj-lt"/>
              <a:buAutoNum type="arabicPeriod"/>
            </a:pPr>
            <a:r>
              <a:rPr lang="en-IN" dirty="0">
                <a:latin typeface="urw-din"/>
              </a:rPr>
              <a:t>Relocate loading</a:t>
            </a:r>
          </a:p>
          <a:p>
            <a:pPr marL="514350" indent="-514350" algn="just">
              <a:buFont typeface="+mj-lt"/>
              <a:buAutoNum type="arabicPeriod"/>
            </a:pPr>
            <a:r>
              <a:rPr lang="en-IN" dirty="0">
                <a:latin typeface="urw-din"/>
              </a:rPr>
              <a:t>Dynamic run-time loading</a:t>
            </a:r>
            <a:endParaRPr lang="en-IN" dirty="0"/>
          </a:p>
        </p:txBody>
      </p:sp>
    </p:spTree>
    <p:extLst>
      <p:ext uri="{BB962C8B-B14F-4D97-AF65-F5344CB8AC3E}">
        <p14:creationId xmlns:p14="http://schemas.microsoft.com/office/powerpoint/2010/main" val="2462115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92F4-7A5B-4001-A84A-78F466936252}"/>
              </a:ext>
            </a:extLst>
          </p:cNvPr>
          <p:cNvSpPr>
            <a:spLocks noGrp="1"/>
          </p:cNvSpPr>
          <p:nvPr>
            <p:ph type="title"/>
          </p:nvPr>
        </p:nvSpPr>
        <p:spPr>
          <a:xfrm>
            <a:off x="838200" y="365126"/>
            <a:ext cx="10515600" cy="1064180"/>
          </a:xfrm>
        </p:spPr>
        <p:txBody>
          <a:bodyPr/>
          <a:lstStyle/>
          <a:p>
            <a:pPr algn="ctr"/>
            <a:r>
              <a:rPr lang="en-IN" dirty="0">
                <a:solidFill>
                  <a:srgbClr val="000000"/>
                </a:solidFill>
                <a:effectLst/>
              </a:rPr>
              <a:t>Linker Versus Loader</a:t>
            </a:r>
            <a:endParaRPr lang="en-IN" dirty="0"/>
          </a:p>
        </p:txBody>
      </p:sp>
      <p:graphicFrame>
        <p:nvGraphicFramePr>
          <p:cNvPr id="4" name="Content Placeholder 3">
            <a:extLst>
              <a:ext uri="{FF2B5EF4-FFF2-40B4-BE49-F238E27FC236}">
                <a16:creationId xmlns:a16="http://schemas.microsoft.com/office/drawing/2014/main" id="{3A899BB5-0DD1-41D8-8B47-80590E38DEA5}"/>
              </a:ext>
            </a:extLst>
          </p:cNvPr>
          <p:cNvGraphicFramePr>
            <a:graphicFrameLocks noGrp="1"/>
          </p:cNvGraphicFramePr>
          <p:nvPr>
            <p:ph idx="1"/>
            <p:extLst>
              <p:ext uri="{D42A27DB-BD31-4B8C-83A1-F6EECF244321}">
                <p14:modId xmlns:p14="http://schemas.microsoft.com/office/powerpoint/2010/main" val="4287412750"/>
              </p:ext>
            </p:extLst>
          </p:nvPr>
        </p:nvGraphicFramePr>
        <p:xfrm>
          <a:off x="2272684" y="1766656"/>
          <a:ext cx="7244178" cy="4428061"/>
        </p:xfrm>
        <a:graphic>
          <a:graphicData uri="http://schemas.openxmlformats.org/drawingml/2006/table">
            <a:tbl>
              <a:tblPr/>
              <a:tblGrid>
                <a:gridCol w="2414726">
                  <a:extLst>
                    <a:ext uri="{9D8B030D-6E8A-4147-A177-3AD203B41FA5}">
                      <a16:colId xmlns:a16="http://schemas.microsoft.com/office/drawing/2014/main" val="319602396"/>
                    </a:ext>
                  </a:extLst>
                </a:gridCol>
                <a:gridCol w="2414726">
                  <a:extLst>
                    <a:ext uri="{9D8B030D-6E8A-4147-A177-3AD203B41FA5}">
                      <a16:colId xmlns:a16="http://schemas.microsoft.com/office/drawing/2014/main" val="3857822804"/>
                    </a:ext>
                  </a:extLst>
                </a:gridCol>
                <a:gridCol w="2414726">
                  <a:extLst>
                    <a:ext uri="{9D8B030D-6E8A-4147-A177-3AD203B41FA5}">
                      <a16:colId xmlns:a16="http://schemas.microsoft.com/office/drawing/2014/main" val="1401340019"/>
                    </a:ext>
                  </a:extLst>
                </a:gridCol>
              </a:tblGrid>
              <a:tr h="397445">
                <a:tc>
                  <a:txBody>
                    <a:bodyPr/>
                    <a:lstStyle/>
                    <a:p>
                      <a:pPr algn="ctr" fontAlgn="base"/>
                      <a:br>
                        <a:rPr lang="en-IN" sz="1000" b="1" cap="all" dirty="0">
                          <a:solidFill>
                            <a:srgbClr val="000000"/>
                          </a:solidFill>
                          <a:effectLst/>
                        </a:rPr>
                      </a:br>
                      <a:r>
                        <a:rPr lang="en-IN" sz="1000" b="1" cap="all" dirty="0">
                          <a:solidFill>
                            <a:srgbClr val="000000"/>
                          </a:solidFill>
                          <a:effectLst/>
                        </a:rPr>
                        <a:t>S No.</a:t>
                      </a:r>
                    </a:p>
                  </a:txBody>
                  <a:tcPr marL="42452" marR="42452" marT="42452" marB="42452"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000" b="1" cap="all" dirty="0">
                        <a:solidFill>
                          <a:srgbClr val="000000"/>
                        </a:solidFill>
                        <a:effectLst/>
                      </a:endParaRPr>
                    </a:p>
                    <a:p>
                      <a:pPr algn="ctr" fontAlgn="base"/>
                      <a:r>
                        <a:rPr lang="en-IN" sz="1000" b="1" cap="all" dirty="0">
                          <a:solidFill>
                            <a:srgbClr val="000000"/>
                          </a:solidFill>
                          <a:effectLst/>
                        </a:rPr>
                        <a:t>LINKER</a:t>
                      </a:r>
                    </a:p>
                  </a:txBody>
                  <a:tcPr marL="42452" marR="42452" marT="42452" marB="42452"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r>
                        <a:rPr lang="en-IN" sz="1000" dirty="0"/>
                        <a:t>                                   </a:t>
                      </a:r>
                    </a:p>
                    <a:p>
                      <a:r>
                        <a:rPr lang="en-IN" sz="1000" b="1" cap="all" dirty="0">
                          <a:solidFill>
                            <a:srgbClr val="000000"/>
                          </a:solidFill>
                          <a:effectLst/>
                        </a:rPr>
                        <a:t>                              LOADER</a:t>
                      </a:r>
                      <a:endParaRPr lang="en-IN" sz="1000" dirty="0"/>
                    </a:p>
                  </a:txBody>
                  <a:tcPr marL="50942" marR="50942" marT="25471" marB="25471">
                    <a:lnL>
                      <a:noFill/>
                    </a:lnL>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3699624662"/>
                  </a:ext>
                </a:extLst>
              </a:tr>
              <a:tr h="542168">
                <a:tc>
                  <a:txBody>
                    <a:bodyPr/>
                    <a:lstStyle/>
                    <a:p>
                      <a:pPr algn="ctr" fontAlgn="base"/>
                      <a:r>
                        <a:rPr lang="en-IN" sz="1000" b="0" dirty="0">
                          <a:effectLst/>
                        </a:rPr>
                        <a:t>1</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dirty="0">
                          <a:effectLst/>
                        </a:rPr>
                        <a:t>The main function of Linker is to generate executable files.</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Whereas main objective of Loader is to executable files to main memory.</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475170023"/>
                  </a:ext>
                </a:extLst>
              </a:tr>
              <a:tr h="542168">
                <a:tc>
                  <a:txBody>
                    <a:bodyPr/>
                    <a:lstStyle/>
                    <a:p>
                      <a:pPr algn="ctr" fontAlgn="base"/>
                      <a:r>
                        <a:rPr lang="en-IN" sz="1000" b="0" dirty="0">
                          <a:effectLst/>
                        </a:rPr>
                        <a:t>2</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The linker takes input of object code generated by compiler/assembler.</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And the loader takes input of executable files generated by linker.</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64457606"/>
                  </a:ext>
                </a:extLst>
              </a:tr>
              <a:tr h="853211">
                <a:tc>
                  <a:txBody>
                    <a:bodyPr/>
                    <a:lstStyle/>
                    <a:p>
                      <a:pPr algn="ctr" fontAlgn="base"/>
                      <a:r>
                        <a:rPr lang="en-IN" sz="1000" b="0" dirty="0">
                          <a:effectLst/>
                        </a:rPr>
                        <a:t>3</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Linking can be defined as process of combining various pieces of codes and source code to obtain executable code.</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dirty="0">
                          <a:effectLst/>
                        </a:rPr>
                        <a:t>Loading can be defined as process of loading executable codes to main memory for further execution.</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807501847"/>
                  </a:ext>
                </a:extLst>
              </a:tr>
              <a:tr h="853211">
                <a:tc>
                  <a:txBody>
                    <a:bodyPr/>
                    <a:lstStyle/>
                    <a:p>
                      <a:pPr algn="ctr" fontAlgn="base"/>
                      <a:r>
                        <a:rPr lang="en-IN" sz="1000" b="0" dirty="0">
                          <a:effectLst/>
                        </a:rPr>
                        <a:t>4</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Linker is of 2 types: Linkage Editor and Dynamic Linker.</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Loader is of 3 types: Absolute loading, Relocatable loading and Dynamic run-time loading.</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673419524"/>
                  </a:ext>
                </a:extLst>
              </a:tr>
              <a:tr h="542168">
                <a:tc>
                  <a:txBody>
                    <a:bodyPr/>
                    <a:lstStyle/>
                    <a:p>
                      <a:pPr algn="ctr" fontAlgn="base"/>
                      <a:r>
                        <a:rPr lang="en-IN" sz="1000" b="0" dirty="0">
                          <a:effectLst/>
                        </a:rPr>
                        <a:t>5</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Another use of linker is to combine all object modules.</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000" b="0">
                          <a:effectLst/>
                        </a:rPr>
                        <a:t>It helps in allocating the address to executable codes/files.</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13094773"/>
                  </a:ext>
                </a:extLst>
              </a:tr>
              <a:tr h="697690">
                <a:tc>
                  <a:txBody>
                    <a:bodyPr/>
                    <a:lstStyle/>
                    <a:p>
                      <a:pPr algn="ctr" fontAlgn="base"/>
                      <a:r>
                        <a:rPr lang="en-IN" sz="1000" b="0" dirty="0">
                          <a:effectLst/>
                        </a:rPr>
                        <a:t>6</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000" b="0">
                          <a:effectLst/>
                        </a:rPr>
                        <a:t>Linker is also responsible for arranging objects in program’s address space.</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000" b="0" dirty="0">
                          <a:effectLst/>
                        </a:rPr>
                        <a:t>Loader is also responsible for adjusting references which are used within the program.</a:t>
                      </a:r>
                    </a:p>
                  </a:txBody>
                  <a:tcPr marL="74291" marR="74291" marT="37146" marB="37146"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55430735"/>
                  </a:ext>
                </a:extLst>
              </a:tr>
            </a:tbl>
          </a:graphicData>
        </a:graphic>
      </p:graphicFrame>
    </p:spTree>
    <p:extLst>
      <p:ext uri="{BB962C8B-B14F-4D97-AF65-F5344CB8AC3E}">
        <p14:creationId xmlns:p14="http://schemas.microsoft.com/office/powerpoint/2010/main" val="132289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F517-D913-4874-B9EC-BB532BA3A9A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AD255D8-99E8-4450-B7DF-C1B73FF1DBA5}"/>
              </a:ext>
            </a:extLst>
          </p:cNvPr>
          <p:cNvSpPr>
            <a:spLocks noGrp="1"/>
          </p:cNvSpPr>
          <p:nvPr>
            <p:ph idx="1"/>
          </p:nvPr>
        </p:nvSpPr>
        <p:spPr/>
        <p:txBody>
          <a:bodyPr>
            <a:normAutofit/>
          </a:bodyPr>
          <a:lstStyle/>
          <a:p>
            <a:pPr marL="514350" indent="-514350" algn="just">
              <a:buAutoNum type="arabicPeriod"/>
            </a:pPr>
            <a:r>
              <a:rPr lang="en-IN" sz="1200" b="0" i="0" dirty="0">
                <a:effectLst/>
                <a:latin typeface="Times New Roman" panose="02020603050405020304" pitchFamily="18" charset="0"/>
                <a:cs typeface="Times New Roman" panose="02020603050405020304" pitchFamily="18" charset="0"/>
              </a:rPr>
              <a:t>Christensson, P. (2014, September 5). </a:t>
            </a:r>
            <a:r>
              <a:rPr lang="en-IN" sz="1200" b="0" i="1" dirty="0">
                <a:effectLst/>
                <a:latin typeface="Times New Roman" panose="02020603050405020304" pitchFamily="18" charset="0"/>
                <a:cs typeface="Times New Roman" panose="02020603050405020304" pitchFamily="18" charset="0"/>
              </a:rPr>
              <a:t>Assembler Definition</a:t>
            </a:r>
            <a:r>
              <a:rPr lang="en-IN" sz="1200" b="0" i="0" dirty="0">
                <a:effectLst/>
                <a:latin typeface="Times New Roman" panose="02020603050405020304" pitchFamily="18" charset="0"/>
                <a:cs typeface="Times New Roman" panose="02020603050405020304" pitchFamily="18" charset="0"/>
              </a:rPr>
              <a:t>. Retrieved 2020, Dec 11, from </a:t>
            </a:r>
            <a:r>
              <a:rPr lang="en-IN" sz="12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https://techterms.com</a:t>
            </a:r>
            <a:endParaRPr lang="en-IN" sz="1200" b="0" i="0" dirty="0">
              <a:effectLst/>
              <a:latin typeface="Times New Roman" panose="02020603050405020304" pitchFamily="18" charset="0"/>
              <a:cs typeface="Times New Roman" panose="02020603050405020304" pitchFamily="18" charset="0"/>
            </a:endParaRPr>
          </a:p>
          <a:p>
            <a:pPr marL="514350" indent="-514350" algn="just">
              <a:buAutoNum type="arabicPeriod"/>
            </a:pPr>
            <a:r>
              <a:rPr lang="en-IN" sz="1200" b="0" i="0" dirty="0">
                <a:effectLst/>
                <a:latin typeface="Times New Roman" panose="02020603050405020304" pitchFamily="18" charset="0"/>
                <a:cs typeface="Times New Roman" panose="02020603050405020304" pitchFamily="18" charset="0"/>
              </a:rPr>
              <a:t>Christensson, P. (2019, February 14). </a:t>
            </a:r>
            <a:r>
              <a:rPr lang="en-IN" sz="1200" b="0" i="1" dirty="0">
                <a:effectLst/>
                <a:latin typeface="Times New Roman" panose="02020603050405020304" pitchFamily="18" charset="0"/>
                <a:cs typeface="Times New Roman" panose="02020603050405020304" pitchFamily="18" charset="0"/>
              </a:rPr>
              <a:t>Low-Level Language Definition</a:t>
            </a:r>
            <a:r>
              <a:rPr lang="en-IN" sz="1200" b="0" i="0" dirty="0">
                <a:effectLst/>
                <a:latin typeface="Times New Roman" panose="02020603050405020304" pitchFamily="18" charset="0"/>
                <a:cs typeface="Times New Roman" panose="02020603050405020304" pitchFamily="18" charset="0"/>
              </a:rPr>
              <a:t>. Retrieved 2020, Dec 11, from https://techterms.com</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29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33F0-09A9-47F0-B351-14CD1F5F249B}"/>
              </a:ext>
            </a:extLst>
          </p:cNvPr>
          <p:cNvSpPr>
            <a:spLocks noGrp="1"/>
          </p:cNvSpPr>
          <p:nvPr>
            <p:ph type="title"/>
          </p:nvPr>
        </p:nvSpPr>
        <p:spPr>
          <a:xfrm>
            <a:off x="838200" y="365125"/>
            <a:ext cx="10515600" cy="984281"/>
          </a:xfrm>
        </p:spPr>
        <p:txBody>
          <a:bodyPr/>
          <a:lstStyle/>
          <a:p>
            <a:pPr algn="ctr"/>
            <a:r>
              <a:rPr lang="en-US" altLang="en-US" dirty="0"/>
              <a:t>Hardware</a:t>
            </a:r>
            <a:endParaRPr lang="en-IN" dirty="0"/>
          </a:p>
        </p:txBody>
      </p:sp>
      <p:graphicFrame>
        <p:nvGraphicFramePr>
          <p:cNvPr id="4" name="Content Placeholder 3">
            <a:extLst>
              <a:ext uri="{FF2B5EF4-FFF2-40B4-BE49-F238E27FC236}">
                <a16:creationId xmlns:a16="http://schemas.microsoft.com/office/drawing/2014/main" id="{3C738896-002B-4ECD-A033-1423B6DFDD8D}"/>
              </a:ext>
            </a:extLst>
          </p:cNvPr>
          <p:cNvGraphicFramePr>
            <a:graphicFrameLocks noGrp="1"/>
          </p:cNvGraphicFramePr>
          <p:nvPr>
            <p:ph idx="1"/>
            <p:extLst>
              <p:ext uri="{D42A27DB-BD31-4B8C-83A1-F6EECF244321}">
                <p14:modId xmlns:p14="http://schemas.microsoft.com/office/powerpoint/2010/main" val="2232520380"/>
              </p:ext>
            </p:extLst>
          </p:nvPr>
        </p:nvGraphicFramePr>
        <p:xfrm>
          <a:off x="3085159" y="2107128"/>
          <a:ext cx="6003925" cy="3273425"/>
        </p:xfrm>
        <a:graphic>
          <a:graphicData uri="http://schemas.openxmlformats.org/presentationml/2006/ole">
            <mc:AlternateContent xmlns:mc="http://schemas.openxmlformats.org/markup-compatibility/2006">
              <mc:Choice xmlns:v="urn:schemas-microsoft-com:vml" Requires="v">
                <p:oleObj name="VISIO" r:id="rId2" imgW="6003720" imgH="3273120" progId="Visio.Drawing.4">
                  <p:embed/>
                </p:oleObj>
              </mc:Choice>
              <mc:Fallback>
                <p:oleObj name="VISIO" r:id="rId2" imgW="6003720" imgH="3273120" progId="Visio.Drawing.4">
                  <p:embed/>
                  <p:pic>
                    <p:nvPicPr>
                      <p:cNvPr id="107523" name="Object 3">
                        <a:extLst>
                          <a:ext uri="{FF2B5EF4-FFF2-40B4-BE49-F238E27FC236}">
                            <a16:creationId xmlns:a16="http://schemas.microsoft.com/office/drawing/2014/main" id="{2668CD64-4DB9-4AD6-98E9-F5513C7986D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blackGray">
                      <a:xfrm>
                        <a:off x="3085159" y="2107128"/>
                        <a:ext cx="6003925"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555F4DC4-E9FB-4798-855F-0E11CD0CD711}"/>
              </a:ext>
            </a:extLst>
          </p:cNvPr>
          <p:cNvGraphicFramePr>
            <a:graphicFrameLocks noChangeAspect="1"/>
          </p:cNvGraphicFramePr>
          <p:nvPr>
            <p:extLst>
              <p:ext uri="{D42A27DB-BD31-4B8C-83A1-F6EECF244321}">
                <p14:modId xmlns:p14="http://schemas.microsoft.com/office/powerpoint/2010/main" val="1107696003"/>
              </p:ext>
            </p:extLst>
          </p:nvPr>
        </p:nvGraphicFramePr>
        <p:xfrm>
          <a:off x="9576786" y="2551590"/>
          <a:ext cx="1600200" cy="1249363"/>
        </p:xfrm>
        <a:graphic>
          <a:graphicData uri="http://schemas.openxmlformats.org/presentationml/2006/ole">
            <mc:AlternateContent xmlns:mc="http://schemas.openxmlformats.org/markup-compatibility/2006">
              <mc:Choice xmlns:v="urn:schemas-microsoft-com:vml" Requires="v">
                <p:oleObj name="Clip" r:id="rId4" imgW="818280" imgH="639000" progId="MS_ClipArt_Gallery.2">
                  <p:embed/>
                </p:oleObj>
              </mc:Choice>
              <mc:Fallback>
                <p:oleObj name="Clip" r:id="rId4" imgW="818280" imgH="639000" progId="MS_ClipArt_Gallery.2">
                  <p:embed/>
                  <p:pic>
                    <p:nvPicPr>
                      <p:cNvPr id="107524" name="Object 4">
                        <a:extLst>
                          <a:ext uri="{FF2B5EF4-FFF2-40B4-BE49-F238E27FC236}">
                            <a16:creationId xmlns:a16="http://schemas.microsoft.com/office/drawing/2014/main" id="{203AFECD-E070-4B95-949A-6A1F24E356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6786" y="2551590"/>
                        <a:ext cx="1600200" cy="1249363"/>
                      </a:xfrm>
                      <a:prstGeom prst="rect">
                        <a:avLst/>
                      </a:prstGeom>
                      <a:solidFill>
                        <a:schemeClr val="bg2">
                          <a:lumMod val="10000"/>
                        </a:schemeClr>
                      </a:solidFill>
                      <a:ln>
                        <a:noFill/>
                      </a:ln>
                      <a:effectLst/>
                    </p:spPr>
                  </p:pic>
                </p:oleObj>
              </mc:Fallback>
            </mc:AlternateContent>
          </a:graphicData>
        </a:graphic>
      </p:graphicFrame>
      <p:graphicFrame>
        <p:nvGraphicFramePr>
          <p:cNvPr id="6" name="Object 7">
            <a:extLst>
              <a:ext uri="{FF2B5EF4-FFF2-40B4-BE49-F238E27FC236}">
                <a16:creationId xmlns:a16="http://schemas.microsoft.com/office/drawing/2014/main" id="{FF865992-29DD-46C7-96D6-7BC129FF4787}"/>
              </a:ext>
            </a:extLst>
          </p:cNvPr>
          <p:cNvGraphicFramePr>
            <a:graphicFrameLocks noChangeAspect="1"/>
          </p:cNvGraphicFramePr>
          <p:nvPr>
            <p:extLst>
              <p:ext uri="{D42A27DB-BD31-4B8C-83A1-F6EECF244321}">
                <p14:modId xmlns:p14="http://schemas.microsoft.com/office/powerpoint/2010/main" val="2533160854"/>
              </p:ext>
            </p:extLst>
          </p:nvPr>
        </p:nvGraphicFramePr>
        <p:xfrm>
          <a:off x="10034496" y="3935767"/>
          <a:ext cx="1462087" cy="1501775"/>
        </p:xfrm>
        <a:graphic>
          <a:graphicData uri="http://schemas.openxmlformats.org/presentationml/2006/ole">
            <mc:AlternateContent xmlns:mc="http://schemas.openxmlformats.org/markup-compatibility/2006">
              <mc:Choice xmlns:v="urn:schemas-microsoft-com:vml" Requires="v">
                <p:oleObj name="Clip" r:id="rId6" imgW="1462680" imgH="1502280" progId="MS_ClipArt_Gallery.2">
                  <p:embed/>
                </p:oleObj>
              </mc:Choice>
              <mc:Fallback>
                <p:oleObj name="Clip" r:id="rId6" imgW="1462680" imgH="1502280" progId="MS_ClipArt_Gallery.2">
                  <p:embed/>
                  <p:pic>
                    <p:nvPicPr>
                      <p:cNvPr id="107527" name="Object 7">
                        <a:extLst>
                          <a:ext uri="{FF2B5EF4-FFF2-40B4-BE49-F238E27FC236}">
                            <a16:creationId xmlns:a16="http://schemas.microsoft.com/office/drawing/2014/main" id="{771B492D-C344-4193-A148-B5BA924604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4496" y="3935767"/>
                        <a:ext cx="1462087" cy="1501775"/>
                      </a:xfrm>
                      <a:prstGeom prst="rect">
                        <a:avLst/>
                      </a:prstGeom>
                      <a:solidFill>
                        <a:schemeClr val="tx2">
                          <a:lumMod val="75000"/>
                        </a:schemeClr>
                      </a:solidFill>
                      <a:ln>
                        <a:noFill/>
                      </a:ln>
                      <a:effectLst/>
                    </p:spPr>
                  </p:pic>
                </p:oleObj>
              </mc:Fallback>
            </mc:AlternateContent>
          </a:graphicData>
        </a:graphic>
      </p:graphicFrame>
      <p:graphicFrame>
        <p:nvGraphicFramePr>
          <p:cNvPr id="7" name="Object 9">
            <a:extLst>
              <a:ext uri="{FF2B5EF4-FFF2-40B4-BE49-F238E27FC236}">
                <a16:creationId xmlns:a16="http://schemas.microsoft.com/office/drawing/2014/main" id="{A3388F6A-7667-4AFF-AFB6-C3F54DDD6B41}"/>
              </a:ext>
            </a:extLst>
          </p:cNvPr>
          <p:cNvGraphicFramePr>
            <a:graphicFrameLocks noChangeAspect="1"/>
          </p:cNvGraphicFramePr>
          <p:nvPr>
            <p:extLst>
              <p:ext uri="{D42A27DB-BD31-4B8C-83A1-F6EECF244321}">
                <p14:modId xmlns:p14="http://schemas.microsoft.com/office/powerpoint/2010/main" val="2798002071"/>
              </p:ext>
            </p:extLst>
          </p:nvPr>
        </p:nvGraphicFramePr>
        <p:xfrm>
          <a:off x="4352278" y="5425612"/>
          <a:ext cx="3168650" cy="1308100"/>
        </p:xfrm>
        <a:graphic>
          <a:graphicData uri="http://schemas.openxmlformats.org/presentationml/2006/ole">
            <mc:AlternateContent xmlns:mc="http://schemas.openxmlformats.org/markup-compatibility/2006">
              <mc:Choice xmlns:v="urn:schemas-microsoft-com:vml" Requires="v">
                <p:oleObj name="CorelPhotoPaint.Image.8" r:id="rId8" imgW="88560" imgH="45360" progId="CorelPhotoPaint.Image.8">
                  <p:embed/>
                </p:oleObj>
              </mc:Choice>
              <mc:Fallback>
                <p:oleObj name="CorelPhotoPaint.Image.8" r:id="rId8" imgW="88560" imgH="45360" progId="CorelPhotoPaint.Image.8">
                  <p:embed/>
                  <p:pic>
                    <p:nvPicPr>
                      <p:cNvPr id="107529" name="Object 9">
                        <a:extLst>
                          <a:ext uri="{FF2B5EF4-FFF2-40B4-BE49-F238E27FC236}">
                            <a16:creationId xmlns:a16="http://schemas.microsoft.com/office/drawing/2014/main" id="{4517E229-3361-465C-8147-464864FA23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b="18898"/>
                      <a:stretch>
                        <a:fillRect/>
                      </a:stretch>
                    </p:blipFill>
                    <p:spPr bwMode="auto">
                      <a:xfrm>
                        <a:off x="4352278" y="5425612"/>
                        <a:ext cx="3168650" cy="1308100"/>
                      </a:xfrm>
                      <a:prstGeom prst="rect">
                        <a:avLst/>
                      </a:prstGeom>
                      <a:solidFill>
                        <a:schemeClr val="bg2">
                          <a:lumMod val="10000"/>
                        </a:schemeClr>
                      </a:solid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1986157E-BBEC-4AA3-83A2-A2080E49A28E}"/>
              </a:ext>
            </a:extLst>
          </p:cNvPr>
          <p:cNvGraphicFramePr>
            <a:graphicFrameLocks noChangeAspect="1"/>
          </p:cNvGraphicFramePr>
          <p:nvPr>
            <p:extLst>
              <p:ext uri="{D42A27DB-BD31-4B8C-83A1-F6EECF244321}">
                <p14:modId xmlns:p14="http://schemas.microsoft.com/office/powerpoint/2010/main" val="548952530"/>
              </p:ext>
            </p:extLst>
          </p:nvPr>
        </p:nvGraphicFramePr>
        <p:xfrm>
          <a:off x="7114713" y="1367901"/>
          <a:ext cx="1135063" cy="1366838"/>
        </p:xfrm>
        <a:graphic>
          <a:graphicData uri="http://schemas.openxmlformats.org/presentationml/2006/ole">
            <mc:AlternateContent xmlns:mc="http://schemas.openxmlformats.org/markup-compatibility/2006">
              <mc:Choice xmlns:v="urn:schemas-microsoft-com:vml" Requires="v">
                <p:oleObj name="Clip" r:id="rId10" imgW="3681360" imgH="4426920" progId="MS_ClipArt_Gallery.2">
                  <p:embed/>
                </p:oleObj>
              </mc:Choice>
              <mc:Fallback>
                <p:oleObj name="Clip" r:id="rId10" imgW="3681360" imgH="4426920" progId="MS_ClipArt_Gallery.2">
                  <p:embed/>
                  <p:pic>
                    <p:nvPicPr>
                      <p:cNvPr id="107525" name="Object 5">
                        <a:extLst>
                          <a:ext uri="{FF2B5EF4-FFF2-40B4-BE49-F238E27FC236}">
                            <a16:creationId xmlns:a16="http://schemas.microsoft.com/office/drawing/2014/main" id="{DD0FC14D-9B03-4557-809E-F46818F3B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14713" y="1367901"/>
                        <a:ext cx="1135063" cy="1366838"/>
                      </a:xfrm>
                      <a:prstGeom prst="rect">
                        <a:avLst/>
                      </a:prstGeom>
                      <a:solidFill>
                        <a:schemeClr val="bg2">
                          <a:lumMod val="25000"/>
                        </a:schemeClr>
                      </a:solidFill>
                      <a:ln>
                        <a:noFill/>
                      </a:ln>
                      <a:effectLst/>
                    </p:spPr>
                  </p:pic>
                </p:oleObj>
              </mc:Fallback>
            </mc:AlternateContent>
          </a:graphicData>
        </a:graphic>
      </p:graphicFrame>
      <p:graphicFrame>
        <p:nvGraphicFramePr>
          <p:cNvPr id="10" name="Object 10">
            <a:extLst>
              <a:ext uri="{FF2B5EF4-FFF2-40B4-BE49-F238E27FC236}">
                <a16:creationId xmlns:a16="http://schemas.microsoft.com/office/drawing/2014/main" id="{46874B98-B307-4694-A1D7-40B9E8A1BD93}"/>
              </a:ext>
            </a:extLst>
          </p:cNvPr>
          <p:cNvGraphicFramePr>
            <a:graphicFrameLocks noChangeAspect="1"/>
          </p:cNvGraphicFramePr>
          <p:nvPr>
            <p:extLst>
              <p:ext uri="{D42A27DB-BD31-4B8C-83A1-F6EECF244321}">
                <p14:modId xmlns:p14="http://schemas.microsoft.com/office/powerpoint/2010/main" val="1060926164"/>
              </p:ext>
            </p:extLst>
          </p:nvPr>
        </p:nvGraphicFramePr>
        <p:xfrm>
          <a:off x="1225119" y="2333347"/>
          <a:ext cx="2014538" cy="576263"/>
        </p:xfrm>
        <a:graphic>
          <a:graphicData uri="http://schemas.openxmlformats.org/presentationml/2006/ole">
            <mc:AlternateContent xmlns:mc="http://schemas.openxmlformats.org/markup-compatibility/2006">
              <mc:Choice xmlns:v="urn:schemas-microsoft-com:vml" Requires="v">
                <p:oleObj name="CorelPhotoPaint.Image.8" r:id="rId12" imgW="67320" imgH="19080" progId="CorelPhotoPaint.Image.8">
                  <p:embed/>
                </p:oleObj>
              </mc:Choice>
              <mc:Fallback>
                <p:oleObj name="CorelPhotoPaint.Image.8" r:id="rId12" imgW="67320" imgH="19080" progId="CorelPhotoPaint.Image.8">
                  <p:embed/>
                  <p:pic>
                    <p:nvPicPr>
                      <p:cNvPr id="107530" name="Object 10">
                        <a:extLst>
                          <a:ext uri="{FF2B5EF4-FFF2-40B4-BE49-F238E27FC236}">
                            <a16:creationId xmlns:a16="http://schemas.microsoft.com/office/drawing/2014/main" id="{F984C88D-B791-45A0-A4AC-9643809DADF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5119" y="2333347"/>
                        <a:ext cx="2014538" cy="576263"/>
                      </a:xfrm>
                      <a:prstGeom prst="rect">
                        <a:avLst/>
                      </a:prstGeom>
                      <a:solidFill>
                        <a:schemeClr val="bg2">
                          <a:lumMod val="25000"/>
                        </a:schemeClr>
                      </a:solidFill>
                      <a:ln>
                        <a:noFill/>
                      </a:ln>
                      <a:effectLst/>
                    </p:spPr>
                  </p:pic>
                </p:oleObj>
              </mc:Fallback>
            </mc:AlternateContent>
          </a:graphicData>
        </a:graphic>
      </p:graphicFrame>
      <p:graphicFrame>
        <p:nvGraphicFramePr>
          <p:cNvPr id="11" name="Object 6">
            <a:extLst>
              <a:ext uri="{FF2B5EF4-FFF2-40B4-BE49-F238E27FC236}">
                <a16:creationId xmlns:a16="http://schemas.microsoft.com/office/drawing/2014/main" id="{54061201-8B1D-465A-A21F-1FBB5AAB96E6}"/>
              </a:ext>
            </a:extLst>
          </p:cNvPr>
          <p:cNvGraphicFramePr>
            <a:graphicFrameLocks noChangeAspect="1"/>
          </p:cNvGraphicFramePr>
          <p:nvPr>
            <p:extLst>
              <p:ext uri="{D42A27DB-BD31-4B8C-83A1-F6EECF244321}">
                <p14:modId xmlns:p14="http://schemas.microsoft.com/office/powerpoint/2010/main" val="3954881549"/>
              </p:ext>
            </p:extLst>
          </p:nvPr>
        </p:nvGraphicFramePr>
        <p:xfrm>
          <a:off x="1154098" y="3134557"/>
          <a:ext cx="1600200" cy="1228725"/>
        </p:xfrm>
        <a:graphic>
          <a:graphicData uri="http://schemas.openxmlformats.org/presentationml/2006/ole">
            <mc:AlternateContent xmlns:mc="http://schemas.openxmlformats.org/markup-compatibility/2006">
              <mc:Choice xmlns:v="urn:schemas-microsoft-com:vml" Requires="v">
                <p:oleObj name="Clip" r:id="rId14" imgW="4824000" imgH="3701520" progId="MS_ClipArt_Gallery.2">
                  <p:embed/>
                </p:oleObj>
              </mc:Choice>
              <mc:Fallback>
                <p:oleObj name="Clip" r:id="rId14" imgW="4824000" imgH="3701520" progId="MS_ClipArt_Gallery.2">
                  <p:embed/>
                  <p:pic>
                    <p:nvPicPr>
                      <p:cNvPr id="107526" name="Object 6">
                        <a:extLst>
                          <a:ext uri="{FF2B5EF4-FFF2-40B4-BE49-F238E27FC236}">
                            <a16:creationId xmlns:a16="http://schemas.microsoft.com/office/drawing/2014/main" id="{9458025C-19CA-414B-BD76-393FD38496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4098" y="3134557"/>
                        <a:ext cx="1600200" cy="1228725"/>
                      </a:xfrm>
                      <a:prstGeom prst="rect">
                        <a:avLst/>
                      </a:prstGeom>
                      <a:solidFill>
                        <a:schemeClr val="bg2">
                          <a:lumMod val="25000"/>
                        </a:schemeClr>
                      </a:solidFill>
                      <a:ln>
                        <a:noFill/>
                      </a:ln>
                      <a:effectLst/>
                    </p:spPr>
                  </p:pic>
                </p:oleObj>
              </mc:Fallback>
            </mc:AlternateContent>
          </a:graphicData>
        </a:graphic>
      </p:graphicFrame>
    </p:spTree>
    <p:extLst>
      <p:ext uri="{BB962C8B-B14F-4D97-AF65-F5344CB8AC3E}">
        <p14:creationId xmlns:p14="http://schemas.microsoft.com/office/powerpoint/2010/main" val="425466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9E10-1FD1-4CE7-8FAE-54F4F29B0443}"/>
              </a:ext>
            </a:extLst>
          </p:cNvPr>
          <p:cNvSpPr>
            <a:spLocks noGrp="1"/>
          </p:cNvSpPr>
          <p:nvPr>
            <p:ph type="title"/>
          </p:nvPr>
        </p:nvSpPr>
        <p:spPr/>
        <p:txBody>
          <a:bodyPr/>
          <a:lstStyle/>
          <a:p>
            <a:pPr algn="ctr"/>
            <a:r>
              <a:rPr lang="en-US" dirty="0"/>
              <a:t>Software</a:t>
            </a:r>
            <a:endParaRPr lang="en-IN" dirty="0"/>
          </a:p>
        </p:txBody>
      </p:sp>
      <p:sp>
        <p:nvSpPr>
          <p:cNvPr id="5" name="Rectangle 4">
            <a:extLst>
              <a:ext uri="{FF2B5EF4-FFF2-40B4-BE49-F238E27FC236}">
                <a16:creationId xmlns:a16="http://schemas.microsoft.com/office/drawing/2014/main" id="{8DCCE89F-E8F6-4610-9FFD-EBF72304D116}"/>
              </a:ext>
            </a:extLst>
          </p:cNvPr>
          <p:cNvSpPr/>
          <p:nvPr/>
        </p:nvSpPr>
        <p:spPr>
          <a:xfrm>
            <a:off x="2840855" y="2148396"/>
            <a:ext cx="6036815" cy="34001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C3E7DC4-FEBF-4AA4-940A-C8B0134DC17D}"/>
              </a:ext>
            </a:extLst>
          </p:cNvPr>
          <p:cNvSpPr/>
          <p:nvPr/>
        </p:nvSpPr>
        <p:spPr>
          <a:xfrm>
            <a:off x="5051394" y="2388093"/>
            <a:ext cx="1908699" cy="106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a:t>
            </a:r>
          </a:p>
        </p:txBody>
      </p:sp>
      <p:sp>
        <p:nvSpPr>
          <p:cNvPr id="7" name="Rectangle 6">
            <a:extLst>
              <a:ext uri="{FF2B5EF4-FFF2-40B4-BE49-F238E27FC236}">
                <a16:creationId xmlns:a16="http://schemas.microsoft.com/office/drawing/2014/main" id="{40CB3D45-E672-48F4-ABCF-94817A1D2D0C}"/>
              </a:ext>
            </a:extLst>
          </p:cNvPr>
          <p:cNvSpPr/>
          <p:nvPr/>
        </p:nvSpPr>
        <p:spPr>
          <a:xfrm>
            <a:off x="3428261" y="3943165"/>
            <a:ext cx="1908699" cy="106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a:p>
            <a:pPr algn="ctr"/>
            <a:r>
              <a:rPr lang="en-IN" dirty="0"/>
              <a:t>Software</a:t>
            </a:r>
          </a:p>
        </p:txBody>
      </p:sp>
      <p:sp>
        <p:nvSpPr>
          <p:cNvPr id="8" name="Rectangle 7">
            <a:extLst>
              <a:ext uri="{FF2B5EF4-FFF2-40B4-BE49-F238E27FC236}">
                <a16:creationId xmlns:a16="http://schemas.microsoft.com/office/drawing/2014/main" id="{CDDD5796-1103-4ADC-B443-8371035C206E}"/>
              </a:ext>
            </a:extLst>
          </p:cNvPr>
          <p:cNvSpPr/>
          <p:nvPr/>
        </p:nvSpPr>
        <p:spPr>
          <a:xfrm>
            <a:off x="6252840" y="3918012"/>
            <a:ext cx="1908699" cy="106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a:t>
            </a:r>
          </a:p>
          <a:p>
            <a:pPr algn="ctr"/>
            <a:r>
              <a:rPr lang="en-IN" dirty="0"/>
              <a:t>Software</a:t>
            </a:r>
          </a:p>
        </p:txBody>
      </p:sp>
    </p:spTree>
    <p:extLst>
      <p:ext uri="{BB962C8B-B14F-4D97-AF65-F5344CB8AC3E}">
        <p14:creationId xmlns:p14="http://schemas.microsoft.com/office/powerpoint/2010/main" val="15830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3C94-04AB-429B-AFEE-F7B4270F8778}"/>
              </a:ext>
            </a:extLst>
          </p:cNvPr>
          <p:cNvSpPr>
            <a:spLocks noGrp="1"/>
          </p:cNvSpPr>
          <p:nvPr>
            <p:ph type="title"/>
          </p:nvPr>
        </p:nvSpPr>
        <p:spPr/>
        <p:txBody>
          <a:bodyPr/>
          <a:lstStyle/>
          <a:p>
            <a:pPr algn="ctr"/>
            <a:r>
              <a:rPr lang="en-US" altLang="en-US" dirty="0"/>
              <a:t>Software</a:t>
            </a:r>
            <a:endParaRPr lang="en-IN" dirty="0"/>
          </a:p>
        </p:txBody>
      </p:sp>
      <p:sp>
        <p:nvSpPr>
          <p:cNvPr id="3" name="Content Placeholder 2">
            <a:extLst>
              <a:ext uri="{FF2B5EF4-FFF2-40B4-BE49-F238E27FC236}">
                <a16:creationId xmlns:a16="http://schemas.microsoft.com/office/drawing/2014/main" id="{885E7F5B-2FF7-4EE1-99ED-8EE97F159C47}"/>
              </a:ext>
            </a:extLst>
          </p:cNvPr>
          <p:cNvSpPr>
            <a:spLocks noGrp="1"/>
          </p:cNvSpPr>
          <p:nvPr>
            <p:ph idx="1"/>
          </p:nvPr>
        </p:nvSpPr>
        <p:spPr/>
        <p:txBody>
          <a:bodyPr/>
          <a:lstStyle/>
          <a:p>
            <a:pPr>
              <a:tabLst>
                <a:tab pos="2286000" algn="l"/>
              </a:tabLst>
            </a:pPr>
            <a:r>
              <a:rPr lang="en-US" altLang="en-US" sz="2800" dirty="0"/>
              <a:t>Application software</a:t>
            </a:r>
          </a:p>
          <a:p>
            <a:pPr lvl="1">
              <a:tabLst>
                <a:tab pos="2286000" algn="l"/>
              </a:tabLst>
            </a:pPr>
            <a:r>
              <a:rPr lang="en-US" altLang="en-US" sz="2800" dirty="0"/>
              <a:t>Easy-to-use programs designed to perform specific tasks</a:t>
            </a:r>
          </a:p>
          <a:p>
            <a:pPr>
              <a:tabLst>
                <a:tab pos="2286000" algn="l"/>
              </a:tabLst>
            </a:pPr>
            <a:r>
              <a:rPr lang="en-US" altLang="en-US" sz="2800" dirty="0"/>
              <a:t>System software</a:t>
            </a:r>
          </a:p>
          <a:p>
            <a:pPr lvl="1">
              <a:tabLst>
                <a:tab pos="2286000" algn="l"/>
              </a:tabLst>
            </a:pPr>
            <a:r>
              <a:rPr lang="en-US" altLang="en-US" sz="2800" dirty="0"/>
              <a:t>Programs that support the execution and development of other programs</a:t>
            </a:r>
          </a:p>
          <a:p>
            <a:pPr lvl="1">
              <a:tabLst>
                <a:tab pos="2286000" algn="l"/>
              </a:tabLst>
            </a:pPr>
            <a:r>
              <a:rPr lang="en-US" altLang="en-US" sz="2800" dirty="0"/>
              <a:t>Two major types</a:t>
            </a:r>
          </a:p>
          <a:p>
            <a:pPr lvl="2">
              <a:tabLst>
                <a:tab pos="2286000" algn="l"/>
              </a:tabLst>
            </a:pPr>
            <a:r>
              <a:rPr lang="en-US" altLang="en-US" sz="2800" dirty="0"/>
              <a:t>Operating systems</a:t>
            </a:r>
          </a:p>
          <a:p>
            <a:pPr lvl="2">
              <a:tabLst>
                <a:tab pos="2286000" algn="l"/>
              </a:tabLst>
            </a:pPr>
            <a:r>
              <a:rPr lang="en-US" altLang="en-US" sz="2800" dirty="0"/>
              <a:t>Translation systems (compilers &amp; linkers)</a:t>
            </a:r>
          </a:p>
          <a:p>
            <a:pPr marL="0" indent="0">
              <a:buNone/>
            </a:pPr>
            <a:endParaRPr lang="en-IN" dirty="0"/>
          </a:p>
        </p:txBody>
      </p:sp>
    </p:spTree>
    <p:extLst>
      <p:ext uri="{BB962C8B-B14F-4D97-AF65-F5344CB8AC3E}">
        <p14:creationId xmlns:p14="http://schemas.microsoft.com/office/powerpoint/2010/main" val="275992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6AEC6FB-03CC-4C96-BCD6-4956D1BE11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7042" y="1372864"/>
            <a:ext cx="4351338" cy="43513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7" name="Text Box 3">
            <a:extLst>
              <a:ext uri="{FF2B5EF4-FFF2-40B4-BE49-F238E27FC236}">
                <a16:creationId xmlns:a16="http://schemas.microsoft.com/office/drawing/2014/main" id="{B1F8A825-8952-4385-AAE2-5F16F45593DF}"/>
              </a:ext>
            </a:extLst>
          </p:cNvPr>
          <p:cNvSpPr txBox="1">
            <a:spLocks noGrp="1" noChangeArrowheads="1"/>
          </p:cNvSpPr>
          <p:nvPr>
            <p:ph type="title"/>
          </p:nvPr>
        </p:nvSpPr>
        <p:spPr bwMode="auto">
          <a:xfrm>
            <a:off x="7386339" y="4480255"/>
            <a:ext cx="3260829" cy="42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just">
              <a:lnSpc>
                <a:spcPct val="40000"/>
              </a:lnSpc>
              <a:spcBef>
                <a:spcPct val="0"/>
              </a:spcBef>
              <a:buClrTx/>
              <a:buSzTx/>
              <a:buFontTx/>
              <a:buNone/>
            </a:pPr>
            <a:r>
              <a:rPr lang="en-US" altLang="en-US" sz="1000" b="1" dirty="0">
                <a:latin typeface="Times" panose="02020603050405020304" pitchFamily="18" charset="0"/>
              </a:rPr>
              <a:t>Copyright © 2000 by Brooks/Cole Publishing Company </a:t>
            </a:r>
            <a:br>
              <a:rPr lang="en-US" altLang="en-US" sz="1000" b="1" dirty="0">
                <a:latin typeface="Times" panose="02020603050405020304" pitchFamily="18" charset="0"/>
              </a:rPr>
            </a:br>
            <a:r>
              <a:rPr lang="en-US" altLang="en-US" sz="1000" b="1" dirty="0">
                <a:latin typeface="Times" panose="02020603050405020304" pitchFamily="18" charset="0"/>
              </a:rPr>
              <a:t>A division of International Thomson Publishing Inc.</a:t>
            </a:r>
            <a:r>
              <a:rPr lang="en-US" altLang="en-US" sz="3600" dirty="0">
                <a:latin typeface="Times" panose="02020603050405020304" pitchFamily="18" charset="0"/>
              </a:rPr>
              <a:t>  </a:t>
            </a:r>
          </a:p>
        </p:txBody>
      </p:sp>
    </p:spTree>
    <p:extLst>
      <p:ext uri="{BB962C8B-B14F-4D97-AF65-F5344CB8AC3E}">
        <p14:creationId xmlns:p14="http://schemas.microsoft.com/office/powerpoint/2010/main" val="177410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229F1-5596-40B1-89ED-6CBC2777B7FC}"/>
              </a:ext>
            </a:extLst>
          </p:cNvPr>
          <p:cNvSpPr>
            <a:spLocks noGrp="1"/>
          </p:cNvSpPr>
          <p:nvPr>
            <p:ph type="title"/>
          </p:nvPr>
        </p:nvSpPr>
        <p:spPr>
          <a:xfrm>
            <a:off x="838200" y="365125"/>
            <a:ext cx="10515600" cy="913259"/>
          </a:xfrm>
        </p:spPr>
        <p:txBody>
          <a:bodyPr/>
          <a:lstStyle/>
          <a:p>
            <a:pPr algn="ctr"/>
            <a:r>
              <a:rPr lang="en-US" altLang="en-US" dirty="0"/>
              <a:t>Computer Software Relationships</a:t>
            </a:r>
            <a:endParaRPr lang="en-IN" dirty="0"/>
          </a:p>
        </p:txBody>
      </p:sp>
      <p:sp>
        <p:nvSpPr>
          <p:cNvPr id="4" name="Rectangle 3">
            <a:extLst>
              <a:ext uri="{FF2B5EF4-FFF2-40B4-BE49-F238E27FC236}">
                <a16:creationId xmlns:a16="http://schemas.microsoft.com/office/drawing/2014/main" id="{0614B820-FF2A-4CA0-AB0F-901C27310EA3}"/>
              </a:ext>
            </a:extLst>
          </p:cNvPr>
          <p:cNvSpPr>
            <a:spLocks noChangeArrowheads="1"/>
          </p:cNvSpPr>
          <p:nvPr/>
        </p:nvSpPr>
        <p:spPr bwMode="auto">
          <a:xfrm>
            <a:off x="3110144" y="4371513"/>
            <a:ext cx="1096963" cy="1219200"/>
          </a:xfrm>
          <a:prstGeom prst="rect">
            <a:avLst/>
          </a:prstGeom>
          <a:solidFill>
            <a:srgbClr val="33CC33"/>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33CC33"/>
            </a:extrusionClr>
            <a:contourClr>
              <a:srgbClr val="33CC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en-US" b="1" u="sng">
                <a:solidFill>
                  <a:srgbClr val="FFFF99"/>
                </a:solidFill>
              </a:rPr>
              <a:t>User</a:t>
            </a:r>
          </a:p>
          <a:p>
            <a:pPr algn="ctr">
              <a:spcBef>
                <a:spcPct val="0"/>
              </a:spcBef>
              <a:buClrTx/>
              <a:buSzTx/>
              <a:buFontTx/>
              <a:buNone/>
            </a:pPr>
            <a:r>
              <a:rPr lang="en-US" altLang="en-US" b="1" u="sng">
                <a:solidFill>
                  <a:srgbClr val="FFFF99"/>
                </a:solidFill>
              </a:rPr>
              <a:t>Interface</a:t>
            </a:r>
            <a:endParaRPr lang="en-US" altLang="en-US">
              <a:solidFill>
                <a:srgbClr val="FFFF99"/>
              </a:solidFill>
              <a:latin typeface="Times New Roman" panose="02020603050405020304" pitchFamily="18" charset="0"/>
            </a:endParaRPr>
          </a:p>
        </p:txBody>
      </p:sp>
      <p:sp>
        <p:nvSpPr>
          <p:cNvPr id="5" name="Rectangle 4">
            <a:extLst>
              <a:ext uri="{FF2B5EF4-FFF2-40B4-BE49-F238E27FC236}">
                <a16:creationId xmlns:a16="http://schemas.microsoft.com/office/drawing/2014/main" id="{2C80D5E2-93F3-4DDC-BC48-A211024C7FCC}"/>
              </a:ext>
            </a:extLst>
          </p:cNvPr>
          <p:cNvSpPr>
            <a:spLocks noChangeArrowheads="1"/>
          </p:cNvSpPr>
          <p:nvPr/>
        </p:nvSpPr>
        <p:spPr bwMode="auto">
          <a:xfrm>
            <a:off x="4253144" y="4371513"/>
            <a:ext cx="4800600" cy="1219200"/>
          </a:xfrm>
          <a:prstGeom prst="rect">
            <a:avLst/>
          </a:prstGeom>
          <a:solidFill>
            <a:schemeClr val="accent1"/>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en-US" b="1" u="sng">
                <a:solidFill>
                  <a:srgbClr val="FFFF99"/>
                </a:solidFill>
              </a:rPr>
              <a:t>Basic Input and Output Services (BIOS)</a:t>
            </a:r>
            <a:endParaRPr lang="en-US" altLang="en-US" b="1">
              <a:solidFill>
                <a:srgbClr val="FFFF99"/>
              </a:solidFill>
              <a:latin typeface="Times New Roman" panose="02020603050405020304" pitchFamily="18" charset="0"/>
            </a:endParaRPr>
          </a:p>
          <a:p>
            <a:pPr algn="ctr">
              <a:spcBef>
                <a:spcPct val="0"/>
              </a:spcBef>
              <a:buClrTx/>
              <a:buSzTx/>
              <a:buFontTx/>
              <a:buChar char="•"/>
            </a:pPr>
            <a:r>
              <a:rPr lang="en-US" altLang="en-US" b="1">
                <a:solidFill>
                  <a:srgbClr val="FFFF99"/>
                </a:solidFill>
                <a:latin typeface="Times New Roman" panose="02020603050405020304" pitchFamily="18" charset="0"/>
              </a:rPr>
              <a:t> needed for a computer to boot up</a:t>
            </a:r>
            <a:r>
              <a:rPr lang="en-US" altLang="en-US" sz="2400" b="1">
                <a:solidFill>
                  <a:srgbClr val="FFFF99"/>
                </a:solidFill>
                <a:latin typeface="Times New Roman" panose="02020603050405020304" pitchFamily="18" charset="0"/>
              </a:rPr>
              <a:t> </a:t>
            </a:r>
          </a:p>
        </p:txBody>
      </p:sp>
      <p:sp>
        <p:nvSpPr>
          <p:cNvPr id="6" name="Rectangle 5">
            <a:extLst>
              <a:ext uri="{FF2B5EF4-FFF2-40B4-BE49-F238E27FC236}">
                <a16:creationId xmlns:a16="http://schemas.microsoft.com/office/drawing/2014/main" id="{280701DC-A9C6-4ECF-B793-19FD86F03A08}"/>
              </a:ext>
            </a:extLst>
          </p:cNvPr>
          <p:cNvSpPr>
            <a:spLocks noChangeArrowheads="1"/>
          </p:cNvSpPr>
          <p:nvPr/>
        </p:nvSpPr>
        <p:spPr bwMode="auto">
          <a:xfrm>
            <a:off x="5243744" y="3076113"/>
            <a:ext cx="1782763" cy="941388"/>
          </a:xfrm>
          <a:prstGeom prst="rect">
            <a:avLst/>
          </a:prstGeom>
          <a:solidFill>
            <a:srgbClr val="CC00FF"/>
          </a:solidFill>
          <a:ln w="9525">
            <a:miter lim="800000"/>
            <a:headEnd/>
            <a:tailEnd/>
          </a:ln>
          <a:effectLst/>
          <a:scene3d>
            <a:camera prst="legacyPerspectiveTopRight"/>
            <a:lightRig rig="legacyFlat3" dir="b"/>
          </a:scene3d>
          <a:sp3d extrusionH="887400" prstMaterial="legacyMatte">
            <a:bevelT w="13500" h="13500" prst="angle"/>
            <a:bevelB w="13500" h="13500" prst="angle"/>
            <a:extrusionClr>
              <a:srgbClr val="CC00FF"/>
            </a:extrusionClr>
            <a:contourClr>
              <a:srgbClr val="CC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en-US" b="1" u="sng">
                <a:solidFill>
                  <a:srgbClr val="FFFF99"/>
                </a:solidFill>
              </a:rPr>
              <a:t>User Interface</a:t>
            </a:r>
            <a:endParaRPr lang="en-US" altLang="en-US">
              <a:solidFill>
                <a:srgbClr val="FFFF99"/>
              </a:solidFill>
              <a:latin typeface="Times New Roman" panose="02020603050405020304" pitchFamily="18" charset="0"/>
            </a:endParaRPr>
          </a:p>
        </p:txBody>
      </p:sp>
      <p:sp>
        <p:nvSpPr>
          <p:cNvPr id="7" name="Rectangle 6">
            <a:extLst>
              <a:ext uri="{FF2B5EF4-FFF2-40B4-BE49-F238E27FC236}">
                <a16:creationId xmlns:a16="http://schemas.microsoft.com/office/drawing/2014/main" id="{66566860-EAA2-4A6C-A2FC-663C2D2BCA06}"/>
              </a:ext>
            </a:extLst>
          </p:cNvPr>
          <p:cNvSpPr>
            <a:spLocks noChangeArrowheads="1"/>
          </p:cNvSpPr>
          <p:nvPr/>
        </p:nvSpPr>
        <p:spPr bwMode="auto">
          <a:xfrm>
            <a:off x="7072544" y="3076113"/>
            <a:ext cx="3025775" cy="941388"/>
          </a:xfrm>
          <a:prstGeom prst="rect">
            <a:avLst/>
          </a:prstGeom>
          <a:solidFill>
            <a:schemeClr val="hlink"/>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en-US" b="1" u="sng">
                <a:solidFill>
                  <a:srgbClr val="FFFF99"/>
                </a:solidFill>
              </a:rPr>
              <a:t>Operating System</a:t>
            </a:r>
            <a:endParaRPr lang="en-US" altLang="en-US">
              <a:solidFill>
                <a:srgbClr val="FFFF99"/>
              </a:solidFill>
              <a:latin typeface="Times New Roman" panose="02020603050405020304" pitchFamily="18" charset="0"/>
            </a:endParaRPr>
          </a:p>
        </p:txBody>
      </p:sp>
      <p:sp>
        <p:nvSpPr>
          <p:cNvPr id="8" name="Rectangle 7">
            <a:extLst>
              <a:ext uri="{FF2B5EF4-FFF2-40B4-BE49-F238E27FC236}">
                <a16:creationId xmlns:a16="http://schemas.microsoft.com/office/drawing/2014/main" id="{DD0908B8-1BF1-43D0-8456-6F26780D686A}"/>
              </a:ext>
            </a:extLst>
          </p:cNvPr>
          <p:cNvSpPr>
            <a:spLocks noChangeArrowheads="1"/>
          </p:cNvSpPr>
          <p:nvPr/>
        </p:nvSpPr>
        <p:spPr bwMode="auto">
          <a:xfrm>
            <a:off x="5015144" y="1780713"/>
            <a:ext cx="1782763" cy="941388"/>
          </a:xfrm>
          <a:prstGeom prst="rect">
            <a:avLst/>
          </a:prstGeom>
          <a:solidFill>
            <a:srgbClr val="FF7C80"/>
          </a:solidFill>
          <a:ln w="9525">
            <a:miter lim="800000"/>
            <a:headEnd/>
            <a:tailEnd/>
          </a:ln>
          <a:effectLst>
            <a:outerShdw dist="35921" dir="2700000" algn="ctr" rotWithShape="0">
              <a:schemeClr val="bg2"/>
            </a:outerShdw>
            <a:reflection blurRad="6350" stA="50000" endA="300" endPos="90000" dist="50800" dir="5400000" sy="-100000" algn="bl" rotWithShape="0"/>
          </a:effectLst>
          <a:scene3d>
            <a:camera prst="legacyPerspectiveTopRight"/>
            <a:lightRig rig="legacyFlat3" dir="b"/>
          </a:scene3d>
          <a:sp3d extrusionH="887400" prstMaterial="legacyMatte">
            <a:bevelT w="13500" h="13500" prst="angle"/>
            <a:bevelB w="13500" h="13500" prst="angle"/>
            <a:extrusionClr>
              <a:srgbClr val="FF7C80"/>
            </a:extrusionClr>
            <a:contourClr>
              <a:srgbClr val="FF7C80"/>
            </a:contourClr>
          </a:sp3d>
        </p:spPr>
        <p:txBody>
          <a:bodyPr wrap="none" anchor="ctr">
            <a:flatTx/>
          </a:bodyPr>
          <a:lstStyle/>
          <a:p>
            <a:pPr algn="ctr">
              <a:spcBef>
                <a:spcPct val="0"/>
              </a:spcBef>
              <a:buClrTx/>
              <a:buSzTx/>
              <a:buFontTx/>
              <a:buNone/>
            </a:pPr>
            <a:r>
              <a:rPr lang="en-US" altLang="en-US" b="1" u="sng" dirty="0">
                <a:solidFill>
                  <a:srgbClr val="FFFF99"/>
                </a:solidFill>
              </a:rPr>
              <a:t>User Interface</a:t>
            </a:r>
            <a:endParaRPr lang="en-US" altLang="en-US" dirty="0">
              <a:solidFill>
                <a:srgbClr val="FFFF99"/>
              </a:solidFill>
              <a:latin typeface="Times New Roman" panose="02020603050405020304" pitchFamily="18" charset="0"/>
            </a:endParaRPr>
          </a:p>
        </p:txBody>
      </p:sp>
      <p:sp>
        <p:nvSpPr>
          <p:cNvPr id="9" name="Rectangle 8">
            <a:extLst>
              <a:ext uri="{FF2B5EF4-FFF2-40B4-BE49-F238E27FC236}">
                <a16:creationId xmlns:a16="http://schemas.microsoft.com/office/drawing/2014/main" id="{4BC9F8FC-08BC-4391-B622-65A501813AB0}"/>
              </a:ext>
            </a:extLst>
          </p:cNvPr>
          <p:cNvSpPr>
            <a:spLocks noChangeArrowheads="1"/>
          </p:cNvSpPr>
          <p:nvPr/>
        </p:nvSpPr>
        <p:spPr bwMode="auto">
          <a:xfrm>
            <a:off x="6843944" y="1780713"/>
            <a:ext cx="2949575" cy="941388"/>
          </a:xfrm>
          <a:prstGeom prst="rect">
            <a:avLst/>
          </a:prstGeom>
          <a:solidFill>
            <a:srgbClr val="990033"/>
          </a:solidFill>
          <a:ln w="9525">
            <a:miter lim="800000"/>
            <a:headEnd/>
            <a:tailEnd/>
          </a:ln>
          <a:effectLst>
            <a:outerShdw dist="35921" dir="2700000" algn="ctr" rotWithShape="0">
              <a:schemeClr val="bg2"/>
            </a:outerShdw>
            <a:softEdge rad="12700"/>
          </a:effectLst>
          <a:scene3d>
            <a:camera prst="legacyPerspectiveTop"/>
            <a:lightRig rig="legacyFlat3" dir="b"/>
          </a:scene3d>
          <a:sp3d extrusionH="887400" prstMaterial="legacyMatte">
            <a:bevelT w="13500" h="13500" prst="angle"/>
            <a:bevelB w="13500" h="13500" prst="angle"/>
            <a:extrusionClr>
              <a:srgbClr val="990033"/>
            </a:extrusionClr>
            <a:contourClr>
              <a:srgbClr val="990033"/>
            </a:contourClr>
          </a:sp3d>
        </p:spPr>
        <p:txBody>
          <a:bodyPr wrap="none" anchor="ctr">
            <a:flatTx/>
          </a:bodyPr>
          <a:lstStyle/>
          <a:p>
            <a:pPr algn="ctr">
              <a:spcBef>
                <a:spcPct val="0"/>
              </a:spcBef>
              <a:buClrTx/>
              <a:buSzTx/>
              <a:buFontTx/>
              <a:buNone/>
            </a:pPr>
            <a:r>
              <a:rPr lang="en-US" altLang="en-US" b="1" u="sng" dirty="0">
                <a:solidFill>
                  <a:srgbClr val="FFFF99"/>
                </a:solidFill>
              </a:rPr>
              <a:t>Application Programs</a:t>
            </a:r>
            <a:endParaRPr lang="en-US" altLang="en-US" dirty="0">
              <a:solidFill>
                <a:srgbClr val="FFFF99"/>
              </a:solidFill>
              <a:latin typeface="Times New Roman" panose="02020603050405020304" pitchFamily="18" charset="0"/>
            </a:endParaRPr>
          </a:p>
        </p:txBody>
      </p:sp>
      <p:sp>
        <p:nvSpPr>
          <p:cNvPr id="10" name="AutoShape 10">
            <a:extLst>
              <a:ext uri="{FF2B5EF4-FFF2-40B4-BE49-F238E27FC236}">
                <a16:creationId xmlns:a16="http://schemas.microsoft.com/office/drawing/2014/main" id="{6887E530-79FD-45B6-AB0C-ED3D628D0D5D}"/>
              </a:ext>
            </a:extLst>
          </p:cNvPr>
          <p:cNvSpPr>
            <a:spLocks noChangeArrowheads="1"/>
          </p:cNvSpPr>
          <p:nvPr/>
        </p:nvSpPr>
        <p:spPr bwMode="auto">
          <a:xfrm>
            <a:off x="8215544" y="2695113"/>
            <a:ext cx="304800" cy="381000"/>
          </a:xfrm>
          <a:prstGeom prst="up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AutoShape 11">
            <a:extLst>
              <a:ext uri="{FF2B5EF4-FFF2-40B4-BE49-F238E27FC236}">
                <a16:creationId xmlns:a16="http://schemas.microsoft.com/office/drawing/2014/main" id="{018F7223-2938-48CE-AF9D-DF7553424F89}"/>
              </a:ext>
            </a:extLst>
          </p:cNvPr>
          <p:cNvSpPr>
            <a:spLocks noChangeArrowheads="1"/>
          </p:cNvSpPr>
          <p:nvPr/>
        </p:nvSpPr>
        <p:spPr bwMode="auto">
          <a:xfrm>
            <a:off x="7453544" y="3914313"/>
            <a:ext cx="304800" cy="381000"/>
          </a:xfrm>
          <a:prstGeom prst="up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AutoShape 12">
            <a:extLst>
              <a:ext uri="{FF2B5EF4-FFF2-40B4-BE49-F238E27FC236}">
                <a16:creationId xmlns:a16="http://schemas.microsoft.com/office/drawing/2014/main" id="{9716309F-C191-400A-AD0F-46771A52B83E}"/>
              </a:ext>
            </a:extLst>
          </p:cNvPr>
          <p:cNvSpPr>
            <a:spLocks noChangeArrowheads="1"/>
          </p:cNvSpPr>
          <p:nvPr/>
        </p:nvSpPr>
        <p:spPr bwMode="auto">
          <a:xfrm>
            <a:off x="9434744" y="3914313"/>
            <a:ext cx="304800" cy="1981200"/>
          </a:xfrm>
          <a:prstGeom prst="upDownArrow">
            <a:avLst>
              <a:gd name="adj1" fmla="val 50000"/>
              <a:gd name="adj2" fmla="val 1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AutoShape 13">
            <a:extLst>
              <a:ext uri="{FF2B5EF4-FFF2-40B4-BE49-F238E27FC236}">
                <a16:creationId xmlns:a16="http://schemas.microsoft.com/office/drawing/2014/main" id="{38CE605C-85B7-4646-A7BE-D3AAD2ED8EAD}"/>
              </a:ext>
            </a:extLst>
          </p:cNvPr>
          <p:cNvSpPr>
            <a:spLocks noChangeArrowheads="1"/>
          </p:cNvSpPr>
          <p:nvPr/>
        </p:nvSpPr>
        <p:spPr bwMode="auto">
          <a:xfrm>
            <a:off x="3567344" y="3304713"/>
            <a:ext cx="304800" cy="1295400"/>
          </a:xfrm>
          <a:prstGeom prst="upDownArrow">
            <a:avLst>
              <a:gd name="adj1" fmla="val 50000"/>
              <a:gd name="adj2" fmla="val 8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AutoShape 14">
            <a:extLst>
              <a:ext uri="{FF2B5EF4-FFF2-40B4-BE49-F238E27FC236}">
                <a16:creationId xmlns:a16="http://schemas.microsoft.com/office/drawing/2014/main" id="{90CD0C83-98B5-4349-A44B-AFC583A951E2}"/>
              </a:ext>
            </a:extLst>
          </p:cNvPr>
          <p:cNvSpPr>
            <a:spLocks noChangeArrowheads="1"/>
          </p:cNvSpPr>
          <p:nvPr/>
        </p:nvSpPr>
        <p:spPr bwMode="auto">
          <a:xfrm rot="17856259">
            <a:off x="4407132" y="2774488"/>
            <a:ext cx="457200" cy="1063625"/>
          </a:xfrm>
          <a:prstGeom prst="upDownArrow">
            <a:avLst>
              <a:gd name="adj1" fmla="val 28722"/>
              <a:gd name="adj2" fmla="val 6638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AutoShape 15">
            <a:extLst>
              <a:ext uri="{FF2B5EF4-FFF2-40B4-BE49-F238E27FC236}">
                <a16:creationId xmlns:a16="http://schemas.microsoft.com/office/drawing/2014/main" id="{F4365C01-48E8-4837-8D82-7D15B2523CFD}"/>
              </a:ext>
            </a:extLst>
          </p:cNvPr>
          <p:cNvSpPr>
            <a:spLocks noChangeArrowheads="1"/>
          </p:cNvSpPr>
          <p:nvPr/>
        </p:nvSpPr>
        <p:spPr bwMode="auto">
          <a:xfrm rot="3602732">
            <a:off x="4394432" y="1615613"/>
            <a:ext cx="304800" cy="1412875"/>
          </a:xfrm>
          <a:prstGeom prst="upDownArrow">
            <a:avLst>
              <a:gd name="adj1" fmla="val 50000"/>
              <a:gd name="adj2" fmla="val 92708"/>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16">
            <a:extLst>
              <a:ext uri="{FF2B5EF4-FFF2-40B4-BE49-F238E27FC236}">
                <a16:creationId xmlns:a16="http://schemas.microsoft.com/office/drawing/2014/main" id="{D191A6D8-33F7-42E1-8CD5-904333B2438B}"/>
              </a:ext>
            </a:extLst>
          </p:cNvPr>
          <p:cNvSpPr>
            <a:spLocks noChangeArrowheads="1"/>
          </p:cNvSpPr>
          <p:nvPr/>
        </p:nvSpPr>
        <p:spPr bwMode="auto">
          <a:xfrm>
            <a:off x="2957744" y="5971713"/>
            <a:ext cx="7391400" cy="533400"/>
          </a:xfrm>
          <a:prstGeom prst="rect">
            <a:avLst/>
          </a:prstGeom>
          <a:solidFill>
            <a:schemeClr val="accent2"/>
          </a:solidFill>
          <a:ln w="9525">
            <a:miter lim="800000"/>
            <a:headEnd/>
            <a:tailEnd/>
          </a:ln>
          <a:effectLst/>
          <a:scene3d>
            <a:camera prst="legacyPerspectiveTop"/>
            <a:lightRig rig="legacyFlat3" dir="b"/>
          </a:scene3d>
          <a:sp3d extrusionH="8874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ClrTx/>
              <a:buSzTx/>
              <a:buFontTx/>
              <a:buNone/>
            </a:pPr>
            <a:r>
              <a:rPr lang="en-US" altLang="en-US" b="1" u="sng">
                <a:solidFill>
                  <a:srgbClr val="FFFF99"/>
                </a:solidFill>
              </a:rPr>
              <a:t>Computer Hardware</a:t>
            </a:r>
            <a:r>
              <a:rPr lang="en-US" altLang="en-US" sz="2400" b="1">
                <a:solidFill>
                  <a:srgbClr val="FFFF99"/>
                </a:solidFill>
                <a:latin typeface="Times New Roman" panose="02020603050405020304" pitchFamily="18" charset="0"/>
              </a:rPr>
              <a:t> </a:t>
            </a:r>
          </a:p>
        </p:txBody>
      </p:sp>
      <p:sp>
        <p:nvSpPr>
          <p:cNvPr id="17" name="AutoShape 17">
            <a:extLst>
              <a:ext uri="{FF2B5EF4-FFF2-40B4-BE49-F238E27FC236}">
                <a16:creationId xmlns:a16="http://schemas.microsoft.com/office/drawing/2014/main" id="{AF9E447E-CF45-482A-B212-80A48F8C3B30}"/>
              </a:ext>
            </a:extLst>
          </p:cNvPr>
          <p:cNvSpPr>
            <a:spLocks noChangeArrowheads="1"/>
          </p:cNvSpPr>
          <p:nvPr/>
        </p:nvSpPr>
        <p:spPr bwMode="auto">
          <a:xfrm>
            <a:off x="7605944" y="5590713"/>
            <a:ext cx="304800" cy="381000"/>
          </a:xfrm>
          <a:prstGeom prst="up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8" name="Object 9">
            <a:extLst>
              <a:ext uri="{FF2B5EF4-FFF2-40B4-BE49-F238E27FC236}">
                <a16:creationId xmlns:a16="http://schemas.microsoft.com/office/drawing/2014/main" id="{668B44BC-7606-4F61-93AE-919D097C4FED}"/>
              </a:ext>
            </a:extLst>
          </p:cNvPr>
          <p:cNvGraphicFramePr>
            <a:graphicFrameLocks noGrp="1" noChangeAspect="1"/>
          </p:cNvGraphicFramePr>
          <p:nvPr>
            <p:ph idx="1"/>
            <p:extLst>
              <p:ext uri="{D42A27DB-BD31-4B8C-83A1-F6EECF244321}">
                <p14:modId xmlns:p14="http://schemas.microsoft.com/office/powerpoint/2010/main" val="2747684383"/>
              </p:ext>
            </p:extLst>
          </p:nvPr>
        </p:nvGraphicFramePr>
        <p:xfrm>
          <a:off x="2907151" y="2037856"/>
          <a:ext cx="944563" cy="1181100"/>
        </p:xfrm>
        <a:graphic>
          <a:graphicData uri="http://schemas.openxmlformats.org/presentationml/2006/ole">
            <mc:AlternateContent xmlns:mc="http://schemas.openxmlformats.org/markup-compatibility/2006">
              <mc:Choice xmlns:v="urn:schemas-microsoft-com:vml" Requires="v">
                <p:oleObj name="Clip" r:id="rId2" imgW="944280" imgH="1180440" progId="MS_ClipArt_Gallery.2">
                  <p:embed/>
                </p:oleObj>
              </mc:Choice>
              <mc:Fallback>
                <p:oleObj name="Clip" r:id="rId2" imgW="944280" imgH="1180440" progId="MS_ClipArt_Gallery.2">
                  <p:embed/>
                  <p:pic>
                    <p:nvPicPr>
                      <p:cNvPr id="99337" name="Object 9">
                        <a:extLst>
                          <a:ext uri="{FF2B5EF4-FFF2-40B4-BE49-F238E27FC236}">
                            <a16:creationId xmlns:a16="http://schemas.microsoft.com/office/drawing/2014/main" id="{9555BE7B-4BAA-4995-B4F7-35728A14A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7151" y="2037856"/>
                        <a:ext cx="944563"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291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5"/>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16"/>
                                        </p:tgtEl>
                                        <p:attrNameLst>
                                          <p:attrName>style.visibility</p:attrName>
                                        </p:attrNameLst>
                                      </p:cBhvr>
                                      <p:to>
                                        <p:strVal val="visible"/>
                                      </p:to>
                                    </p:set>
                                  </p:childTnLst>
                                </p:cTn>
                              </p:par>
                            </p:childTnLst>
                          </p:cTn>
                        </p:par>
                        <p:par>
                          <p:cTn id="36" fill="hold">
                            <p:stCondLst>
                              <p:cond delay="1500"/>
                            </p:stCondLst>
                            <p:childTnLst>
                              <p:par>
                                <p:cTn id="37" presetID="1" presetClass="entr" presetSubtype="0" fill="hold" nodeType="after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par>
                          <p:cTn id="39" fill="hold">
                            <p:stCondLst>
                              <p:cond delay="2000"/>
                            </p:stCondLst>
                            <p:childTnLst>
                              <p:par>
                                <p:cTn id="40" presetID="1" presetClass="entr" presetSubtype="0" fill="hold" nodeType="afterEffect">
                                  <p:stCondLst>
                                    <p:cond delay="0"/>
                                  </p:stCondLst>
                                  <p:childTnLst>
                                    <p:set>
                                      <p:cBhvr>
                                        <p:cTn id="41" dur="1" fill="hold">
                                          <p:stCondLst>
                                            <p:cond delay="499"/>
                                          </p:stCondLst>
                                        </p:cTn>
                                        <p:tgtEl>
                                          <p:spTgt spid="11"/>
                                        </p:tgtEl>
                                        <p:attrNameLst>
                                          <p:attrName>style.visibility</p:attrName>
                                        </p:attrNameLst>
                                      </p:cBhvr>
                                      <p:to>
                                        <p:strVal val="visible"/>
                                      </p:to>
                                    </p:set>
                                  </p:childTnLst>
                                </p:cTn>
                              </p:par>
                            </p:childTnLst>
                          </p:cTn>
                        </p:par>
                        <p:par>
                          <p:cTn id="42" fill="hold">
                            <p:stCondLst>
                              <p:cond delay="2500"/>
                            </p:stCondLst>
                            <p:childTnLst>
                              <p:par>
                                <p:cTn id="43" presetID="1" presetClass="entr" presetSubtype="0" fill="hold" nodeType="afterEffect">
                                  <p:stCondLst>
                                    <p:cond delay="0"/>
                                  </p:stCondLst>
                                  <p:childTnLst>
                                    <p:set>
                                      <p:cBhvr>
                                        <p:cTn id="44" dur="1" fill="hold">
                                          <p:stCondLst>
                                            <p:cond delay="499"/>
                                          </p:stCondLst>
                                        </p:cTn>
                                        <p:tgtEl>
                                          <p:spTgt spid="17"/>
                                        </p:tgtEl>
                                        <p:attrNameLst>
                                          <p:attrName>style.visibility</p:attrName>
                                        </p:attrNameLst>
                                      </p:cBhvr>
                                      <p:to>
                                        <p:strVal val="visible"/>
                                      </p:to>
                                    </p:set>
                                  </p:childTnLst>
                                </p:cTn>
                              </p:par>
                            </p:childTnLst>
                          </p:cTn>
                        </p:par>
                        <p:par>
                          <p:cTn id="45" fill="hold">
                            <p:stCondLst>
                              <p:cond delay="3000"/>
                            </p:stCondLst>
                            <p:childTnLst>
                              <p:par>
                                <p:cTn id="46" presetID="1" presetClass="entr" presetSubtype="0" fill="hold" nodeType="afterEffect">
                                  <p:stCondLst>
                                    <p:cond delay="0"/>
                                  </p:stCondLst>
                                  <p:childTnLst>
                                    <p:set>
                                      <p:cBhvr>
                                        <p:cTn id="47"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0360-CF37-46B0-A9DB-C7EB2D0C6DDC}"/>
              </a:ext>
            </a:extLst>
          </p:cNvPr>
          <p:cNvSpPr>
            <a:spLocks noGrp="1"/>
          </p:cNvSpPr>
          <p:nvPr>
            <p:ph type="title"/>
          </p:nvPr>
        </p:nvSpPr>
        <p:spPr/>
        <p:txBody>
          <a:bodyPr/>
          <a:lstStyle/>
          <a:p>
            <a:pPr algn="ctr"/>
            <a:r>
              <a:rPr lang="en-US" altLang="en-US" dirty="0"/>
              <a:t>Application Software</a:t>
            </a:r>
            <a:endParaRPr lang="en-IN" dirty="0"/>
          </a:p>
        </p:txBody>
      </p:sp>
      <p:sp>
        <p:nvSpPr>
          <p:cNvPr id="3" name="Content Placeholder 2">
            <a:extLst>
              <a:ext uri="{FF2B5EF4-FFF2-40B4-BE49-F238E27FC236}">
                <a16:creationId xmlns:a16="http://schemas.microsoft.com/office/drawing/2014/main" id="{C7198AE9-ED78-451D-8BE1-0525DFA22B57}"/>
              </a:ext>
            </a:extLst>
          </p:cNvPr>
          <p:cNvSpPr>
            <a:spLocks noGrp="1"/>
          </p:cNvSpPr>
          <p:nvPr>
            <p:ph idx="1"/>
          </p:nvPr>
        </p:nvSpPr>
        <p:spPr/>
        <p:txBody>
          <a:bodyPr/>
          <a:lstStyle/>
          <a:p>
            <a:pPr>
              <a:tabLst>
                <a:tab pos="4521200" algn="l"/>
              </a:tabLst>
            </a:pPr>
            <a:r>
              <a:rPr lang="en-US" altLang="en-US" sz="2400" dirty="0"/>
              <a:t>Application software makes computer popular and easy to use.  </a:t>
            </a:r>
          </a:p>
          <a:p>
            <a:pPr>
              <a:tabLst>
                <a:tab pos="4521200" algn="l"/>
              </a:tabLst>
            </a:pPr>
            <a:r>
              <a:rPr lang="en-US" altLang="en-US" sz="2400" dirty="0"/>
              <a:t>Common application software:</a:t>
            </a:r>
          </a:p>
          <a:p>
            <a:pPr lvl="1">
              <a:buFont typeface="Wingdings" panose="05000000000000000000" pitchFamily="2" charset="2"/>
              <a:buChar char="n"/>
              <a:tabLst>
                <a:tab pos="4521200" algn="l"/>
              </a:tabLst>
            </a:pPr>
            <a:r>
              <a:rPr lang="en-US" altLang="en-US" sz="2400" dirty="0"/>
              <a:t>Microsoft Word</a:t>
            </a:r>
          </a:p>
          <a:p>
            <a:pPr lvl="1">
              <a:buFont typeface="Wingdings" panose="05000000000000000000" pitchFamily="2" charset="2"/>
              <a:buChar char="n"/>
              <a:tabLst>
                <a:tab pos="4521200" algn="l"/>
              </a:tabLst>
            </a:pPr>
            <a:r>
              <a:rPr lang="en-US" altLang="en-US" sz="2400" dirty="0"/>
              <a:t>PowerPoint</a:t>
            </a:r>
          </a:p>
          <a:p>
            <a:pPr lvl="1">
              <a:buFont typeface="Wingdings" panose="05000000000000000000" pitchFamily="2" charset="2"/>
              <a:buChar char="n"/>
              <a:tabLst>
                <a:tab pos="4521200" algn="l"/>
              </a:tabLst>
            </a:pPr>
            <a:r>
              <a:rPr lang="en-US" altLang="en-US" sz="2400" dirty="0"/>
              <a:t>Netscape, Internet Explorer</a:t>
            </a:r>
          </a:p>
          <a:p>
            <a:pPr lvl="1">
              <a:buFont typeface="Wingdings" panose="05000000000000000000" pitchFamily="2" charset="2"/>
              <a:buChar char="n"/>
              <a:tabLst>
                <a:tab pos="4521200" algn="l"/>
              </a:tabLst>
            </a:pPr>
            <a:r>
              <a:rPr lang="en-US" altLang="en-US" sz="2400" dirty="0"/>
              <a:t>Photoshop, Photo-Paint</a:t>
            </a:r>
          </a:p>
          <a:p>
            <a:pPr marL="0" indent="0">
              <a:buNone/>
            </a:pPr>
            <a:endParaRPr lang="en-IN" dirty="0"/>
          </a:p>
        </p:txBody>
      </p:sp>
    </p:spTree>
    <p:extLst>
      <p:ext uri="{BB962C8B-B14F-4D97-AF65-F5344CB8AC3E}">
        <p14:creationId xmlns:p14="http://schemas.microsoft.com/office/powerpoint/2010/main" val="3976025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2638</Words>
  <Application>Microsoft Office PowerPoint</Application>
  <PresentationFormat>Widescreen</PresentationFormat>
  <Paragraphs>282</Paragraphs>
  <Slides>33</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33</vt:i4>
      </vt:variant>
    </vt:vector>
  </HeadingPairs>
  <TitlesOfParts>
    <vt:vector size="47" baseType="lpstr">
      <vt:lpstr>Arial</vt:lpstr>
      <vt:lpstr>Calibri</vt:lpstr>
      <vt:lpstr>Calibri Light</vt:lpstr>
      <vt:lpstr>erdana</vt:lpstr>
      <vt:lpstr>Times</vt:lpstr>
      <vt:lpstr>Times New Roman</vt:lpstr>
      <vt:lpstr>Times New Roman</vt:lpstr>
      <vt:lpstr>urw-din</vt:lpstr>
      <vt:lpstr>Verdana</vt:lpstr>
      <vt:lpstr>Wingdings</vt:lpstr>
      <vt:lpstr>Office Theme</vt:lpstr>
      <vt:lpstr>Clip</vt:lpstr>
      <vt:lpstr>VISIO</vt:lpstr>
      <vt:lpstr>CorelPhotoPaint.Image.8</vt:lpstr>
      <vt:lpstr>PowerPoint Presentation</vt:lpstr>
      <vt:lpstr>Introduction</vt:lpstr>
      <vt:lpstr>Hardware</vt:lpstr>
      <vt:lpstr>Hardware</vt:lpstr>
      <vt:lpstr>Software</vt:lpstr>
      <vt:lpstr>Software</vt:lpstr>
      <vt:lpstr>Copyright © 2000 by Brooks/Cole Publishing Company  A division of International Thomson Publishing Inc.  </vt:lpstr>
      <vt:lpstr>Computer Software Relationships</vt:lpstr>
      <vt:lpstr>Application Software</vt:lpstr>
      <vt:lpstr>Operating System</vt:lpstr>
      <vt:lpstr>Peripherals</vt:lpstr>
      <vt:lpstr>Peripherals</vt:lpstr>
      <vt:lpstr>Computer Memory</vt:lpstr>
      <vt:lpstr>Memory Type</vt:lpstr>
      <vt:lpstr>PowerPoint Presentation</vt:lpstr>
      <vt:lpstr>PowerPoint Presentation</vt:lpstr>
      <vt:lpstr>PowerPoint Presentation</vt:lpstr>
      <vt:lpstr>Cache Memory</vt:lpstr>
      <vt:lpstr>Cache Memory</vt:lpstr>
      <vt:lpstr>Computer Registers </vt:lpstr>
      <vt:lpstr> List of Common Registers </vt:lpstr>
      <vt:lpstr>Low –level Languages</vt:lpstr>
      <vt:lpstr>Languages</vt:lpstr>
      <vt:lpstr>High–level Languages</vt:lpstr>
      <vt:lpstr>PowerPoint Presentation</vt:lpstr>
      <vt:lpstr>Assembler</vt:lpstr>
      <vt:lpstr>Compiler</vt:lpstr>
      <vt:lpstr>Interpreter</vt:lpstr>
      <vt:lpstr>Interpreter Versus Compiler </vt:lpstr>
      <vt:lpstr>Loader/Linker</vt:lpstr>
      <vt:lpstr>Loader/Linker</vt:lpstr>
      <vt:lpstr>Linker Versus Loader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srivastava</dc:creator>
  <cp:lastModifiedBy>ashish srivastava</cp:lastModifiedBy>
  <cp:revision>48</cp:revision>
  <dcterms:created xsi:type="dcterms:W3CDTF">2020-12-04T06:38:50Z</dcterms:created>
  <dcterms:modified xsi:type="dcterms:W3CDTF">2020-12-18T08:15:22Z</dcterms:modified>
</cp:coreProperties>
</file>