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74" r:id="rId32"/>
    <p:sldId id="275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0236325F-96E2-4BC3-8637-8F369DA1E43D}"/>
    <pc:docChg chg="custSel addSld modSld sldOrd">
      <pc:chgData name="Dr. Ishwar Chandra Yadav" userId="65c3f3f3-f61d-4a35-bead-01cb3c91dbc4" providerId="ADAL" clId="{0236325F-96E2-4BC3-8637-8F369DA1E43D}" dt="2022-10-12T01:49:36.573" v="19" actId="478"/>
      <pc:docMkLst>
        <pc:docMk/>
      </pc:docMkLst>
      <pc:sldChg chg="delSp modSp mod">
        <pc:chgData name="Dr. Ishwar Chandra Yadav" userId="65c3f3f3-f61d-4a35-bead-01cb3c91dbc4" providerId="ADAL" clId="{0236325F-96E2-4BC3-8637-8F369DA1E43D}" dt="2022-10-12T01:43:30.880" v="2" actId="478"/>
        <pc:sldMkLst>
          <pc:docMk/>
          <pc:sldMk cId="0" sldId="256"/>
        </pc:sldMkLst>
        <pc:spChg chg="del mod">
          <ac:chgData name="Dr. Ishwar Chandra Yadav" userId="65c3f3f3-f61d-4a35-bead-01cb3c91dbc4" providerId="ADAL" clId="{0236325F-96E2-4BC3-8637-8F369DA1E43D}" dt="2022-10-12T01:43:27.458" v="1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Dr. Ishwar Chandra Yadav" userId="65c3f3f3-f61d-4a35-bead-01cb3c91dbc4" providerId="ADAL" clId="{0236325F-96E2-4BC3-8637-8F369DA1E43D}" dt="2022-10-12T01:43:30.880" v="2" actId="478"/>
          <ac:spMkLst>
            <pc:docMk/>
            <pc:sldMk cId="0" sldId="256"/>
            <ac:spMk id="5" creationId="{00000000-0000-0000-0000-000000000000}"/>
          </ac:spMkLst>
        </pc:spChg>
        <pc:picChg chg="del">
          <ac:chgData name="Dr. Ishwar Chandra Yadav" userId="65c3f3f3-f61d-4a35-bead-01cb3c91dbc4" providerId="ADAL" clId="{0236325F-96E2-4BC3-8637-8F369DA1E43D}" dt="2022-10-12T01:43:27.458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Dr. Ishwar Chandra Yadav" userId="65c3f3f3-f61d-4a35-bead-01cb3c91dbc4" providerId="ADAL" clId="{0236325F-96E2-4BC3-8637-8F369DA1E43D}" dt="2022-10-12T01:48:29.499" v="6" actId="1076"/>
        <pc:sldMkLst>
          <pc:docMk/>
          <pc:sldMk cId="0" sldId="258"/>
        </pc:sldMkLst>
        <pc:spChg chg="mod">
          <ac:chgData name="Dr. Ishwar Chandra Yadav" userId="65c3f3f3-f61d-4a35-bead-01cb3c91dbc4" providerId="ADAL" clId="{0236325F-96E2-4BC3-8637-8F369DA1E43D}" dt="2022-10-12T01:48:29.499" v="6" actId="1076"/>
          <ac:spMkLst>
            <pc:docMk/>
            <pc:sldMk cId="0" sldId="258"/>
            <ac:spMk id="4" creationId="{00000000-0000-0000-0000-000000000000}"/>
          </ac:spMkLst>
        </pc:spChg>
      </pc:sldChg>
      <pc:sldChg chg="ord">
        <pc:chgData name="Dr. Ishwar Chandra Yadav" userId="65c3f3f3-f61d-4a35-bead-01cb3c91dbc4" providerId="ADAL" clId="{0236325F-96E2-4BC3-8637-8F369DA1E43D}" dt="2022-10-12T01:48:14.205" v="5"/>
        <pc:sldMkLst>
          <pc:docMk/>
          <pc:sldMk cId="0" sldId="274"/>
        </pc:sldMkLst>
      </pc:sldChg>
      <pc:sldChg chg="delSp modSp add">
        <pc:chgData name="Dr. Ishwar Chandra Yadav" userId="65c3f3f3-f61d-4a35-bead-01cb3c91dbc4" providerId="ADAL" clId="{0236325F-96E2-4BC3-8637-8F369DA1E43D}" dt="2022-10-12T01:49:22.141" v="14" actId="478"/>
        <pc:sldMkLst>
          <pc:docMk/>
          <pc:sldMk cId="0" sldId="305"/>
        </pc:sldMkLst>
        <pc:spChg chg="del mod">
          <ac:chgData name="Dr. Ishwar Chandra Yadav" userId="65c3f3f3-f61d-4a35-bead-01cb3c91dbc4" providerId="ADAL" clId="{0236325F-96E2-4BC3-8637-8F369DA1E43D}" dt="2022-10-12T01:49:22.141" v="14" actId="478"/>
          <ac:spMkLst>
            <pc:docMk/>
            <pc:sldMk cId="0" sldId="305"/>
            <ac:spMk id="6149" creationId="{3F6AF56A-1A38-98A9-AF7E-61655E0511C1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20.133" v="13" actId="478"/>
        <pc:sldMkLst>
          <pc:docMk/>
          <pc:sldMk cId="0" sldId="306"/>
        </pc:sldMkLst>
        <pc:spChg chg="del mod">
          <ac:chgData name="Dr. Ishwar Chandra Yadav" userId="65c3f3f3-f61d-4a35-bead-01cb3c91dbc4" providerId="ADAL" clId="{0236325F-96E2-4BC3-8637-8F369DA1E43D}" dt="2022-10-12T01:49:20.133" v="13" actId="478"/>
          <ac:spMkLst>
            <pc:docMk/>
            <pc:sldMk cId="0" sldId="306"/>
            <ac:spMk id="7187" creationId="{CFC98491-ADBB-21A9-1FC7-264800041784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17.388" v="12" actId="478"/>
        <pc:sldMkLst>
          <pc:docMk/>
          <pc:sldMk cId="0" sldId="307"/>
        </pc:sldMkLst>
        <pc:spChg chg="del mod">
          <ac:chgData name="Dr. Ishwar Chandra Yadav" userId="65c3f3f3-f61d-4a35-bead-01cb3c91dbc4" providerId="ADAL" clId="{0236325F-96E2-4BC3-8637-8F369DA1E43D}" dt="2022-10-12T01:49:17.388" v="12" actId="478"/>
          <ac:spMkLst>
            <pc:docMk/>
            <pc:sldMk cId="0" sldId="307"/>
            <ac:spMk id="8211" creationId="{88188339-910B-3961-C77C-C116AF4F0094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27.349" v="15" actId="478"/>
        <pc:sldMkLst>
          <pc:docMk/>
          <pc:sldMk cId="0" sldId="308"/>
        </pc:sldMkLst>
        <pc:spChg chg="del mod">
          <ac:chgData name="Dr. Ishwar Chandra Yadav" userId="65c3f3f3-f61d-4a35-bead-01cb3c91dbc4" providerId="ADAL" clId="{0236325F-96E2-4BC3-8637-8F369DA1E43D}" dt="2022-10-12T01:49:27.349" v="15" actId="478"/>
          <ac:spMkLst>
            <pc:docMk/>
            <pc:sldMk cId="0" sldId="308"/>
            <ac:spMk id="9235" creationId="{0CD178EC-B73E-C250-AA5C-4E8896F4C843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14.926" v="11" actId="478"/>
        <pc:sldMkLst>
          <pc:docMk/>
          <pc:sldMk cId="0" sldId="309"/>
        </pc:sldMkLst>
        <pc:spChg chg="del mod">
          <ac:chgData name="Dr. Ishwar Chandra Yadav" userId="65c3f3f3-f61d-4a35-bead-01cb3c91dbc4" providerId="ADAL" clId="{0236325F-96E2-4BC3-8637-8F369DA1E43D}" dt="2022-10-12T01:49:14.926" v="11" actId="478"/>
          <ac:spMkLst>
            <pc:docMk/>
            <pc:sldMk cId="0" sldId="309"/>
            <ac:spMk id="10271" creationId="{339981E9-0E16-E036-7343-535B8594C943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29.811" v="16" actId="478"/>
        <pc:sldMkLst>
          <pc:docMk/>
          <pc:sldMk cId="0" sldId="310"/>
        </pc:sldMkLst>
        <pc:spChg chg="del mod">
          <ac:chgData name="Dr. Ishwar Chandra Yadav" userId="65c3f3f3-f61d-4a35-bead-01cb3c91dbc4" providerId="ADAL" clId="{0236325F-96E2-4BC3-8637-8F369DA1E43D}" dt="2022-10-12T01:49:29.811" v="16" actId="478"/>
          <ac:spMkLst>
            <pc:docMk/>
            <pc:sldMk cId="0" sldId="310"/>
            <ac:spMk id="11295" creationId="{EEEA5A43-7E19-21F6-B8CC-DDF997382604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12.321" v="10" actId="478"/>
        <pc:sldMkLst>
          <pc:docMk/>
          <pc:sldMk cId="0" sldId="311"/>
        </pc:sldMkLst>
        <pc:spChg chg="del mod">
          <ac:chgData name="Dr. Ishwar Chandra Yadav" userId="65c3f3f3-f61d-4a35-bead-01cb3c91dbc4" providerId="ADAL" clId="{0236325F-96E2-4BC3-8637-8F369DA1E43D}" dt="2022-10-12T01:49:12.321" v="10" actId="478"/>
          <ac:spMkLst>
            <pc:docMk/>
            <pc:sldMk cId="0" sldId="311"/>
            <ac:spMk id="12319" creationId="{C8EECF95-DA4D-63B0-6EDC-8763D72EC49D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31.380" v="17" actId="478"/>
        <pc:sldMkLst>
          <pc:docMk/>
          <pc:sldMk cId="0" sldId="312"/>
        </pc:sldMkLst>
        <pc:spChg chg="del mod">
          <ac:chgData name="Dr. Ishwar Chandra Yadav" userId="65c3f3f3-f61d-4a35-bead-01cb3c91dbc4" providerId="ADAL" clId="{0236325F-96E2-4BC3-8637-8F369DA1E43D}" dt="2022-10-12T01:49:31.380" v="17" actId="478"/>
          <ac:spMkLst>
            <pc:docMk/>
            <pc:sldMk cId="0" sldId="312"/>
            <ac:spMk id="13343" creationId="{0394A2A6-3296-DDCC-B7B3-17D9D67FF2FE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34.675" v="18" actId="478"/>
        <pc:sldMkLst>
          <pc:docMk/>
          <pc:sldMk cId="0" sldId="313"/>
        </pc:sldMkLst>
        <pc:spChg chg="del mod">
          <ac:chgData name="Dr. Ishwar Chandra Yadav" userId="65c3f3f3-f61d-4a35-bead-01cb3c91dbc4" providerId="ADAL" clId="{0236325F-96E2-4BC3-8637-8F369DA1E43D}" dt="2022-10-12T01:49:34.675" v="18" actId="478"/>
          <ac:spMkLst>
            <pc:docMk/>
            <pc:sldMk cId="0" sldId="313"/>
            <ac:spMk id="14367" creationId="{36042848-B4C7-E2F0-14A1-03A22C20C72B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09.874" v="9" actId="478"/>
        <pc:sldMkLst>
          <pc:docMk/>
          <pc:sldMk cId="0" sldId="314"/>
        </pc:sldMkLst>
        <pc:spChg chg="del mod">
          <ac:chgData name="Dr. Ishwar Chandra Yadav" userId="65c3f3f3-f61d-4a35-bead-01cb3c91dbc4" providerId="ADAL" clId="{0236325F-96E2-4BC3-8637-8F369DA1E43D}" dt="2022-10-12T01:49:09.874" v="9" actId="478"/>
          <ac:spMkLst>
            <pc:docMk/>
            <pc:sldMk cId="0" sldId="314"/>
            <ac:spMk id="15391" creationId="{A14AF06F-3A74-A6BA-5BB0-A8B7FE9AAF06}"/>
          </ac:spMkLst>
        </pc:spChg>
      </pc:sldChg>
      <pc:sldChg chg="delSp modSp add">
        <pc:chgData name="Dr. Ishwar Chandra Yadav" userId="65c3f3f3-f61d-4a35-bead-01cb3c91dbc4" providerId="ADAL" clId="{0236325F-96E2-4BC3-8637-8F369DA1E43D}" dt="2022-10-12T01:49:36.573" v="19" actId="478"/>
        <pc:sldMkLst>
          <pc:docMk/>
          <pc:sldMk cId="0" sldId="315"/>
        </pc:sldMkLst>
        <pc:spChg chg="del mod">
          <ac:chgData name="Dr. Ishwar Chandra Yadav" userId="65c3f3f3-f61d-4a35-bead-01cb3c91dbc4" providerId="ADAL" clId="{0236325F-96E2-4BC3-8637-8F369DA1E43D}" dt="2022-10-12T01:49:36.573" v="19" actId="478"/>
          <ac:spMkLst>
            <pc:docMk/>
            <pc:sldMk cId="0" sldId="315"/>
            <ac:spMk id="16388" creationId="{B1EDD8BA-6477-E386-2977-BD2B363E11B3}"/>
          </ac:spMkLst>
        </pc:spChg>
      </pc:sldChg>
      <pc:sldChg chg="delSp modSp add mod">
        <pc:chgData name="Dr. Ishwar Chandra Yadav" userId="65c3f3f3-f61d-4a35-bead-01cb3c91dbc4" providerId="ADAL" clId="{0236325F-96E2-4BC3-8637-8F369DA1E43D}" dt="2022-10-12T01:49:07.474" v="8" actId="478"/>
        <pc:sldMkLst>
          <pc:docMk/>
          <pc:sldMk cId="0" sldId="316"/>
        </pc:sldMkLst>
        <pc:spChg chg="del mod">
          <ac:chgData name="Dr. Ishwar Chandra Yadav" userId="65c3f3f3-f61d-4a35-bead-01cb3c91dbc4" providerId="ADAL" clId="{0236325F-96E2-4BC3-8637-8F369DA1E43D}" dt="2022-10-12T01:49:07.474" v="8" actId="478"/>
          <ac:spMkLst>
            <pc:docMk/>
            <pc:sldMk cId="0" sldId="316"/>
            <ac:spMk id="17413" creationId="{C2F69602-8F52-E20C-FAAE-7F27860A08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6275" y="198831"/>
            <a:ext cx="321944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692" y="1094359"/>
            <a:ext cx="10046614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8046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6054" y="344169"/>
            <a:ext cx="434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Lecture </a:t>
            </a:r>
            <a:r>
              <a:rPr spc="-10" dirty="0"/>
              <a:t>Notes </a:t>
            </a:r>
            <a:r>
              <a:rPr spc="-25" dirty="0"/>
              <a:t>for </a:t>
            </a:r>
            <a:r>
              <a:rPr spc="-10" dirty="0"/>
              <a:t>Logic</a:t>
            </a:r>
            <a:r>
              <a:rPr spc="40" dirty="0"/>
              <a:t> </a:t>
            </a:r>
            <a:r>
              <a:rPr spc="-20" dirty="0"/>
              <a:t>Family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7577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37717" y="1057402"/>
            <a:ext cx="10302875" cy="498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basic </a:t>
            </a:r>
            <a:r>
              <a:rPr sz="2400" spc="-10" dirty="0">
                <a:latin typeface="Calibri"/>
                <a:cs typeface="Calibri"/>
              </a:rPr>
              <a:t>RTL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NOR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inputs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HIGH (1) or </a:t>
            </a:r>
            <a:r>
              <a:rPr sz="2400" spc="-30" dirty="0">
                <a:latin typeface="Calibri"/>
                <a:cs typeface="Calibri"/>
              </a:rPr>
              <a:t>LOW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4965" marR="1447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logic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30" dirty="0">
                <a:latin typeface="Calibri"/>
                <a:cs typeface="Calibri"/>
              </a:rPr>
              <a:t>LOW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drives corresponding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cut-off  </a:t>
            </a:r>
            <a:r>
              <a:rPr sz="2400" spc="-5" dirty="0">
                <a:latin typeface="Calibri"/>
                <a:cs typeface="Calibri"/>
              </a:rPr>
              <a:t>region,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drives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into saturation </a:t>
            </a:r>
            <a:r>
              <a:rPr sz="2400" spc="-10" dirty="0">
                <a:latin typeface="Calibri"/>
                <a:cs typeface="Calibri"/>
              </a:rPr>
              <a:t>region.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354965" marR="29083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the inputs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85" dirty="0">
                <a:latin typeface="Calibri"/>
                <a:cs typeface="Calibri"/>
              </a:rPr>
              <a:t>LOW,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transistors are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cut-off </a:t>
            </a:r>
            <a:r>
              <a:rPr sz="2400" spc="-5" dirty="0">
                <a:latin typeface="Calibri"/>
                <a:cs typeface="Calibri"/>
              </a:rPr>
              <a:t>i.e. they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20" dirty="0">
                <a:latin typeface="Calibri"/>
                <a:cs typeface="Calibri"/>
              </a:rPr>
              <a:t>turned-off. </a:t>
            </a:r>
            <a:r>
              <a:rPr sz="2400" spc="-10" dirty="0">
                <a:latin typeface="Calibri"/>
                <a:cs typeface="Calibri"/>
              </a:rPr>
              <a:t>Thus,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45" dirty="0">
                <a:latin typeface="Calibri"/>
                <a:cs typeface="Calibri"/>
              </a:rPr>
              <a:t>Vcc </a:t>
            </a:r>
            <a:r>
              <a:rPr sz="2400" spc="-5" dirty="0">
                <a:latin typeface="Calibri"/>
                <a:cs typeface="Calibri"/>
              </a:rPr>
              <a:t>appears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output I.e.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650">
              <a:latin typeface="Calibri"/>
              <a:cs typeface="Calibri"/>
            </a:endParaRPr>
          </a:p>
          <a:p>
            <a:pPr marL="354965" marR="5080" indent="-342900">
              <a:lnSpc>
                <a:spcPts val="325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either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spc="-5" dirty="0">
                <a:latin typeface="Calibri"/>
                <a:cs typeface="Calibri"/>
              </a:rPr>
              <a:t>or both of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applied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input, the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45" dirty="0">
                <a:latin typeface="Calibri"/>
                <a:cs typeface="Calibri"/>
              </a:rPr>
              <a:t>Vcc </a:t>
            </a:r>
            <a:r>
              <a:rPr sz="2400" spc="-15" dirty="0">
                <a:latin typeface="Calibri"/>
                <a:cs typeface="Calibri"/>
              </a:rPr>
              <a:t>drops 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Rc and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LOW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7669" y="179654"/>
            <a:ext cx="4802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Resistor </a:t>
            </a:r>
            <a:r>
              <a:rPr sz="3200" spc="-40" dirty="0"/>
              <a:t>Transistor</a:t>
            </a:r>
            <a:r>
              <a:rPr sz="3200" spc="15" dirty="0"/>
              <a:t> </a:t>
            </a:r>
            <a:r>
              <a:rPr sz="3200" spc="-10" dirty="0"/>
              <a:t>Logic(RTL)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197" y="347217"/>
            <a:ext cx="475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02429"/>
                </a:solidFill>
                <a:latin typeface="Arial"/>
                <a:cs typeface="Arial"/>
              </a:rPr>
              <a:t>Advantages </a:t>
            </a:r>
            <a:r>
              <a:rPr sz="2400" b="1" dirty="0">
                <a:solidFill>
                  <a:srgbClr val="202429"/>
                </a:solidFill>
                <a:latin typeface="Arial"/>
                <a:cs typeface="Arial"/>
              </a:rPr>
              <a:t>of RTL Logic</a:t>
            </a:r>
            <a:r>
              <a:rPr sz="2400" b="1" spc="-130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429"/>
                </a:solidFill>
                <a:latin typeface="Arial"/>
                <a:cs typeface="Arial"/>
              </a:rPr>
              <a:t>circuit</a:t>
            </a:r>
            <a:r>
              <a:rPr sz="1800" dirty="0">
                <a:solidFill>
                  <a:srgbClr val="202429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197" y="1005662"/>
            <a:ext cx="6650355" cy="439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The primary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advantage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RTL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technology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was that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it 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involved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minimum number of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transistors,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which 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was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important consideration 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before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integrated 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circuit 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technology,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transistors were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most  expensive component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produce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</a:pPr>
            <a:r>
              <a:rPr sz="2400" b="1" dirty="0">
                <a:solidFill>
                  <a:srgbClr val="202429"/>
                </a:solidFill>
                <a:latin typeface="Arial"/>
                <a:cs typeface="Arial"/>
              </a:rPr>
              <a:t>Limitations: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54610" marR="71120" algn="just">
              <a:lnSpc>
                <a:spcPct val="100000"/>
              </a:lnSpc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The obvious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disadvantage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RTL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is its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high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current  dissipation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when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transistor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conducts 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to 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overdrive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output biasing </a:t>
            </a:r>
            <a:r>
              <a:rPr sz="2400" spc="-40" dirty="0">
                <a:solidFill>
                  <a:srgbClr val="202429"/>
                </a:solidFill>
                <a:latin typeface="Calibri"/>
                <a:cs typeface="Calibri"/>
              </a:rPr>
              <a:t>resistor.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requires  that more current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be supplied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heat</a:t>
            </a:r>
            <a:r>
              <a:rPr sz="2400" spc="4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859" y="5379211"/>
            <a:ext cx="6593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removed from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RTL circuits.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contrast, 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TTL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circuits 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minimi</a:t>
            </a:r>
            <a:r>
              <a:rPr sz="2400" spc="-50" dirty="0">
                <a:solidFill>
                  <a:srgbClr val="202429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o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these 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equi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s</a:t>
            </a:r>
            <a:r>
              <a:rPr sz="2000" spc="-490" dirty="0">
                <a:solidFill>
                  <a:srgbClr val="202429"/>
                </a:solidFill>
                <a:latin typeface="Arial"/>
                <a:cs typeface="Arial"/>
              </a:rPr>
              <a:t>.</a:t>
            </a:r>
            <a:r>
              <a:rPr sz="1200" baseline="45138" dirty="0">
                <a:latin typeface="Arial"/>
                <a:cs typeface="Arial"/>
              </a:rPr>
              <a:t>•</a:t>
            </a:r>
            <a:endParaRPr sz="1200" baseline="45138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4777" y="618064"/>
            <a:ext cx="3658870" cy="46985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56446" y="5712967"/>
            <a:ext cx="2439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(NOR </a:t>
            </a:r>
            <a:r>
              <a:rPr sz="2000" b="1" spc="-45" dirty="0">
                <a:latin typeface="Calibri"/>
                <a:cs typeface="Calibri"/>
              </a:rPr>
              <a:t>GATE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RTL)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6452" y="1176604"/>
            <a:ext cx="10229850" cy="4539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diode-transistor </a:t>
            </a:r>
            <a:r>
              <a:rPr sz="2000" dirty="0">
                <a:latin typeface="Calibri"/>
                <a:cs typeface="Calibri"/>
              </a:rPr>
              <a:t>logic, </a:t>
            </a:r>
            <a:r>
              <a:rPr sz="2000" spc="-5" dirty="0">
                <a:latin typeface="Calibri"/>
                <a:cs typeface="Calibri"/>
              </a:rPr>
              <a:t>also termed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DTL, </a:t>
            </a:r>
            <a:r>
              <a:rPr sz="2000" spc="-5" dirty="0">
                <a:latin typeface="Calibri"/>
                <a:cs typeface="Calibri"/>
              </a:rPr>
              <a:t>replaced </a:t>
            </a:r>
            <a:r>
              <a:rPr sz="2000" spc="-10" dirty="0">
                <a:latin typeface="Calibri"/>
                <a:cs typeface="Calibri"/>
              </a:rPr>
              <a:t>RTL family </a:t>
            </a:r>
            <a:r>
              <a:rPr sz="2000" dirty="0">
                <a:latin typeface="Calibri"/>
                <a:cs typeface="Calibri"/>
              </a:rPr>
              <a:t>because of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fan-out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capability and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noise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DTL </a:t>
            </a:r>
            <a:r>
              <a:rPr sz="2000" spc="-5" dirty="0">
                <a:latin typeface="Calibri"/>
                <a:cs typeface="Calibri"/>
              </a:rPr>
              <a:t>circuits mainly </a:t>
            </a:r>
            <a:r>
              <a:rPr sz="2000" spc="-10" dirty="0">
                <a:latin typeface="Calibri"/>
                <a:cs typeface="Calibri"/>
              </a:rPr>
              <a:t>consists </a:t>
            </a:r>
            <a:r>
              <a:rPr sz="2000" spc="-5" dirty="0">
                <a:latin typeface="Calibri"/>
                <a:cs typeface="Calibri"/>
              </a:rPr>
              <a:t>of diodes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transistors </a:t>
            </a:r>
            <a:r>
              <a:rPr sz="2000" spc="-5" dirty="0">
                <a:latin typeface="Calibri"/>
                <a:cs typeface="Calibri"/>
              </a:rPr>
              <a:t>that comprises </a:t>
            </a:r>
            <a:r>
              <a:rPr sz="2000" spc="-10" dirty="0">
                <a:latin typeface="Calibri"/>
                <a:cs typeface="Calibri"/>
              </a:rPr>
              <a:t>DTL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 basic </a:t>
            </a:r>
            <a:r>
              <a:rPr sz="2000" spc="-10" dirty="0">
                <a:latin typeface="Calibri"/>
                <a:cs typeface="Calibri"/>
              </a:rPr>
              <a:t>DTL </a:t>
            </a:r>
            <a:r>
              <a:rPr sz="2000" spc="-5" dirty="0">
                <a:latin typeface="Calibri"/>
                <a:cs typeface="Calibri"/>
              </a:rPr>
              <a:t>device </a:t>
            </a:r>
            <a:r>
              <a:rPr sz="2000" dirty="0">
                <a:latin typeface="Calibri"/>
                <a:cs typeface="Calibri"/>
              </a:rPr>
              <a:t>is a NAND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gate.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4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inputs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gate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applied </a:t>
            </a:r>
            <a:r>
              <a:rPr sz="2000" spc="-5" dirty="0">
                <a:latin typeface="Calibri"/>
                <a:cs typeface="Calibri"/>
              </a:rPr>
              <a:t>through diodes viz. </a:t>
            </a:r>
            <a:r>
              <a:rPr sz="2000" dirty="0">
                <a:latin typeface="Calibri"/>
                <a:cs typeface="Calibri"/>
              </a:rPr>
              <a:t>D1, </a:t>
            </a:r>
            <a:r>
              <a:rPr sz="2000" spc="-5" dirty="0">
                <a:latin typeface="Calibri"/>
                <a:cs typeface="Calibri"/>
              </a:rPr>
              <a:t>D2 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The diode will conduct only </a:t>
            </a:r>
            <a:r>
              <a:rPr sz="2000" dirty="0">
                <a:latin typeface="Calibri"/>
                <a:cs typeface="Calibri"/>
              </a:rPr>
              <a:t>when  </a:t>
            </a:r>
            <a:r>
              <a:rPr sz="2000" spc="-5" dirty="0">
                <a:latin typeface="Calibri"/>
                <a:cs typeface="Calibri"/>
              </a:rPr>
              <a:t>corresponding </a:t>
            </a:r>
            <a:r>
              <a:rPr sz="2000" dirty="0">
                <a:latin typeface="Calibri"/>
                <a:cs typeface="Calibri"/>
              </a:rPr>
              <a:t>input 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LOW.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marR="1397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diode is conducting </a:t>
            </a: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least one </a:t>
            </a:r>
            <a:r>
              <a:rPr sz="2000" dirty="0">
                <a:latin typeface="Calibri"/>
                <a:cs typeface="Calibri"/>
              </a:rPr>
              <a:t>input is </a:t>
            </a:r>
            <a:r>
              <a:rPr sz="2000" spc="-75" dirty="0">
                <a:latin typeface="Calibri"/>
                <a:cs typeface="Calibri"/>
              </a:rPr>
              <a:t>LOW,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voltage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15" dirty="0">
                <a:latin typeface="Calibri"/>
                <a:cs typeface="Calibri"/>
              </a:rPr>
              <a:t>keeps  </a:t>
            </a:r>
            <a:r>
              <a:rPr sz="2000" spc="-10" dirty="0">
                <a:latin typeface="Calibri"/>
                <a:cs typeface="Calibri"/>
              </a:rPr>
              <a:t>transistor </a:t>
            </a:r>
            <a:r>
              <a:rPr sz="2000" dirty="0">
                <a:latin typeface="Calibri"/>
                <a:cs typeface="Calibri"/>
              </a:rPr>
              <a:t>T in </a:t>
            </a:r>
            <a:r>
              <a:rPr sz="2000" spc="-5" dirty="0">
                <a:latin typeface="Calibri"/>
                <a:cs typeface="Calibri"/>
              </a:rPr>
              <a:t>cut-off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subsequently, </a:t>
            </a:r>
            <a:r>
              <a:rPr sz="2000" spc="-5" dirty="0">
                <a:latin typeface="Calibri"/>
                <a:cs typeface="Calibri"/>
              </a:rPr>
              <a:t>output of </a:t>
            </a:r>
            <a:r>
              <a:rPr sz="2000" spc="-10" dirty="0">
                <a:latin typeface="Calibri"/>
                <a:cs typeface="Calibri"/>
              </a:rPr>
              <a:t>transistor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HIGH. </a:t>
            </a:r>
            <a:r>
              <a:rPr sz="2000" dirty="0">
                <a:latin typeface="Calibri"/>
                <a:cs typeface="Calibri"/>
              </a:rPr>
              <a:t>If all inputs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HIGH, </a:t>
            </a:r>
            <a:r>
              <a:rPr sz="2000" dirty="0">
                <a:latin typeface="Calibri"/>
                <a:cs typeface="Calibri"/>
              </a:rPr>
              <a:t>all  </a:t>
            </a:r>
            <a:r>
              <a:rPr sz="2000" spc="-5" dirty="0">
                <a:latin typeface="Calibri"/>
                <a:cs typeface="Calibri"/>
              </a:rPr>
              <a:t>diodes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non-conducting, </a:t>
            </a:r>
            <a:r>
              <a:rPr sz="2000" spc="-10" dirty="0">
                <a:latin typeface="Calibri"/>
                <a:cs typeface="Calibri"/>
              </a:rPr>
              <a:t>transistor </a:t>
            </a:r>
            <a:r>
              <a:rPr sz="2000" dirty="0">
                <a:latin typeface="Calibri"/>
                <a:cs typeface="Calibri"/>
              </a:rPr>
              <a:t>T is in </a:t>
            </a:r>
            <a:r>
              <a:rPr sz="2000" spc="-10" dirty="0">
                <a:latin typeface="Calibri"/>
                <a:cs typeface="Calibri"/>
              </a:rPr>
              <a:t>saturation,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its output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LOW.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9511" y="246380"/>
            <a:ext cx="36341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Diode </a:t>
            </a:r>
            <a:r>
              <a:rPr sz="3200" spc="-40" dirty="0"/>
              <a:t>Transistor</a:t>
            </a:r>
            <a:r>
              <a:rPr sz="3200" spc="-20" dirty="0"/>
              <a:t> </a:t>
            </a:r>
            <a:r>
              <a:rPr sz="3200" spc="-5" dirty="0"/>
              <a:t>Logic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3182" y="5304028"/>
            <a:ext cx="23939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b="1" dirty="0">
                <a:latin typeface="Calibri"/>
                <a:cs typeface="Calibri"/>
              </a:rPr>
              <a:t>(Block </a:t>
            </a:r>
            <a:r>
              <a:rPr sz="2000" b="1" spc="-15" dirty="0">
                <a:latin typeface="Calibri"/>
                <a:cs typeface="Calibri"/>
              </a:rPr>
              <a:t>Diagram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DTL)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94478" y="927324"/>
            <a:ext cx="7098030" cy="5110480"/>
            <a:chOff x="5094478" y="927324"/>
            <a:chExt cx="7098030" cy="5110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478" y="927324"/>
              <a:ext cx="6953210" cy="49715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755" y="5284977"/>
              <a:ext cx="2255139" cy="752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8476" y="5190845"/>
              <a:ext cx="3303523" cy="7524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1751" y="858773"/>
            <a:ext cx="376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  <a:tab pos="1234440" algn="l"/>
                <a:tab pos="2449195" algn="l"/>
                <a:tab pos="2934335" algn="l"/>
              </a:tabLst>
            </a:pPr>
            <a:r>
              <a:rPr sz="2400" spc="-5" dirty="0">
                <a:solidFill>
                  <a:srgbClr val="000000"/>
                </a:solidFill>
              </a:rPr>
              <a:t>Du</a:t>
            </a:r>
            <a:r>
              <a:rPr sz="2400" dirty="0">
                <a:solidFill>
                  <a:srgbClr val="000000"/>
                </a:solidFill>
              </a:rPr>
              <a:t>e	</a:t>
            </a:r>
            <a:r>
              <a:rPr sz="2400" spc="-25" dirty="0">
                <a:solidFill>
                  <a:srgbClr val="000000"/>
                </a:solidFill>
              </a:rPr>
              <a:t>t</a:t>
            </a:r>
            <a:r>
              <a:rPr sz="2400" dirty="0">
                <a:solidFill>
                  <a:srgbClr val="000000"/>
                </a:solidFill>
              </a:rPr>
              <a:t>o	</a:t>
            </a:r>
            <a:r>
              <a:rPr sz="2400" spc="-5" dirty="0">
                <a:solidFill>
                  <a:srgbClr val="000000"/>
                </a:solidFill>
              </a:rPr>
              <a:t>numb</a:t>
            </a:r>
            <a:r>
              <a:rPr sz="2400" dirty="0">
                <a:solidFill>
                  <a:srgbClr val="000000"/>
                </a:solidFill>
              </a:rPr>
              <a:t>er	</a:t>
            </a:r>
            <a:r>
              <a:rPr sz="2400" spc="-1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f	</a:t>
            </a:r>
            <a:r>
              <a:rPr sz="2400" spc="-15" dirty="0">
                <a:solidFill>
                  <a:srgbClr val="000000"/>
                </a:solidFill>
              </a:rPr>
              <a:t>d</a:t>
            </a:r>
            <a:r>
              <a:rPr sz="2400" dirty="0">
                <a:solidFill>
                  <a:srgbClr val="000000"/>
                </a:solidFill>
              </a:rPr>
              <a:t>iodes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01751" y="1224534"/>
            <a:ext cx="37687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circuit,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speed 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significantly  </a:t>
            </a:r>
            <a:r>
              <a:rPr sz="2400" spc="-45" dirty="0">
                <a:latin typeface="Calibri"/>
                <a:cs typeface="Calibri"/>
              </a:rPr>
              <a:t>low. </a:t>
            </a:r>
            <a:r>
              <a:rPr sz="2400" spc="-5" dirty="0">
                <a:latin typeface="Calibri"/>
                <a:cs typeface="Calibri"/>
              </a:rPr>
              <a:t>Hence </a:t>
            </a:r>
            <a:r>
              <a:rPr sz="2400" spc="-10" dirty="0">
                <a:latin typeface="Calibri"/>
                <a:cs typeface="Calibri"/>
              </a:rPr>
              <a:t>this family </a:t>
            </a:r>
            <a:r>
              <a:rPr sz="2400" spc="-5" dirty="0">
                <a:latin typeface="Calibri"/>
                <a:cs typeface="Calibri"/>
              </a:rPr>
              <a:t>of logic  </a:t>
            </a:r>
            <a:r>
              <a:rPr sz="2400" spc="-20" dirty="0">
                <a:latin typeface="Calibri"/>
                <a:cs typeface="Calibri"/>
              </a:rPr>
              <a:t>gates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modified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751" y="2687777"/>
            <a:ext cx="3769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7155" algn="l"/>
                <a:tab pos="3382010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or-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ansi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lo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ic	i</a:t>
            </a:r>
            <a:r>
              <a:rPr sz="2400" spc="-10" dirty="0">
                <a:latin typeface="Calibri"/>
                <a:cs typeface="Calibri"/>
              </a:rPr>
              <a:t>.e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751" y="3053841"/>
            <a:ext cx="376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5635" algn="l"/>
                <a:tab pos="1581785" algn="l"/>
                <a:tab pos="2512060" algn="l"/>
                <a:tab pos="3129280" algn="l"/>
              </a:tabLst>
            </a:pPr>
            <a:r>
              <a:rPr sz="2400" spc="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amily	which	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5" dirty="0">
                <a:latin typeface="Calibri"/>
                <a:cs typeface="Calibri"/>
              </a:rPr>
              <a:t>discussed on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4519" y="5315839"/>
            <a:ext cx="1593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(DL AND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GATE)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9517" y="5302072"/>
            <a:ext cx="14516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Calibri"/>
                <a:cs typeface="Calibri"/>
              </a:rPr>
              <a:t>(SATURATING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INVERTER)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5609" y="4279169"/>
            <a:ext cx="1871554" cy="9711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36309" y="2616454"/>
            <a:ext cx="31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D1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075426" y="4053585"/>
            <a:ext cx="314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D2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4514" y="972692"/>
            <a:ext cx="1033716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10" dirty="0">
                <a:latin typeface="Calibri"/>
                <a:cs typeface="Calibri"/>
              </a:rPr>
              <a:t>TTL </a:t>
            </a:r>
            <a:r>
              <a:rPr sz="2400" spc="-10" dirty="0">
                <a:latin typeface="Calibri"/>
                <a:cs typeface="Calibri"/>
              </a:rPr>
              <a:t>family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modification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DTL. </a:t>
            </a: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come </a:t>
            </a:r>
            <a:r>
              <a:rPr sz="2400" spc="-15" dirty="0">
                <a:latin typeface="Calibri"/>
                <a:cs typeface="Calibri"/>
              </a:rPr>
              <a:t>to existence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15" dirty="0">
                <a:latin typeface="Calibri"/>
                <a:cs typeface="Calibri"/>
              </a:rPr>
              <a:t>overcome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speed limitations of </a:t>
            </a:r>
            <a:r>
              <a:rPr sz="2400" spc="-10" dirty="0">
                <a:latin typeface="Calibri"/>
                <a:cs typeface="Calibri"/>
              </a:rPr>
              <a:t>DTL </a:t>
            </a:r>
            <a:r>
              <a:rPr sz="2400" spc="-30" dirty="0">
                <a:latin typeface="Calibri"/>
                <a:cs typeface="Calibri"/>
              </a:rPr>
              <a:t>family. </a:t>
            </a:r>
            <a:r>
              <a:rPr sz="2400" spc="-5" dirty="0">
                <a:latin typeface="Calibri"/>
                <a:cs typeface="Calibri"/>
              </a:rPr>
              <a:t>The basic </a:t>
            </a:r>
            <a:r>
              <a:rPr sz="2400" spc="-25" dirty="0">
                <a:latin typeface="Calibri"/>
                <a:cs typeface="Calibri"/>
              </a:rPr>
              <a:t>gate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family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TTL  </a:t>
            </a:r>
            <a:r>
              <a:rPr sz="2400" dirty="0">
                <a:latin typeface="Calibri"/>
                <a:cs typeface="Calibri"/>
              </a:rPr>
              <a:t>NAND</a:t>
            </a:r>
            <a:r>
              <a:rPr sz="2400" spc="-20" dirty="0">
                <a:latin typeface="Calibri"/>
                <a:cs typeface="Calibri"/>
              </a:rPr>
              <a:t> gate.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2430" algn="l"/>
              </a:tabLst>
            </a:pPr>
            <a:r>
              <a:rPr sz="2400" dirty="0">
                <a:latin typeface="Calibri"/>
                <a:cs typeface="Calibri"/>
              </a:rPr>
              <a:t>Q3 is </a:t>
            </a:r>
            <a:r>
              <a:rPr sz="2400" spc="-10" dirty="0">
                <a:latin typeface="Calibri"/>
                <a:cs typeface="Calibri"/>
              </a:rPr>
              <a:t>cutoff </a:t>
            </a:r>
            <a:r>
              <a:rPr sz="2400" spc="-5" dirty="0">
                <a:latin typeface="Calibri"/>
                <a:cs typeface="Calibri"/>
              </a:rPr>
              <a:t>(act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20" dirty="0">
                <a:latin typeface="Calibri"/>
                <a:cs typeface="Calibri"/>
              </a:rPr>
              <a:t>RC 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when output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dirty="0">
                <a:latin typeface="Calibri"/>
                <a:cs typeface="Calibri"/>
              </a:rPr>
              <a:t>Q4 is </a:t>
            </a:r>
            <a:r>
              <a:rPr sz="2400" spc="-15" dirty="0">
                <a:latin typeface="Calibri"/>
                <a:cs typeface="Calibri"/>
              </a:rPr>
              <a:t>saturated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Q3 is  </a:t>
            </a:r>
            <a:r>
              <a:rPr sz="2400" spc="-15" dirty="0">
                <a:latin typeface="Calibri"/>
                <a:cs typeface="Calibri"/>
              </a:rPr>
              <a:t>saturated </a:t>
            </a:r>
            <a:r>
              <a:rPr sz="2400" spc="-5" dirty="0">
                <a:latin typeface="Calibri"/>
                <a:cs typeface="Calibri"/>
              </a:rPr>
              <a:t>(act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20" dirty="0">
                <a:latin typeface="Calibri"/>
                <a:cs typeface="Calibri"/>
              </a:rPr>
              <a:t>RC </a:t>
            </a:r>
            <a:r>
              <a:rPr sz="2400" dirty="0">
                <a:latin typeface="Calibri"/>
                <a:cs typeface="Calibri"/>
              </a:rPr>
              <a:t>) when </a:t>
            </a:r>
            <a:r>
              <a:rPr sz="2400" spc="-10" dirty="0">
                <a:latin typeface="Calibri"/>
                <a:cs typeface="Calibri"/>
              </a:rPr>
              <a:t>output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dirty="0">
                <a:latin typeface="Calibri"/>
                <a:cs typeface="Calibri"/>
              </a:rPr>
              <a:t>Q4 is </a:t>
            </a:r>
            <a:r>
              <a:rPr sz="2400" spc="-15" dirty="0">
                <a:latin typeface="Calibri"/>
                <a:cs typeface="Calibri"/>
              </a:rPr>
              <a:t>cutoff 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Thus one 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90525" indent="-378460" algn="just">
              <a:lnSpc>
                <a:spcPct val="100000"/>
              </a:lnSpc>
              <a:buFont typeface="Wingdings"/>
              <a:buChar char=""/>
              <a:tabLst>
                <a:tab pos="39116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Q3 and Q4 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35" dirty="0">
                <a:latin typeface="Calibri"/>
                <a:cs typeface="Calibri"/>
              </a:rPr>
              <a:t>TOTEM </a:t>
            </a:r>
            <a:r>
              <a:rPr sz="2400" spc="-5" dirty="0">
                <a:latin typeface="Calibri"/>
                <a:cs typeface="Calibri"/>
              </a:rPr>
              <a:t>POLE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arrangement.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" marR="9525" algn="just">
              <a:lnSpc>
                <a:spcPct val="100000"/>
              </a:lnSpc>
              <a:buFont typeface="Wingdings"/>
              <a:buChar char=""/>
              <a:tabLst>
                <a:tab pos="392430" algn="l"/>
              </a:tabLst>
            </a:pPr>
            <a:r>
              <a:rPr sz="2400" dirty="0">
                <a:latin typeface="Calibri"/>
                <a:cs typeface="Calibri"/>
              </a:rPr>
              <a:t>Q1 is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30" dirty="0">
                <a:latin typeface="Calibri"/>
                <a:cs typeface="Calibri"/>
              </a:rPr>
              <a:t>transistor,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multi </a:t>
            </a:r>
            <a:r>
              <a:rPr sz="2400" spc="-15" dirty="0">
                <a:latin typeface="Calibri"/>
                <a:cs typeface="Calibri"/>
              </a:rPr>
              <a:t>emitter </a:t>
            </a:r>
            <a:r>
              <a:rPr sz="2400" spc="-30" dirty="0">
                <a:latin typeface="Calibri"/>
                <a:cs typeface="Calibri"/>
              </a:rPr>
              <a:t>transistor,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drive 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dirty="0">
                <a:latin typeface="Calibri"/>
                <a:cs typeface="Calibri"/>
              </a:rPr>
              <a:t>Q2 which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control </a:t>
            </a:r>
            <a:r>
              <a:rPr sz="2400" dirty="0">
                <a:latin typeface="Calibri"/>
                <a:cs typeface="Calibri"/>
              </a:rPr>
              <a:t>Q3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Q4.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buFont typeface="Wingdings"/>
              <a:buChar char=""/>
              <a:tabLst>
                <a:tab pos="392430" algn="l"/>
              </a:tabLst>
            </a:pPr>
            <a:r>
              <a:rPr sz="2400" spc="-5" dirty="0">
                <a:latin typeface="Calibri"/>
                <a:cs typeface="Calibri"/>
              </a:rPr>
              <a:t>Diode D1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D2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protect </a:t>
            </a:r>
            <a:r>
              <a:rPr sz="2400" dirty="0">
                <a:latin typeface="Calibri"/>
                <a:cs typeface="Calibri"/>
              </a:rPr>
              <a:t>Q1 </a:t>
            </a:r>
            <a:r>
              <a:rPr sz="2400" spc="-15" dirty="0">
                <a:latin typeface="Calibri"/>
                <a:cs typeface="Calibri"/>
              </a:rPr>
              <a:t>from unwanted negative voltages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diode D3 ensures </a:t>
            </a:r>
            <a:r>
              <a:rPr sz="2400" dirty="0">
                <a:latin typeface="Calibri"/>
                <a:cs typeface="Calibri"/>
              </a:rPr>
              <a:t>when Q4 is </a:t>
            </a:r>
            <a:r>
              <a:rPr sz="2400" spc="-5" dirty="0">
                <a:latin typeface="Calibri"/>
                <a:cs typeface="Calibri"/>
              </a:rPr>
              <a:t>ON, </a:t>
            </a:r>
            <a:r>
              <a:rPr sz="2400" dirty="0">
                <a:latin typeface="Calibri"/>
                <a:cs typeface="Calibri"/>
              </a:rPr>
              <a:t>Q3 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OFF.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5725" y="108661"/>
            <a:ext cx="4271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Transistor Transistor</a:t>
            </a:r>
            <a:r>
              <a:rPr sz="3200" spc="60" dirty="0"/>
              <a:t> </a:t>
            </a:r>
            <a:r>
              <a:rPr sz="3200" spc="-5" dirty="0"/>
              <a:t>Logic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43" y="693877"/>
            <a:ext cx="6199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12121"/>
                </a:solidFill>
              </a:rPr>
              <a:t>The output impedance is </a:t>
            </a:r>
            <a:r>
              <a:rPr sz="2000" spc="-10" dirty="0">
                <a:solidFill>
                  <a:srgbClr val="212121"/>
                </a:solidFill>
              </a:rPr>
              <a:t>asymmetrical </a:t>
            </a:r>
            <a:r>
              <a:rPr sz="2000" spc="-5" dirty="0">
                <a:solidFill>
                  <a:srgbClr val="212121"/>
                </a:solidFill>
              </a:rPr>
              <a:t>between </a:t>
            </a:r>
            <a:r>
              <a:rPr sz="2000" dirty="0">
                <a:solidFill>
                  <a:srgbClr val="212121"/>
                </a:solidFill>
              </a:rPr>
              <a:t>the</a:t>
            </a:r>
            <a:r>
              <a:rPr sz="2000" spc="155" dirty="0">
                <a:solidFill>
                  <a:srgbClr val="212121"/>
                </a:solidFill>
              </a:rPr>
              <a:t> </a:t>
            </a:r>
            <a:r>
              <a:rPr sz="2000" spc="-5" dirty="0">
                <a:solidFill>
                  <a:srgbClr val="212121"/>
                </a:solidFill>
              </a:rPr>
              <a:t>high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96239" y="997712"/>
            <a:ext cx="61950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low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state,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making them unsuitable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driving  transmission lines. This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drawback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is usually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overcome by  buffering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outputs with special line-driver devices where 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signals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sent through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cables.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ECL, </a:t>
            </a:r>
            <a:r>
              <a:rPr sz="2000" spc="-15" dirty="0">
                <a:solidFill>
                  <a:srgbClr val="212121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virtue of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its  </a:t>
            </a:r>
            <a:r>
              <a:rPr sz="2000" spc="-10" dirty="0">
                <a:solidFill>
                  <a:srgbClr val="212121"/>
                </a:solidFill>
                <a:latin typeface="Calibri"/>
                <a:cs typeface="Calibri"/>
              </a:rPr>
              <a:t>symmetric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low-impedance output structure, does not 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have  </a:t>
            </a:r>
            <a:r>
              <a:rPr sz="2000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20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"/>
                <a:cs typeface="Calibri"/>
              </a:rPr>
              <a:t>drawback.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802" y="822960"/>
            <a:ext cx="4194457" cy="4790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672" y="3417913"/>
            <a:ext cx="4516882" cy="28566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22838" y="598302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7359" y="5953150"/>
            <a:ext cx="2815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( </a:t>
            </a:r>
            <a:r>
              <a:rPr sz="2000" b="1" spc="-10" dirty="0">
                <a:latin typeface="Calibri"/>
                <a:cs typeface="Calibri"/>
              </a:rPr>
              <a:t>BLOCK DIAGRAM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TTL)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82116" y="1048892"/>
            <a:ext cx="10151110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ECL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family </a:t>
            </a:r>
            <a:r>
              <a:rPr sz="2400" spc="-5" dirty="0">
                <a:latin typeface="Calibri"/>
                <a:cs typeface="Calibri"/>
              </a:rPr>
              <a:t>implements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gates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differential </a:t>
            </a:r>
            <a:r>
              <a:rPr sz="2400" spc="-5" dirty="0">
                <a:latin typeface="Calibri"/>
                <a:cs typeface="Calibri"/>
              </a:rPr>
              <a:t>amplifier </a:t>
            </a:r>
            <a:r>
              <a:rPr sz="2400" spc="-15" dirty="0">
                <a:latin typeface="Calibri"/>
                <a:cs typeface="Calibri"/>
              </a:rPr>
              <a:t>configuration </a:t>
            </a:r>
            <a:r>
              <a:rPr sz="2400" dirty="0">
                <a:latin typeface="Calibri"/>
                <a:cs typeface="Calibri"/>
              </a:rPr>
              <a:t>in  which </a:t>
            </a:r>
            <a:r>
              <a:rPr sz="2400" spc="-20" dirty="0">
                <a:latin typeface="Calibri"/>
                <a:cs typeface="Calibri"/>
              </a:rPr>
              <a:t>transistors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never driven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saturation </a:t>
            </a:r>
            <a:r>
              <a:rPr sz="2400" spc="-10" dirty="0">
                <a:latin typeface="Calibri"/>
                <a:cs typeface="Calibri"/>
              </a:rPr>
              <a:t>region thereby improving  </a:t>
            </a:r>
            <a:r>
              <a:rPr sz="2400" spc="-5" dirty="0">
                <a:latin typeface="Calibri"/>
                <a:cs typeface="Calibri"/>
              </a:rPr>
              <a:t>the speed of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great extent.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ECL </a:t>
            </a:r>
            <a:r>
              <a:rPr sz="2400" spc="-10" dirty="0">
                <a:latin typeface="Calibri"/>
                <a:cs typeface="Calibri"/>
              </a:rPr>
              <a:t>family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fastest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logic  families.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65" dirty="0">
                <a:latin typeface="Calibri"/>
                <a:cs typeface="Calibri"/>
              </a:rPr>
              <a:t>BJT,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removes problems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delay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0" dirty="0">
                <a:latin typeface="Calibri"/>
                <a:cs typeface="Calibri"/>
              </a:rPr>
              <a:t>by preventing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transistors  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saturating.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spc="-30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fast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propagation delays </a:t>
            </a:r>
            <a:r>
              <a:rPr sz="2400" spc="-5" dirty="0">
                <a:latin typeface="Calibri"/>
                <a:cs typeface="Calibri"/>
              </a:rPr>
              <a:t>of 1ns 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dirty="0">
                <a:latin typeface="Calibri"/>
                <a:cs typeface="Calibri"/>
              </a:rPr>
              <a:t>immunity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0.2-0.25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marR="106045" indent="-287020" algn="just">
              <a:lnSpc>
                <a:spcPct val="100000"/>
              </a:lnSpc>
              <a:spcBef>
                <a:spcPts val="2400"/>
              </a:spcBef>
              <a:buClr>
                <a:srgbClr val="212121"/>
              </a:buClr>
              <a:buFont typeface="Wingdings"/>
              <a:buChar char=""/>
              <a:tabLst>
                <a:tab pos="36639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input impedance is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high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output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impedance is </a:t>
            </a:r>
            <a:r>
              <a:rPr sz="2400" spc="-45" dirty="0">
                <a:solidFill>
                  <a:srgbClr val="212121"/>
                </a:solidFill>
                <a:latin typeface="Calibri"/>
                <a:cs typeface="Calibri"/>
              </a:rPr>
              <a:t>low.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As a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result,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 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transistors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change 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states 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quickly</a:t>
            </a:r>
            <a:r>
              <a:rPr sz="2400" spc="-25" dirty="0">
                <a:latin typeface="Calibri"/>
                <a:cs typeface="Calibri"/>
              </a:rPr>
              <a:t>, gate </a:t>
            </a:r>
            <a:r>
              <a:rPr sz="2400" spc="-15" dirty="0">
                <a:latin typeface="Calibri"/>
                <a:cs typeface="Calibri"/>
              </a:rPr>
              <a:t>delays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are </a:t>
            </a:r>
            <a:r>
              <a:rPr sz="2400" spc="-60" dirty="0">
                <a:solidFill>
                  <a:srgbClr val="212121"/>
                </a:solidFill>
                <a:latin typeface="Calibri"/>
                <a:cs typeface="Calibri"/>
              </a:rPr>
              <a:t>low,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and the </a:t>
            </a:r>
            <a:r>
              <a:rPr sz="2400" spc="-20" dirty="0">
                <a:latin typeface="Calibri"/>
                <a:cs typeface="Calibri"/>
              </a:rPr>
              <a:t>fan </a:t>
            </a:r>
            <a:r>
              <a:rPr sz="2400" spc="-10" dirty="0">
                <a:latin typeface="Calibri"/>
                <a:cs typeface="Calibri"/>
              </a:rPr>
              <a:t>out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capability 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high.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Emitter </a:t>
            </a:r>
            <a:r>
              <a:rPr spc="-10" dirty="0"/>
              <a:t>Coupled</a:t>
            </a:r>
            <a:r>
              <a:rPr spc="-25" dirty="0"/>
              <a:t> </a:t>
            </a:r>
            <a:r>
              <a:rPr spc="-10" dirty="0"/>
              <a:t>Logic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040" y="1658915"/>
            <a:ext cx="14287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5385" y="4738878"/>
            <a:ext cx="20847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libri"/>
                <a:cs typeface="Calibri"/>
              </a:rPr>
              <a:t>(Block Diagram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830" y="520997"/>
            <a:ext cx="5092204" cy="53523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603" y="1267113"/>
            <a:ext cx="4792232" cy="13622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670" y="3900935"/>
            <a:ext cx="1692227" cy="13623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5679" y="4264930"/>
            <a:ext cx="1815472" cy="8314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90307" y="6052820"/>
            <a:ext cx="3014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(ECL </a:t>
            </a:r>
            <a:r>
              <a:rPr sz="2000" b="1" dirty="0">
                <a:latin typeface="Calibri"/>
                <a:cs typeface="Calibri"/>
              </a:rPr>
              <a:t>2 INPUT </a:t>
            </a:r>
            <a:r>
              <a:rPr sz="2000" b="1" spc="-5" dirty="0">
                <a:latin typeface="Calibri"/>
                <a:cs typeface="Calibri"/>
              </a:rPr>
              <a:t>OR/NOR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GATE)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90673" y="817575"/>
            <a:ext cx="1992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(FUNCTION</a:t>
            </a:r>
            <a:r>
              <a:rPr sz="2000"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00"/>
                </a:solidFill>
                <a:latin typeface="Calibri"/>
                <a:cs typeface="Calibri"/>
              </a:rPr>
              <a:t>TABLE)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123" y="3478784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(LOGIC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SYMBOL)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374" y="3404742"/>
            <a:ext cx="1595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(TRUTH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TABLE)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611" y="375869"/>
            <a:ext cx="421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Complimentary </a:t>
            </a:r>
            <a:r>
              <a:rPr spc="-5" dirty="0"/>
              <a:t>MOS</a:t>
            </a:r>
            <a:r>
              <a:rPr spc="-55" dirty="0"/>
              <a:t> </a:t>
            </a:r>
            <a:r>
              <a:rPr spc="-5" dirty="0"/>
              <a:t>(CMOS)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1916" y="1314069"/>
            <a:ext cx="88614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marR="5080" indent="-3225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spc="-10" dirty="0">
                <a:latin typeface="Calibri"/>
                <a:cs typeface="Calibri"/>
              </a:rPr>
              <a:t>Considerably lower </a:t>
            </a:r>
            <a:r>
              <a:rPr sz="2400" spc="-5" dirty="0">
                <a:latin typeface="Calibri"/>
                <a:cs typeface="Calibri"/>
              </a:rPr>
              <a:t>energy </a:t>
            </a:r>
            <a:r>
              <a:rPr sz="2400" spc="-10" dirty="0">
                <a:latin typeface="Calibri"/>
                <a:cs typeface="Calibri"/>
              </a:rPr>
              <a:t>consumption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5" dirty="0">
                <a:latin typeface="Calibri"/>
                <a:cs typeface="Calibri"/>
              </a:rPr>
              <a:t>TTL </a:t>
            </a:r>
            <a:r>
              <a:rPr sz="2400" dirty="0">
                <a:latin typeface="Calibri"/>
                <a:cs typeface="Calibri"/>
              </a:rPr>
              <a:t>and ECL, which </a:t>
            </a:r>
            <a:r>
              <a:rPr sz="2400" spc="-5" dirty="0">
                <a:latin typeface="Calibri"/>
                <a:cs typeface="Calibri"/>
              </a:rPr>
              <a:t>has 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10" dirty="0">
                <a:latin typeface="Calibri"/>
                <a:cs typeface="Calibri"/>
              </a:rPr>
              <a:t>portable </a:t>
            </a:r>
            <a:r>
              <a:rPr sz="2400" spc="-5" dirty="0">
                <a:latin typeface="Calibri"/>
                <a:cs typeface="Calibri"/>
              </a:rPr>
              <a:t>electronics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widely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family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large-scale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Wingdings"/>
              <a:buChar char=""/>
              <a:tabLst>
                <a:tab pos="322580" algn="l"/>
              </a:tabLst>
            </a:pPr>
            <a:r>
              <a:rPr sz="2400" spc="-5" dirty="0">
                <a:latin typeface="Calibri"/>
                <a:cs typeface="Calibri"/>
              </a:rPr>
              <a:t>Combines high speed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10" dirty="0">
                <a:latin typeface="Calibri"/>
                <a:cs typeface="Calibri"/>
              </a:rPr>
              <a:t>consumption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5" dirty="0">
                <a:latin typeface="Calibri"/>
                <a:cs typeface="Calibri"/>
              </a:rPr>
              <a:t>operates 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supply of </a:t>
            </a:r>
            <a:r>
              <a:rPr sz="2400" dirty="0">
                <a:latin typeface="Calibri"/>
                <a:cs typeface="Calibri"/>
              </a:rPr>
              <a:t>5 – 15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Wingdings"/>
              <a:buChar char=""/>
              <a:tabLst>
                <a:tab pos="322580" algn="l"/>
              </a:tabLst>
            </a:pPr>
            <a:r>
              <a:rPr sz="2400" spc="-10" dirty="0">
                <a:latin typeface="Calibri"/>
                <a:cs typeface="Calibri"/>
              </a:rPr>
              <a:t>Excellent </a:t>
            </a: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dirty="0">
                <a:latin typeface="Calibri"/>
                <a:cs typeface="Calibri"/>
              </a:rPr>
              <a:t>immunity </a:t>
            </a:r>
            <a:r>
              <a:rPr sz="2400" spc="-5" dirty="0">
                <a:latin typeface="Calibri"/>
                <a:cs typeface="Calibri"/>
              </a:rPr>
              <a:t>of about 30%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supply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22580" algn="l"/>
              </a:tabLst>
            </a:pPr>
            <a:r>
              <a:rPr sz="2400" spc="-5" dirty="0">
                <a:latin typeface="Calibri"/>
                <a:cs typeface="Calibri"/>
              </a:rPr>
              <a:t>Can be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20" dirty="0">
                <a:latin typeface="Calibri"/>
                <a:cs typeface="Calibri"/>
              </a:rPr>
              <a:t>gates </a:t>
            </a:r>
            <a:r>
              <a:rPr sz="2400" spc="-5" dirty="0">
                <a:latin typeface="Calibri"/>
                <a:cs typeface="Calibri"/>
              </a:rPr>
              <a:t>(about 50)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1AD99A-3965-7F17-2B3E-5E97630EB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553998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C00000"/>
                </a:solidFill>
              </a:rPr>
              <a:t>Transistors as Switches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7FDAECE-3FE0-339F-C2CC-8FB377B06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1"/>
            <a:ext cx="8763000" cy="55399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We can view MOS transistors as electrically controlled switches.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Voltage at gate controls path from source to drain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824DBC7A-2BA9-9BF5-1532-231B38AB0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3048000"/>
          <a:ext cx="736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64992" imgH="1598676" progId="Visio.Drawing.6">
                  <p:embed/>
                </p:oleObj>
              </mc:Choice>
              <mc:Fallback>
                <p:oleObj name="VISIO" r:id="rId2" imgW="3364992" imgH="1598676" progId="Visio.Drawing.6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824DBC7A-2BA9-9BF5-1532-231B38AB0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048000"/>
                        <a:ext cx="7366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0501" y="356996"/>
            <a:ext cx="1826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O</a:t>
            </a:r>
            <a:r>
              <a:rPr sz="3200" spc="-5" dirty="0"/>
              <a:t>VE</a:t>
            </a:r>
            <a:r>
              <a:rPr sz="3200" spc="-60" dirty="0"/>
              <a:t>R</a:t>
            </a:r>
            <a:r>
              <a:rPr sz="3200" spc="-5" dirty="0"/>
              <a:t>VI</a:t>
            </a:r>
            <a:r>
              <a:rPr sz="3200" spc="-15" dirty="0"/>
              <a:t>E</a:t>
            </a:r>
            <a:r>
              <a:rPr sz="3200" dirty="0"/>
              <a:t>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76324" y="1538076"/>
            <a:ext cx="3523615" cy="386715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53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10" dirty="0"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Calibri"/>
                <a:cs typeface="Calibri"/>
              </a:rPr>
              <a:t>Logic </a:t>
            </a:r>
            <a:r>
              <a:rPr sz="2400" b="1" spc="-10" dirty="0">
                <a:latin typeface="Calibri"/>
                <a:cs typeface="Calibri"/>
              </a:rPr>
              <a:t>Family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20" dirty="0">
                <a:latin typeface="Calibri"/>
                <a:cs typeface="Calibri"/>
              </a:rPr>
              <a:t>Fan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spc="-20" dirty="0">
                <a:latin typeface="Calibri"/>
                <a:cs typeface="Calibri"/>
              </a:rPr>
              <a:t>Fan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Calibri"/>
                <a:cs typeface="Calibri"/>
              </a:rPr>
              <a:t>Noise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Margin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25" dirty="0">
                <a:latin typeface="Calibri"/>
                <a:cs typeface="Calibri"/>
              </a:rPr>
              <a:t>Transistor </a:t>
            </a:r>
            <a:r>
              <a:rPr sz="2400" b="1" dirty="0">
                <a:latin typeface="Calibri"/>
                <a:cs typeface="Calibri"/>
              </a:rPr>
              <a:t>as a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dirty="0">
                <a:latin typeface="Calibri"/>
                <a:cs typeface="Calibri"/>
              </a:rPr>
              <a:t>RTL, </a:t>
            </a:r>
            <a:r>
              <a:rPr sz="2400" b="1" spc="-5" dirty="0">
                <a:latin typeface="Calibri"/>
                <a:cs typeface="Calibri"/>
              </a:rPr>
              <a:t>DTL, </a:t>
            </a:r>
            <a:r>
              <a:rPr sz="2400" b="1" spc="5" dirty="0">
                <a:latin typeface="Calibri"/>
                <a:cs typeface="Calibri"/>
              </a:rPr>
              <a:t>TTL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ECL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ct val="100000"/>
              </a:lnSpc>
              <a:spcBef>
                <a:spcPts val="144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Calibri"/>
                <a:cs typeface="Calibri"/>
              </a:rPr>
              <a:t>Elementary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CMOS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570" y="1888744"/>
            <a:ext cx="4778502" cy="33508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7577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A14C469-B258-4209-275C-92EC6930D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Inverter</a:t>
            </a:r>
          </a:p>
        </p:txBody>
      </p:sp>
      <p:graphicFrame>
        <p:nvGraphicFramePr>
          <p:cNvPr id="67633" name="Group 49">
            <a:extLst>
              <a:ext uri="{FF2B5EF4-FFF2-40B4-BE49-F238E27FC236}">
                <a16:creationId xmlns:a16="http://schemas.microsoft.com/office/drawing/2014/main" id="{BC2CC63A-80D8-8AEE-F703-14EF97C53CE0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905001"/>
          <a:ext cx="1447800" cy="1676401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85" name="Object 45">
            <a:extLst>
              <a:ext uri="{FF2B5EF4-FFF2-40B4-BE49-F238E27FC236}">
                <a16:creationId xmlns:a16="http://schemas.microsoft.com/office/drawing/2014/main" id="{766BF899-58D9-2A25-7B51-753E64AE7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524000"/>
          <a:ext cx="3594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1144" imgH="1011936" progId="Visio.Drawing.6">
                  <p:embed/>
                </p:oleObj>
              </mc:Choice>
              <mc:Fallback>
                <p:oleObj name="VISIO" r:id="rId2" imgW="771144" imgH="1011936" progId="Visio.Drawing.6">
                  <p:embed/>
                  <p:pic>
                    <p:nvPicPr>
                      <p:cNvPr id="7185" name="Object 45">
                        <a:extLst>
                          <a:ext uri="{FF2B5EF4-FFF2-40B4-BE49-F238E27FC236}">
                            <a16:creationId xmlns:a16="http://schemas.microsoft.com/office/drawing/2014/main" id="{766BF899-58D9-2A25-7B51-753E64AE7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46">
            <a:extLst>
              <a:ext uri="{FF2B5EF4-FFF2-40B4-BE49-F238E27FC236}">
                <a16:creationId xmlns:a16="http://schemas.microsoft.com/office/drawing/2014/main" id="{DA975202-70B1-1C92-91A4-FBD4E346B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0788" imgH="281940" progId="Visio.Drawing.6">
                  <p:embed/>
                </p:oleObj>
              </mc:Choice>
              <mc:Fallback>
                <p:oleObj name="VISIO" r:id="rId4" imgW="970788" imgH="281940" progId="Visio.Drawing.6">
                  <p:embed/>
                  <p:pic>
                    <p:nvPicPr>
                      <p:cNvPr id="7186" name="Object 46">
                        <a:extLst>
                          <a:ext uri="{FF2B5EF4-FFF2-40B4-BE49-F238E27FC236}">
                            <a16:creationId xmlns:a16="http://schemas.microsoft.com/office/drawing/2014/main" id="{DA975202-70B1-1C92-91A4-FBD4E346B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212DE9-DBC7-661D-8B2D-7D306AD0E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Inverter</a:t>
            </a:r>
          </a:p>
        </p:txBody>
      </p:sp>
      <p:graphicFrame>
        <p:nvGraphicFramePr>
          <p:cNvPr id="99349" name="Group 21">
            <a:extLst>
              <a:ext uri="{FF2B5EF4-FFF2-40B4-BE49-F238E27FC236}">
                <a16:creationId xmlns:a16="http://schemas.microsoft.com/office/drawing/2014/main" id="{2D4893C3-0EDF-07CA-9338-9C13085CDA3B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905001"/>
          <a:ext cx="1447800" cy="1676401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2B9BF257-BEDF-4AAD-5223-E352EE267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300" y="1524000"/>
          <a:ext cx="3594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1144" imgH="1011936" progId="Visio.Drawing.6">
                  <p:embed/>
                </p:oleObj>
              </mc:Choice>
              <mc:Fallback>
                <p:oleObj name="VISIO" r:id="rId2" imgW="771144" imgH="1011936" progId="Visio.Drawing.6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2B9BF257-BEDF-4AAD-5223-E352EE267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152400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07F50585-4C05-5F40-FEFE-E1A76EC0F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0788" imgH="281940" progId="Visio.Drawing.6">
                  <p:embed/>
                </p:oleObj>
              </mc:Choice>
              <mc:Fallback>
                <p:oleObj name="VISIO" r:id="rId4" imgW="970788" imgH="281940" progId="Visio.Drawing.6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:a16="http://schemas.microsoft.com/office/drawing/2014/main" id="{07F50585-4C05-5F40-FEFE-E1A76EC0F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59C28C-642C-EB46-6A70-BE64A60BA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Inverter</a:t>
            </a:r>
          </a:p>
        </p:txBody>
      </p:sp>
      <p:graphicFrame>
        <p:nvGraphicFramePr>
          <p:cNvPr id="100373" name="Group 21">
            <a:extLst>
              <a:ext uri="{FF2B5EF4-FFF2-40B4-BE49-F238E27FC236}">
                <a16:creationId xmlns:a16="http://schemas.microsoft.com/office/drawing/2014/main" id="{EDA6AAE3-8F8F-2807-685F-EBF922FB91EE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905001"/>
          <a:ext cx="1447800" cy="1676401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0E73143D-8F30-0291-4F44-3DB585B1F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524000"/>
          <a:ext cx="35941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1144" imgH="1011936" progId="Visio.Drawing.6">
                  <p:embed/>
                </p:oleObj>
              </mc:Choice>
              <mc:Fallback>
                <p:oleObj name="VISIO" r:id="rId2" imgW="771144" imgH="1011936" progId="Visio.Drawing.6">
                  <p:embed/>
                  <p:pic>
                    <p:nvPicPr>
                      <p:cNvPr id="9233" name="Object 17">
                        <a:extLst>
                          <a:ext uri="{FF2B5EF4-FFF2-40B4-BE49-F238E27FC236}">
                            <a16:creationId xmlns:a16="http://schemas.microsoft.com/office/drawing/2014/main" id="{0E73143D-8F30-0291-4F44-3DB585B1F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35941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4C8D7BE6-00FA-9E18-1028-7101DF182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0"/>
          <a:ext cx="3733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0788" imgH="281940" progId="Visio.Drawing.6">
                  <p:embed/>
                </p:oleObj>
              </mc:Choice>
              <mc:Fallback>
                <p:oleObj name="VISIO" r:id="rId4" imgW="970788" imgH="281940" progId="Visio.Drawing.6">
                  <p:embed/>
                  <p:pic>
                    <p:nvPicPr>
                      <p:cNvPr id="9234" name="Object 18">
                        <a:extLst>
                          <a:ext uri="{FF2B5EF4-FFF2-40B4-BE49-F238E27FC236}">
                            <a16:creationId xmlns:a16="http://schemas.microsoft.com/office/drawing/2014/main" id="{4C8D7BE6-00FA-9E18-1028-7101DF182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733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9C5DAB6-104E-B04D-9970-675C79B3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NAND Gate</a:t>
            </a:r>
          </a:p>
        </p:txBody>
      </p:sp>
      <p:graphicFrame>
        <p:nvGraphicFramePr>
          <p:cNvPr id="102447" name="Group 47">
            <a:extLst>
              <a:ext uri="{FF2B5EF4-FFF2-40B4-BE49-F238E27FC236}">
                <a16:creationId xmlns:a16="http://schemas.microsoft.com/office/drawing/2014/main" id="{873E6258-3096-9D58-EEBF-7AB13401B634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9" name="Object 19">
            <a:extLst>
              <a:ext uri="{FF2B5EF4-FFF2-40B4-BE49-F238E27FC236}">
                <a16:creationId xmlns:a16="http://schemas.microsoft.com/office/drawing/2014/main" id="{A88217A2-B191-C6EB-32C7-5E95DB705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4880" imgH="720852" progId="Visio.Drawing.6">
                  <p:embed/>
                </p:oleObj>
              </mc:Choice>
              <mc:Fallback>
                <p:oleObj name="VISIO" r:id="rId2" imgW="944880" imgH="720852" progId="Visio.Drawing.6">
                  <p:embed/>
                  <p:pic>
                    <p:nvPicPr>
                      <p:cNvPr id="10269" name="Object 19">
                        <a:extLst>
                          <a:ext uri="{FF2B5EF4-FFF2-40B4-BE49-F238E27FC236}">
                            <a16:creationId xmlns:a16="http://schemas.microsoft.com/office/drawing/2014/main" id="{A88217A2-B191-C6EB-32C7-5E95DB70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21">
            <a:extLst>
              <a:ext uri="{FF2B5EF4-FFF2-40B4-BE49-F238E27FC236}">
                <a16:creationId xmlns:a16="http://schemas.microsoft.com/office/drawing/2014/main" id="{69802DAD-D44F-24A6-4CF0-A21F2ACBA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2252" imgH="583692" progId="Visio.Drawing.6">
                  <p:embed/>
                </p:oleObj>
              </mc:Choice>
              <mc:Fallback>
                <p:oleObj name="VISIO" r:id="rId4" imgW="492252" imgH="583692" progId="Visio.Drawing.6">
                  <p:embed/>
                  <p:pic>
                    <p:nvPicPr>
                      <p:cNvPr id="10270" name="Object 21">
                        <a:extLst>
                          <a:ext uri="{FF2B5EF4-FFF2-40B4-BE49-F238E27FC236}">
                            <a16:creationId xmlns:a16="http://schemas.microsoft.com/office/drawing/2014/main" id="{69802DAD-D44F-24A6-4CF0-A21F2ACBA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FAC611-84E9-D914-923A-71F1D20B4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NAND Gate</a:t>
            </a:r>
          </a:p>
        </p:txBody>
      </p:sp>
      <p:graphicFrame>
        <p:nvGraphicFramePr>
          <p:cNvPr id="103427" name="Group 3">
            <a:extLst>
              <a:ext uri="{FF2B5EF4-FFF2-40B4-BE49-F238E27FC236}">
                <a16:creationId xmlns:a16="http://schemas.microsoft.com/office/drawing/2014/main" id="{2F10ECE2-7E80-584B-8A03-40C43050B18F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7A1A5501-CD9E-0E7C-0FA3-5E50B73E2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4880" imgH="720852" progId="Visio.Drawing.6">
                  <p:embed/>
                </p:oleObj>
              </mc:Choice>
              <mc:Fallback>
                <p:oleObj name="VISIO" r:id="rId2" imgW="944880" imgH="720852" progId="Visio.Drawing.6">
                  <p:embed/>
                  <p:pic>
                    <p:nvPicPr>
                      <p:cNvPr id="11293" name="Object 29">
                        <a:extLst>
                          <a:ext uri="{FF2B5EF4-FFF2-40B4-BE49-F238E27FC236}">
                            <a16:creationId xmlns:a16="http://schemas.microsoft.com/office/drawing/2014/main" id="{7A1A5501-CD9E-0E7C-0FA3-5E50B73E2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C88263A4-B25C-A6FC-A152-C19B4F0A9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2252" imgH="583692" progId="Visio.Drawing.6">
                  <p:embed/>
                </p:oleObj>
              </mc:Choice>
              <mc:Fallback>
                <p:oleObj name="VISIO" r:id="rId4" imgW="492252" imgH="583692" progId="Visio.Drawing.6">
                  <p:embed/>
                  <p:pic>
                    <p:nvPicPr>
                      <p:cNvPr id="11294" name="Object 30">
                        <a:extLst>
                          <a:ext uri="{FF2B5EF4-FFF2-40B4-BE49-F238E27FC236}">
                            <a16:creationId xmlns:a16="http://schemas.microsoft.com/office/drawing/2014/main" id="{C88263A4-B25C-A6FC-A152-C19B4F0A9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18DE34E-5216-C738-62AD-A169D8425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NAND Gate</a:t>
            </a:r>
          </a:p>
        </p:txBody>
      </p:sp>
      <p:graphicFrame>
        <p:nvGraphicFramePr>
          <p:cNvPr id="104480" name="Group 32">
            <a:extLst>
              <a:ext uri="{FF2B5EF4-FFF2-40B4-BE49-F238E27FC236}">
                <a16:creationId xmlns:a16="http://schemas.microsoft.com/office/drawing/2014/main" id="{3D87A972-E13F-6CA6-F98C-36E02716B802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17" name="Object 29">
            <a:extLst>
              <a:ext uri="{FF2B5EF4-FFF2-40B4-BE49-F238E27FC236}">
                <a16:creationId xmlns:a16="http://schemas.microsoft.com/office/drawing/2014/main" id="{BD43F65D-4970-50BE-6DAA-D10A898F3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4880" imgH="720852" progId="Visio.Drawing.6">
                  <p:embed/>
                </p:oleObj>
              </mc:Choice>
              <mc:Fallback>
                <p:oleObj name="VISIO" r:id="rId2" imgW="944880" imgH="720852" progId="Visio.Drawing.6">
                  <p:embed/>
                  <p:pic>
                    <p:nvPicPr>
                      <p:cNvPr id="12317" name="Object 29">
                        <a:extLst>
                          <a:ext uri="{FF2B5EF4-FFF2-40B4-BE49-F238E27FC236}">
                            <a16:creationId xmlns:a16="http://schemas.microsoft.com/office/drawing/2014/main" id="{BD43F65D-4970-50BE-6DAA-D10A898F3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>
            <a:extLst>
              <a:ext uri="{FF2B5EF4-FFF2-40B4-BE49-F238E27FC236}">
                <a16:creationId xmlns:a16="http://schemas.microsoft.com/office/drawing/2014/main" id="{823045D7-3024-D0A6-899F-AE63B6293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2252" imgH="583692" progId="Visio.Drawing.6">
                  <p:embed/>
                </p:oleObj>
              </mc:Choice>
              <mc:Fallback>
                <p:oleObj name="VISIO" r:id="rId4" imgW="492252" imgH="583692" progId="Visio.Drawing.6">
                  <p:embed/>
                  <p:pic>
                    <p:nvPicPr>
                      <p:cNvPr id="12318" name="Object 30">
                        <a:extLst>
                          <a:ext uri="{FF2B5EF4-FFF2-40B4-BE49-F238E27FC236}">
                            <a16:creationId xmlns:a16="http://schemas.microsoft.com/office/drawing/2014/main" id="{823045D7-3024-D0A6-899F-AE63B6293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6A0308-39B2-A6A1-435B-597B68AB5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NAND Gate</a:t>
            </a:r>
          </a:p>
        </p:txBody>
      </p:sp>
      <p:graphicFrame>
        <p:nvGraphicFramePr>
          <p:cNvPr id="105475" name="Group 3">
            <a:extLst>
              <a:ext uri="{FF2B5EF4-FFF2-40B4-BE49-F238E27FC236}">
                <a16:creationId xmlns:a16="http://schemas.microsoft.com/office/drawing/2014/main" id="{CA32313B-6C6A-00D9-F6C5-093EE40EBF8A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341" name="Object 29">
            <a:extLst>
              <a:ext uri="{FF2B5EF4-FFF2-40B4-BE49-F238E27FC236}">
                <a16:creationId xmlns:a16="http://schemas.microsoft.com/office/drawing/2014/main" id="{E5A2EF58-22D2-47AA-BC39-7C92BD905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4880" imgH="720852" progId="Visio.Drawing.6">
                  <p:embed/>
                </p:oleObj>
              </mc:Choice>
              <mc:Fallback>
                <p:oleObj name="VISIO" r:id="rId2" imgW="944880" imgH="720852" progId="Visio.Drawing.6">
                  <p:embed/>
                  <p:pic>
                    <p:nvPicPr>
                      <p:cNvPr id="13341" name="Object 29">
                        <a:extLst>
                          <a:ext uri="{FF2B5EF4-FFF2-40B4-BE49-F238E27FC236}">
                            <a16:creationId xmlns:a16="http://schemas.microsoft.com/office/drawing/2014/main" id="{E5A2EF58-22D2-47AA-BC39-7C92BD905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DB389FEC-810E-9030-49BC-3B00F81AA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2252" imgH="583692" progId="Visio.Drawing.6">
                  <p:embed/>
                </p:oleObj>
              </mc:Choice>
              <mc:Fallback>
                <p:oleObj name="VISIO" r:id="rId4" imgW="492252" imgH="583692" progId="Visio.Drawing.6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DB389FEC-810E-9030-49BC-3B00F81AA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927E7C-3784-CAE1-0F81-7A7D4D1D4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NAND Gate</a:t>
            </a:r>
          </a:p>
        </p:txBody>
      </p:sp>
      <p:graphicFrame>
        <p:nvGraphicFramePr>
          <p:cNvPr id="106499" name="Group 3">
            <a:extLst>
              <a:ext uri="{FF2B5EF4-FFF2-40B4-BE49-F238E27FC236}">
                <a16:creationId xmlns:a16="http://schemas.microsoft.com/office/drawing/2014/main" id="{7B920D44-A842-DCEE-8996-73371C7FFB37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365" name="Object 29">
            <a:extLst>
              <a:ext uri="{FF2B5EF4-FFF2-40B4-BE49-F238E27FC236}">
                <a16:creationId xmlns:a16="http://schemas.microsoft.com/office/drawing/2014/main" id="{AD08AB3B-20A9-AB4E-7054-55C6071AA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4880" imgH="720852" progId="Visio.Drawing.6">
                  <p:embed/>
                </p:oleObj>
              </mc:Choice>
              <mc:Fallback>
                <p:oleObj name="VISIO" r:id="rId2" imgW="944880" imgH="720852" progId="Visio.Drawing.6">
                  <p:embed/>
                  <p:pic>
                    <p:nvPicPr>
                      <p:cNvPr id="14365" name="Object 29">
                        <a:extLst>
                          <a:ext uri="{FF2B5EF4-FFF2-40B4-BE49-F238E27FC236}">
                            <a16:creationId xmlns:a16="http://schemas.microsoft.com/office/drawing/2014/main" id="{AD08AB3B-20A9-AB4E-7054-55C6071AA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>
            <a:extLst>
              <a:ext uri="{FF2B5EF4-FFF2-40B4-BE49-F238E27FC236}">
                <a16:creationId xmlns:a16="http://schemas.microsoft.com/office/drawing/2014/main" id="{46969A18-2F37-148C-6CD2-F7B747AAD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572000"/>
          <a:ext cx="12731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92252" imgH="583692" progId="Visio.Drawing.6">
                  <p:embed/>
                </p:oleObj>
              </mc:Choice>
              <mc:Fallback>
                <p:oleObj name="VISIO" r:id="rId4" imgW="492252" imgH="583692" progId="Visio.Drawing.6">
                  <p:embed/>
                  <p:pic>
                    <p:nvPicPr>
                      <p:cNvPr id="14366" name="Object 30">
                        <a:extLst>
                          <a:ext uri="{FF2B5EF4-FFF2-40B4-BE49-F238E27FC236}">
                            <a16:creationId xmlns:a16="http://schemas.microsoft.com/office/drawing/2014/main" id="{46969A18-2F37-148C-6CD2-F7B747AAD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572000"/>
                        <a:ext cx="12731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EDF5206-F0C5-1EB2-F9DD-20B4F1544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CMOS NOR Gate</a:t>
            </a:r>
          </a:p>
        </p:txBody>
      </p:sp>
      <p:graphicFrame>
        <p:nvGraphicFramePr>
          <p:cNvPr id="107523" name="Group 3">
            <a:extLst>
              <a:ext uri="{FF2B5EF4-FFF2-40B4-BE49-F238E27FC236}">
                <a16:creationId xmlns:a16="http://schemas.microsoft.com/office/drawing/2014/main" id="{12D923A1-DDC1-CEC2-04B6-D0B004DD6D9B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676401"/>
          <a:ext cx="2171700" cy="2790827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89" name="Object 31">
            <a:extLst>
              <a:ext uri="{FF2B5EF4-FFF2-40B4-BE49-F238E27FC236}">
                <a16:creationId xmlns:a16="http://schemas.microsoft.com/office/drawing/2014/main" id="{C4FF3503-57B1-FE8A-5842-1E82B372C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95800"/>
          <a:ext cx="12842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2252" imgH="583692" progId="Visio.Drawing.6">
                  <p:embed/>
                </p:oleObj>
              </mc:Choice>
              <mc:Fallback>
                <p:oleObj name="VISIO" r:id="rId2" imgW="492252" imgH="583692" progId="Visio.Drawing.6">
                  <p:embed/>
                  <p:pic>
                    <p:nvPicPr>
                      <p:cNvPr id="15389" name="Object 31">
                        <a:extLst>
                          <a:ext uri="{FF2B5EF4-FFF2-40B4-BE49-F238E27FC236}">
                            <a16:creationId xmlns:a16="http://schemas.microsoft.com/office/drawing/2014/main" id="{C4FF3503-57B1-FE8A-5842-1E82B372C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12842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2">
            <a:extLst>
              <a:ext uri="{FF2B5EF4-FFF2-40B4-BE49-F238E27FC236}">
                <a16:creationId xmlns:a16="http://schemas.microsoft.com/office/drawing/2014/main" id="{0B410DE8-2F86-4FF8-CB2C-02FBCBF29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600200"/>
          <a:ext cx="518160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44880" imgH="777240" progId="Visio.Drawing.6">
                  <p:embed/>
                </p:oleObj>
              </mc:Choice>
              <mc:Fallback>
                <p:oleObj name="VISIO" r:id="rId4" imgW="944880" imgH="777240" progId="Visio.Drawing.6">
                  <p:embed/>
                  <p:pic>
                    <p:nvPicPr>
                      <p:cNvPr id="15390" name="Object 32">
                        <a:extLst>
                          <a:ext uri="{FF2B5EF4-FFF2-40B4-BE49-F238E27FC236}">
                            <a16:creationId xmlns:a16="http://schemas.microsoft.com/office/drawing/2014/main" id="{0B410DE8-2F86-4FF8-CB2C-02FBCBF29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5181600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12BB810-DBE0-E642-4E4C-14A00BA4A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3-input NAND Gate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0CB951-5FF1-EAFD-CD7E-65D9F78AC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2692" y="1094359"/>
            <a:ext cx="10046614" cy="55399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 pulls low if ALL inputs are 1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 pulls high if ANY input is 0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37577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161" y="1016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71778" y="1216914"/>
            <a:ext cx="1027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Logic families </a:t>
            </a:r>
            <a:r>
              <a:rPr sz="2400" b="1" spc="-15" dirty="0">
                <a:latin typeface="Calibri"/>
                <a:cs typeface="Calibri"/>
              </a:rPr>
              <a:t>represent </a:t>
            </a:r>
            <a:r>
              <a:rPr sz="2400" b="1" spc="-5" dirty="0">
                <a:latin typeface="Calibri"/>
                <a:cs typeface="Calibri"/>
              </a:rPr>
              <a:t>kind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digital </a:t>
            </a:r>
            <a:r>
              <a:rPr sz="2400" b="1" spc="-5" dirty="0">
                <a:latin typeface="Calibri"/>
                <a:cs typeface="Calibri"/>
              </a:rPr>
              <a:t>circuit/methodologies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logic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expression.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342" y="2689859"/>
            <a:ext cx="4673600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Integration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levels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82600" marR="5080">
              <a:lnSpc>
                <a:spcPct val="133400"/>
              </a:lnSpc>
              <a:spcBef>
                <a:spcPts val="1310"/>
              </a:spcBef>
              <a:tabLst>
                <a:tab pos="1192530" algn="l"/>
              </a:tabLst>
            </a:pPr>
            <a:r>
              <a:rPr sz="2400" b="1" dirty="0">
                <a:latin typeface="Calibri"/>
                <a:cs typeface="Calibri"/>
              </a:rPr>
              <a:t>SSI:	Small scale </a:t>
            </a:r>
            <a:r>
              <a:rPr sz="2400" b="1" spc="-15" dirty="0">
                <a:latin typeface="Calibri"/>
                <a:cs typeface="Calibri"/>
              </a:rPr>
              <a:t>integration  </a:t>
            </a:r>
            <a:r>
              <a:rPr sz="2400" b="1" spc="-5" dirty="0">
                <a:latin typeface="Calibri"/>
                <a:cs typeface="Calibri"/>
              </a:rPr>
              <a:t>MSI: Medium </a:t>
            </a:r>
            <a:r>
              <a:rPr sz="2400" b="1" dirty="0">
                <a:latin typeface="Calibri"/>
                <a:cs typeface="Calibri"/>
              </a:rPr>
              <a:t>scale </a:t>
            </a:r>
            <a:r>
              <a:rPr sz="2400" b="1" spc="-15" dirty="0">
                <a:latin typeface="Calibri"/>
                <a:cs typeface="Calibri"/>
              </a:rPr>
              <a:t>integration  </a:t>
            </a:r>
            <a:r>
              <a:rPr sz="2400" b="1" dirty="0">
                <a:latin typeface="Calibri"/>
                <a:cs typeface="Calibri"/>
              </a:rPr>
              <a:t>LSI:	</a:t>
            </a:r>
            <a:r>
              <a:rPr sz="2400" b="1" spc="-10" dirty="0">
                <a:latin typeface="Calibri"/>
                <a:cs typeface="Calibri"/>
              </a:rPr>
              <a:t>Large </a:t>
            </a:r>
            <a:r>
              <a:rPr sz="2400" b="1" spc="-5" dirty="0">
                <a:latin typeface="Calibri"/>
                <a:cs typeface="Calibri"/>
              </a:rPr>
              <a:t>scale </a:t>
            </a:r>
            <a:r>
              <a:rPr sz="2400" b="1" spc="-15" dirty="0">
                <a:latin typeface="Calibri"/>
                <a:cs typeface="Calibri"/>
              </a:rPr>
              <a:t>integration  </a:t>
            </a:r>
            <a:r>
              <a:rPr sz="2400" b="1" spc="-5" dirty="0">
                <a:latin typeface="Calibri"/>
                <a:cs typeface="Calibri"/>
              </a:rPr>
              <a:t>VLSI: </a:t>
            </a:r>
            <a:r>
              <a:rPr sz="2400" b="1" spc="-35" dirty="0">
                <a:latin typeface="Calibri"/>
                <a:cs typeface="Calibri"/>
              </a:rPr>
              <a:t>Very </a:t>
            </a:r>
            <a:r>
              <a:rPr sz="2400" b="1" spc="-10" dirty="0">
                <a:latin typeface="Calibri"/>
                <a:cs typeface="Calibri"/>
              </a:rPr>
              <a:t>large </a:t>
            </a:r>
            <a:r>
              <a:rPr sz="2400" b="1" spc="-5" dirty="0">
                <a:latin typeface="Calibri"/>
                <a:cs typeface="Calibri"/>
              </a:rPr>
              <a:t>scale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5278" y="3253104"/>
            <a:ext cx="1906905" cy="1946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23495" algn="r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latin typeface="Calibri"/>
                <a:cs typeface="Calibri"/>
              </a:rPr>
              <a:t>12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gates/chip</a:t>
            </a:r>
            <a:endParaRPr sz="2400">
              <a:latin typeface="Calibri"/>
              <a:cs typeface="Calibri"/>
            </a:endParaRPr>
          </a:p>
          <a:p>
            <a:pPr marR="37465" algn="r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latin typeface="Calibri"/>
                <a:cs typeface="Calibri"/>
              </a:rPr>
              <a:t>100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gates/chip</a:t>
            </a:r>
            <a:endParaRPr sz="2400">
              <a:latin typeface="Calibri"/>
              <a:cs typeface="Calibri"/>
            </a:endParaRPr>
          </a:p>
          <a:p>
            <a:pPr marL="32384" marR="5080" indent="127635" algn="r">
              <a:lnSpc>
                <a:spcPct val="135700"/>
              </a:lnSpc>
              <a:spcBef>
                <a:spcPts val="105"/>
              </a:spcBef>
            </a:pPr>
            <a:r>
              <a:rPr sz="2400" b="1" dirty="0">
                <a:latin typeface="Calibri"/>
                <a:cs typeface="Calibri"/>
              </a:rPr>
              <a:t>1K </a:t>
            </a:r>
            <a:r>
              <a:rPr sz="2400" b="1" spc="-20" dirty="0">
                <a:latin typeface="Calibri"/>
                <a:cs typeface="Calibri"/>
              </a:rPr>
              <a:t>gates/chip  </a:t>
            </a:r>
            <a:r>
              <a:rPr sz="2400" b="1" spc="-5" dirty="0">
                <a:latin typeface="Calibri"/>
                <a:cs typeface="Calibri"/>
              </a:rPr>
              <a:t>10K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gates/chip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473" y="5396280"/>
            <a:ext cx="4277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ULSI: </a:t>
            </a:r>
            <a:r>
              <a:rPr sz="2400" b="1" spc="-10" dirty="0">
                <a:latin typeface="Calibri"/>
                <a:cs typeface="Calibri"/>
              </a:rPr>
              <a:t>Ultra large </a:t>
            </a:r>
            <a:r>
              <a:rPr sz="2400" b="1" spc="-5" dirty="0">
                <a:latin typeface="Calibri"/>
                <a:cs typeface="Calibri"/>
              </a:rPr>
              <a:t>scale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4661" y="5396280"/>
            <a:ext cx="204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100K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gates/chip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12E54B-699E-398F-7BB8-D1784B39E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6275" y="198831"/>
            <a:ext cx="3219449" cy="4308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3-input NAND Gate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D72B594-BA5C-D9D3-D928-1DAB08DB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2692" y="1094359"/>
            <a:ext cx="10046614" cy="55399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 pulls low if ALL inputs are 1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 pulls high if ANY input is 0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33B04565-3769-4930-B602-BB7D402BB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794000"/>
          <a:ext cx="46482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29868" imgH="932688" progId="Visio.Drawing.6">
                  <p:embed/>
                </p:oleObj>
              </mc:Choice>
              <mc:Fallback>
                <p:oleObj name="VISIO" r:id="rId2" imgW="1229868" imgH="932688" progId="Visio.Drawing.6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33B04565-3769-4930-B602-BB7D402BB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94000"/>
                        <a:ext cx="4648200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47" y="1275340"/>
            <a:ext cx="11186922" cy="42878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932" y="363728"/>
            <a:ext cx="772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Some </a:t>
            </a:r>
            <a:r>
              <a:rPr sz="2400" b="1" spc="-15" dirty="0">
                <a:latin typeface="Calibri"/>
                <a:cs typeface="Calibri"/>
              </a:rPr>
              <a:t>statistical </a:t>
            </a:r>
            <a:r>
              <a:rPr sz="2400" b="1" spc="-10" dirty="0">
                <a:latin typeface="Calibri"/>
                <a:cs typeface="Calibri"/>
              </a:rPr>
              <a:t>characteristics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5" dirty="0">
                <a:latin typeface="Calibri"/>
                <a:cs typeface="Calibri"/>
              </a:rPr>
              <a:t>different </a:t>
            </a:r>
            <a:r>
              <a:rPr sz="2400" b="1" spc="-5" dirty="0">
                <a:latin typeface="Calibri"/>
                <a:cs typeface="Calibri"/>
              </a:rPr>
              <a:t>logic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families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72692" y="1094359"/>
            <a:ext cx="876935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25120" algn="l"/>
              </a:tabLst>
            </a:pPr>
            <a:r>
              <a:rPr sz="2400" spc="-10" dirty="0">
                <a:latin typeface="Calibri"/>
                <a:cs typeface="Calibri"/>
              </a:rPr>
              <a:t>Switching Circuit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Logic Design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45" dirty="0">
                <a:latin typeface="Calibri"/>
                <a:cs typeface="Calibri"/>
              </a:rPr>
              <a:t>Prof. </a:t>
            </a:r>
            <a:r>
              <a:rPr sz="2400" spc="-10" dirty="0">
                <a:latin typeface="Calibri"/>
                <a:cs typeface="Calibri"/>
              </a:rPr>
              <a:t>Indranil Sengupta, </a:t>
            </a:r>
            <a:r>
              <a:rPr sz="2400" spc="-5" dirty="0">
                <a:latin typeface="Calibri"/>
                <a:cs typeface="Calibri"/>
              </a:rPr>
              <a:t>IIT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KGP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350">
              <a:latin typeface="Calibri"/>
              <a:cs typeface="Calibri"/>
            </a:endParaRPr>
          </a:p>
          <a:p>
            <a:pPr marL="311785" indent="-287020">
              <a:lnSpc>
                <a:spcPct val="100000"/>
              </a:lnSpc>
              <a:buFont typeface="Wingdings"/>
              <a:buChar char=""/>
              <a:tabLst>
                <a:tab pos="312420" algn="l"/>
              </a:tabLst>
            </a:pPr>
            <a:r>
              <a:rPr sz="2400" dirty="0">
                <a:latin typeface="Calibri"/>
                <a:cs typeface="Calibri"/>
              </a:rPr>
              <a:t>Modern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5" dirty="0">
                <a:latin typeface="Calibri"/>
                <a:cs typeface="Calibri"/>
              </a:rPr>
              <a:t>Electronics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R 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9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NPTEL </a:t>
            </a:r>
            <a:r>
              <a:rPr sz="2400" spc="-15" dirty="0">
                <a:latin typeface="Calibri"/>
                <a:cs typeface="Calibri"/>
              </a:rPr>
              <a:t>VIDEO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spc="-85" dirty="0">
                <a:latin typeface="Calibri"/>
                <a:cs typeface="Calibri"/>
              </a:rPr>
              <a:t>Dr. </a:t>
            </a:r>
            <a:r>
              <a:rPr sz="2400" spc="-15" dirty="0">
                <a:latin typeface="Calibri"/>
                <a:cs typeface="Calibri"/>
              </a:rPr>
              <a:t>Amitava </a:t>
            </a:r>
            <a:r>
              <a:rPr sz="2400" spc="-10" dirty="0">
                <a:latin typeface="Calibri"/>
                <a:cs typeface="Calibri"/>
              </a:rPr>
              <a:t>Dasgupta,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IITM</a:t>
            </a:r>
            <a:endParaRPr sz="2400">
              <a:latin typeface="Calibri"/>
              <a:cs typeface="Calibri"/>
            </a:endParaRPr>
          </a:p>
          <a:p>
            <a:pPr marL="422909" indent="-375920">
              <a:lnSpc>
                <a:spcPct val="100000"/>
              </a:lnSpc>
              <a:spcBef>
                <a:spcPts val="2275"/>
              </a:spcBef>
              <a:buFont typeface="Wingdings"/>
              <a:buChar char=""/>
              <a:tabLst>
                <a:tab pos="423545" algn="l"/>
              </a:tabLst>
            </a:pP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Families by </a:t>
            </a:r>
            <a:r>
              <a:rPr sz="2400" spc="-85" dirty="0">
                <a:latin typeface="Calibri"/>
                <a:cs typeface="Calibri"/>
              </a:rPr>
              <a:t>Dr. </a:t>
            </a:r>
            <a:r>
              <a:rPr sz="2400" dirty="0">
                <a:latin typeface="Calibri"/>
                <a:cs typeface="Calibri"/>
              </a:rPr>
              <a:t>Basem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Elhalawany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"/>
            </a:pPr>
            <a:endParaRPr sz="2650">
              <a:latin typeface="Calibri"/>
              <a:cs typeface="Calibri"/>
            </a:endParaRPr>
          </a:p>
          <a:p>
            <a:pPr marL="463550" indent="-442595">
              <a:lnSpc>
                <a:spcPct val="100000"/>
              </a:lnSpc>
              <a:buFont typeface="Wingdings"/>
              <a:buChar char=""/>
              <a:tabLst>
                <a:tab pos="463550" algn="l"/>
                <a:tab pos="464184" algn="l"/>
              </a:tabLst>
            </a:pP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spc="-10" dirty="0">
                <a:latin typeface="Calibri"/>
                <a:cs typeface="Calibri"/>
              </a:rPr>
              <a:t>Gates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Family by </a:t>
            </a:r>
            <a:r>
              <a:rPr sz="2400" spc="-85" dirty="0">
                <a:latin typeface="Calibri"/>
                <a:cs typeface="Calibri"/>
              </a:rPr>
              <a:t>Dr. </a:t>
            </a:r>
            <a:r>
              <a:rPr sz="2400" dirty="0">
                <a:latin typeface="Calibri"/>
                <a:cs typeface="Calibri"/>
              </a:rPr>
              <a:t>A. </a:t>
            </a:r>
            <a:r>
              <a:rPr sz="2400" spc="-155" dirty="0">
                <a:latin typeface="Calibri"/>
                <a:cs typeface="Calibri"/>
              </a:rPr>
              <a:t>P. </a:t>
            </a:r>
            <a:r>
              <a:rPr sz="2400" spc="-15" dirty="0">
                <a:latin typeface="Calibri"/>
                <a:cs typeface="Calibri"/>
              </a:rPr>
              <a:t>VAJPEYI,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IITG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4288" y="5734608"/>
            <a:ext cx="1925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Thank</a:t>
            </a:r>
            <a:r>
              <a:rPr sz="36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1014" y="152222"/>
            <a:ext cx="1842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R</a:t>
            </a:r>
            <a:r>
              <a:rPr sz="3200" spc="-25" dirty="0"/>
              <a:t>e</a:t>
            </a:r>
            <a:r>
              <a:rPr sz="3200" spc="-95" dirty="0"/>
              <a:t>f</a:t>
            </a:r>
            <a:r>
              <a:rPr sz="3200" dirty="0"/>
              <a:t>e</a:t>
            </a:r>
            <a:r>
              <a:rPr sz="3200" spc="-40" dirty="0"/>
              <a:t>r</a:t>
            </a:r>
            <a:r>
              <a:rPr sz="3200" dirty="0"/>
              <a:t>ences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06113" y="1383284"/>
            <a:ext cx="270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2335" algn="l"/>
              </a:tabLst>
            </a:pPr>
            <a:r>
              <a:rPr sz="2800" b="1" u="sng" spc="-5" dirty="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 	Lo</a:t>
            </a:r>
            <a:r>
              <a:rPr sz="2800" b="1" spc="-5" dirty="0">
                <a:latin typeface="Calibri"/>
                <a:cs typeface="Calibri"/>
              </a:rPr>
              <a:t>gic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Family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169" y="2323338"/>
            <a:ext cx="206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Bipolar </a:t>
            </a:r>
            <a:r>
              <a:rPr sz="2000" spc="-5" dirty="0">
                <a:latin typeface="Calibri"/>
                <a:cs typeface="Calibri"/>
              </a:rPr>
              <a:t>Logic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8912" y="1816226"/>
            <a:ext cx="6118860" cy="591820"/>
          </a:xfrm>
          <a:custGeom>
            <a:avLst/>
            <a:gdLst/>
            <a:ahLst/>
            <a:cxnLst/>
            <a:rect l="l" t="t" r="r" b="b"/>
            <a:pathLst>
              <a:path w="6118859" h="591819">
                <a:moveTo>
                  <a:pt x="1239901" y="0"/>
                </a:moveTo>
                <a:lnTo>
                  <a:pt x="34671" y="0"/>
                </a:lnTo>
                <a:lnTo>
                  <a:pt x="31750" y="2794"/>
                </a:lnTo>
                <a:lnTo>
                  <a:pt x="31750" y="413893"/>
                </a:lnTo>
                <a:lnTo>
                  <a:pt x="0" y="413893"/>
                </a:lnTo>
                <a:lnTo>
                  <a:pt x="38100" y="490093"/>
                </a:lnTo>
                <a:lnTo>
                  <a:pt x="69850" y="426593"/>
                </a:lnTo>
                <a:lnTo>
                  <a:pt x="76200" y="413893"/>
                </a:lnTo>
                <a:lnTo>
                  <a:pt x="44450" y="413893"/>
                </a:lnTo>
                <a:lnTo>
                  <a:pt x="44450" y="12700"/>
                </a:lnTo>
                <a:lnTo>
                  <a:pt x="1239901" y="12700"/>
                </a:lnTo>
                <a:lnTo>
                  <a:pt x="1239901" y="6350"/>
                </a:lnTo>
                <a:lnTo>
                  <a:pt x="1239901" y="0"/>
                </a:lnTo>
                <a:close/>
              </a:path>
              <a:path w="6118859" h="591819">
                <a:moveTo>
                  <a:pt x="6087237" y="2794"/>
                </a:moveTo>
                <a:lnTo>
                  <a:pt x="6084316" y="0"/>
                </a:lnTo>
                <a:lnTo>
                  <a:pt x="2410587" y="0"/>
                </a:lnTo>
                <a:lnTo>
                  <a:pt x="2410587" y="12700"/>
                </a:lnTo>
                <a:lnTo>
                  <a:pt x="6074549" y="12700"/>
                </a:lnTo>
                <a:lnTo>
                  <a:pt x="6074537" y="6350"/>
                </a:lnTo>
                <a:lnTo>
                  <a:pt x="6087237" y="6350"/>
                </a:lnTo>
                <a:lnTo>
                  <a:pt x="6087237" y="2794"/>
                </a:lnTo>
                <a:close/>
              </a:path>
              <a:path w="6118859" h="591819">
                <a:moveTo>
                  <a:pt x="6118479" y="510032"/>
                </a:moveTo>
                <a:lnTo>
                  <a:pt x="6089205" y="514934"/>
                </a:lnTo>
                <a:lnTo>
                  <a:pt x="6087249" y="12700"/>
                </a:lnTo>
                <a:lnTo>
                  <a:pt x="6080887" y="12700"/>
                </a:lnTo>
                <a:lnTo>
                  <a:pt x="6074549" y="12700"/>
                </a:lnTo>
                <a:lnTo>
                  <a:pt x="6076518" y="517055"/>
                </a:lnTo>
                <a:lnTo>
                  <a:pt x="6043295" y="522605"/>
                </a:lnTo>
                <a:lnTo>
                  <a:pt x="6093460" y="591439"/>
                </a:lnTo>
                <a:lnTo>
                  <a:pt x="6112700" y="528828"/>
                </a:lnTo>
                <a:lnTo>
                  <a:pt x="6118479" y="5100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5889" y="3087751"/>
            <a:ext cx="10267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Saturated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1828" y="3198113"/>
            <a:ext cx="1513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Saturated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37050" y="556793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0"/>
                </a:moveTo>
                <a:lnTo>
                  <a:pt x="8876" y="1785"/>
                </a:lnTo>
                <a:lnTo>
                  <a:pt x="16144" y="6662"/>
                </a:lnTo>
                <a:lnTo>
                  <a:pt x="21056" y="13914"/>
                </a:lnTo>
                <a:lnTo>
                  <a:pt x="22860" y="22821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1877" y="3917950"/>
            <a:ext cx="2960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RTL(resistor transistor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4389" y="3413378"/>
            <a:ext cx="1194435" cy="2004695"/>
          </a:xfrm>
          <a:custGeom>
            <a:avLst/>
            <a:gdLst/>
            <a:ahLst/>
            <a:cxnLst/>
            <a:rect l="l" t="t" r="r" b="b"/>
            <a:pathLst>
              <a:path w="1194435" h="2004695">
                <a:moveTo>
                  <a:pt x="1193914" y="0"/>
                </a:moveTo>
                <a:lnTo>
                  <a:pt x="1181214" y="0"/>
                </a:lnTo>
                <a:lnTo>
                  <a:pt x="1181214" y="246253"/>
                </a:lnTo>
                <a:lnTo>
                  <a:pt x="6616" y="246253"/>
                </a:lnTo>
                <a:lnTo>
                  <a:pt x="3771" y="249047"/>
                </a:lnTo>
                <a:lnTo>
                  <a:pt x="3771" y="411734"/>
                </a:lnTo>
                <a:lnTo>
                  <a:pt x="1816" y="411734"/>
                </a:lnTo>
                <a:lnTo>
                  <a:pt x="1816" y="1155827"/>
                </a:lnTo>
                <a:lnTo>
                  <a:pt x="1816" y="1174623"/>
                </a:lnTo>
                <a:lnTo>
                  <a:pt x="1816" y="1596771"/>
                </a:lnTo>
                <a:lnTo>
                  <a:pt x="0" y="1596771"/>
                </a:lnTo>
                <a:lnTo>
                  <a:pt x="0" y="1969643"/>
                </a:lnTo>
                <a:lnTo>
                  <a:pt x="2844" y="1972564"/>
                </a:lnTo>
                <a:lnTo>
                  <a:pt x="160705" y="1972564"/>
                </a:lnTo>
                <a:lnTo>
                  <a:pt x="160705" y="2004314"/>
                </a:lnTo>
                <a:lnTo>
                  <a:pt x="224205" y="1972564"/>
                </a:lnTo>
                <a:lnTo>
                  <a:pt x="236905" y="1966214"/>
                </a:lnTo>
                <a:lnTo>
                  <a:pt x="224205" y="1959864"/>
                </a:lnTo>
                <a:lnTo>
                  <a:pt x="160705" y="1928114"/>
                </a:lnTo>
                <a:lnTo>
                  <a:pt x="160705" y="1959864"/>
                </a:lnTo>
                <a:lnTo>
                  <a:pt x="12700" y="1959864"/>
                </a:lnTo>
                <a:lnTo>
                  <a:pt x="12700" y="1622298"/>
                </a:lnTo>
                <a:lnTo>
                  <a:pt x="162521" y="1622298"/>
                </a:lnTo>
                <a:lnTo>
                  <a:pt x="162521" y="1654048"/>
                </a:lnTo>
                <a:lnTo>
                  <a:pt x="226021" y="1622298"/>
                </a:lnTo>
                <a:lnTo>
                  <a:pt x="238721" y="1615948"/>
                </a:lnTo>
                <a:lnTo>
                  <a:pt x="226021" y="1609598"/>
                </a:lnTo>
                <a:lnTo>
                  <a:pt x="162521" y="1577848"/>
                </a:lnTo>
                <a:lnTo>
                  <a:pt x="162521" y="1609598"/>
                </a:lnTo>
                <a:lnTo>
                  <a:pt x="14516" y="1609598"/>
                </a:lnTo>
                <a:lnTo>
                  <a:pt x="14516" y="1177544"/>
                </a:lnTo>
                <a:lnTo>
                  <a:pt x="162521" y="1177544"/>
                </a:lnTo>
                <a:lnTo>
                  <a:pt x="162521" y="1209294"/>
                </a:lnTo>
                <a:lnTo>
                  <a:pt x="226021" y="1177544"/>
                </a:lnTo>
                <a:lnTo>
                  <a:pt x="238721" y="1171194"/>
                </a:lnTo>
                <a:lnTo>
                  <a:pt x="226021" y="1164844"/>
                </a:lnTo>
                <a:lnTo>
                  <a:pt x="162521" y="1133094"/>
                </a:lnTo>
                <a:lnTo>
                  <a:pt x="162521" y="1164844"/>
                </a:lnTo>
                <a:lnTo>
                  <a:pt x="14516" y="1164844"/>
                </a:lnTo>
                <a:lnTo>
                  <a:pt x="14516" y="1155827"/>
                </a:lnTo>
                <a:lnTo>
                  <a:pt x="14516" y="696087"/>
                </a:lnTo>
                <a:lnTo>
                  <a:pt x="162521" y="696087"/>
                </a:lnTo>
                <a:lnTo>
                  <a:pt x="162521" y="727837"/>
                </a:lnTo>
                <a:lnTo>
                  <a:pt x="226021" y="696087"/>
                </a:lnTo>
                <a:lnTo>
                  <a:pt x="238721" y="689737"/>
                </a:lnTo>
                <a:lnTo>
                  <a:pt x="226021" y="683387"/>
                </a:lnTo>
                <a:lnTo>
                  <a:pt x="162521" y="651637"/>
                </a:lnTo>
                <a:lnTo>
                  <a:pt x="162521" y="683387"/>
                </a:lnTo>
                <a:lnTo>
                  <a:pt x="16471" y="683387"/>
                </a:lnTo>
                <a:lnTo>
                  <a:pt x="16471" y="258953"/>
                </a:lnTo>
                <a:lnTo>
                  <a:pt x="1191120" y="258953"/>
                </a:lnTo>
                <a:lnTo>
                  <a:pt x="1193914" y="256032"/>
                </a:lnTo>
                <a:lnTo>
                  <a:pt x="1193914" y="246253"/>
                </a:lnTo>
                <a:lnTo>
                  <a:pt x="11939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1877" y="4262094"/>
            <a:ext cx="3760470" cy="20675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1391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DCTL(direct coupled </a:t>
            </a:r>
            <a:r>
              <a:rPr sz="2000" spc="-10" dirty="0">
                <a:latin typeface="Calibri"/>
                <a:cs typeface="Calibri"/>
              </a:rPr>
              <a:t>transistor </a:t>
            </a:r>
            <a:r>
              <a:rPr sz="2000" dirty="0">
                <a:latin typeface="Calibri"/>
                <a:cs typeface="Calibri"/>
              </a:rPr>
              <a:t>logic)  </a:t>
            </a:r>
            <a:r>
              <a:rPr sz="2000" spc="-10" dirty="0">
                <a:latin typeface="Calibri"/>
                <a:cs typeface="Calibri"/>
              </a:rPr>
              <a:t>IIL(integrated </a:t>
            </a:r>
            <a:r>
              <a:rPr sz="2000" dirty="0">
                <a:latin typeface="Calibri"/>
                <a:cs typeface="Calibri"/>
              </a:rPr>
              <a:t>injection logic)  </a:t>
            </a:r>
            <a:r>
              <a:rPr sz="2000" b="1" spc="-5" dirty="0">
                <a:latin typeface="Calibri"/>
                <a:cs typeface="Calibri"/>
              </a:rPr>
              <a:t>DTL(diode </a:t>
            </a:r>
            <a:r>
              <a:rPr sz="2000" b="1" spc="-10" dirty="0">
                <a:latin typeface="Calibri"/>
                <a:cs typeface="Calibri"/>
              </a:rPr>
              <a:t>transistor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libri"/>
                <a:cs typeface="Calibri"/>
              </a:rPr>
              <a:t>HTL(high threshold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logic)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b="1" spc="-5" dirty="0">
                <a:latin typeface="Calibri"/>
                <a:cs typeface="Calibri"/>
              </a:rPr>
              <a:t>TTL(transistor </a:t>
            </a:r>
            <a:r>
              <a:rPr sz="2000" b="1" spc="-10" dirty="0">
                <a:latin typeface="Calibri"/>
                <a:cs typeface="Calibri"/>
              </a:rPr>
              <a:t>transistor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4389" y="5367273"/>
            <a:ext cx="262255" cy="861694"/>
          </a:xfrm>
          <a:custGeom>
            <a:avLst/>
            <a:gdLst/>
            <a:ahLst/>
            <a:cxnLst/>
            <a:rect l="l" t="t" r="r" b="b"/>
            <a:pathLst>
              <a:path w="262255" h="861695">
                <a:moveTo>
                  <a:pt x="262051" y="823163"/>
                </a:moveTo>
                <a:lnTo>
                  <a:pt x="249351" y="816813"/>
                </a:lnTo>
                <a:lnTo>
                  <a:pt x="185851" y="785063"/>
                </a:lnTo>
                <a:lnTo>
                  <a:pt x="185851" y="816813"/>
                </a:lnTo>
                <a:lnTo>
                  <a:pt x="12700" y="816813"/>
                </a:lnTo>
                <a:lnTo>
                  <a:pt x="12700" y="396951"/>
                </a:lnTo>
                <a:lnTo>
                  <a:pt x="162521" y="396951"/>
                </a:lnTo>
                <a:lnTo>
                  <a:pt x="162521" y="428701"/>
                </a:lnTo>
                <a:lnTo>
                  <a:pt x="226021" y="396951"/>
                </a:lnTo>
                <a:lnTo>
                  <a:pt x="238721" y="390601"/>
                </a:lnTo>
                <a:lnTo>
                  <a:pt x="226021" y="384251"/>
                </a:lnTo>
                <a:lnTo>
                  <a:pt x="162521" y="352501"/>
                </a:lnTo>
                <a:lnTo>
                  <a:pt x="162521" y="384251"/>
                </a:lnTo>
                <a:lnTo>
                  <a:pt x="14516" y="384251"/>
                </a:lnTo>
                <a:lnTo>
                  <a:pt x="14516" y="0"/>
                </a:lnTo>
                <a:lnTo>
                  <a:pt x="1816" y="0"/>
                </a:lnTo>
                <a:lnTo>
                  <a:pt x="1816" y="377901"/>
                </a:lnTo>
                <a:lnTo>
                  <a:pt x="0" y="377901"/>
                </a:lnTo>
                <a:lnTo>
                  <a:pt x="0" y="826668"/>
                </a:lnTo>
                <a:lnTo>
                  <a:pt x="2844" y="829513"/>
                </a:lnTo>
                <a:lnTo>
                  <a:pt x="185851" y="829513"/>
                </a:lnTo>
                <a:lnTo>
                  <a:pt x="185851" y="861263"/>
                </a:lnTo>
                <a:lnTo>
                  <a:pt x="249351" y="829513"/>
                </a:lnTo>
                <a:lnTo>
                  <a:pt x="262051" y="8231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8520" y="4033520"/>
            <a:ext cx="1359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Schottky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TTL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8520" y="4465701"/>
            <a:ext cx="2774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ECL(emitter </a:t>
            </a:r>
            <a:r>
              <a:rPr sz="2000" b="1" dirty="0">
                <a:latin typeface="Calibri"/>
                <a:cs typeface="Calibri"/>
              </a:rPr>
              <a:t>coupled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3854" y="2706496"/>
            <a:ext cx="2968625" cy="484505"/>
          </a:xfrm>
          <a:custGeom>
            <a:avLst/>
            <a:gdLst/>
            <a:ahLst/>
            <a:cxnLst/>
            <a:rect l="l" t="t" r="r" b="b"/>
            <a:pathLst>
              <a:path w="2968625" h="484505">
                <a:moveTo>
                  <a:pt x="2968371" y="415036"/>
                </a:moveTo>
                <a:lnTo>
                  <a:pt x="2935186" y="409727"/>
                </a:lnTo>
                <a:lnTo>
                  <a:pt x="2936951" y="178308"/>
                </a:lnTo>
                <a:lnTo>
                  <a:pt x="2937002" y="171831"/>
                </a:lnTo>
                <a:lnTo>
                  <a:pt x="2937129" y="170307"/>
                </a:lnTo>
                <a:lnTo>
                  <a:pt x="2936367" y="168656"/>
                </a:lnTo>
                <a:lnTo>
                  <a:pt x="2935224" y="167513"/>
                </a:lnTo>
                <a:lnTo>
                  <a:pt x="2934081" y="166243"/>
                </a:lnTo>
                <a:lnTo>
                  <a:pt x="2932430" y="165608"/>
                </a:lnTo>
                <a:lnTo>
                  <a:pt x="889508" y="165608"/>
                </a:lnTo>
                <a:lnTo>
                  <a:pt x="889508" y="0"/>
                </a:lnTo>
                <a:lnTo>
                  <a:pt x="876808" y="0"/>
                </a:lnTo>
                <a:lnTo>
                  <a:pt x="876808" y="175768"/>
                </a:lnTo>
                <a:lnTo>
                  <a:pt x="34544" y="175768"/>
                </a:lnTo>
                <a:lnTo>
                  <a:pt x="31750" y="178562"/>
                </a:lnTo>
                <a:lnTo>
                  <a:pt x="31750" y="288036"/>
                </a:lnTo>
                <a:lnTo>
                  <a:pt x="0" y="288036"/>
                </a:lnTo>
                <a:lnTo>
                  <a:pt x="38100" y="364236"/>
                </a:lnTo>
                <a:lnTo>
                  <a:pt x="69850" y="300736"/>
                </a:lnTo>
                <a:lnTo>
                  <a:pt x="76200" y="288036"/>
                </a:lnTo>
                <a:lnTo>
                  <a:pt x="44450" y="288036"/>
                </a:lnTo>
                <a:lnTo>
                  <a:pt x="44450" y="188468"/>
                </a:lnTo>
                <a:lnTo>
                  <a:pt x="886714" y="188468"/>
                </a:lnTo>
                <a:lnTo>
                  <a:pt x="889508" y="185674"/>
                </a:lnTo>
                <a:lnTo>
                  <a:pt x="889508" y="178308"/>
                </a:lnTo>
                <a:lnTo>
                  <a:pt x="2924251" y="178308"/>
                </a:lnTo>
                <a:lnTo>
                  <a:pt x="2922498" y="407695"/>
                </a:lnTo>
                <a:lnTo>
                  <a:pt x="2893060" y="402971"/>
                </a:lnTo>
                <a:lnTo>
                  <a:pt x="2918587" y="484251"/>
                </a:lnTo>
                <a:lnTo>
                  <a:pt x="2963710" y="421513"/>
                </a:lnTo>
                <a:lnTo>
                  <a:pt x="2968371" y="41503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84314" y="2494533"/>
            <a:ext cx="264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ULF(unipolar </a:t>
            </a:r>
            <a:r>
              <a:rPr sz="2000" dirty="0">
                <a:latin typeface="Calibri"/>
                <a:cs typeface="Calibri"/>
              </a:rPr>
              <a:t>logic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family)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6391" y="2671317"/>
            <a:ext cx="2972435" cy="2012950"/>
          </a:xfrm>
          <a:custGeom>
            <a:avLst/>
            <a:gdLst/>
            <a:ahLst/>
            <a:cxnLst/>
            <a:rect l="l" t="t" r="r" b="b"/>
            <a:pathLst>
              <a:path w="2972434" h="2012950">
                <a:moveTo>
                  <a:pt x="952500" y="1545082"/>
                </a:moveTo>
                <a:lnTo>
                  <a:pt x="939800" y="1538732"/>
                </a:lnTo>
                <a:lnTo>
                  <a:pt x="876300" y="1506982"/>
                </a:lnTo>
                <a:lnTo>
                  <a:pt x="876300" y="1538732"/>
                </a:lnTo>
                <a:lnTo>
                  <a:pt x="489458" y="1538732"/>
                </a:lnTo>
                <a:lnTo>
                  <a:pt x="489458" y="1513078"/>
                </a:lnTo>
                <a:lnTo>
                  <a:pt x="482600" y="1513078"/>
                </a:lnTo>
                <a:lnTo>
                  <a:pt x="482600" y="885444"/>
                </a:lnTo>
                <a:lnTo>
                  <a:pt x="482600" y="879094"/>
                </a:lnTo>
                <a:lnTo>
                  <a:pt x="482600" y="875538"/>
                </a:lnTo>
                <a:lnTo>
                  <a:pt x="479679" y="872744"/>
                </a:lnTo>
                <a:lnTo>
                  <a:pt x="0" y="872744"/>
                </a:lnTo>
                <a:lnTo>
                  <a:pt x="0" y="885444"/>
                </a:lnTo>
                <a:lnTo>
                  <a:pt x="469900" y="885444"/>
                </a:lnTo>
                <a:lnTo>
                  <a:pt x="469900" y="1548638"/>
                </a:lnTo>
                <a:lnTo>
                  <a:pt x="472694" y="1551432"/>
                </a:lnTo>
                <a:lnTo>
                  <a:pt x="476758" y="1551432"/>
                </a:lnTo>
                <a:lnTo>
                  <a:pt x="476758" y="1978406"/>
                </a:lnTo>
                <a:lnTo>
                  <a:pt x="479679" y="1981200"/>
                </a:lnTo>
                <a:lnTo>
                  <a:pt x="848995" y="1981200"/>
                </a:lnTo>
                <a:lnTo>
                  <a:pt x="848995" y="2012950"/>
                </a:lnTo>
                <a:lnTo>
                  <a:pt x="912495" y="1981200"/>
                </a:lnTo>
                <a:lnTo>
                  <a:pt x="925195" y="1974850"/>
                </a:lnTo>
                <a:lnTo>
                  <a:pt x="912495" y="1968500"/>
                </a:lnTo>
                <a:lnTo>
                  <a:pt x="848995" y="1936750"/>
                </a:lnTo>
                <a:lnTo>
                  <a:pt x="848995" y="1968500"/>
                </a:lnTo>
                <a:lnTo>
                  <a:pt x="489458" y="1968500"/>
                </a:lnTo>
                <a:lnTo>
                  <a:pt x="489458" y="1551432"/>
                </a:lnTo>
                <a:lnTo>
                  <a:pt x="876300" y="1551432"/>
                </a:lnTo>
                <a:lnTo>
                  <a:pt x="876300" y="1583182"/>
                </a:lnTo>
                <a:lnTo>
                  <a:pt x="939800" y="1551432"/>
                </a:lnTo>
                <a:lnTo>
                  <a:pt x="952500" y="1545082"/>
                </a:lnTo>
                <a:close/>
              </a:path>
              <a:path w="2972434" h="2012950">
                <a:moveTo>
                  <a:pt x="2971927" y="1078611"/>
                </a:moveTo>
                <a:lnTo>
                  <a:pt x="2959227" y="1072261"/>
                </a:lnTo>
                <a:lnTo>
                  <a:pt x="2895727" y="1040511"/>
                </a:lnTo>
                <a:lnTo>
                  <a:pt x="2895727" y="1072261"/>
                </a:lnTo>
                <a:lnTo>
                  <a:pt x="1895729" y="1072261"/>
                </a:lnTo>
                <a:lnTo>
                  <a:pt x="1895729" y="700786"/>
                </a:lnTo>
                <a:lnTo>
                  <a:pt x="2874137" y="700786"/>
                </a:lnTo>
                <a:lnTo>
                  <a:pt x="2874137" y="732536"/>
                </a:lnTo>
                <a:lnTo>
                  <a:pt x="2937637" y="700786"/>
                </a:lnTo>
                <a:lnTo>
                  <a:pt x="2950337" y="694436"/>
                </a:lnTo>
                <a:lnTo>
                  <a:pt x="2937637" y="688086"/>
                </a:lnTo>
                <a:lnTo>
                  <a:pt x="2874137" y="656336"/>
                </a:lnTo>
                <a:lnTo>
                  <a:pt x="2874137" y="688086"/>
                </a:lnTo>
                <a:lnTo>
                  <a:pt x="1892935" y="688086"/>
                </a:lnTo>
                <a:lnTo>
                  <a:pt x="1875790" y="688086"/>
                </a:lnTo>
                <a:lnTo>
                  <a:pt x="1875790" y="12700"/>
                </a:lnTo>
                <a:lnTo>
                  <a:pt x="2098040" y="12700"/>
                </a:lnTo>
                <a:lnTo>
                  <a:pt x="2098040" y="6350"/>
                </a:lnTo>
                <a:lnTo>
                  <a:pt x="2098040" y="0"/>
                </a:lnTo>
                <a:lnTo>
                  <a:pt x="1866011" y="0"/>
                </a:lnTo>
                <a:lnTo>
                  <a:pt x="1863090" y="2921"/>
                </a:lnTo>
                <a:lnTo>
                  <a:pt x="1863090" y="697865"/>
                </a:lnTo>
                <a:lnTo>
                  <a:pt x="1864614" y="699389"/>
                </a:lnTo>
                <a:lnTo>
                  <a:pt x="1864614" y="700786"/>
                </a:lnTo>
                <a:lnTo>
                  <a:pt x="1866011" y="700786"/>
                </a:lnTo>
                <a:lnTo>
                  <a:pt x="1883029" y="700786"/>
                </a:lnTo>
                <a:lnTo>
                  <a:pt x="1883029" y="1082040"/>
                </a:lnTo>
                <a:lnTo>
                  <a:pt x="1885823" y="1084961"/>
                </a:lnTo>
                <a:lnTo>
                  <a:pt x="1904873" y="1084961"/>
                </a:lnTo>
                <a:lnTo>
                  <a:pt x="1904873" y="1096772"/>
                </a:lnTo>
                <a:lnTo>
                  <a:pt x="2431288" y="1096772"/>
                </a:lnTo>
                <a:lnTo>
                  <a:pt x="2431288" y="1476756"/>
                </a:lnTo>
                <a:lnTo>
                  <a:pt x="2434082" y="1479677"/>
                </a:lnTo>
                <a:lnTo>
                  <a:pt x="2894203" y="1479677"/>
                </a:lnTo>
                <a:lnTo>
                  <a:pt x="2894203" y="1511427"/>
                </a:lnTo>
                <a:lnTo>
                  <a:pt x="2957703" y="1479677"/>
                </a:lnTo>
                <a:lnTo>
                  <a:pt x="2970403" y="1473327"/>
                </a:lnTo>
                <a:lnTo>
                  <a:pt x="2957703" y="1466977"/>
                </a:lnTo>
                <a:lnTo>
                  <a:pt x="2894203" y="1435227"/>
                </a:lnTo>
                <a:lnTo>
                  <a:pt x="2894203" y="1466977"/>
                </a:lnTo>
                <a:lnTo>
                  <a:pt x="2443988" y="1466977"/>
                </a:lnTo>
                <a:lnTo>
                  <a:pt x="2443988" y="1096772"/>
                </a:lnTo>
                <a:lnTo>
                  <a:pt x="2443988" y="1090422"/>
                </a:lnTo>
                <a:lnTo>
                  <a:pt x="2443988" y="1086993"/>
                </a:lnTo>
                <a:lnTo>
                  <a:pt x="2442032" y="1084961"/>
                </a:lnTo>
                <a:lnTo>
                  <a:pt x="2895727" y="1084961"/>
                </a:lnTo>
                <a:lnTo>
                  <a:pt x="2895727" y="1116711"/>
                </a:lnTo>
                <a:lnTo>
                  <a:pt x="2959227" y="1084961"/>
                </a:lnTo>
                <a:lnTo>
                  <a:pt x="2971927" y="10786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6483" y="3117862"/>
            <a:ext cx="2800350" cy="11753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12490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PMOS(p-channel MOSFET)  NMOS(n-channel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MOSFET)  CMOS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00447" y="29921"/>
            <a:ext cx="2708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Class</a:t>
            </a:r>
            <a:r>
              <a:rPr sz="4000" spc="-20" dirty="0"/>
              <a:t>i</a:t>
            </a:r>
            <a:r>
              <a:rPr sz="4000" spc="-10" dirty="0"/>
              <a:t>fi</a:t>
            </a:r>
            <a:r>
              <a:rPr sz="4000" spc="-50" dirty="0"/>
              <a:t>c</a:t>
            </a:r>
            <a:r>
              <a:rPr sz="4000" spc="-40" dirty="0"/>
              <a:t>a</a:t>
            </a:r>
            <a:r>
              <a:rPr sz="4000" spc="-5" dirty="0"/>
              <a:t>tion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11388979" y="5958941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926" y="937006"/>
            <a:ext cx="7678420" cy="810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6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Fan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20" dirty="0">
                <a:latin typeface="Calibri"/>
                <a:cs typeface="Calibri"/>
              </a:rPr>
              <a:t>gate </a:t>
            </a:r>
            <a:r>
              <a:rPr sz="2000" dirty="0">
                <a:latin typeface="Calibri"/>
                <a:cs typeface="Calibri"/>
              </a:rPr>
              <a:t>is the 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inputs </a:t>
            </a:r>
            <a:r>
              <a:rPr sz="2000" spc="-5" dirty="0">
                <a:latin typeface="Calibri"/>
                <a:cs typeface="Calibri"/>
              </a:rPr>
              <a:t>that can practically 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supported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3804"/>
              </a:lnSpc>
            </a:pP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5" dirty="0">
                <a:latin typeface="Calibri"/>
                <a:cs typeface="Calibri"/>
              </a:rPr>
              <a:t>degrading practically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0" dirty="0">
                <a:latin typeface="Calibri"/>
                <a:cs typeface="Calibri"/>
              </a:rPr>
              <a:t>voltage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level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1670" y="3348990"/>
            <a:ext cx="708660" cy="160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5271" y="1008794"/>
            <a:ext cx="2336505" cy="10620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5181" y="2275078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Fan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368" y="1840229"/>
            <a:ext cx="74917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Fan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endParaRPr sz="3600">
              <a:latin typeface="Calibri"/>
              <a:cs typeface="Calibri"/>
            </a:endParaRPr>
          </a:p>
          <a:p>
            <a:pPr marL="292735" indent="-90805">
              <a:lnSpc>
                <a:spcPct val="100000"/>
              </a:lnSpc>
              <a:spcBef>
                <a:spcPts val="1675"/>
              </a:spcBef>
              <a:buSzPct val="95000"/>
              <a:buFont typeface="Arial"/>
              <a:buChar char="•"/>
              <a:tabLst>
                <a:tab pos="293370" algn="l"/>
              </a:tabLst>
            </a:pPr>
            <a:r>
              <a:rPr sz="2000" spc="-5" dirty="0">
                <a:latin typeface="Calibri"/>
                <a:cs typeface="Calibri"/>
              </a:rPr>
              <a:t>The maximum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digital </a:t>
            </a:r>
            <a:r>
              <a:rPr sz="2000" spc="-5" dirty="0">
                <a:latin typeface="Calibri"/>
                <a:cs typeface="Calibri"/>
              </a:rPr>
              <a:t>input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output 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gate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feed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20" dirty="0">
                <a:latin typeface="Calibri"/>
                <a:cs typeface="Calibri"/>
              </a:rPr>
              <a:t>gate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dirty="0">
                <a:latin typeface="Calibri"/>
                <a:cs typeface="Calibri"/>
              </a:rPr>
              <a:t>logic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family.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8736" y="252476"/>
            <a:ext cx="113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Fan</a:t>
            </a:r>
            <a:r>
              <a:rPr sz="3600" spc="-110" dirty="0"/>
              <a:t> </a:t>
            </a:r>
            <a:r>
              <a:rPr sz="3600" spc="5" dirty="0"/>
              <a:t>In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834" y="3495844"/>
            <a:ext cx="2176399" cy="26660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36454" y="6175654"/>
            <a:ext cx="1005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Fanout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67536" y="3493134"/>
            <a:ext cx="7861934" cy="254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56210" algn="l"/>
              </a:tabLst>
            </a:pPr>
            <a:r>
              <a:rPr sz="2000" spc="-15" dirty="0">
                <a:solidFill>
                  <a:srgbClr val="373737"/>
                </a:solidFill>
                <a:latin typeface="Calibri"/>
                <a:cs typeface="Calibri"/>
              </a:rPr>
              <a:t>Fan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Out is calculated </a:t>
            </a:r>
            <a:r>
              <a:rPr sz="2000" spc="-10" dirty="0">
                <a:solidFill>
                  <a:srgbClr val="373737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amount of </a:t>
            </a:r>
            <a:r>
              <a:rPr sz="2000" spc="-10" dirty="0">
                <a:solidFill>
                  <a:srgbClr val="373737"/>
                </a:solidFill>
                <a:latin typeface="Calibri"/>
                <a:cs typeface="Calibri"/>
              </a:rPr>
              <a:t>current available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output of 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373737"/>
                </a:solidFill>
                <a:latin typeface="Calibri"/>
                <a:cs typeface="Calibri"/>
              </a:rPr>
              <a:t>gate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and 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amount of </a:t>
            </a:r>
            <a:r>
              <a:rPr sz="2000" spc="-10" dirty="0">
                <a:solidFill>
                  <a:srgbClr val="373737"/>
                </a:solidFill>
                <a:latin typeface="Calibri"/>
                <a:cs typeface="Calibri"/>
              </a:rPr>
              <a:t>current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needed in each input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the connecting  </a:t>
            </a:r>
            <a:r>
              <a:rPr sz="2000" spc="-20" dirty="0">
                <a:solidFill>
                  <a:srgbClr val="373737"/>
                </a:solidFill>
                <a:latin typeface="Calibri"/>
                <a:cs typeface="Calibri"/>
              </a:rPr>
              <a:t>gate</a:t>
            </a:r>
            <a:r>
              <a:rPr sz="1800" spc="-20" dirty="0">
                <a:solidFill>
                  <a:srgbClr val="373737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3737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40970" indent="-90170">
              <a:lnSpc>
                <a:spcPct val="100000"/>
              </a:lnSpc>
              <a:buFont typeface="Arial"/>
              <a:buChar char="•"/>
              <a:tabLst>
                <a:tab pos="141605" algn="l"/>
              </a:tabLst>
            </a:pP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It is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specified by manufacturer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and is </a:t>
            </a:r>
            <a:r>
              <a:rPr sz="2000" spc="-10" dirty="0">
                <a:solidFill>
                  <a:srgbClr val="373737"/>
                </a:solidFill>
                <a:latin typeface="Calibri"/>
                <a:cs typeface="Calibri"/>
              </a:rPr>
              <a:t>provided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373737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sheet.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73737"/>
              </a:buClr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51435" marR="173990">
              <a:lnSpc>
                <a:spcPct val="100000"/>
              </a:lnSpc>
              <a:buFont typeface="Arial"/>
              <a:buChar char="•"/>
              <a:tabLst>
                <a:tab pos="141605" algn="l"/>
              </a:tabLst>
            </a:pP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Exceeding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specified maximum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load </a:t>
            </a:r>
            <a:r>
              <a:rPr sz="2000" spc="-15" dirty="0">
                <a:solidFill>
                  <a:srgbClr val="373737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cause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a malfunction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because 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circuit will not be </a:t>
            </a:r>
            <a:r>
              <a:rPr sz="2000" dirty="0">
                <a:solidFill>
                  <a:srgbClr val="373737"/>
                </a:solidFill>
                <a:latin typeface="Calibri"/>
                <a:cs typeface="Calibri"/>
              </a:rPr>
              <a:t>able supply the </a:t>
            </a:r>
            <a:r>
              <a:rPr sz="2000" spc="-5" dirty="0">
                <a:solidFill>
                  <a:srgbClr val="373737"/>
                </a:solidFill>
                <a:latin typeface="Calibri"/>
                <a:cs typeface="Calibri"/>
              </a:rPr>
              <a:t>demanded</a:t>
            </a:r>
            <a:r>
              <a:rPr sz="2000" spc="-4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373737"/>
                </a:solidFill>
                <a:latin typeface="Calibri"/>
                <a:cs typeface="Calibri"/>
              </a:rPr>
              <a:t>power.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465" y="4064"/>
            <a:ext cx="2499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Noise</a:t>
            </a:r>
            <a:r>
              <a:rPr sz="3600" spc="-100" dirty="0"/>
              <a:t> </a:t>
            </a:r>
            <a:r>
              <a:rPr sz="3600" spc="-10" dirty="0"/>
              <a:t>Margin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5311" y="1373504"/>
            <a:ext cx="611187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all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spc="-20" dirty="0">
                <a:latin typeface="Calibri"/>
                <a:cs typeface="Calibri"/>
              </a:rPr>
              <a:t>systems.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adds  </a:t>
            </a:r>
            <a:r>
              <a:rPr sz="2400" spc="-10" dirty="0">
                <a:latin typeface="Calibri"/>
                <a:cs typeface="Calibri"/>
              </a:rPr>
              <a:t>random </a:t>
            </a:r>
            <a:r>
              <a:rPr sz="2400" spc="-5" dirty="0">
                <a:latin typeface="Calibri"/>
                <a:cs typeface="Calibri"/>
              </a:rPr>
              <a:t>fluctuations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voltages </a:t>
            </a:r>
            <a:r>
              <a:rPr sz="2400" spc="-10" dirty="0">
                <a:latin typeface="Calibri"/>
                <a:cs typeface="Calibri"/>
              </a:rPr>
              <a:t>representing 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Hence, the </a:t>
            </a:r>
            <a:r>
              <a:rPr sz="2400" spc="-15" dirty="0">
                <a:latin typeface="Calibri"/>
                <a:cs typeface="Calibri"/>
              </a:rPr>
              <a:t>voltage ranges </a:t>
            </a:r>
            <a:r>
              <a:rPr sz="2400" spc="-5" dirty="0">
                <a:latin typeface="Calibri"/>
                <a:cs typeface="Calibri"/>
              </a:rPr>
              <a:t>defining the logic  </a:t>
            </a:r>
            <a:r>
              <a:rPr sz="2400" spc="-10" dirty="0">
                <a:latin typeface="Calibri"/>
                <a:cs typeface="Calibri"/>
              </a:rPr>
              <a:t>levels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tightly </a:t>
            </a:r>
            <a:r>
              <a:rPr sz="2400" spc="-15" dirty="0">
                <a:latin typeface="Calibri"/>
                <a:cs typeface="Calibri"/>
              </a:rPr>
              <a:t>constrained 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gate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87960" algn="l"/>
              </a:tabLst>
            </a:pP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-10" dirty="0">
                <a:latin typeface="Calibri"/>
                <a:cs typeface="Calibri"/>
              </a:rPr>
              <a:t>amounts </a:t>
            </a:r>
            <a:r>
              <a:rPr sz="2400" spc="-5" dirty="0">
                <a:latin typeface="Calibri"/>
                <a:cs typeface="Calibri"/>
              </a:rPr>
              <a:t>of noise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affect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circuit. The maximum noise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spc="-15" dirty="0">
                <a:latin typeface="Calibri"/>
                <a:cs typeface="Calibri"/>
              </a:rPr>
              <a:t>be  </a:t>
            </a:r>
            <a:r>
              <a:rPr sz="2400" spc="-20" dirty="0">
                <a:latin typeface="Calibri"/>
                <a:cs typeface="Calibri"/>
              </a:rPr>
              <a:t>tolerated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termed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b="1" dirty="0">
                <a:latin typeface="Calibri"/>
                <a:cs typeface="Calibri"/>
              </a:rPr>
              <a:t>noise  </a:t>
            </a:r>
            <a:r>
              <a:rPr sz="2400" b="1" spc="-5" dirty="0">
                <a:latin typeface="Calibri"/>
                <a:cs typeface="Calibri"/>
              </a:rPr>
              <a:t>immunity (noise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Margin).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0758" y="886490"/>
            <a:ext cx="3102142" cy="4930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441" y="1236436"/>
            <a:ext cx="8184642" cy="48171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1375" y="282956"/>
            <a:ext cx="3114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latin typeface="Calibri"/>
                <a:cs typeface="Calibri"/>
              </a:rPr>
              <a:t>Propagation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Delay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422" y="1020270"/>
            <a:ext cx="4549158" cy="46969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755" y="2018639"/>
            <a:ext cx="4746117" cy="38343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876" y="176910"/>
            <a:ext cx="405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Calibri"/>
                <a:cs typeface="Calibri"/>
              </a:rPr>
              <a:t>Transistor </a:t>
            </a:r>
            <a:r>
              <a:rPr sz="3600" b="1" dirty="0">
                <a:latin typeface="Calibri"/>
                <a:cs typeface="Calibri"/>
              </a:rPr>
              <a:t>as a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switch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472" y="1437513"/>
            <a:ext cx="5434330" cy="4696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circuit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dirty="0">
                <a:latin typeface="Calibri"/>
                <a:cs typeface="Calibri"/>
              </a:rPr>
              <a:t>turn </a:t>
            </a:r>
            <a:r>
              <a:rPr sz="2400" spc="-15" dirty="0">
                <a:latin typeface="Calibri"/>
                <a:cs typeface="Calibri"/>
              </a:rPr>
              <a:t>on/off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electrical circuit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referred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switching  </a:t>
            </a:r>
            <a:r>
              <a:rPr sz="2400" spc="-5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transistor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employed </a:t>
            </a:r>
            <a:r>
              <a:rPr sz="2400" dirty="0">
                <a:latin typeface="Calibri"/>
                <a:cs typeface="Calibri"/>
              </a:rPr>
              <a:t>as  an </a:t>
            </a:r>
            <a:r>
              <a:rPr sz="2400" spc="-5" dirty="0">
                <a:latin typeface="Calibri"/>
                <a:cs typeface="Calibri"/>
              </a:rPr>
              <a:t>electronic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Cut </a:t>
            </a:r>
            <a:r>
              <a:rPr sz="2400" spc="-15" dirty="0">
                <a:latin typeface="Calibri"/>
                <a:cs typeface="Calibri"/>
              </a:rPr>
              <a:t>off </a:t>
            </a:r>
            <a:r>
              <a:rPr sz="2400" spc="-10" dirty="0">
                <a:latin typeface="Calibri"/>
                <a:cs typeface="Calibri"/>
              </a:rPr>
              <a:t>region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OFF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marL="352425" marR="883285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5" dirty="0">
                <a:latin typeface="Calibri"/>
                <a:cs typeface="Calibri"/>
              </a:rPr>
              <a:t>junctions </a:t>
            </a:r>
            <a:r>
              <a:rPr sz="2400" spc="-15" dirty="0">
                <a:latin typeface="Calibri"/>
                <a:cs typeface="Calibri"/>
              </a:rPr>
              <a:t>are reverse </a:t>
            </a:r>
            <a:r>
              <a:rPr sz="2400" spc="-5" dirty="0">
                <a:latin typeface="Calibri"/>
                <a:cs typeface="Calibri"/>
              </a:rPr>
              <a:t>biased,  Ic </a:t>
            </a:r>
            <a:r>
              <a:rPr sz="2400" dirty="0">
                <a:latin typeface="Calibri"/>
                <a:cs typeface="Calibri"/>
              </a:rPr>
              <a:t>= 0 and </a:t>
            </a:r>
            <a:r>
              <a:rPr sz="2400" spc="-5" dirty="0">
                <a:latin typeface="Calibri"/>
                <a:cs typeface="Calibri"/>
              </a:rPr>
              <a:t>V(BE) </a:t>
            </a:r>
            <a:r>
              <a:rPr sz="2400" dirty="0">
                <a:latin typeface="Calibri"/>
                <a:cs typeface="Calibri"/>
              </a:rPr>
              <a:t>&lt; 0.7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Saturation </a:t>
            </a:r>
            <a:r>
              <a:rPr sz="2400" spc="-10" dirty="0">
                <a:latin typeface="Calibri"/>
                <a:cs typeface="Calibri"/>
              </a:rPr>
              <a:t>region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marL="35242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Ic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V(BE)&gt;0.7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681" y="1866380"/>
            <a:ext cx="4595240" cy="40446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1537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VISIO</vt:lpstr>
      <vt:lpstr>Lecture Notes for Logic Family</vt:lpstr>
      <vt:lpstr>OVERVIEW</vt:lpstr>
      <vt:lpstr>Introduction</vt:lpstr>
      <vt:lpstr>Classification</vt:lpstr>
      <vt:lpstr>Fan In</vt:lpstr>
      <vt:lpstr>Noise Margin</vt:lpstr>
      <vt:lpstr>Propagation Delay</vt:lpstr>
      <vt:lpstr>PowerPoint Presentation</vt:lpstr>
      <vt:lpstr>Transistor as a switch</vt:lpstr>
      <vt:lpstr>Resistor Transistor Logic(RTL)</vt:lpstr>
      <vt:lpstr>Advantages of RTL Logic circuit:</vt:lpstr>
      <vt:lpstr>Diode Transistor Logic</vt:lpstr>
      <vt:lpstr>Due to number of diodes</vt:lpstr>
      <vt:lpstr>Transistor Transistor Logic</vt:lpstr>
      <vt:lpstr>The output impedance is asymmetrical between the high</vt:lpstr>
      <vt:lpstr>Emitter Coupled Logic</vt:lpstr>
      <vt:lpstr>(FUNCTION TABLE)</vt:lpstr>
      <vt:lpstr>Complimentary MOS (CMOS)</vt:lpstr>
      <vt:lpstr>Transistors as Switches</vt:lpstr>
      <vt:lpstr>CMOS Inverter</vt:lpstr>
      <vt:lpstr>CMOS Inverter</vt:lpstr>
      <vt:lpstr>CMOS Inverter</vt:lpstr>
      <vt:lpstr>CMOS NAND Gate</vt:lpstr>
      <vt:lpstr>CMOS NAND Gate</vt:lpstr>
      <vt:lpstr>CMOS NAND Gate</vt:lpstr>
      <vt:lpstr>CMOS NAND Gate</vt:lpstr>
      <vt:lpstr>CMOS NAND Gate</vt:lpstr>
      <vt:lpstr>CMOS NOR Gate</vt:lpstr>
      <vt:lpstr>3-input NAND Gate</vt:lpstr>
      <vt:lpstr>3-input NAND Gate</vt:lpstr>
      <vt:lpstr>Some statistical characteristics data of different logic families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Logic Family</dc:title>
  <dc:creator>Chinmay</dc:creator>
  <cp:lastModifiedBy>ISHWAR CHANDRA YADAV</cp:lastModifiedBy>
  <cp:revision>1</cp:revision>
  <dcterms:created xsi:type="dcterms:W3CDTF">2022-10-12T01:42:42Z</dcterms:created>
  <dcterms:modified xsi:type="dcterms:W3CDTF">2022-10-12T02:33:25Z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2022-10-12T00:00:00Z</vt:filetime>
  </property>
</Properties>
</file>