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39BC-F18C-485D-B3DC-D4D4B4CE8B37}" type="datetimeFigureOut">
              <a:rPr lang="en-US" smtClean="0"/>
              <a:pPr/>
              <a:t>1/19/2016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A91-FE1F-459F-8BEB-1E274D9950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39BC-F18C-485D-B3DC-D4D4B4CE8B37}" type="datetimeFigureOut">
              <a:rPr lang="en-US" smtClean="0"/>
              <a:pPr/>
              <a:t>1/19/2016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A91-FE1F-459F-8BEB-1E274D9950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39BC-F18C-485D-B3DC-D4D4B4CE8B37}" type="datetimeFigureOut">
              <a:rPr lang="en-US" smtClean="0"/>
              <a:pPr/>
              <a:t>1/19/2016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A91-FE1F-459F-8BEB-1E274D9950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39BC-F18C-485D-B3DC-D4D4B4CE8B37}" type="datetimeFigureOut">
              <a:rPr lang="en-US" smtClean="0"/>
              <a:pPr/>
              <a:t>1/19/2016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A91-FE1F-459F-8BEB-1E274D9950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39BC-F18C-485D-B3DC-D4D4B4CE8B37}" type="datetimeFigureOut">
              <a:rPr lang="en-US" smtClean="0"/>
              <a:pPr/>
              <a:t>1/19/2016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A91-FE1F-459F-8BEB-1E274D9950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39BC-F18C-485D-B3DC-D4D4B4CE8B37}" type="datetimeFigureOut">
              <a:rPr lang="en-US" smtClean="0"/>
              <a:pPr/>
              <a:t>1/19/2016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A91-FE1F-459F-8BEB-1E274D9950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39BC-F18C-485D-B3DC-D4D4B4CE8B37}" type="datetimeFigureOut">
              <a:rPr lang="en-US" smtClean="0"/>
              <a:pPr/>
              <a:t>1/19/2016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A91-FE1F-459F-8BEB-1E274D9950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39BC-F18C-485D-B3DC-D4D4B4CE8B37}" type="datetimeFigureOut">
              <a:rPr lang="en-US" smtClean="0"/>
              <a:pPr/>
              <a:t>1/19/2016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A91-FE1F-459F-8BEB-1E274D9950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39BC-F18C-485D-B3DC-D4D4B4CE8B37}" type="datetimeFigureOut">
              <a:rPr lang="en-US" smtClean="0"/>
              <a:pPr/>
              <a:t>1/19/2016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A91-FE1F-459F-8BEB-1E274D9950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39BC-F18C-485D-B3DC-D4D4B4CE8B37}" type="datetimeFigureOut">
              <a:rPr lang="en-US" smtClean="0"/>
              <a:pPr/>
              <a:t>1/19/2016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FA91-FE1F-459F-8BEB-1E274D9950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39BC-F18C-485D-B3DC-D4D4B4CE8B37}" type="datetimeFigureOut">
              <a:rPr lang="en-US" smtClean="0"/>
              <a:pPr/>
              <a:t>1/19/2016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666FA91-FE1F-459F-8BEB-1E274D9950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1A39BC-F18C-485D-B3DC-D4D4B4CE8B37}" type="datetimeFigureOut">
              <a:rPr lang="en-US" smtClean="0"/>
              <a:pPr/>
              <a:t>1/19/2016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66FA91-FE1F-459F-8BEB-1E274D9950BA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AES</a:t>
            </a:r>
            <a:endParaRPr lang="en-I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686800" cy="5038740"/>
          </a:xfrm>
        </p:spPr>
        <p:txBody>
          <a:bodyPr/>
          <a:lstStyle/>
          <a:p>
            <a:r>
              <a:rPr lang="en-US" dirty="0" smtClean="0"/>
              <a:t>Joan </a:t>
            </a:r>
            <a:r>
              <a:rPr lang="en-US" u="sng" dirty="0" err="1" smtClean="0">
                <a:solidFill>
                  <a:srgbClr val="FF0000"/>
                </a:solidFill>
              </a:rPr>
              <a:t>Dae</a:t>
            </a:r>
            <a:r>
              <a:rPr lang="en-US" dirty="0" err="1" smtClean="0"/>
              <a:t>men</a:t>
            </a:r>
            <a:r>
              <a:rPr lang="en-US" dirty="0" smtClean="0"/>
              <a:t> &amp; Vincent </a:t>
            </a:r>
            <a:r>
              <a:rPr lang="en-US" dirty="0" err="1" smtClean="0">
                <a:solidFill>
                  <a:srgbClr val="FF0000"/>
                </a:solidFill>
              </a:rPr>
              <a:t>Rij</a:t>
            </a:r>
            <a:r>
              <a:rPr lang="en-US" dirty="0" err="1" smtClean="0"/>
              <a:t>men</a:t>
            </a:r>
            <a:r>
              <a:rPr lang="en-US" dirty="0" smtClean="0"/>
              <a:t> From Belgium.</a:t>
            </a:r>
          </a:p>
          <a:p>
            <a:r>
              <a:rPr lang="en-US" dirty="0" smtClean="0"/>
              <a:t>In Oct 2000 </a:t>
            </a:r>
            <a:r>
              <a:rPr lang="en-US" dirty="0" err="1" smtClean="0"/>
              <a:t>Rijndael</a:t>
            </a:r>
            <a:r>
              <a:rPr lang="en-US" dirty="0" smtClean="0"/>
              <a:t> was released.</a:t>
            </a:r>
          </a:p>
          <a:p>
            <a:r>
              <a:rPr lang="en-US" dirty="0" smtClean="0"/>
              <a:t>In Nov 2001 became U.S government standard(FIPS 197).</a:t>
            </a:r>
          </a:p>
          <a:p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Features of AES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7030A0"/>
                </a:solidFill>
              </a:rPr>
              <a:t>Flexible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7030A0"/>
                </a:solidFill>
              </a:rPr>
              <a:t>Adapted to modern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7030A0"/>
                </a:solidFill>
              </a:rPr>
              <a:t>Suited to Smart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7030A0"/>
                </a:solidFill>
              </a:rPr>
              <a:t>Protection against cryptanalysis attacks.</a:t>
            </a:r>
          </a:p>
          <a:p>
            <a:pPr>
              <a:buNone/>
            </a:pP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8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Do the following one-time initialization:</a:t>
            </a:r>
          </a:p>
          <a:p>
            <a:pPr marL="514350" indent="-514350">
              <a:buFont typeface="+mj-lt"/>
              <a:buAutoNum type="alphaLcParenR"/>
            </a:pPr>
            <a:r>
              <a:rPr lang="en-US" i="1" dirty="0" smtClean="0"/>
              <a:t>Expand the </a:t>
            </a:r>
            <a:r>
              <a:rPr lang="en-US" i="1" dirty="0" smtClean="0">
                <a:solidFill>
                  <a:srgbClr val="7030A0"/>
                </a:solidFill>
              </a:rPr>
              <a:t>16-byte key </a:t>
            </a:r>
            <a:r>
              <a:rPr lang="en-US" i="1" dirty="0" smtClean="0"/>
              <a:t>to get the actual key block to be used.</a:t>
            </a:r>
          </a:p>
          <a:p>
            <a:pPr marL="514350" indent="-514350">
              <a:buFont typeface="+mj-lt"/>
              <a:buAutoNum type="alphaLcParenR"/>
            </a:pPr>
            <a:r>
              <a:rPr lang="en-US" i="1" dirty="0" smtClean="0"/>
              <a:t>Do one time initialization of the </a:t>
            </a:r>
            <a:r>
              <a:rPr lang="en-US" i="1" dirty="0" smtClean="0">
                <a:solidFill>
                  <a:srgbClr val="7030A0"/>
                </a:solidFill>
              </a:rPr>
              <a:t>16-byte PT block </a:t>
            </a:r>
            <a:r>
              <a:rPr lang="en-US" i="1" dirty="0" smtClean="0"/>
              <a:t>(called as state).</a:t>
            </a:r>
          </a:p>
          <a:p>
            <a:pPr marL="514350" indent="-514350">
              <a:buFont typeface="+mj-lt"/>
              <a:buAutoNum type="alphaLcParenR"/>
            </a:pPr>
            <a:r>
              <a:rPr lang="en-US" i="1" dirty="0" smtClean="0"/>
              <a:t>XOR the state with key block.</a:t>
            </a:r>
          </a:p>
          <a:p>
            <a:pPr marL="514350" indent="-514350">
              <a:buNone/>
            </a:pPr>
            <a:endParaRPr lang="en-IN" b="1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For each round do the following:</a:t>
            </a:r>
          </a:p>
          <a:p>
            <a:pPr marL="514350" indent="-514350">
              <a:buFont typeface="+mj-lt"/>
              <a:buAutoNum type="alphaLcParenR"/>
            </a:pPr>
            <a:r>
              <a:rPr lang="en-US" i="1" dirty="0" smtClean="0"/>
              <a:t>Apply S-box to each of the PT bytes.</a:t>
            </a:r>
          </a:p>
          <a:p>
            <a:pPr marL="514350" indent="-514350">
              <a:buFont typeface="+mj-lt"/>
              <a:buAutoNum type="alphaLcParenR"/>
            </a:pPr>
            <a:r>
              <a:rPr lang="en-US" i="1" dirty="0" smtClean="0"/>
              <a:t>Rotate row k of the PT block(i.e. state) by k bytes.</a:t>
            </a:r>
          </a:p>
          <a:p>
            <a:pPr marL="514350" indent="-514350">
              <a:buFont typeface="+mj-lt"/>
              <a:buAutoNum type="alphaLcParenR"/>
            </a:pPr>
            <a:r>
              <a:rPr lang="en-US" i="1" dirty="0" smtClean="0"/>
              <a:t>Perform Mix columns operation.</a:t>
            </a:r>
          </a:p>
          <a:p>
            <a:pPr marL="514350" indent="-514350">
              <a:buFont typeface="+mj-lt"/>
              <a:buAutoNum type="alphaLcParenR"/>
            </a:pPr>
            <a:r>
              <a:rPr lang="en-US" i="1" dirty="0" smtClean="0"/>
              <a:t>XOR the state with key block.</a:t>
            </a:r>
            <a:endParaRPr lang="en-IN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39028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Expand the </a:t>
            </a:r>
            <a:r>
              <a:rPr lang="en-US" i="1" dirty="0" smtClean="0">
                <a:solidFill>
                  <a:srgbClr val="7030A0"/>
                </a:solidFill>
              </a:rPr>
              <a:t>16-byte key </a:t>
            </a:r>
            <a:r>
              <a:rPr lang="en-US" i="1" dirty="0" smtClean="0"/>
              <a:t>to get the actual key block to be used.</a:t>
            </a:r>
            <a:br>
              <a:rPr lang="en-US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rmAutofit/>
          </a:bodyPr>
          <a:lstStyle/>
          <a:p>
            <a:r>
              <a:rPr lang="en-US" dirty="0" smtClean="0"/>
              <a:t>16 byte</a:t>
            </a:r>
          </a:p>
          <a:p>
            <a:r>
              <a:rPr lang="en-US" dirty="0" smtClean="0"/>
              <a:t>Array size 4*4</a:t>
            </a:r>
          </a:p>
          <a:p>
            <a:r>
              <a:rPr lang="en-US" dirty="0" smtClean="0"/>
              <a:t>11 such array</a:t>
            </a:r>
          </a:p>
          <a:p>
            <a:r>
              <a:rPr lang="en-US" dirty="0" smtClean="0"/>
              <a:t>1 for initialization &amp; remain 10 for 1 round each.</a:t>
            </a:r>
          </a:p>
          <a:p>
            <a:r>
              <a:rPr lang="en-US" dirty="0" smtClean="0"/>
              <a:t>Original key copied as it is</a:t>
            </a:r>
          </a:p>
          <a:p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Key Expansion </a:t>
            </a:r>
            <a:r>
              <a:rPr lang="en-US" dirty="0" smtClean="0"/>
              <a:t>= 11*4*4 =176 bytes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the context of AES a word means 4 bytes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 </a:t>
            </a:r>
            <a:r>
              <a:rPr lang="en-US" dirty="0" smtClean="0">
                <a:solidFill>
                  <a:srgbClr val="FF0000"/>
                </a:solidFill>
              </a:rPr>
              <a:t>initial </a:t>
            </a:r>
            <a:r>
              <a:rPr lang="en-US" dirty="0" smtClean="0"/>
              <a:t>16-byte </a:t>
            </a:r>
            <a:r>
              <a:rPr lang="en-US" dirty="0" smtClean="0"/>
              <a:t>key </a:t>
            </a:r>
            <a:r>
              <a:rPr lang="en-US" dirty="0" smtClean="0">
                <a:solidFill>
                  <a:srgbClr val="FF0000"/>
                </a:solidFill>
              </a:rPr>
              <a:t>(16/4 = 4 word key)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Will be expanded into </a:t>
            </a:r>
            <a:r>
              <a:rPr lang="en-US" dirty="0" smtClean="0"/>
              <a:t>176 </a:t>
            </a:r>
            <a:r>
              <a:rPr lang="en-US" dirty="0" smtClean="0"/>
              <a:t>bytes key</a:t>
            </a:r>
            <a:r>
              <a:rPr lang="en-US" dirty="0" smtClean="0">
                <a:solidFill>
                  <a:srgbClr val="FF0000"/>
                </a:solidFill>
              </a:rPr>
              <a:t> (176/4 </a:t>
            </a:r>
            <a:r>
              <a:rPr lang="en-US" dirty="0" smtClean="0">
                <a:solidFill>
                  <a:srgbClr val="FF0000"/>
                </a:solidFill>
              </a:rPr>
              <a:t>= 44 </a:t>
            </a:r>
            <a:r>
              <a:rPr lang="en-US" dirty="0" smtClean="0">
                <a:solidFill>
                  <a:srgbClr val="FF0000"/>
                </a:solidFill>
              </a:rPr>
              <a:t>words)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572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Expansion /Add round Key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If  the word in  the W array is multiple of  four.</a:t>
            </a:r>
          </a:p>
          <a:p>
            <a:r>
              <a:rPr lang="en-US" dirty="0" smtClean="0"/>
              <a:t>TMP  </a:t>
            </a:r>
            <a:r>
              <a:rPr lang="en-US" dirty="0" smtClean="0"/>
              <a:t>= W [i-1</a:t>
            </a:r>
            <a:r>
              <a:rPr lang="en-US" dirty="0" smtClean="0"/>
              <a:t>] previous word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= W [4-1</a:t>
            </a:r>
            <a:r>
              <a:rPr lang="en-US" dirty="0" smtClean="0"/>
              <a:t>] word 4 place earlier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  = W [3]</a:t>
            </a:r>
          </a:p>
          <a:p>
            <a:pPr>
              <a:buNone/>
            </a:pPr>
            <a:r>
              <a:rPr lang="en-US" dirty="0" smtClean="0"/>
              <a:t>Since </a:t>
            </a:r>
            <a:r>
              <a:rPr lang="en-US" dirty="0" err="1" smtClean="0"/>
              <a:t>i</a:t>
            </a:r>
            <a:r>
              <a:rPr lang="en-US" dirty="0" smtClean="0"/>
              <a:t>=4,</a:t>
            </a:r>
          </a:p>
          <a:p>
            <a:pPr>
              <a:buNone/>
            </a:pPr>
            <a:r>
              <a:rPr lang="en-US" dirty="0" smtClean="0"/>
              <a:t>               I mod 4 is 0 this is multiple of 4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TMP = S-box ( Rotate(TMP)) XOR W [i-4]  XOR </a:t>
            </a:r>
            <a:r>
              <a:rPr lang="en-US" dirty="0" err="1" smtClean="0"/>
              <a:t>Rcon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Otherwise 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TMP= </a:t>
            </a:r>
            <a:r>
              <a:rPr lang="en-US" dirty="0" smtClean="0"/>
              <a:t>W[i-1] previous word </a:t>
            </a:r>
            <a:r>
              <a:rPr lang="en-US" dirty="0" smtClean="0"/>
              <a:t>XOR </a:t>
            </a:r>
            <a:r>
              <a:rPr lang="en-US" dirty="0" smtClean="0"/>
              <a:t>W[i-4] word 4 place earlier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in each 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Confusion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Diffusion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Matrix Multiplication using Galois Field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O/P of Step (c) </a:t>
            </a:r>
            <a:r>
              <a:rPr lang="en-US" dirty="0" smtClean="0">
                <a:solidFill>
                  <a:srgbClr val="7030A0"/>
                </a:solidFill>
              </a:rPr>
              <a:t>XOR </a:t>
            </a:r>
            <a:r>
              <a:rPr lang="en-US" dirty="0" smtClean="0"/>
              <a:t>Add round key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For step (C): </a:t>
            </a:r>
          </a:p>
          <a:p>
            <a:pPr marL="514350" indent="-514350"/>
            <a:r>
              <a:rPr lang="en-US" dirty="0" smtClean="0"/>
              <a:t>O/P value from step (B) &amp; a constant matrix is used.</a:t>
            </a:r>
          </a:p>
          <a:p>
            <a:pPr marL="514350" indent="-514350"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</TotalTime>
  <Words>286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Unit 2</vt:lpstr>
      <vt:lpstr>Introduction</vt:lpstr>
      <vt:lpstr>Algorithm Steps</vt:lpstr>
      <vt:lpstr>Expand the 16-byte key to get the actual key block to be used. </vt:lpstr>
      <vt:lpstr>Key Expansion /Add round Key Algorithm</vt:lpstr>
      <vt:lpstr>Process in each Round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Administrator</dc:creator>
  <cp:lastModifiedBy>Administrator</cp:lastModifiedBy>
  <cp:revision>19</cp:revision>
  <dcterms:created xsi:type="dcterms:W3CDTF">2016-01-18T06:21:55Z</dcterms:created>
  <dcterms:modified xsi:type="dcterms:W3CDTF">2016-01-19T06:46:09Z</dcterms:modified>
</cp:coreProperties>
</file>