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ink/ink1.xml" ContentType="application/inkml+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5"/>
  </p:notesMasterIdLst>
  <p:sldIdLst>
    <p:sldId id="265" r:id="rId2"/>
    <p:sldId id="281" r:id="rId3"/>
    <p:sldId id="266" r:id="rId4"/>
    <p:sldId id="267" r:id="rId5"/>
    <p:sldId id="268" r:id="rId6"/>
    <p:sldId id="272" r:id="rId7"/>
    <p:sldId id="273" r:id="rId8"/>
    <p:sldId id="274" r:id="rId9"/>
    <p:sldId id="270" r:id="rId10"/>
    <p:sldId id="271" r:id="rId11"/>
    <p:sldId id="279" r:id="rId12"/>
    <p:sldId id="280" r:id="rId13"/>
    <p:sldId id="269" r:id="rId14"/>
    <p:sldId id="283" r:id="rId15"/>
    <p:sldId id="275" r:id="rId16"/>
    <p:sldId id="276" r:id="rId17"/>
    <p:sldId id="282" r:id="rId18"/>
    <p:sldId id="277" r:id="rId19"/>
    <p:sldId id="260" r:id="rId20"/>
    <p:sldId id="261" r:id="rId21"/>
    <p:sldId id="263" r:id="rId22"/>
    <p:sldId id="264"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ink/ink1.xml><?xml version="1.0" encoding="utf-8"?>
<inkml:ink xmlns:inkml="http://www.w3.org/2003/InkML">
  <inkml:definitions>
    <inkml:context xml:id="ctx0">
      <inkml:inkSource xml:id="inkSrc0">
        <inkml:traceFormat>
          <inkml:channel name="X" type="integer" max="2560" units="cm"/>
          <inkml:channel name="Y" type="integer" max="1600" units="cm"/>
        </inkml:traceFormat>
        <inkml:channelProperties>
          <inkml:channelProperty channel="X" name="resolution" value="28.34995" units="1/cm"/>
          <inkml:channelProperty channel="Y" name="resolution" value="28.36879" units="1/cm"/>
        </inkml:channelProperties>
      </inkml:inkSource>
      <inkml:timestamp xml:id="ts0" timeString="2010-11-03T01:15:33.911"/>
    </inkml:context>
    <inkml:brush xml:id="br0">
      <inkml:brushProperty name="width" value="0.05292" units="cm"/>
      <inkml:brushProperty name="height" value="0.05292" units="cm"/>
      <inkml:brushProperty name="color" value="#FF0000"/>
    </inkml:brush>
  </inkml:definitions>
  <inkml:trace contextRef="#ctx0" brushRef="#br0">4723 1509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82DA94-6393-4800-9F87-E07F93EB7736}" type="datetimeFigureOut">
              <a:rPr lang="en-US" smtClean="0"/>
              <a:pPr/>
              <a:t>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91D2A4-A8A5-42FD-AE9B-C0012DFF612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A88A0E98-B6D1-41E1-B394-01E2848C21BD}" type="datetimeFigureOut">
              <a:rPr lang="en-US" smtClean="0"/>
              <a:pPr/>
              <a:t>2/1/2016</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F206801-DEA2-46CB-89CE-20635E89DE0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8A0E98-B6D1-41E1-B394-01E2848C21BD}" type="datetimeFigureOut">
              <a:rPr lang="en-US" smtClean="0"/>
              <a:pPr/>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06801-DEA2-46CB-89CE-20635E89DE0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A88A0E98-B6D1-41E1-B394-01E2848C21BD}" type="datetimeFigureOut">
              <a:rPr lang="en-US" smtClean="0"/>
              <a:pPr/>
              <a:t>2/1/2016</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6F206801-DEA2-46CB-89CE-20635E89DE0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88A0E98-B6D1-41E1-B394-01E2848C21BD}" type="datetimeFigureOut">
              <a:rPr lang="en-US" smtClean="0"/>
              <a:pPr/>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F206801-DEA2-46CB-89CE-20635E89DE0A}"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88A0E98-B6D1-41E1-B394-01E2848C21BD}" type="datetimeFigureOut">
              <a:rPr lang="en-US" smtClean="0"/>
              <a:pPr/>
              <a:t>2/1/2016</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6F206801-DEA2-46CB-89CE-20635E89DE0A}"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A88A0E98-B6D1-41E1-B394-01E2848C21BD}" type="datetimeFigureOut">
              <a:rPr lang="en-US" smtClean="0"/>
              <a:pPr/>
              <a:t>2/1/2016</a:t>
            </a:fld>
            <a:endParaRPr lang="en-US"/>
          </a:p>
        </p:txBody>
      </p:sp>
      <p:sp>
        <p:nvSpPr>
          <p:cNvPr id="10" name="Slide Number Placeholder 9"/>
          <p:cNvSpPr>
            <a:spLocks noGrp="1"/>
          </p:cNvSpPr>
          <p:nvPr>
            <p:ph type="sldNum" sz="quarter" idx="16"/>
          </p:nvPr>
        </p:nvSpPr>
        <p:spPr/>
        <p:txBody>
          <a:bodyPr rtlCol="0"/>
          <a:lstStyle/>
          <a:p>
            <a:fld id="{6F206801-DEA2-46CB-89CE-20635E89DE0A}"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A88A0E98-B6D1-41E1-B394-01E2848C21BD}" type="datetimeFigureOut">
              <a:rPr lang="en-US" smtClean="0"/>
              <a:pPr/>
              <a:t>2/1/2016</a:t>
            </a:fld>
            <a:endParaRPr lang="en-US"/>
          </a:p>
        </p:txBody>
      </p:sp>
      <p:sp>
        <p:nvSpPr>
          <p:cNvPr id="12" name="Slide Number Placeholder 11"/>
          <p:cNvSpPr>
            <a:spLocks noGrp="1"/>
          </p:cNvSpPr>
          <p:nvPr>
            <p:ph type="sldNum" sz="quarter" idx="16"/>
          </p:nvPr>
        </p:nvSpPr>
        <p:spPr/>
        <p:txBody>
          <a:bodyPr rtlCol="0"/>
          <a:lstStyle/>
          <a:p>
            <a:fld id="{6F206801-DEA2-46CB-89CE-20635E89DE0A}"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88A0E98-B6D1-41E1-B394-01E2848C21BD}" type="datetimeFigureOut">
              <a:rPr lang="en-US" smtClean="0"/>
              <a:pPr/>
              <a:t>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F206801-DEA2-46CB-89CE-20635E89DE0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A0E98-B6D1-41E1-B394-01E2848C21BD}" type="datetimeFigureOut">
              <a:rPr lang="en-US" smtClean="0"/>
              <a:pPr/>
              <a:t>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6F206801-DEA2-46CB-89CE-20635E89DE0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88A0E98-B6D1-41E1-B394-01E2848C21BD}" type="datetimeFigureOut">
              <a:rPr lang="en-US" smtClean="0"/>
              <a:pPr/>
              <a:t>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F206801-DEA2-46CB-89CE-20635E89DE0A}"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A88A0E98-B6D1-41E1-B394-01E2848C21BD}" type="datetimeFigureOut">
              <a:rPr lang="en-US" smtClean="0"/>
              <a:pPr/>
              <a:t>2/1/2016</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6F206801-DEA2-46CB-89CE-20635E89DE0A}"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88A0E98-B6D1-41E1-B394-01E2848C21BD}" type="datetimeFigureOut">
              <a:rPr lang="en-US" smtClean="0"/>
              <a:pPr/>
              <a:t>2/1/2016</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F206801-DEA2-46CB-89CE-20635E89DE0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NUL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2.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oleObject" Target="../embeddings/oleObject16.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oleObject" Target="../embeddings/oleObject20.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3.bin"/><Relationship Id="rId5" Type="http://schemas.openxmlformats.org/officeDocument/2006/relationships/oleObject" Target="../embeddings/oleObject22.bin"/><Relationship Id="rId10" Type="http://schemas.openxmlformats.org/officeDocument/2006/relationships/oleObject" Target="../embeddings/oleObject27.bin"/><Relationship Id="rId4" Type="http://schemas.openxmlformats.org/officeDocument/2006/relationships/oleObject" Target="../embeddings/oleObject21.bin"/><Relationship Id="rId9" Type="http://schemas.openxmlformats.org/officeDocument/2006/relationships/oleObject" Target="../embeddings/oleObject26.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2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32.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3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500429" y="1295400"/>
            <a:ext cx="5143537" cy="1905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altLang="zh-TW" b="1" dirty="0" smtClean="0">
                <a:solidFill>
                  <a:schemeClr val="tx2"/>
                </a:solidFill>
                <a:effectLst>
                  <a:outerShdw blurRad="31750" dist="25400" dir="5400000" algn="tl" rotWithShape="0">
                    <a:srgbClr val="000000">
                      <a:alpha val="25000"/>
                    </a:srgbClr>
                  </a:outerShdw>
                </a:effectLst>
              </a:rPr>
              <a:t>Birthday Attacks</a:t>
            </a:r>
            <a:endParaRPr lang="en-US" altLang="zh-TW" b="1" dirty="0">
              <a:solidFill>
                <a:schemeClr val="tx2"/>
              </a:solidFill>
              <a:effectLst>
                <a:outerShdw blurRad="31750" dist="25400" dir="5400000" algn="tl" rotWithShape="0">
                  <a:srgbClr val="000000">
                    <a:alpha val="25000"/>
                  </a:srgbClr>
                </a:outerShdw>
              </a:effectLst>
            </a:endParaRPr>
          </a:p>
        </p:txBody>
      </p:sp>
      <p:cxnSp>
        <p:nvCxnSpPr>
          <p:cNvPr id="6" name="Straight Connector 5"/>
          <p:cNvCxnSpPr/>
          <p:nvPr/>
        </p:nvCxnSpPr>
        <p:spPr>
          <a:xfrm>
            <a:off x="4224865" y="2921000"/>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43372" y="2928934"/>
            <a:ext cx="4857784" cy="2992094"/>
          </a:xfrm>
        </p:spPr>
        <p:txBody>
          <a:bodyPr anchor="t">
            <a:noAutofit/>
          </a:bodyPr>
          <a:lstStyle/>
          <a:p>
            <a:r>
              <a:rPr lang="en-US" sz="2400" dirty="0" smtClean="0">
                <a:solidFill>
                  <a:schemeClr val="bg2">
                    <a:lumMod val="50000"/>
                  </a:schemeClr>
                </a:solidFill>
              </a:rPr>
              <a:t>A way to detect a collision…</a:t>
            </a:r>
            <a:endParaRPr lang="en-US" sz="2400" dirty="0">
              <a:solidFill>
                <a:schemeClr val="bg2">
                  <a:lumMod val="50000"/>
                </a:schemeClr>
              </a:solidFill>
            </a:endParaRPr>
          </a:p>
        </p:txBody>
      </p:sp>
      <mc:AlternateContent xmlns:mc="http://schemas.openxmlformats.org/markup-compatibility/2006">
        <mc:Choice xmlns:p14="http://schemas.microsoft.com/office/powerpoint/2010/main" xmlns="" Requires="p14">
          <p:contentPart p14:bwMode="auto" r:id="rId3">
            <p14:nvContentPartPr>
              <p14:cNvPr id="2" name="Ink 1"/>
              <p14:cNvContentPartPr/>
              <p14:nvPr/>
            </p14:nvContentPartPr>
            <p14:xfrm>
              <a:off x="1700280" y="543240"/>
              <a:ext cx="360" cy="360"/>
            </p14:xfrm>
          </p:contentPart>
        </mc:Choice>
        <mc:Fallback>
          <p:pic>
            <p:nvPicPr>
              <p:cNvPr id="2" name="Ink 1"/>
              <p:cNvPicPr/>
              <p:nvPr/>
            </p:nvPicPr>
            <p:blipFill>
              <a:blip r:embed="rId4" cstate="print"/>
              <a:stretch>
                <a:fillRect/>
              </a:stretch>
            </p:blipFill>
            <p:spPr>
              <a:xfrm>
                <a:off x="1690920" y="711840"/>
                <a:ext cx="19080" cy="25440"/>
              </a:xfrm>
              <a:prstGeom prst="rect">
                <a:avLst/>
              </a:prstGeom>
            </p:spPr>
          </p:pic>
        </mc:Fallback>
      </mc:AlternateContent>
      <p:sp>
        <p:nvSpPr>
          <p:cNvPr id="9" name="Rectangle 8"/>
          <p:cNvSpPr/>
          <p:nvPr/>
        </p:nvSpPr>
        <p:spPr>
          <a:xfrm>
            <a:off x="0" y="0"/>
            <a:ext cx="9144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dist"/>
            <a:endParaRPr lang="en-US" sz="2000" dirty="0"/>
          </a:p>
        </p:txBody>
      </p:sp>
      <p:pic>
        <p:nvPicPr>
          <p:cNvPr id="3" name="Picture 2" descr="logo.jpg"/>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42910" y="1857364"/>
            <a:ext cx="2986078" cy="2449514"/>
          </a:xfrm>
          <a:prstGeom prst="rect">
            <a:avLst/>
          </a:prstGeom>
        </p:spPr>
      </p:pic>
    </p:spTree>
    <p:extLst>
      <p:ext uri="{BB962C8B-B14F-4D97-AF65-F5344CB8AC3E}">
        <p14:creationId xmlns:p14="http://schemas.microsoft.com/office/powerpoint/2010/main" xmlns="" val="22763958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1026"/>
          <p:cNvSpPr>
            <a:spLocks noGrp="1" noChangeArrowheads="1"/>
          </p:cNvSpPr>
          <p:nvPr>
            <p:ph type="title"/>
          </p:nvPr>
        </p:nvSpPr>
        <p:spPr/>
        <p:txBody>
          <a:bodyPr/>
          <a:lstStyle/>
          <a:p>
            <a:pPr eaLnBrk="1" hangingPunct="1"/>
            <a:r>
              <a:rPr lang="tr-TR" dirty="0" smtClean="0">
                <a:latin typeface="Calibri" charset="0"/>
              </a:rPr>
              <a:t>Collision Search-1</a:t>
            </a:r>
            <a:endParaRPr lang="en-US" dirty="0" smtClean="0">
              <a:latin typeface="Calibri" charset="0"/>
            </a:endParaRPr>
          </a:p>
        </p:txBody>
      </p:sp>
      <p:sp>
        <p:nvSpPr>
          <p:cNvPr id="24580" name="Slide Number Placeholder 4"/>
          <p:cNvSpPr>
            <a:spLocks noGrp="1"/>
          </p:cNvSpPr>
          <p:nvPr>
            <p:ph type="sldNum" sz="quarter" idx="12"/>
          </p:nvPr>
        </p:nvSpPr>
        <p:spPr bwMode="auto">
          <a:noFill/>
          <a:ln>
            <a:miter lim="800000"/>
            <a:headEnd/>
            <a:tailEnd/>
          </a:ln>
        </p:spPr>
        <p:txBody>
          <a:bodyPr>
            <a:normAutofit fontScale="85000" lnSpcReduction="20000"/>
          </a:bodyPr>
          <a:lstStyle/>
          <a:p>
            <a:fld id="{5B8528F4-96A4-4283-9758-B75C04E5E21F}" type="slidenum">
              <a:rPr lang="en-US"/>
              <a:pPr/>
              <a:t>10</a:t>
            </a:fld>
            <a:endParaRPr lang="en-US"/>
          </a:p>
        </p:txBody>
      </p:sp>
      <p:sp>
        <p:nvSpPr>
          <p:cNvPr id="24581" name="Text Box 1027"/>
          <p:cNvSpPr txBox="1">
            <a:spLocks noChangeArrowheads="1"/>
          </p:cNvSpPr>
          <p:nvPr/>
        </p:nvSpPr>
        <p:spPr bwMode="auto">
          <a:xfrm>
            <a:off x="457200" y="2819400"/>
            <a:ext cx="8321675" cy="369332"/>
          </a:xfrm>
          <a:prstGeom prst="rect">
            <a:avLst/>
          </a:prstGeom>
          <a:noFill/>
          <a:ln w="9525">
            <a:noFill/>
            <a:miter lim="800000"/>
            <a:headEnd/>
            <a:tailEnd/>
          </a:ln>
        </p:spPr>
        <p:txBody>
          <a:bodyPr>
            <a:spAutoFit/>
          </a:bodyPr>
          <a:lstStyle/>
          <a:p>
            <a:r>
              <a:rPr lang="tr-TR" dirty="0">
                <a:solidFill>
                  <a:schemeClr val="bg2">
                    <a:lumMod val="50000"/>
                  </a:schemeClr>
                </a:solidFill>
                <a:latin typeface="Calibri" charset="0"/>
              </a:rPr>
              <a:t>The prob. that no collision is found after selecting </a:t>
            </a:r>
            <a:r>
              <a:rPr lang="tr-TR" i="1" dirty="0">
                <a:solidFill>
                  <a:schemeClr val="bg2">
                    <a:lumMod val="50000"/>
                  </a:schemeClr>
                </a:solidFill>
                <a:latin typeface="Calibri" charset="0"/>
              </a:rPr>
              <a:t>k</a:t>
            </a:r>
            <a:r>
              <a:rPr lang="tr-TR" dirty="0">
                <a:solidFill>
                  <a:schemeClr val="bg2">
                    <a:lumMod val="50000"/>
                  </a:schemeClr>
                </a:solidFill>
                <a:latin typeface="Calibri" charset="0"/>
              </a:rPr>
              <a:t> inputs is</a:t>
            </a:r>
            <a:endParaRPr lang="en-US" dirty="0">
              <a:solidFill>
                <a:schemeClr val="bg2">
                  <a:lumMod val="50000"/>
                </a:schemeClr>
              </a:solidFill>
              <a:latin typeface="Calibri" charset="0"/>
            </a:endParaRPr>
          </a:p>
        </p:txBody>
      </p:sp>
      <p:graphicFrame>
        <p:nvGraphicFramePr>
          <p:cNvPr id="24578" name="Object 2"/>
          <p:cNvGraphicFramePr>
            <a:graphicFrameLocks noChangeAspect="1"/>
          </p:cNvGraphicFramePr>
          <p:nvPr/>
        </p:nvGraphicFramePr>
        <p:xfrm>
          <a:off x="1562100" y="3403600"/>
          <a:ext cx="5997575" cy="863600"/>
        </p:xfrm>
        <a:graphic>
          <a:graphicData uri="http://schemas.openxmlformats.org/presentationml/2006/ole">
            <p:oleObj spid="_x0000_s23554" name="Equation" r:id="rId3" imgW="2997000" imgH="431640" progId="Equation.3">
              <p:embed/>
            </p:oleObj>
          </a:graphicData>
        </a:graphic>
      </p:graphicFrame>
      <p:sp>
        <p:nvSpPr>
          <p:cNvPr id="24582" name="Text Box 1030"/>
          <p:cNvSpPr txBox="1">
            <a:spLocks noChangeArrowheads="1"/>
          </p:cNvSpPr>
          <p:nvPr/>
        </p:nvSpPr>
        <p:spPr bwMode="auto">
          <a:xfrm>
            <a:off x="609600" y="4572000"/>
            <a:ext cx="7788275" cy="646331"/>
          </a:xfrm>
          <a:prstGeom prst="rect">
            <a:avLst/>
          </a:prstGeom>
          <a:noFill/>
          <a:ln w="9525">
            <a:noFill/>
            <a:miter lim="800000"/>
            <a:headEnd/>
            <a:tailEnd/>
          </a:ln>
        </p:spPr>
        <p:txBody>
          <a:bodyPr>
            <a:spAutoFit/>
          </a:bodyPr>
          <a:lstStyle/>
          <a:p>
            <a:pPr algn="just"/>
            <a:r>
              <a:rPr lang="tr-TR" b="1" i="1" dirty="0">
                <a:latin typeface="Calibri" charset="0"/>
              </a:rPr>
              <a:t>(In the case of the birthday paradox </a:t>
            </a:r>
            <a:r>
              <a:rPr lang="en-US" b="1" i="1" dirty="0" smtClean="0">
                <a:latin typeface="Calibri" charset="0"/>
              </a:rPr>
              <a:t>r</a:t>
            </a:r>
            <a:r>
              <a:rPr lang="tr-TR" b="1" i="1" dirty="0" smtClean="0">
                <a:latin typeface="Calibri" charset="0"/>
              </a:rPr>
              <a:t> </a:t>
            </a:r>
            <a:r>
              <a:rPr lang="tr-TR" b="1" i="1" dirty="0">
                <a:latin typeface="Calibri" charset="0"/>
              </a:rPr>
              <a:t>is the number of people randomly selected and the collision condition is the birthday of the people and n=365.)</a:t>
            </a:r>
            <a:endParaRPr lang="en-US" b="1" i="1" dirty="0">
              <a:latin typeface="Calibri" charset="0"/>
            </a:endParaRPr>
          </a:p>
        </p:txBody>
      </p:sp>
      <p:sp>
        <p:nvSpPr>
          <p:cNvPr id="24583" name="Rectangle 7"/>
          <p:cNvSpPr>
            <a:spLocks noChangeArrowheads="1"/>
          </p:cNvSpPr>
          <p:nvPr/>
        </p:nvSpPr>
        <p:spPr bwMode="auto">
          <a:xfrm>
            <a:off x="533400" y="1524000"/>
            <a:ext cx="7696200" cy="1200150"/>
          </a:xfrm>
          <a:prstGeom prst="rect">
            <a:avLst/>
          </a:prstGeom>
          <a:noFill/>
          <a:ln w="9525">
            <a:noFill/>
            <a:miter lim="800000"/>
            <a:headEnd/>
            <a:tailEnd/>
          </a:ln>
        </p:spPr>
        <p:txBody>
          <a:bodyPr>
            <a:spAutoFit/>
          </a:bodyPr>
          <a:lstStyle/>
          <a:p>
            <a:pPr algn="just">
              <a:spcBef>
                <a:spcPct val="20000"/>
              </a:spcBef>
            </a:pPr>
            <a:r>
              <a:rPr lang="tr-TR" sz="2400" dirty="0">
                <a:latin typeface="Calibri" charset="0"/>
              </a:rPr>
              <a:t>For collision search, select distinct inputs </a:t>
            </a:r>
            <a:r>
              <a:rPr lang="tr-TR" sz="2400" i="1" dirty="0">
                <a:latin typeface="Calibri" charset="0"/>
              </a:rPr>
              <a:t>x</a:t>
            </a:r>
            <a:r>
              <a:rPr lang="tr-TR" sz="2400" i="1" baseline="-25000" dirty="0">
                <a:latin typeface="Calibri" charset="0"/>
              </a:rPr>
              <a:t>i</a:t>
            </a:r>
            <a:r>
              <a:rPr lang="tr-TR" sz="2400" i="1" dirty="0">
                <a:latin typeface="Calibri" charset="0"/>
              </a:rPr>
              <a:t> </a:t>
            </a:r>
            <a:r>
              <a:rPr lang="tr-TR" sz="2400" dirty="0">
                <a:latin typeface="Calibri" charset="0"/>
              </a:rPr>
              <a:t>for </a:t>
            </a:r>
            <a:r>
              <a:rPr lang="tr-TR" sz="2400" i="1" dirty="0">
                <a:latin typeface="Calibri" charset="0"/>
              </a:rPr>
              <a:t>i</a:t>
            </a:r>
            <a:r>
              <a:rPr lang="tr-TR" sz="2400" dirty="0">
                <a:latin typeface="Calibri" charset="0"/>
              </a:rPr>
              <a:t>=1, 2, ... , </a:t>
            </a:r>
            <a:r>
              <a:rPr lang="tr-TR" sz="2400" i="1" dirty="0">
                <a:latin typeface="Calibri" charset="0"/>
              </a:rPr>
              <a:t>n</a:t>
            </a:r>
            <a:r>
              <a:rPr lang="tr-TR" sz="2400" dirty="0">
                <a:latin typeface="Calibri" charset="0"/>
              </a:rPr>
              <a:t>, where </a:t>
            </a:r>
            <a:r>
              <a:rPr lang="tr-TR" sz="2400" i="1" dirty="0">
                <a:latin typeface="Calibri" charset="0"/>
              </a:rPr>
              <a:t>n</a:t>
            </a:r>
            <a:r>
              <a:rPr lang="tr-TR" sz="2400" dirty="0">
                <a:latin typeface="Calibri" charset="0"/>
              </a:rPr>
              <a:t> is the number of hash bits and check for a collision in the </a:t>
            </a:r>
            <a:r>
              <a:rPr lang="tr-TR" sz="2400" i="1" dirty="0">
                <a:latin typeface="Calibri" charset="0"/>
              </a:rPr>
              <a:t>h</a:t>
            </a:r>
            <a:r>
              <a:rPr lang="tr-TR" sz="2400" dirty="0">
                <a:latin typeface="Calibri" charset="0"/>
              </a:rPr>
              <a:t>(</a:t>
            </a:r>
            <a:r>
              <a:rPr lang="tr-TR" sz="2400" i="1" dirty="0">
                <a:latin typeface="Calibri" charset="0"/>
              </a:rPr>
              <a:t>x</a:t>
            </a:r>
            <a:r>
              <a:rPr lang="tr-TR" sz="2400" i="1" baseline="-25000" dirty="0">
                <a:latin typeface="Calibri" charset="0"/>
              </a:rPr>
              <a:t>i</a:t>
            </a:r>
            <a:r>
              <a:rPr lang="tr-TR" sz="2400" dirty="0">
                <a:latin typeface="Calibri" charset="0"/>
              </a:rPr>
              <a:t>) values</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pPr eaLnBrk="1" hangingPunct="1"/>
            <a:r>
              <a:rPr lang="en-US" altLang="zh-TW" sz="3600" smtClean="0"/>
              <a:t>Birthday Attacks</a:t>
            </a:r>
            <a:endParaRPr lang="zh-TW" altLang="en-US" sz="3600" smtClean="0"/>
          </a:p>
        </p:txBody>
      </p:sp>
      <p:sp>
        <p:nvSpPr>
          <p:cNvPr id="2052" name="投影片編號版面配置區 5"/>
          <p:cNvSpPr>
            <a:spLocks noGrp="1"/>
          </p:cNvSpPr>
          <p:nvPr>
            <p:ph type="sldNum" sz="quarter" idx="12"/>
          </p:nvPr>
        </p:nvSpPr>
        <p:spPr>
          <a:noFill/>
        </p:spPr>
        <p:txBody>
          <a:bodyPr>
            <a:normAutofit fontScale="85000" lnSpcReduction="20000"/>
          </a:bodyPr>
          <a:lstStyle/>
          <a:p>
            <a:fld id="{4130CDCF-87B4-418D-83EF-22EF7D403C69}" type="slidenum">
              <a:rPr lang="zh-TW" altLang="en-US"/>
              <a:pPr/>
              <a:t>11</a:t>
            </a:fld>
            <a:endParaRPr lang="en-US" altLang="zh-TW"/>
          </a:p>
        </p:txBody>
      </p:sp>
      <p:sp>
        <p:nvSpPr>
          <p:cNvPr id="6" name="Rectangle 3"/>
          <p:cNvSpPr txBox="1">
            <a:spLocks noChangeArrowheads="1"/>
          </p:cNvSpPr>
          <p:nvPr/>
        </p:nvSpPr>
        <p:spPr bwMode="auto">
          <a:xfrm>
            <a:off x="827088" y="2017713"/>
            <a:ext cx="8128000" cy="4114800"/>
          </a:xfrm>
          <a:prstGeom prst="rect">
            <a:avLst/>
          </a:prstGeom>
          <a:noFill/>
          <a:ln w="9525">
            <a:noFill/>
            <a:miter lim="800000"/>
            <a:headEnd/>
            <a:tailEnd/>
          </a:ln>
        </p:spPr>
        <p:txBody>
          <a:bodyPr/>
          <a:lstStyle/>
          <a:p>
            <a:pPr marL="742950" lvl="1" indent="-285750">
              <a:spcBef>
                <a:spcPct val="20000"/>
              </a:spcBef>
              <a:buClr>
                <a:schemeClr val="hlink"/>
              </a:buClr>
              <a:buSzPct val="55000"/>
              <a:buFont typeface="Wingdings" pitchFamily="2" charset="2"/>
              <a:buChar char="n"/>
            </a:pPr>
            <a:r>
              <a:rPr lang="en-US" altLang="zh-TW" sz="2400" dirty="0"/>
              <a:t>The probability that all 23 people have different birthdays is</a:t>
            </a:r>
          </a:p>
          <a:p>
            <a:pPr marL="742950" lvl="1" indent="-285750">
              <a:spcBef>
                <a:spcPct val="20000"/>
              </a:spcBef>
              <a:buClr>
                <a:schemeClr val="hlink"/>
              </a:buClr>
              <a:buSzPct val="55000"/>
              <a:buFont typeface="Wingdings" pitchFamily="2" charset="2"/>
              <a:buChar char="n"/>
            </a:pPr>
            <a:endParaRPr lang="en-US" altLang="zh-TW" sz="2400" dirty="0"/>
          </a:p>
          <a:p>
            <a:pPr marL="742950" lvl="1" indent="-285750">
              <a:spcBef>
                <a:spcPct val="20000"/>
              </a:spcBef>
              <a:buClr>
                <a:schemeClr val="hlink"/>
              </a:buClr>
              <a:buSzPct val="55000"/>
              <a:buFont typeface="Wingdings" pitchFamily="2" charset="2"/>
              <a:buChar char="n"/>
            </a:pPr>
            <a:endParaRPr lang="en-US" altLang="zh-TW" sz="2400" dirty="0" smtClean="0"/>
          </a:p>
          <a:p>
            <a:pPr marL="742950" lvl="1" indent="-285750">
              <a:spcBef>
                <a:spcPct val="20000"/>
              </a:spcBef>
              <a:buClr>
                <a:schemeClr val="hlink"/>
              </a:buClr>
              <a:buSzPct val="55000"/>
              <a:buFont typeface="Arial" pitchFamily="34" charset="0"/>
              <a:buChar char="•"/>
            </a:pPr>
            <a:r>
              <a:rPr lang="en-US" altLang="zh-TW" sz="2400" dirty="0" smtClean="0"/>
              <a:t>Therefore</a:t>
            </a:r>
            <a:r>
              <a:rPr lang="en-US" altLang="zh-TW" sz="2400" dirty="0"/>
              <a:t>, the probability of at least two having the</a:t>
            </a:r>
          </a:p>
          <a:p>
            <a:pPr marL="742950" lvl="1" indent="-285750">
              <a:spcBef>
                <a:spcPct val="20000"/>
              </a:spcBef>
              <a:buClr>
                <a:schemeClr val="hlink"/>
              </a:buClr>
              <a:buSzPct val="55000"/>
            </a:pPr>
            <a:r>
              <a:rPr lang="en-US" altLang="zh-TW" sz="2400" dirty="0"/>
              <a:t>    same birthday is 1- </a:t>
            </a:r>
            <a:r>
              <a:rPr lang="en-US" altLang="zh-TW" sz="2400" dirty="0" smtClean="0"/>
              <a:t>0.493 = 0.507</a:t>
            </a:r>
            <a:endParaRPr lang="en-US" altLang="zh-TW" sz="2400" dirty="0"/>
          </a:p>
          <a:p>
            <a:pPr marL="742950" lvl="1" indent="-285750">
              <a:spcBef>
                <a:spcPct val="20000"/>
              </a:spcBef>
              <a:buClr>
                <a:schemeClr val="hlink"/>
              </a:buClr>
              <a:buSzPct val="55000"/>
              <a:buFont typeface="Wingdings" pitchFamily="2" charset="2"/>
              <a:buChar char="n"/>
            </a:pPr>
            <a:endParaRPr lang="en-US" altLang="zh-TW" sz="2400" dirty="0"/>
          </a:p>
          <a:p>
            <a:pPr marL="742950" lvl="1" indent="-285750">
              <a:spcBef>
                <a:spcPct val="20000"/>
              </a:spcBef>
              <a:buClr>
                <a:schemeClr val="hlink"/>
              </a:buClr>
              <a:buSzPct val="55000"/>
              <a:buFont typeface="Wingdings" pitchFamily="2" charset="2"/>
              <a:buChar char="n"/>
            </a:pPr>
            <a:endParaRPr lang="en-US" altLang="zh-TW" sz="2400" dirty="0"/>
          </a:p>
        </p:txBody>
      </p:sp>
      <p:graphicFrame>
        <p:nvGraphicFramePr>
          <p:cNvPr id="2050" name="Object 2"/>
          <p:cNvGraphicFramePr>
            <a:graphicFrameLocks noChangeAspect="1"/>
          </p:cNvGraphicFramePr>
          <p:nvPr/>
        </p:nvGraphicFramePr>
        <p:xfrm>
          <a:off x="2478088" y="2857500"/>
          <a:ext cx="4816475" cy="785813"/>
        </p:xfrm>
        <a:graphic>
          <a:graphicData uri="http://schemas.openxmlformats.org/presentationml/2006/ole">
            <p:oleObj spid="_x0000_s29698" name="Equation" r:id="rId3" imgW="2412720" imgH="393480" progId="Equation.3">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pPr marL="320040" lvl="1" indent="-320040">
              <a:spcBef>
                <a:spcPts val="700"/>
              </a:spcBef>
              <a:buClr>
                <a:schemeClr val="accent2"/>
              </a:buClr>
              <a:buSzPct val="60000"/>
              <a:buFont typeface="Wingdings"/>
              <a:buChar char=""/>
            </a:pPr>
            <a:r>
              <a:rPr lang="en-US" altLang="zh-TW" sz="2400" dirty="0" smtClean="0"/>
              <a:t>More generally, suppose we have N objects, where N is large. There are r people, and each chooses an object. Then</a:t>
            </a:r>
          </a:p>
          <a:p>
            <a:pPr>
              <a:defRPr/>
            </a:pPr>
            <a:r>
              <a:rPr lang="en-US" sz="2800" dirty="0" smtClean="0"/>
              <a:t>Exact solution: use fractions</a:t>
            </a:r>
          </a:p>
          <a:p>
            <a:pPr>
              <a:defRPr/>
            </a:pPr>
            <a:r>
              <a:rPr lang="en-US" sz="2800" dirty="0" smtClean="0"/>
              <a:t>Approximate solution:</a:t>
            </a:r>
          </a:p>
          <a:p>
            <a:pPr marL="320040" lvl="1" indent="-320040">
              <a:spcBef>
                <a:spcPts val="700"/>
              </a:spcBef>
              <a:buClr>
                <a:schemeClr val="accent2"/>
              </a:buClr>
              <a:buSzPct val="60000"/>
              <a:buFont typeface="Wingdings"/>
              <a:buChar char=""/>
            </a:pPr>
            <a:endParaRPr lang="en-US" altLang="zh-TW" sz="2400" dirty="0" smtClean="0"/>
          </a:p>
          <a:p>
            <a:endParaRPr lang="en-US" dirty="0"/>
          </a:p>
        </p:txBody>
      </p:sp>
      <p:graphicFrame>
        <p:nvGraphicFramePr>
          <p:cNvPr id="31747" name="Object 3"/>
          <p:cNvGraphicFramePr>
            <a:graphicFrameLocks noChangeAspect="1"/>
          </p:cNvGraphicFramePr>
          <p:nvPr/>
        </p:nvGraphicFramePr>
        <p:xfrm>
          <a:off x="2071670" y="3929066"/>
          <a:ext cx="5786438" cy="642942"/>
        </p:xfrm>
        <a:graphic>
          <a:graphicData uri="http://schemas.openxmlformats.org/presentationml/2006/ole">
            <p:oleObj spid="_x0000_s31747" name="Equation" r:id="rId3" imgW="1930320" imgH="253800" progId="Equation.3">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smtClean="0">
                <a:latin typeface="Calibri" charset="0"/>
              </a:rPr>
              <a:t>Birthday paradox in our class</a:t>
            </a:r>
          </a:p>
        </p:txBody>
      </p:sp>
      <p:sp>
        <p:nvSpPr>
          <p:cNvPr id="19460" name="Slide Number Placeholder 5"/>
          <p:cNvSpPr>
            <a:spLocks noGrp="1"/>
          </p:cNvSpPr>
          <p:nvPr>
            <p:ph type="sldNum" sz="quarter" idx="12"/>
          </p:nvPr>
        </p:nvSpPr>
        <p:spPr bwMode="auto">
          <a:noFill/>
          <a:ln>
            <a:miter lim="800000"/>
            <a:headEnd/>
            <a:tailEnd/>
          </a:ln>
        </p:spPr>
        <p:txBody>
          <a:bodyPr>
            <a:normAutofit fontScale="85000" lnSpcReduction="20000"/>
          </a:bodyPr>
          <a:lstStyle/>
          <a:p>
            <a:fld id="{702AF0F2-16E7-4E55-A903-54A05DF10067}" type="slidenum">
              <a:rPr lang="en-US"/>
              <a:pPr/>
              <a:t>13</a:t>
            </a:fld>
            <a:endParaRPr lang="en-US"/>
          </a:p>
        </p:txBody>
      </p:sp>
      <p:sp>
        <p:nvSpPr>
          <p:cNvPr id="19461" name="Rectangle 3"/>
          <p:cNvSpPr txBox="1">
            <a:spLocks noChangeArrowheads="1"/>
          </p:cNvSpPr>
          <p:nvPr/>
        </p:nvSpPr>
        <p:spPr bwMode="auto">
          <a:xfrm>
            <a:off x="457200" y="1600200"/>
            <a:ext cx="8064500" cy="4114800"/>
          </a:xfrm>
          <a:prstGeom prst="rect">
            <a:avLst/>
          </a:prstGeom>
          <a:noFill/>
          <a:ln w="9525">
            <a:noFill/>
            <a:miter lim="800000"/>
            <a:headEnd/>
            <a:tailEnd/>
          </a:ln>
        </p:spPr>
        <p:txBody>
          <a:bodyPr/>
          <a:lstStyle/>
          <a:p>
            <a:pPr marL="273050" indent="-273050">
              <a:spcBef>
                <a:spcPts val="600"/>
              </a:spcBef>
              <a:buClr>
                <a:schemeClr val="accent1"/>
              </a:buClr>
              <a:buSzPct val="76000"/>
              <a:buFont typeface="Wingdings 3" charset="2"/>
              <a:buChar char=""/>
            </a:pPr>
            <a:r>
              <a:rPr lang="en-US" sz="2800" b="1" dirty="0">
                <a:latin typeface="Calibri" charset="0"/>
              </a:rPr>
              <a:t>What’s the chances that two people in our class of 43 have the same birthday? </a:t>
            </a:r>
          </a:p>
          <a:p>
            <a:pPr marL="273050" indent="-273050">
              <a:spcBef>
                <a:spcPts val="600"/>
              </a:spcBef>
              <a:buClr>
                <a:schemeClr val="accent1"/>
              </a:buClr>
              <a:buSzPct val="76000"/>
              <a:buFont typeface="Wingdings 3" charset="2"/>
              <a:buChar char=""/>
            </a:pPr>
            <a:r>
              <a:rPr lang="en-US" sz="2800" dirty="0">
                <a:latin typeface="Calibri" charset="0"/>
              </a:rPr>
              <a:t>Approximate solution:</a:t>
            </a:r>
          </a:p>
          <a:p>
            <a:pPr marL="273050" indent="-273050">
              <a:spcBef>
                <a:spcPts val="600"/>
              </a:spcBef>
              <a:buClr>
                <a:schemeClr val="accent1"/>
              </a:buClr>
              <a:buSzPct val="76000"/>
              <a:buFont typeface="Wingdings 3" charset="2"/>
              <a:buChar char=""/>
            </a:pPr>
            <a:endParaRPr lang="en-US" sz="2800" dirty="0">
              <a:latin typeface="Calibri" charset="0"/>
            </a:endParaRPr>
          </a:p>
          <a:p>
            <a:pPr marL="273050" indent="-273050">
              <a:spcBef>
                <a:spcPts val="600"/>
              </a:spcBef>
              <a:buClr>
                <a:schemeClr val="accent1"/>
              </a:buClr>
              <a:buSzPct val="76000"/>
              <a:buFont typeface="Wingdings 3" charset="2"/>
              <a:buChar char=""/>
            </a:pPr>
            <a:endParaRPr lang="en-US" sz="2800" dirty="0">
              <a:latin typeface="Calibri" charset="0"/>
            </a:endParaRPr>
          </a:p>
          <a:p>
            <a:pPr marL="273050" indent="-273050">
              <a:spcBef>
                <a:spcPts val="600"/>
              </a:spcBef>
              <a:buClr>
                <a:schemeClr val="accent1"/>
              </a:buClr>
              <a:buSzPct val="76000"/>
              <a:buFont typeface="Wingdings 3" charset="2"/>
              <a:buChar char=""/>
            </a:pPr>
            <a:endParaRPr lang="en-US" sz="2800" dirty="0">
              <a:latin typeface="Calibri" charset="0"/>
            </a:endParaRPr>
          </a:p>
          <a:p>
            <a:pPr marL="273050" indent="-273050">
              <a:spcBef>
                <a:spcPts val="600"/>
              </a:spcBef>
              <a:buClr>
                <a:schemeClr val="accent1"/>
              </a:buClr>
              <a:buSzPct val="76000"/>
              <a:buFont typeface="Wingdings" pitchFamily="2" charset="2"/>
              <a:buNone/>
            </a:pPr>
            <a:r>
              <a:rPr lang="en-US" sz="2800" dirty="0">
                <a:latin typeface="Calibri" charset="0"/>
              </a:rPr>
              <a:t>         Where </a:t>
            </a:r>
            <a:r>
              <a:rPr lang="en-US" sz="2800" i="1" dirty="0" smtClean="0">
                <a:latin typeface="Calibri" charset="0"/>
              </a:rPr>
              <a:t>r</a:t>
            </a:r>
            <a:r>
              <a:rPr lang="en-US" sz="2800" dirty="0" smtClean="0">
                <a:latin typeface="Calibri" charset="0"/>
              </a:rPr>
              <a:t> </a:t>
            </a:r>
            <a:r>
              <a:rPr lang="en-US" sz="2800" dirty="0">
                <a:latin typeface="Calibri" charset="0"/>
              </a:rPr>
              <a:t>= 43 people, and </a:t>
            </a:r>
            <a:r>
              <a:rPr lang="en-US" sz="2800" i="1" dirty="0">
                <a:latin typeface="Calibri" charset="0"/>
              </a:rPr>
              <a:t>N</a:t>
            </a:r>
            <a:r>
              <a:rPr lang="en-US" sz="2800" dirty="0">
                <a:latin typeface="Calibri" charset="0"/>
              </a:rPr>
              <a:t> = 365 choices</a:t>
            </a:r>
          </a:p>
          <a:p>
            <a:pPr marL="547688" lvl="1" indent="-273050">
              <a:spcBef>
                <a:spcPts val="500"/>
              </a:spcBef>
              <a:buClr>
                <a:schemeClr val="accent2"/>
              </a:buClr>
              <a:buSzPct val="76000"/>
              <a:buFont typeface="Wingdings" pitchFamily="2" charset="2"/>
              <a:buNone/>
            </a:pPr>
            <a:endParaRPr lang="en-US" sz="2000" dirty="0">
              <a:solidFill>
                <a:schemeClr val="tx2"/>
              </a:solidFill>
              <a:latin typeface="Calibri" charset="0"/>
            </a:endParaRPr>
          </a:p>
        </p:txBody>
      </p:sp>
      <p:graphicFrame>
        <p:nvGraphicFramePr>
          <p:cNvPr id="7" name="Object 6"/>
          <p:cNvGraphicFramePr>
            <a:graphicFrameLocks noChangeAspect="1"/>
          </p:cNvGraphicFramePr>
          <p:nvPr/>
        </p:nvGraphicFramePr>
        <p:xfrm>
          <a:off x="2303463" y="3165475"/>
          <a:ext cx="5087937" cy="1003300"/>
        </p:xfrm>
        <a:graphic>
          <a:graphicData uri="http://schemas.openxmlformats.org/presentationml/2006/ole">
            <p:oleObj spid="_x0000_s22530" name="Equation" r:id="rId3" imgW="1803240" imgH="355320" progId="Equation.3">
              <p:embed/>
            </p:oleObj>
          </a:graphicData>
        </a:graphic>
      </p:graphicFrame>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zh-TW" sz="3600" dirty="0" smtClean="0"/>
              <a:t>Birthday Attacks On Hash Function</a:t>
            </a:r>
            <a:endParaRPr lang="zh-TW" altLang="en-US" sz="3600" dirty="0" smtClean="0"/>
          </a:p>
        </p:txBody>
      </p:sp>
      <p:sp>
        <p:nvSpPr>
          <p:cNvPr id="6147" name="投影片編號版面配置區 5"/>
          <p:cNvSpPr>
            <a:spLocks noGrp="1"/>
          </p:cNvSpPr>
          <p:nvPr>
            <p:ph type="sldNum" sz="quarter" idx="12"/>
          </p:nvPr>
        </p:nvSpPr>
        <p:spPr>
          <a:noFill/>
        </p:spPr>
        <p:txBody>
          <a:bodyPr>
            <a:normAutofit fontScale="85000" lnSpcReduction="20000"/>
          </a:bodyPr>
          <a:lstStyle/>
          <a:p>
            <a:fld id="{4FC08B05-4E90-4C90-8DB1-30A7CCC40098}" type="slidenum">
              <a:rPr lang="zh-TW" altLang="en-US"/>
              <a:pPr/>
              <a:t>14</a:t>
            </a:fld>
            <a:endParaRPr lang="en-US" altLang="zh-TW"/>
          </a:p>
        </p:txBody>
      </p:sp>
      <p:sp>
        <p:nvSpPr>
          <p:cNvPr id="6" name="Rectangle 3"/>
          <p:cNvSpPr txBox="1">
            <a:spLocks noChangeArrowheads="1"/>
          </p:cNvSpPr>
          <p:nvPr/>
        </p:nvSpPr>
        <p:spPr bwMode="auto">
          <a:xfrm>
            <a:off x="571472" y="1500175"/>
            <a:ext cx="8383616" cy="4857764"/>
          </a:xfrm>
          <a:prstGeom prst="rect">
            <a:avLst/>
          </a:prstGeom>
          <a:noFill/>
          <a:ln w="9525">
            <a:noFill/>
            <a:miter lim="800000"/>
            <a:headEnd/>
            <a:tailEnd/>
          </a:ln>
        </p:spPr>
        <p:txBody>
          <a:bodyPr/>
          <a:lstStyle/>
          <a:p>
            <a:pPr marL="742950" lvl="1" indent="-285750">
              <a:spcBef>
                <a:spcPct val="20000"/>
              </a:spcBef>
              <a:buClr>
                <a:schemeClr val="hlink"/>
              </a:buClr>
              <a:buSzPct val="55000"/>
              <a:buFont typeface="Wingdings" pitchFamily="2" charset="2"/>
              <a:buChar char="n"/>
              <a:defRPr/>
            </a:pPr>
            <a:r>
              <a:rPr lang="en-US" altLang="zh-TW" sz="2400" kern="0" dirty="0">
                <a:latin typeface="+mn-lt"/>
                <a:ea typeface="+mn-ea"/>
              </a:rPr>
              <a:t>The birthday attack can be used to find collisions for hash functions if the output of the hash function is not sufficiently large.</a:t>
            </a:r>
          </a:p>
          <a:p>
            <a:pPr marL="742950" lvl="1" indent="-285750">
              <a:spcBef>
                <a:spcPct val="20000"/>
              </a:spcBef>
              <a:buClr>
                <a:schemeClr val="hlink"/>
              </a:buClr>
              <a:buSzPct val="55000"/>
              <a:buFont typeface="Wingdings" pitchFamily="2" charset="2"/>
              <a:buChar char="n"/>
              <a:defRPr/>
            </a:pPr>
            <a:r>
              <a:rPr lang="en-US" altLang="zh-TW" sz="2400" kern="0" dirty="0">
                <a:latin typeface="+mn-lt"/>
                <a:ea typeface="+mn-ea"/>
              </a:rPr>
              <a:t>Suppose h is an n-bit hash function. Then there are N = 2</a:t>
            </a:r>
            <a:r>
              <a:rPr lang="en-US" altLang="zh-TW" sz="2400" kern="0" baseline="30000" dirty="0">
                <a:latin typeface="+mn-lt"/>
                <a:ea typeface="+mn-ea"/>
              </a:rPr>
              <a:t>n</a:t>
            </a:r>
            <a:r>
              <a:rPr lang="en-US" altLang="zh-TW" sz="2400" kern="0" dirty="0">
                <a:latin typeface="+mn-lt"/>
                <a:ea typeface="+mn-ea"/>
              </a:rPr>
              <a:t> possible outputs. We have the situation of list of length </a:t>
            </a:r>
            <a:r>
              <a:rPr lang="en-US" altLang="zh-TW" sz="2400" kern="0" dirty="0"/>
              <a:t>r≈      “people” with N possible “birthdays,” so there is a good chance of having two values with the same hash value.</a:t>
            </a:r>
            <a:endParaRPr lang="en-US" altLang="zh-TW" sz="2400" kern="0" dirty="0">
              <a:latin typeface="+mn-lt"/>
              <a:ea typeface="+mn-ea"/>
            </a:endParaRPr>
          </a:p>
          <a:p>
            <a:pPr marL="742950" lvl="1" indent="-285750">
              <a:spcBef>
                <a:spcPct val="20000"/>
              </a:spcBef>
              <a:buClr>
                <a:schemeClr val="hlink"/>
              </a:buClr>
              <a:buSzPct val="55000"/>
              <a:buFont typeface="Wingdings" pitchFamily="2" charset="2"/>
              <a:buChar char="n"/>
              <a:defRPr/>
            </a:pPr>
            <a:r>
              <a:rPr lang="en-US" altLang="zh-TW" sz="2400" kern="0" dirty="0">
                <a:latin typeface="+mn-lt"/>
                <a:ea typeface="+mn-ea"/>
              </a:rPr>
              <a:t>If the hash function outputs </a:t>
            </a:r>
            <a:r>
              <a:rPr lang="en-US" altLang="zh-TW" sz="2400" kern="0" dirty="0">
                <a:solidFill>
                  <a:schemeClr val="bg2">
                    <a:lumMod val="50000"/>
                  </a:schemeClr>
                </a:solidFill>
                <a:latin typeface="+mn-lt"/>
                <a:ea typeface="+mn-ea"/>
              </a:rPr>
              <a:t>128-bit</a:t>
            </a:r>
            <a:r>
              <a:rPr lang="en-US" altLang="zh-TW" sz="2400" kern="0" dirty="0">
                <a:latin typeface="+mn-lt"/>
                <a:ea typeface="+mn-ea"/>
              </a:rPr>
              <a:t> values, then the lists have length around </a:t>
            </a:r>
            <a:r>
              <a:rPr lang="en-US" altLang="zh-TW" sz="2400" i="1" kern="0" dirty="0">
                <a:solidFill>
                  <a:schemeClr val="bg2">
                    <a:lumMod val="50000"/>
                  </a:schemeClr>
                </a:solidFill>
                <a:latin typeface="+mn-lt"/>
                <a:ea typeface="+mn-ea"/>
              </a:rPr>
              <a:t>2</a:t>
            </a:r>
            <a:r>
              <a:rPr lang="en-US" altLang="zh-TW" sz="2400" i="1" kern="0" baseline="30000" dirty="0">
                <a:solidFill>
                  <a:schemeClr val="bg2">
                    <a:lumMod val="50000"/>
                  </a:schemeClr>
                </a:solidFill>
                <a:latin typeface="+mn-lt"/>
                <a:ea typeface="+mn-ea"/>
              </a:rPr>
              <a:t>64</a:t>
            </a:r>
            <a:r>
              <a:rPr lang="en-US" altLang="zh-TW" sz="2400" i="1" kern="0" dirty="0">
                <a:solidFill>
                  <a:schemeClr val="bg2">
                    <a:lumMod val="50000"/>
                  </a:schemeClr>
                </a:solidFill>
              </a:rPr>
              <a:t> ≈10</a:t>
            </a:r>
            <a:r>
              <a:rPr lang="en-US" altLang="zh-TW" sz="2400" i="1" kern="0" baseline="30000" dirty="0">
                <a:solidFill>
                  <a:schemeClr val="bg2">
                    <a:lumMod val="50000"/>
                  </a:schemeClr>
                </a:solidFill>
              </a:rPr>
              <a:t>19</a:t>
            </a:r>
            <a:r>
              <a:rPr lang="en-US" altLang="zh-TW" sz="2400" kern="0" dirty="0"/>
              <a:t>, which is too large, both in time and in memory.</a:t>
            </a:r>
            <a:r>
              <a:rPr lang="en-US" altLang="zh-TW" sz="2400" kern="0" dirty="0">
                <a:latin typeface="+mn-lt"/>
                <a:ea typeface="+mn-ea"/>
              </a:rPr>
              <a:t> </a:t>
            </a:r>
          </a:p>
        </p:txBody>
      </p:sp>
      <p:graphicFrame>
        <p:nvGraphicFramePr>
          <p:cNvPr id="6146" name="Object 2"/>
          <p:cNvGraphicFramePr>
            <a:graphicFrameLocks noChangeAspect="1"/>
          </p:cNvGraphicFramePr>
          <p:nvPr/>
        </p:nvGraphicFramePr>
        <p:xfrm>
          <a:off x="3143240" y="4000504"/>
          <a:ext cx="428628" cy="285753"/>
        </p:xfrm>
        <a:graphic>
          <a:graphicData uri="http://schemas.openxmlformats.org/presentationml/2006/ole">
            <p:oleObj spid="_x0000_s33794" name="Equation" r:id="rId3" imgW="291960" imgH="228600" progId="Equation.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8" name="Rectangle 1026"/>
          <p:cNvSpPr>
            <a:spLocks noGrp="1" noChangeArrowheads="1"/>
          </p:cNvSpPr>
          <p:nvPr>
            <p:ph type="title"/>
          </p:nvPr>
        </p:nvSpPr>
        <p:spPr>
          <a:xfrm>
            <a:off x="533400" y="304800"/>
            <a:ext cx="7772400" cy="762000"/>
          </a:xfrm>
        </p:spPr>
        <p:txBody>
          <a:bodyPr>
            <a:normAutofit/>
          </a:bodyPr>
          <a:lstStyle/>
          <a:p>
            <a:pPr eaLnBrk="1" hangingPunct="1"/>
            <a:r>
              <a:rPr lang="tr-TR" smtClean="0">
                <a:latin typeface="Calibri" charset="0"/>
              </a:rPr>
              <a:t>Collision Search-2</a:t>
            </a:r>
            <a:endParaRPr lang="en-US" smtClean="0">
              <a:latin typeface="Calibri" charset="0"/>
            </a:endParaRPr>
          </a:p>
        </p:txBody>
      </p:sp>
      <p:sp>
        <p:nvSpPr>
          <p:cNvPr id="25609" name="Slide Number Placeholder 4"/>
          <p:cNvSpPr>
            <a:spLocks noGrp="1"/>
          </p:cNvSpPr>
          <p:nvPr>
            <p:ph type="sldNum" sz="quarter" idx="12"/>
          </p:nvPr>
        </p:nvSpPr>
        <p:spPr bwMode="auto">
          <a:noFill/>
          <a:ln>
            <a:miter lim="800000"/>
            <a:headEnd/>
            <a:tailEnd/>
          </a:ln>
        </p:spPr>
        <p:txBody>
          <a:bodyPr>
            <a:normAutofit fontScale="85000" lnSpcReduction="20000"/>
          </a:bodyPr>
          <a:lstStyle/>
          <a:p>
            <a:fld id="{93854E8C-8AE7-4F3B-92CA-38D6EDD6DC6A}" type="slidenum">
              <a:rPr lang="en-US"/>
              <a:pPr/>
              <a:t>15</a:t>
            </a:fld>
            <a:endParaRPr lang="en-US"/>
          </a:p>
        </p:txBody>
      </p:sp>
      <p:graphicFrame>
        <p:nvGraphicFramePr>
          <p:cNvPr id="25602" name="Object 2"/>
          <p:cNvGraphicFramePr>
            <a:graphicFrameLocks noChangeAspect="1"/>
          </p:cNvGraphicFramePr>
          <p:nvPr/>
        </p:nvGraphicFramePr>
        <p:xfrm>
          <a:off x="1143000" y="1524000"/>
          <a:ext cx="6148388" cy="889000"/>
        </p:xfrm>
        <a:graphic>
          <a:graphicData uri="http://schemas.openxmlformats.org/presentationml/2006/ole">
            <p:oleObj spid="_x0000_s25602" name="Equation" r:id="rId3" imgW="3073400" imgH="444500" progId="Equation.3">
              <p:embed/>
            </p:oleObj>
          </a:graphicData>
        </a:graphic>
      </p:graphicFrame>
      <p:graphicFrame>
        <p:nvGraphicFramePr>
          <p:cNvPr id="25603" name="Object 3"/>
          <p:cNvGraphicFramePr>
            <a:graphicFrameLocks noChangeAspect="1"/>
          </p:cNvGraphicFramePr>
          <p:nvPr/>
        </p:nvGraphicFramePr>
        <p:xfrm>
          <a:off x="2590800" y="2438400"/>
          <a:ext cx="4059238" cy="508000"/>
        </p:xfrm>
        <a:graphic>
          <a:graphicData uri="http://schemas.openxmlformats.org/presentationml/2006/ole">
            <p:oleObj spid="_x0000_s25603" name="Equation" r:id="rId4" imgW="1612800" imgH="203040" progId="Equation.3">
              <p:embed/>
            </p:oleObj>
          </a:graphicData>
        </a:graphic>
      </p:graphicFrame>
      <p:graphicFrame>
        <p:nvGraphicFramePr>
          <p:cNvPr id="25604" name="Object 4"/>
          <p:cNvGraphicFramePr>
            <a:graphicFrameLocks noChangeAspect="1"/>
          </p:cNvGraphicFramePr>
          <p:nvPr/>
        </p:nvGraphicFramePr>
        <p:xfrm>
          <a:off x="2286000" y="3048000"/>
          <a:ext cx="1981200" cy="989013"/>
        </p:xfrm>
        <a:graphic>
          <a:graphicData uri="http://schemas.openxmlformats.org/presentationml/2006/ole">
            <p:oleObj spid="_x0000_s25604" name="Equation" r:id="rId5" imgW="863280" imgH="431640" progId="Equation.3">
              <p:embed/>
            </p:oleObj>
          </a:graphicData>
        </a:graphic>
      </p:graphicFrame>
      <p:graphicFrame>
        <p:nvGraphicFramePr>
          <p:cNvPr id="25605" name="Object 5"/>
          <p:cNvGraphicFramePr>
            <a:graphicFrameLocks noChangeAspect="1"/>
          </p:cNvGraphicFramePr>
          <p:nvPr/>
        </p:nvGraphicFramePr>
        <p:xfrm>
          <a:off x="962025" y="4364038"/>
          <a:ext cx="4805363" cy="541337"/>
        </p:xfrm>
        <a:graphic>
          <a:graphicData uri="http://schemas.openxmlformats.org/presentationml/2006/ole">
            <p:oleObj spid="_x0000_s25605" name="Equation" r:id="rId6" imgW="1905000" imgH="215900" progId="Equation.3">
              <p:embed/>
            </p:oleObj>
          </a:graphicData>
        </a:graphic>
      </p:graphicFrame>
      <p:graphicFrame>
        <p:nvGraphicFramePr>
          <p:cNvPr id="25606" name="Object 6"/>
          <p:cNvGraphicFramePr>
            <a:graphicFrameLocks noChangeAspect="1"/>
          </p:cNvGraphicFramePr>
          <p:nvPr/>
        </p:nvGraphicFramePr>
        <p:xfrm>
          <a:off x="2363788" y="4921250"/>
          <a:ext cx="2817812" cy="477838"/>
        </p:xfrm>
        <a:graphic>
          <a:graphicData uri="http://schemas.openxmlformats.org/presentationml/2006/ole">
            <p:oleObj spid="_x0000_s25606" name="Equation" r:id="rId7" imgW="1117600" imgH="190500" progId="Equation.3">
              <p:embed/>
            </p:oleObj>
          </a:graphicData>
        </a:graphic>
      </p:graphicFrame>
      <p:graphicFrame>
        <p:nvGraphicFramePr>
          <p:cNvPr id="25607" name="Object 7"/>
          <p:cNvGraphicFramePr>
            <a:graphicFrameLocks noChangeAspect="1"/>
          </p:cNvGraphicFramePr>
          <p:nvPr/>
        </p:nvGraphicFramePr>
        <p:xfrm>
          <a:off x="2362200" y="5562600"/>
          <a:ext cx="1728788" cy="446088"/>
        </p:xfrm>
        <a:graphic>
          <a:graphicData uri="http://schemas.openxmlformats.org/presentationml/2006/ole">
            <p:oleObj spid="_x0000_s25607" name="Equation" r:id="rId8" imgW="685800" imgH="177800" progId="Equation.3">
              <p:embed/>
            </p:oleObj>
          </a:graphicData>
        </a:graphic>
      </p:graphicFrame>
      <p:sp>
        <p:nvSpPr>
          <p:cNvPr id="25610" name="Rectangle 11"/>
          <p:cNvSpPr>
            <a:spLocks noChangeArrowheads="1"/>
          </p:cNvSpPr>
          <p:nvPr/>
        </p:nvSpPr>
        <p:spPr bwMode="auto">
          <a:xfrm>
            <a:off x="838200" y="1219200"/>
            <a:ext cx="1592263" cy="369332"/>
          </a:xfrm>
          <a:prstGeom prst="rect">
            <a:avLst/>
          </a:prstGeom>
          <a:noFill/>
          <a:ln w="9525">
            <a:noFill/>
            <a:miter lim="800000"/>
            <a:headEnd/>
            <a:tailEnd/>
          </a:ln>
        </p:spPr>
        <p:txBody>
          <a:bodyPr wrap="square">
            <a:spAutoFit/>
          </a:bodyPr>
          <a:lstStyle/>
          <a:p>
            <a:r>
              <a:rPr lang="tr-TR" b="1" dirty="0">
                <a:solidFill>
                  <a:schemeClr val="bg2">
                    <a:lumMod val="50000"/>
                  </a:schemeClr>
                </a:solidFill>
                <a:latin typeface="Calibri" charset="0"/>
              </a:rPr>
              <a:t>For large </a:t>
            </a:r>
            <a:r>
              <a:rPr lang="tr-TR" b="1" i="1" dirty="0">
                <a:solidFill>
                  <a:schemeClr val="bg2">
                    <a:lumMod val="50000"/>
                  </a:schemeClr>
                </a:solidFill>
                <a:latin typeface="Calibri" charset="0"/>
              </a:rPr>
              <a:t>n</a:t>
            </a:r>
            <a:endParaRPr lang="en-US" b="1" i="1" dirty="0">
              <a:solidFill>
                <a:schemeClr val="bg2">
                  <a:lumMod val="50000"/>
                </a:schemeClr>
              </a:solidFill>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685800" y="0"/>
            <a:ext cx="7772400" cy="1143000"/>
          </a:xfrm>
        </p:spPr>
        <p:txBody>
          <a:bodyPr/>
          <a:lstStyle/>
          <a:p>
            <a:pPr eaLnBrk="1" hangingPunct="1"/>
            <a:r>
              <a:rPr lang="tr-TR" smtClean="0">
                <a:latin typeface="Calibri" charset="0"/>
              </a:rPr>
              <a:t>Collision Search-3</a:t>
            </a:r>
          </a:p>
        </p:txBody>
      </p:sp>
      <p:sp>
        <p:nvSpPr>
          <p:cNvPr id="26629" name="Slide Number Placeholder 4"/>
          <p:cNvSpPr>
            <a:spLocks noGrp="1"/>
          </p:cNvSpPr>
          <p:nvPr>
            <p:ph type="sldNum" sz="quarter" idx="12"/>
          </p:nvPr>
        </p:nvSpPr>
        <p:spPr bwMode="auto">
          <a:noFill/>
          <a:ln>
            <a:miter lim="800000"/>
            <a:headEnd/>
            <a:tailEnd/>
          </a:ln>
        </p:spPr>
        <p:txBody>
          <a:bodyPr>
            <a:normAutofit fontScale="85000" lnSpcReduction="20000"/>
          </a:bodyPr>
          <a:lstStyle/>
          <a:p>
            <a:fld id="{F161F520-EBEA-4A1C-A7A5-82F17A18FA55}" type="slidenum">
              <a:rPr lang="en-US"/>
              <a:pPr/>
              <a:t>16</a:t>
            </a:fld>
            <a:endParaRPr lang="en-US"/>
          </a:p>
        </p:txBody>
      </p:sp>
      <p:sp>
        <p:nvSpPr>
          <p:cNvPr id="26630" name="Text Box 3"/>
          <p:cNvSpPr txBox="1">
            <a:spLocks noChangeArrowheads="1"/>
          </p:cNvSpPr>
          <p:nvPr/>
        </p:nvSpPr>
        <p:spPr bwMode="auto">
          <a:xfrm>
            <a:off x="974725" y="1565275"/>
            <a:ext cx="6797675" cy="1384995"/>
          </a:xfrm>
          <a:prstGeom prst="rect">
            <a:avLst/>
          </a:prstGeom>
          <a:noFill/>
          <a:ln w="9525">
            <a:noFill/>
            <a:miter lim="800000"/>
            <a:headEnd/>
            <a:tailEnd/>
          </a:ln>
        </p:spPr>
        <p:txBody>
          <a:bodyPr>
            <a:spAutoFit/>
          </a:bodyPr>
          <a:lstStyle/>
          <a:p>
            <a:r>
              <a:rPr lang="tr-TR" sz="2800" dirty="0">
                <a:solidFill>
                  <a:schemeClr val="bg2">
                    <a:lumMod val="50000"/>
                  </a:schemeClr>
                </a:solidFill>
                <a:latin typeface="Calibri" charset="0"/>
              </a:rPr>
              <a:t>When </a:t>
            </a:r>
            <a:r>
              <a:rPr lang="en-US" sz="2800" i="1" dirty="0" smtClean="0">
                <a:solidFill>
                  <a:schemeClr val="bg2">
                    <a:lumMod val="50000"/>
                  </a:schemeClr>
                </a:solidFill>
                <a:latin typeface="Calibri" charset="0"/>
              </a:rPr>
              <a:t>r</a:t>
            </a:r>
            <a:r>
              <a:rPr lang="tr-TR" sz="2800" dirty="0" smtClean="0">
                <a:solidFill>
                  <a:schemeClr val="bg2">
                    <a:lumMod val="50000"/>
                  </a:schemeClr>
                </a:solidFill>
                <a:latin typeface="Calibri" charset="0"/>
              </a:rPr>
              <a:t> </a:t>
            </a:r>
            <a:r>
              <a:rPr lang="tr-TR" sz="2800" dirty="0">
                <a:solidFill>
                  <a:schemeClr val="bg2">
                    <a:lumMod val="50000"/>
                  </a:schemeClr>
                </a:solidFill>
                <a:latin typeface="Calibri" charset="0"/>
              </a:rPr>
              <a:t>is large</a:t>
            </a:r>
            <a:r>
              <a:rPr lang="tr-TR" sz="2800" dirty="0">
                <a:latin typeface="Calibri" charset="0"/>
              </a:rPr>
              <a:t>, the percentage difference between </a:t>
            </a:r>
            <a:r>
              <a:rPr lang="en-US" sz="2800" i="1" dirty="0" smtClean="0">
                <a:latin typeface="Calibri" charset="0"/>
              </a:rPr>
              <a:t>r</a:t>
            </a:r>
            <a:r>
              <a:rPr lang="tr-TR" sz="2800" dirty="0" smtClean="0">
                <a:latin typeface="Calibri" charset="0"/>
              </a:rPr>
              <a:t> </a:t>
            </a:r>
            <a:r>
              <a:rPr lang="tr-TR" sz="2800" dirty="0">
                <a:latin typeface="Calibri" charset="0"/>
              </a:rPr>
              <a:t>and </a:t>
            </a:r>
            <a:r>
              <a:rPr lang="en-US" sz="2800" i="1" dirty="0" smtClean="0">
                <a:latin typeface="Calibri" charset="0"/>
              </a:rPr>
              <a:t>r</a:t>
            </a:r>
            <a:r>
              <a:rPr lang="tr-TR" sz="2800" i="1" dirty="0" smtClean="0">
                <a:latin typeface="Calibri" charset="0"/>
              </a:rPr>
              <a:t>-1</a:t>
            </a:r>
            <a:r>
              <a:rPr lang="tr-TR" sz="2800" dirty="0" smtClean="0">
                <a:latin typeface="Calibri" charset="0"/>
              </a:rPr>
              <a:t> </a:t>
            </a:r>
            <a:r>
              <a:rPr lang="tr-TR" sz="2800" dirty="0">
                <a:latin typeface="Calibri" charset="0"/>
              </a:rPr>
              <a:t>is small, and we may approximate </a:t>
            </a:r>
            <a:r>
              <a:rPr lang="en-US" sz="2800" i="1" dirty="0" smtClean="0">
                <a:latin typeface="Calibri" charset="0"/>
              </a:rPr>
              <a:t>r</a:t>
            </a:r>
            <a:r>
              <a:rPr lang="tr-TR" sz="2800" i="1" dirty="0" smtClean="0">
                <a:latin typeface="Calibri" charset="0"/>
              </a:rPr>
              <a:t>-1 </a:t>
            </a:r>
            <a:r>
              <a:rPr lang="tr-TR" sz="2800" dirty="0">
                <a:latin typeface="Calibri" charset="0"/>
                <a:sym typeface="Symbol" pitchFamily="18" charset="2"/>
              </a:rPr>
              <a:t> </a:t>
            </a:r>
            <a:r>
              <a:rPr lang="en-US" sz="2800" i="1" dirty="0" smtClean="0">
                <a:latin typeface="Calibri" charset="0"/>
                <a:sym typeface="Symbol" pitchFamily="18" charset="2"/>
              </a:rPr>
              <a:t>r</a:t>
            </a:r>
            <a:r>
              <a:rPr lang="tr-TR" sz="2800" dirty="0" smtClean="0">
                <a:latin typeface="Calibri" charset="0"/>
                <a:sym typeface="Symbol" pitchFamily="18" charset="2"/>
              </a:rPr>
              <a:t>.</a:t>
            </a:r>
            <a:endParaRPr lang="tr-TR" sz="2800" dirty="0">
              <a:latin typeface="Calibri" charset="0"/>
            </a:endParaRPr>
          </a:p>
        </p:txBody>
      </p:sp>
      <p:graphicFrame>
        <p:nvGraphicFramePr>
          <p:cNvPr id="26626" name="Object 2"/>
          <p:cNvGraphicFramePr>
            <a:graphicFrameLocks noChangeAspect="1"/>
          </p:cNvGraphicFramePr>
          <p:nvPr/>
        </p:nvGraphicFramePr>
        <p:xfrm>
          <a:off x="1822450" y="2819400"/>
          <a:ext cx="4546600" cy="669925"/>
        </p:xfrm>
        <a:graphic>
          <a:graphicData uri="http://schemas.openxmlformats.org/presentationml/2006/ole">
            <p:oleObj spid="_x0000_s26626" name="Equation" r:id="rId3" imgW="1803240" imgH="266400" progId="Equation.3">
              <p:embed/>
            </p:oleObj>
          </a:graphicData>
        </a:graphic>
      </p:graphicFrame>
      <p:graphicFrame>
        <p:nvGraphicFramePr>
          <p:cNvPr id="26627" name="Object 3"/>
          <p:cNvGraphicFramePr>
            <a:graphicFrameLocks noChangeAspect="1"/>
          </p:cNvGraphicFramePr>
          <p:nvPr/>
        </p:nvGraphicFramePr>
        <p:xfrm>
          <a:off x="990600" y="3733800"/>
          <a:ext cx="4067175" cy="663575"/>
        </p:xfrm>
        <a:graphic>
          <a:graphicData uri="http://schemas.openxmlformats.org/presentationml/2006/ole">
            <p:oleObj spid="_x0000_s26627" name="Equation" r:id="rId4" imgW="1625400" imgH="266400" progId="Equation.3">
              <p:embed/>
            </p:oleObj>
          </a:graphicData>
        </a:graphic>
      </p:graphicFrame>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2"/>
          <p:cNvSpPr>
            <a:spLocks noGrp="1" noChangeArrowheads="1"/>
          </p:cNvSpPr>
          <p:nvPr>
            <p:ph type="title"/>
          </p:nvPr>
        </p:nvSpPr>
        <p:spPr/>
        <p:txBody>
          <a:bodyPr/>
          <a:lstStyle/>
          <a:p>
            <a:pPr eaLnBrk="1" hangingPunct="1"/>
            <a:r>
              <a:rPr lang="en-US" altLang="zh-TW" sz="3600" dirty="0" smtClean="0"/>
              <a:t>Birthday Attacks</a:t>
            </a:r>
            <a:endParaRPr lang="zh-TW" altLang="en-US" sz="3600" dirty="0" smtClean="0"/>
          </a:p>
        </p:txBody>
      </p:sp>
      <p:sp>
        <p:nvSpPr>
          <p:cNvPr id="3077" name="投影片編號版面配置區 5"/>
          <p:cNvSpPr>
            <a:spLocks noGrp="1"/>
          </p:cNvSpPr>
          <p:nvPr>
            <p:ph type="sldNum" sz="quarter" idx="12"/>
          </p:nvPr>
        </p:nvSpPr>
        <p:spPr>
          <a:noFill/>
        </p:spPr>
        <p:txBody>
          <a:bodyPr>
            <a:normAutofit fontScale="85000" lnSpcReduction="20000"/>
          </a:bodyPr>
          <a:lstStyle/>
          <a:p>
            <a:fld id="{590D2C57-2064-4E62-8E24-740DF1263469}" type="slidenum">
              <a:rPr lang="zh-TW" altLang="en-US"/>
              <a:pPr/>
              <a:t>17</a:t>
            </a:fld>
            <a:endParaRPr lang="en-US" altLang="zh-TW"/>
          </a:p>
        </p:txBody>
      </p:sp>
      <p:sp>
        <p:nvSpPr>
          <p:cNvPr id="6" name="Rectangle 3"/>
          <p:cNvSpPr txBox="1">
            <a:spLocks noChangeArrowheads="1"/>
          </p:cNvSpPr>
          <p:nvPr/>
        </p:nvSpPr>
        <p:spPr bwMode="auto">
          <a:xfrm>
            <a:off x="827088" y="2017713"/>
            <a:ext cx="8128000" cy="4114800"/>
          </a:xfrm>
          <a:prstGeom prst="rect">
            <a:avLst/>
          </a:prstGeom>
          <a:noFill/>
          <a:ln w="9525">
            <a:noFill/>
            <a:miter lim="800000"/>
            <a:headEnd/>
            <a:tailEnd/>
          </a:ln>
        </p:spPr>
        <p:txBody>
          <a:bodyPr/>
          <a:lstStyle/>
          <a:p>
            <a:pPr marL="742950" lvl="1" indent="-285750">
              <a:spcBef>
                <a:spcPct val="20000"/>
              </a:spcBef>
              <a:buClr>
                <a:schemeClr val="hlink"/>
              </a:buClr>
              <a:buSzPct val="55000"/>
              <a:buFont typeface="Wingdings" pitchFamily="2" charset="2"/>
              <a:buChar char="n"/>
            </a:pPr>
            <a:r>
              <a:rPr lang="en-US" altLang="zh-TW" sz="2400" dirty="0"/>
              <a:t>Choosing r</a:t>
            </a:r>
            <a:r>
              <a:rPr lang="en-US" altLang="zh-TW" sz="2400" baseline="30000" dirty="0"/>
              <a:t>2</a:t>
            </a:r>
            <a:r>
              <a:rPr lang="en-US" altLang="zh-TW" sz="2400" dirty="0"/>
              <a:t>/2N = ln2, we find that if </a:t>
            </a:r>
            <a:r>
              <a:rPr lang="en-US" altLang="zh-TW" sz="2400" i="1" dirty="0">
                <a:solidFill>
                  <a:schemeClr val="bg2">
                    <a:lumMod val="50000"/>
                  </a:schemeClr>
                </a:solidFill>
              </a:rPr>
              <a:t>r≈1.177</a:t>
            </a:r>
            <a:r>
              <a:rPr lang="en-US" altLang="zh-TW" sz="2400" dirty="0"/>
              <a:t>    </a:t>
            </a:r>
            <a:r>
              <a:rPr lang="en-US" altLang="zh-TW" sz="2400" dirty="0" smtClean="0"/>
              <a:t>, </a:t>
            </a:r>
            <a:r>
              <a:rPr lang="en-US" altLang="zh-TW" sz="2400" dirty="0"/>
              <a:t>then the probability is 50% that at least two people choose the same object</a:t>
            </a:r>
            <a:r>
              <a:rPr lang="en-US" altLang="zh-TW" sz="2400" dirty="0" smtClean="0"/>
              <a:t>.</a:t>
            </a:r>
            <a:endParaRPr lang="en-US" altLang="zh-TW" sz="2400" dirty="0"/>
          </a:p>
          <a:p>
            <a:pPr marL="742950" lvl="1" indent="-285750">
              <a:spcBef>
                <a:spcPct val="20000"/>
              </a:spcBef>
              <a:buClr>
                <a:schemeClr val="hlink"/>
              </a:buClr>
              <a:buSzPct val="55000"/>
              <a:buFont typeface="Wingdings" pitchFamily="2" charset="2"/>
              <a:buChar char="n"/>
            </a:pPr>
            <a:r>
              <a:rPr lang="en-US" altLang="zh-TW" sz="2400" dirty="0"/>
              <a:t>If there are N possibilities and we have a list of </a:t>
            </a:r>
            <a:r>
              <a:rPr lang="en-US" altLang="zh-TW" sz="2400" dirty="0" smtClean="0"/>
              <a:t>length      ,</a:t>
            </a:r>
            <a:r>
              <a:rPr lang="zh-TW" altLang="en-US" sz="2400" dirty="0" smtClean="0"/>
              <a:t> </a:t>
            </a:r>
            <a:r>
              <a:rPr lang="en-US" altLang="zh-TW" sz="2400" dirty="0"/>
              <a:t>then there is a good chance of a match.</a:t>
            </a:r>
          </a:p>
          <a:p>
            <a:pPr marL="742950" lvl="1" indent="-285750">
              <a:spcBef>
                <a:spcPct val="20000"/>
              </a:spcBef>
              <a:buClr>
                <a:schemeClr val="hlink"/>
              </a:buClr>
              <a:buSzPct val="55000"/>
              <a:buFont typeface="Wingdings" pitchFamily="2" charset="2"/>
              <a:buChar char="n"/>
            </a:pPr>
            <a:r>
              <a:rPr lang="en-US" altLang="zh-TW" sz="2400" dirty="0"/>
              <a:t>If we want to increase the chance of a match, we can make a list of length of a constant times     .</a:t>
            </a:r>
          </a:p>
        </p:txBody>
      </p:sp>
      <p:graphicFrame>
        <p:nvGraphicFramePr>
          <p:cNvPr id="3074" name="Object 2"/>
          <p:cNvGraphicFramePr>
            <a:graphicFrameLocks noChangeAspect="1"/>
          </p:cNvGraphicFramePr>
          <p:nvPr/>
        </p:nvGraphicFramePr>
        <p:xfrm>
          <a:off x="7215206" y="2071688"/>
          <a:ext cx="500066" cy="371475"/>
        </p:xfrm>
        <a:graphic>
          <a:graphicData uri="http://schemas.openxmlformats.org/presentationml/2006/ole">
            <p:oleObj spid="_x0000_s32770" name="Equation" r:id="rId3" imgW="291960" imgH="228600" progId="Equation.3">
              <p:embed/>
            </p:oleObj>
          </a:graphicData>
        </a:graphic>
      </p:graphicFrame>
      <p:graphicFrame>
        <p:nvGraphicFramePr>
          <p:cNvPr id="3075" name="Object 3"/>
          <p:cNvGraphicFramePr>
            <a:graphicFrameLocks noChangeAspect="1"/>
          </p:cNvGraphicFramePr>
          <p:nvPr/>
        </p:nvGraphicFramePr>
        <p:xfrm>
          <a:off x="2571750" y="3571876"/>
          <a:ext cx="469900" cy="357191"/>
        </p:xfrm>
        <a:graphic>
          <a:graphicData uri="http://schemas.openxmlformats.org/presentationml/2006/ole">
            <p:oleObj spid="_x0000_s32771" name="Equation" r:id="rId4" imgW="291960" imgH="228600" progId="Equation.3">
              <p:embed/>
            </p:oleObj>
          </a:graphicData>
        </a:graphic>
      </p:graphicFrame>
      <p:graphicFrame>
        <p:nvGraphicFramePr>
          <p:cNvPr id="3076" name="Object 4"/>
          <p:cNvGraphicFramePr>
            <a:graphicFrameLocks noChangeAspect="1"/>
          </p:cNvGraphicFramePr>
          <p:nvPr/>
        </p:nvGraphicFramePr>
        <p:xfrm>
          <a:off x="5786447" y="4429132"/>
          <a:ext cx="357190" cy="357190"/>
        </p:xfrm>
        <a:graphic>
          <a:graphicData uri="http://schemas.openxmlformats.org/presentationml/2006/ole">
            <p:oleObj spid="_x0000_s32772" name="Equation" r:id="rId5" imgW="291960" imgH="228600" progId="Equation.3">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81000" y="1600200"/>
            <a:ext cx="4038600" cy="46482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a:endParaRPr>
          </a:p>
        </p:txBody>
      </p:sp>
      <p:sp>
        <p:nvSpPr>
          <p:cNvPr id="14" name="Rectangle 13"/>
          <p:cNvSpPr/>
          <p:nvPr/>
        </p:nvSpPr>
        <p:spPr>
          <a:xfrm>
            <a:off x="4724400" y="1600200"/>
            <a:ext cx="4038600" cy="46482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a:endParaRPr>
          </a:p>
        </p:txBody>
      </p:sp>
      <p:sp>
        <p:nvSpPr>
          <p:cNvPr id="27664" name="Rectangle 2"/>
          <p:cNvSpPr>
            <a:spLocks noGrp="1" noChangeArrowheads="1"/>
          </p:cNvSpPr>
          <p:nvPr>
            <p:ph type="title"/>
          </p:nvPr>
        </p:nvSpPr>
        <p:spPr/>
        <p:txBody>
          <a:bodyPr/>
          <a:lstStyle/>
          <a:p>
            <a:pPr eaLnBrk="1" hangingPunct="1"/>
            <a:r>
              <a:rPr lang="tr-TR" smtClean="0">
                <a:latin typeface="Calibri" charset="0"/>
              </a:rPr>
              <a:t>Collision Search-4</a:t>
            </a:r>
            <a:endParaRPr lang="en-US" smtClean="0">
              <a:latin typeface="Calibri" charset="0"/>
            </a:endParaRPr>
          </a:p>
        </p:txBody>
      </p:sp>
      <p:sp>
        <p:nvSpPr>
          <p:cNvPr id="27665" name="Slide Number Placeholder 5"/>
          <p:cNvSpPr>
            <a:spLocks noGrp="1"/>
          </p:cNvSpPr>
          <p:nvPr>
            <p:ph type="sldNum" sz="quarter" idx="12"/>
          </p:nvPr>
        </p:nvSpPr>
        <p:spPr bwMode="auto">
          <a:noFill/>
          <a:ln>
            <a:miter lim="800000"/>
            <a:headEnd/>
            <a:tailEnd/>
          </a:ln>
        </p:spPr>
        <p:txBody>
          <a:bodyPr>
            <a:normAutofit fontScale="85000" lnSpcReduction="20000"/>
          </a:bodyPr>
          <a:lstStyle/>
          <a:p>
            <a:fld id="{0968B5E4-1F10-48B2-A166-CE316C08AD9F}" type="slidenum">
              <a:rPr lang="en-US"/>
              <a:pPr/>
              <a:t>18</a:t>
            </a:fld>
            <a:endParaRPr lang="en-US"/>
          </a:p>
        </p:txBody>
      </p:sp>
      <p:sp>
        <p:nvSpPr>
          <p:cNvPr id="27666" name="Rectangle 3"/>
          <p:cNvSpPr>
            <a:spLocks noGrp="1" noChangeArrowheads="1"/>
          </p:cNvSpPr>
          <p:nvPr>
            <p:ph sz="quarter" idx="1"/>
          </p:nvPr>
        </p:nvSpPr>
        <p:spPr>
          <a:xfrm>
            <a:off x="4724400" y="1828800"/>
            <a:ext cx="4038600" cy="2133600"/>
          </a:xfrm>
        </p:spPr>
        <p:txBody>
          <a:bodyPr/>
          <a:lstStyle/>
          <a:p>
            <a:pPr eaLnBrk="1" hangingPunct="1"/>
            <a:r>
              <a:rPr lang="tr-TR" sz="2400" dirty="0" smtClean="0">
                <a:latin typeface="Calibri" charset="0"/>
              </a:rPr>
              <a:t>For the birthday case, the value of </a:t>
            </a:r>
            <a:r>
              <a:rPr lang="en-US" sz="2400" i="1" dirty="0" smtClean="0">
                <a:latin typeface="Calibri" charset="0"/>
              </a:rPr>
              <a:t>r</a:t>
            </a:r>
            <a:r>
              <a:rPr lang="tr-TR" sz="2400" dirty="0" smtClean="0">
                <a:latin typeface="Calibri" charset="0"/>
              </a:rPr>
              <a:t> that makes the probability </a:t>
            </a:r>
            <a:r>
              <a:rPr lang="tr-TR" sz="2400" dirty="0" smtClean="0">
                <a:solidFill>
                  <a:schemeClr val="bg2">
                    <a:lumMod val="50000"/>
                  </a:schemeClr>
                </a:solidFill>
                <a:latin typeface="Calibri" charset="0"/>
              </a:rPr>
              <a:t>closest to 1/2 </a:t>
            </a:r>
            <a:r>
              <a:rPr lang="tr-TR" sz="2400" dirty="0" smtClean="0">
                <a:latin typeface="Calibri" charset="0"/>
              </a:rPr>
              <a:t>is 23</a:t>
            </a:r>
          </a:p>
          <a:p>
            <a:pPr eaLnBrk="1" hangingPunct="1"/>
            <a:endParaRPr lang="tr-TR" sz="2400" dirty="0" smtClean="0">
              <a:latin typeface="Calibri" charset="0"/>
            </a:endParaRPr>
          </a:p>
          <a:p>
            <a:pPr eaLnBrk="1" hangingPunct="1"/>
            <a:endParaRPr lang="tr-TR" sz="2400" dirty="0" smtClean="0">
              <a:latin typeface="Calibri" charset="0"/>
            </a:endParaRPr>
          </a:p>
          <a:p>
            <a:pPr eaLnBrk="1" hangingPunct="1">
              <a:lnSpc>
                <a:spcPct val="90000"/>
              </a:lnSpc>
              <a:buFontTx/>
              <a:buNone/>
            </a:pPr>
            <a:endParaRPr lang="en-US" sz="2400" dirty="0" smtClean="0">
              <a:latin typeface="Calibri" charset="0"/>
            </a:endParaRPr>
          </a:p>
          <a:p>
            <a:pPr eaLnBrk="1" hangingPunct="1">
              <a:lnSpc>
                <a:spcPct val="90000"/>
              </a:lnSpc>
            </a:pPr>
            <a:endParaRPr lang="en-US" sz="2400" dirty="0" smtClean="0">
              <a:latin typeface="Calibri" charset="0"/>
            </a:endParaRPr>
          </a:p>
        </p:txBody>
      </p:sp>
      <p:graphicFrame>
        <p:nvGraphicFramePr>
          <p:cNvPr id="27650" name="Object 2"/>
          <p:cNvGraphicFramePr>
            <a:graphicFrameLocks noChangeAspect="1"/>
          </p:cNvGraphicFramePr>
          <p:nvPr/>
        </p:nvGraphicFramePr>
        <p:xfrm>
          <a:off x="1143000" y="1722438"/>
          <a:ext cx="1981200" cy="606425"/>
        </p:xfrm>
        <a:graphic>
          <a:graphicData uri="http://schemas.openxmlformats.org/presentationml/2006/ole">
            <p:oleObj spid="_x0000_s27650" name="Equation" r:id="rId3" imgW="825480" imgH="253800" progId="Equation.3">
              <p:embed/>
            </p:oleObj>
          </a:graphicData>
        </a:graphic>
      </p:graphicFrame>
      <p:graphicFrame>
        <p:nvGraphicFramePr>
          <p:cNvPr id="27651" name="Object 3"/>
          <p:cNvGraphicFramePr>
            <a:graphicFrameLocks noChangeAspect="1"/>
          </p:cNvGraphicFramePr>
          <p:nvPr/>
        </p:nvGraphicFramePr>
        <p:xfrm>
          <a:off x="1292225" y="4924425"/>
          <a:ext cx="2732088" cy="1082675"/>
        </p:xfrm>
        <a:graphic>
          <a:graphicData uri="http://schemas.openxmlformats.org/presentationml/2006/ole">
            <p:oleObj spid="_x0000_s27651" name="Equation" r:id="rId4" imgW="1180800" imgH="469800" progId="Equation.3">
              <p:embed/>
            </p:oleObj>
          </a:graphicData>
        </a:graphic>
      </p:graphicFrame>
      <p:graphicFrame>
        <p:nvGraphicFramePr>
          <p:cNvPr id="27652" name="Object 4"/>
          <p:cNvGraphicFramePr>
            <a:graphicFrameLocks noChangeAspect="1"/>
          </p:cNvGraphicFramePr>
          <p:nvPr/>
        </p:nvGraphicFramePr>
        <p:xfrm>
          <a:off x="457200" y="2332038"/>
          <a:ext cx="2022475" cy="611187"/>
        </p:xfrm>
        <a:graphic>
          <a:graphicData uri="http://schemas.openxmlformats.org/presentationml/2006/ole">
            <p:oleObj spid="_x0000_s27652" name="Equation" r:id="rId5" imgW="838080" imgH="253800" progId="Equation.3">
              <p:embed/>
            </p:oleObj>
          </a:graphicData>
        </a:graphic>
      </p:graphicFrame>
      <p:graphicFrame>
        <p:nvGraphicFramePr>
          <p:cNvPr id="27653" name="Object 5"/>
          <p:cNvGraphicFramePr>
            <a:graphicFrameLocks noChangeAspect="1"/>
          </p:cNvGraphicFramePr>
          <p:nvPr/>
        </p:nvGraphicFramePr>
        <p:xfrm>
          <a:off x="685800" y="2943225"/>
          <a:ext cx="1882775" cy="966788"/>
        </p:xfrm>
        <a:graphic>
          <a:graphicData uri="http://schemas.openxmlformats.org/presentationml/2006/ole">
            <p:oleObj spid="_x0000_s27653" name="Equation" r:id="rId6" imgW="812520" imgH="419040" progId="Equation.3">
              <p:embed/>
            </p:oleObj>
          </a:graphicData>
        </a:graphic>
      </p:graphicFrame>
      <p:graphicFrame>
        <p:nvGraphicFramePr>
          <p:cNvPr id="27654" name="Object 6"/>
          <p:cNvGraphicFramePr>
            <a:graphicFrameLocks noChangeAspect="1"/>
          </p:cNvGraphicFramePr>
          <p:nvPr/>
        </p:nvGraphicFramePr>
        <p:xfrm>
          <a:off x="976313" y="3856038"/>
          <a:ext cx="2163762" cy="1046162"/>
        </p:xfrm>
        <a:graphic>
          <a:graphicData uri="http://schemas.openxmlformats.org/presentationml/2006/ole">
            <p:oleObj spid="_x0000_s27654" name="Equation" r:id="rId7" imgW="914400" imgH="444240" progId="Equation.3">
              <p:embed/>
            </p:oleObj>
          </a:graphicData>
        </a:graphic>
      </p:graphicFrame>
      <p:graphicFrame>
        <p:nvGraphicFramePr>
          <p:cNvPr id="27655" name="Object 7"/>
          <p:cNvGraphicFramePr>
            <a:graphicFrameLocks noChangeAspect="1"/>
          </p:cNvGraphicFramePr>
          <p:nvPr/>
        </p:nvGraphicFramePr>
        <p:xfrm>
          <a:off x="5410200" y="3692525"/>
          <a:ext cx="1905000" cy="501650"/>
        </p:xfrm>
        <a:graphic>
          <a:graphicData uri="http://schemas.openxmlformats.org/presentationml/2006/ole">
            <p:oleObj spid="_x0000_s27655" name="Equation" r:id="rId8" imgW="863280" imgH="228600" progId="Equation.3">
              <p:embed/>
            </p:oleObj>
          </a:graphicData>
        </a:graphic>
      </p:graphicFrame>
      <p:graphicFrame>
        <p:nvGraphicFramePr>
          <p:cNvPr id="27656" name="Object 8"/>
          <p:cNvGraphicFramePr>
            <a:graphicFrameLocks noChangeAspect="1"/>
          </p:cNvGraphicFramePr>
          <p:nvPr/>
        </p:nvGraphicFramePr>
        <p:xfrm>
          <a:off x="5638800" y="4814888"/>
          <a:ext cx="2933700" cy="366712"/>
        </p:xfrm>
        <a:graphic>
          <a:graphicData uri="http://schemas.openxmlformats.org/presentationml/2006/ole">
            <p:oleObj spid="_x0000_s27656" name="Equation" r:id="rId9" imgW="1524000" imgH="190500" progId="Equation.3">
              <p:embed/>
            </p:oleObj>
          </a:graphicData>
        </a:graphic>
      </p:graphicFrame>
      <p:graphicFrame>
        <p:nvGraphicFramePr>
          <p:cNvPr id="27657" name="Object 9"/>
          <p:cNvGraphicFramePr>
            <a:graphicFrameLocks noChangeAspect="1"/>
          </p:cNvGraphicFramePr>
          <p:nvPr/>
        </p:nvGraphicFramePr>
        <p:xfrm>
          <a:off x="5638800" y="4243388"/>
          <a:ext cx="1543050" cy="379412"/>
        </p:xfrm>
        <a:graphic>
          <a:graphicData uri="http://schemas.openxmlformats.org/presentationml/2006/ole">
            <p:oleObj spid="_x0000_s27657" name="Equation" r:id="rId10" imgW="774700" imgH="190500" progId="Equation.3">
              <p:embed/>
            </p:oleObj>
          </a:graphicData>
        </a:graphic>
      </p:graphicFrame>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r>
              <a:rPr lang="en-US" altLang="zh-TW" sz="3600" b="1" dirty="0" smtClean="0">
                <a:solidFill>
                  <a:schemeClr val="bg2">
                    <a:lumMod val="50000"/>
                  </a:schemeClr>
                </a:solidFill>
              </a:rPr>
              <a:t>(Example)</a:t>
            </a:r>
            <a:endParaRPr lang="zh-TW" altLang="en-US" sz="3600" dirty="0" smtClean="0">
              <a:solidFill>
                <a:schemeClr val="bg2">
                  <a:lumMod val="50000"/>
                </a:schemeClr>
              </a:solidFill>
            </a:endParaRPr>
          </a:p>
        </p:txBody>
      </p:sp>
      <p:sp>
        <p:nvSpPr>
          <p:cNvPr id="4100" name="投影片編號版面配置區 5"/>
          <p:cNvSpPr>
            <a:spLocks noGrp="1"/>
          </p:cNvSpPr>
          <p:nvPr>
            <p:ph type="sldNum" sz="quarter" idx="12"/>
          </p:nvPr>
        </p:nvSpPr>
        <p:spPr>
          <a:noFill/>
        </p:spPr>
        <p:txBody>
          <a:bodyPr>
            <a:normAutofit fontScale="85000" lnSpcReduction="20000"/>
          </a:bodyPr>
          <a:lstStyle/>
          <a:p>
            <a:fld id="{161462A0-90DA-43AF-81D9-5495D1F02CC0}" type="slidenum">
              <a:rPr lang="zh-TW" altLang="en-US"/>
              <a:pPr/>
              <a:t>19</a:t>
            </a:fld>
            <a:endParaRPr lang="en-US" altLang="zh-TW"/>
          </a:p>
        </p:txBody>
      </p:sp>
      <p:sp>
        <p:nvSpPr>
          <p:cNvPr id="6" name="Rectangle 3"/>
          <p:cNvSpPr txBox="1">
            <a:spLocks noChangeArrowheads="1"/>
          </p:cNvSpPr>
          <p:nvPr/>
        </p:nvSpPr>
        <p:spPr bwMode="auto">
          <a:xfrm>
            <a:off x="827088" y="2017713"/>
            <a:ext cx="8128000" cy="4268787"/>
          </a:xfrm>
          <a:prstGeom prst="rect">
            <a:avLst/>
          </a:prstGeom>
          <a:noFill/>
          <a:ln w="9525">
            <a:noFill/>
            <a:miter lim="800000"/>
            <a:headEnd/>
            <a:tailEnd/>
          </a:ln>
        </p:spPr>
        <p:txBody>
          <a:bodyPr/>
          <a:lstStyle/>
          <a:p>
            <a:pPr marL="742950" lvl="1" indent="-285750">
              <a:spcBef>
                <a:spcPct val="20000"/>
              </a:spcBef>
              <a:buClr>
                <a:schemeClr val="hlink"/>
              </a:buClr>
              <a:buSzPct val="55000"/>
            </a:pPr>
            <a:r>
              <a:rPr lang="en-US" altLang="zh-TW" sz="2400" b="1" dirty="0">
                <a:solidFill>
                  <a:srgbClr val="FF0000"/>
                </a:solidFill>
              </a:rPr>
              <a:t>(Example) </a:t>
            </a:r>
            <a:r>
              <a:rPr lang="en-US" altLang="zh-TW" sz="2400" dirty="0"/>
              <a:t>We have 40 license plates, each ending</a:t>
            </a:r>
          </a:p>
          <a:p>
            <a:pPr marL="742950" lvl="1" indent="-285750">
              <a:spcBef>
                <a:spcPct val="20000"/>
              </a:spcBef>
              <a:buClr>
                <a:schemeClr val="hlink"/>
              </a:buClr>
              <a:buSzPct val="55000"/>
            </a:pPr>
            <a:r>
              <a:rPr lang="en-US" altLang="zh-TW" sz="2400" dirty="0"/>
              <a:t> in a 3-digit number. What is the probability that two </a:t>
            </a:r>
          </a:p>
          <a:p>
            <a:pPr marL="742950" lvl="1" indent="-285750">
              <a:spcBef>
                <a:spcPct val="20000"/>
              </a:spcBef>
              <a:buClr>
                <a:schemeClr val="hlink"/>
              </a:buClr>
              <a:buSzPct val="55000"/>
            </a:pPr>
            <a:r>
              <a:rPr lang="en-US" altLang="zh-TW" sz="2400" dirty="0"/>
              <a:t>of the license plates end in the same 3 digits?</a:t>
            </a:r>
          </a:p>
          <a:p>
            <a:pPr marL="742950" lvl="1" indent="-285750">
              <a:spcBef>
                <a:spcPct val="20000"/>
              </a:spcBef>
              <a:buClr>
                <a:schemeClr val="hlink"/>
              </a:buClr>
              <a:buSzPct val="55000"/>
            </a:pPr>
            <a:r>
              <a:rPr lang="en-US" altLang="zh-TW" sz="2400" dirty="0">
                <a:solidFill>
                  <a:srgbClr val="FF0000"/>
                </a:solidFill>
              </a:rPr>
              <a:t>(Solution)</a:t>
            </a:r>
            <a:r>
              <a:rPr lang="en-US" altLang="zh-TW" sz="2400" dirty="0"/>
              <a:t> N=1000, r=40</a:t>
            </a:r>
          </a:p>
          <a:p>
            <a:pPr marL="742950" lvl="1" indent="-285750">
              <a:spcBef>
                <a:spcPct val="20000"/>
              </a:spcBef>
              <a:buClr>
                <a:schemeClr val="hlink"/>
              </a:buClr>
              <a:buSzPct val="55000"/>
            </a:pPr>
            <a:r>
              <a:rPr lang="en-US" altLang="zh-TW" sz="2400" dirty="0"/>
              <a:t>1. Approximation:</a:t>
            </a:r>
          </a:p>
          <a:p>
            <a:pPr marL="742950" lvl="1" indent="-285750">
              <a:spcBef>
                <a:spcPct val="20000"/>
              </a:spcBef>
              <a:buClr>
                <a:schemeClr val="hlink"/>
              </a:buClr>
              <a:buSzPct val="55000"/>
            </a:pPr>
            <a:endParaRPr lang="en-US" altLang="zh-TW" sz="2400" dirty="0"/>
          </a:p>
          <a:p>
            <a:pPr marL="742950" lvl="1" indent="-285750">
              <a:spcBef>
                <a:spcPct val="20000"/>
              </a:spcBef>
              <a:buClr>
                <a:schemeClr val="hlink"/>
              </a:buClr>
              <a:buSzPct val="55000"/>
            </a:pPr>
            <a:r>
              <a:rPr lang="en-US" altLang="zh-TW" sz="2400" dirty="0"/>
              <a:t>2. The exact answer:</a:t>
            </a:r>
          </a:p>
          <a:p>
            <a:pPr marL="742950" lvl="1" indent="-285750">
              <a:spcBef>
                <a:spcPct val="20000"/>
              </a:spcBef>
              <a:buClr>
                <a:schemeClr val="hlink"/>
              </a:buClr>
              <a:buSzPct val="55000"/>
            </a:pPr>
            <a:endParaRPr lang="en-US" altLang="zh-TW" sz="2400" dirty="0"/>
          </a:p>
          <a:p>
            <a:pPr marL="742950" lvl="1" indent="-285750">
              <a:spcBef>
                <a:spcPct val="20000"/>
              </a:spcBef>
              <a:buClr>
                <a:schemeClr val="hlink"/>
              </a:buClr>
              <a:buSzPct val="55000"/>
              <a:buFont typeface="Wingdings" pitchFamily="2" charset="2"/>
              <a:buChar char="n"/>
            </a:pPr>
            <a:endParaRPr lang="en-US" altLang="zh-TW" sz="2400" dirty="0"/>
          </a:p>
          <a:p>
            <a:pPr marL="742950" lvl="1" indent="-285750">
              <a:spcBef>
                <a:spcPct val="20000"/>
              </a:spcBef>
              <a:buClr>
                <a:schemeClr val="hlink"/>
              </a:buClr>
              <a:buSzPct val="55000"/>
              <a:buFont typeface="Wingdings" pitchFamily="2" charset="2"/>
              <a:buChar char="n"/>
            </a:pPr>
            <a:endParaRPr lang="en-US" altLang="zh-TW" sz="2400" dirty="0"/>
          </a:p>
          <a:p>
            <a:pPr marL="742950" lvl="1" indent="-285750">
              <a:spcBef>
                <a:spcPct val="20000"/>
              </a:spcBef>
              <a:buClr>
                <a:schemeClr val="hlink"/>
              </a:buClr>
              <a:buSzPct val="55000"/>
              <a:buFont typeface="Wingdings" pitchFamily="2" charset="2"/>
              <a:buChar char="n"/>
            </a:pPr>
            <a:endParaRPr lang="en-US" altLang="zh-TW" sz="2400" dirty="0"/>
          </a:p>
          <a:p>
            <a:pPr marL="742950" lvl="1" indent="-285750">
              <a:spcBef>
                <a:spcPct val="20000"/>
              </a:spcBef>
              <a:buClr>
                <a:schemeClr val="hlink"/>
              </a:buClr>
              <a:buSzPct val="55000"/>
              <a:buFont typeface="Wingdings" pitchFamily="2" charset="2"/>
              <a:buChar char="n"/>
            </a:pPr>
            <a:endParaRPr lang="en-US" altLang="zh-TW" sz="2400" dirty="0"/>
          </a:p>
          <a:p>
            <a:pPr marL="742950" lvl="1" indent="-285750">
              <a:spcBef>
                <a:spcPct val="20000"/>
              </a:spcBef>
              <a:buClr>
                <a:schemeClr val="hlink"/>
              </a:buClr>
              <a:buSzPct val="55000"/>
              <a:buFont typeface="Wingdings" pitchFamily="2" charset="2"/>
              <a:buChar char="n"/>
            </a:pPr>
            <a:endParaRPr lang="en-US" altLang="zh-TW" sz="2400" dirty="0"/>
          </a:p>
          <a:p>
            <a:pPr marL="742950" lvl="1" indent="-285750">
              <a:spcBef>
                <a:spcPct val="20000"/>
              </a:spcBef>
              <a:buClr>
                <a:schemeClr val="hlink"/>
              </a:buClr>
              <a:buSzPct val="55000"/>
              <a:buFont typeface="Wingdings" pitchFamily="2" charset="2"/>
              <a:buChar char="n"/>
            </a:pPr>
            <a:endParaRPr lang="en-US" altLang="zh-TW" sz="2400" dirty="0"/>
          </a:p>
          <a:p>
            <a:pPr marL="742950" lvl="1" indent="-285750">
              <a:spcBef>
                <a:spcPct val="20000"/>
              </a:spcBef>
              <a:buClr>
                <a:schemeClr val="hlink"/>
              </a:buClr>
              <a:buSzPct val="55000"/>
              <a:buFont typeface="Wingdings" pitchFamily="2" charset="2"/>
              <a:buChar char="n"/>
            </a:pPr>
            <a:endParaRPr lang="en-US" altLang="zh-TW" sz="2400" dirty="0"/>
          </a:p>
        </p:txBody>
      </p:sp>
      <p:graphicFrame>
        <p:nvGraphicFramePr>
          <p:cNvPr id="4098" name="Object 2"/>
          <p:cNvGraphicFramePr>
            <a:graphicFrameLocks noChangeAspect="1"/>
          </p:cNvGraphicFramePr>
          <p:nvPr/>
        </p:nvGraphicFramePr>
        <p:xfrm>
          <a:off x="2786050" y="4071943"/>
          <a:ext cx="3714776" cy="642942"/>
        </p:xfrm>
        <a:graphic>
          <a:graphicData uri="http://schemas.openxmlformats.org/presentationml/2006/ole">
            <p:oleObj spid="_x0000_s3074" name="Equation" r:id="rId3" imgW="1269720" imgH="228600" progId="Equation.3">
              <p:embed/>
            </p:oleObj>
          </a:graphicData>
        </a:graphic>
      </p:graphicFrame>
      <p:graphicFrame>
        <p:nvGraphicFramePr>
          <p:cNvPr id="4099" name="Object 3"/>
          <p:cNvGraphicFramePr>
            <a:graphicFrameLocks noChangeAspect="1"/>
          </p:cNvGraphicFramePr>
          <p:nvPr/>
        </p:nvGraphicFramePr>
        <p:xfrm>
          <a:off x="2168525" y="5372100"/>
          <a:ext cx="5618163" cy="842963"/>
        </p:xfrm>
        <a:graphic>
          <a:graphicData uri="http://schemas.openxmlformats.org/presentationml/2006/ole">
            <p:oleObj spid="_x0000_s3075" name="Equation" r:id="rId4" imgW="2628720" imgH="393480" progId="Equation.3">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MD</a:t>
            </a:r>
            <a:endParaRPr lang="en-US" dirty="0"/>
          </a:p>
        </p:txBody>
      </p:sp>
      <p:sp>
        <p:nvSpPr>
          <p:cNvPr id="3" name="Content Placeholder 2"/>
          <p:cNvSpPr>
            <a:spLocks noGrp="1"/>
          </p:cNvSpPr>
          <p:nvPr>
            <p:ph sz="quarter" idx="1"/>
          </p:nvPr>
        </p:nvSpPr>
        <p:spPr/>
        <p:txBody>
          <a:bodyPr>
            <a:normAutofit/>
          </a:bodyPr>
          <a:lstStyle/>
          <a:p>
            <a:pPr lvl="1">
              <a:lnSpc>
                <a:spcPct val="110000"/>
              </a:lnSpc>
            </a:pPr>
            <a:r>
              <a:rPr lang="en-US" sz="2400" dirty="0" smtClean="0"/>
              <a:t>Strongly </a:t>
            </a:r>
            <a:r>
              <a:rPr lang="en-US" sz="2400" dirty="0" smtClean="0">
                <a:solidFill>
                  <a:schemeClr val="bg2">
                    <a:lumMod val="50000"/>
                  </a:schemeClr>
                </a:solidFill>
              </a:rPr>
              <a:t>collision-free</a:t>
            </a:r>
            <a:r>
              <a:rPr lang="en-US" sz="2400" dirty="0" smtClean="0"/>
              <a:t>: Can’t find </a:t>
            </a:r>
            <a:r>
              <a:rPr lang="en-US" sz="2400" dirty="0" smtClean="0">
                <a:solidFill>
                  <a:schemeClr val="bg2">
                    <a:lumMod val="50000"/>
                  </a:schemeClr>
                </a:solidFill>
              </a:rPr>
              <a:t>any pair m</a:t>
            </a:r>
            <a:r>
              <a:rPr lang="en-US" sz="2400" baseline="-25000" dirty="0" smtClean="0">
                <a:solidFill>
                  <a:schemeClr val="bg2">
                    <a:lumMod val="50000"/>
                  </a:schemeClr>
                </a:solidFill>
              </a:rPr>
              <a:t>1</a:t>
            </a:r>
            <a:r>
              <a:rPr lang="en-US" sz="2400" dirty="0" smtClean="0">
                <a:solidFill>
                  <a:schemeClr val="bg2">
                    <a:lumMod val="50000"/>
                  </a:schemeClr>
                </a:solidFill>
              </a:rPr>
              <a:t> ≠ m</a:t>
            </a:r>
            <a:r>
              <a:rPr lang="en-US" sz="2400" baseline="-25000" dirty="0" smtClean="0">
                <a:solidFill>
                  <a:schemeClr val="bg2">
                    <a:lumMod val="50000"/>
                  </a:schemeClr>
                </a:solidFill>
              </a:rPr>
              <a:t>2</a:t>
            </a:r>
            <a:r>
              <a:rPr lang="en-US" sz="2400" dirty="0" smtClean="0">
                <a:solidFill>
                  <a:schemeClr val="bg2">
                    <a:lumMod val="50000"/>
                  </a:schemeClr>
                </a:solidFill>
              </a:rPr>
              <a:t> </a:t>
            </a:r>
            <a:r>
              <a:rPr lang="en-US" sz="2400" dirty="0" smtClean="0"/>
              <a:t>such that h(m</a:t>
            </a:r>
            <a:r>
              <a:rPr lang="en-US" sz="2400" baseline="-25000" dirty="0" smtClean="0"/>
              <a:t>1</a:t>
            </a:r>
            <a:r>
              <a:rPr lang="en-US" sz="2400" dirty="0" smtClean="0"/>
              <a:t>)=h(m</a:t>
            </a:r>
            <a:r>
              <a:rPr lang="en-US" sz="2400" baseline="-25000" dirty="0" smtClean="0"/>
              <a:t>2</a:t>
            </a:r>
            <a:r>
              <a:rPr lang="en-US" sz="2400" dirty="0" smtClean="0"/>
              <a:t>) easily</a:t>
            </a:r>
          </a:p>
          <a:p>
            <a:pPr lvl="1">
              <a:lnSpc>
                <a:spcPct val="110000"/>
              </a:lnSpc>
            </a:pPr>
            <a:r>
              <a:rPr lang="en-US" sz="2400" dirty="0" smtClean="0"/>
              <a:t>(Sometimes we can settle for weakly collision-free: </a:t>
            </a:r>
            <a:r>
              <a:rPr lang="en-US" sz="2400" dirty="0" smtClean="0">
                <a:solidFill>
                  <a:schemeClr val="bg2">
                    <a:lumMod val="50000"/>
                  </a:schemeClr>
                </a:solidFill>
              </a:rPr>
              <a:t>given m</a:t>
            </a:r>
            <a:r>
              <a:rPr lang="en-US" sz="2400" dirty="0" smtClean="0"/>
              <a:t>, can’t find m’ ≠ m with h(m) = h(m’).</a:t>
            </a:r>
          </a:p>
          <a:p>
            <a:pPr lvl="1">
              <a:lnSpc>
                <a:spcPct val="110000"/>
              </a:lnSpc>
            </a:pPr>
            <a:r>
              <a:rPr lang="en-US" sz="2400" dirty="0" smtClean="0"/>
              <a:t>The birthday paradox doesn’t mean that there’s a high probability that someone else has my birthday.</a:t>
            </a:r>
          </a:p>
          <a:p>
            <a:pPr lvl="1">
              <a:lnSpc>
                <a:spcPct val="110000"/>
              </a:lnSpc>
            </a:pPr>
            <a:r>
              <a:rPr lang="en-US" sz="2400" dirty="0" smtClean="0"/>
              <a:t>Likewise, the birthday paradox doesn’t mean that finding a collision with a known digest is easy.</a:t>
            </a:r>
          </a:p>
          <a:p>
            <a:pPr lvl="1">
              <a:lnSpc>
                <a:spcPct val="110000"/>
              </a:lnSpc>
            </a:pPr>
            <a:r>
              <a:rPr lang="en-US" sz="2400" dirty="0" smtClean="0"/>
              <a:t>We can calculate how many messages we need to hash to have a good chance of finding a collision.</a:t>
            </a:r>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altLang="zh-TW" sz="3600" smtClean="0"/>
              <a:t>Birthday Attacks</a:t>
            </a:r>
            <a:endParaRPr lang="zh-TW" altLang="en-US" sz="3600" smtClean="0"/>
          </a:p>
        </p:txBody>
      </p:sp>
      <p:sp>
        <p:nvSpPr>
          <p:cNvPr id="5123" name="投影片編號版面配置區 5"/>
          <p:cNvSpPr>
            <a:spLocks noGrp="1"/>
          </p:cNvSpPr>
          <p:nvPr>
            <p:ph type="sldNum" sz="quarter" idx="12"/>
          </p:nvPr>
        </p:nvSpPr>
        <p:spPr>
          <a:noFill/>
        </p:spPr>
        <p:txBody>
          <a:bodyPr>
            <a:normAutofit fontScale="85000" lnSpcReduction="20000"/>
          </a:bodyPr>
          <a:lstStyle/>
          <a:p>
            <a:fld id="{A0D17F72-44F3-4438-9D95-FCD0B6A46ED1}" type="slidenum">
              <a:rPr lang="zh-TW" altLang="en-US"/>
              <a:pPr/>
              <a:t>20</a:t>
            </a:fld>
            <a:endParaRPr lang="en-US" altLang="zh-TW"/>
          </a:p>
        </p:txBody>
      </p:sp>
      <p:sp>
        <p:nvSpPr>
          <p:cNvPr id="6" name="Rectangle 3"/>
          <p:cNvSpPr txBox="1">
            <a:spLocks noChangeArrowheads="1"/>
          </p:cNvSpPr>
          <p:nvPr/>
        </p:nvSpPr>
        <p:spPr bwMode="auto">
          <a:xfrm>
            <a:off x="827088" y="2017713"/>
            <a:ext cx="8128000" cy="4114800"/>
          </a:xfrm>
          <a:prstGeom prst="rect">
            <a:avLst/>
          </a:prstGeom>
          <a:noFill/>
          <a:ln w="9525">
            <a:noFill/>
            <a:miter lim="800000"/>
            <a:headEnd/>
            <a:tailEnd/>
          </a:ln>
        </p:spPr>
        <p:txBody>
          <a:bodyPr/>
          <a:lstStyle/>
          <a:p>
            <a:pPr marL="742950" lvl="1" indent="-285750">
              <a:spcBef>
                <a:spcPct val="20000"/>
              </a:spcBef>
              <a:buClr>
                <a:schemeClr val="hlink"/>
              </a:buClr>
              <a:buSzPct val="55000"/>
              <a:buFont typeface="Wingdings" pitchFamily="2" charset="2"/>
              <a:buChar char="n"/>
            </a:pPr>
            <a:r>
              <a:rPr lang="en-US" altLang="zh-TW" sz="2400" dirty="0"/>
              <a:t>What is the probability that </a:t>
            </a:r>
            <a:r>
              <a:rPr lang="en-US" altLang="zh-TW" sz="2400" dirty="0">
                <a:solidFill>
                  <a:srgbClr val="FF0000"/>
                </a:solidFill>
              </a:rPr>
              <a:t>none</a:t>
            </a:r>
            <a:r>
              <a:rPr lang="en-US" altLang="zh-TW" sz="2400" dirty="0"/>
              <a:t> of these 40 license plates ends in the same 3 digits as yours?</a:t>
            </a:r>
          </a:p>
          <a:p>
            <a:pPr marL="742950" lvl="1" indent="-285750">
              <a:spcBef>
                <a:spcPct val="20000"/>
              </a:spcBef>
              <a:buClr>
                <a:schemeClr val="hlink"/>
              </a:buClr>
              <a:buSzPct val="55000"/>
              <a:buFont typeface="Wingdings" pitchFamily="2" charset="2"/>
              <a:buChar char="n"/>
            </a:pPr>
            <a:endParaRPr lang="en-US" altLang="zh-TW" sz="2400" dirty="0"/>
          </a:p>
          <a:p>
            <a:pPr marL="742950" lvl="1" indent="-285750">
              <a:spcBef>
                <a:spcPct val="20000"/>
              </a:spcBef>
              <a:buClr>
                <a:schemeClr val="hlink"/>
              </a:buClr>
              <a:buSzPct val="55000"/>
              <a:buFont typeface="Wingdings" pitchFamily="2" charset="2"/>
              <a:buChar char="n"/>
            </a:pPr>
            <a:endParaRPr lang="en-US" altLang="zh-TW" sz="2400" dirty="0"/>
          </a:p>
          <a:p>
            <a:pPr marL="742950" lvl="1" indent="-285750">
              <a:spcBef>
                <a:spcPct val="20000"/>
              </a:spcBef>
              <a:buClr>
                <a:schemeClr val="hlink"/>
              </a:buClr>
              <a:buSzPct val="55000"/>
              <a:buFont typeface="Wingdings" pitchFamily="2" charset="2"/>
              <a:buChar char="n"/>
            </a:pPr>
            <a:r>
              <a:rPr lang="en-US" altLang="zh-TW" sz="2400" dirty="0"/>
              <a:t>The reason the birthday paradox works is that we are not just looking for matches between one fixed plate and the other plates. We are looking for matches between any two plates </a:t>
            </a:r>
            <a:r>
              <a:rPr lang="en-US" altLang="zh-TW" sz="2400" dirty="0">
                <a:solidFill>
                  <a:schemeClr val="bg2">
                    <a:lumMod val="50000"/>
                  </a:schemeClr>
                </a:solidFill>
              </a:rPr>
              <a:t>in the set</a:t>
            </a:r>
            <a:r>
              <a:rPr lang="en-US" altLang="zh-TW" sz="2400" dirty="0"/>
              <a:t>, </a:t>
            </a:r>
            <a:r>
              <a:rPr lang="en-US" altLang="zh-TW" sz="2400" dirty="0">
                <a:solidFill>
                  <a:schemeClr val="bg2">
                    <a:lumMod val="50000"/>
                  </a:schemeClr>
                </a:solidFill>
              </a:rPr>
              <a:t>so there are more opportunities for matches.</a:t>
            </a:r>
          </a:p>
          <a:p>
            <a:pPr marL="742950" lvl="1" indent="-285750">
              <a:spcBef>
                <a:spcPct val="20000"/>
              </a:spcBef>
              <a:buClr>
                <a:schemeClr val="hlink"/>
              </a:buClr>
              <a:buSzPct val="55000"/>
              <a:buFont typeface="Wingdings" pitchFamily="2" charset="2"/>
              <a:buChar char="n"/>
            </a:pPr>
            <a:endParaRPr lang="en-US" altLang="zh-TW" sz="2400" dirty="0"/>
          </a:p>
          <a:p>
            <a:pPr marL="742950" lvl="1" indent="-285750">
              <a:spcBef>
                <a:spcPct val="20000"/>
              </a:spcBef>
              <a:buClr>
                <a:schemeClr val="hlink"/>
              </a:buClr>
              <a:buSzPct val="55000"/>
              <a:buFont typeface="Wingdings" pitchFamily="2" charset="2"/>
              <a:buChar char="n"/>
            </a:pPr>
            <a:endParaRPr lang="en-US" altLang="zh-TW" sz="2400" dirty="0"/>
          </a:p>
          <a:p>
            <a:pPr marL="742950" lvl="1" indent="-285750">
              <a:spcBef>
                <a:spcPct val="20000"/>
              </a:spcBef>
              <a:buClr>
                <a:schemeClr val="hlink"/>
              </a:buClr>
              <a:buSzPct val="55000"/>
              <a:buFont typeface="Wingdings" pitchFamily="2" charset="2"/>
              <a:buChar char="n"/>
            </a:pPr>
            <a:endParaRPr lang="en-US" altLang="zh-TW" sz="2400" dirty="0"/>
          </a:p>
          <a:p>
            <a:pPr marL="742950" lvl="1" indent="-285750">
              <a:spcBef>
                <a:spcPct val="20000"/>
              </a:spcBef>
              <a:buClr>
                <a:schemeClr val="hlink"/>
              </a:buClr>
              <a:buSzPct val="55000"/>
              <a:buFont typeface="Wingdings" pitchFamily="2" charset="2"/>
              <a:buChar char="n"/>
            </a:pPr>
            <a:endParaRPr lang="en-US" altLang="zh-TW" sz="2400" dirty="0"/>
          </a:p>
          <a:p>
            <a:pPr marL="742950" lvl="1" indent="-285750">
              <a:spcBef>
                <a:spcPct val="20000"/>
              </a:spcBef>
              <a:buClr>
                <a:schemeClr val="hlink"/>
              </a:buClr>
              <a:buSzPct val="55000"/>
              <a:buFont typeface="Wingdings" pitchFamily="2" charset="2"/>
              <a:buChar char="n"/>
            </a:pPr>
            <a:endParaRPr lang="en-US" altLang="zh-TW" sz="2400" dirty="0"/>
          </a:p>
          <a:p>
            <a:pPr marL="742950" lvl="1" indent="-285750">
              <a:spcBef>
                <a:spcPct val="20000"/>
              </a:spcBef>
              <a:buClr>
                <a:schemeClr val="hlink"/>
              </a:buClr>
              <a:buSzPct val="55000"/>
              <a:buFont typeface="Wingdings" pitchFamily="2" charset="2"/>
              <a:buChar char="n"/>
            </a:pPr>
            <a:endParaRPr lang="en-US" altLang="zh-TW" sz="2400" dirty="0"/>
          </a:p>
          <a:p>
            <a:pPr marL="742950" lvl="1" indent="-285750">
              <a:spcBef>
                <a:spcPct val="20000"/>
              </a:spcBef>
              <a:buClr>
                <a:schemeClr val="hlink"/>
              </a:buClr>
              <a:buSzPct val="55000"/>
              <a:buFont typeface="Wingdings" pitchFamily="2" charset="2"/>
              <a:buChar char="n"/>
            </a:pPr>
            <a:endParaRPr lang="en-US" altLang="zh-TW" sz="2400" dirty="0"/>
          </a:p>
        </p:txBody>
      </p:sp>
      <p:graphicFrame>
        <p:nvGraphicFramePr>
          <p:cNvPr id="5122" name="Object 2"/>
          <p:cNvGraphicFramePr>
            <a:graphicFrameLocks noChangeAspect="1"/>
          </p:cNvGraphicFramePr>
          <p:nvPr/>
        </p:nvGraphicFramePr>
        <p:xfrm>
          <a:off x="3268663" y="2801938"/>
          <a:ext cx="2660650" cy="841375"/>
        </p:xfrm>
        <a:graphic>
          <a:graphicData uri="http://schemas.openxmlformats.org/presentationml/2006/ole">
            <p:oleObj spid="_x0000_s4098" name="Equation" r:id="rId3" imgW="1244520" imgH="393480" progId="Equation.3">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lstStyle/>
          <a:p>
            <a:pPr eaLnBrk="1" hangingPunct="1"/>
            <a:r>
              <a:rPr lang="en-US" altLang="zh-TW" sz="3600" dirty="0" smtClean="0"/>
              <a:t>Birthday Attacks on Different Set/Group</a:t>
            </a:r>
            <a:endParaRPr lang="zh-TW" altLang="en-US" sz="3600" dirty="0" smtClean="0"/>
          </a:p>
        </p:txBody>
      </p:sp>
      <p:sp>
        <p:nvSpPr>
          <p:cNvPr id="7172" name="投影片編號版面配置區 5"/>
          <p:cNvSpPr>
            <a:spLocks noGrp="1"/>
          </p:cNvSpPr>
          <p:nvPr>
            <p:ph type="sldNum" sz="quarter" idx="12"/>
          </p:nvPr>
        </p:nvSpPr>
        <p:spPr>
          <a:noFill/>
        </p:spPr>
        <p:txBody>
          <a:bodyPr>
            <a:normAutofit fontScale="85000" lnSpcReduction="20000"/>
          </a:bodyPr>
          <a:lstStyle/>
          <a:p>
            <a:fld id="{6454503E-15F5-4F8E-B00C-DFE5C2E463C6}" type="slidenum">
              <a:rPr lang="zh-TW" altLang="en-US"/>
              <a:pPr/>
              <a:t>21</a:t>
            </a:fld>
            <a:endParaRPr lang="en-US" altLang="zh-TW"/>
          </a:p>
        </p:txBody>
      </p:sp>
      <p:sp>
        <p:nvSpPr>
          <p:cNvPr id="6" name="Rectangle 3"/>
          <p:cNvSpPr txBox="1">
            <a:spLocks noChangeArrowheads="1"/>
          </p:cNvSpPr>
          <p:nvPr/>
        </p:nvSpPr>
        <p:spPr bwMode="auto">
          <a:xfrm>
            <a:off x="827088" y="2017712"/>
            <a:ext cx="8128000" cy="4840287"/>
          </a:xfrm>
          <a:prstGeom prst="rect">
            <a:avLst/>
          </a:prstGeom>
          <a:noFill/>
          <a:ln w="9525">
            <a:noFill/>
            <a:miter lim="800000"/>
            <a:headEnd/>
            <a:tailEnd/>
          </a:ln>
        </p:spPr>
        <p:txBody>
          <a:bodyPr/>
          <a:lstStyle/>
          <a:p>
            <a:pPr marL="742950" lvl="1" indent="-285750">
              <a:spcBef>
                <a:spcPct val="20000"/>
              </a:spcBef>
              <a:buClr>
                <a:schemeClr val="hlink"/>
              </a:buClr>
              <a:buSzPct val="55000"/>
              <a:buFont typeface="Wingdings" pitchFamily="2" charset="2"/>
              <a:buChar char="n"/>
            </a:pPr>
            <a:r>
              <a:rPr lang="en-US" altLang="zh-TW" sz="2400" dirty="0"/>
              <a:t>Suppose there are </a:t>
            </a:r>
            <a:r>
              <a:rPr lang="en-US" altLang="zh-TW" sz="2400" dirty="0">
                <a:solidFill>
                  <a:srgbClr val="FF0000"/>
                </a:solidFill>
              </a:rPr>
              <a:t>N objects </a:t>
            </a:r>
            <a:r>
              <a:rPr lang="en-US" altLang="zh-TW" sz="2400" dirty="0"/>
              <a:t>and there are </a:t>
            </a:r>
            <a:r>
              <a:rPr lang="en-US" altLang="zh-TW" sz="2400" dirty="0">
                <a:solidFill>
                  <a:srgbClr val="FF0000"/>
                </a:solidFill>
              </a:rPr>
              <a:t>two groups of r people</a:t>
            </a:r>
            <a:r>
              <a:rPr lang="en-US" altLang="zh-TW" sz="2400" dirty="0"/>
              <a:t>. Each person from each group selects an object. What is the probability that someone from the first group choose the same object as someone from the second group?</a:t>
            </a:r>
          </a:p>
          <a:p>
            <a:pPr marL="742950" lvl="1" indent="-285750">
              <a:spcBef>
                <a:spcPct val="20000"/>
              </a:spcBef>
              <a:buClr>
                <a:schemeClr val="hlink"/>
              </a:buClr>
              <a:buSzPct val="55000"/>
              <a:buFont typeface="Wingdings" pitchFamily="2" charset="2"/>
              <a:buChar char="n"/>
            </a:pPr>
            <a:endParaRPr lang="en-US" altLang="zh-TW" sz="2400" dirty="0"/>
          </a:p>
          <a:p>
            <a:pPr marL="742950" lvl="1" indent="-285750">
              <a:spcBef>
                <a:spcPct val="20000"/>
              </a:spcBef>
              <a:buClr>
                <a:schemeClr val="hlink"/>
              </a:buClr>
              <a:buSzPct val="55000"/>
              <a:buFont typeface="Wingdings" pitchFamily="2" charset="2"/>
              <a:buChar char="n"/>
            </a:pPr>
            <a:endParaRPr lang="en-US" altLang="zh-TW" sz="2400" dirty="0"/>
          </a:p>
          <a:p>
            <a:pPr marL="742950" lvl="1" indent="-285750">
              <a:spcBef>
                <a:spcPct val="20000"/>
              </a:spcBef>
              <a:buClr>
                <a:schemeClr val="hlink"/>
              </a:buClr>
              <a:buSzPct val="55000"/>
              <a:buFont typeface="Wingdings" pitchFamily="2" charset="2"/>
              <a:buChar char="n"/>
            </a:pPr>
            <a:endParaRPr lang="en-US" altLang="zh-TW" sz="2400" dirty="0"/>
          </a:p>
          <a:p>
            <a:pPr marL="742950" lvl="1" indent="-285750">
              <a:spcBef>
                <a:spcPct val="20000"/>
              </a:spcBef>
              <a:buClr>
                <a:schemeClr val="hlink"/>
              </a:buClr>
              <a:buSzPct val="55000"/>
              <a:buFont typeface="Wingdings" pitchFamily="2" charset="2"/>
              <a:buChar char="n"/>
            </a:pPr>
            <a:r>
              <a:rPr lang="en-US" altLang="zh-TW" sz="2400" dirty="0" err="1"/>
              <a:t>Eg</a:t>
            </a:r>
            <a:r>
              <a:rPr lang="en-US" altLang="zh-TW" sz="2400" dirty="0"/>
              <a:t>. If we take N=365 and r=30, then </a:t>
            </a:r>
          </a:p>
          <a:p>
            <a:pPr marL="742950" lvl="1" indent="-285750">
              <a:spcBef>
                <a:spcPct val="20000"/>
              </a:spcBef>
              <a:buClr>
                <a:schemeClr val="hlink"/>
              </a:buClr>
              <a:buSzPct val="55000"/>
              <a:buFont typeface="Wingdings" pitchFamily="2" charset="2"/>
              <a:buChar char="n"/>
            </a:pPr>
            <a:endParaRPr lang="en-US" altLang="zh-TW" sz="2400" dirty="0"/>
          </a:p>
          <a:p>
            <a:pPr marL="742950" lvl="1" indent="-285750">
              <a:spcBef>
                <a:spcPct val="20000"/>
              </a:spcBef>
              <a:buClr>
                <a:schemeClr val="hlink"/>
              </a:buClr>
              <a:buSzPct val="55000"/>
              <a:buFont typeface="Wingdings" pitchFamily="2" charset="2"/>
              <a:buChar char="n"/>
            </a:pPr>
            <a:endParaRPr lang="en-US" altLang="zh-TW" sz="2400" dirty="0"/>
          </a:p>
          <a:p>
            <a:pPr marL="742950" lvl="1" indent="-285750">
              <a:spcBef>
                <a:spcPct val="20000"/>
              </a:spcBef>
              <a:buClr>
                <a:schemeClr val="hlink"/>
              </a:buClr>
              <a:buSzPct val="55000"/>
            </a:pPr>
            <a:r>
              <a:rPr lang="en-US" altLang="zh-TW" sz="2400" dirty="0"/>
              <a:t>         </a:t>
            </a:r>
          </a:p>
          <a:p>
            <a:pPr marL="742950" lvl="1" indent="-285750">
              <a:spcBef>
                <a:spcPct val="20000"/>
              </a:spcBef>
              <a:buClr>
                <a:schemeClr val="hlink"/>
              </a:buClr>
              <a:buSzPct val="55000"/>
              <a:buFont typeface="Wingdings" pitchFamily="2" charset="2"/>
              <a:buChar char="n"/>
            </a:pPr>
            <a:endParaRPr lang="en-US" altLang="zh-TW" sz="2400" dirty="0"/>
          </a:p>
        </p:txBody>
      </p:sp>
      <p:graphicFrame>
        <p:nvGraphicFramePr>
          <p:cNvPr id="7170" name="Object 2"/>
          <p:cNvGraphicFramePr>
            <a:graphicFrameLocks noChangeAspect="1"/>
          </p:cNvGraphicFramePr>
          <p:nvPr/>
        </p:nvGraphicFramePr>
        <p:xfrm>
          <a:off x="1771650" y="4029075"/>
          <a:ext cx="5514975" cy="971550"/>
        </p:xfrm>
        <a:graphic>
          <a:graphicData uri="http://schemas.openxmlformats.org/presentationml/2006/ole">
            <p:oleObj spid="_x0000_s6146" name="Equation" r:id="rId3" imgW="2450880" imgH="431640" progId="Equation.3">
              <p:embed/>
            </p:oleObj>
          </a:graphicData>
        </a:graphic>
      </p:graphicFrame>
      <p:graphicFrame>
        <p:nvGraphicFramePr>
          <p:cNvPr id="7171" name="Object 3"/>
          <p:cNvGraphicFramePr>
            <a:graphicFrameLocks noChangeAspect="1"/>
          </p:cNvGraphicFramePr>
          <p:nvPr/>
        </p:nvGraphicFramePr>
        <p:xfrm>
          <a:off x="3143240" y="5743575"/>
          <a:ext cx="5572164" cy="971573"/>
        </p:xfrm>
        <a:graphic>
          <a:graphicData uri="http://schemas.openxmlformats.org/presentationml/2006/ole">
            <p:oleObj spid="_x0000_s6147" name="Equation" r:id="rId4" imgW="2438280" imgH="431640" progId="Equation.3">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altLang="zh-TW" sz="3600" dirty="0" smtClean="0"/>
              <a:t>Birthday Attacks</a:t>
            </a:r>
            <a:r>
              <a:rPr lang="en-US" altLang="zh-TW" sz="3600" dirty="0" smtClean="0">
                <a:solidFill>
                  <a:schemeClr val="hlink"/>
                </a:solidFill>
              </a:rPr>
              <a:t> </a:t>
            </a:r>
            <a:r>
              <a:rPr lang="en-US" altLang="zh-TW" sz="3600" dirty="0" smtClean="0">
                <a:solidFill>
                  <a:schemeClr val="bg2">
                    <a:lumMod val="50000"/>
                  </a:schemeClr>
                </a:solidFill>
              </a:rPr>
              <a:t>discrete logarithm</a:t>
            </a:r>
            <a:endParaRPr lang="zh-TW" altLang="en-US" sz="3600" dirty="0" smtClean="0">
              <a:solidFill>
                <a:schemeClr val="bg2">
                  <a:lumMod val="50000"/>
                </a:schemeClr>
              </a:solidFill>
            </a:endParaRPr>
          </a:p>
        </p:txBody>
      </p:sp>
      <p:sp>
        <p:nvSpPr>
          <p:cNvPr id="8195" name="投影片編號版面配置區 5"/>
          <p:cNvSpPr>
            <a:spLocks noGrp="1"/>
          </p:cNvSpPr>
          <p:nvPr>
            <p:ph type="sldNum" sz="quarter" idx="12"/>
          </p:nvPr>
        </p:nvSpPr>
        <p:spPr>
          <a:noFill/>
        </p:spPr>
        <p:txBody>
          <a:bodyPr>
            <a:normAutofit fontScale="85000" lnSpcReduction="20000"/>
          </a:bodyPr>
          <a:lstStyle/>
          <a:p>
            <a:fld id="{5FCA33AC-76EF-49DD-A042-0C31CE6F968B}" type="slidenum">
              <a:rPr lang="zh-TW" altLang="en-US"/>
              <a:pPr/>
              <a:t>22</a:t>
            </a:fld>
            <a:endParaRPr lang="en-US" altLang="zh-TW"/>
          </a:p>
        </p:txBody>
      </p:sp>
      <p:sp>
        <p:nvSpPr>
          <p:cNvPr id="8197" name="Rectangle 3"/>
          <p:cNvSpPr>
            <a:spLocks noGrp="1" noChangeArrowheads="1"/>
          </p:cNvSpPr>
          <p:nvPr>
            <p:ph sz="quarter" idx="1"/>
          </p:nvPr>
        </p:nvSpPr>
        <p:spPr>
          <a:xfrm>
            <a:off x="827088" y="2017713"/>
            <a:ext cx="8128000" cy="4114800"/>
          </a:xfrm>
        </p:spPr>
        <p:txBody>
          <a:bodyPr>
            <a:normAutofit lnSpcReduction="10000"/>
          </a:bodyPr>
          <a:lstStyle/>
          <a:p>
            <a:pPr eaLnBrk="1" hangingPunct="1"/>
            <a:r>
              <a:rPr lang="en-US" altLang="zh-TW" sz="2400" dirty="0" smtClean="0">
                <a:solidFill>
                  <a:schemeClr val="hlink"/>
                </a:solidFill>
              </a:rPr>
              <a:t>A birthday attack on discrete logarithm</a:t>
            </a:r>
          </a:p>
          <a:p>
            <a:pPr lvl="1" eaLnBrk="1" hangingPunct="1"/>
            <a:r>
              <a:rPr lang="en-US" altLang="zh-TW" sz="2400" dirty="0" smtClean="0"/>
              <a:t>We want to solve </a:t>
            </a:r>
            <a:r>
              <a:rPr lang="el-GR" altLang="zh-TW" sz="2400" dirty="0" smtClean="0"/>
              <a:t>α</a:t>
            </a:r>
            <a:r>
              <a:rPr lang="en-US" altLang="zh-TW" sz="2400" baseline="30000" dirty="0" smtClean="0"/>
              <a:t>x</a:t>
            </a:r>
            <a:r>
              <a:rPr lang="en-US" altLang="zh-TW" sz="2400" dirty="0" smtClean="0"/>
              <a:t>≡</a:t>
            </a:r>
            <a:r>
              <a:rPr lang="el-GR" altLang="zh-TW" sz="2400" dirty="0" smtClean="0"/>
              <a:t>β</a:t>
            </a:r>
            <a:r>
              <a:rPr lang="en-US" altLang="zh-TW" sz="2400" dirty="0" smtClean="0"/>
              <a:t> (mod p).</a:t>
            </a:r>
          </a:p>
          <a:p>
            <a:pPr lvl="1" eaLnBrk="1" hangingPunct="1"/>
            <a:r>
              <a:rPr lang="en-US" altLang="zh-TW" sz="2400" dirty="0" smtClean="0"/>
              <a:t>Make two lists, both of length around</a:t>
            </a:r>
          </a:p>
          <a:p>
            <a:pPr lvl="1" eaLnBrk="1" hangingPunct="1">
              <a:buFont typeface="Wingdings" pitchFamily="2" charset="2"/>
              <a:buNone/>
            </a:pPr>
            <a:r>
              <a:rPr lang="en-US" altLang="zh-TW" sz="2400" dirty="0" smtClean="0"/>
              <a:t>    1</a:t>
            </a:r>
            <a:r>
              <a:rPr lang="en-US" altLang="zh-TW" sz="2400" baseline="30000" dirty="0" smtClean="0"/>
              <a:t>st</a:t>
            </a:r>
            <a:r>
              <a:rPr lang="en-US" altLang="zh-TW" sz="2400" dirty="0" smtClean="0"/>
              <a:t> list: </a:t>
            </a:r>
            <a:r>
              <a:rPr lang="el-GR" altLang="zh-TW" sz="2400" dirty="0" smtClean="0"/>
              <a:t>α</a:t>
            </a:r>
            <a:r>
              <a:rPr lang="en-US" altLang="zh-TW" sz="2400" baseline="30000" dirty="0" smtClean="0"/>
              <a:t>k</a:t>
            </a:r>
            <a:r>
              <a:rPr lang="en-US" altLang="zh-TW" sz="2400" dirty="0" smtClean="0"/>
              <a:t> (mod p) for random k.</a:t>
            </a:r>
          </a:p>
          <a:p>
            <a:pPr lvl="1" eaLnBrk="1" hangingPunct="1">
              <a:buFont typeface="Wingdings" pitchFamily="2" charset="2"/>
              <a:buNone/>
            </a:pPr>
            <a:r>
              <a:rPr lang="en-US" altLang="zh-TW" sz="2400" dirty="0" smtClean="0"/>
              <a:t>    2</a:t>
            </a:r>
            <a:r>
              <a:rPr lang="en-US" altLang="zh-TW" sz="2400" baseline="30000" dirty="0" smtClean="0"/>
              <a:t>nd</a:t>
            </a:r>
            <a:r>
              <a:rPr lang="en-US" altLang="zh-TW" sz="2400" dirty="0" smtClean="0"/>
              <a:t> list: </a:t>
            </a:r>
            <a:r>
              <a:rPr lang="el-GR" altLang="zh-TW" sz="2400" dirty="0" smtClean="0"/>
              <a:t>βα</a:t>
            </a:r>
            <a:r>
              <a:rPr lang="en-US" altLang="zh-TW" sz="2400" baseline="30000" dirty="0" smtClean="0"/>
              <a:t>-h</a:t>
            </a:r>
            <a:r>
              <a:rPr lang="en-US" altLang="zh-TW" sz="2400" dirty="0" smtClean="0"/>
              <a:t> (mod p) for random h.</a:t>
            </a:r>
          </a:p>
          <a:p>
            <a:pPr lvl="1" eaLnBrk="1" hangingPunct="1"/>
            <a:r>
              <a:rPr lang="en-US" altLang="zh-TW" sz="2400" dirty="0" smtClean="0"/>
              <a:t>There is a good chance that there is a match</a:t>
            </a:r>
          </a:p>
          <a:p>
            <a:pPr lvl="1" eaLnBrk="1" hangingPunct="1">
              <a:buFont typeface="Wingdings" pitchFamily="2" charset="2"/>
              <a:buNone/>
            </a:pPr>
            <a:r>
              <a:rPr lang="en-US" altLang="zh-TW" sz="2400" dirty="0" smtClean="0"/>
              <a:t>    </a:t>
            </a:r>
            <a:r>
              <a:rPr lang="el-GR" altLang="zh-TW" sz="2400" dirty="0" smtClean="0"/>
              <a:t>α</a:t>
            </a:r>
            <a:r>
              <a:rPr lang="en-US" altLang="zh-TW" sz="2400" baseline="30000" dirty="0" smtClean="0"/>
              <a:t>k</a:t>
            </a:r>
            <a:r>
              <a:rPr lang="en-US" altLang="zh-TW" sz="2400" dirty="0" smtClean="0"/>
              <a:t> ≡</a:t>
            </a:r>
            <a:r>
              <a:rPr lang="el-GR" altLang="zh-TW" sz="2400" dirty="0" smtClean="0"/>
              <a:t> βα</a:t>
            </a:r>
            <a:r>
              <a:rPr lang="en-US" altLang="zh-TW" sz="2400" baseline="30000" dirty="0" smtClean="0"/>
              <a:t>-h</a:t>
            </a:r>
            <a:r>
              <a:rPr lang="en-US" altLang="zh-TW" sz="2400" dirty="0" smtClean="0"/>
              <a:t> (mod p), hence x=</a:t>
            </a:r>
            <a:r>
              <a:rPr lang="en-US" altLang="zh-TW" sz="2400" dirty="0" err="1" smtClean="0"/>
              <a:t>k+h</a:t>
            </a:r>
            <a:r>
              <a:rPr lang="en-US" altLang="zh-TW" sz="2400" dirty="0" smtClean="0"/>
              <a:t>.</a:t>
            </a:r>
          </a:p>
          <a:p>
            <a:pPr lvl="1" eaLnBrk="1" hangingPunct="1">
              <a:buFont typeface="Wingdings" pitchFamily="2" charset="2"/>
              <a:buNone/>
            </a:pPr>
            <a:r>
              <a:rPr lang="en-US" altLang="zh-TW" sz="2400" dirty="0" smtClean="0"/>
              <a:t>Compared with BSGS: </a:t>
            </a:r>
          </a:p>
          <a:p>
            <a:pPr lvl="1" eaLnBrk="1" hangingPunct="1">
              <a:buFont typeface="Wingdings" pitchFamily="2" charset="2"/>
              <a:buNone/>
            </a:pPr>
            <a:r>
              <a:rPr lang="en-US" altLang="zh-TW" sz="2400" dirty="0" smtClean="0"/>
              <a:t>    BSGS algorithm is deterministic while the birthday </a:t>
            </a:r>
          </a:p>
          <a:p>
            <a:pPr lvl="1" eaLnBrk="1" hangingPunct="1">
              <a:buFont typeface="Wingdings" pitchFamily="2" charset="2"/>
              <a:buNone/>
            </a:pPr>
            <a:r>
              <a:rPr lang="en-US" altLang="zh-TW" sz="2400" dirty="0" smtClean="0"/>
              <a:t>    attack algorithm is probabilistic.</a:t>
            </a:r>
          </a:p>
        </p:txBody>
      </p:sp>
      <p:graphicFrame>
        <p:nvGraphicFramePr>
          <p:cNvPr id="8194" name="Object 2"/>
          <p:cNvGraphicFramePr>
            <a:graphicFrameLocks noChangeAspect="1"/>
          </p:cNvGraphicFramePr>
          <p:nvPr/>
        </p:nvGraphicFramePr>
        <p:xfrm>
          <a:off x="6715125" y="2928938"/>
          <a:ext cx="409575" cy="390525"/>
        </p:xfrm>
        <a:graphic>
          <a:graphicData uri="http://schemas.openxmlformats.org/presentationml/2006/ole">
            <p:oleObj spid="_x0000_s7170" name="Equation" r:id="rId3" imgW="266400" imgH="253800" progId="Equation.3">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81000" y="3886200"/>
            <a:ext cx="8458200" cy="137160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a:endParaRPr>
          </a:p>
        </p:txBody>
      </p:sp>
      <p:sp>
        <p:nvSpPr>
          <p:cNvPr id="28679" name="Rectangle 2"/>
          <p:cNvSpPr>
            <a:spLocks noGrp="1" noChangeArrowheads="1"/>
          </p:cNvSpPr>
          <p:nvPr>
            <p:ph type="title"/>
          </p:nvPr>
        </p:nvSpPr>
        <p:spPr>
          <a:xfrm>
            <a:off x="685800" y="381000"/>
            <a:ext cx="7772400" cy="762000"/>
          </a:xfrm>
        </p:spPr>
        <p:txBody>
          <a:bodyPr/>
          <a:lstStyle/>
          <a:p>
            <a:pPr eaLnBrk="1" hangingPunct="1"/>
            <a:r>
              <a:rPr lang="tr-TR" smtClean="0">
                <a:latin typeface="Calibri" charset="0"/>
              </a:rPr>
              <a:t>Attack Prevention</a:t>
            </a:r>
          </a:p>
        </p:txBody>
      </p:sp>
      <p:sp>
        <p:nvSpPr>
          <p:cNvPr id="28680" name="Slide Number Placeholder 5"/>
          <p:cNvSpPr>
            <a:spLocks noGrp="1"/>
          </p:cNvSpPr>
          <p:nvPr>
            <p:ph type="sldNum" sz="quarter" idx="12"/>
          </p:nvPr>
        </p:nvSpPr>
        <p:spPr bwMode="auto">
          <a:noFill/>
          <a:ln>
            <a:miter lim="800000"/>
            <a:headEnd/>
            <a:tailEnd/>
          </a:ln>
        </p:spPr>
        <p:txBody>
          <a:bodyPr>
            <a:normAutofit fontScale="85000" lnSpcReduction="20000"/>
          </a:bodyPr>
          <a:lstStyle/>
          <a:p>
            <a:fld id="{58DAE1B8-3D4D-4995-A3FC-265AAD1E10AA}" type="slidenum">
              <a:rPr lang="en-US"/>
              <a:pPr/>
              <a:t>23</a:t>
            </a:fld>
            <a:endParaRPr lang="en-US"/>
          </a:p>
        </p:txBody>
      </p:sp>
      <p:sp>
        <p:nvSpPr>
          <p:cNvPr id="28681" name="Rectangle 8"/>
          <p:cNvSpPr>
            <a:spLocks noChangeArrowheads="1"/>
          </p:cNvSpPr>
          <p:nvPr/>
        </p:nvSpPr>
        <p:spPr bwMode="auto">
          <a:xfrm>
            <a:off x="304800" y="1524000"/>
            <a:ext cx="8534400" cy="830263"/>
          </a:xfrm>
          <a:prstGeom prst="rect">
            <a:avLst/>
          </a:prstGeom>
          <a:noFill/>
          <a:ln w="9525">
            <a:noFill/>
            <a:miter lim="800000"/>
            <a:headEnd/>
            <a:tailEnd/>
          </a:ln>
        </p:spPr>
        <p:txBody>
          <a:bodyPr>
            <a:spAutoFit/>
          </a:bodyPr>
          <a:lstStyle/>
          <a:p>
            <a:pPr algn="just"/>
            <a:r>
              <a:rPr lang="en-US">
                <a:latin typeface="Calibri" charset="0"/>
              </a:rPr>
              <a:t>The important property is the length in bits of the message digest produced by the hash function.</a:t>
            </a:r>
            <a:endParaRPr lang="tr-TR">
              <a:latin typeface="Calibri" charset="0"/>
            </a:endParaRPr>
          </a:p>
        </p:txBody>
      </p:sp>
      <p:sp>
        <p:nvSpPr>
          <p:cNvPr id="28682" name="Text Box 10"/>
          <p:cNvSpPr txBox="1">
            <a:spLocks noChangeArrowheads="1"/>
          </p:cNvSpPr>
          <p:nvPr/>
        </p:nvSpPr>
        <p:spPr bwMode="auto">
          <a:xfrm>
            <a:off x="381000" y="5467350"/>
            <a:ext cx="8458200" cy="830263"/>
          </a:xfrm>
          <a:prstGeom prst="rect">
            <a:avLst/>
          </a:prstGeom>
          <a:solidFill>
            <a:srgbClr val="800000"/>
          </a:solidFill>
          <a:ln w="9525">
            <a:noFill/>
            <a:miter lim="800000"/>
            <a:headEnd/>
            <a:tailEnd/>
          </a:ln>
        </p:spPr>
        <p:txBody>
          <a:bodyPr>
            <a:spAutoFit/>
          </a:bodyPr>
          <a:lstStyle/>
          <a:p>
            <a:r>
              <a:rPr lang="tr-TR" b="1" i="1">
                <a:solidFill>
                  <a:schemeClr val="bg1"/>
                </a:solidFill>
                <a:latin typeface="Calibri" charset="0"/>
              </a:rPr>
              <a:t>m</a:t>
            </a:r>
            <a:r>
              <a:rPr lang="tr-TR">
                <a:solidFill>
                  <a:schemeClr val="bg1"/>
                </a:solidFill>
                <a:latin typeface="Calibri" charset="0"/>
              </a:rPr>
              <a:t> should be large enough so that it’s not feasible to compute hash values!!!</a:t>
            </a:r>
          </a:p>
        </p:txBody>
      </p:sp>
      <p:grpSp>
        <p:nvGrpSpPr>
          <p:cNvPr id="2" name="Group 18"/>
          <p:cNvGrpSpPr>
            <a:grpSpLocks/>
          </p:cNvGrpSpPr>
          <p:nvPr/>
        </p:nvGrpSpPr>
        <p:grpSpPr bwMode="auto">
          <a:xfrm>
            <a:off x="685800" y="3886200"/>
            <a:ext cx="8001000" cy="1331913"/>
            <a:chOff x="432" y="2448"/>
            <a:chExt cx="5040" cy="839"/>
          </a:xfrm>
        </p:grpSpPr>
        <p:graphicFrame>
          <p:nvGraphicFramePr>
            <p:cNvPr id="28675" name="Object 3"/>
            <p:cNvGraphicFramePr>
              <a:graphicFrameLocks noChangeAspect="1"/>
            </p:cNvGraphicFramePr>
            <p:nvPr/>
          </p:nvGraphicFramePr>
          <p:xfrm>
            <a:off x="1968" y="2976"/>
            <a:ext cx="1145" cy="311"/>
          </p:xfrm>
          <a:graphic>
            <a:graphicData uri="http://schemas.openxmlformats.org/presentationml/2006/ole">
              <p:oleObj spid="_x0000_s28675" name="Equation" r:id="rId3" imgW="850680" imgH="228600" progId="Equation.3">
                <p:embed/>
              </p:oleObj>
            </a:graphicData>
          </a:graphic>
        </p:graphicFrame>
        <p:sp>
          <p:nvSpPr>
            <p:cNvPr id="28685" name="Text Box 11"/>
            <p:cNvSpPr txBox="1">
              <a:spLocks noChangeArrowheads="1"/>
            </p:cNvSpPr>
            <p:nvPr/>
          </p:nvSpPr>
          <p:spPr bwMode="auto">
            <a:xfrm>
              <a:off x="432" y="2448"/>
              <a:ext cx="5040" cy="523"/>
            </a:xfrm>
            <a:prstGeom prst="rect">
              <a:avLst/>
            </a:prstGeom>
            <a:noFill/>
            <a:ln w="9525">
              <a:noFill/>
              <a:miter lim="800000"/>
              <a:headEnd/>
              <a:tailEnd/>
            </a:ln>
          </p:spPr>
          <p:txBody>
            <a:bodyPr>
              <a:spAutoFit/>
            </a:bodyPr>
            <a:lstStyle/>
            <a:p>
              <a:r>
                <a:rPr lang="en-US">
                  <a:latin typeface="Calibri" charset="0"/>
                </a:rPr>
                <a:t>The 0.5 probability of collision for  m bit hash, expected number of operation </a:t>
              </a:r>
              <a:r>
                <a:rPr lang="en-US" i="1">
                  <a:latin typeface="Calibri" charset="0"/>
                </a:rPr>
                <a:t>k</a:t>
              </a:r>
              <a:r>
                <a:rPr lang="en-US">
                  <a:latin typeface="Calibri" charset="0"/>
                </a:rPr>
                <a:t> before finding a collision is very close to</a:t>
              </a:r>
              <a:endParaRPr lang="tr-TR">
                <a:latin typeface="Calibri" charset="0"/>
              </a:endParaRPr>
            </a:p>
          </p:txBody>
        </p:sp>
      </p:grpSp>
      <p:sp>
        <p:nvSpPr>
          <p:cNvPr id="28684" name="Rectangle 13"/>
          <p:cNvSpPr>
            <a:spLocks noChangeArrowheads="1"/>
          </p:cNvSpPr>
          <p:nvPr/>
        </p:nvSpPr>
        <p:spPr bwMode="auto">
          <a:xfrm>
            <a:off x="685800" y="2590800"/>
            <a:ext cx="6934200" cy="830263"/>
          </a:xfrm>
          <a:prstGeom prst="rect">
            <a:avLst/>
          </a:prstGeom>
          <a:noFill/>
          <a:ln w="9525">
            <a:noFill/>
            <a:miter lim="800000"/>
            <a:headEnd/>
            <a:tailEnd/>
          </a:ln>
        </p:spPr>
        <p:txBody>
          <a:bodyPr>
            <a:spAutoFit/>
          </a:bodyPr>
          <a:lstStyle/>
          <a:p>
            <a:r>
              <a:rPr lang="en-US">
                <a:latin typeface="Calibri" charset="0"/>
              </a:rPr>
              <a:t>If  the number of </a:t>
            </a:r>
            <a:r>
              <a:rPr lang="en-US" i="1">
                <a:latin typeface="Calibri" charset="0"/>
              </a:rPr>
              <a:t>m </a:t>
            </a:r>
            <a:r>
              <a:rPr lang="en-US">
                <a:latin typeface="Calibri" charset="0"/>
              </a:rPr>
              <a:t>bit hash , the cardinality </a:t>
            </a:r>
            <a:r>
              <a:rPr lang="en-US" i="1">
                <a:latin typeface="Calibri" charset="0"/>
              </a:rPr>
              <a:t>n</a:t>
            </a:r>
            <a:r>
              <a:rPr lang="en-US">
                <a:latin typeface="Calibri" charset="0"/>
              </a:rPr>
              <a:t> of the hash function is</a:t>
            </a:r>
            <a:endParaRPr lang="tr-TR">
              <a:latin typeface="Calibri" charset="0"/>
            </a:endParaRPr>
          </a:p>
        </p:txBody>
      </p:sp>
      <p:graphicFrame>
        <p:nvGraphicFramePr>
          <p:cNvPr id="28674" name="Object 2"/>
          <p:cNvGraphicFramePr>
            <a:graphicFrameLocks noChangeAspect="1"/>
          </p:cNvGraphicFramePr>
          <p:nvPr/>
        </p:nvGraphicFramePr>
        <p:xfrm>
          <a:off x="3810000" y="3335338"/>
          <a:ext cx="852488" cy="374650"/>
        </p:xfrm>
        <a:graphic>
          <a:graphicData uri="http://schemas.openxmlformats.org/presentationml/2006/ole">
            <p:oleObj spid="_x0000_s28674" name="Equation" r:id="rId4" imgW="431640" imgH="203040" progId="Equation.3">
              <p:embed/>
            </p:oleObj>
          </a:graphicData>
        </a:graphic>
      </p:graphicFrame>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tr-TR" smtClean="0">
                <a:latin typeface="Calibri" charset="0"/>
              </a:rPr>
              <a:t>Definition</a:t>
            </a:r>
            <a:endParaRPr lang="en-US" smtClean="0">
              <a:latin typeface="Calibri" charset="0"/>
            </a:endParaRPr>
          </a:p>
        </p:txBody>
      </p:sp>
      <p:sp>
        <p:nvSpPr>
          <p:cNvPr id="16387" name="Slide Number Placeholder 4"/>
          <p:cNvSpPr>
            <a:spLocks noGrp="1"/>
          </p:cNvSpPr>
          <p:nvPr>
            <p:ph type="sldNum" sz="quarter" idx="12"/>
          </p:nvPr>
        </p:nvSpPr>
        <p:spPr bwMode="auto">
          <a:noFill/>
          <a:ln>
            <a:miter lim="800000"/>
            <a:headEnd/>
            <a:tailEnd/>
          </a:ln>
        </p:spPr>
        <p:txBody>
          <a:bodyPr>
            <a:normAutofit fontScale="85000" lnSpcReduction="20000"/>
          </a:bodyPr>
          <a:lstStyle/>
          <a:p>
            <a:fld id="{DC1CC0E0-BF6B-474F-AA1E-AB119494FAD0}" type="slidenum">
              <a:rPr lang="en-US"/>
              <a:pPr/>
              <a:t>3</a:t>
            </a:fld>
            <a:endParaRPr lang="en-US"/>
          </a:p>
        </p:txBody>
      </p:sp>
      <p:sp>
        <p:nvSpPr>
          <p:cNvPr id="16388" name="Text Box 3"/>
          <p:cNvSpPr txBox="1">
            <a:spLocks noChangeArrowheads="1"/>
          </p:cNvSpPr>
          <p:nvPr/>
        </p:nvSpPr>
        <p:spPr bwMode="auto">
          <a:xfrm>
            <a:off x="838200" y="2286000"/>
            <a:ext cx="7543800" cy="3600986"/>
          </a:xfrm>
          <a:prstGeom prst="rect">
            <a:avLst/>
          </a:prstGeom>
          <a:noFill/>
          <a:ln w="9525">
            <a:noFill/>
            <a:miter lim="800000"/>
            <a:headEnd/>
            <a:tailEnd/>
          </a:ln>
        </p:spPr>
        <p:txBody>
          <a:bodyPr>
            <a:spAutoFit/>
          </a:bodyPr>
          <a:lstStyle/>
          <a:p>
            <a:r>
              <a:rPr lang="tr-TR" sz="3200" dirty="0">
                <a:solidFill>
                  <a:srgbClr val="FF0000"/>
                </a:solidFill>
                <a:latin typeface="Calibri" charset="0"/>
              </a:rPr>
              <a:t>Birthday</a:t>
            </a:r>
            <a:r>
              <a:rPr lang="tr-TR" sz="3200" dirty="0">
                <a:latin typeface="Calibri" charset="0"/>
              </a:rPr>
              <a:t> attacks </a:t>
            </a:r>
            <a:r>
              <a:rPr lang="en-US" sz="3200" dirty="0">
                <a:latin typeface="Calibri" charset="0"/>
              </a:rPr>
              <a:t>are a class of brute-force techniques</a:t>
            </a:r>
            <a:r>
              <a:rPr lang="tr-TR" sz="3200" dirty="0">
                <a:latin typeface="Calibri" charset="0"/>
              </a:rPr>
              <a:t> that target </a:t>
            </a:r>
            <a:r>
              <a:rPr lang="tr-TR" sz="3200" dirty="0">
                <a:solidFill>
                  <a:srgbClr val="FF0000"/>
                </a:solidFill>
                <a:latin typeface="Calibri" charset="0"/>
              </a:rPr>
              <a:t>the cryptographic hash functions</a:t>
            </a:r>
            <a:r>
              <a:rPr lang="tr-TR" sz="3200" dirty="0">
                <a:latin typeface="Calibri" charset="0"/>
              </a:rPr>
              <a:t>. The goal is to take a cryptographic hash function and find two different inputs that produce the same output.</a:t>
            </a:r>
          </a:p>
          <a:p>
            <a:endParaRPr lang="tr-TR" dirty="0">
              <a:latin typeface="Calibri" charset="0"/>
            </a:endParaRPr>
          </a:p>
          <a:p>
            <a:endParaRPr lang="en-US" dirty="0">
              <a:latin typeface="Calibri" charset="0"/>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tr-TR" smtClean="0">
                <a:latin typeface="Calibri" charset="0"/>
              </a:rPr>
              <a:t>The Birthday Problem</a:t>
            </a:r>
            <a:endParaRPr lang="en-US" smtClean="0">
              <a:latin typeface="Calibri" charset="0"/>
            </a:endParaRPr>
          </a:p>
        </p:txBody>
      </p:sp>
      <p:sp>
        <p:nvSpPr>
          <p:cNvPr id="17411" name="Slide Number Placeholder 5"/>
          <p:cNvSpPr>
            <a:spLocks noGrp="1"/>
          </p:cNvSpPr>
          <p:nvPr>
            <p:ph type="sldNum" sz="quarter" idx="12"/>
          </p:nvPr>
        </p:nvSpPr>
        <p:spPr bwMode="auto">
          <a:noFill/>
          <a:ln>
            <a:miter lim="800000"/>
            <a:headEnd/>
            <a:tailEnd/>
          </a:ln>
        </p:spPr>
        <p:txBody>
          <a:bodyPr>
            <a:normAutofit fontScale="85000" lnSpcReduction="20000"/>
          </a:bodyPr>
          <a:lstStyle/>
          <a:p>
            <a:fld id="{D10F8E94-3A2F-4671-9D03-F2C52E455922}" type="slidenum">
              <a:rPr lang="en-US"/>
              <a:pPr/>
              <a:t>4</a:t>
            </a:fld>
            <a:endParaRPr lang="en-US"/>
          </a:p>
        </p:txBody>
      </p:sp>
      <p:sp>
        <p:nvSpPr>
          <p:cNvPr id="17412" name="Text Box 4"/>
          <p:cNvSpPr txBox="1">
            <a:spLocks noChangeArrowheads="1"/>
          </p:cNvSpPr>
          <p:nvPr/>
        </p:nvSpPr>
        <p:spPr bwMode="auto">
          <a:xfrm>
            <a:off x="609600" y="2286000"/>
            <a:ext cx="8001000" cy="1661993"/>
          </a:xfrm>
          <a:prstGeom prst="rect">
            <a:avLst/>
          </a:prstGeom>
          <a:noFill/>
          <a:ln w="9525">
            <a:noFill/>
            <a:miter lim="800000"/>
            <a:headEnd/>
            <a:tailEnd/>
          </a:ln>
        </p:spPr>
        <p:txBody>
          <a:bodyPr>
            <a:spAutoFit/>
          </a:bodyPr>
          <a:lstStyle/>
          <a:p>
            <a:pPr algn="just">
              <a:spcBef>
                <a:spcPct val="20000"/>
              </a:spcBef>
            </a:pPr>
            <a:r>
              <a:rPr lang="en-US" sz="2800" dirty="0">
                <a:latin typeface="Calibri" charset="0"/>
              </a:rPr>
              <a:t>What is the probability that </a:t>
            </a:r>
            <a:r>
              <a:rPr lang="en-US" sz="2800" dirty="0">
                <a:solidFill>
                  <a:srgbClr val="FF0000"/>
                </a:solidFill>
                <a:latin typeface="Calibri" charset="0"/>
              </a:rPr>
              <a:t>at least two of </a:t>
            </a:r>
            <a:r>
              <a:rPr lang="en-US" sz="2800" i="1" dirty="0" smtClean="0">
                <a:solidFill>
                  <a:srgbClr val="FF0000"/>
                </a:solidFill>
                <a:latin typeface="Calibri" charset="0"/>
              </a:rPr>
              <a:t>r</a:t>
            </a:r>
            <a:r>
              <a:rPr lang="en-US" sz="2800" dirty="0" smtClean="0">
                <a:solidFill>
                  <a:srgbClr val="FF0000"/>
                </a:solidFill>
                <a:latin typeface="Calibri" charset="0"/>
              </a:rPr>
              <a:t> </a:t>
            </a:r>
            <a:r>
              <a:rPr lang="en-US" sz="2800" dirty="0">
                <a:solidFill>
                  <a:srgbClr val="FF0000"/>
                </a:solidFill>
                <a:latin typeface="Calibri" charset="0"/>
              </a:rPr>
              <a:t>randomly selected people</a:t>
            </a:r>
            <a:r>
              <a:rPr lang="en-US" sz="2800" dirty="0">
                <a:latin typeface="Calibri" charset="0"/>
              </a:rPr>
              <a:t> have the same birthday? (Same month and day, but not necessarily the same year</a:t>
            </a:r>
            <a:r>
              <a:rPr lang="tr-TR" sz="2800" dirty="0">
                <a:latin typeface="Calibri" charset="0"/>
              </a:rPr>
              <a:t>.)</a:t>
            </a:r>
          </a:p>
          <a:p>
            <a:pPr algn="just"/>
            <a:endParaRPr lang="en-US" dirty="0">
              <a:latin typeface="Calibri" charset="0"/>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tr-TR" smtClean="0">
                <a:latin typeface="Calibri" charset="0"/>
              </a:rPr>
              <a:t>The Birthday Paradox</a:t>
            </a:r>
            <a:endParaRPr lang="en-US" smtClean="0">
              <a:latin typeface="Calibri" charset="0"/>
            </a:endParaRPr>
          </a:p>
        </p:txBody>
      </p:sp>
      <p:sp>
        <p:nvSpPr>
          <p:cNvPr id="18435" name="Slide Number Placeholder 5"/>
          <p:cNvSpPr>
            <a:spLocks noGrp="1"/>
          </p:cNvSpPr>
          <p:nvPr>
            <p:ph type="sldNum" sz="quarter" idx="12"/>
          </p:nvPr>
        </p:nvSpPr>
        <p:spPr bwMode="auto">
          <a:noFill/>
          <a:ln>
            <a:miter lim="800000"/>
            <a:headEnd/>
            <a:tailEnd/>
          </a:ln>
        </p:spPr>
        <p:txBody>
          <a:bodyPr>
            <a:normAutofit fontScale="85000" lnSpcReduction="20000"/>
          </a:bodyPr>
          <a:lstStyle/>
          <a:p>
            <a:fld id="{B3F61CCC-BA62-457C-9C8B-0EA69ED564EB}" type="slidenum">
              <a:rPr lang="en-US"/>
              <a:pPr/>
              <a:t>5</a:t>
            </a:fld>
            <a:endParaRPr lang="en-US"/>
          </a:p>
        </p:txBody>
      </p:sp>
      <p:sp>
        <p:nvSpPr>
          <p:cNvPr id="18436" name="Rectangle 4"/>
          <p:cNvSpPr>
            <a:spLocks noChangeArrowheads="1"/>
          </p:cNvSpPr>
          <p:nvPr/>
        </p:nvSpPr>
        <p:spPr bwMode="auto">
          <a:xfrm>
            <a:off x="762000" y="1981200"/>
            <a:ext cx="7315200" cy="954088"/>
          </a:xfrm>
          <a:prstGeom prst="rect">
            <a:avLst/>
          </a:prstGeom>
          <a:noFill/>
          <a:ln w="9525">
            <a:noFill/>
            <a:miter lim="800000"/>
            <a:headEnd/>
            <a:tailEnd/>
          </a:ln>
        </p:spPr>
        <p:txBody>
          <a:bodyPr>
            <a:spAutoFit/>
          </a:bodyPr>
          <a:lstStyle/>
          <a:p>
            <a:r>
              <a:rPr lang="en-US" sz="2800" b="1" dirty="0">
                <a:latin typeface="Calibri" charset="0"/>
              </a:rPr>
              <a:t>How large must </a:t>
            </a:r>
            <a:r>
              <a:rPr lang="en-US" sz="2800" b="1" i="1" dirty="0" smtClean="0">
                <a:latin typeface="Calibri" charset="0"/>
              </a:rPr>
              <a:t>r</a:t>
            </a:r>
            <a:r>
              <a:rPr lang="en-US" sz="2800" b="1" dirty="0" smtClean="0">
                <a:latin typeface="Calibri" charset="0"/>
              </a:rPr>
              <a:t> </a:t>
            </a:r>
            <a:r>
              <a:rPr lang="en-US" sz="2800" b="1" dirty="0">
                <a:latin typeface="Calibri" charset="0"/>
              </a:rPr>
              <a:t>be so that the probability is greater than 50 percent? </a:t>
            </a:r>
          </a:p>
        </p:txBody>
      </p:sp>
      <p:sp>
        <p:nvSpPr>
          <p:cNvPr id="14341" name="Rectangle 5"/>
          <p:cNvSpPr>
            <a:spLocks noChangeArrowheads="1"/>
          </p:cNvSpPr>
          <p:nvPr/>
        </p:nvSpPr>
        <p:spPr bwMode="auto">
          <a:xfrm>
            <a:off x="2667000" y="3429000"/>
            <a:ext cx="3733800" cy="523220"/>
          </a:xfrm>
          <a:prstGeom prst="rect">
            <a:avLst/>
          </a:prstGeom>
          <a:noFill/>
          <a:ln w="9525">
            <a:noFill/>
            <a:miter lim="800000"/>
            <a:headEnd/>
            <a:tailEnd/>
          </a:ln>
        </p:spPr>
        <p:txBody>
          <a:bodyPr>
            <a:spAutoFit/>
          </a:bodyPr>
          <a:lstStyle/>
          <a:p>
            <a:pPr algn="ctr"/>
            <a:r>
              <a:rPr lang="tr-TR" sz="2800" dirty="0">
                <a:latin typeface="Calibri" charset="0"/>
              </a:rPr>
              <a:t>T</a:t>
            </a:r>
            <a:r>
              <a:rPr lang="en-US" sz="2800" dirty="0">
                <a:latin typeface="Calibri" charset="0"/>
              </a:rPr>
              <a:t>he answer is 23 </a:t>
            </a:r>
          </a:p>
        </p:txBody>
      </p:sp>
      <p:sp>
        <p:nvSpPr>
          <p:cNvPr id="14344" name="Text Box 8"/>
          <p:cNvSpPr txBox="1">
            <a:spLocks noChangeArrowheads="1"/>
          </p:cNvSpPr>
          <p:nvPr/>
        </p:nvSpPr>
        <p:spPr bwMode="auto">
          <a:xfrm>
            <a:off x="914400" y="4419600"/>
            <a:ext cx="7331075" cy="954107"/>
          </a:xfrm>
          <a:prstGeom prst="rect">
            <a:avLst/>
          </a:prstGeom>
          <a:noFill/>
          <a:ln w="9525">
            <a:noFill/>
            <a:miter lim="800000"/>
            <a:headEnd/>
            <a:tailEnd/>
          </a:ln>
        </p:spPr>
        <p:txBody>
          <a:bodyPr>
            <a:spAutoFit/>
          </a:bodyPr>
          <a:lstStyle/>
          <a:p>
            <a:pPr algn="ctr"/>
            <a:r>
              <a:rPr lang="tr-TR" sz="2800" dirty="0">
                <a:latin typeface="Calibri" charset="0"/>
              </a:rPr>
              <a:t>I</a:t>
            </a:r>
            <a:r>
              <a:rPr lang="en-US" sz="2800" dirty="0">
                <a:latin typeface="Calibri" charset="0"/>
              </a:rPr>
              <a:t>t is a paradox in the sense that a mathematical </a:t>
            </a:r>
            <a:r>
              <a:rPr lang="en-US" sz="2800" dirty="0" err="1">
                <a:latin typeface="Calibri" charset="0"/>
              </a:rPr>
              <a:t>trut</a:t>
            </a:r>
            <a:r>
              <a:rPr lang="tr-TR" sz="2800" dirty="0">
                <a:latin typeface="Calibri" charset="0"/>
              </a:rPr>
              <a:t>h </a:t>
            </a:r>
            <a:r>
              <a:rPr lang="en-US" sz="2800" dirty="0">
                <a:latin typeface="Calibri" charset="0"/>
              </a:rPr>
              <a:t>contradicts common intuition</a:t>
            </a:r>
            <a:r>
              <a:rPr lang="tr-TR" sz="2800" dirty="0">
                <a:latin typeface="Calibri" charset="0"/>
              </a:rPr>
              <a:t>.</a:t>
            </a:r>
            <a:endParaRPr lang="en-US" sz="2800" dirty="0">
              <a:latin typeface="Calibri"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fade">
                                      <p:cBhvr>
                                        <p:cTn id="7" dur="2000"/>
                                        <p:tgtEl>
                                          <p:spTgt spid="143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44"/>
                                        </p:tgtEl>
                                        <p:attrNameLst>
                                          <p:attrName>style.visibility</p:attrName>
                                        </p:attrNameLst>
                                      </p:cBhvr>
                                      <p:to>
                                        <p:strVal val="visible"/>
                                      </p:to>
                                    </p:set>
                                    <p:animEffect transition="in" filter="fade">
                                      <p:cBhvr>
                                        <p:cTn id="12" dur="2000"/>
                                        <p:tgtEl>
                                          <p:spTgt spid="14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143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latin typeface="Calibri" charset="0"/>
              </a:rPr>
              <a:t>Birthday Calendar Wall</a:t>
            </a:r>
          </a:p>
        </p:txBody>
      </p:sp>
      <p:sp>
        <p:nvSpPr>
          <p:cNvPr id="20483" name="Slide Number Placeholder 3"/>
          <p:cNvSpPr>
            <a:spLocks noGrp="1"/>
          </p:cNvSpPr>
          <p:nvPr>
            <p:ph type="sldNum" sz="quarter" idx="12"/>
          </p:nvPr>
        </p:nvSpPr>
        <p:spPr bwMode="auto">
          <a:noFill/>
          <a:ln>
            <a:miter lim="800000"/>
            <a:headEnd/>
            <a:tailEnd/>
          </a:ln>
        </p:spPr>
        <p:txBody>
          <a:bodyPr>
            <a:normAutofit fontScale="85000" lnSpcReduction="20000"/>
          </a:bodyPr>
          <a:lstStyle/>
          <a:p>
            <a:fld id="{F1DBAC89-740F-46EF-B953-6263511FBE1A}" type="slidenum">
              <a:rPr lang="en-US"/>
              <a:pPr/>
              <a:t>6</a:t>
            </a:fld>
            <a:endParaRPr lang="en-US"/>
          </a:p>
        </p:txBody>
      </p:sp>
      <p:graphicFrame>
        <p:nvGraphicFramePr>
          <p:cNvPr id="10" name="Table 9"/>
          <p:cNvGraphicFramePr>
            <a:graphicFrameLocks noGrp="1"/>
          </p:cNvGraphicFramePr>
          <p:nvPr/>
        </p:nvGraphicFramePr>
        <p:xfrm>
          <a:off x="609600" y="1981200"/>
          <a:ext cx="7696200" cy="3810000"/>
        </p:xfrm>
        <a:graphic>
          <a:graphicData uri="http://schemas.openxmlformats.org/drawingml/2006/table">
            <a:tbl>
              <a:tblPr/>
              <a:tblGrid>
                <a:gridCol w="487363"/>
                <a:gridCol w="231775"/>
                <a:gridCol w="233362"/>
                <a:gridCol w="231775"/>
                <a:gridCol w="233363"/>
                <a:gridCol w="231775"/>
                <a:gridCol w="233362"/>
                <a:gridCol w="231775"/>
                <a:gridCol w="233363"/>
                <a:gridCol w="231775"/>
                <a:gridCol w="233362"/>
                <a:gridCol w="231775"/>
                <a:gridCol w="233363"/>
                <a:gridCol w="231775"/>
                <a:gridCol w="233362"/>
                <a:gridCol w="231775"/>
                <a:gridCol w="233363"/>
                <a:gridCol w="231775"/>
                <a:gridCol w="233362"/>
                <a:gridCol w="231775"/>
                <a:gridCol w="233363"/>
                <a:gridCol w="231775"/>
                <a:gridCol w="233362"/>
                <a:gridCol w="231775"/>
                <a:gridCol w="233363"/>
                <a:gridCol w="231775"/>
                <a:gridCol w="233362"/>
                <a:gridCol w="231775"/>
                <a:gridCol w="233363"/>
                <a:gridCol w="231775"/>
                <a:gridCol w="233362"/>
                <a:gridCol w="231775"/>
              </a:tblGrid>
              <a:tr h="3175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Verdana" charset="0"/>
                          <a:ea typeface="ＭＳ Ｐゴシック" charset="-128"/>
                        </a:rPr>
                        <a:t>Jan</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30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31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r>
              <a:tr h="3175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Verdana" charset="0"/>
                          <a:ea typeface="ＭＳ Ｐゴシック" charset="-128"/>
                        </a:rPr>
                        <a:t>Feb</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 </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6A6A6"/>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 </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6A6A6"/>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 </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6A6A6"/>
                    </a:solidFill>
                  </a:tcPr>
                </a:tc>
              </a:tr>
              <a:tr h="3175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Verdana" charset="0"/>
                          <a:ea typeface="ＭＳ Ｐゴシック" charset="-128"/>
                        </a:rPr>
                        <a:t>Mar</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30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31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r>
              <a:tr h="3175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Verdana" charset="0"/>
                          <a:ea typeface="ＭＳ Ｐゴシック" charset="-128"/>
                        </a:rPr>
                        <a:t>Apr</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30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 </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6A6A6"/>
                    </a:solidFill>
                  </a:tcPr>
                </a:tc>
              </a:tr>
              <a:tr h="3175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Verdana" charset="0"/>
                          <a:ea typeface="ＭＳ Ｐゴシック" charset="-128"/>
                        </a:rPr>
                        <a:t>May</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30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 </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6A6A6"/>
                    </a:solidFill>
                  </a:tcPr>
                </a:tc>
              </a:tr>
              <a:tr h="3175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Verdana" charset="0"/>
                          <a:ea typeface="ＭＳ Ｐゴシック" charset="-128"/>
                        </a:rPr>
                        <a:t>Jun</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30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 </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6A6A6"/>
                    </a:solidFill>
                  </a:tcPr>
                </a:tc>
              </a:tr>
              <a:tr h="3175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Verdana" charset="0"/>
                          <a:ea typeface="ＭＳ Ｐゴシック" charset="-128"/>
                        </a:rPr>
                        <a:t>Jul</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30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31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r>
              <a:tr h="3175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Verdana" charset="0"/>
                          <a:ea typeface="ＭＳ Ｐゴシック" charset="-128"/>
                        </a:rPr>
                        <a:t>Aug</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30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31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r>
              <a:tr h="3175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Verdana" charset="0"/>
                          <a:ea typeface="ＭＳ Ｐゴシック" charset="-128"/>
                        </a:rPr>
                        <a:t>Sep</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30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 </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6A6A6"/>
                    </a:solidFill>
                  </a:tcPr>
                </a:tc>
              </a:tr>
              <a:tr h="3175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Verdana" charset="0"/>
                          <a:ea typeface="ＭＳ Ｐゴシック" charset="-128"/>
                        </a:rPr>
                        <a:t>Oct</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30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31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r>
              <a:tr h="3175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Verdana" charset="0"/>
                          <a:ea typeface="ＭＳ Ｐゴシック" charset="-128"/>
                        </a:rPr>
                        <a:t>Nov</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30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 </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6A6A6"/>
                    </a:solidFill>
                  </a:tcPr>
                </a:tc>
              </a:tr>
              <a:tr h="3175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Verdana" charset="0"/>
                          <a:ea typeface="ＭＳ Ｐゴシック" charset="-128"/>
                        </a:rPr>
                        <a:t>Dec</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19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22</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23</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24</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25</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26</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27</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28</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29</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30</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charset="0"/>
                          <a:ea typeface="ＭＳ Ｐゴシック" charset="-128"/>
                        </a:rPr>
                        <a:t>31</a:t>
                      </a:r>
                    </a:p>
                  </a:txBody>
                  <a:tcPr marL="8771" marR="8771" marT="87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E9AF"/>
                    </a:solidFill>
                  </a:tcPr>
                </a:tc>
              </a:tr>
            </a:tbl>
          </a:graphicData>
        </a:graphic>
      </p:graphicFrame>
      <p:sp>
        <p:nvSpPr>
          <p:cNvPr id="20915" name="Rectangle 3"/>
          <p:cNvSpPr txBox="1">
            <a:spLocks noChangeArrowheads="1"/>
          </p:cNvSpPr>
          <p:nvPr/>
        </p:nvSpPr>
        <p:spPr bwMode="auto">
          <a:xfrm>
            <a:off x="457200" y="1500174"/>
            <a:ext cx="8064500" cy="557226"/>
          </a:xfrm>
          <a:prstGeom prst="rect">
            <a:avLst/>
          </a:prstGeom>
          <a:noFill/>
          <a:ln w="9525">
            <a:noFill/>
            <a:miter lim="800000"/>
            <a:headEnd/>
            <a:tailEnd/>
          </a:ln>
        </p:spPr>
        <p:txBody>
          <a:bodyPr/>
          <a:lstStyle/>
          <a:p>
            <a:pPr marL="273050" indent="-273050">
              <a:spcBef>
                <a:spcPts val="600"/>
              </a:spcBef>
              <a:buClr>
                <a:schemeClr val="accent1"/>
              </a:buClr>
              <a:buSzPct val="76000"/>
              <a:buFont typeface="Wingdings 3" charset="2"/>
              <a:buChar char=""/>
            </a:pPr>
            <a:r>
              <a:rPr lang="en-US" sz="2800" dirty="0">
                <a:latin typeface="Calibri" charset="0"/>
              </a:rPr>
              <a:t>Equivalence to our hashing space</a:t>
            </a:r>
          </a:p>
          <a:p>
            <a:pPr marL="547688" lvl="1" indent="-273050">
              <a:spcBef>
                <a:spcPts val="500"/>
              </a:spcBef>
              <a:buClr>
                <a:schemeClr val="accent2"/>
              </a:buClr>
              <a:buSzPct val="76000"/>
              <a:buFont typeface="Wingdings" pitchFamily="2" charset="2"/>
              <a:buNone/>
            </a:pPr>
            <a:endParaRPr lang="en-US" sz="2000" dirty="0">
              <a:solidFill>
                <a:schemeClr val="tx2"/>
              </a:solidFill>
              <a:latin typeface="Calibri" charset="0"/>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tr-TR" smtClean="0">
                <a:latin typeface="Calibri" charset="0"/>
              </a:rPr>
              <a:t>Calculating the Probability-1</a:t>
            </a:r>
            <a:endParaRPr lang="en-US" smtClean="0">
              <a:latin typeface="Calibri" charset="0"/>
            </a:endParaRPr>
          </a:p>
        </p:txBody>
      </p:sp>
      <p:sp>
        <p:nvSpPr>
          <p:cNvPr id="21507" name="Slide Number Placeholder 5"/>
          <p:cNvSpPr>
            <a:spLocks noGrp="1"/>
          </p:cNvSpPr>
          <p:nvPr>
            <p:ph type="sldNum" sz="quarter" idx="12"/>
          </p:nvPr>
        </p:nvSpPr>
        <p:spPr bwMode="auto">
          <a:noFill/>
          <a:ln>
            <a:miter lim="800000"/>
            <a:headEnd/>
            <a:tailEnd/>
          </a:ln>
        </p:spPr>
        <p:txBody>
          <a:bodyPr>
            <a:normAutofit fontScale="85000" lnSpcReduction="20000"/>
          </a:bodyPr>
          <a:lstStyle/>
          <a:p>
            <a:fld id="{F916E489-1563-4F3E-B8FE-1D1789F2E6AC}" type="slidenum">
              <a:rPr lang="en-US"/>
              <a:pPr/>
              <a:t>7</a:t>
            </a:fld>
            <a:endParaRPr lang="en-US"/>
          </a:p>
        </p:txBody>
      </p:sp>
      <p:sp>
        <p:nvSpPr>
          <p:cNvPr id="21508" name="Rectangle 3"/>
          <p:cNvSpPr>
            <a:spLocks noGrp="1" noChangeArrowheads="1"/>
          </p:cNvSpPr>
          <p:nvPr>
            <p:ph sz="quarter" idx="1"/>
          </p:nvPr>
        </p:nvSpPr>
        <p:spPr/>
        <p:txBody>
          <a:bodyPr/>
          <a:lstStyle/>
          <a:p>
            <a:pPr eaLnBrk="1" hangingPunct="1"/>
            <a:r>
              <a:rPr lang="tr-TR" smtClean="0">
                <a:latin typeface="Calibri" charset="0"/>
              </a:rPr>
              <a:t>Assumptions</a:t>
            </a:r>
          </a:p>
          <a:p>
            <a:pPr lvl="1" eaLnBrk="1" hangingPunct="1"/>
            <a:r>
              <a:rPr lang="tr-TR" smtClean="0">
                <a:latin typeface="Calibri" charset="0"/>
              </a:rPr>
              <a:t>Nobody </a:t>
            </a:r>
            <a:r>
              <a:rPr lang="en-US" smtClean="0">
                <a:latin typeface="Calibri" charset="0"/>
              </a:rPr>
              <a:t>was born on February 29 </a:t>
            </a:r>
            <a:endParaRPr lang="tr-TR" smtClean="0">
              <a:latin typeface="Calibri" charset="0"/>
            </a:endParaRPr>
          </a:p>
          <a:p>
            <a:pPr lvl="1" eaLnBrk="1" hangingPunct="1"/>
            <a:r>
              <a:rPr lang="en-US" smtClean="0">
                <a:latin typeface="Calibri" charset="0"/>
              </a:rPr>
              <a:t>People's birthdays are equally distributed over the other 365 days of the year</a:t>
            </a:r>
            <a:endParaRPr lang="tr-TR" smtClean="0">
              <a:latin typeface="Calibri" charset="0"/>
            </a:endParaRPr>
          </a:p>
          <a:p>
            <a:pPr eaLnBrk="1" hangingPunct="1"/>
            <a:endParaRPr lang="en-US" smtClean="0">
              <a:latin typeface="Calibri" charset="0"/>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pPr eaLnBrk="1" hangingPunct="1"/>
            <a:r>
              <a:rPr lang="tr-TR" smtClean="0">
                <a:latin typeface="Calibri" charset="0"/>
              </a:rPr>
              <a:t>Calculating the Probability-2</a:t>
            </a:r>
            <a:endParaRPr lang="en-US" smtClean="0">
              <a:latin typeface="Calibri" charset="0"/>
            </a:endParaRPr>
          </a:p>
        </p:txBody>
      </p:sp>
      <p:sp>
        <p:nvSpPr>
          <p:cNvPr id="22534" name="Slide Number Placeholder 5"/>
          <p:cNvSpPr>
            <a:spLocks noGrp="1"/>
          </p:cNvSpPr>
          <p:nvPr>
            <p:ph type="sldNum" sz="quarter" idx="12"/>
          </p:nvPr>
        </p:nvSpPr>
        <p:spPr bwMode="auto">
          <a:noFill/>
          <a:ln>
            <a:miter lim="800000"/>
            <a:headEnd/>
            <a:tailEnd/>
          </a:ln>
        </p:spPr>
        <p:txBody>
          <a:bodyPr>
            <a:normAutofit fontScale="85000" lnSpcReduction="20000"/>
          </a:bodyPr>
          <a:lstStyle/>
          <a:p>
            <a:fld id="{3BFDCE77-2EE9-4B30-A14E-A21B16B8862D}" type="slidenum">
              <a:rPr lang="en-US"/>
              <a:pPr/>
              <a:t>8</a:t>
            </a:fld>
            <a:endParaRPr lang="en-US"/>
          </a:p>
        </p:txBody>
      </p:sp>
      <p:sp>
        <p:nvSpPr>
          <p:cNvPr id="22535" name="Rectangle 3"/>
          <p:cNvSpPr>
            <a:spLocks noGrp="1" noChangeArrowheads="1"/>
          </p:cNvSpPr>
          <p:nvPr>
            <p:ph sz="quarter" idx="1"/>
          </p:nvPr>
        </p:nvSpPr>
        <p:spPr>
          <a:xfrm>
            <a:off x="457200" y="1600200"/>
            <a:ext cx="8229600" cy="4876800"/>
          </a:xfrm>
        </p:spPr>
        <p:txBody>
          <a:bodyPr/>
          <a:lstStyle/>
          <a:p>
            <a:pPr eaLnBrk="1" hangingPunct="1"/>
            <a:r>
              <a:rPr lang="tr-TR" sz="2400" smtClean="0">
                <a:latin typeface="Calibri" charset="0"/>
              </a:rPr>
              <a:t>In a room of </a:t>
            </a:r>
            <a:r>
              <a:rPr lang="tr-TR" sz="2400" i="1" smtClean="0">
                <a:latin typeface="Calibri" charset="0"/>
              </a:rPr>
              <a:t>k</a:t>
            </a:r>
            <a:r>
              <a:rPr lang="tr-TR" sz="2400" smtClean="0">
                <a:latin typeface="Calibri" charset="0"/>
              </a:rPr>
              <a:t> people</a:t>
            </a:r>
          </a:p>
          <a:p>
            <a:pPr lvl="1" eaLnBrk="1" hangingPunct="1">
              <a:buFontTx/>
              <a:buNone/>
            </a:pPr>
            <a:r>
              <a:rPr lang="tr-TR" i="1" smtClean="0">
                <a:latin typeface="Calibri" charset="0"/>
              </a:rPr>
              <a:t>q</a:t>
            </a:r>
            <a:r>
              <a:rPr lang="tr-TR" smtClean="0">
                <a:latin typeface="Calibri" charset="0"/>
              </a:rPr>
              <a:t>: </a:t>
            </a:r>
            <a:r>
              <a:rPr lang="tr-TR" sz="2400" smtClean="0">
                <a:latin typeface="Calibri" charset="0"/>
              </a:rPr>
              <a:t>the prob. all people have different birthdays</a:t>
            </a:r>
          </a:p>
          <a:p>
            <a:pPr eaLnBrk="1" hangingPunct="1"/>
            <a:endParaRPr lang="en-US" sz="2400" smtClean="0">
              <a:latin typeface="Calibri" charset="0"/>
            </a:endParaRPr>
          </a:p>
        </p:txBody>
      </p:sp>
      <p:graphicFrame>
        <p:nvGraphicFramePr>
          <p:cNvPr id="22530" name="Object 2"/>
          <p:cNvGraphicFramePr>
            <a:graphicFrameLocks noChangeAspect="1"/>
          </p:cNvGraphicFramePr>
          <p:nvPr/>
        </p:nvGraphicFramePr>
        <p:xfrm>
          <a:off x="1524000" y="2667000"/>
          <a:ext cx="5019675" cy="763588"/>
        </p:xfrm>
        <a:graphic>
          <a:graphicData uri="http://schemas.openxmlformats.org/presentationml/2006/ole">
            <p:oleObj spid="_x0000_s24578" name="Equation" r:id="rId3" imgW="2489200" imgH="381000" progId="Equation.3">
              <p:embed/>
            </p:oleObj>
          </a:graphicData>
        </a:graphic>
      </p:graphicFrame>
      <p:graphicFrame>
        <p:nvGraphicFramePr>
          <p:cNvPr id="22531" name="Object 3"/>
          <p:cNvGraphicFramePr>
            <a:graphicFrameLocks noChangeAspect="1"/>
          </p:cNvGraphicFramePr>
          <p:nvPr/>
        </p:nvGraphicFramePr>
        <p:xfrm>
          <a:off x="1524000" y="3505200"/>
          <a:ext cx="2432050" cy="712788"/>
        </p:xfrm>
        <a:graphic>
          <a:graphicData uri="http://schemas.openxmlformats.org/presentationml/2006/ole">
            <p:oleObj spid="_x0000_s24579" name="Equation" r:id="rId4" imgW="1206500" imgH="355600" progId="Equation.3">
              <p:embed/>
            </p:oleObj>
          </a:graphicData>
        </a:graphic>
      </p:graphicFrame>
      <p:sp>
        <p:nvSpPr>
          <p:cNvPr id="22536" name="Text Box 5"/>
          <p:cNvSpPr txBox="1">
            <a:spLocks noChangeArrowheads="1"/>
          </p:cNvSpPr>
          <p:nvPr/>
        </p:nvSpPr>
        <p:spPr bwMode="auto">
          <a:xfrm>
            <a:off x="838200" y="4495800"/>
            <a:ext cx="8077200" cy="584200"/>
          </a:xfrm>
          <a:prstGeom prst="rect">
            <a:avLst/>
          </a:prstGeom>
          <a:noFill/>
          <a:ln w="9525">
            <a:noFill/>
            <a:miter lim="800000"/>
            <a:headEnd/>
            <a:tailEnd/>
          </a:ln>
        </p:spPr>
        <p:txBody>
          <a:bodyPr>
            <a:spAutoFit/>
          </a:bodyPr>
          <a:lstStyle/>
          <a:p>
            <a:r>
              <a:rPr lang="tr-TR" sz="2800" i="1">
                <a:latin typeface="Calibri" charset="0"/>
              </a:rPr>
              <a:t>p</a:t>
            </a:r>
            <a:r>
              <a:rPr lang="tr-TR" sz="3200">
                <a:latin typeface="Calibri" charset="0"/>
              </a:rPr>
              <a:t>: </a:t>
            </a:r>
            <a:r>
              <a:rPr lang="tr-TR">
                <a:latin typeface="Calibri" charset="0"/>
              </a:rPr>
              <a:t>the prob. at least two of them have the same birthdays</a:t>
            </a:r>
          </a:p>
        </p:txBody>
      </p:sp>
      <p:graphicFrame>
        <p:nvGraphicFramePr>
          <p:cNvPr id="22532" name="Object 4"/>
          <p:cNvGraphicFramePr>
            <a:graphicFrameLocks noChangeAspect="1"/>
          </p:cNvGraphicFramePr>
          <p:nvPr/>
        </p:nvGraphicFramePr>
        <p:xfrm>
          <a:off x="2133600" y="5308600"/>
          <a:ext cx="2968625" cy="406400"/>
        </p:xfrm>
        <a:graphic>
          <a:graphicData uri="http://schemas.openxmlformats.org/presentationml/2006/ole">
            <p:oleObj spid="_x0000_s24580" name="Equation" r:id="rId5" imgW="1485720" imgH="203040" progId="Equation.3">
              <p:embed/>
            </p:oleObj>
          </a:graphicData>
        </a:graphic>
      </p:graphicFrame>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ltLang="zh-TW" sz="3600" dirty="0" smtClean="0"/>
              <a:t>Birthday Attacks</a:t>
            </a:r>
            <a:endParaRPr lang="zh-TW" altLang="en-US" sz="3600" dirty="0" smtClean="0"/>
          </a:p>
        </p:txBody>
      </p:sp>
      <p:sp>
        <p:nvSpPr>
          <p:cNvPr id="26626" name="投影片編號版面配置區 5"/>
          <p:cNvSpPr>
            <a:spLocks noGrp="1"/>
          </p:cNvSpPr>
          <p:nvPr>
            <p:ph type="sldNum" sz="quarter" idx="12"/>
          </p:nvPr>
        </p:nvSpPr>
        <p:spPr>
          <a:noFill/>
        </p:spPr>
        <p:txBody>
          <a:bodyPr>
            <a:normAutofit fontScale="85000" lnSpcReduction="20000"/>
          </a:bodyPr>
          <a:lstStyle/>
          <a:p>
            <a:fld id="{B6F7E40C-55FB-4295-8B75-F670BF2C9021}" type="slidenum">
              <a:rPr lang="zh-TW" altLang="en-US"/>
              <a:pPr/>
              <a:t>9</a:t>
            </a:fld>
            <a:endParaRPr lang="en-US" altLang="zh-TW"/>
          </a:p>
        </p:txBody>
      </p:sp>
      <p:sp>
        <p:nvSpPr>
          <p:cNvPr id="6" name="Rectangle 3"/>
          <p:cNvSpPr txBox="1">
            <a:spLocks noChangeArrowheads="1"/>
          </p:cNvSpPr>
          <p:nvPr/>
        </p:nvSpPr>
        <p:spPr bwMode="auto">
          <a:xfrm>
            <a:off x="827088" y="2017713"/>
            <a:ext cx="8128000" cy="41148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altLang="zh-TW" sz="2400">
                <a:solidFill>
                  <a:schemeClr val="hlink"/>
                </a:solidFill>
              </a:rPr>
              <a:t>Birthday paradox</a:t>
            </a:r>
          </a:p>
          <a:p>
            <a:pPr marL="742950" lvl="1" indent="-285750">
              <a:spcBef>
                <a:spcPct val="20000"/>
              </a:spcBef>
              <a:buClr>
                <a:schemeClr val="hlink"/>
              </a:buClr>
              <a:buSzPct val="55000"/>
              <a:buFont typeface="Wingdings" pitchFamily="2" charset="2"/>
              <a:buChar char="n"/>
            </a:pPr>
            <a:r>
              <a:rPr lang="en-US" altLang="zh-TW" sz="2400"/>
              <a:t>In a group of 23 randomly chosen people, at least two will share a birthday with probability at least </a:t>
            </a:r>
            <a:r>
              <a:rPr lang="en-US" altLang="zh-TW" sz="2400">
                <a:latin typeface="Arial" charset="0"/>
              </a:rPr>
              <a:t>50%</a:t>
            </a:r>
            <a:r>
              <a:rPr lang="en-US" altLang="zh-TW" sz="2400"/>
              <a:t>. If there are 30, the probability is around 70%. </a:t>
            </a:r>
          </a:p>
          <a:p>
            <a:pPr marL="742950" lvl="1" indent="-285750">
              <a:spcBef>
                <a:spcPct val="20000"/>
              </a:spcBef>
              <a:buClr>
                <a:schemeClr val="hlink"/>
              </a:buClr>
              <a:buSzPct val="55000"/>
              <a:buFont typeface="Wingdings" pitchFamily="2" charset="2"/>
              <a:buChar char="n"/>
            </a:pPr>
            <a:endParaRPr lang="en-US" altLang="zh-TW" sz="2400"/>
          </a:p>
          <a:p>
            <a:pPr marL="742950" lvl="1" indent="-285750">
              <a:spcBef>
                <a:spcPct val="20000"/>
              </a:spcBef>
              <a:buClr>
                <a:schemeClr val="hlink"/>
              </a:buClr>
              <a:buSzPct val="55000"/>
              <a:buFont typeface="Wingdings" pitchFamily="2" charset="2"/>
              <a:buChar char="n"/>
            </a:pPr>
            <a:r>
              <a:rPr lang="en-US" altLang="zh-TW" sz="2400"/>
              <a:t>Finding two people with the same birthday is the same thing as finding a collision for this particular hash function.</a:t>
            </a:r>
          </a:p>
          <a:p>
            <a:pPr marL="742950" lvl="1" indent="-285750">
              <a:spcBef>
                <a:spcPct val="20000"/>
              </a:spcBef>
              <a:buClr>
                <a:schemeClr val="hlink"/>
              </a:buClr>
              <a:buSzPct val="55000"/>
              <a:buFont typeface="Wingdings" pitchFamily="2" charset="2"/>
              <a:buNone/>
            </a:pPr>
            <a:endParaRPr lang="en-US" altLang="zh-TW" sz="2400"/>
          </a:p>
          <a:p>
            <a:pPr marL="342900" indent="-342900">
              <a:spcBef>
                <a:spcPct val="20000"/>
              </a:spcBef>
              <a:buClr>
                <a:schemeClr val="folHlink"/>
              </a:buClr>
              <a:buSzPct val="60000"/>
              <a:buFont typeface="Wingdings" pitchFamily="2" charset="2"/>
              <a:buChar char="n"/>
            </a:pPr>
            <a:endParaRPr lang="zh-TW" altLang="en-US" sz="240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82</TotalTime>
  <Words>1509</Words>
  <Application>Microsoft Office PowerPoint</Application>
  <PresentationFormat>On-screen Show (4:3)</PresentationFormat>
  <Paragraphs>521</Paragraphs>
  <Slides>23</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Median</vt:lpstr>
      <vt:lpstr>Equation</vt:lpstr>
      <vt:lpstr>A way to detect a collision…</vt:lpstr>
      <vt:lpstr>Principle Of MD</vt:lpstr>
      <vt:lpstr>Definition</vt:lpstr>
      <vt:lpstr>The Birthday Problem</vt:lpstr>
      <vt:lpstr>The Birthday Paradox</vt:lpstr>
      <vt:lpstr>Birthday Calendar Wall</vt:lpstr>
      <vt:lpstr>Calculating the Probability-1</vt:lpstr>
      <vt:lpstr>Calculating the Probability-2</vt:lpstr>
      <vt:lpstr>Birthday Attacks</vt:lpstr>
      <vt:lpstr>Collision Search-1</vt:lpstr>
      <vt:lpstr>Birthday Attacks</vt:lpstr>
      <vt:lpstr>Slide 12</vt:lpstr>
      <vt:lpstr>Birthday paradox in our class</vt:lpstr>
      <vt:lpstr>Birthday Attacks On Hash Function</vt:lpstr>
      <vt:lpstr>Collision Search-2</vt:lpstr>
      <vt:lpstr>Collision Search-3</vt:lpstr>
      <vt:lpstr>Birthday Attacks</vt:lpstr>
      <vt:lpstr>Collision Search-4</vt:lpstr>
      <vt:lpstr>(Example)</vt:lpstr>
      <vt:lpstr>Birthday Attacks</vt:lpstr>
      <vt:lpstr>Birthday Attacks on Different Set/Group</vt:lpstr>
      <vt:lpstr>Birthday Attacks discrete logarithm</vt:lpstr>
      <vt:lpstr>Attack Prevention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Birthday Attacks</dc:title>
  <dc:creator>SNJBCOE</dc:creator>
  <cp:lastModifiedBy>Administrator</cp:lastModifiedBy>
  <cp:revision>29</cp:revision>
  <dcterms:created xsi:type="dcterms:W3CDTF">2015-02-03T06:17:09Z</dcterms:created>
  <dcterms:modified xsi:type="dcterms:W3CDTF">2016-02-01T07:55:32Z</dcterms:modified>
</cp:coreProperties>
</file>