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5" r:id="rId3"/>
    <p:sldId id="257" r:id="rId4"/>
    <p:sldId id="258" r:id="rId5"/>
    <p:sldId id="270" r:id="rId6"/>
    <p:sldId id="271" r:id="rId7"/>
    <p:sldId id="260" r:id="rId8"/>
    <p:sldId id="272" r:id="rId9"/>
    <p:sldId id="259" r:id="rId10"/>
    <p:sldId id="281" r:id="rId11"/>
    <p:sldId id="261" r:id="rId12"/>
    <p:sldId id="283" r:id="rId13"/>
    <p:sldId id="282" r:id="rId14"/>
    <p:sldId id="262" r:id="rId15"/>
    <p:sldId id="284" r:id="rId16"/>
    <p:sldId id="263" r:id="rId17"/>
    <p:sldId id="264" r:id="rId18"/>
    <p:sldId id="267" r:id="rId19"/>
    <p:sldId id="266" r:id="rId20"/>
    <p:sldId id="278" r:id="rId21"/>
    <p:sldId id="279" r:id="rId22"/>
    <p:sldId id="265" r:id="rId23"/>
    <p:sldId id="268" r:id="rId24"/>
    <p:sldId id="26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61AB8-4807-418A-A16A-C717D1E995DA}" type="datetimeFigureOut">
              <a:rPr lang="en-US" smtClean="0"/>
              <a:pPr/>
              <a:t>1/5/2016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FD7EF-5E81-42D1-8D0C-4691A9FB490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22587-214F-4BFE-93E0-AA7FCAF6D6EB}" type="slidenum">
              <a:rPr lang="en-AU"/>
              <a:pPr/>
              <a:t>5</a:t>
            </a:fld>
            <a:endParaRPr lang="en-AU"/>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AU" i="1"/>
              <a:t>ECB is the simplest of the modes, where each block is en/decrypted independently of all the other blocks, and is used when only a single block of info needs to be sent (eg. a session key encrypted using a master key)</a:t>
            </a:r>
            <a:r>
              <a:rPr lang="en-AU"/>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1BEC5-4C9C-4678-A576-A360C310F3AD}" type="slidenum">
              <a:rPr lang="en-AU"/>
              <a:pPr/>
              <a:t>6</a:t>
            </a:fld>
            <a:endParaRPr lang="en-AU"/>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t>Stallings Fig 3-11.</a:t>
            </a:r>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9EE2D-8E43-4AC5-A48F-7201196CDD5D}" type="slidenum">
              <a:rPr lang="en-AU"/>
              <a:pPr/>
              <a:t>8</a:t>
            </a:fld>
            <a:endParaRPr lang="en-AU"/>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AU"/>
              <a:t>ECB is not appropriate for any quantity of data, since repetitions can be seen, esp. with graphics, and because the blocks can be shuffled/inserted without affecting the en/decryption of each block.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7EE9F-DAEB-40C5-A027-45645550B49C}" type="slidenum">
              <a:rPr lang="en-AU"/>
              <a:pPr/>
              <a:t>10</a:t>
            </a:fld>
            <a:endParaRPr lang="en-AU"/>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AU"/>
              <a:t>To overcome the problems of repetitions and order independence in ECB, want some way of making the ciphertext dependent on </a:t>
            </a:r>
            <a:r>
              <a:rPr lang="en-AU" b="1"/>
              <a:t>all</a:t>
            </a:r>
            <a:r>
              <a:rPr lang="en-AU"/>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C7025F-2F54-46F3-9674-043D7DBE42A6}" type="slidenum">
              <a:rPr lang="en-AU"/>
              <a:pPr/>
              <a:t>12</a:t>
            </a:fld>
            <a:endParaRPr lang="en-AU"/>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a:t>Stallings Fig 3-12.</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B2CA4-E290-416C-9733-3F7EEE6113A8}" type="slidenum">
              <a:rPr lang="en-AU"/>
              <a:pPr/>
              <a:t>13</a:t>
            </a:fld>
            <a:endParaRPr lang="en-AU"/>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t>CBC is the generally used block mode. The chaining provides an avalanche effect, which means the encrypted message</a:t>
            </a:r>
          </a:p>
          <a:p>
            <a:r>
              <a:rPr lang="en-US"/>
              <a:t>cannot be changed or rearranged without totally destroying the subsequent data.</a:t>
            </a:r>
            <a:endParaRPr lang="en-AU"/>
          </a:p>
          <a:p>
            <a:endParaRPr lang="en-AU"/>
          </a:p>
          <a:p>
            <a:r>
              <a:rPr lang="en-AU"/>
              <a:t>One issue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will have to add an extra block, all padding so as to have a count in the last byte.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B00B2-B51E-4EE5-A69B-F6A2D8930B03}" type="slidenum">
              <a:rPr lang="en-AU"/>
              <a:pPr/>
              <a:t>15</a:t>
            </a:fld>
            <a:endParaRPr lang="en-AU"/>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AU"/>
              <a:t>If the data is only available a bit/byte at a time (eg. terminal session, sensor value etc), then must use some other approach to encrypting it, so as not to delay the info. Idea here is to use the block cipher essentially as a </a:t>
            </a:r>
            <a:r>
              <a:rPr lang="en-AU" b="1"/>
              <a:t>pseudo-random number</a:t>
            </a:r>
            <a:r>
              <a:rPr lang="en-AU"/>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F31C7-9FEE-4BEC-B95C-B4AB111CFB77}" type="slidenum">
              <a:rPr lang="en-AU"/>
              <a:pPr/>
              <a:t>20</a:t>
            </a:fld>
            <a:endParaRPr lang="en-AU"/>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a:t>Stallings Fig 3-13.</a:t>
            </a:r>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552DD-3DB3-40E9-AB64-5D7CFFE4C44B}" type="slidenum">
              <a:rPr lang="en-AU"/>
              <a:pPr/>
              <a:t>21</a:t>
            </a:fld>
            <a:endParaRPr lang="en-AU"/>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AU"/>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(pretty usual) or use OFB.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1E277B-9682-48D0-852F-C8CA5F4A33AF}" type="datetimeFigureOut">
              <a:rPr lang="en-US" smtClean="0"/>
              <a:pPr/>
              <a:t>1/5/2016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2166250-2885-4FA9-9941-357041B4464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E277B-9682-48D0-852F-C8CA5F4A33AF}" type="datetimeFigureOut">
              <a:rPr lang="en-US" smtClean="0"/>
              <a:pPr/>
              <a:t>1/5/2016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E277B-9682-48D0-852F-C8CA5F4A33AF}" type="datetimeFigureOut">
              <a:rPr lang="en-US" smtClean="0"/>
              <a:pPr/>
              <a:t>1/5/2016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E277B-9682-48D0-852F-C8CA5F4A33AF}" type="datetimeFigureOut">
              <a:rPr lang="en-US" smtClean="0"/>
              <a:pPr/>
              <a:t>1/5/2016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1E277B-9682-48D0-852F-C8CA5F4A33AF}" type="datetimeFigureOut">
              <a:rPr lang="en-US" smtClean="0"/>
              <a:pPr/>
              <a:t>1/5/2016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66250-2885-4FA9-9941-357041B4464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1E277B-9682-48D0-852F-C8CA5F4A33AF}" type="datetimeFigureOut">
              <a:rPr lang="en-US" smtClean="0"/>
              <a:pPr/>
              <a:t>1/5/2016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1E277B-9682-48D0-852F-C8CA5F4A33AF}" type="datetimeFigureOut">
              <a:rPr lang="en-US" smtClean="0"/>
              <a:pPr/>
              <a:t>1/5/2016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1E277B-9682-48D0-852F-C8CA5F4A33AF}" type="datetimeFigureOut">
              <a:rPr lang="en-US" smtClean="0"/>
              <a:pPr/>
              <a:t>1/5/2016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E277B-9682-48D0-852F-C8CA5F4A33AF}" type="datetimeFigureOut">
              <a:rPr lang="en-US" smtClean="0"/>
              <a:pPr/>
              <a:t>1/5/2016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1E277B-9682-48D0-852F-C8CA5F4A33AF}" type="datetimeFigureOut">
              <a:rPr lang="en-US" smtClean="0"/>
              <a:pPr/>
              <a:t>1/5/2016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66250-2885-4FA9-9941-357041B4464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1E277B-9682-48D0-852F-C8CA5F4A33AF}" type="datetimeFigureOut">
              <a:rPr lang="en-US" smtClean="0"/>
              <a:pPr/>
              <a:t>1/5/2016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2166250-2885-4FA9-9941-357041B4464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1E277B-9682-48D0-852F-C8CA5F4A33AF}" type="datetimeFigureOut">
              <a:rPr lang="en-US" smtClean="0"/>
              <a:pPr/>
              <a:t>1/5/2016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166250-2885-4FA9-9941-357041B4464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 Modes</a:t>
            </a:r>
            <a:endParaRPr lang="en-IN" dirty="0"/>
          </a:p>
        </p:txBody>
      </p:sp>
      <p:sp>
        <p:nvSpPr>
          <p:cNvPr id="3" name="Subtitle 2"/>
          <p:cNvSpPr>
            <a:spLocks noGrp="1"/>
          </p:cNvSpPr>
          <p:nvPr>
            <p:ph type="subTitle" idx="1"/>
          </p:nvPr>
        </p:nvSpPr>
        <p:spPr/>
        <p:txBody>
          <a:bodyPr>
            <a:normAutofit fontScale="92500" lnSpcReduction="10000"/>
          </a:bodyPr>
          <a:lstStyle/>
          <a:p>
            <a:r>
              <a:rPr lang="en-US" b="1" dirty="0" smtClean="0"/>
              <a:t>ECB,</a:t>
            </a:r>
          </a:p>
          <a:p>
            <a:r>
              <a:rPr lang="en-US" b="1" dirty="0" smtClean="0"/>
              <a:t>CBC,</a:t>
            </a:r>
          </a:p>
          <a:p>
            <a:r>
              <a:rPr lang="en-US" b="1" dirty="0" smtClean="0"/>
              <a:t>CFB</a:t>
            </a:r>
            <a:r>
              <a:rPr lang="en-US" b="1" dirty="0" smtClean="0"/>
              <a:t>,</a:t>
            </a:r>
          </a:p>
          <a:p>
            <a:r>
              <a:rPr lang="en-US" b="1" dirty="0" smtClean="0"/>
              <a:t>OFB</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500042"/>
            <a:ext cx="8229600" cy="857256"/>
          </a:xfrm>
        </p:spPr>
        <p:txBody>
          <a:bodyPr>
            <a:normAutofit/>
          </a:bodyPr>
          <a:lstStyle/>
          <a:p>
            <a:r>
              <a:rPr lang="en-AU" dirty="0"/>
              <a:t>Cipher Block Chaining (CBC) </a:t>
            </a:r>
          </a:p>
        </p:txBody>
      </p:sp>
      <p:sp>
        <p:nvSpPr>
          <p:cNvPr id="109571" name="Rectangle 3"/>
          <p:cNvSpPr>
            <a:spLocks noGrp="1" noChangeArrowheads="1"/>
          </p:cNvSpPr>
          <p:nvPr>
            <p:ph type="body" idx="1"/>
          </p:nvPr>
        </p:nvSpPr>
        <p:spPr>
          <a:xfrm>
            <a:off x="457200" y="1357298"/>
            <a:ext cx="8229600" cy="4967302"/>
          </a:xfrm>
        </p:spPr>
        <p:txBody>
          <a:bodyPr>
            <a:normAutofit fontScale="92500" lnSpcReduction="10000"/>
          </a:bodyPr>
          <a:lstStyle/>
          <a:p>
            <a:pPr>
              <a:lnSpc>
                <a:spcPct val="90000"/>
              </a:lnSpc>
            </a:pPr>
            <a:r>
              <a:rPr lang="en-AU" sz="2800" dirty="0" smtClean="0"/>
              <a:t>Message </a:t>
            </a:r>
            <a:r>
              <a:rPr lang="en-AU" sz="2800" dirty="0"/>
              <a:t>is broken into blocks </a:t>
            </a:r>
          </a:p>
          <a:p>
            <a:pPr>
              <a:lnSpc>
                <a:spcPct val="90000"/>
              </a:lnSpc>
            </a:pPr>
            <a:r>
              <a:rPr lang="en-AU" sz="2800" dirty="0" smtClean="0"/>
              <a:t>But </a:t>
            </a:r>
            <a:r>
              <a:rPr lang="en-AU" sz="2800" dirty="0"/>
              <a:t>these are linked together in the encryption operation </a:t>
            </a:r>
          </a:p>
          <a:p>
            <a:pPr>
              <a:lnSpc>
                <a:spcPct val="90000"/>
              </a:lnSpc>
            </a:pPr>
            <a:r>
              <a:rPr lang="en-AU" sz="2800" i="1" dirty="0" smtClean="0">
                <a:solidFill>
                  <a:srgbClr val="7030A0"/>
                </a:solidFill>
              </a:rPr>
              <a:t>Each </a:t>
            </a:r>
            <a:r>
              <a:rPr lang="en-AU" sz="2800" i="1" dirty="0">
                <a:solidFill>
                  <a:srgbClr val="7030A0"/>
                </a:solidFill>
              </a:rPr>
              <a:t>previous cipher blocks is </a:t>
            </a:r>
            <a:r>
              <a:rPr lang="en-AU" sz="2800" i="1" u="sng" dirty="0">
                <a:solidFill>
                  <a:srgbClr val="00B0F0"/>
                </a:solidFill>
              </a:rPr>
              <a:t>chained</a:t>
            </a:r>
            <a:r>
              <a:rPr lang="en-AU" sz="2800" i="1" dirty="0">
                <a:solidFill>
                  <a:srgbClr val="7030A0"/>
                </a:solidFill>
              </a:rPr>
              <a:t> with current plaintext block, hence name </a:t>
            </a:r>
          </a:p>
          <a:p>
            <a:pPr>
              <a:lnSpc>
                <a:spcPct val="90000"/>
              </a:lnSpc>
            </a:pPr>
            <a:r>
              <a:rPr lang="en-AU" sz="2800" dirty="0" smtClean="0"/>
              <a:t>Use </a:t>
            </a:r>
            <a:r>
              <a:rPr lang="en-AU" sz="2800" dirty="0"/>
              <a:t>Initial Vector (IV) to start </a:t>
            </a:r>
            <a:r>
              <a:rPr lang="en-AU" sz="2800" dirty="0" smtClean="0"/>
              <a:t>process (Block 1)</a:t>
            </a:r>
          </a:p>
          <a:p>
            <a:pPr marL="274320" lvl="1" indent="-274320">
              <a:lnSpc>
                <a:spcPct val="90000"/>
              </a:lnSpc>
              <a:buClr>
                <a:schemeClr val="accent3"/>
              </a:buClr>
              <a:buSzPct val="95000"/>
              <a:buNone/>
            </a:pPr>
            <a:r>
              <a:rPr lang="en-AU" sz="2800" dirty="0" smtClean="0"/>
              <a:t> </a:t>
            </a:r>
            <a:r>
              <a:rPr lang="en-AU" sz="2800" dirty="0" smtClean="0"/>
              <a:t>    </a:t>
            </a:r>
            <a:r>
              <a:rPr lang="en-AU" sz="3200" dirty="0" smtClean="0">
                <a:latin typeface="Courier New" pitchFamily="49" charset="0"/>
              </a:rPr>
              <a:t>C</a:t>
            </a:r>
            <a:r>
              <a:rPr lang="en-AU" sz="3200" baseline="-25000" dirty="0" smtClean="0">
                <a:latin typeface="Courier New" pitchFamily="49" charset="0"/>
              </a:rPr>
              <a:t>-1</a:t>
            </a:r>
            <a:r>
              <a:rPr lang="en-AU" sz="3200" dirty="0" smtClean="0">
                <a:latin typeface="Courier New" pitchFamily="49" charset="0"/>
              </a:rPr>
              <a:t> = IV</a:t>
            </a:r>
            <a:r>
              <a:rPr lang="en-AU" sz="3200" dirty="0" smtClean="0"/>
              <a:t> </a:t>
            </a:r>
            <a:endParaRPr lang="en-AU" sz="3200" dirty="0" smtClean="0"/>
          </a:p>
          <a:p>
            <a:pPr marL="274320" lvl="1" indent="-274320">
              <a:lnSpc>
                <a:spcPct val="90000"/>
              </a:lnSpc>
              <a:buClr>
                <a:schemeClr val="accent3"/>
              </a:buClr>
              <a:buSzPct val="95000"/>
              <a:buNone/>
            </a:pPr>
            <a:r>
              <a:rPr lang="en-AU" sz="3200" dirty="0" smtClean="0"/>
              <a:t> </a:t>
            </a:r>
            <a:r>
              <a:rPr lang="en-AU" sz="3200" dirty="0" smtClean="0"/>
              <a:t>   </a:t>
            </a:r>
            <a:r>
              <a:rPr lang="en-AU" sz="3200" dirty="0" err="1" smtClean="0">
                <a:latin typeface="Courier New" pitchFamily="49" charset="0"/>
              </a:rPr>
              <a:t>C</a:t>
            </a:r>
            <a:r>
              <a:rPr lang="en-AU" sz="3200" baseline="-25000" dirty="0" err="1" smtClean="0">
                <a:latin typeface="Courier New" pitchFamily="49" charset="0"/>
              </a:rPr>
              <a:t>i</a:t>
            </a:r>
            <a:r>
              <a:rPr lang="en-AU" sz="3200" dirty="0" smtClean="0">
                <a:latin typeface="Courier New" pitchFamily="49" charset="0"/>
              </a:rPr>
              <a:t> = </a:t>
            </a:r>
            <a:r>
              <a:rPr lang="en-AU" sz="3200" baseline="-25000" dirty="0" smtClean="0">
                <a:latin typeface="Courier New" pitchFamily="49" charset="0"/>
              </a:rPr>
              <a:t>K1</a:t>
            </a:r>
            <a:r>
              <a:rPr lang="en-AU" sz="3200" dirty="0" smtClean="0">
                <a:latin typeface="Courier New" pitchFamily="49" charset="0"/>
              </a:rPr>
              <a:t>(P</a:t>
            </a:r>
            <a:r>
              <a:rPr lang="en-AU" sz="3200" baseline="-25000" dirty="0" smtClean="0">
                <a:latin typeface="Courier New" pitchFamily="49" charset="0"/>
              </a:rPr>
              <a:t>i</a:t>
            </a:r>
            <a:r>
              <a:rPr lang="en-AU" sz="3200" dirty="0" smtClean="0">
                <a:latin typeface="Courier New" pitchFamily="49" charset="0"/>
              </a:rPr>
              <a:t> </a:t>
            </a:r>
            <a:r>
              <a:rPr lang="en-AU" sz="3200" dirty="0" smtClean="0">
                <a:latin typeface="Courier New" pitchFamily="49" charset="0"/>
              </a:rPr>
              <a:t>XOR</a:t>
            </a:r>
            <a:r>
              <a:rPr lang="en-AU" sz="3200" dirty="0" smtClean="0">
                <a:latin typeface="Courier New" pitchFamily="49" charset="0"/>
              </a:rPr>
              <a:t> IV</a:t>
            </a:r>
            <a:r>
              <a:rPr lang="en-AU" sz="3200" dirty="0" smtClean="0"/>
              <a:t> </a:t>
            </a:r>
            <a:r>
              <a:rPr lang="en-AU" sz="3200" dirty="0" smtClean="0">
                <a:latin typeface="Courier New" pitchFamily="49" charset="0"/>
              </a:rPr>
              <a:t>)</a:t>
            </a:r>
            <a:endParaRPr lang="en-AU" sz="3200" dirty="0" smtClean="0"/>
          </a:p>
          <a:p>
            <a:pPr marL="274320" lvl="1" indent="-274320">
              <a:lnSpc>
                <a:spcPct val="90000"/>
              </a:lnSpc>
              <a:buClr>
                <a:schemeClr val="accent3"/>
              </a:buClr>
              <a:buSzPct val="95000"/>
            </a:pPr>
            <a:r>
              <a:rPr lang="en-AU" sz="2800" dirty="0" smtClean="0"/>
              <a:t>From block 2</a:t>
            </a:r>
            <a:endParaRPr lang="en-AU" sz="2800" dirty="0"/>
          </a:p>
          <a:p>
            <a:pPr lvl="1">
              <a:lnSpc>
                <a:spcPct val="90000"/>
              </a:lnSpc>
              <a:buFontTx/>
              <a:buNone/>
            </a:pPr>
            <a:r>
              <a:rPr lang="en-AU" sz="3200" dirty="0" err="1">
                <a:latin typeface="Courier New" pitchFamily="49" charset="0"/>
              </a:rPr>
              <a:t>C</a:t>
            </a:r>
            <a:r>
              <a:rPr lang="en-AU" sz="3200" baseline="-25000" dirty="0" err="1">
                <a:latin typeface="Courier New" pitchFamily="49" charset="0"/>
              </a:rPr>
              <a:t>i</a:t>
            </a:r>
            <a:r>
              <a:rPr lang="en-AU" sz="3200" dirty="0">
                <a:latin typeface="Courier New" pitchFamily="49" charset="0"/>
              </a:rPr>
              <a:t> = </a:t>
            </a:r>
            <a:r>
              <a:rPr lang="en-AU" sz="3200" baseline="-25000" dirty="0" smtClean="0">
                <a:latin typeface="Courier New" pitchFamily="49" charset="0"/>
              </a:rPr>
              <a:t>K1</a:t>
            </a:r>
            <a:r>
              <a:rPr lang="en-AU" sz="3200" dirty="0" smtClean="0">
                <a:latin typeface="Courier New" pitchFamily="49" charset="0"/>
              </a:rPr>
              <a:t>(P</a:t>
            </a:r>
            <a:r>
              <a:rPr lang="en-AU" sz="3200" baseline="-25000" dirty="0" smtClean="0">
                <a:latin typeface="Courier New" pitchFamily="49" charset="0"/>
              </a:rPr>
              <a:t>i</a:t>
            </a:r>
            <a:r>
              <a:rPr lang="en-AU" sz="3200" dirty="0" smtClean="0">
                <a:latin typeface="Courier New" pitchFamily="49" charset="0"/>
              </a:rPr>
              <a:t> </a:t>
            </a:r>
            <a:r>
              <a:rPr lang="en-AU" sz="3200" dirty="0">
                <a:latin typeface="Courier New" pitchFamily="49" charset="0"/>
              </a:rPr>
              <a:t>XOR C</a:t>
            </a:r>
            <a:r>
              <a:rPr lang="en-AU" sz="3200" baseline="-25000" dirty="0">
                <a:latin typeface="Courier New" pitchFamily="49" charset="0"/>
              </a:rPr>
              <a:t>i-1</a:t>
            </a:r>
            <a:r>
              <a:rPr lang="en-AU" sz="3200" dirty="0" smtClean="0">
                <a:latin typeface="Courier New" pitchFamily="49" charset="0"/>
              </a:rPr>
              <a:t>)</a:t>
            </a:r>
          </a:p>
          <a:p>
            <a:pPr lvl="1">
              <a:lnSpc>
                <a:spcPct val="90000"/>
              </a:lnSpc>
              <a:buFontTx/>
              <a:buNone/>
            </a:pPr>
            <a:endParaRPr lang="en-AU" sz="1100" dirty="0">
              <a:latin typeface="Courier New" pitchFamily="49" charset="0"/>
            </a:endParaRPr>
          </a:p>
          <a:p>
            <a:pPr>
              <a:lnSpc>
                <a:spcPct val="90000"/>
              </a:lnSpc>
            </a:pPr>
            <a:r>
              <a:rPr lang="en-US" sz="2800" u="sng" dirty="0" smtClean="0">
                <a:solidFill>
                  <a:srgbClr val="7030A0"/>
                </a:solidFill>
              </a:rPr>
              <a:t>Uses</a:t>
            </a:r>
            <a:r>
              <a:rPr lang="en-US" sz="2800" u="sng" dirty="0">
                <a:solidFill>
                  <a:srgbClr val="7030A0"/>
                </a:solidFill>
              </a:rPr>
              <a:t>: </a:t>
            </a:r>
            <a:r>
              <a:rPr lang="en-US" sz="2800" dirty="0"/>
              <a:t>bulk data encryption, authentication</a:t>
            </a:r>
            <a:endParaRPr lang="en-AU"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a:xfrm>
            <a:off x="541338" y="228600"/>
            <a:ext cx="8094662" cy="762000"/>
          </a:xfrm>
        </p:spPr>
        <p:txBody>
          <a:bodyPr>
            <a:normAutofit fontScale="90000"/>
          </a:bodyPr>
          <a:lstStyle/>
          <a:p>
            <a:r>
              <a:rPr lang="en-US" dirty="0">
                <a:solidFill>
                  <a:schemeClr val="accent3">
                    <a:lumMod val="50000"/>
                  </a:schemeClr>
                </a:solidFill>
              </a:rPr>
              <a:t>Cipher Block Chaining (CBC) Mode</a:t>
            </a:r>
          </a:p>
        </p:txBody>
      </p:sp>
      <p:grpSp>
        <p:nvGrpSpPr>
          <p:cNvPr id="2" name="Group 1027"/>
          <p:cNvGrpSpPr>
            <a:grpSpLocks/>
          </p:cNvGrpSpPr>
          <p:nvPr/>
        </p:nvGrpSpPr>
        <p:grpSpPr bwMode="auto">
          <a:xfrm>
            <a:off x="2070100" y="1830388"/>
            <a:ext cx="6132515" cy="420687"/>
            <a:chOff x="932" y="2135"/>
            <a:chExt cx="3863" cy="265"/>
          </a:xfrm>
        </p:grpSpPr>
        <p:sp>
          <p:nvSpPr>
            <p:cNvPr id="109572" name="Text Box 1028"/>
            <p:cNvSpPr txBox="1">
              <a:spLocks noChangeArrowheads="1"/>
            </p:cNvSpPr>
            <p:nvPr/>
          </p:nvSpPr>
          <p:spPr bwMode="auto">
            <a:xfrm>
              <a:off x="932" y="2135"/>
              <a:ext cx="3863" cy="233"/>
            </a:xfrm>
            <a:prstGeom prst="rect">
              <a:avLst/>
            </a:prstGeom>
            <a:noFill/>
            <a:ln w="9525">
              <a:solidFill>
                <a:schemeClr val="tx2"/>
              </a:solidFill>
              <a:miter lim="800000"/>
              <a:headEnd/>
              <a:tailEnd/>
            </a:ln>
            <a:effectLst/>
          </p:spPr>
          <p:txBody>
            <a:bodyPr wrap="none">
              <a:spAutoFit/>
            </a:bodyPr>
            <a:lstStyle/>
            <a:p>
              <a:r>
                <a:rPr lang="en-US" dirty="0"/>
                <a:t>Random  </a:t>
              </a:r>
              <a:r>
                <a:rPr lang="en-US" dirty="0" smtClean="0"/>
                <a:t>   Block </a:t>
              </a:r>
              <a:r>
                <a:rPr lang="en-US" dirty="0"/>
                <a:t>1    </a:t>
              </a:r>
              <a:r>
                <a:rPr lang="en-US" dirty="0" smtClean="0"/>
                <a:t>    Block </a:t>
              </a:r>
              <a:r>
                <a:rPr lang="en-US" dirty="0"/>
                <a:t>2    </a:t>
              </a:r>
              <a:r>
                <a:rPr lang="en-US" dirty="0" smtClean="0"/>
                <a:t>Block </a:t>
              </a:r>
              <a:r>
                <a:rPr lang="en-US" dirty="0"/>
                <a:t>3    </a:t>
              </a:r>
              <a:r>
                <a:rPr lang="en-US" dirty="0" smtClean="0"/>
                <a:t>  Block </a:t>
              </a:r>
              <a:r>
                <a:rPr lang="en-US" dirty="0"/>
                <a:t>4        …    </a:t>
              </a:r>
            </a:p>
          </p:txBody>
        </p:sp>
        <p:sp>
          <p:nvSpPr>
            <p:cNvPr id="109573" name="Line 1029"/>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09574" name="Line 1030"/>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09575" name="Line 1031"/>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09576" name="Line 1032"/>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09577" name="Line 1033"/>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grpSp>
        <p:nvGrpSpPr>
          <p:cNvPr id="3" name="Group 1039"/>
          <p:cNvGrpSpPr>
            <a:grpSpLocks/>
          </p:cNvGrpSpPr>
          <p:nvPr/>
        </p:nvGrpSpPr>
        <p:grpSpPr bwMode="auto">
          <a:xfrm>
            <a:off x="3205163" y="3328988"/>
            <a:ext cx="930275" cy="1069975"/>
            <a:chOff x="947" y="1412"/>
            <a:chExt cx="586" cy="674"/>
          </a:xfrm>
        </p:grpSpPr>
        <p:grpSp>
          <p:nvGrpSpPr>
            <p:cNvPr id="4" name="Group 1040"/>
            <p:cNvGrpSpPr>
              <a:grpSpLocks/>
            </p:cNvGrpSpPr>
            <p:nvPr/>
          </p:nvGrpSpPr>
          <p:grpSpPr bwMode="auto">
            <a:xfrm>
              <a:off x="947" y="1679"/>
              <a:ext cx="586" cy="407"/>
              <a:chOff x="1031" y="1700"/>
              <a:chExt cx="586" cy="407"/>
            </a:xfrm>
          </p:grpSpPr>
          <p:sp>
            <p:nvSpPr>
              <p:cNvPr id="109585" name="Oval 1041"/>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586" name="Text Box 1042"/>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9587" name="Line 1043"/>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5" name="Group 1044"/>
          <p:cNvGrpSpPr>
            <a:grpSpLocks/>
          </p:cNvGrpSpPr>
          <p:nvPr/>
        </p:nvGrpSpPr>
        <p:grpSpPr bwMode="auto">
          <a:xfrm>
            <a:off x="4264025" y="3328988"/>
            <a:ext cx="930275" cy="1069975"/>
            <a:chOff x="947" y="1412"/>
            <a:chExt cx="586" cy="674"/>
          </a:xfrm>
        </p:grpSpPr>
        <p:grpSp>
          <p:nvGrpSpPr>
            <p:cNvPr id="6" name="Group 1045"/>
            <p:cNvGrpSpPr>
              <a:grpSpLocks/>
            </p:cNvGrpSpPr>
            <p:nvPr/>
          </p:nvGrpSpPr>
          <p:grpSpPr bwMode="auto">
            <a:xfrm>
              <a:off x="947" y="1679"/>
              <a:ext cx="586" cy="407"/>
              <a:chOff x="1031" y="1700"/>
              <a:chExt cx="586" cy="407"/>
            </a:xfrm>
          </p:grpSpPr>
          <p:sp>
            <p:nvSpPr>
              <p:cNvPr id="109590" name="Oval 1046"/>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591" name="Text Box 1047"/>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9592" name="Line 1048"/>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7" name="Group 1049"/>
          <p:cNvGrpSpPr>
            <a:grpSpLocks/>
          </p:cNvGrpSpPr>
          <p:nvPr/>
        </p:nvGrpSpPr>
        <p:grpSpPr bwMode="auto">
          <a:xfrm>
            <a:off x="5324475" y="3340100"/>
            <a:ext cx="930275" cy="1069975"/>
            <a:chOff x="947" y="1412"/>
            <a:chExt cx="586" cy="674"/>
          </a:xfrm>
        </p:grpSpPr>
        <p:grpSp>
          <p:nvGrpSpPr>
            <p:cNvPr id="8" name="Group 1050"/>
            <p:cNvGrpSpPr>
              <a:grpSpLocks/>
            </p:cNvGrpSpPr>
            <p:nvPr/>
          </p:nvGrpSpPr>
          <p:grpSpPr bwMode="auto">
            <a:xfrm>
              <a:off x="947" y="1679"/>
              <a:ext cx="586" cy="407"/>
              <a:chOff x="1031" y="1700"/>
              <a:chExt cx="586" cy="407"/>
            </a:xfrm>
          </p:grpSpPr>
          <p:sp>
            <p:nvSpPr>
              <p:cNvPr id="109595" name="Oval 1051"/>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596" name="Text Box 1052"/>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9597" name="Line 1053"/>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9" name="Group 1054"/>
          <p:cNvGrpSpPr>
            <a:grpSpLocks/>
          </p:cNvGrpSpPr>
          <p:nvPr/>
        </p:nvGrpSpPr>
        <p:grpSpPr bwMode="auto">
          <a:xfrm>
            <a:off x="6450013" y="3341688"/>
            <a:ext cx="930275" cy="1069975"/>
            <a:chOff x="947" y="1412"/>
            <a:chExt cx="586" cy="674"/>
          </a:xfrm>
        </p:grpSpPr>
        <p:grpSp>
          <p:nvGrpSpPr>
            <p:cNvPr id="10" name="Group 1055"/>
            <p:cNvGrpSpPr>
              <a:grpSpLocks/>
            </p:cNvGrpSpPr>
            <p:nvPr/>
          </p:nvGrpSpPr>
          <p:grpSpPr bwMode="auto">
            <a:xfrm>
              <a:off x="947" y="1679"/>
              <a:ext cx="586" cy="407"/>
              <a:chOff x="1031" y="1700"/>
              <a:chExt cx="586" cy="407"/>
            </a:xfrm>
          </p:grpSpPr>
          <p:sp>
            <p:nvSpPr>
              <p:cNvPr id="109600" name="Oval 1056"/>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01" name="Text Box 1057"/>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9602" name="Line 1058"/>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11" name="Group 1059"/>
          <p:cNvGrpSpPr>
            <a:grpSpLocks/>
          </p:cNvGrpSpPr>
          <p:nvPr/>
        </p:nvGrpSpPr>
        <p:grpSpPr bwMode="auto">
          <a:xfrm>
            <a:off x="7419975" y="3330575"/>
            <a:ext cx="930275" cy="1069975"/>
            <a:chOff x="947" y="1412"/>
            <a:chExt cx="586" cy="674"/>
          </a:xfrm>
        </p:grpSpPr>
        <p:grpSp>
          <p:nvGrpSpPr>
            <p:cNvPr id="12" name="Group 1060"/>
            <p:cNvGrpSpPr>
              <a:grpSpLocks/>
            </p:cNvGrpSpPr>
            <p:nvPr/>
          </p:nvGrpSpPr>
          <p:grpSpPr bwMode="auto">
            <a:xfrm>
              <a:off x="947" y="1679"/>
              <a:ext cx="586" cy="407"/>
              <a:chOff x="1031" y="1700"/>
              <a:chExt cx="586" cy="407"/>
            </a:xfrm>
          </p:grpSpPr>
          <p:sp>
            <p:nvSpPr>
              <p:cNvPr id="109605" name="Oval 1061"/>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06" name="Text Box 1062"/>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9607" name="Line 1063"/>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sp>
        <p:nvSpPr>
          <p:cNvPr id="109609" name="Line 1065"/>
          <p:cNvSpPr>
            <a:spLocks noChangeShapeType="1"/>
          </p:cNvSpPr>
          <p:nvPr/>
        </p:nvSpPr>
        <p:spPr bwMode="auto">
          <a:xfrm>
            <a:off x="3630613" y="4411663"/>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10" name="Line 1066"/>
          <p:cNvSpPr>
            <a:spLocks noChangeShapeType="1"/>
          </p:cNvSpPr>
          <p:nvPr/>
        </p:nvSpPr>
        <p:spPr bwMode="auto">
          <a:xfrm>
            <a:off x="4697413" y="4419600"/>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11" name="Line 1067"/>
          <p:cNvSpPr>
            <a:spLocks noChangeShapeType="1"/>
          </p:cNvSpPr>
          <p:nvPr/>
        </p:nvSpPr>
        <p:spPr bwMode="auto">
          <a:xfrm>
            <a:off x="5764213" y="4414838"/>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12" name="Line 1068"/>
          <p:cNvSpPr>
            <a:spLocks noChangeShapeType="1"/>
          </p:cNvSpPr>
          <p:nvPr/>
        </p:nvSpPr>
        <p:spPr bwMode="auto">
          <a:xfrm>
            <a:off x="6875463" y="4400550"/>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13" name="Line 1069"/>
          <p:cNvSpPr>
            <a:spLocks noChangeShapeType="1"/>
          </p:cNvSpPr>
          <p:nvPr/>
        </p:nvSpPr>
        <p:spPr bwMode="auto">
          <a:xfrm>
            <a:off x="7853363" y="4419600"/>
            <a:ext cx="0" cy="412750"/>
          </a:xfrm>
          <a:prstGeom prst="line">
            <a:avLst/>
          </a:prstGeom>
          <a:noFill/>
          <a:ln w="9525">
            <a:solidFill>
              <a:schemeClr val="tx2"/>
            </a:solidFill>
            <a:round/>
            <a:headEnd/>
            <a:tailEnd type="triangle" w="med" len="med"/>
          </a:ln>
          <a:effectLst/>
        </p:spPr>
        <p:txBody>
          <a:bodyPr>
            <a:spAutoFit/>
          </a:bodyPr>
          <a:lstStyle/>
          <a:p>
            <a:endParaRPr lang="en-IN"/>
          </a:p>
        </p:txBody>
      </p:sp>
      <p:grpSp>
        <p:nvGrpSpPr>
          <p:cNvPr id="13" name="Group 1080"/>
          <p:cNvGrpSpPr>
            <a:grpSpLocks/>
          </p:cNvGrpSpPr>
          <p:nvPr/>
        </p:nvGrpSpPr>
        <p:grpSpPr bwMode="auto">
          <a:xfrm>
            <a:off x="3182938" y="4814888"/>
            <a:ext cx="5216525" cy="409575"/>
            <a:chOff x="1442" y="2366"/>
            <a:chExt cx="3286" cy="258"/>
          </a:xfrm>
        </p:grpSpPr>
        <p:sp>
          <p:nvSpPr>
            <p:cNvPr id="109615" name="Text Box 1071"/>
            <p:cNvSpPr txBox="1">
              <a:spLocks noChangeArrowheads="1"/>
            </p:cNvSpPr>
            <p:nvPr/>
          </p:nvSpPr>
          <p:spPr bwMode="auto">
            <a:xfrm>
              <a:off x="1442" y="2366"/>
              <a:ext cx="3286" cy="233"/>
            </a:xfrm>
            <a:prstGeom prst="rect">
              <a:avLst/>
            </a:prstGeom>
            <a:noFill/>
            <a:ln w="9525">
              <a:solidFill>
                <a:schemeClr val="tx2"/>
              </a:solidFill>
              <a:miter lim="800000"/>
              <a:headEnd/>
              <a:tailEnd/>
            </a:ln>
            <a:effectLst/>
          </p:spPr>
          <p:txBody>
            <a:bodyPr>
              <a:spAutoFit/>
            </a:bodyPr>
            <a:lstStyle/>
            <a:p>
              <a:r>
                <a:rPr lang="en-US" dirty="0"/>
                <a:t>Block 2    </a:t>
              </a:r>
              <a:r>
                <a:rPr lang="en-US" dirty="0" smtClean="0"/>
                <a:t>  Block </a:t>
              </a:r>
              <a:r>
                <a:rPr lang="en-US" dirty="0"/>
                <a:t>3    </a:t>
              </a:r>
              <a:r>
                <a:rPr lang="en-US" dirty="0" smtClean="0"/>
                <a:t>   Block </a:t>
              </a:r>
              <a:r>
                <a:rPr lang="en-US" dirty="0"/>
                <a:t>4    </a:t>
              </a:r>
              <a:r>
                <a:rPr lang="en-US" dirty="0" smtClean="0"/>
                <a:t>  Block </a:t>
              </a:r>
              <a:r>
                <a:rPr lang="en-US" dirty="0"/>
                <a:t>5        …    </a:t>
              </a:r>
            </a:p>
          </p:txBody>
        </p:sp>
        <p:sp>
          <p:nvSpPr>
            <p:cNvPr id="109616" name="Line 1072"/>
            <p:cNvSpPr>
              <a:spLocks noChangeShapeType="1"/>
            </p:cNvSpPr>
            <p:nvPr/>
          </p:nvSpPr>
          <p:spPr bwMode="auto">
            <a:xfrm>
              <a:off x="2098" y="2366"/>
              <a:ext cx="0" cy="253"/>
            </a:xfrm>
            <a:prstGeom prst="line">
              <a:avLst/>
            </a:prstGeom>
            <a:noFill/>
            <a:ln w="9525">
              <a:solidFill>
                <a:schemeClr val="tx2"/>
              </a:solidFill>
              <a:round/>
              <a:headEnd/>
              <a:tailEnd/>
            </a:ln>
            <a:effectLst/>
          </p:spPr>
          <p:txBody>
            <a:bodyPr>
              <a:spAutoFit/>
            </a:bodyPr>
            <a:lstStyle/>
            <a:p>
              <a:endParaRPr lang="en-IN"/>
            </a:p>
          </p:txBody>
        </p:sp>
        <p:sp>
          <p:nvSpPr>
            <p:cNvPr id="109617" name="Line 1073"/>
            <p:cNvSpPr>
              <a:spLocks noChangeShapeType="1"/>
            </p:cNvSpPr>
            <p:nvPr/>
          </p:nvSpPr>
          <p:spPr bwMode="auto">
            <a:xfrm>
              <a:off x="2763" y="2371"/>
              <a:ext cx="0" cy="253"/>
            </a:xfrm>
            <a:prstGeom prst="line">
              <a:avLst/>
            </a:prstGeom>
            <a:noFill/>
            <a:ln w="9525">
              <a:solidFill>
                <a:schemeClr val="tx2"/>
              </a:solidFill>
              <a:round/>
              <a:headEnd/>
              <a:tailEnd/>
            </a:ln>
            <a:effectLst/>
          </p:spPr>
          <p:txBody>
            <a:bodyPr>
              <a:spAutoFit/>
            </a:bodyPr>
            <a:lstStyle/>
            <a:p>
              <a:endParaRPr lang="en-IN"/>
            </a:p>
          </p:txBody>
        </p:sp>
        <p:sp>
          <p:nvSpPr>
            <p:cNvPr id="109618" name="Line 1074"/>
            <p:cNvSpPr>
              <a:spLocks noChangeShapeType="1"/>
            </p:cNvSpPr>
            <p:nvPr/>
          </p:nvSpPr>
          <p:spPr bwMode="auto">
            <a:xfrm>
              <a:off x="3437" y="2371"/>
              <a:ext cx="0" cy="253"/>
            </a:xfrm>
            <a:prstGeom prst="line">
              <a:avLst/>
            </a:prstGeom>
            <a:noFill/>
            <a:ln w="9525">
              <a:solidFill>
                <a:schemeClr val="tx2"/>
              </a:solidFill>
              <a:round/>
              <a:headEnd/>
              <a:tailEnd/>
            </a:ln>
            <a:effectLst/>
          </p:spPr>
          <p:txBody>
            <a:bodyPr>
              <a:spAutoFit/>
            </a:bodyPr>
            <a:lstStyle/>
            <a:p>
              <a:endParaRPr lang="en-IN"/>
            </a:p>
          </p:txBody>
        </p:sp>
        <p:sp>
          <p:nvSpPr>
            <p:cNvPr id="109619" name="Line 1075"/>
            <p:cNvSpPr>
              <a:spLocks noChangeShapeType="1"/>
            </p:cNvSpPr>
            <p:nvPr/>
          </p:nvSpPr>
          <p:spPr bwMode="auto">
            <a:xfrm>
              <a:off x="4105" y="2371"/>
              <a:ext cx="0" cy="253"/>
            </a:xfrm>
            <a:prstGeom prst="line">
              <a:avLst/>
            </a:prstGeom>
            <a:noFill/>
            <a:ln w="9525">
              <a:solidFill>
                <a:schemeClr val="tx2"/>
              </a:solidFill>
              <a:round/>
              <a:headEnd/>
              <a:tailEnd/>
            </a:ln>
            <a:effectLst/>
          </p:spPr>
          <p:txBody>
            <a:bodyPr>
              <a:spAutoFit/>
            </a:bodyPr>
            <a:lstStyle/>
            <a:p>
              <a:endParaRPr lang="en-IN"/>
            </a:p>
          </p:txBody>
        </p:sp>
      </p:grpSp>
      <p:sp>
        <p:nvSpPr>
          <p:cNvPr id="109621" name="Text Box 1077"/>
          <p:cNvSpPr txBox="1">
            <a:spLocks noChangeArrowheads="1"/>
          </p:cNvSpPr>
          <p:nvPr/>
        </p:nvSpPr>
        <p:spPr bwMode="auto">
          <a:xfrm>
            <a:off x="420688" y="1817688"/>
            <a:ext cx="1155700" cy="396875"/>
          </a:xfrm>
          <a:prstGeom prst="rect">
            <a:avLst/>
          </a:prstGeom>
          <a:noFill/>
          <a:ln w="9525">
            <a:noFill/>
            <a:miter lim="800000"/>
            <a:headEnd/>
            <a:tailEnd/>
          </a:ln>
          <a:effectLst/>
        </p:spPr>
        <p:txBody>
          <a:bodyPr wrap="none">
            <a:spAutoFit/>
          </a:bodyPr>
          <a:lstStyle/>
          <a:p>
            <a:r>
              <a:rPr lang="en-US"/>
              <a:t>Plaintext</a:t>
            </a:r>
          </a:p>
        </p:txBody>
      </p:sp>
      <p:sp>
        <p:nvSpPr>
          <p:cNvPr id="109622" name="Text Box 1078"/>
          <p:cNvSpPr txBox="1">
            <a:spLocks noChangeArrowheads="1"/>
          </p:cNvSpPr>
          <p:nvPr/>
        </p:nvSpPr>
        <p:spPr bwMode="auto">
          <a:xfrm>
            <a:off x="376238" y="4749800"/>
            <a:ext cx="1354137" cy="396875"/>
          </a:xfrm>
          <a:prstGeom prst="rect">
            <a:avLst/>
          </a:prstGeom>
          <a:noFill/>
          <a:ln w="9525">
            <a:noFill/>
            <a:miter lim="800000"/>
            <a:headEnd/>
            <a:tailEnd/>
          </a:ln>
          <a:effectLst/>
        </p:spPr>
        <p:txBody>
          <a:bodyPr wrap="none">
            <a:spAutoFit/>
          </a:bodyPr>
          <a:lstStyle/>
          <a:p>
            <a:r>
              <a:rPr lang="en-US"/>
              <a:t>Ciphertext</a:t>
            </a:r>
          </a:p>
        </p:txBody>
      </p:sp>
      <p:sp>
        <p:nvSpPr>
          <p:cNvPr id="109623" name="Text Box 1079"/>
          <p:cNvSpPr txBox="1">
            <a:spLocks noChangeArrowheads="1"/>
          </p:cNvSpPr>
          <p:nvPr/>
        </p:nvSpPr>
        <p:spPr bwMode="auto">
          <a:xfrm>
            <a:off x="434975" y="5530850"/>
            <a:ext cx="8053388" cy="646331"/>
          </a:xfrm>
          <a:prstGeom prst="rect">
            <a:avLst/>
          </a:prstGeom>
          <a:noFill/>
          <a:ln w="9525">
            <a:noFill/>
            <a:miter lim="800000"/>
            <a:headEnd/>
            <a:tailEnd/>
          </a:ln>
          <a:effectLst/>
        </p:spPr>
        <p:txBody>
          <a:bodyPr>
            <a:spAutoFit/>
          </a:bodyPr>
          <a:lstStyle/>
          <a:p>
            <a:pPr>
              <a:buFontTx/>
              <a:buChar char="•"/>
            </a:pPr>
            <a:r>
              <a:rPr lang="en-US" dirty="0"/>
              <a:t> Pad last block, if necessary</a:t>
            </a:r>
          </a:p>
          <a:p>
            <a:pPr>
              <a:buFontTx/>
              <a:buChar char="•"/>
            </a:pPr>
            <a:r>
              <a:rPr lang="en-US" dirty="0"/>
              <a:t> </a:t>
            </a:r>
          </a:p>
        </p:txBody>
      </p:sp>
      <p:grpSp>
        <p:nvGrpSpPr>
          <p:cNvPr id="14" name="Group 1081"/>
          <p:cNvGrpSpPr>
            <a:grpSpLocks/>
          </p:cNvGrpSpPr>
          <p:nvPr/>
        </p:nvGrpSpPr>
        <p:grpSpPr bwMode="auto">
          <a:xfrm>
            <a:off x="3213100" y="2265363"/>
            <a:ext cx="849313" cy="1069975"/>
            <a:chOff x="947" y="1412"/>
            <a:chExt cx="535" cy="674"/>
          </a:xfrm>
        </p:grpSpPr>
        <p:grpSp>
          <p:nvGrpSpPr>
            <p:cNvPr id="15" name="Group 1082"/>
            <p:cNvGrpSpPr>
              <a:grpSpLocks/>
            </p:cNvGrpSpPr>
            <p:nvPr/>
          </p:nvGrpSpPr>
          <p:grpSpPr bwMode="auto">
            <a:xfrm>
              <a:off x="947" y="1679"/>
              <a:ext cx="535" cy="407"/>
              <a:chOff x="1031" y="1700"/>
              <a:chExt cx="535" cy="407"/>
            </a:xfrm>
          </p:grpSpPr>
          <p:sp>
            <p:nvSpPr>
              <p:cNvPr id="109627" name="Oval 1083"/>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28" name="Text Box 1084"/>
              <p:cNvSpPr txBox="1">
                <a:spLocks noChangeArrowheads="1"/>
              </p:cNvSpPr>
              <p:nvPr/>
            </p:nvSpPr>
            <p:spPr bwMode="auto">
              <a:xfrm>
                <a:off x="1031" y="1779"/>
                <a:ext cx="464" cy="212"/>
              </a:xfrm>
              <a:prstGeom prst="rect">
                <a:avLst/>
              </a:prstGeom>
              <a:noFill/>
              <a:ln w="9525">
                <a:noFill/>
                <a:miter lim="800000"/>
                <a:headEnd/>
                <a:tailEnd/>
              </a:ln>
              <a:effectLst/>
            </p:spPr>
            <p:txBody>
              <a:bodyPr wrap="none">
                <a:spAutoFit/>
              </a:bodyPr>
              <a:lstStyle/>
              <a:p>
                <a:r>
                  <a:rPr lang="en-US" sz="1600"/>
                  <a:t>  XOR</a:t>
                </a:r>
              </a:p>
            </p:txBody>
          </p:sp>
        </p:grpSp>
        <p:sp>
          <p:nvSpPr>
            <p:cNvPr id="109629" name="Line 1085"/>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16" name="Group 1086"/>
          <p:cNvGrpSpPr>
            <a:grpSpLocks/>
          </p:cNvGrpSpPr>
          <p:nvPr/>
        </p:nvGrpSpPr>
        <p:grpSpPr bwMode="auto">
          <a:xfrm>
            <a:off x="4268788" y="2249488"/>
            <a:ext cx="849312" cy="1069975"/>
            <a:chOff x="947" y="1412"/>
            <a:chExt cx="535" cy="674"/>
          </a:xfrm>
        </p:grpSpPr>
        <p:grpSp>
          <p:nvGrpSpPr>
            <p:cNvPr id="17" name="Group 1087"/>
            <p:cNvGrpSpPr>
              <a:grpSpLocks/>
            </p:cNvGrpSpPr>
            <p:nvPr/>
          </p:nvGrpSpPr>
          <p:grpSpPr bwMode="auto">
            <a:xfrm>
              <a:off x="947" y="1679"/>
              <a:ext cx="535" cy="407"/>
              <a:chOff x="1031" y="1700"/>
              <a:chExt cx="535" cy="407"/>
            </a:xfrm>
          </p:grpSpPr>
          <p:sp>
            <p:nvSpPr>
              <p:cNvPr id="109632" name="Oval 1088"/>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33" name="Text Box 1089"/>
              <p:cNvSpPr txBox="1">
                <a:spLocks noChangeArrowheads="1"/>
              </p:cNvSpPr>
              <p:nvPr/>
            </p:nvSpPr>
            <p:spPr bwMode="auto">
              <a:xfrm>
                <a:off x="1031" y="1779"/>
                <a:ext cx="464" cy="212"/>
              </a:xfrm>
              <a:prstGeom prst="rect">
                <a:avLst/>
              </a:prstGeom>
              <a:noFill/>
              <a:ln w="9525">
                <a:noFill/>
                <a:miter lim="800000"/>
                <a:headEnd/>
                <a:tailEnd/>
              </a:ln>
              <a:effectLst/>
            </p:spPr>
            <p:txBody>
              <a:bodyPr wrap="none">
                <a:spAutoFit/>
              </a:bodyPr>
              <a:lstStyle/>
              <a:p>
                <a:r>
                  <a:rPr lang="en-US" sz="1600"/>
                  <a:t>  XOR</a:t>
                </a:r>
              </a:p>
            </p:txBody>
          </p:sp>
        </p:grpSp>
        <p:sp>
          <p:nvSpPr>
            <p:cNvPr id="109634" name="Line 1090"/>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18" name="Group 1091"/>
          <p:cNvGrpSpPr>
            <a:grpSpLocks/>
          </p:cNvGrpSpPr>
          <p:nvPr/>
        </p:nvGrpSpPr>
        <p:grpSpPr bwMode="auto">
          <a:xfrm>
            <a:off x="5335588" y="2246313"/>
            <a:ext cx="849312" cy="1069975"/>
            <a:chOff x="947" y="1412"/>
            <a:chExt cx="535" cy="674"/>
          </a:xfrm>
        </p:grpSpPr>
        <p:grpSp>
          <p:nvGrpSpPr>
            <p:cNvPr id="19" name="Group 1092"/>
            <p:cNvGrpSpPr>
              <a:grpSpLocks/>
            </p:cNvGrpSpPr>
            <p:nvPr/>
          </p:nvGrpSpPr>
          <p:grpSpPr bwMode="auto">
            <a:xfrm>
              <a:off x="947" y="1679"/>
              <a:ext cx="535" cy="407"/>
              <a:chOff x="1031" y="1700"/>
              <a:chExt cx="535" cy="407"/>
            </a:xfrm>
          </p:grpSpPr>
          <p:sp>
            <p:nvSpPr>
              <p:cNvPr id="109637" name="Oval 1093"/>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38" name="Text Box 1094"/>
              <p:cNvSpPr txBox="1">
                <a:spLocks noChangeArrowheads="1"/>
              </p:cNvSpPr>
              <p:nvPr/>
            </p:nvSpPr>
            <p:spPr bwMode="auto">
              <a:xfrm>
                <a:off x="1031" y="1779"/>
                <a:ext cx="464" cy="212"/>
              </a:xfrm>
              <a:prstGeom prst="rect">
                <a:avLst/>
              </a:prstGeom>
              <a:noFill/>
              <a:ln w="9525">
                <a:noFill/>
                <a:miter lim="800000"/>
                <a:headEnd/>
                <a:tailEnd/>
              </a:ln>
              <a:effectLst/>
            </p:spPr>
            <p:txBody>
              <a:bodyPr wrap="none">
                <a:spAutoFit/>
              </a:bodyPr>
              <a:lstStyle/>
              <a:p>
                <a:r>
                  <a:rPr lang="en-US" sz="1600"/>
                  <a:t>  XOR</a:t>
                </a:r>
              </a:p>
            </p:txBody>
          </p:sp>
        </p:grpSp>
        <p:sp>
          <p:nvSpPr>
            <p:cNvPr id="109639" name="Line 1095"/>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20" name="Group 1096"/>
          <p:cNvGrpSpPr>
            <a:grpSpLocks/>
          </p:cNvGrpSpPr>
          <p:nvPr/>
        </p:nvGrpSpPr>
        <p:grpSpPr bwMode="auto">
          <a:xfrm>
            <a:off x="6469063" y="2265363"/>
            <a:ext cx="849312" cy="1069975"/>
            <a:chOff x="947" y="1412"/>
            <a:chExt cx="535" cy="674"/>
          </a:xfrm>
        </p:grpSpPr>
        <p:grpSp>
          <p:nvGrpSpPr>
            <p:cNvPr id="21" name="Group 1097"/>
            <p:cNvGrpSpPr>
              <a:grpSpLocks/>
            </p:cNvGrpSpPr>
            <p:nvPr/>
          </p:nvGrpSpPr>
          <p:grpSpPr bwMode="auto">
            <a:xfrm>
              <a:off x="947" y="1679"/>
              <a:ext cx="535" cy="407"/>
              <a:chOff x="1031" y="1700"/>
              <a:chExt cx="535" cy="407"/>
            </a:xfrm>
          </p:grpSpPr>
          <p:sp>
            <p:nvSpPr>
              <p:cNvPr id="109642" name="Oval 1098"/>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43" name="Text Box 1099"/>
              <p:cNvSpPr txBox="1">
                <a:spLocks noChangeArrowheads="1"/>
              </p:cNvSpPr>
              <p:nvPr/>
            </p:nvSpPr>
            <p:spPr bwMode="auto">
              <a:xfrm>
                <a:off x="1031" y="1779"/>
                <a:ext cx="464" cy="212"/>
              </a:xfrm>
              <a:prstGeom prst="rect">
                <a:avLst/>
              </a:prstGeom>
              <a:noFill/>
              <a:ln w="9525">
                <a:noFill/>
                <a:miter lim="800000"/>
                <a:headEnd/>
                <a:tailEnd/>
              </a:ln>
              <a:effectLst/>
            </p:spPr>
            <p:txBody>
              <a:bodyPr wrap="none">
                <a:spAutoFit/>
              </a:bodyPr>
              <a:lstStyle/>
              <a:p>
                <a:r>
                  <a:rPr lang="en-US" sz="1600"/>
                  <a:t>  XOR</a:t>
                </a:r>
              </a:p>
            </p:txBody>
          </p:sp>
        </p:grpSp>
        <p:sp>
          <p:nvSpPr>
            <p:cNvPr id="109644" name="Line 1100"/>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22" name="Group 1101"/>
          <p:cNvGrpSpPr>
            <a:grpSpLocks/>
          </p:cNvGrpSpPr>
          <p:nvPr/>
        </p:nvGrpSpPr>
        <p:grpSpPr bwMode="auto">
          <a:xfrm>
            <a:off x="7424738" y="2249488"/>
            <a:ext cx="849312" cy="1069975"/>
            <a:chOff x="947" y="1412"/>
            <a:chExt cx="535" cy="674"/>
          </a:xfrm>
        </p:grpSpPr>
        <p:grpSp>
          <p:nvGrpSpPr>
            <p:cNvPr id="23" name="Group 1102"/>
            <p:cNvGrpSpPr>
              <a:grpSpLocks/>
            </p:cNvGrpSpPr>
            <p:nvPr/>
          </p:nvGrpSpPr>
          <p:grpSpPr bwMode="auto">
            <a:xfrm>
              <a:off x="947" y="1679"/>
              <a:ext cx="535" cy="407"/>
              <a:chOff x="1031" y="1700"/>
              <a:chExt cx="535" cy="407"/>
            </a:xfrm>
          </p:grpSpPr>
          <p:sp>
            <p:nvSpPr>
              <p:cNvPr id="109647" name="Oval 1103"/>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9648" name="Text Box 1104"/>
              <p:cNvSpPr txBox="1">
                <a:spLocks noChangeArrowheads="1"/>
              </p:cNvSpPr>
              <p:nvPr/>
            </p:nvSpPr>
            <p:spPr bwMode="auto">
              <a:xfrm>
                <a:off x="1031" y="1779"/>
                <a:ext cx="464" cy="212"/>
              </a:xfrm>
              <a:prstGeom prst="rect">
                <a:avLst/>
              </a:prstGeom>
              <a:noFill/>
              <a:ln w="9525">
                <a:noFill/>
                <a:miter lim="800000"/>
                <a:headEnd/>
                <a:tailEnd/>
              </a:ln>
              <a:effectLst/>
            </p:spPr>
            <p:txBody>
              <a:bodyPr wrap="none">
                <a:spAutoFit/>
              </a:bodyPr>
              <a:lstStyle/>
              <a:p>
                <a:r>
                  <a:rPr lang="en-US" sz="1600"/>
                  <a:t>  XOR</a:t>
                </a:r>
              </a:p>
            </p:txBody>
          </p:sp>
        </p:grpSp>
        <p:sp>
          <p:nvSpPr>
            <p:cNvPr id="109649" name="Line 1105"/>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sp>
        <p:nvSpPr>
          <p:cNvPr id="109651" name="Line 1107"/>
          <p:cNvSpPr>
            <a:spLocks noChangeShapeType="1"/>
          </p:cNvSpPr>
          <p:nvPr/>
        </p:nvSpPr>
        <p:spPr bwMode="auto">
          <a:xfrm>
            <a:off x="2620963" y="2230438"/>
            <a:ext cx="0" cy="803275"/>
          </a:xfrm>
          <a:prstGeom prst="line">
            <a:avLst/>
          </a:prstGeom>
          <a:noFill/>
          <a:ln w="9525">
            <a:solidFill>
              <a:schemeClr val="tx2"/>
            </a:solidFill>
            <a:round/>
            <a:headEnd/>
            <a:tailEnd/>
          </a:ln>
          <a:effectLst/>
        </p:spPr>
        <p:txBody>
          <a:bodyPr>
            <a:spAutoFit/>
          </a:bodyPr>
          <a:lstStyle/>
          <a:p>
            <a:endParaRPr lang="en-IN"/>
          </a:p>
        </p:txBody>
      </p:sp>
      <p:sp>
        <p:nvSpPr>
          <p:cNvPr id="109652" name="Line 1108"/>
          <p:cNvSpPr>
            <a:spLocks noChangeShapeType="1"/>
          </p:cNvSpPr>
          <p:nvPr/>
        </p:nvSpPr>
        <p:spPr bwMode="auto">
          <a:xfrm>
            <a:off x="2620963" y="3033713"/>
            <a:ext cx="612775" cy="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3" name="Line 1109"/>
          <p:cNvSpPr>
            <a:spLocks noChangeShapeType="1"/>
          </p:cNvSpPr>
          <p:nvPr/>
        </p:nvSpPr>
        <p:spPr bwMode="auto">
          <a:xfrm flipV="1">
            <a:off x="4014788" y="3222625"/>
            <a:ext cx="390525" cy="1573213"/>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4" name="Line 1110"/>
          <p:cNvSpPr>
            <a:spLocks noChangeShapeType="1"/>
          </p:cNvSpPr>
          <p:nvPr/>
        </p:nvSpPr>
        <p:spPr bwMode="auto">
          <a:xfrm flipV="1">
            <a:off x="5081588" y="3219450"/>
            <a:ext cx="390525" cy="1573213"/>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5" name="Line 1111"/>
          <p:cNvSpPr>
            <a:spLocks noChangeShapeType="1"/>
          </p:cNvSpPr>
          <p:nvPr/>
        </p:nvSpPr>
        <p:spPr bwMode="auto">
          <a:xfrm flipV="1">
            <a:off x="6184900" y="3230563"/>
            <a:ext cx="390525" cy="1573212"/>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6" name="Line 1112"/>
          <p:cNvSpPr>
            <a:spLocks noChangeShapeType="1"/>
          </p:cNvSpPr>
          <p:nvPr/>
        </p:nvSpPr>
        <p:spPr bwMode="auto">
          <a:xfrm flipV="1">
            <a:off x="7199313" y="3217863"/>
            <a:ext cx="390525" cy="1573212"/>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7" name="Line 1113"/>
          <p:cNvSpPr>
            <a:spLocks noChangeShapeType="1"/>
          </p:cNvSpPr>
          <p:nvPr/>
        </p:nvSpPr>
        <p:spPr bwMode="auto">
          <a:xfrm flipV="1">
            <a:off x="8213725" y="3230563"/>
            <a:ext cx="390525" cy="1573212"/>
          </a:xfrm>
          <a:prstGeom prst="line">
            <a:avLst/>
          </a:prstGeom>
          <a:noFill/>
          <a:ln w="9525">
            <a:solidFill>
              <a:schemeClr val="tx2"/>
            </a:solidFill>
            <a:round/>
            <a:headEnd/>
            <a:tailEnd type="triangle" w="med" len="med"/>
          </a:ln>
          <a:effectLst/>
        </p:spPr>
        <p:txBody>
          <a:bodyPr>
            <a:spAutoFit/>
          </a:bodyPr>
          <a:lstStyle/>
          <a:p>
            <a:endParaRPr lang="en-IN"/>
          </a:p>
        </p:txBody>
      </p:sp>
      <p:sp>
        <p:nvSpPr>
          <p:cNvPr id="109658" name="Text Box 1114"/>
          <p:cNvSpPr txBox="1">
            <a:spLocks noChangeArrowheads="1"/>
          </p:cNvSpPr>
          <p:nvPr/>
        </p:nvSpPr>
        <p:spPr bwMode="auto">
          <a:xfrm>
            <a:off x="352425" y="3654425"/>
            <a:ext cx="1589088" cy="701675"/>
          </a:xfrm>
          <a:prstGeom prst="rect">
            <a:avLst/>
          </a:prstGeom>
          <a:noFill/>
          <a:ln w="9525">
            <a:noFill/>
            <a:miter lim="800000"/>
            <a:headEnd/>
            <a:tailEnd/>
          </a:ln>
          <a:effectLst/>
        </p:spPr>
        <p:txBody>
          <a:bodyPr>
            <a:spAutoFit/>
          </a:bodyPr>
          <a:lstStyle/>
          <a:p>
            <a:r>
              <a:rPr lang="en-US"/>
              <a:t>Block Encryption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AU"/>
              <a:t>Cipher Block Chaining (CBC)</a:t>
            </a:r>
          </a:p>
        </p:txBody>
      </p:sp>
      <p:pic>
        <p:nvPicPr>
          <p:cNvPr id="111619" name="Picture 3"/>
          <p:cNvPicPr>
            <a:picLocks noGrp="1" noChangeAspect="1" noChangeArrowheads="1"/>
          </p:cNvPicPr>
          <p:nvPr>
            <p:ph type="body" idx="1"/>
          </p:nvPr>
        </p:nvPicPr>
        <p:blipFill>
          <a:blip r:embed="rId3"/>
          <a:srcRect/>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571480"/>
            <a:ext cx="8229600" cy="785818"/>
          </a:xfrm>
        </p:spPr>
        <p:txBody>
          <a:bodyPr>
            <a:normAutofit/>
          </a:bodyPr>
          <a:lstStyle/>
          <a:p>
            <a:r>
              <a:rPr lang="en-AU" sz="4500" dirty="0"/>
              <a:t>Advantages and Limitations of CBC</a:t>
            </a:r>
          </a:p>
        </p:txBody>
      </p:sp>
      <p:sp>
        <p:nvSpPr>
          <p:cNvPr id="113667" name="Rectangle 3"/>
          <p:cNvSpPr>
            <a:spLocks noGrp="1" noChangeArrowheads="1"/>
          </p:cNvSpPr>
          <p:nvPr>
            <p:ph type="body" idx="1"/>
          </p:nvPr>
        </p:nvSpPr>
        <p:spPr>
          <a:xfrm>
            <a:off x="457200" y="1285860"/>
            <a:ext cx="8229600" cy="5357850"/>
          </a:xfrm>
        </p:spPr>
        <p:txBody>
          <a:bodyPr/>
          <a:lstStyle/>
          <a:p>
            <a:pPr>
              <a:lnSpc>
                <a:spcPct val="90000"/>
              </a:lnSpc>
            </a:pPr>
            <a:r>
              <a:rPr lang="en-AU" dirty="0" smtClean="0"/>
              <a:t>Each cipher text </a:t>
            </a:r>
            <a:r>
              <a:rPr lang="en-AU" dirty="0"/>
              <a:t>block depends on </a:t>
            </a:r>
            <a:r>
              <a:rPr lang="en-AU" b="1" dirty="0"/>
              <a:t>all</a:t>
            </a:r>
            <a:r>
              <a:rPr lang="en-AU" dirty="0"/>
              <a:t> message blocks </a:t>
            </a:r>
          </a:p>
          <a:p>
            <a:pPr>
              <a:lnSpc>
                <a:spcPct val="90000"/>
              </a:lnSpc>
            </a:pPr>
            <a:r>
              <a:rPr lang="en-AU" dirty="0" smtClean="0">
                <a:solidFill>
                  <a:srgbClr val="FF0000"/>
                </a:solidFill>
              </a:rPr>
              <a:t>Thus </a:t>
            </a:r>
            <a:r>
              <a:rPr lang="en-AU" dirty="0">
                <a:solidFill>
                  <a:srgbClr val="FF0000"/>
                </a:solidFill>
              </a:rPr>
              <a:t>a change in the message affects all </a:t>
            </a:r>
            <a:r>
              <a:rPr lang="en-AU" dirty="0" smtClean="0">
                <a:solidFill>
                  <a:srgbClr val="FF0000"/>
                </a:solidFill>
              </a:rPr>
              <a:t>cipher text </a:t>
            </a:r>
            <a:r>
              <a:rPr lang="en-AU" dirty="0">
                <a:solidFill>
                  <a:srgbClr val="FF0000"/>
                </a:solidFill>
              </a:rPr>
              <a:t>blocks after the change as well as the original block </a:t>
            </a:r>
          </a:p>
          <a:p>
            <a:pPr>
              <a:lnSpc>
                <a:spcPct val="90000"/>
              </a:lnSpc>
            </a:pPr>
            <a:r>
              <a:rPr lang="en-AU" dirty="0" smtClean="0"/>
              <a:t>Need </a:t>
            </a:r>
            <a:r>
              <a:rPr lang="en-AU" b="1" dirty="0"/>
              <a:t>Initial Value</a:t>
            </a:r>
            <a:r>
              <a:rPr lang="en-AU" dirty="0"/>
              <a:t> (IV) known to sender &amp; receiver </a:t>
            </a:r>
          </a:p>
          <a:p>
            <a:pPr lvl="1">
              <a:lnSpc>
                <a:spcPct val="90000"/>
              </a:lnSpc>
            </a:pPr>
            <a:r>
              <a:rPr lang="en-AU" dirty="0" smtClean="0"/>
              <a:t>However </a:t>
            </a:r>
            <a:r>
              <a:rPr lang="en-AU" dirty="0"/>
              <a:t>if IV is sent in the clear, an attacker can change bits of the first block, and change IV to compensate </a:t>
            </a:r>
          </a:p>
          <a:p>
            <a:pPr lvl="1">
              <a:lnSpc>
                <a:spcPct val="90000"/>
              </a:lnSpc>
            </a:pPr>
            <a:r>
              <a:rPr lang="en-AU" dirty="0" smtClean="0"/>
              <a:t>Hence </a:t>
            </a:r>
            <a:r>
              <a:rPr lang="en-AU" dirty="0"/>
              <a:t>either IV must be a fixed value </a:t>
            </a:r>
            <a:r>
              <a:rPr lang="en-AU" dirty="0" smtClean="0"/>
              <a:t>or </a:t>
            </a:r>
            <a:r>
              <a:rPr lang="en-AU" dirty="0"/>
              <a:t>it must be sent encrypted in ECB mode before rest of message </a:t>
            </a:r>
          </a:p>
          <a:p>
            <a:pPr>
              <a:lnSpc>
                <a:spcPct val="90000"/>
              </a:lnSpc>
            </a:pPr>
            <a:r>
              <a:rPr lang="en-AU" dirty="0" smtClean="0"/>
              <a:t>At </a:t>
            </a:r>
            <a:r>
              <a:rPr lang="en-AU" dirty="0"/>
              <a:t>end of message, handle possible last short block </a:t>
            </a:r>
          </a:p>
          <a:p>
            <a:pPr lvl="1">
              <a:lnSpc>
                <a:spcPct val="90000"/>
              </a:lnSpc>
            </a:pPr>
            <a:r>
              <a:rPr lang="en-US" dirty="0" smtClean="0"/>
              <a:t>By </a:t>
            </a:r>
            <a:r>
              <a:rPr lang="en-US" dirty="0"/>
              <a:t>padding either with known non-data value (</a:t>
            </a:r>
            <a:r>
              <a:rPr lang="en-US" dirty="0" err="1"/>
              <a:t>eg</a:t>
            </a:r>
            <a:r>
              <a:rPr lang="en-US" dirty="0"/>
              <a:t> nulls)</a:t>
            </a:r>
            <a:endParaRPr lang="en-AU" dirty="0"/>
          </a:p>
          <a:p>
            <a:pPr lvl="1">
              <a:lnSpc>
                <a:spcPct val="90000"/>
              </a:lnSpc>
            </a:pPr>
            <a:r>
              <a:rPr lang="en-AU" dirty="0" smtClean="0"/>
              <a:t>Or  </a:t>
            </a:r>
            <a:r>
              <a:rPr lang="en-AU" dirty="0"/>
              <a:t>pad last block with count of pad size </a:t>
            </a:r>
          </a:p>
          <a:p>
            <a:pPr lvl="2">
              <a:lnSpc>
                <a:spcPct val="90000"/>
              </a:lnSpc>
            </a:pPr>
            <a:r>
              <a:rPr lang="en-AU" sz="2400" dirty="0" err="1"/>
              <a:t>eg</a:t>
            </a:r>
            <a:r>
              <a:rPr lang="en-AU" sz="2400" dirty="0"/>
              <a:t>. [ b1 b2 b3 0 0 0 0 5] &lt;- 3 data bytes, then 5 bytes </a:t>
            </a:r>
            <a:r>
              <a:rPr lang="en-AU" sz="2400" dirty="0" err="1"/>
              <a:t>pad+count</a:t>
            </a:r>
            <a:r>
              <a:rPr lang="en-AU" sz="2400" dirty="0"/>
              <a:t> </a:t>
            </a:r>
          </a:p>
          <a:p>
            <a:pPr>
              <a:lnSpc>
                <a:spcPct val="90000"/>
              </a:lnSpc>
            </a:pPr>
            <a:endParaRPr lang="en-AU"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smtClean="0"/>
              <a:t>CFB</a:t>
            </a:r>
            <a:endParaRPr lang="en-IN" dirty="0"/>
          </a:p>
        </p:txBody>
      </p:sp>
      <p:sp>
        <p:nvSpPr>
          <p:cNvPr id="3" name="Content Placeholder 2"/>
          <p:cNvSpPr>
            <a:spLocks noGrp="1"/>
          </p:cNvSpPr>
          <p:nvPr>
            <p:ph idx="1"/>
          </p:nvPr>
        </p:nvSpPr>
        <p:spPr>
          <a:xfrm>
            <a:off x="457200" y="1142984"/>
            <a:ext cx="8472518" cy="5181616"/>
          </a:xfrm>
        </p:spPr>
        <p:txBody>
          <a:bodyPr/>
          <a:lstStyle/>
          <a:p>
            <a:r>
              <a:rPr lang="en-US" dirty="0" smtClean="0"/>
              <a:t>Where Stream Cipher must be used?</a:t>
            </a:r>
          </a:p>
          <a:p>
            <a:r>
              <a:rPr lang="en-US" i="1" dirty="0" smtClean="0">
                <a:solidFill>
                  <a:srgbClr val="7030A0"/>
                </a:solidFill>
              </a:rPr>
              <a:t>An operator typing keystrokes at a terminal, which need to be immediately transmitted across communication link in a secure manner.</a:t>
            </a:r>
          </a:p>
          <a:p>
            <a:r>
              <a:rPr lang="en-US" i="1" dirty="0" smtClean="0">
                <a:solidFill>
                  <a:srgbClr val="7030A0"/>
                </a:solidFill>
              </a:rPr>
              <a:t>Max Size of unit is 8.</a:t>
            </a:r>
          </a:p>
          <a:p>
            <a:endParaRPr lang="en-IN" i="1" dirty="0">
              <a:solidFill>
                <a:srgbClr val="7030A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571480"/>
            <a:ext cx="8229600" cy="785818"/>
          </a:xfrm>
        </p:spPr>
        <p:txBody>
          <a:bodyPr>
            <a:normAutofit fontScale="90000"/>
          </a:bodyPr>
          <a:lstStyle/>
          <a:p>
            <a:r>
              <a:rPr lang="en-AU" dirty="0"/>
              <a:t>Cipher </a:t>
            </a:r>
            <a:r>
              <a:rPr lang="en-AU" dirty="0" smtClean="0"/>
              <a:t>Feed Back </a:t>
            </a:r>
            <a:r>
              <a:rPr lang="en-AU" dirty="0"/>
              <a:t>(CFB)</a:t>
            </a:r>
          </a:p>
        </p:txBody>
      </p:sp>
      <p:sp>
        <p:nvSpPr>
          <p:cNvPr id="115715" name="Rectangle 3"/>
          <p:cNvSpPr>
            <a:spLocks noGrp="1" noChangeArrowheads="1"/>
          </p:cNvSpPr>
          <p:nvPr>
            <p:ph type="body" idx="1"/>
          </p:nvPr>
        </p:nvSpPr>
        <p:spPr>
          <a:xfrm>
            <a:off x="457200" y="1500174"/>
            <a:ext cx="8229600" cy="4824426"/>
          </a:xfrm>
        </p:spPr>
        <p:txBody>
          <a:bodyPr>
            <a:normAutofit/>
          </a:bodyPr>
          <a:lstStyle/>
          <a:p>
            <a:pPr>
              <a:lnSpc>
                <a:spcPct val="90000"/>
              </a:lnSpc>
            </a:pPr>
            <a:r>
              <a:rPr lang="en-AU" sz="2800" dirty="0" smtClean="0"/>
              <a:t>Message </a:t>
            </a:r>
            <a:r>
              <a:rPr lang="en-AU" sz="2800" dirty="0"/>
              <a:t>is treated as a stream of bits </a:t>
            </a:r>
          </a:p>
          <a:p>
            <a:pPr>
              <a:lnSpc>
                <a:spcPct val="90000"/>
              </a:lnSpc>
            </a:pPr>
            <a:r>
              <a:rPr lang="en-AU" sz="2800" dirty="0" smtClean="0"/>
              <a:t>Added </a:t>
            </a:r>
            <a:r>
              <a:rPr lang="en-AU" sz="2800" dirty="0"/>
              <a:t>to the output of the block cipher </a:t>
            </a:r>
            <a:endParaRPr lang="en-AU" sz="2800" i="1" dirty="0"/>
          </a:p>
          <a:p>
            <a:pPr>
              <a:lnSpc>
                <a:spcPct val="90000"/>
              </a:lnSpc>
            </a:pPr>
            <a:r>
              <a:rPr lang="en-AU" sz="2800" dirty="0" smtClean="0">
                <a:solidFill>
                  <a:srgbClr val="7030A0"/>
                </a:solidFill>
              </a:rPr>
              <a:t>Result </a:t>
            </a:r>
            <a:r>
              <a:rPr lang="en-AU" sz="2800" dirty="0">
                <a:solidFill>
                  <a:srgbClr val="7030A0"/>
                </a:solidFill>
              </a:rPr>
              <a:t>is feed back for next stage (hence name) </a:t>
            </a:r>
          </a:p>
          <a:p>
            <a:pPr>
              <a:lnSpc>
                <a:spcPct val="90000"/>
              </a:lnSpc>
            </a:pPr>
            <a:r>
              <a:rPr lang="en-AU" sz="2800" dirty="0" smtClean="0"/>
              <a:t>Standard </a:t>
            </a:r>
            <a:r>
              <a:rPr lang="en-AU" sz="2800" dirty="0"/>
              <a:t>allows any number of bit (1,8 or 64 or whatever) to be feed back </a:t>
            </a:r>
          </a:p>
          <a:p>
            <a:pPr lvl="1">
              <a:lnSpc>
                <a:spcPct val="90000"/>
              </a:lnSpc>
            </a:pPr>
            <a:r>
              <a:rPr lang="en-AU" sz="2400" dirty="0"/>
              <a:t>denoted CFB-1, CFB-8, CFB-64 etc </a:t>
            </a:r>
          </a:p>
          <a:p>
            <a:pPr>
              <a:lnSpc>
                <a:spcPct val="90000"/>
              </a:lnSpc>
            </a:pPr>
            <a:r>
              <a:rPr lang="en-AU" sz="2800" dirty="0" smtClean="0"/>
              <a:t>Is </a:t>
            </a:r>
            <a:r>
              <a:rPr lang="en-AU" sz="2800" dirty="0"/>
              <a:t>most efficient to use all 64 bits (CFB-64)</a:t>
            </a:r>
          </a:p>
          <a:p>
            <a:pPr lvl="1">
              <a:lnSpc>
                <a:spcPct val="90000"/>
              </a:lnSpc>
              <a:buFontTx/>
              <a:buNone/>
            </a:pPr>
            <a:r>
              <a:rPr lang="en-AU" sz="3600" dirty="0" err="1">
                <a:latin typeface="Courier New" pitchFamily="49" charset="0"/>
              </a:rPr>
              <a:t>C</a:t>
            </a:r>
            <a:r>
              <a:rPr lang="en-AU" sz="3600" baseline="-25000" dirty="0" err="1">
                <a:latin typeface="Courier New" pitchFamily="49" charset="0"/>
              </a:rPr>
              <a:t>i</a:t>
            </a:r>
            <a:r>
              <a:rPr lang="en-AU" sz="3600" dirty="0">
                <a:latin typeface="Courier New" pitchFamily="49" charset="0"/>
              </a:rPr>
              <a:t> = P</a:t>
            </a:r>
            <a:r>
              <a:rPr lang="en-AU" sz="3600" baseline="-25000" dirty="0">
                <a:latin typeface="Courier New" pitchFamily="49" charset="0"/>
              </a:rPr>
              <a:t>i</a:t>
            </a:r>
            <a:r>
              <a:rPr lang="en-AU" sz="3600" dirty="0">
                <a:latin typeface="Courier New" pitchFamily="49" charset="0"/>
              </a:rPr>
              <a:t> XOR </a:t>
            </a:r>
            <a:r>
              <a:rPr lang="en-AU" sz="3600" baseline="-25000" dirty="0" smtClean="0">
                <a:latin typeface="Courier New" pitchFamily="49" charset="0"/>
              </a:rPr>
              <a:t>K1</a:t>
            </a:r>
            <a:r>
              <a:rPr lang="en-AU" sz="3600" dirty="0" smtClean="0">
                <a:latin typeface="Courier New" pitchFamily="49" charset="0"/>
              </a:rPr>
              <a:t>(C</a:t>
            </a:r>
            <a:r>
              <a:rPr lang="en-AU" sz="3600" baseline="-25000" dirty="0" smtClean="0">
                <a:latin typeface="Courier New" pitchFamily="49" charset="0"/>
              </a:rPr>
              <a:t>i-1</a:t>
            </a:r>
            <a:r>
              <a:rPr lang="en-AU" sz="3600" dirty="0">
                <a:latin typeface="Courier New" pitchFamily="49" charset="0"/>
              </a:rPr>
              <a:t>)</a:t>
            </a:r>
          </a:p>
          <a:p>
            <a:pPr lvl="1">
              <a:lnSpc>
                <a:spcPct val="90000"/>
              </a:lnSpc>
              <a:buFontTx/>
              <a:buNone/>
            </a:pPr>
            <a:r>
              <a:rPr lang="en-AU" sz="3600" dirty="0">
                <a:latin typeface="Courier New" pitchFamily="49" charset="0"/>
              </a:rPr>
              <a:t>C</a:t>
            </a:r>
            <a:r>
              <a:rPr lang="en-AU" sz="3600" baseline="-25000" dirty="0">
                <a:latin typeface="Courier New" pitchFamily="49" charset="0"/>
              </a:rPr>
              <a:t>-1</a:t>
            </a:r>
            <a:r>
              <a:rPr lang="en-AU" sz="3600" dirty="0">
                <a:latin typeface="Courier New" pitchFamily="49" charset="0"/>
              </a:rPr>
              <a:t> = IV</a:t>
            </a:r>
            <a:r>
              <a:rPr lang="en-AU" sz="2400" dirty="0"/>
              <a:t> </a:t>
            </a:r>
          </a:p>
          <a:p>
            <a:pPr>
              <a:lnSpc>
                <a:spcPct val="90000"/>
              </a:lnSpc>
            </a:pPr>
            <a:r>
              <a:rPr lang="en-US" sz="2800" dirty="0" smtClean="0"/>
              <a:t>Uses</a:t>
            </a:r>
            <a:r>
              <a:rPr lang="en-US" sz="2800" dirty="0"/>
              <a:t>: stream data encryption, authentication</a:t>
            </a:r>
            <a:endParaRPr lang="en-AU"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smtClean="0"/>
              <a:t>Step 1</a:t>
            </a:r>
            <a:endParaRPr lang="en-IN" dirty="0"/>
          </a:p>
        </p:txBody>
      </p:sp>
      <p:pic>
        <p:nvPicPr>
          <p:cNvPr id="2050" name="Picture 2"/>
          <p:cNvPicPr>
            <a:picLocks noGrp="1" noChangeAspect="1" noChangeArrowheads="1"/>
          </p:cNvPicPr>
          <p:nvPr>
            <p:ph sz="half" idx="1"/>
          </p:nvPr>
        </p:nvPicPr>
        <p:blipFill>
          <a:blip r:embed="rId2"/>
          <a:stretch>
            <a:fillRect/>
          </a:stretch>
        </p:blipFill>
        <p:spPr bwMode="auto">
          <a:xfrm>
            <a:off x="457200" y="1857364"/>
            <a:ext cx="4038600" cy="4500594"/>
          </a:xfrm>
          <a:prstGeom prst="rect">
            <a:avLst/>
          </a:prstGeom>
          <a:noFill/>
          <a:ln w="9525">
            <a:noFill/>
            <a:miter lim="800000"/>
            <a:headEnd/>
            <a:tailEnd/>
          </a:ln>
          <a:effectLst/>
        </p:spPr>
      </p:pic>
      <p:sp>
        <p:nvSpPr>
          <p:cNvPr id="5" name="Content Placeholder 4"/>
          <p:cNvSpPr>
            <a:spLocks noGrp="1"/>
          </p:cNvSpPr>
          <p:nvPr>
            <p:ph sz="half" idx="2"/>
          </p:nvPr>
        </p:nvSpPr>
        <p:spPr/>
        <p:txBody>
          <a:bodyPr/>
          <a:lstStyle/>
          <a:p>
            <a:r>
              <a:rPr lang="en-US" dirty="0" smtClean="0"/>
              <a:t>64 bit IV PT</a:t>
            </a:r>
          </a:p>
          <a:p>
            <a:r>
              <a:rPr lang="en-US" dirty="0" smtClean="0"/>
              <a:t>Kept in Shift Register</a:t>
            </a:r>
          </a:p>
          <a:p>
            <a:r>
              <a:rPr lang="en-US" dirty="0" smtClean="0"/>
              <a:t>Encrypted </a:t>
            </a:r>
          </a:p>
          <a:p>
            <a:r>
              <a:rPr lang="en-US" dirty="0" smtClean="0"/>
              <a:t>64 bit IV CT</a:t>
            </a:r>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smtClean="0"/>
              <a:t>Step 2</a:t>
            </a:r>
            <a:endParaRPr lang="en-IN" dirty="0"/>
          </a:p>
        </p:txBody>
      </p:sp>
      <p:pic>
        <p:nvPicPr>
          <p:cNvPr id="3074" name="Picture 2"/>
          <p:cNvPicPr>
            <a:picLocks noGrp="1" noChangeAspect="1" noChangeArrowheads="1"/>
          </p:cNvPicPr>
          <p:nvPr>
            <p:ph sz="half" idx="1"/>
          </p:nvPr>
        </p:nvPicPr>
        <p:blipFill>
          <a:blip r:embed="rId2"/>
          <a:stretch>
            <a:fillRect/>
          </a:stretch>
        </p:blipFill>
        <p:spPr bwMode="auto">
          <a:xfrm>
            <a:off x="457200" y="1928802"/>
            <a:ext cx="4038600" cy="4429156"/>
          </a:xfrm>
          <a:prstGeom prst="rect">
            <a:avLst/>
          </a:prstGeom>
          <a:noFill/>
          <a:ln w="9525">
            <a:noFill/>
            <a:miter lim="800000"/>
            <a:headEnd/>
            <a:tailEnd/>
          </a:ln>
          <a:effectLst/>
        </p:spPr>
      </p:pic>
      <p:sp>
        <p:nvSpPr>
          <p:cNvPr id="5" name="Content Placeholder 4"/>
          <p:cNvSpPr>
            <a:spLocks noGrp="1"/>
          </p:cNvSpPr>
          <p:nvPr>
            <p:ph sz="half" idx="2"/>
          </p:nvPr>
        </p:nvSpPr>
        <p:spPr/>
        <p:txBody>
          <a:bodyPr/>
          <a:lstStyle/>
          <a:p>
            <a:r>
              <a:rPr lang="en-US" dirty="0" smtClean="0"/>
              <a:t>Leftmost bit (</a:t>
            </a:r>
            <a:r>
              <a:rPr lang="en-US" dirty="0" err="1" smtClean="0"/>
              <a:t>i.e</a:t>
            </a:r>
            <a:r>
              <a:rPr lang="en-US" dirty="0" smtClean="0"/>
              <a:t> MSB)</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57232"/>
            <a:ext cx="8329642" cy="5497693"/>
          </a:xfrm>
        </p:spPr>
        <p:txBody>
          <a:bodyPr/>
          <a:lstStyle/>
          <a:p>
            <a:r>
              <a:rPr lang="en-US" sz="4000" dirty="0" smtClean="0">
                <a:solidFill>
                  <a:schemeClr val="accent4">
                    <a:lumMod val="50000"/>
                  </a:schemeClr>
                </a:solidFill>
              </a:rPr>
              <a:t>Step 3</a:t>
            </a:r>
          </a:p>
          <a:p>
            <a:r>
              <a:rPr lang="en-US" dirty="0" smtClean="0">
                <a:solidFill>
                  <a:srgbClr val="7030A0"/>
                </a:solidFill>
              </a:rPr>
              <a:t>Left Shift </a:t>
            </a:r>
            <a:r>
              <a:rPr lang="en-US" dirty="0" smtClean="0">
                <a:solidFill>
                  <a:srgbClr val="7030A0"/>
                </a:solidFill>
              </a:rPr>
              <a:t>IV by </a:t>
            </a:r>
            <a:r>
              <a:rPr lang="en-US" dirty="0" smtClean="0">
                <a:solidFill>
                  <a:srgbClr val="7030A0"/>
                </a:solidFill>
              </a:rPr>
              <a:t>j positions.</a:t>
            </a:r>
          </a:p>
          <a:p>
            <a:r>
              <a:rPr lang="en-US" dirty="0" smtClean="0">
                <a:solidFill>
                  <a:srgbClr val="7030A0"/>
                </a:solidFill>
              </a:rPr>
              <a:t>Move j bits of C into the rightmost side of blank IV .</a:t>
            </a:r>
          </a:p>
          <a:p>
            <a:r>
              <a:rPr lang="en-US" dirty="0" smtClean="0">
                <a:solidFill>
                  <a:srgbClr val="7030A0"/>
                </a:solidFill>
              </a:rPr>
              <a:t>Step 1 through 3 continue until all the PT units are encrypted.</a:t>
            </a:r>
          </a:p>
          <a:p>
            <a:r>
              <a:rPr lang="en-US" dirty="0" smtClean="0">
                <a:solidFill>
                  <a:srgbClr val="7030A0"/>
                </a:solidFill>
              </a:rPr>
              <a:t>*C=Cipher Text from step 2.</a:t>
            </a:r>
          </a:p>
          <a:p>
            <a:pPr>
              <a:buNone/>
            </a:pPr>
            <a:endParaRPr lang="en-US" sz="2400" dirty="0" smtClean="0">
              <a:solidFill>
                <a:schemeClr val="accent4">
                  <a:lumMod val="50000"/>
                </a:schemeClr>
              </a:solidFill>
            </a:endParaRPr>
          </a:p>
          <a:p>
            <a:endParaRPr lang="en-IN" dirty="0">
              <a:solidFill>
                <a:schemeClr val="accent4">
                  <a:lumMod val="50000"/>
                </a:schemeClr>
              </a:solidFill>
            </a:endParaRPr>
          </a:p>
        </p:txBody>
      </p:sp>
      <p:sp>
        <p:nvSpPr>
          <p:cNvPr id="4" name="Rectangle 3"/>
          <p:cNvSpPr/>
          <p:nvPr/>
        </p:nvSpPr>
        <p:spPr>
          <a:xfrm>
            <a:off x="4286248" y="4214818"/>
            <a:ext cx="91440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a:t>
            </a:r>
            <a:endParaRPr lang="en-IN" dirty="0"/>
          </a:p>
        </p:txBody>
      </p:sp>
      <p:sp>
        <p:nvSpPr>
          <p:cNvPr id="5" name="Rectangle 4"/>
          <p:cNvSpPr/>
          <p:nvPr/>
        </p:nvSpPr>
        <p:spPr>
          <a:xfrm>
            <a:off x="4286248" y="5000636"/>
            <a:ext cx="92869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a:t>
            </a:r>
            <a:endParaRPr lang="en-IN" dirty="0"/>
          </a:p>
        </p:txBody>
      </p:sp>
      <p:sp>
        <p:nvSpPr>
          <p:cNvPr id="6" name="Left Arrow 5"/>
          <p:cNvSpPr/>
          <p:nvPr/>
        </p:nvSpPr>
        <p:spPr>
          <a:xfrm>
            <a:off x="5429256" y="492919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857224" y="4071943"/>
            <a:ext cx="1785950" cy="646331"/>
          </a:xfrm>
          <a:prstGeom prst="rect">
            <a:avLst/>
          </a:prstGeom>
          <a:noFill/>
        </p:spPr>
        <p:txBody>
          <a:bodyPr wrap="square" rtlCol="0">
            <a:spAutoFit/>
          </a:bodyPr>
          <a:lstStyle/>
          <a:p>
            <a:pPr algn="ctr"/>
            <a:r>
              <a:rPr lang="en-US" dirty="0" smtClean="0"/>
              <a:t>Left shift IV by j position</a:t>
            </a:r>
            <a:endParaRPr lang="en-IN" dirty="0"/>
          </a:p>
        </p:txBody>
      </p:sp>
      <p:sp>
        <p:nvSpPr>
          <p:cNvPr id="9" name="TextBox 8"/>
          <p:cNvSpPr txBox="1"/>
          <p:nvPr/>
        </p:nvSpPr>
        <p:spPr>
          <a:xfrm rot="10800000" flipV="1">
            <a:off x="928662" y="4793272"/>
            <a:ext cx="2143140" cy="923330"/>
          </a:xfrm>
          <a:prstGeom prst="rect">
            <a:avLst/>
          </a:prstGeom>
          <a:noFill/>
        </p:spPr>
        <p:txBody>
          <a:bodyPr wrap="square" rtlCol="0">
            <a:spAutoFit/>
          </a:bodyPr>
          <a:lstStyle/>
          <a:p>
            <a:pPr algn="ctr"/>
            <a:r>
              <a:rPr lang="en-US" dirty="0" smtClean="0"/>
              <a:t>Move j bit of C into the rightmost side of IV</a:t>
            </a:r>
            <a:endParaRPr lang="en-IN" dirty="0"/>
          </a:p>
        </p:txBody>
      </p:sp>
      <p:sp>
        <p:nvSpPr>
          <p:cNvPr id="10" name="Left Arrow 9"/>
          <p:cNvSpPr/>
          <p:nvPr/>
        </p:nvSpPr>
        <p:spPr>
          <a:xfrm>
            <a:off x="3143240" y="414338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572264" y="5000636"/>
            <a:ext cx="91440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3"/>
          <p:cNvGrpSpPr>
            <a:grpSpLocks/>
          </p:cNvGrpSpPr>
          <p:nvPr/>
        </p:nvGrpSpPr>
        <p:grpSpPr bwMode="auto">
          <a:xfrm>
            <a:off x="2120900" y="4179888"/>
            <a:ext cx="6073775" cy="420687"/>
            <a:chOff x="932" y="2135"/>
            <a:chExt cx="3826" cy="265"/>
          </a:xfrm>
        </p:grpSpPr>
        <p:sp>
          <p:nvSpPr>
            <p:cNvPr id="110696" name="Text Box 104"/>
            <p:cNvSpPr txBox="1">
              <a:spLocks noChangeArrowheads="1"/>
            </p:cNvSpPr>
            <p:nvPr/>
          </p:nvSpPr>
          <p:spPr bwMode="auto">
            <a:xfrm>
              <a:off x="932" y="2135"/>
              <a:ext cx="3826" cy="256"/>
            </a:xfrm>
            <a:prstGeom prst="rect">
              <a:avLst/>
            </a:prstGeom>
            <a:noFill/>
            <a:ln w="9525">
              <a:solidFill>
                <a:schemeClr val="tx2"/>
              </a:solidFill>
              <a:miter lim="800000"/>
              <a:headEnd/>
              <a:tailEnd/>
            </a:ln>
            <a:effectLst/>
          </p:spPr>
          <p:txBody>
            <a:bodyPr wrap="none">
              <a:spAutoFit/>
            </a:bodyPr>
            <a:lstStyle/>
            <a:p>
              <a:r>
                <a:rPr lang="en-US" sz="1800"/>
                <a:t>Leftmost  </a:t>
              </a:r>
              <a:r>
                <a:rPr lang="en-US"/>
                <a:t>                                                                             </a:t>
              </a:r>
            </a:p>
          </p:txBody>
        </p:sp>
        <p:sp>
          <p:nvSpPr>
            <p:cNvPr id="110697" name="Line 105"/>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10698" name="Line 106"/>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10699" name="Line 107"/>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10700" name="Line 108"/>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10701" name="Line 109"/>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sp>
        <p:nvSpPr>
          <p:cNvPr id="110594" name="Rectangle 2"/>
          <p:cNvSpPr>
            <a:spLocks noGrp="1" noChangeArrowheads="1"/>
          </p:cNvSpPr>
          <p:nvPr>
            <p:ph type="title"/>
          </p:nvPr>
        </p:nvSpPr>
        <p:spPr>
          <a:xfrm>
            <a:off x="541338" y="228600"/>
            <a:ext cx="8094662" cy="762000"/>
          </a:xfrm>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Cipher </a:t>
            </a:r>
            <a:r>
              <a:rPr lang="en-US" dirty="0">
                <a:solidFill>
                  <a:schemeClr val="tx1"/>
                </a:solidFill>
              </a:rPr>
              <a:t>Feedback Mode (CFB</a:t>
            </a:r>
            <a:r>
              <a:rPr lang="en-US" dirty="0" smtClean="0">
                <a:solidFill>
                  <a:schemeClr val="tx1"/>
                </a:solidFill>
              </a:rPr>
              <a:t>)</a:t>
            </a:r>
            <a:endParaRPr lang="en-US" dirty="0">
              <a:solidFill>
                <a:schemeClr val="tx1"/>
              </a:solidFill>
            </a:endParaRPr>
          </a:p>
        </p:txBody>
      </p:sp>
      <p:grpSp>
        <p:nvGrpSpPr>
          <p:cNvPr id="3" name="Group 3"/>
          <p:cNvGrpSpPr>
            <a:grpSpLocks/>
          </p:cNvGrpSpPr>
          <p:nvPr/>
        </p:nvGrpSpPr>
        <p:grpSpPr bwMode="auto">
          <a:xfrm>
            <a:off x="2058988" y="1852613"/>
            <a:ext cx="6105527" cy="420687"/>
            <a:chOff x="932" y="2135"/>
            <a:chExt cx="3846" cy="265"/>
          </a:xfrm>
        </p:grpSpPr>
        <p:sp>
          <p:nvSpPr>
            <p:cNvPr id="110596" name="Text Box 4"/>
            <p:cNvSpPr txBox="1">
              <a:spLocks noChangeArrowheads="1"/>
            </p:cNvSpPr>
            <p:nvPr/>
          </p:nvSpPr>
          <p:spPr bwMode="auto">
            <a:xfrm>
              <a:off x="932" y="2135"/>
              <a:ext cx="3846" cy="233"/>
            </a:xfrm>
            <a:prstGeom prst="rect">
              <a:avLst/>
            </a:prstGeom>
            <a:noFill/>
            <a:ln w="9525">
              <a:solidFill>
                <a:schemeClr val="tx2"/>
              </a:solidFill>
              <a:miter lim="800000"/>
              <a:headEnd/>
              <a:tailEnd/>
            </a:ln>
            <a:effectLst/>
          </p:spPr>
          <p:txBody>
            <a:bodyPr wrap="none">
              <a:spAutoFit/>
            </a:bodyPr>
            <a:lstStyle/>
            <a:p>
              <a:r>
                <a:rPr lang="en-US" dirty="0"/>
                <a:t>  C </a:t>
              </a:r>
              <a:r>
                <a:rPr lang="en-US" baseline="-25000" dirty="0"/>
                <a:t>I-6</a:t>
              </a:r>
              <a:r>
                <a:rPr lang="en-US" dirty="0"/>
                <a:t>          C </a:t>
              </a:r>
              <a:r>
                <a:rPr lang="en-US" baseline="-25000" dirty="0"/>
                <a:t>I-5</a:t>
              </a:r>
              <a:r>
                <a:rPr lang="en-US" dirty="0"/>
                <a:t>          C </a:t>
              </a:r>
              <a:r>
                <a:rPr lang="en-US" baseline="-25000" dirty="0"/>
                <a:t>I-4</a:t>
              </a:r>
              <a:r>
                <a:rPr lang="en-US" dirty="0"/>
                <a:t>         </a:t>
              </a:r>
              <a:r>
                <a:rPr lang="en-US" dirty="0" smtClean="0"/>
                <a:t>      C </a:t>
              </a:r>
              <a:r>
                <a:rPr lang="en-US" baseline="-25000" dirty="0"/>
                <a:t>I-3</a:t>
              </a:r>
              <a:r>
                <a:rPr lang="en-US" dirty="0"/>
                <a:t>           C </a:t>
              </a:r>
              <a:r>
                <a:rPr lang="en-US" baseline="-25000" dirty="0"/>
                <a:t>I-2       </a:t>
              </a:r>
              <a:r>
                <a:rPr lang="en-US" dirty="0" smtClean="0"/>
                <a:t>    </a:t>
              </a:r>
              <a:r>
                <a:rPr lang="en-US" baseline="-25000" dirty="0" smtClean="0"/>
                <a:t>       </a:t>
              </a:r>
              <a:r>
                <a:rPr lang="en-US" dirty="0" smtClean="0"/>
                <a:t>C </a:t>
              </a:r>
              <a:r>
                <a:rPr lang="en-US" baseline="-25000" dirty="0"/>
                <a:t>I-1</a:t>
              </a:r>
              <a:r>
                <a:rPr lang="en-US" dirty="0"/>
                <a:t> </a:t>
              </a:r>
            </a:p>
          </p:txBody>
        </p:sp>
        <p:sp>
          <p:nvSpPr>
            <p:cNvPr id="110597" name="Line 5"/>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10598" name="Line 6"/>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10599" name="Line 7"/>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10600" name="Line 8"/>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10601" name="Line 9"/>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sp>
        <p:nvSpPr>
          <p:cNvPr id="110638" name="Text Box 46"/>
          <p:cNvSpPr txBox="1">
            <a:spLocks noChangeArrowheads="1"/>
          </p:cNvSpPr>
          <p:nvPr/>
        </p:nvSpPr>
        <p:spPr bwMode="auto">
          <a:xfrm>
            <a:off x="230188" y="1704975"/>
            <a:ext cx="1779587" cy="701675"/>
          </a:xfrm>
          <a:prstGeom prst="rect">
            <a:avLst/>
          </a:prstGeom>
          <a:noFill/>
          <a:ln w="9525">
            <a:noFill/>
            <a:miter lim="800000"/>
            <a:headEnd/>
            <a:tailEnd/>
          </a:ln>
          <a:effectLst/>
        </p:spPr>
        <p:txBody>
          <a:bodyPr>
            <a:spAutoFit/>
          </a:bodyPr>
          <a:lstStyle/>
          <a:p>
            <a:r>
              <a:rPr lang="en-US"/>
              <a:t>Shift Register (1 Block wide)</a:t>
            </a:r>
          </a:p>
        </p:txBody>
      </p:sp>
      <p:sp>
        <p:nvSpPr>
          <p:cNvPr id="110639" name="Text Box 47"/>
          <p:cNvSpPr txBox="1">
            <a:spLocks noChangeArrowheads="1"/>
          </p:cNvSpPr>
          <p:nvPr/>
        </p:nvSpPr>
        <p:spPr bwMode="auto">
          <a:xfrm>
            <a:off x="3700463" y="5464175"/>
            <a:ext cx="1482725" cy="646331"/>
          </a:xfrm>
          <a:prstGeom prst="rect">
            <a:avLst/>
          </a:prstGeom>
          <a:noFill/>
          <a:ln w="9525">
            <a:solidFill>
              <a:schemeClr val="tx2"/>
            </a:solidFill>
            <a:miter lim="800000"/>
            <a:headEnd/>
            <a:tailEnd/>
          </a:ln>
          <a:effectLst/>
        </p:spPr>
        <p:txBody>
          <a:bodyPr>
            <a:spAutoFit/>
          </a:bodyPr>
          <a:lstStyle/>
          <a:p>
            <a:r>
              <a:rPr lang="en-US" dirty="0" smtClean="0"/>
              <a:t> Cipher text</a:t>
            </a:r>
          </a:p>
          <a:p>
            <a:r>
              <a:rPr lang="en-US" dirty="0" smtClean="0"/>
              <a:t> </a:t>
            </a:r>
            <a:r>
              <a:rPr lang="en-US" dirty="0" smtClean="0"/>
              <a:t>       (C)</a:t>
            </a:r>
            <a:endParaRPr lang="en-US" dirty="0"/>
          </a:p>
        </p:txBody>
      </p:sp>
      <p:grpSp>
        <p:nvGrpSpPr>
          <p:cNvPr id="4" name="Group 82"/>
          <p:cNvGrpSpPr>
            <a:grpSpLocks/>
          </p:cNvGrpSpPr>
          <p:nvPr/>
        </p:nvGrpSpPr>
        <p:grpSpPr bwMode="auto">
          <a:xfrm>
            <a:off x="4667250" y="2882900"/>
            <a:ext cx="1125538" cy="646113"/>
            <a:chOff x="1031" y="1700"/>
            <a:chExt cx="551" cy="407"/>
          </a:xfrm>
        </p:grpSpPr>
        <p:sp>
          <p:nvSpPr>
            <p:cNvPr id="110675" name="Oval 83"/>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10676" name="Text Box 84"/>
            <p:cNvSpPr txBox="1">
              <a:spLocks noChangeArrowheads="1"/>
            </p:cNvSpPr>
            <p:nvPr/>
          </p:nvSpPr>
          <p:spPr bwMode="auto">
            <a:xfrm>
              <a:off x="1031" y="1779"/>
              <a:ext cx="551" cy="212"/>
            </a:xfrm>
            <a:prstGeom prst="rect">
              <a:avLst/>
            </a:prstGeom>
            <a:noFill/>
            <a:ln w="9525">
              <a:noFill/>
              <a:miter lim="800000"/>
              <a:headEnd/>
              <a:tailEnd/>
            </a:ln>
            <a:effectLst/>
          </p:spPr>
          <p:txBody>
            <a:bodyPr wrap="none">
              <a:spAutoFit/>
            </a:bodyPr>
            <a:lstStyle/>
            <a:p>
              <a:r>
                <a:rPr lang="en-US" sz="1600"/>
                <a:t>E(register)</a:t>
              </a:r>
            </a:p>
          </p:txBody>
        </p:sp>
      </p:grpSp>
      <p:sp>
        <p:nvSpPr>
          <p:cNvPr id="110677" name="Line 85"/>
          <p:cNvSpPr>
            <a:spLocks noChangeShapeType="1"/>
          </p:cNvSpPr>
          <p:nvPr/>
        </p:nvSpPr>
        <p:spPr bwMode="auto">
          <a:xfrm>
            <a:off x="5237163" y="2447925"/>
            <a:ext cx="0" cy="446088"/>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679" name="Line 87"/>
          <p:cNvSpPr>
            <a:spLocks noChangeShapeType="1"/>
          </p:cNvSpPr>
          <p:nvPr/>
        </p:nvSpPr>
        <p:spPr bwMode="auto">
          <a:xfrm flipV="1">
            <a:off x="2051050" y="2430463"/>
            <a:ext cx="6134100" cy="0"/>
          </a:xfrm>
          <a:prstGeom prst="line">
            <a:avLst/>
          </a:prstGeom>
          <a:noFill/>
          <a:ln w="9525">
            <a:solidFill>
              <a:schemeClr val="tx2"/>
            </a:solidFill>
            <a:round/>
            <a:headEnd/>
            <a:tailEnd/>
          </a:ln>
          <a:effectLst/>
        </p:spPr>
        <p:txBody>
          <a:bodyPr>
            <a:spAutoFit/>
          </a:bodyPr>
          <a:lstStyle/>
          <a:p>
            <a:endParaRPr lang="en-IN"/>
          </a:p>
        </p:txBody>
      </p:sp>
      <p:sp>
        <p:nvSpPr>
          <p:cNvPr id="110680" name="Line 88"/>
          <p:cNvSpPr>
            <a:spLocks noChangeShapeType="1"/>
          </p:cNvSpPr>
          <p:nvPr/>
        </p:nvSpPr>
        <p:spPr bwMode="auto">
          <a:xfrm flipV="1">
            <a:off x="2039938" y="2330450"/>
            <a:ext cx="1587" cy="257175"/>
          </a:xfrm>
          <a:prstGeom prst="line">
            <a:avLst/>
          </a:prstGeom>
          <a:noFill/>
          <a:ln w="9525">
            <a:solidFill>
              <a:schemeClr val="tx2"/>
            </a:solidFill>
            <a:round/>
            <a:headEnd/>
            <a:tailEnd/>
          </a:ln>
          <a:effectLst/>
        </p:spPr>
        <p:txBody>
          <a:bodyPr>
            <a:spAutoFit/>
          </a:bodyPr>
          <a:lstStyle/>
          <a:p>
            <a:endParaRPr lang="en-IN"/>
          </a:p>
        </p:txBody>
      </p:sp>
      <p:sp>
        <p:nvSpPr>
          <p:cNvPr id="110681" name="Line 89"/>
          <p:cNvSpPr>
            <a:spLocks noChangeShapeType="1"/>
          </p:cNvSpPr>
          <p:nvPr/>
        </p:nvSpPr>
        <p:spPr bwMode="auto">
          <a:xfrm flipV="1">
            <a:off x="8180388" y="2292350"/>
            <a:ext cx="1587" cy="257175"/>
          </a:xfrm>
          <a:prstGeom prst="line">
            <a:avLst/>
          </a:prstGeom>
          <a:noFill/>
          <a:ln w="9525">
            <a:solidFill>
              <a:schemeClr val="tx2"/>
            </a:solidFill>
            <a:round/>
            <a:headEnd/>
            <a:tailEnd/>
          </a:ln>
          <a:effectLst/>
        </p:spPr>
        <p:txBody>
          <a:bodyPr>
            <a:spAutoFit/>
          </a:bodyPr>
          <a:lstStyle/>
          <a:p>
            <a:endParaRPr lang="en-IN"/>
          </a:p>
        </p:txBody>
      </p:sp>
      <p:sp>
        <p:nvSpPr>
          <p:cNvPr id="110683" name="Line 91"/>
          <p:cNvSpPr>
            <a:spLocks noChangeShapeType="1"/>
          </p:cNvSpPr>
          <p:nvPr/>
        </p:nvSpPr>
        <p:spPr bwMode="auto">
          <a:xfrm flipH="1">
            <a:off x="2497138" y="1404938"/>
            <a:ext cx="412750" cy="434975"/>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684" name="Line 92"/>
          <p:cNvSpPr>
            <a:spLocks noChangeShapeType="1"/>
          </p:cNvSpPr>
          <p:nvPr/>
        </p:nvSpPr>
        <p:spPr bwMode="auto">
          <a:xfrm>
            <a:off x="2921000" y="1393825"/>
            <a:ext cx="858838" cy="0"/>
          </a:xfrm>
          <a:prstGeom prst="line">
            <a:avLst/>
          </a:prstGeom>
          <a:noFill/>
          <a:ln w="9525">
            <a:solidFill>
              <a:schemeClr val="tx2"/>
            </a:solidFill>
            <a:round/>
            <a:headEnd/>
            <a:tailEnd/>
          </a:ln>
          <a:effectLst/>
        </p:spPr>
        <p:txBody>
          <a:bodyPr>
            <a:spAutoFit/>
          </a:bodyPr>
          <a:lstStyle/>
          <a:p>
            <a:endParaRPr lang="en-IN"/>
          </a:p>
        </p:txBody>
      </p:sp>
      <p:sp>
        <p:nvSpPr>
          <p:cNvPr id="110685" name="Text Box 93"/>
          <p:cNvSpPr txBox="1">
            <a:spLocks noChangeArrowheads="1"/>
          </p:cNvSpPr>
          <p:nvPr/>
        </p:nvSpPr>
        <p:spPr bwMode="auto">
          <a:xfrm>
            <a:off x="3776663" y="1192213"/>
            <a:ext cx="2143125" cy="396875"/>
          </a:xfrm>
          <a:prstGeom prst="rect">
            <a:avLst/>
          </a:prstGeom>
          <a:noFill/>
          <a:ln w="9525">
            <a:noFill/>
            <a:miter lim="800000"/>
            <a:headEnd/>
            <a:tailEnd/>
          </a:ln>
          <a:effectLst/>
        </p:spPr>
        <p:txBody>
          <a:bodyPr wrap="none">
            <a:spAutoFit/>
          </a:bodyPr>
          <a:lstStyle/>
          <a:p>
            <a:r>
              <a:rPr lang="en-US"/>
              <a:t>1 unit is 1/N block</a:t>
            </a:r>
          </a:p>
        </p:txBody>
      </p:sp>
      <p:sp>
        <p:nvSpPr>
          <p:cNvPr id="110687" name="Text Box 95"/>
          <p:cNvSpPr txBox="1">
            <a:spLocks noChangeArrowheads="1"/>
          </p:cNvSpPr>
          <p:nvPr/>
        </p:nvSpPr>
        <p:spPr bwMode="auto">
          <a:xfrm>
            <a:off x="307975" y="2806700"/>
            <a:ext cx="1589088" cy="701675"/>
          </a:xfrm>
          <a:prstGeom prst="rect">
            <a:avLst/>
          </a:prstGeom>
          <a:noFill/>
          <a:ln w="9525">
            <a:noFill/>
            <a:miter lim="800000"/>
            <a:headEnd/>
            <a:tailEnd/>
          </a:ln>
          <a:effectLst/>
        </p:spPr>
        <p:txBody>
          <a:bodyPr>
            <a:spAutoFit/>
          </a:bodyPr>
          <a:lstStyle/>
          <a:p>
            <a:r>
              <a:rPr lang="en-US"/>
              <a:t>Block Encryption </a:t>
            </a:r>
          </a:p>
        </p:txBody>
      </p:sp>
      <p:sp>
        <p:nvSpPr>
          <p:cNvPr id="110678" name="Line 86"/>
          <p:cNvSpPr>
            <a:spLocks noChangeShapeType="1"/>
          </p:cNvSpPr>
          <p:nvPr/>
        </p:nvSpPr>
        <p:spPr bwMode="auto">
          <a:xfrm>
            <a:off x="5233988" y="3530600"/>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703" name="Text Box 111"/>
          <p:cNvSpPr txBox="1">
            <a:spLocks noChangeArrowheads="1"/>
          </p:cNvSpPr>
          <p:nvPr/>
        </p:nvSpPr>
        <p:spPr bwMode="auto">
          <a:xfrm>
            <a:off x="287338" y="3824288"/>
            <a:ext cx="1389062" cy="701675"/>
          </a:xfrm>
          <a:prstGeom prst="rect">
            <a:avLst/>
          </a:prstGeom>
          <a:noFill/>
          <a:ln w="9525">
            <a:noFill/>
            <a:miter lim="800000"/>
            <a:headEnd/>
            <a:tailEnd/>
          </a:ln>
          <a:effectLst/>
        </p:spPr>
        <p:txBody>
          <a:bodyPr>
            <a:spAutoFit/>
          </a:bodyPr>
          <a:lstStyle/>
          <a:p>
            <a:r>
              <a:rPr lang="en-US"/>
              <a:t>Encrypted Register</a:t>
            </a:r>
          </a:p>
        </p:txBody>
      </p:sp>
      <p:sp>
        <p:nvSpPr>
          <p:cNvPr id="110705" name="Oval 113"/>
          <p:cNvSpPr>
            <a:spLocks noChangeArrowheads="1"/>
          </p:cNvSpPr>
          <p:nvPr/>
        </p:nvSpPr>
        <p:spPr bwMode="auto">
          <a:xfrm>
            <a:off x="2354263" y="5476875"/>
            <a:ext cx="658812" cy="646113"/>
          </a:xfrm>
          <a:prstGeom prst="ellipse">
            <a:avLst/>
          </a:prstGeom>
          <a:noFill/>
          <a:ln w="9525">
            <a:solidFill>
              <a:schemeClr val="tx2"/>
            </a:solidFill>
            <a:round/>
            <a:headEnd/>
            <a:tailEnd/>
          </a:ln>
          <a:effectLst/>
        </p:spPr>
        <p:txBody>
          <a:bodyPr anchor="ctr">
            <a:spAutoFit/>
          </a:bodyPr>
          <a:lstStyle/>
          <a:p>
            <a:endParaRPr lang="en-IN"/>
          </a:p>
        </p:txBody>
      </p:sp>
      <p:sp>
        <p:nvSpPr>
          <p:cNvPr id="110706" name="Text Box 114"/>
          <p:cNvSpPr txBox="1">
            <a:spLocks noChangeArrowheads="1"/>
          </p:cNvSpPr>
          <p:nvPr/>
        </p:nvSpPr>
        <p:spPr bwMode="auto">
          <a:xfrm>
            <a:off x="2389188" y="5624513"/>
            <a:ext cx="635000" cy="336550"/>
          </a:xfrm>
          <a:prstGeom prst="rect">
            <a:avLst/>
          </a:prstGeom>
          <a:noFill/>
          <a:ln w="9525">
            <a:noFill/>
            <a:miter lim="800000"/>
            <a:headEnd/>
            <a:tailEnd/>
          </a:ln>
          <a:effectLst/>
        </p:spPr>
        <p:txBody>
          <a:bodyPr wrap="none">
            <a:spAutoFit/>
          </a:bodyPr>
          <a:lstStyle/>
          <a:p>
            <a:r>
              <a:rPr lang="en-US" sz="1600"/>
              <a:t>XOR</a:t>
            </a:r>
          </a:p>
        </p:txBody>
      </p:sp>
      <p:sp>
        <p:nvSpPr>
          <p:cNvPr id="110707" name="Line 115"/>
          <p:cNvSpPr>
            <a:spLocks noChangeShapeType="1"/>
          </p:cNvSpPr>
          <p:nvPr/>
        </p:nvSpPr>
        <p:spPr bwMode="auto">
          <a:xfrm>
            <a:off x="2668588" y="4606925"/>
            <a:ext cx="0" cy="881063"/>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710" name="Line 118"/>
          <p:cNvSpPr>
            <a:spLocks noChangeShapeType="1"/>
          </p:cNvSpPr>
          <p:nvPr/>
        </p:nvSpPr>
        <p:spPr bwMode="auto">
          <a:xfrm flipV="1">
            <a:off x="2081213" y="3943350"/>
            <a:ext cx="6134100" cy="0"/>
          </a:xfrm>
          <a:prstGeom prst="line">
            <a:avLst/>
          </a:prstGeom>
          <a:noFill/>
          <a:ln w="9525">
            <a:solidFill>
              <a:schemeClr val="tx2"/>
            </a:solidFill>
            <a:round/>
            <a:headEnd/>
            <a:tailEnd/>
          </a:ln>
          <a:effectLst/>
        </p:spPr>
        <p:txBody>
          <a:bodyPr>
            <a:spAutoFit/>
          </a:bodyPr>
          <a:lstStyle/>
          <a:p>
            <a:endParaRPr lang="en-IN"/>
          </a:p>
        </p:txBody>
      </p:sp>
      <p:sp>
        <p:nvSpPr>
          <p:cNvPr id="110711" name="Line 119"/>
          <p:cNvSpPr>
            <a:spLocks noChangeShapeType="1"/>
          </p:cNvSpPr>
          <p:nvPr/>
        </p:nvSpPr>
        <p:spPr bwMode="auto">
          <a:xfrm flipV="1">
            <a:off x="2070100" y="3843338"/>
            <a:ext cx="1588" cy="257175"/>
          </a:xfrm>
          <a:prstGeom prst="line">
            <a:avLst/>
          </a:prstGeom>
          <a:noFill/>
          <a:ln w="9525">
            <a:solidFill>
              <a:schemeClr val="tx2"/>
            </a:solidFill>
            <a:round/>
            <a:headEnd/>
            <a:tailEnd/>
          </a:ln>
          <a:effectLst/>
        </p:spPr>
        <p:txBody>
          <a:bodyPr>
            <a:spAutoFit/>
          </a:bodyPr>
          <a:lstStyle/>
          <a:p>
            <a:endParaRPr lang="en-IN"/>
          </a:p>
        </p:txBody>
      </p:sp>
      <p:sp>
        <p:nvSpPr>
          <p:cNvPr id="110712" name="Line 120"/>
          <p:cNvSpPr>
            <a:spLocks noChangeShapeType="1"/>
          </p:cNvSpPr>
          <p:nvPr/>
        </p:nvSpPr>
        <p:spPr bwMode="auto">
          <a:xfrm flipV="1">
            <a:off x="8210550" y="3805238"/>
            <a:ext cx="1588" cy="257175"/>
          </a:xfrm>
          <a:prstGeom prst="line">
            <a:avLst/>
          </a:prstGeom>
          <a:noFill/>
          <a:ln w="9525">
            <a:solidFill>
              <a:schemeClr val="tx2"/>
            </a:solidFill>
            <a:round/>
            <a:headEnd/>
            <a:tailEnd/>
          </a:ln>
          <a:effectLst/>
        </p:spPr>
        <p:txBody>
          <a:bodyPr>
            <a:spAutoFit/>
          </a:bodyPr>
          <a:lstStyle/>
          <a:p>
            <a:endParaRPr lang="en-IN"/>
          </a:p>
        </p:txBody>
      </p:sp>
      <p:sp>
        <p:nvSpPr>
          <p:cNvPr id="110713" name="Text Box 121"/>
          <p:cNvSpPr txBox="1">
            <a:spLocks noChangeArrowheads="1"/>
          </p:cNvSpPr>
          <p:nvPr/>
        </p:nvSpPr>
        <p:spPr bwMode="auto">
          <a:xfrm>
            <a:off x="133350" y="5475288"/>
            <a:ext cx="1558925" cy="646331"/>
          </a:xfrm>
          <a:prstGeom prst="rect">
            <a:avLst/>
          </a:prstGeom>
          <a:noFill/>
          <a:ln w="9525">
            <a:solidFill>
              <a:schemeClr val="tx2"/>
            </a:solidFill>
            <a:miter lim="800000"/>
            <a:headEnd/>
            <a:tailEnd/>
          </a:ln>
          <a:effectLst/>
        </p:spPr>
        <p:txBody>
          <a:bodyPr>
            <a:spAutoFit/>
          </a:bodyPr>
          <a:lstStyle/>
          <a:p>
            <a:r>
              <a:rPr lang="en-US" dirty="0" smtClean="0"/>
              <a:t>First j bit of the Plain text</a:t>
            </a:r>
            <a:endParaRPr lang="en-US" dirty="0"/>
          </a:p>
        </p:txBody>
      </p:sp>
      <p:sp>
        <p:nvSpPr>
          <p:cNvPr id="110714" name="Line 122"/>
          <p:cNvSpPr>
            <a:spLocks noChangeShapeType="1"/>
          </p:cNvSpPr>
          <p:nvPr/>
        </p:nvSpPr>
        <p:spPr bwMode="auto">
          <a:xfrm>
            <a:off x="1684338" y="5810250"/>
            <a:ext cx="679450" cy="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716" name="Line 124"/>
          <p:cNvSpPr>
            <a:spLocks noChangeShapeType="1"/>
          </p:cNvSpPr>
          <p:nvPr/>
        </p:nvSpPr>
        <p:spPr bwMode="auto">
          <a:xfrm>
            <a:off x="3017838" y="5795963"/>
            <a:ext cx="679450" cy="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717" name="Line 125"/>
          <p:cNvSpPr>
            <a:spLocks noChangeShapeType="1"/>
          </p:cNvSpPr>
          <p:nvPr/>
        </p:nvSpPr>
        <p:spPr bwMode="auto">
          <a:xfrm flipV="1">
            <a:off x="5162550" y="2452688"/>
            <a:ext cx="2554288" cy="3379787"/>
          </a:xfrm>
          <a:prstGeom prst="line">
            <a:avLst/>
          </a:prstGeom>
          <a:noFill/>
          <a:ln w="25400">
            <a:solidFill>
              <a:schemeClr val="tx2"/>
            </a:solidFill>
            <a:prstDash val="sysDot"/>
            <a:round/>
            <a:headEnd/>
            <a:tailEnd type="triangle" w="med" len="med"/>
          </a:ln>
          <a:effectLst/>
        </p:spPr>
        <p:txBody>
          <a:bodyPr>
            <a:spAutoFit/>
          </a:bodyPr>
          <a:lstStyle/>
          <a:p>
            <a:endParaRPr lang="en-IN"/>
          </a:p>
        </p:txBody>
      </p:sp>
      <p:sp>
        <p:nvSpPr>
          <p:cNvPr id="110718" name="Text Box 126"/>
          <p:cNvSpPr txBox="1">
            <a:spLocks noChangeArrowheads="1"/>
          </p:cNvSpPr>
          <p:nvPr/>
        </p:nvSpPr>
        <p:spPr bwMode="auto">
          <a:xfrm>
            <a:off x="5807075" y="5508625"/>
            <a:ext cx="184150" cy="396875"/>
          </a:xfrm>
          <a:prstGeom prst="rect">
            <a:avLst/>
          </a:prstGeom>
          <a:noFill/>
          <a:ln w="9525">
            <a:noFill/>
            <a:miter lim="800000"/>
            <a:headEnd/>
            <a:tailEnd/>
          </a:ln>
          <a:effectLst/>
        </p:spPr>
        <p:txBody>
          <a:bodyPr wrap="none">
            <a:spAutoFit/>
          </a:bodyPr>
          <a:lstStyle/>
          <a:p>
            <a:endParaRPr lang="en-US"/>
          </a:p>
        </p:txBody>
      </p:sp>
      <p:sp>
        <p:nvSpPr>
          <p:cNvPr id="110719" name="Line 127"/>
          <p:cNvSpPr>
            <a:spLocks noChangeShapeType="1"/>
          </p:cNvSpPr>
          <p:nvPr/>
        </p:nvSpPr>
        <p:spPr bwMode="auto">
          <a:xfrm flipH="1">
            <a:off x="2205038" y="2587625"/>
            <a:ext cx="5264150" cy="0"/>
          </a:xfrm>
          <a:prstGeom prst="line">
            <a:avLst/>
          </a:prstGeom>
          <a:noFill/>
          <a:ln w="25400">
            <a:solidFill>
              <a:schemeClr val="tx2"/>
            </a:solidFill>
            <a:prstDash val="sysDot"/>
            <a:round/>
            <a:headEnd/>
            <a:tailEnd type="triangle" w="med" len="med"/>
          </a:ln>
          <a:effectLst/>
        </p:spPr>
        <p:txBody>
          <a:bodyPr>
            <a:spAutoFit/>
          </a:bodyPr>
          <a:lstStyle/>
          <a:p>
            <a:endParaRPr lang="en-IN"/>
          </a:p>
        </p:txBody>
      </p:sp>
      <p:sp>
        <p:nvSpPr>
          <p:cNvPr id="110722" name="Text Box 130"/>
          <p:cNvSpPr txBox="1">
            <a:spLocks noChangeArrowheads="1"/>
          </p:cNvSpPr>
          <p:nvPr/>
        </p:nvSpPr>
        <p:spPr bwMode="auto">
          <a:xfrm>
            <a:off x="6007100" y="5018088"/>
            <a:ext cx="2454275" cy="1754326"/>
          </a:xfrm>
          <a:prstGeom prst="rect">
            <a:avLst/>
          </a:prstGeom>
          <a:noFill/>
          <a:ln w="9525">
            <a:noFill/>
            <a:miter lim="800000"/>
            <a:headEnd/>
            <a:tailEnd/>
          </a:ln>
          <a:effectLst/>
        </p:spPr>
        <p:txBody>
          <a:bodyPr>
            <a:spAutoFit/>
          </a:bodyPr>
          <a:lstStyle/>
          <a:p>
            <a:r>
              <a:rPr lang="en-US" dirty="0">
                <a:solidFill>
                  <a:srgbClr val="7030A0"/>
                </a:solidFill>
              </a:rPr>
              <a:t>After each unit, shift input register and insert the most recently generated unit of </a:t>
            </a:r>
            <a:r>
              <a:rPr lang="en-US" dirty="0" smtClean="0">
                <a:solidFill>
                  <a:srgbClr val="7030A0"/>
                </a:solidFill>
              </a:rPr>
              <a:t>cipher text</a:t>
            </a:r>
          </a:p>
          <a:p>
            <a:r>
              <a:rPr lang="en-US" dirty="0" smtClean="0">
                <a:solidFill>
                  <a:srgbClr val="7030A0"/>
                </a:solidFill>
              </a:rPr>
              <a:t>Shown by </a:t>
            </a:r>
            <a:r>
              <a:rPr lang="en-US" dirty="0" smtClean="0">
                <a:solidFill>
                  <a:schemeClr val="accent1">
                    <a:lumMod val="75000"/>
                  </a:schemeClr>
                </a:solidFill>
              </a:rPr>
              <a:t>&lt;……………….</a:t>
            </a:r>
            <a:r>
              <a:rPr lang="en-US" dirty="0" smtClean="0">
                <a:solidFill>
                  <a:srgbClr val="7030A0"/>
                </a:solidFill>
              </a:rPr>
              <a:t> </a:t>
            </a:r>
            <a:endParaRPr lang="en-US" dirty="0">
              <a:solidFill>
                <a:srgbClr val="7030A0"/>
              </a:solidFill>
            </a:endParaRPr>
          </a:p>
        </p:txBody>
      </p:sp>
      <p:sp>
        <p:nvSpPr>
          <p:cNvPr id="110723" name="Line 131"/>
          <p:cNvSpPr>
            <a:spLocks noChangeShapeType="1"/>
          </p:cNvSpPr>
          <p:nvPr/>
        </p:nvSpPr>
        <p:spPr bwMode="auto">
          <a:xfrm>
            <a:off x="4325938" y="6178550"/>
            <a:ext cx="0" cy="54610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0724" name="Text Box 132"/>
          <p:cNvSpPr txBox="1">
            <a:spLocks noChangeArrowheads="1"/>
          </p:cNvSpPr>
          <p:nvPr/>
        </p:nvSpPr>
        <p:spPr bwMode="auto">
          <a:xfrm>
            <a:off x="4346575" y="6199188"/>
            <a:ext cx="903288" cy="396875"/>
          </a:xfrm>
          <a:prstGeom prst="rect">
            <a:avLst/>
          </a:prstGeom>
          <a:noFill/>
          <a:ln w="9525">
            <a:noFill/>
            <a:miter lim="800000"/>
            <a:headEnd/>
            <a:tailEnd/>
          </a:ln>
          <a:effectLst/>
        </p:spPr>
        <p:txBody>
          <a:bodyPr wrap="none">
            <a:spAutoFit/>
          </a:bodyPr>
          <a:lstStyle/>
          <a:p>
            <a:r>
              <a:rPr lang="en-US" dirty="0"/>
              <a:t>output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Key Aspects of Algorithm</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solidFill>
                  <a:srgbClr val="7030A0"/>
                </a:solidFill>
              </a:rPr>
              <a:t>Algorithm type </a:t>
            </a:r>
            <a:r>
              <a:rPr lang="en-US" dirty="0" smtClean="0"/>
              <a:t>:- It defines what should be the </a:t>
            </a:r>
            <a:r>
              <a:rPr lang="en-US" dirty="0" smtClean="0">
                <a:solidFill>
                  <a:srgbClr val="FF0000"/>
                </a:solidFill>
              </a:rPr>
              <a:t>size </a:t>
            </a:r>
            <a:r>
              <a:rPr lang="en-US" dirty="0" smtClean="0"/>
              <a:t>of PT.</a:t>
            </a:r>
          </a:p>
          <a:p>
            <a:pPr marL="514350" indent="-514350">
              <a:buNone/>
            </a:pPr>
            <a:endParaRPr lang="en-US" dirty="0" smtClean="0"/>
          </a:p>
          <a:p>
            <a:pPr marL="1154430" lvl="2" indent="-514350">
              <a:buFont typeface="Wingdings" pitchFamily="2" charset="2"/>
              <a:buChar char="ü"/>
            </a:pPr>
            <a:r>
              <a:rPr lang="en-US" dirty="0" smtClean="0"/>
              <a:t>Stream</a:t>
            </a:r>
          </a:p>
          <a:p>
            <a:pPr marL="1154430" lvl="2" indent="-514350">
              <a:buFont typeface="Wingdings" pitchFamily="2" charset="2"/>
              <a:buChar char="ü"/>
            </a:pPr>
            <a:r>
              <a:rPr lang="en-US" dirty="0" smtClean="0"/>
              <a:t>Block</a:t>
            </a:r>
          </a:p>
          <a:p>
            <a:pPr marL="1154430" lvl="2" indent="-514350">
              <a:buFont typeface="Wingdings" pitchFamily="2" charset="2"/>
              <a:buChar char="ü"/>
            </a:pPr>
            <a:endParaRPr lang="en-US" dirty="0" smtClean="0"/>
          </a:p>
          <a:p>
            <a:pPr marL="514350" indent="-514350">
              <a:buFont typeface="+mj-lt"/>
              <a:buAutoNum type="arabicPeriod"/>
            </a:pPr>
            <a:r>
              <a:rPr lang="en-US" dirty="0" smtClean="0">
                <a:solidFill>
                  <a:srgbClr val="7030A0"/>
                </a:solidFill>
              </a:rPr>
              <a:t>Algorithm Modes:- </a:t>
            </a:r>
            <a:r>
              <a:rPr lang="en-US" dirty="0" smtClean="0"/>
              <a:t>It defines the </a:t>
            </a:r>
            <a:r>
              <a:rPr lang="en-US" i="1" dirty="0" smtClean="0">
                <a:solidFill>
                  <a:srgbClr val="FF0000"/>
                </a:solidFill>
              </a:rPr>
              <a:t>details</a:t>
            </a:r>
            <a:r>
              <a:rPr lang="en-US" dirty="0" smtClean="0"/>
              <a:t> of the cryptographic Algorithm.</a:t>
            </a:r>
          </a:p>
          <a:p>
            <a:pPr marL="514350" indent="-514350">
              <a:buNone/>
            </a:pPr>
            <a:endParaRPr lang="en-US" dirty="0" smtClean="0"/>
          </a:p>
          <a:p>
            <a:pPr marL="1154430" lvl="2" indent="-514350">
              <a:buFont typeface="Wingdings" pitchFamily="2" charset="2"/>
              <a:buChar char="ü"/>
            </a:pPr>
            <a:r>
              <a:rPr lang="en-US" dirty="0" smtClean="0"/>
              <a:t>It is a combination of the basic steps on block cipher &amp; some kind of feedback from previous step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14290"/>
            <a:ext cx="8229600" cy="785818"/>
          </a:xfrm>
        </p:spPr>
        <p:txBody>
          <a:bodyPr>
            <a:normAutofit fontScale="90000"/>
          </a:bodyPr>
          <a:lstStyle/>
          <a:p>
            <a:r>
              <a:rPr lang="en-AU" dirty="0"/>
              <a:t>Cipher </a:t>
            </a:r>
            <a:r>
              <a:rPr lang="en-AU" dirty="0" err="1"/>
              <a:t>FeedBack</a:t>
            </a:r>
            <a:r>
              <a:rPr lang="en-AU" dirty="0"/>
              <a:t> (CFB)</a:t>
            </a:r>
          </a:p>
        </p:txBody>
      </p:sp>
      <p:pic>
        <p:nvPicPr>
          <p:cNvPr id="117763" name="Picture 3"/>
          <p:cNvPicPr>
            <a:picLocks noGrp="1" noChangeAspect="1" noChangeArrowheads="1"/>
          </p:cNvPicPr>
          <p:nvPr>
            <p:ph type="body" idx="1"/>
          </p:nvPr>
        </p:nvPicPr>
        <p:blipFill>
          <a:blip r:embed="rId3"/>
          <a:srcRect/>
          <a:stretch>
            <a:fillRect/>
          </a:stretch>
        </p:blipFill>
        <p:spPr>
          <a:xfrm>
            <a:off x="457200" y="1000108"/>
            <a:ext cx="8229600" cy="5857892"/>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571480"/>
            <a:ext cx="8229600" cy="714380"/>
          </a:xfrm>
        </p:spPr>
        <p:txBody>
          <a:bodyPr>
            <a:noAutofit/>
          </a:bodyPr>
          <a:lstStyle/>
          <a:p>
            <a:r>
              <a:rPr lang="en-AU" sz="4500" dirty="0" smtClean="0"/>
              <a:t>Limitations </a:t>
            </a:r>
            <a:r>
              <a:rPr lang="en-AU" sz="4500" dirty="0"/>
              <a:t>of CFB</a:t>
            </a:r>
          </a:p>
        </p:txBody>
      </p:sp>
      <p:sp>
        <p:nvSpPr>
          <p:cNvPr id="119811" name="Rectangle 3"/>
          <p:cNvSpPr>
            <a:spLocks noGrp="1" noChangeArrowheads="1"/>
          </p:cNvSpPr>
          <p:nvPr>
            <p:ph type="body" idx="1"/>
          </p:nvPr>
        </p:nvSpPr>
        <p:spPr>
          <a:xfrm>
            <a:off x="457200" y="1390656"/>
            <a:ext cx="8229600" cy="4967302"/>
          </a:xfrm>
        </p:spPr>
        <p:txBody>
          <a:bodyPr/>
          <a:lstStyle/>
          <a:p>
            <a:pPr>
              <a:lnSpc>
                <a:spcPct val="90000"/>
              </a:lnSpc>
            </a:pPr>
            <a:r>
              <a:rPr lang="en-AU" dirty="0" smtClean="0"/>
              <a:t>Errors </a:t>
            </a:r>
            <a:r>
              <a:rPr lang="en-AU" dirty="0" smtClean="0"/>
              <a:t>propagation </a:t>
            </a:r>
            <a:r>
              <a:rPr lang="en-AU" dirty="0" smtClean="0"/>
              <a:t>if </a:t>
            </a:r>
            <a:r>
              <a:rPr lang="en-AU" dirty="0" err="1" smtClean="0"/>
              <a:t>Ci</a:t>
            </a:r>
            <a:r>
              <a:rPr lang="en-AU" dirty="0" smtClean="0"/>
              <a:t> bit contain error.</a:t>
            </a:r>
            <a:endParaRPr lang="en-AU" dirty="0" smtClean="0"/>
          </a:p>
          <a:p>
            <a:pPr>
              <a:lnSpc>
                <a:spcPct val="90000"/>
              </a:lnSpc>
            </a:pPr>
            <a:r>
              <a:rPr lang="en-AU" dirty="0" err="1" smtClean="0"/>
              <a:t>Ci</a:t>
            </a:r>
            <a:r>
              <a:rPr lang="en-AU" dirty="0" smtClean="0"/>
              <a:t> </a:t>
            </a:r>
            <a:r>
              <a:rPr lang="en-AU" dirty="0" smtClean="0"/>
              <a:t>is </a:t>
            </a:r>
            <a:r>
              <a:rPr lang="en-AU" dirty="0" smtClean="0"/>
              <a:t>feed </a:t>
            </a:r>
            <a:r>
              <a:rPr lang="en-AU" dirty="0" smtClean="0"/>
              <a:t>back as input to the shift register &amp; would corrupt the other bits in the message.</a:t>
            </a:r>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smtClean="0"/>
              <a:t>4.OFB</a:t>
            </a: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smtClean="0"/>
              <a:t>The output of the IV encryption process is </a:t>
            </a:r>
            <a:r>
              <a:rPr lang="en-US" dirty="0" smtClean="0"/>
              <a:t>feed </a:t>
            </a:r>
            <a:r>
              <a:rPr lang="en-US" dirty="0" smtClean="0"/>
              <a:t>into the next of the encryption process.</a:t>
            </a:r>
          </a:p>
          <a:p>
            <a:r>
              <a:rPr lang="en-US" dirty="0" smtClean="0"/>
              <a:t> </a:t>
            </a:r>
            <a:r>
              <a:rPr lang="en-US" dirty="0" smtClean="0">
                <a:solidFill>
                  <a:srgbClr val="FF0000"/>
                </a:solidFill>
              </a:rPr>
              <a:t>Advantage Of This Scheme:-</a:t>
            </a:r>
          </a:p>
          <a:p>
            <a:r>
              <a:rPr lang="en-US" dirty="0" smtClean="0">
                <a:solidFill>
                  <a:schemeClr val="bg1">
                    <a:lumMod val="50000"/>
                  </a:schemeClr>
                </a:solidFill>
              </a:rPr>
              <a:t>Bit error do not get propagated(</a:t>
            </a:r>
            <a:r>
              <a:rPr lang="en-US" dirty="0" err="1" smtClean="0">
                <a:solidFill>
                  <a:schemeClr val="bg1">
                    <a:lumMod val="50000"/>
                  </a:schemeClr>
                </a:solidFill>
              </a:rPr>
              <a:t>i.e</a:t>
            </a:r>
            <a:r>
              <a:rPr lang="en-US" dirty="0" smtClean="0">
                <a:solidFill>
                  <a:schemeClr val="bg1">
                    <a:lumMod val="50000"/>
                  </a:schemeClr>
                </a:solidFill>
              </a:rPr>
              <a:t>;-Other bits are not affected)</a:t>
            </a:r>
          </a:p>
          <a:p>
            <a:r>
              <a:rPr lang="en-US" dirty="0" smtClean="0">
                <a:solidFill>
                  <a:schemeClr val="bg1">
                    <a:lumMod val="50000"/>
                  </a:schemeClr>
                </a:solidFill>
              </a:rPr>
              <a:t>If there are error in individual bits will not corrupt the whole message.</a:t>
            </a:r>
          </a:p>
          <a:p>
            <a:r>
              <a:rPr lang="en-US" dirty="0" smtClean="0">
                <a:solidFill>
                  <a:srgbClr val="FF0000"/>
                </a:solidFill>
              </a:rPr>
              <a:t>disadvantage Of This Scheme:-</a:t>
            </a:r>
          </a:p>
          <a:p>
            <a:r>
              <a:rPr lang="en-US" dirty="0" smtClean="0">
                <a:solidFill>
                  <a:schemeClr val="bg1">
                    <a:lumMod val="50000"/>
                  </a:schemeClr>
                </a:solidFill>
              </a:rPr>
              <a:t>Attacker </a:t>
            </a:r>
            <a:r>
              <a:rPr lang="en-US" b="1" i="1" dirty="0" smtClean="0">
                <a:solidFill>
                  <a:schemeClr val="bg1">
                    <a:lumMod val="50000"/>
                  </a:schemeClr>
                </a:solidFill>
              </a:rPr>
              <a:t>changes</a:t>
            </a:r>
            <a:r>
              <a:rPr lang="en-US" dirty="0" smtClean="0">
                <a:solidFill>
                  <a:schemeClr val="bg1">
                    <a:lumMod val="50000"/>
                  </a:schemeClr>
                </a:solidFill>
              </a:rPr>
              <a:t> both the cipher text and the checksum at the same time hence there is no way to detect this change.</a:t>
            </a:r>
            <a:endParaRPr lang="en-I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20900" y="4179888"/>
            <a:ext cx="6073775" cy="420687"/>
            <a:chOff x="932" y="2135"/>
            <a:chExt cx="3826" cy="265"/>
          </a:xfrm>
        </p:grpSpPr>
        <p:sp>
          <p:nvSpPr>
            <p:cNvPr id="111619" name="Text Box 3"/>
            <p:cNvSpPr txBox="1">
              <a:spLocks noChangeArrowheads="1"/>
            </p:cNvSpPr>
            <p:nvPr/>
          </p:nvSpPr>
          <p:spPr bwMode="auto">
            <a:xfrm>
              <a:off x="932" y="2135"/>
              <a:ext cx="3826" cy="256"/>
            </a:xfrm>
            <a:prstGeom prst="rect">
              <a:avLst/>
            </a:prstGeom>
            <a:noFill/>
            <a:ln w="9525">
              <a:solidFill>
                <a:schemeClr val="tx2"/>
              </a:solidFill>
              <a:miter lim="800000"/>
              <a:headEnd/>
              <a:tailEnd/>
            </a:ln>
            <a:effectLst/>
          </p:spPr>
          <p:txBody>
            <a:bodyPr wrap="none">
              <a:spAutoFit/>
            </a:bodyPr>
            <a:lstStyle/>
            <a:p>
              <a:r>
                <a:rPr lang="en-US" sz="1800"/>
                <a:t>Leftmost  </a:t>
              </a:r>
              <a:r>
                <a:rPr lang="en-US"/>
                <a:t>                                                                             </a:t>
              </a:r>
            </a:p>
          </p:txBody>
        </p:sp>
        <p:sp>
          <p:nvSpPr>
            <p:cNvPr id="111620" name="Line 4"/>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11621" name="Line 5"/>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11622" name="Line 6"/>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11623" name="Line 7"/>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11624" name="Line 8"/>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sp>
        <p:nvSpPr>
          <p:cNvPr id="111625" name="Rectangle 9"/>
          <p:cNvSpPr>
            <a:spLocks noGrp="1" noChangeArrowheads="1"/>
          </p:cNvSpPr>
          <p:nvPr>
            <p:ph type="title"/>
          </p:nvPr>
        </p:nvSpPr>
        <p:spPr>
          <a:xfrm>
            <a:off x="541338" y="228600"/>
            <a:ext cx="8094662" cy="762000"/>
          </a:xfrm>
        </p:spPr>
        <p:txBody>
          <a:bodyPr>
            <a:normAutofit fontScale="90000"/>
          </a:bodyPr>
          <a:lstStyle/>
          <a:p>
            <a:r>
              <a:rPr lang="en-US" dirty="0">
                <a:solidFill>
                  <a:schemeClr val="tx1"/>
                </a:solidFill>
              </a:rPr>
              <a:t>Output Feedback Mode (OFB</a:t>
            </a:r>
            <a:r>
              <a:rPr lang="en-US" dirty="0" smtClean="0">
                <a:solidFill>
                  <a:schemeClr val="tx1"/>
                </a:solidFill>
              </a:rPr>
              <a:t>)</a:t>
            </a:r>
            <a:endParaRPr lang="en-US" dirty="0">
              <a:solidFill>
                <a:schemeClr val="tx1"/>
              </a:solidFill>
            </a:endParaRPr>
          </a:p>
        </p:txBody>
      </p:sp>
      <p:grpSp>
        <p:nvGrpSpPr>
          <p:cNvPr id="3" name="Group 10"/>
          <p:cNvGrpSpPr>
            <a:grpSpLocks/>
          </p:cNvGrpSpPr>
          <p:nvPr/>
        </p:nvGrpSpPr>
        <p:grpSpPr bwMode="auto">
          <a:xfrm>
            <a:off x="2058988" y="1852621"/>
            <a:ext cx="6316665" cy="420688"/>
            <a:chOff x="932" y="2135"/>
            <a:chExt cx="3979" cy="265"/>
          </a:xfrm>
        </p:grpSpPr>
        <p:sp>
          <p:nvSpPr>
            <p:cNvPr id="111627" name="Text Box 11"/>
            <p:cNvSpPr txBox="1">
              <a:spLocks noChangeArrowheads="1"/>
            </p:cNvSpPr>
            <p:nvPr/>
          </p:nvSpPr>
          <p:spPr bwMode="auto">
            <a:xfrm>
              <a:off x="932" y="2135"/>
              <a:ext cx="3979" cy="233"/>
            </a:xfrm>
            <a:prstGeom prst="rect">
              <a:avLst/>
            </a:prstGeom>
            <a:noFill/>
            <a:ln w="9525">
              <a:solidFill>
                <a:schemeClr val="tx2"/>
              </a:solidFill>
              <a:miter lim="800000"/>
              <a:headEnd/>
              <a:tailEnd/>
            </a:ln>
            <a:effectLst/>
          </p:spPr>
          <p:txBody>
            <a:bodyPr wrap="none">
              <a:spAutoFit/>
            </a:bodyPr>
            <a:lstStyle/>
            <a:p>
              <a:r>
                <a:rPr lang="en-US" dirty="0"/>
                <a:t>  C </a:t>
              </a:r>
              <a:r>
                <a:rPr lang="en-US" baseline="-25000" dirty="0"/>
                <a:t>I-6</a:t>
              </a:r>
              <a:r>
                <a:rPr lang="en-US" dirty="0"/>
                <a:t>          C </a:t>
              </a:r>
              <a:r>
                <a:rPr lang="en-US" baseline="-25000" dirty="0"/>
                <a:t>I-5</a:t>
              </a:r>
              <a:r>
                <a:rPr lang="en-US" dirty="0"/>
                <a:t>          </a:t>
              </a:r>
              <a:r>
                <a:rPr lang="en-US" dirty="0" smtClean="0"/>
                <a:t>     C </a:t>
              </a:r>
              <a:r>
                <a:rPr lang="en-US" baseline="-25000" dirty="0"/>
                <a:t>I-4</a:t>
              </a:r>
              <a:r>
                <a:rPr lang="en-US" dirty="0"/>
                <a:t>        </a:t>
              </a:r>
              <a:r>
                <a:rPr lang="en-US" dirty="0" smtClean="0"/>
                <a:t>    C </a:t>
              </a:r>
              <a:r>
                <a:rPr lang="en-US" baseline="-25000" dirty="0"/>
                <a:t>I-3</a:t>
              </a:r>
              <a:r>
                <a:rPr lang="en-US" dirty="0"/>
                <a:t>           C </a:t>
              </a:r>
              <a:r>
                <a:rPr lang="en-US" baseline="-25000" dirty="0"/>
                <a:t>I-2           </a:t>
              </a:r>
              <a:r>
                <a:rPr lang="en-US" baseline="-25000" dirty="0" smtClean="0"/>
                <a:t>       </a:t>
              </a:r>
              <a:r>
                <a:rPr lang="en-US" dirty="0" smtClean="0"/>
                <a:t>C </a:t>
              </a:r>
              <a:r>
                <a:rPr lang="en-US" baseline="-25000" dirty="0"/>
                <a:t>I-1</a:t>
              </a:r>
              <a:r>
                <a:rPr lang="en-US" dirty="0"/>
                <a:t> </a:t>
              </a:r>
            </a:p>
          </p:txBody>
        </p:sp>
        <p:sp>
          <p:nvSpPr>
            <p:cNvPr id="111628" name="Line 12"/>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11629" name="Line 13"/>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11630" name="Line 14"/>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11631" name="Line 15"/>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11632" name="Line 16"/>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sp>
        <p:nvSpPr>
          <p:cNvPr id="111633" name="Text Box 17"/>
          <p:cNvSpPr txBox="1">
            <a:spLocks noChangeArrowheads="1"/>
          </p:cNvSpPr>
          <p:nvPr/>
        </p:nvSpPr>
        <p:spPr bwMode="auto">
          <a:xfrm>
            <a:off x="230188" y="1704975"/>
            <a:ext cx="1779587" cy="701675"/>
          </a:xfrm>
          <a:prstGeom prst="rect">
            <a:avLst/>
          </a:prstGeom>
          <a:noFill/>
          <a:ln w="9525">
            <a:noFill/>
            <a:miter lim="800000"/>
            <a:headEnd/>
            <a:tailEnd/>
          </a:ln>
          <a:effectLst/>
        </p:spPr>
        <p:txBody>
          <a:bodyPr>
            <a:spAutoFit/>
          </a:bodyPr>
          <a:lstStyle/>
          <a:p>
            <a:r>
              <a:rPr lang="en-US"/>
              <a:t>Shift Register (1 Block wide)</a:t>
            </a:r>
          </a:p>
        </p:txBody>
      </p:sp>
      <p:sp>
        <p:nvSpPr>
          <p:cNvPr id="111634" name="Text Box 18"/>
          <p:cNvSpPr txBox="1">
            <a:spLocks noChangeArrowheads="1"/>
          </p:cNvSpPr>
          <p:nvPr/>
        </p:nvSpPr>
        <p:spPr bwMode="auto">
          <a:xfrm>
            <a:off x="3700463" y="5464175"/>
            <a:ext cx="1482725" cy="646331"/>
          </a:xfrm>
          <a:prstGeom prst="rect">
            <a:avLst/>
          </a:prstGeom>
          <a:noFill/>
          <a:ln w="9525">
            <a:solidFill>
              <a:schemeClr val="tx2"/>
            </a:solidFill>
            <a:miter lim="800000"/>
            <a:headEnd/>
            <a:tailEnd/>
          </a:ln>
          <a:effectLst/>
        </p:spPr>
        <p:txBody>
          <a:bodyPr>
            <a:spAutoFit/>
          </a:bodyPr>
          <a:lstStyle/>
          <a:p>
            <a:r>
              <a:rPr lang="en-US" dirty="0" smtClean="0"/>
              <a:t>Cipher text</a:t>
            </a:r>
          </a:p>
          <a:p>
            <a:r>
              <a:rPr lang="en-US" dirty="0" smtClean="0"/>
              <a:t>        (C)</a:t>
            </a:r>
            <a:endParaRPr lang="en-US" dirty="0"/>
          </a:p>
        </p:txBody>
      </p:sp>
      <p:grpSp>
        <p:nvGrpSpPr>
          <p:cNvPr id="4" name="Group 19"/>
          <p:cNvGrpSpPr>
            <a:grpSpLocks/>
          </p:cNvGrpSpPr>
          <p:nvPr/>
        </p:nvGrpSpPr>
        <p:grpSpPr bwMode="auto">
          <a:xfrm>
            <a:off x="4667250" y="2882900"/>
            <a:ext cx="1125538" cy="646113"/>
            <a:chOff x="1031" y="1700"/>
            <a:chExt cx="551" cy="407"/>
          </a:xfrm>
        </p:grpSpPr>
        <p:sp>
          <p:nvSpPr>
            <p:cNvPr id="111636" name="Oval 20"/>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11637" name="Text Box 21"/>
            <p:cNvSpPr txBox="1">
              <a:spLocks noChangeArrowheads="1"/>
            </p:cNvSpPr>
            <p:nvPr/>
          </p:nvSpPr>
          <p:spPr bwMode="auto">
            <a:xfrm>
              <a:off x="1031" y="1779"/>
              <a:ext cx="551" cy="212"/>
            </a:xfrm>
            <a:prstGeom prst="rect">
              <a:avLst/>
            </a:prstGeom>
            <a:noFill/>
            <a:ln w="9525">
              <a:noFill/>
              <a:miter lim="800000"/>
              <a:headEnd/>
              <a:tailEnd/>
            </a:ln>
            <a:effectLst/>
          </p:spPr>
          <p:txBody>
            <a:bodyPr wrap="none">
              <a:spAutoFit/>
            </a:bodyPr>
            <a:lstStyle/>
            <a:p>
              <a:r>
                <a:rPr lang="en-US" sz="1600"/>
                <a:t>E(register)</a:t>
              </a:r>
            </a:p>
          </p:txBody>
        </p:sp>
      </p:grpSp>
      <p:sp>
        <p:nvSpPr>
          <p:cNvPr id="111638" name="Line 22"/>
          <p:cNvSpPr>
            <a:spLocks noChangeShapeType="1"/>
          </p:cNvSpPr>
          <p:nvPr/>
        </p:nvSpPr>
        <p:spPr bwMode="auto">
          <a:xfrm>
            <a:off x="5237163" y="2447925"/>
            <a:ext cx="0" cy="446088"/>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39" name="Line 23"/>
          <p:cNvSpPr>
            <a:spLocks noChangeShapeType="1"/>
          </p:cNvSpPr>
          <p:nvPr/>
        </p:nvSpPr>
        <p:spPr bwMode="auto">
          <a:xfrm flipV="1">
            <a:off x="2051050" y="2430463"/>
            <a:ext cx="6134100" cy="0"/>
          </a:xfrm>
          <a:prstGeom prst="line">
            <a:avLst/>
          </a:prstGeom>
          <a:noFill/>
          <a:ln w="9525">
            <a:solidFill>
              <a:schemeClr val="tx2"/>
            </a:solidFill>
            <a:round/>
            <a:headEnd/>
            <a:tailEnd/>
          </a:ln>
          <a:effectLst/>
        </p:spPr>
        <p:txBody>
          <a:bodyPr>
            <a:spAutoFit/>
          </a:bodyPr>
          <a:lstStyle/>
          <a:p>
            <a:endParaRPr lang="en-IN"/>
          </a:p>
        </p:txBody>
      </p:sp>
      <p:sp>
        <p:nvSpPr>
          <p:cNvPr id="111640" name="Line 24"/>
          <p:cNvSpPr>
            <a:spLocks noChangeShapeType="1"/>
          </p:cNvSpPr>
          <p:nvPr/>
        </p:nvSpPr>
        <p:spPr bwMode="auto">
          <a:xfrm flipV="1">
            <a:off x="2039938" y="2330450"/>
            <a:ext cx="1587" cy="257175"/>
          </a:xfrm>
          <a:prstGeom prst="line">
            <a:avLst/>
          </a:prstGeom>
          <a:noFill/>
          <a:ln w="9525">
            <a:solidFill>
              <a:schemeClr val="tx2"/>
            </a:solidFill>
            <a:round/>
            <a:headEnd/>
            <a:tailEnd/>
          </a:ln>
          <a:effectLst/>
        </p:spPr>
        <p:txBody>
          <a:bodyPr>
            <a:spAutoFit/>
          </a:bodyPr>
          <a:lstStyle/>
          <a:p>
            <a:endParaRPr lang="en-IN"/>
          </a:p>
        </p:txBody>
      </p:sp>
      <p:sp>
        <p:nvSpPr>
          <p:cNvPr id="111641" name="Line 25"/>
          <p:cNvSpPr>
            <a:spLocks noChangeShapeType="1"/>
          </p:cNvSpPr>
          <p:nvPr/>
        </p:nvSpPr>
        <p:spPr bwMode="auto">
          <a:xfrm flipV="1">
            <a:off x="8180388" y="2292350"/>
            <a:ext cx="1587" cy="257175"/>
          </a:xfrm>
          <a:prstGeom prst="line">
            <a:avLst/>
          </a:prstGeom>
          <a:noFill/>
          <a:ln w="9525">
            <a:solidFill>
              <a:schemeClr val="tx2"/>
            </a:solidFill>
            <a:round/>
            <a:headEnd/>
            <a:tailEnd/>
          </a:ln>
          <a:effectLst/>
        </p:spPr>
        <p:txBody>
          <a:bodyPr>
            <a:spAutoFit/>
          </a:bodyPr>
          <a:lstStyle/>
          <a:p>
            <a:endParaRPr lang="en-IN"/>
          </a:p>
        </p:txBody>
      </p:sp>
      <p:sp>
        <p:nvSpPr>
          <p:cNvPr id="111642" name="Line 26"/>
          <p:cNvSpPr>
            <a:spLocks noChangeShapeType="1"/>
          </p:cNvSpPr>
          <p:nvPr/>
        </p:nvSpPr>
        <p:spPr bwMode="auto">
          <a:xfrm flipH="1">
            <a:off x="2497138" y="1404938"/>
            <a:ext cx="412750" cy="434975"/>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43" name="Line 27"/>
          <p:cNvSpPr>
            <a:spLocks noChangeShapeType="1"/>
          </p:cNvSpPr>
          <p:nvPr/>
        </p:nvSpPr>
        <p:spPr bwMode="auto">
          <a:xfrm>
            <a:off x="2921000" y="1393825"/>
            <a:ext cx="858838" cy="0"/>
          </a:xfrm>
          <a:prstGeom prst="line">
            <a:avLst/>
          </a:prstGeom>
          <a:noFill/>
          <a:ln w="9525">
            <a:solidFill>
              <a:schemeClr val="tx2"/>
            </a:solidFill>
            <a:round/>
            <a:headEnd/>
            <a:tailEnd/>
          </a:ln>
          <a:effectLst/>
        </p:spPr>
        <p:txBody>
          <a:bodyPr>
            <a:spAutoFit/>
          </a:bodyPr>
          <a:lstStyle/>
          <a:p>
            <a:endParaRPr lang="en-IN"/>
          </a:p>
        </p:txBody>
      </p:sp>
      <p:sp>
        <p:nvSpPr>
          <p:cNvPr id="111644" name="Text Box 28"/>
          <p:cNvSpPr txBox="1">
            <a:spLocks noChangeArrowheads="1"/>
          </p:cNvSpPr>
          <p:nvPr/>
        </p:nvSpPr>
        <p:spPr bwMode="auto">
          <a:xfrm>
            <a:off x="3776663" y="1192213"/>
            <a:ext cx="2143125" cy="396875"/>
          </a:xfrm>
          <a:prstGeom prst="rect">
            <a:avLst/>
          </a:prstGeom>
          <a:noFill/>
          <a:ln w="9525">
            <a:noFill/>
            <a:miter lim="800000"/>
            <a:headEnd/>
            <a:tailEnd/>
          </a:ln>
          <a:effectLst/>
        </p:spPr>
        <p:txBody>
          <a:bodyPr wrap="none">
            <a:spAutoFit/>
          </a:bodyPr>
          <a:lstStyle/>
          <a:p>
            <a:r>
              <a:rPr lang="en-US"/>
              <a:t>1 unit is 1/N block</a:t>
            </a:r>
          </a:p>
        </p:txBody>
      </p:sp>
      <p:sp>
        <p:nvSpPr>
          <p:cNvPr id="111645" name="Text Box 29"/>
          <p:cNvSpPr txBox="1">
            <a:spLocks noChangeArrowheads="1"/>
          </p:cNvSpPr>
          <p:nvPr/>
        </p:nvSpPr>
        <p:spPr bwMode="auto">
          <a:xfrm>
            <a:off x="307975" y="2806700"/>
            <a:ext cx="1589088" cy="701675"/>
          </a:xfrm>
          <a:prstGeom prst="rect">
            <a:avLst/>
          </a:prstGeom>
          <a:noFill/>
          <a:ln w="9525">
            <a:noFill/>
            <a:miter lim="800000"/>
            <a:headEnd/>
            <a:tailEnd/>
          </a:ln>
          <a:effectLst/>
        </p:spPr>
        <p:txBody>
          <a:bodyPr>
            <a:spAutoFit/>
          </a:bodyPr>
          <a:lstStyle/>
          <a:p>
            <a:r>
              <a:rPr lang="en-US"/>
              <a:t>Block Encryption </a:t>
            </a:r>
          </a:p>
        </p:txBody>
      </p:sp>
      <p:sp>
        <p:nvSpPr>
          <p:cNvPr id="111646" name="Line 30"/>
          <p:cNvSpPr>
            <a:spLocks noChangeShapeType="1"/>
          </p:cNvSpPr>
          <p:nvPr/>
        </p:nvSpPr>
        <p:spPr bwMode="auto">
          <a:xfrm>
            <a:off x="5233988" y="3530600"/>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47" name="Text Box 31"/>
          <p:cNvSpPr txBox="1">
            <a:spLocks noChangeArrowheads="1"/>
          </p:cNvSpPr>
          <p:nvPr/>
        </p:nvSpPr>
        <p:spPr bwMode="auto">
          <a:xfrm>
            <a:off x="287338" y="3824288"/>
            <a:ext cx="1389062" cy="701675"/>
          </a:xfrm>
          <a:prstGeom prst="rect">
            <a:avLst/>
          </a:prstGeom>
          <a:noFill/>
          <a:ln w="9525">
            <a:noFill/>
            <a:miter lim="800000"/>
            <a:headEnd/>
            <a:tailEnd/>
          </a:ln>
          <a:effectLst/>
        </p:spPr>
        <p:txBody>
          <a:bodyPr>
            <a:spAutoFit/>
          </a:bodyPr>
          <a:lstStyle/>
          <a:p>
            <a:r>
              <a:rPr lang="en-US"/>
              <a:t>Encrypted Register</a:t>
            </a:r>
          </a:p>
        </p:txBody>
      </p:sp>
      <p:sp>
        <p:nvSpPr>
          <p:cNvPr id="111648" name="Oval 32"/>
          <p:cNvSpPr>
            <a:spLocks noChangeArrowheads="1"/>
          </p:cNvSpPr>
          <p:nvPr/>
        </p:nvSpPr>
        <p:spPr bwMode="auto">
          <a:xfrm>
            <a:off x="2354263" y="5476875"/>
            <a:ext cx="658812" cy="646113"/>
          </a:xfrm>
          <a:prstGeom prst="ellipse">
            <a:avLst/>
          </a:prstGeom>
          <a:noFill/>
          <a:ln w="9525">
            <a:solidFill>
              <a:schemeClr val="tx2"/>
            </a:solidFill>
            <a:round/>
            <a:headEnd/>
            <a:tailEnd/>
          </a:ln>
          <a:effectLst/>
        </p:spPr>
        <p:txBody>
          <a:bodyPr anchor="ctr">
            <a:spAutoFit/>
          </a:bodyPr>
          <a:lstStyle/>
          <a:p>
            <a:endParaRPr lang="en-IN"/>
          </a:p>
        </p:txBody>
      </p:sp>
      <p:sp>
        <p:nvSpPr>
          <p:cNvPr id="111649" name="Text Box 33"/>
          <p:cNvSpPr txBox="1">
            <a:spLocks noChangeArrowheads="1"/>
          </p:cNvSpPr>
          <p:nvPr/>
        </p:nvSpPr>
        <p:spPr bwMode="auto">
          <a:xfrm>
            <a:off x="2389188" y="5624513"/>
            <a:ext cx="635000" cy="336550"/>
          </a:xfrm>
          <a:prstGeom prst="rect">
            <a:avLst/>
          </a:prstGeom>
          <a:noFill/>
          <a:ln w="9525">
            <a:noFill/>
            <a:miter lim="800000"/>
            <a:headEnd/>
            <a:tailEnd/>
          </a:ln>
          <a:effectLst/>
        </p:spPr>
        <p:txBody>
          <a:bodyPr wrap="none">
            <a:spAutoFit/>
          </a:bodyPr>
          <a:lstStyle/>
          <a:p>
            <a:r>
              <a:rPr lang="en-US" sz="1600"/>
              <a:t>XOR</a:t>
            </a:r>
          </a:p>
        </p:txBody>
      </p:sp>
      <p:sp>
        <p:nvSpPr>
          <p:cNvPr id="111650" name="Line 34"/>
          <p:cNvSpPr>
            <a:spLocks noChangeShapeType="1"/>
          </p:cNvSpPr>
          <p:nvPr/>
        </p:nvSpPr>
        <p:spPr bwMode="auto">
          <a:xfrm>
            <a:off x="2668588" y="4606925"/>
            <a:ext cx="0" cy="881063"/>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51" name="Line 35"/>
          <p:cNvSpPr>
            <a:spLocks noChangeShapeType="1"/>
          </p:cNvSpPr>
          <p:nvPr/>
        </p:nvSpPr>
        <p:spPr bwMode="auto">
          <a:xfrm flipV="1">
            <a:off x="2081213" y="3943350"/>
            <a:ext cx="6134100" cy="0"/>
          </a:xfrm>
          <a:prstGeom prst="line">
            <a:avLst/>
          </a:prstGeom>
          <a:noFill/>
          <a:ln w="9525">
            <a:solidFill>
              <a:schemeClr val="tx2"/>
            </a:solidFill>
            <a:round/>
            <a:headEnd/>
            <a:tailEnd/>
          </a:ln>
          <a:effectLst/>
        </p:spPr>
        <p:txBody>
          <a:bodyPr>
            <a:spAutoFit/>
          </a:bodyPr>
          <a:lstStyle/>
          <a:p>
            <a:endParaRPr lang="en-IN"/>
          </a:p>
        </p:txBody>
      </p:sp>
      <p:sp>
        <p:nvSpPr>
          <p:cNvPr id="111652" name="Line 36"/>
          <p:cNvSpPr>
            <a:spLocks noChangeShapeType="1"/>
          </p:cNvSpPr>
          <p:nvPr/>
        </p:nvSpPr>
        <p:spPr bwMode="auto">
          <a:xfrm flipV="1">
            <a:off x="2070100" y="3843338"/>
            <a:ext cx="1588" cy="257175"/>
          </a:xfrm>
          <a:prstGeom prst="line">
            <a:avLst/>
          </a:prstGeom>
          <a:noFill/>
          <a:ln w="9525">
            <a:solidFill>
              <a:schemeClr val="tx2"/>
            </a:solidFill>
            <a:round/>
            <a:headEnd/>
            <a:tailEnd/>
          </a:ln>
          <a:effectLst/>
        </p:spPr>
        <p:txBody>
          <a:bodyPr>
            <a:spAutoFit/>
          </a:bodyPr>
          <a:lstStyle/>
          <a:p>
            <a:endParaRPr lang="en-IN"/>
          </a:p>
        </p:txBody>
      </p:sp>
      <p:sp>
        <p:nvSpPr>
          <p:cNvPr id="111653" name="Line 37"/>
          <p:cNvSpPr>
            <a:spLocks noChangeShapeType="1"/>
          </p:cNvSpPr>
          <p:nvPr/>
        </p:nvSpPr>
        <p:spPr bwMode="auto">
          <a:xfrm flipV="1">
            <a:off x="8210550" y="3805238"/>
            <a:ext cx="1588" cy="257175"/>
          </a:xfrm>
          <a:prstGeom prst="line">
            <a:avLst/>
          </a:prstGeom>
          <a:noFill/>
          <a:ln w="9525">
            <a:solidFill>
              <a:schemeClr val="tx2"/>
            </a:solidFill>
            <a:round/>
            <a:headEnd/>
            <a:tailEnd/>
          </a:ln>
          <a:effectLst/>
        </p:spPr>
        <p:txBody>
          <a:bodyPr>
            <a:spAutoFit/>
          </a:bodyPr>
          <a:lstStyle/>
          <a:p>
            <a:endParaRPr lang="en-IN"/>
          </a:p>
        </p:txBody>
      </p:sp>
      <p:sp>
        <p:nvSpPr>
          <p:cNvPr id="111654" name="Text Box 38"/>
          <p:cNvSpPr txBox="1">
            <a:spLocks noChangeArrowheads="1"/>
          </p:cNvSpPr>
          <p:nvPr/>
        </p:nvSpPr>
        <p:spPr bwMode="auto">
          <a:xfrm>
            <a:off x="133350" y="5475288"/>
            <a:ext cx="1558925" cy="646331"/>
          </a:xfrm>
          <a:prstGeom prst="rect">
            <a:avLst/>
          </a:prstGeom>
          <a:noFill/>
          <a:ln w="9525">
            <a:solidFill>
              <a:schemeClr val="tx2"/>
            </a:solidFill>
            <a:miter lim="800000"/>
            <a:headEnd/>
            <a:tailEnd/>
          </a:ln>
          <a:effectLst/>
        </p:spPr>
        <p:txBody>
          <a:bodyPr>
            <a:spAutoFit/>
          </a:bodyPr>
          <a:lstStyle/>
          <a:p>
            <a:r>
              <a:rPr lang="en-US" dirty="0" smtClean="0"/>
              <a:t>First j bit of the Plain text</a:t>
            </a:r>
            <a:endParaRPr lang="en-US" dirty="0"/>
          </a:p>
        </p:txBody>
      </p:sp>
      <p:sp>
        <p:nvSpPr>
          <p:cNvPr id="111655" name="Line 39"/>
          <p:cNvSpPr>
            <a:spLocks noChangeShapeType="1"/>
          </p:cNvSpPr>
          <p:nvPr/>
        </p:nvSpPr>
        <p:spPr bwMode="auto">
          <a:xfrm>
            <a:off x="1684338" y="5810250"/>
            <a:ext cx="679450" cy="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56" name="Line 40"/>
          <p:cNvSpPr>
            <a:spLocks noChangeShapeType="1"/>
          </p:cNvSpPr>
          <p:nvPr/>
        </p:nvSpPr>
        <p:spPr bwMode="auto">
          <a:xfrm>
            <a:off x="3017838" y="5795963"/>
            <a:ext cx="679450" cy="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57" name="Line 41"/>
          <p:cNvSpPr>
            <a:spLocks noChangeShapeType="1"/>
          </p:cNvSpPr>
          <p:nvPr/>
        </p:nvSpPr>
        <p:spPr bwMode="auto">
          <a:xfrm flipV="1">
            <a:off x="2609850" y="2452688"/>
            <a:ext cx="5106988" cy="1739900"/>
          </a:xfrm>
          <a:prstGeom prst="line">
            <a:avLst/>
          </a:prstGeom>
          <a:noFill/>
          <a:ln w="25400">
            <a:solidFill>
              <a:schemeClr val="tx2"/>
            </a:solidFill>
            <a:prstDash val="sysDot"/>
            <a:round/>
            <a:headEnd/>
            <a:tailEnd type="triangle" w="med" len="med"/>
          </a:ln>
          <a:effectLst/>
        </p:spPr>
        <p:txBody>
          <a:bodyPr>
            <a:spAutoFit/>
          </a:bodyPr>
          <a:lstStyle/>
          <a:p>
            <a:endParaRPr lang="en-IN"/>
          </a:p>
        </p:txBody>
      </p:sp>
      <p:sp>
        <p:nvSpPr>
          <p:cNvPr id="111658" name="Text Box 42"/>
          <p:cNvSpPr txBox="1">
            <a:spLocks noChangeArrowheads="1"/>
          </p:cNvSpPr>
          <p:nvPr/>
        </p:nvSpPr>
        <p:spPr bwMode="auto">
          <a:xfrm>
            <a:off x="5807075" y="5508625"/>
            <a:ext cx="184150" cy="396875"/>
          </a:xfrm>
          <a:prstGeom prst="rect">
            <a:avLst/>
          </a:prstGeom>
          <a:noFill/>
          <a:ln w="9525">
            <a:noFill/>
            <a:miter lim="800000"/>
            <a:headEnd/>
            <a:tailEnd/>
          </a:ln>
          <a:effectLst/>
        </p:spPr>
        <p:txBody>
          <a:bodyPr wrap="none">
            <a:spAutoFit/>
          </a:bodyPr>
          <a:lstStyle/>
          <a:p>
            <a:endParaRPr lang="en-US"/>
          </a:p>
        </p:txBody>
      </p:sp>
      <p:sp>
        <p:nvSpPr>
          <p:cNvPr id="111659" name="Line 43"/>
          <p:cNvSpPr>
            <a:spLocks noChangeShapeType="1"/>
          </p:cNvSpPr>
          <p:nvPr/>
        </p:nvSpPr>
        <p:spPr bwMode="auto">
          <a:xfrm flipH="1">
            <a:off x="2205038" y="2587625"/>
            <a:ext cx="5030787" cy="0"/>
          </a:xfrm>
          <a:prstGeom prst="line">
            <a:avLst/>
          </a:prstGeom>
          <a:noFill/>
          <a:ln w="25400">
            <a:solidFill>
              <a:schemeClr val="tx2"/>
            </a:solidFill>
            <a:prstDash val="sysDot"/>
            <a:round/>
            <a:headEnd/>
            <a:tailEnd type="triangle" w="med" len="med"/>
          </a:ln>
          <a:effectLst/>
        </p:spPr>
        <p:txBody>
          <a:bodyPr>
            <a:spAutoFit/>
          </a:bodyPr>
          <a:lstStyle/>
          <a:p>
            <a:endParaRPr lang="en-IN"/>
          </a:p>
        </p:txBody>
      </p:sp>
      <p:sp>
        <p:nvSpPr>
          <p:cNvPr id="111660" name="Text Box 44"/>
          <p:cNvSpPr txBox="1">
            <a:spLocks noChangeArrowheads="1"/>
          </p:cNvSpPr>
          <p:nvPr/>
        </p:nvSpPr>
        <p:spPr bwMode="auto">
          <a:xfrm>
            <a:off x="5851525" y="5018088"/>
            <a:ext cx="2609850" cy="1616075"/>
          </a:xfrm>
          <a:prstGeom prst="rect">
            <a:avLst/>
          </a:prstGeom>
          <a:noFill/>
          <a:ln w="9525">
            <a:noFill/>
            <a:miter lim="800000"/>
            <a:headEnd/>
            <a:tailEnd/>
          </a:ln>
          <a:effectLst/>
        </p:spPr>
        <p:txBody>
          <a:bodyPr>
            <a:spAutoFit/>
          </a:bodyPr>
          <a:lstStyle/>
          <a:p>
            <a:r>
              <a:rPr lang="en-US"/>
              <a:t>After each unit, shift input register and insert the leftmost unit of the encrypted register.</a:t>
            </a:r>
          </a:p>
        </p:txBody>
      </p:sp>
      <p:sp>
        <p:nvSpPr>
          <p:cNvPr id="111661" name="Line 45"/>
          <p:cNvSpPr>
            <a:spLocks noChangeShapeType="1"/>
          </p:cNvSpPr>
          <p:nvPr/>
        </p:nvSpPr>
        <p:spPr bwMode="auto">
          <a:xfrm>
            <a:off x="4325938" y="6178550"/>
            <a:ext cx="0" cy="546100"/>
          </a:xfrm>
          <a:prstGeom prst="line">
            <a:avLst/>
          </a:prstGeom>
          <a:noFill/>
          <a:ln w="9525">
            <a:solidFill>
              <a:schemeClr val="tx2"/>
            </a:solidFill>
            <a:round/>
            <a:headEnd/>
            <a:tailEnd type="triangle" w="med" len="med"/>
          </a:ln>
          <a:effectLst/>
        </p:spPr>
        <p:txBody>
          <a:bodyPr>
            <a:spAutoFit/>
          </a:bodyPr>
          <a:lstStyle/>
          <a:p>
            <a:endParaRPr lang="en-IN"/>
          </a:p>
        </p:txBody>
      </p:sp>
      <p:sp>
        <p:nvSpPr>
          <p:cNvPr id="111662" name="Text Box 46"/>
          <p:cNvSpPr txBox="1">
            <a:spLocks noChangeArrowheads="1"/>
          </p:cNvSpPr>
          <p:nvPr/>
        </p:nvSpPr>
        <p:spPr bwMode="auto">
          <a:xfrm>
            <a:off x="4346575" y="6199188"/>
            <a:ext cx="903288" cy="396875"/>
          </a:xfrm>
          <a:prstGeom prst="rect">
            <a:avLst/>
          </a:prstGeom>
          <a:noFill/>
          <a:ln w="9525">
            <a:noFill/>
            <a:miter lim="800000"/>
            <a:headEnd/>
            <a:tailEnd/>
          </a:ln>
          <a:effectLst/>
        </p:spPr>
        <p:txBody>
          <a:bodyPr wrap="none">
            <a:spAutoFit/>
          </a:bodyPr>
          <a:lstStyle/>
          <a:p>
            <a:r>
              <a:rPr lang="en-US"/>
              <a:t>output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r>
              <a:rPr lang="en-US" dirty="0" smtClean="0"/>
              <a:t>5.CTR(Counter)</a:t>
            </a:r>
            <a:endParaRPr lang="en-IN" dirty="0"/>
          </a:p>
        </p:txBody>
      </p:sp>
      <p:sp>
        <p:nvSpPr>
          <p:cNvPr id="3" name="Content Placeholder 2"/>
          <p:cNvSpPr>
            <a:spLocks noGrp="1"/>
          </p:cNvSpPr>
          <p:nvPr>
            <p:ph idx="1"/>
          </p:nvPr>
        </p:nvSpPr>
        <p:spPr>
          <a:xfrm>
            <a:off x="457200" y="1071546"/>
            <a:ext cx="8229600" cy="5253054"/>
          </a:xfrm>
        </p:spPr>
        <p:txBody>
          <a:bodyPr>
            <a:normAutofit/>
          </a:bodyPr>
          <a:lstStyle/>
          <a:p>
            <a:r>
              <a:rPr lang="en-US" dirty="0" smtClean="0"/>
              <a:t>It uses sequence numbers called as counters as the inputs to the algorithm.</a:t>
            </a:r>
          </a:p>
          <a:p>
            <a:r>
              <a:rPr lang="en-US" dirty="0" smtClean="0"/>
              <a:t>After each block is encrypted, the next counter value is used to fill the register.</a:t>
            </a:r>
          </a:p>
          <a:p>
            <a:r>
              <a:rPr lang="en-US" i="1" dirty="0" smtClean="0">
                <a:solidFill>
                  <a:srgbClr val="7030A0"/>
                </a:solidFill>
              </a:rPr>
              <a:t>Usually, a constant is used as a initial counter value and is incremented by 1 for every </a:t>
            </a:r>
            <a:r>
              <a:rPr lang="en-US" i="1" dirty="0" smtClean="0">
                <a:solidFill>
                  <a:srgbClr val="7030A0"/>
                </a:solidFill>
              </a:rPr>
              <a:t>iteration , hence name </a:t>
            </a:r>
            <a:endParaRPr lang="en-US" i="1" dirty="0" smtClean="0">
              <a:solidFill>
                <a:srgbClr val="7030A0"/>
              </a:solidFill>
            </a:endParaRPr>
          </a:p>
          <a:p>
            <a:r>
              <a:rPr lang="en-US" dirty="0" smtClean="0"/>
              <a:t>The size of counter block is same as PT.</a:t>
            </a:r>
          </a:p>
          <a:p>
            <a:r>
              <a:rPr lang="en-US" dirty="0" smtClean="0">
                <a:solidFill>
                  <a:srgbClr val="FF0000"/>
                </a:solidFill>
              </a:rPr>
              <a:t>Encryption:-                         Decryption:-</a:t>
            </a:r>
          </a:p>
          <a:p>
            <a:r>
              <a:rPr lang="en-US" dirty="0" smtClean="0"/>
              <a:t>Counter is encrypted        -&gt;Same Sequence is used</a:t>
            </a:r>
          </a:p>
          <a:p>
            <a:r>
              <a:rPr lang="en-US" dirty="0" err="1" smtClean="0"/>
              <a:t>XOR’ed</a:t>
            </a:r>
            <a:r>
              <a:rPr lang="en-US" dirty="0" smtClean="0"/>
              <a:t> with PT                 -&gt; </a:t>
            </a:r>
            <a:r>
              <a:rPr lang="en-US" dirty="0" err="1" smtClean="0"/>
              <a:t>XOR’ed</a:t>
            </a:r>
            <a:r>
              <a:rPr lang="en-US" dirty="0" smtClean="0"/>
              <a:t> with CT </a:t>
            </a:r>
          </a:p>
          <a:p>
            <a:r>
              <a:rPr lang="en-US" dirty="0" smtClean="0"/>
              <a:t>CT                                       -&gt;PT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smtClean="0"/>
              <a:t>Advantages &amp; Limitations Of CRT</a:t>
            </a:r>
            <a:endParaRPr lang="en-IN" dirty="0"/>
          </a:p>
        </p:txBody>
      </p:sp>
      <p:sp>
        <p:nvSpPr>
          <p:cNvPr id="3" name="Content Placeholder 2"/>
          <p:cNvSpPr>
            <a:spLocks noGrp="1"/>
          </p:cNvSpPr>
          <p:nvPr>
            <p:ph idx="1"/>
          </p:nvPr>
        </p:nvSpPr>
        <p:spPr>
          <a:xfrm>
            <a:off x="457200" y="1285860"/>
            <a:ext cx="8229600" cy="5572140"/>
          </a:xfrm>
        </p:spPr>
        <p:txBody>
          <a:bodyPr/>
          <a:lstStyle/>
          <a:p>
            <a:r>
              <a:rPr lang="en-US" dirty="0" smtClean="0"/>
              <a:t>Encryption &amp; Decryption process can be done in </a:t>
            </a:r>
            <a:r>
              <a:rPr lang="en-US" i="1" dirty="0" smtClean="0">
                <a:solidFill>
                  <a:srgbClr val="FF0000"/>
                </a:solidFill>
              </a:rPr>
              <a:t>parallel</a:t>
            </a:r>
            <a:r>
              <a:rPr lang="en-US" dirty="0" smtClean="0"/>
              <a:t> on multiple text blocks.</a:t>
            </a:r>
          </a:p>
          <a:p>
            <a:r>
              <a:rPr lang="en-US" dirty="0" smtClean="0"/>
              <a:t>No chaining process is involved.</a:t>
            </a:r>
          </a:p>
          <a:p>
            <a:r>
              <a:rPr lang="en-US" dirty="0" smtClean="0"/>
              <a:t>Faster execution Speed.</a:t>
            </a:r>
          </a:p>
          <a:p>
            <a:r>
              <a:rPr lang="en-US" dirty="0" smtClean="0"/>
              <a:t>Used in Multiprocessing to reduce overall processing time.</a:t>
            </a:r>
          </a:p>
          <a:p>
            <a:r>
              <a:rPr lang="en-US" dirty="0" smtClean="0"/>
              <a:t>Pre processing can be achieved to prepare the O/P of the encryption boxes that I/P to the XOR operation.</a:t>
            </a:r>
            <a:endParaRPr lang="en-IN" dirty="0"/>
          </a:p>
        </p:txBody>
      </p:sp>
      <p:sp>
        <p:nvSpPr>
          <p:cNvPr id="5" name="Right Arrow 4"/>
          <p:cNvSpPr/>
          <p:nvPr/>
        </p:nvSpPr>
        <p:spPr>
          <a:xfrm>
            <a:off x="2571736" y="52863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571868" y="5072074"/>
            <a:ext cx="12144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Encrypt</a:t>
            </a:r>
            <a:endParaRPr lang="en-IN" dirty="0"/>
          </a:p>
        </p:txBody>
      </p:sp>
      <p:sp>
        <p:nvSpPr>
          <p:cNvPr id="9" name="Right Arrow 8"/>
          <p:cNvSpPr/>
          <p:nvPr/>
        </p:nvSpPr>
        <p:spPr>
          <a:xfrm>
            <a:off x="4786314" y="52863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786447" y="5357826"/>
            <a:ext cx="642942" cy="369332"/>
          </a:xfrm>
          <a:prstGeom prst="rect">
            <a:avLst/>
          </a:prstGeom>
          <a:noFill/>
        </p:spPr>
        <p:txBody>
          <a:bodyPr wrap="square" rtlCol="0">
            <a:spAutoFit/>
          </a:bodyPr>
          <a:lstStyle/>
          <a:p>
            <a:r>
              <a:rPr lang="en-US" dirty="0" smtClean="0"/>
              <a:t>O/P</a:t>
            </a:r>
            <a:endParaRPr lang="en-IN" dirty="0"/>
          </a:p>
        </p:txBody>
      </p:sp>
      <p:sp>
        <p:nvSpPr>
          <p:cNvPr id="11" name="TextBox 10"/>
          <p:cNvSpPr txBox="1"/>
          <p:nvPr/>
        </p:nvSpPr>
        <p:spPr>
          <a:xfrm>
            <a:off x="1571604" y="5357826"/>
            <a:ext cx="1000132" cy="369332"/>
          </a:xfrm>
          <a:prstGeom prst="rect">
            <a:avLst/>
          </a:prstGeom>
          <a:noFill/>
        </p:spPr>
        <p:txBody>
          <a:bodyPr wrap="square" rtlCol="0">
            <a:spAutoFit/>
          </a:bodyPr>
          <a:lstStyle/>
          <a:p>
            <a:r>
              <a:rPr lang="en-US" dirty="0" smtClean="0"/>
              <a:t>Counter</a:t>
            </a:r>
            <a:endParaRPr lang="en-IN" dirty="0"/>
          </a:p>
        </p:txBody>
      </p:sp>
      <p:cxnSp>
        <p:nvCxnSpPr>
          <p:cNvPr id="13" name="Straight Arrow Connector 12"/>
          <p:cNvCxnSpPr/>
          <p:nvPr/>
        </p:nvCxnSpPr>
        <p:spPr>
          <a:xfrm rot="5400000" flipH="1" flipV="1">
            <a:off x="3965174" y="6178966"/>
            <a:ext cx="35719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57620" y="6357958"/>
            <a:ext cx="714380" cy="369332"/>
          </a:xfrm>
          <a:prstGeom prst="rect">
            <a:avLst/>
          </a:prstGeom>
          <a:noFill/>
        </p:spPr>
        <p:txBody>
          <a:bodyPr wrap="square" rtlCol="0">
            <a:spAutoFit/>
          </a:bodyPr>
          <a:lstStyle/>
          <a:p>
            <a:r>
              <a:rPr lang="en-US" dirty="0" smtClean="0"/>
              <a:t>Key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653210"/>
          </a:xfrm>
        </p:spPr>
        <p:txBody>
          <a:bodyPr>
            <a:normAutofit fontScale="90000"/>
          </a:bodyPr>
          <a:lstStyle/>
          <a:p>
            <a:r>
              <a:rPr lang="en-US" dirty="0" smtClean="0"/>
              <a:t>Algorithm Modes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357298"/>
            <a:ext cx="8229600"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smtClean="0"/>
              <a:t>1.ECB</a:t>
            </a:r>
            <a:endParaRPr lang="en-IN" dirty="0"/>
          </a:p>
        </p:txBody>
      </p:sp>
      <p:sp>
        <p:nvSpPr>
          <p:cNvPr id="3" name="Content Placeholder 2"/>
          <p:cNvSpPr>
            <a:spLocks noGrp="1"/>
          </p:cNvSpPr>
          <p:nvPr>
            <p:ph idx="1"/>
          </p:nvPr>
        </p:nvSpPr>
        <p:spPr>
          <a:xfrm>
            <a:off x="457200" y="1071546"/>
            <a:ext cx="8329642" cy="5786454"/>
          </a:xfrm>
        </p:spPr>
        <p:txBody>
          <a:bodyPr/>
          <a:lstStyle/>
          <a:p>
            <a:pPr>
              <a:buFont typeface="Wingdings" pitchFamily="2" charset="2"/>
              <a:buChar char="ü"/>
            </a:pPr>
            <a:r>
              <a:rPr lang="en-US" dirty="0" smtClean="0">
                <a:solidFill>
                  <a:srgbClr val="FF0000"/>
                </a:solidFill>
              </a:rPr>
              <a:t>Encryption Process:-</a:t>
            </a:r>
          </a:p>
          <a:p>
            <a:r>
              <a:rPr lang="en-US" dirty="0" smtClean="0"/>
              <a:t>PT divided 64 bits each.</a:t>
            </a:r>
          </a:p>
          <a:p>
            <a:r>
              <a:rPr lang="en-US" dirty="0" smtClean="0"/>
              <a:t>Encrypted Independently</a:t>
            </a:r>
          </a:p>
          <a:p>
            <a:r>
              <a:rPr lang="en-US" dirty="0" smtClean="0"/>
              <a:t>Same key</a:t>
            </a:r>
          </a:p>
          <a:p>
            <a:pPr>
              <a:buFont typeface="Wingdings" pitchFamily="2" charset="2"/>
              <a:buChar char="ü"/>
            </a:pPr>
            <a:r>
              <a:rPr lang="en-US" dirty="0" smtClean="0">
                <a:solidFill>
                  <a:srgbClr val="FF0000"/>
                </a:solidFill>
              </a:rPr>
              <a:t>Decryption Process:-</a:t>
            </a:r>
          </a:p>
          <a:p>
            <a:r>
              <a:rPr lang="en-US" dirty="0" smtClean="0"/>
              <a:t>Divide</a:t>
            </a:r>
          </a:p>
          <a:p>
            <a:r>
              <a:rPr lang="en-US" dirty="0" smtClean="0"/>
              <a:t>Same Key</a:t>
            </a:r>
          </a:p>
          <a:p>
            <a:r>
              <a:rPr lang="en-US" dirty="0" smtClean="0"/>
              <a:t>PT</a:t>
            </a:r>
          </a:p>
          <a:p>
            <a:pPr>
              <a:buFont typeface="Wingdings" pitchFamily="2" charset="2"/>
              <a:buChar char="ü"/>
            </a:pPr>
            <a:r>
              <a:rPr lang="en-US" dirty="0" smtClean="0">
                <a:solidFill>
                  <a:srgbClr val="FF0000"/>
                </a:solidFill>
              </a:rPr>
              <a:t>Limitation:-</a:t>
            </a:r>
          </a:p>
          <a:p>
            <a:r>
              <a:rPr lang="en-US" dirty="0" smtClean="0">
                <a:solidFill>
                  <a:schemeClr val="tx1">
                    <a:lumMod val="85000"/>
                    <a:lumOff val="15000"/>
                  </a:schemeClr>
                </a:solidFill>
              </a:rPr>
              <a:t>If Repeated PT Then Repeated CT</a:t>
            </a:r>
          </a:p>
          <a:p>
            <a:r>
              <a:rPr lang="en-US" dirty="0" smtClean="0">
                <a:solidFill>
                  <a:schemeClr val="tx1">
                    <a:lumMod val="85000"/>
                    <a:lumOff val="15000"/>
                  </a:schemeClr>
                </a:solidFill>
              </a:rPr>
              <a:t>Small Messages where the scope of repeating quite less.</a:t>
            </a:r>
          </a:p>
          <a:p>
            <a:endParaRPr lang="en-IN"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571480"/>
            <a:ext cx="8229600" cy="714380"/>
          </a:xfrm>
        </p:spPr>
        <p:txBody>
          <a:bodyPr>
            <a:noAutofit/>
          </a:bodyPr>
          <a:lstStyle/>
          <a:p>
            <a:r>
              <a:rPr lang="en-AU" sz="4500" dirty="0"/>
              <a:t>Electronic Codebook Book (ECB)</a:t>
            </a:r>
          </a:p>
        </p:txBody>
      </p:sp>
      <p:sp>
        <p:nvSpPr>
          <p:cNvPr id="103427" name="Rectangle 3"/>
          <p:cNvSpPr>
            <a:spLocks noGrp="1" noChangeArrowheads="1"/>
          </p:cNvSpPr>
          <p:nvPr>
            <p:ph type="body" idx="1"/>
          </p:nvPr>
        </p:nvSpPr>
        <p:spPr>
          <a:xfrm>
            <a:off x="457200" y="1600200"/>
            <a:ext cx="8229600" cy="4852988"/>
          </a:xfrm>
        </p:spPr>
        <p:txBody>
          <a:bodyPr/>
          <a:lstStyle/>
          <a:p>
            <a:r>
              <a:rPr lang="en-AU" dirty="0" smtClean="0"/>
              <a:t>Message </a:t>
            </a:r>
            <a:r>
              <a:rPr lang="en-AU" dirty="0"/>
              <a:t>is broken into independent blocks which are encrypted </a:t>
            </a:r>
          </a:p>
          <a:p>
            <a:r>
              <a:rPr lang="en-AU" i="1" dirty="0" smtClean="0">
                <a:solidFill>
                  <a:srgbClr val="7030A0"/>
                </a:solidFill>
              </a:rPr>
              <a:t>Each </a:t>
            </a:r>
            <a:r>
              <a:rPr lang="en-AU" i="1" dirty="0">
                <a:solidFill>
                  <a:srgbClr val="7030A0"/>
                </a:solidFill>
              </a:rPr>
              <a:t>block is a value which is substituted, like a codebook, hence name </a:t>
            </a:r>
          </a:p>
          <a:p>
            <a:r>
              <a:rPr lang="en-AU" dirty="0" smtClean="0"/>
              <a:t>Each </a:t>
            </a:r>
            <a:r>
              <a:rPr lang="en-AU" dirty="0"/>
              <a:t>block is encoded independently of the other blocks </a:t>
            </a:r>
          </a:p>
          <a:p>
            <a:pPr lvl="1">
              <a:buFontTx/>
              <a:buNone/>
            </a:pPr>
            <a:r>
              <a:rPr lang="en-AU" sz="4000" dirty="0" err="1">
                <a:latin typeface="Courier New" pitchFamily="49" charset="0"/>
              </a:rPr>
              <a:t>C</a:t>
            </a:r>
            <a:r>
              <a:rPr lang="en-AU" sz="4000" baseline="-25000" dirty="0" err="1">
                <a:latin typeface="Courier New" pitchFamily="49" charset="0"/>
              </a:rPr>
              <a:t>i</a:t>
            </a:r>
            <a:r>
              <a:rPr lang="en-AU" sz="4000" dirty="0">
                <a:latin typeface="Courier New" pitchFamily="49" charset="0"/>
              </a:rPr>
              <a:t> = </a:t>
            </a:r>
            <a:r>
              <a:rPr lang="en-AU" sz="4000" baseline="-25000" dirty="0" smtClean="0">
                <a:latin typeface="Courier New" pitchFamily="49" charset="0"/>
              </a:rPr>
              <a:t>K1</a:t>
            </a:r>
            <a:r>
              <a:rPr lang="en-AU" sz="4000" dirty="0" smtClean="0">
                <a:latin typeface="Courier New" pitchFamily="49" charset="0"/>
              </a:rPr>
              <a:t>(P</a:t>
            </a:r>
            <a:r>
              <a:rPr lang="en-AU" sz="4000" baseline="-25000" dirty="0" smtClean="0">
                <a:latin typeface="Courier New" pitchFamily="49" charset="0"/>
              </a:rPr>
              <a:t>i</a:t>
            </a:r>
            <a:r>
              <a:rPr lang="en-AU" sz="4000" dirty="0" smtClean="0">
                <a:latin typeface="Courier New" pitchFamily="49" charset="0"/>
              </a:rPr>
              <a:t>)</a:t>
            </a:r>
            <a:endParaRPr lang="en-AU" sz="4000" dirty="0" smtClean="0"/>
          </a:p>
          <a:p>
            <a:r>
              <a:rPr lang="en-US" u="sng" dirty="0" smtClean="0">
                <a:solidFill>
                  <a:srgbClr val="7030A0"/>
                </a:solidFill>
              </a:rPr>
              <a:t>Uses:</a:t>
            </a:r>
            <a:r>
              <a:rPr lang="en-US" dirty="0" smtClean="0"/>
              <a:t> transmission of single values.(</a:t>
            </a:r>
            <a:r>
              <a:rPr lang="en-US" dirty="0" err="1" smtClean="0"/>
              <a:t>i.e</a:t>
            </a:r>
            <a:r>
              <a:rPr lang="en-US" dirty="0" smtClean="0"/>
              <a:t>;-PW or key for E/D) in secure </a:t>
            </a:r>
            <a:r>
              <a:rPr lang="en-US" dirty="0" smtClean="0"/>
              <a:t>fashion.</a:t>
            </a:r>
            <a:endParaRPr lang="en-AU" dirty="0" smtClean="0"/>
          </a:p>
          <a:p>
            <a:pPr lvl="1">
              <a:buFont typeface="Wingdings" pitchFamily="2" charset="2"/>
              <a:buChar char="Ø"/>
            </a:pPr>
            <a:r>
              <a:rPr lang="en-US" dirty="0" smtClean="0"/>
              <a:t>E=Encryption , D= Decryption </a:t>
            </a:r>
            <a:r>
              <a:rPr lang="en-US" dirty="0" smtClean="0"/>
              <a:t>		</a:t>
            </a:r>
            <a:endParaRPr lang="en-AU" sz="2800" dirty="0" smtClean="0"/>
          </a:p>
          <a:p>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704088"/>
            <a:ext cx="8229600" cy="796086"/>
          </a:xfrm>
        </p:spPr>
        <p:txBody>
          <a:bodyPr>
            <a:normAutofit/>
          </a:bodyPr>
          <a:lstStyle/>
          <a:p>
            <a:r>
              <a:rPr lang="en-AU" sz="4500" dirty="0"/>
              <a:t>Electronic Codebook Book (ECB)</a:t>
            </a:r>
          </a:p>
        </p:txBody>
      </p:sp>
      <p:pic>
        <p:nvPicPr>
          <p:cNvPr id="105475" name="Picture 3"/>
          <p:cNvPicPr>
            <a:picLocks noGrp="1" noChangeAspect="1" noChangeArrowheads="1"/>
          </p:cNvPicPr>
          <p:nvPr>
            <p:ph type="body" idx="1"/>
          </p:nvPr>
        </p:nvPicPr>
        <p:blipFill>
          <a:blip r:embed="rId3"/>
          <a:srcRect/>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704088"/>
            <a:ext cx="8229600" cy="724648"/>
          </a:xfrm>
        </p:spPr>
        <p:txBody>
          <a:bodyPr>
            <a:normAutofit fontScale="90000"/>
          </a:bodyPr>
          <a:lstStyle/>
          <a:p>
            <a:r>
              <a:rPr lang="en-US" dirty="0">
                <a:solidFill>
                  <a:schemeClr val="tx1"/>
                </a:solidFill>
              </a:rPr>
              <a:t>Electronic Code Book (ECB) Mode</a:t>
            </a:r>
          </a:p>
        </p:txBody>
      </p:sp>
      <p:grpSp>
        <p:nvGrpSpPr>
          <p:cNvPr id="2" name="Group 12"/>
          <p:cNvGrpSpPr>
            <a:grpSpLocks/>
          </p:cNvGrpSpPr>
          <p:nvPr/>
        </p:nvGrpSpPr>
        <p:grpSpPr bwMode="auto">
          <a:xfrm>
            <a:off x="2181225" y="1841500"/>
            <a:ext cx="6065839" cy="420688"/>
            <a:chOff x="932" y="2135"/>
            <a:chExt cx="3821" cy="265"/>
          </a:xfrm>
        </p:grpSpPr>
        <p:sp>
          <p:nvSpPr>
            <p:cNvPr id="108549" name="Text Box 5"/>
            <p:cNvSpPr txBox="1">
              <a:spLocks noChangeArrowheads="1"/>
            </p:cNvSpPr>
            <p:nvPr/>
          </p:nvSpPr>
          <p:spPr bwMode="auto">
            <a:xfrm>
              <a:off x="932" y="2135"/>
              <a:ext cx="3821" cy="233"/>
            </a:xfrm>
            <a:prstGeom prst="rect">
              <a:avLst/>
            </a:prstGeom>
            <a:noFill/>
            <a:ln w="9525">
              <a:solidFill>
                <a:schemeClr val="tx2"/>
              </a:solidFill>
              <a:miter lim="800000"/>
              <a:headEnd/>
              <a:tailEnd/>
            </a:ln>
            <a:effectLst/>
          </p:spPr>
          <p:txBody>
            <a:bodyPr wrap="none">
              <a:spAutoFit/>
            </a:bodyPr>
            <a:lstStyle/>
            <a:p>
              <a:r>
                <a:rPr lang="en-US" dirty="0"/>
                <a:t>Block 1    </a:t>
              </a:r>
              <a:r>
                <a:rPr lang="en-US" dirty="0" smtClean="0"/>
                <a:t>     Block </a:t>
              </a:r>
              <a:r>
                <a:rPr lang="en-US" dirty="0"/>
                <a:t>2    Block 3    Block 4    </a:t>
              </a:r>
              <a:r>
                <a:rPr lang="en-US" dirty="0" smtClean="0"/>
                <a:t>   Block </a:t>
              </a:r>
              <a:r>
                <a:rPr lang="en-US" dirty="0"/>
                <a:t>5        …    </a:t>
              </a:r>
            </a:p>
          </p:txBody>
        </p:sp>
        <p:sp>
          <p:nvSpPr>
            <p:cNvPr id="108550" name="Line 6"/>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08551" name="Line 7"/>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08552" name="Line 8"/>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08553" name="Line 9"/>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08554" name="Line 10"/>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grpSp>
        <p:nvGrpSpPr>
          <p:cNvPr id="3" name="Group 17"/>
          <p:cNvGrpSpPr>
            <a:grpSpLocks/>
          </p:cNvGrpSpPr>
          <p:nvPr/>
        </p:nvGrpSpPr>
        <p:grpSpPr bwMode="auto">
          <a:xfrm>
            <a:off x="2238375" y="2263775"/>
            <a:ext cx="930275" cy="1069975"/>
            <a:chOff x="947" y="1412"/>
            <a:chExt cx="586" cy="674"/>
          </a:xfrm>
        </p:grpSpPr>
        <p:grpSp>
          <p:nvGrpSpPr>
            <p:cNvPr id="4" name="Group 15"/>
            <p:cNvGrpSpPr>
              <a:grpSpLocks/>
            </p:cNvGrpSpPr>
            <p:nvPr/>
          </p:nvGrpSpPr>
          <p:grpSpPr bwMode="auto">
            <a:xfrm>
              <a:off x="947" y="1679"/>
              <a:ext cx="586" cy="407"/>
              <a:chOff x="1031" y="1700"/>
              <a:chExt cx="586" cy="407"/>
            </a:xfrm>
          </p:grpSpPr>
          <p:sp>
            <p:nvSpPr>
              <p:cNvPr id="108557" name="Oval 13"/>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58" name="Text Box 14"/>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60" name="Line 16"/>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5" name="Group 18"/>
          <p:cNvGrpSpPr>
            <a:grpSpLocks/>
          </p:cNvGrpSpPr>
          <p:nvPr/>
        </p:nvGrpSpPr>
        <p:grpSpPr bwMode="auto">
          <a:xfrm>
            <a:off x="3294063" y="2270125"/>
            <a:ext cx="930275" cy="1069975"/>
            <a:chOff x="947" y="1412"/>
            <a:chExt cx="586" cy="674"/>
          </a:xfrm>
        </p:grpSpPr>
        <p:grpSp>
          <p:nvGrpSpPr>
            <p:cNvPr id="6" name="Group 19"/>
            <p:cNvGrpSpPr>
              <a:grpSpLocks/>
            </p:cNvGrpSpPr>
            <p:nvPr/>
          </p:nvGrpSpPr>
          <p:grpSpPr bwMode="auto">
            <a:xfrm>
              <a:off x="947" y="1679"/>
              <a:ext cx="586" cy="407"/>
              <a:chOff x="1031" y="1700"/>
              <a:chExt cx="586" cy="407"/>
            </a:xfrm>
          </p:grpSpPr>
          <p:sp>
            <p:nvSpPr>
              <p:cNvPr id="108564" name="Oval 20"/>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65" name="Text Box 21"/>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66" name="Line 22"/>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7" name="Group 23"/>
          <p:cNvGrpSpPr>
            <a:grpSpLocks/>
          </p:cNvGrpSpPr>
          <p:nvPr/>
        </p:nvGrpSpPr>
        <p:grpSpPr bwMode="auto">
          <a:xfrm>
            <a:off x="4352925" y="2270125"/>
            <a:ext cx="930275" cy="1069975"/>
            <a:chOff x="947" y="1412"/>
            <a:chExt cx="586" cy="674"/>
          </a:xfrm>
        </p:grpSpPr>
        <p:grpSp>
          <p:nvGrpSpPr>
            <p:cNvPr id="8" name="Group 24"/>
            <p:cNvGrpSpPr>
              <a:grpSpLocks/>
            </p:cNvGrpSpPr>
            <p:nvPr/>
          </p:nvGrpSpPr>
          <p:grpSpPr bwMode="auto">
            <a:xfrm>
              <a:off x="947" y="1679"/>
              <a:ext cx="586" cy="407"/>
              <a:chOff x="1031" y="1700"/>
              <a:chExt cx="586" cy="407"/>
            </a:xfrm>
          </p:grpSpPr>
          <p:sp>
            <p:nvSpPr>
              <p:cNvPr id="108569" name="Oval 25"/>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70" name="Text Box 26"/>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71" name="Line 27"/>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9" name="Group 28"/>
          <p:cNvGrpSpPr>
            <a:grpSpLocks/>
          </p:cNvGrpSpPr>
          <p:nvPr/>
        </p:nvGrpSpPr>
        <p:grpSpPr bwMode="auto">
          <a:xfrm>
            <a:off x="5413375" y="2281238"/>
            <a:ext cx="930275" cy="1069975"/>
            <a:chOff x="947" y="1412"/>
            <a:chExt cx="586" cy="674"/>
          </a:xfrm>
        </p:grpSpPr>
        <p:grpSp>
          <p:nvGrpSpPr>
            <p:cNvPr id="10" name="Group 29"/>
            <p:cNvGrpSpPr>
              <a:grpSpLocks/>
            </p:cNvGrpSpPr>
            <p:nvPr/>
          </p:nvGrpSpPr>
          <p:grpSpPr bwMode="auto">
            <a:xfrm>
              <a:off x="947" y="1679"/>
              <a:ext cx="586" cy="407"/>
              <a:chOff x="1031" y="1700"/>
              <a:chExt cx="586" cy="407"/>
            </a:xfrm>
          </p:grpSpPr>
          <p:sp>
            <p:nvSpPr>
              <p:cNvPr id="108574" name="Oval 30"/>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75" name="Text Box 31"/>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76" name="Line 32"/>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11" name="Group 33"/>
          <p:cNvGrpSpPr>
            <a:grpSpLocks/>
          </p:cNvGrpSpPr>
          <p:nvPr/>
        </p:nvGrpSpPr>
        <p:grpSpPr bwMode="auto">
          <a:xfrm>
            <a:off x="6538913" y="2282825"/>
            <a:ext cx="930275" cy="1069975"/>
            <a:chOff x="947" y="1412"/>
            <a:chExt cx="586" cy="674"/>
          </a:xfrm>
        </p:grpSpPr>
        <p:grpSp>
          <p:nvGrpSpPr>
            <p:cNvPr id="12" name="Group 34"/>
            <p:cNvGrpSpPr>
              <a:grpSpLocks/>
            </p:cNvGrpSpPr>
            <p:nvPr/>
          </p:nvGrpSpPr>
          <p:grpSpPr bwMode="auto">
            <a:xfrm>
              <a:off x="947" y="1679"/>
              <a:ext cx="586" cy="407"/>
              <a:chOff x="1031" y="1700"/>
              <a:chExt cx="586" cy="407"/>
            </a:xfrm>
          </p:grpSpPr>
          <p:sp>
            <p:nvSpPr>
              <p:cNvPr id="108579" name="Oval 35"/>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80" name="Text Box 36"/>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81" name="Line 37"/>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grpSp>
        <p:nvGrpSpPr>
          <p:cNvPr id="13" name="Group 38"/>
          <p:cNvGrpSpPr>
            <a:grpSpLocks/>
          </p:cNvGrpSpPr>
          <p:nvPr/>
        </p:nvGrpSpPr>
        <p:grpSpPr bwMode="auto">
          <a:xfrm>
            <a:off x="7508875" y="2271713"/>
            <a:ext cx="930275" cy="1069975"/>
            <a:chOff x="947" y="1412"/>
            <a:chExt cx="586" cy="674"/>
          </a:xfrm>
        </p:grpSpPr>
        <p:grpSp>
          <p:nvGrpSpPr>
            <p:cNvPr id="14" name="Group 39"/>
            <p:cNvGrpSpPr>
              <a:grpSpLocks/>
            </p:cNvGrpSpPr>
            <p:nvPr/>
          </p:nvGrpSpPr>
          <p:grpSpPr bwMode="auto">
            <a:xfrm>
              <a:off x="947" y="1679"/>
              <a:ext cx="586" cy="407"/>
              <a:chOff x="1031" y="1700"/>
              <a:chExt cx="586" cy="407"/>
            </a:xfrm>
          </p:grpSpPr>
          <p:sp>
            <p:nvSpPr>
              <p:cNvPr id="108584" name="Oval 40"/>
              <p:cNvSpPr>
                <a:spLocks noChangeArrowheads="1"/>
              </p:cNvSpPr>
              <p:nvPr/>
            </p:nvSpPr>
            <p:spPr bwMode="auto">
              <a:xfrm>
                <a:off x="1047" y="1700"/>
                <a:ext cx="519" cy="407"/>
              </a:xfrm>
              <a:prstGeom prst="ellipse">
                <a:avLst/>
              </a:prstGeom>
              <a:noFill/>
              <a:ln w="9525">
                <a:solidFill>
                  <a:schemeClr val="tx2"/>
                </a:solidFill>
                <a:round/>
                <a:headEnd/>
                <a:tailEnd/>
              </a:ln>
              <a:effectLst/>
            </p:spPr>
            <p:txBody>
              <a:bodyPr anchor="ctr">
                <a:spAutoFit/>
              </a:bodyPr>
              <a:lstStyle/>
              <a:p>
                <a:endParaRPr lang="en-IN"/>
              </a:p>
            </p:txBody>
          </p:sp>
          <p:sp>
            <p:nvSpPr>
              <p:cNvPr id="108585" name="Text Box 41"/>
              <p:cNvSpPr txBox="1">
                <a:spLocks noChangeArrowheads="1"/>
              </p:cNvSpPr>
              <p:nvPr/>
            </p:nvSpPr>
            <p:spPr bwMode="auto">
              <a:xfrm>
                <a:off x="1031" y="1779"/>
                <a:ext cx="586" cy="212"/>
              </a:xfrm>
              <a:prstGeom prst="rect">
                <a:avLst/>
              </a:prstGeom>
              <a:noFill/>
              <a:ln w="9525">
                <a:noFill/>
                <a:miter lim="800000"/>
                <a:headEnd/>
                <a:tailEnd/>
              </a:ln>
              <a:effectLst/>
            </p:spPr>
            <p:txBody>
              <a:bodyPr wrap="none">
                <a:spAutoFit/>
              </a:bodyPr>
              <a:lstStyle/>
              <a:p>
                <a:r>
                  <a:rPr lang="en-US" sz="1600"/>
                  <a:t>E(block)</a:t>
                </a:r>
              </a:p>
            </p:txBody>
          </p:sp>
        </p:grpSp>
        <p:sp>
          <p:nvSpPr>
            <p:cNvPr id="108586" name="Line 42"/>
            <p:cNvSpPr>
              <a:spLocks noChangeShapeType="1"/>
            </p:cNvSpPr>
            <p:nvPr/>
          </p:nvSpPr>
          <p:spPr bwMode="auto">
            <a:xfrm>
              <a:off x="1222" y="1412"/>
              <a:ext cx="0" cy="281"/>
            </a:xfrm>
            <a:prstGeom prst="line">
              <a:avLst/>
            </a:prstGeom>
            <a:noFill/>
            <a:ln w="9525">
              <a:solidFill>
                <a:schemeClr val="tx2"/>
              </a:solidFill>
              <a:round/>
              <a:headEnd/>
              <a:tailEnd type="triangle" w="med" len="med"/>
            </a:ln>
            <a:effectLst/>
          </p:spPr>
          <p:txBody>
            <a:bodyPr>
              <a:spAutoFit/>
            </a:bodyPr>
            <a:lstStyle/>
            <a:p>
              <a:endParaRPr lang="en-IN"/>
            </a:p>
          </p:txBody>
        </p:sp>
      </p:grpSp>
      <p:sp>
        <p:nvSpPr>
          <p:cNvPr id="108587" name="Line 43"/>
          <p:cNvSpPr>
            <a:spLocks noChangeShapeType="1"/>
          </p:cNvSpPr>
          <p:nvPr/>
        </p:nvSpPr>
        <p:spPr bwMode="auto">
          <a:xfrm>
            <a:off x="2674938" y="3322638"/>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8588" name="Line 44"/>
          <p:cNvSpPr>
            <a:spLocks noChangeShapeType="1"/>
          </p:cNvSpPr>
          <p:nvPr/>
        </p:nvSpPr>
        <p:spPr bwMode="auto">
          <a:xfrm>
            <a:off x="3719513" y="3352800"/>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8589" name="Line 45"/>
          <p:cNvSpPr>
            <a:spLocks noChangeShapeType="1"/>
          </p:cNvSpPr>
          <p:nvPr/>
        </p:nvSpPr>
        <p:spPr bwMode="auto">
          <a:xfrm>
            <a:off x="4786313" y="3360738"/>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8590" name="Line 46"/>
          <p:cNvSpPr>
            <a:spLocks noChangeShapeType="1"/>
          </p:cNvSpPr>
          <p:nvPr/>
        </p:nvSpPr>
        <p:spPr bwMode="auto">
          <a:xfrm>
            <a:off x="5853113" y="3355975"/>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8591" name="Line 47"/>
          <p:cNvSpPr>
            <a:spLocks noChangeShapeType="1"/>
          </p:cNvSpPr>
          <p:nvPr/>
        </p:nvSpPr>
        <p:spPr bwMode="auto">
          <a:xfrm>
            <a:off x="6964363" y="3341688"/>
            <a:ext cx="0" cy="412750"/>
          </a:xfrm>
          <a:prstGeom prst="line">
            <a:avLst/>
          </a:prstGeom>
          <a:noFill/>
          <a:ln w="9525">
            <a:solidFill>
              <a:schemeClr val="tx2"/>
            </a:solidFill>
            <a:round/>
            <a:headEnd/>
            <a:tailEnd type="triangle" w="med" len="med"/>
          </a:ln>
          <a:effectLst/>
        </p:spPr>
        <p:txBody>
          <a:bodyPr>
            <a:spAutoFit/>
          </a:bodyPr>
          <a:lstStyle/>
          <a:p>
            <a:endParaRPr lang="en-IN"/>
          </a:p>
        </p:txBody>
      </p:sp>
      <p:sp>
        <p:nvSpPr>
          <p:cNvPr id="108592" name="Line 48"/>
          <p:cNvSpPr>
            <a:spLocks noChangeShapeType="1"/>
          </p:cNvSpPr>
          <p:nvPr/>
        </p:nvSpPr>
        <p:spPr bwMode="auto">
          <a:xfrm>
            <a:off x="7942263" y="3360738"/>
            <a:ext cx="0" cy="412750"/>
          </a:xfrm>
          <a:prstGeom prst="line">
            <a:avLst/>
          </a:prstGeom>
          <a:noFill/>
          <a:ln w="9525">
            <a:solidFill>
              <a:schemeClr val="tx2"/>
            </a:solidFill>
            <a:round/>
            <a:headEnd/>
            <a:tailEnd type="triangle" w="med" len="med"/>
          </a:ln>
          <a:effectLst/>
        </p:spPr>
        <p:txBody>
          <a:bodyPr>
            <a:spAutoFit/>
          </a:bodyPr>
          <a:lstStyle/>
          <a:p>
            <a:endParaRPr lang="en-IN"/>
          </a:p>
        </p:txBody>
      </p:sp>
      <p:grpSp>
        <p:nvGrpSpPr>
          <p:cNvPr id="15" name="Group 49"/>
          <p:cNvGrpSpPr>
            <a:grpSpLocks/>
          </p:cNvGrpSpPr>
          <p:nvPr/>
        </p:nvGrpSpPr>
        <p:grpSpPr bwMode="auto">
          <a:xfrm>
            <a:off x="2289175" y="3756025"/>
            <a:ext cx="6065839" cy="420688"/>
            <a:chOff x="932" y="2135"/>
            <a:chExt cx="3821" cy="265"/>
          </a:xfrm>
        </p:grpSpPr>
        <p:sp>
          <p:nvSpPr>
            <p:cNvPr id="108594" name="Text Box 50"/>
            <p:cNvSpPr txBox="1">
              <a:spLocks noChangeArrowheads="1"/>
            </p:cNvSpPr>
            <p:nvPr/>
          </p:nvSpPr>
          <p:spPr bwMode="auto">
            <a:xfrm>
              <a:off x="932" y="2135"/>
              <a:ext cx="3821" cy="233"/>
            </a:xfrm>
            <a:prstGeom prst="rect">
              <a:avLst/>
            </a:prstGeom>
            <a:noFill/>
            <a:ln w="9525">
              <a:solidFill>
                <a:schemeClr val="tx2"/>
              </a:solidFill>
              <a:miter lim="800000"/>
              <a:headEnd/>
              <a:tailEnd/>
            </a:ln>
            <a:effectLst/>
          </p:spPr>
          <p:txBody>
            <a:bodyPr wrap="none">
              <a:spAutoFit/>
            </a:bodyPr>
            <a:lstStyle/>
            <a:p>
              <a:r>
                <a:rPr lang="en-US" dirty="0"/>
                <a:t>Block 1    </a:t>
              </a:r>
              <a:r>
                <a:rPr lang="en-US" dirty="0" smtClean="0"/>
                <a:t>   Block </a:t>
              </a:r>
              <a:r>
                <a:rPr lang="en-US" dirty="0"/>
                <a:t>2    </a:t>
              </a:r>
              <a:r>
                <a:rPr lang="en-US" dirty="0" smtClean="0"/>
                <a:t>  Block </a:t>
              </a:r>
              <a:r>
                <a:rPr lang="en-US" dirty="0"/>
                <a:t>3    </a:t>
              </a:r>
              <a:r>
                <a:rPr lang="en-US" dirty="0" smtClean="0"/>
                <a:t>    Block </a:t>
              </a:r>
              <a:r>
                <a:rPr lang="en-US" dirty="0"/>
                <a:t>4    Block 5        …    </a:t>
              </a:r>
            </a:p>
          </p:txBody>
        </p:sp>
        <p:sp>
          <p:nvSpPr>
            <p:cNvPr id="108595" name="Line 51"/>
            <p:cNvSpPr>
              <a:spLocks noChangeShapeType="1"/>
            </p:cNvSpPr>
            <p:nvPr/>
          </p:nvSpPr>
          <p:spPr bwMode="auto">
            <a:xfrm>
              <a:off x="1588" y="2135"/>
              <a:ext cx="0" cy="253"/>
            </a:xfrm>
            <a:prstGeom prst="line">
              <a:avLst/>
            </a:prstGeom>
            <a:noFill/>
            <a:ln w="9525">
              <a:solidFill>
                <a:schemeClr val="tx2"/>
              </a:solidFill>
              <a:round/>
              <a:headEnd/>
              <a:tailEnd/>
            </a:ln>
            <a:effectLst/>
          </p:spPr>
          <p:txBody>
            <a:bodyPr>
              <a:spAutoFit/>
            </a:bodyPr>
            <a:lstStyle/>
            <a:p>
              <a:endParaRPr lang="en-IN"/>
            </a:p>
          </p:txBody>
        </p:sp>
        <p:sp>
          <p:nvSpPr>
            <p:cNvPr id="108596" name="Line 52"/>
            <p:cNvSpPr>
              <a:spLocks noChangeShapeType="1"/>
            </p:cNvSpPr>
            <p:nvPr/>
          </p:nvSpPr>
          <p:spPr bwMode="auto">
            <a:xfrm>
              <a:off x="2253" y="2140"/>
              <a:ext cx="0" cy="253"/>
            </a:xfrm>
            <a:prstGeom prst="line">
              <a:avLst/>
            </a:prstGeom>
            <a:noFill/>
            <a:ln w="9525">
              <a:solidFill>
                <a:schemeClr val="tx2"/>
              </a:solidFill>
              <a:round/>
              <a:headEnd/>
              <a:tailEnd/>
            </a:ln>
            <a:effectLst/>
          </p:spPr>
          <p:txBody>
            <a:bodyPr>
              <a:spAutoFit/>
            </a:bodyPr>
            <a:lstStyle/>
            <a:p>
              <a:endParaRPr lang="en-IN"/>
            </a:p>
          </p:txBody>
        </p:sp>
        <p:sp>
          <p:nvSpPr>
            <p:cNvPr id="108597" name="Line 53"/>
            <p:cNvSpPr>
              <a:spLocks noChangeShapeType="1"/>
            </p:cNvSpPr>
            <p:nvPr/>
          </p:nvSpPr>
          <p:spPr bwMode="auto">
            <a:xfrm>
              <a:off x="2927" y="2140"/>
              <a:ext cx="0" cy="253"/>
            </a:xfrm>
            <a:prstGeom prst="line">
              <a:avLst/>
            </a:prstGeom>
            <a:noFill/>
            <a:ln w="9525">
              <a:solidFill>
                <a:schemeClr val="tx2"/>
              </a:solidFill>
              <a:round/>
              <a:headEnd/>
              <a:tailEnd/>
            </a:ln>
            <a:effectLst/>
          </p:spPr>
          <p:txBody>
            <a:bodyPr>
              <a:spAutoFit/>
            </a:bodyPr>
            <a:lstStyle/>
            <a:p>
              <a:endParaRPr lang="en-IN"/>
            </a:p>
          </p:txBody>
        </p:sp>
        <p:sp>
          <p:nvSpPr>
            <p:cNvPr id="108598" name="Line 54"/>
            <p:cNvSpPr>
              <a:spLocks noChangeShapeType="1"/>
            </p:cNvSpPr>
            <p:nvPr/>
          </p:nvSpPr>
          <p:spPr bwMode="auto">
            <a:xfrm>
              <a:off x="3602" y="2147"/>
              <a:ext cx="0" cy="253"/>
            </a:xfrm>
            <a:prstGeom prst="line">
              <a:avLst/>
            </a:prstGeom>
            <a:noFill/>
            <a:ln w="9525">
              <a:solidFill>
                <a:schemeClr val="tx2"/>
              </a:solidFill>
              <a:round/>
              <a:headEnd/>
              <a:tailEnd/>
            </a:ln>
            <a:effectLst/>
          </p:spPr>
          <p:txBody>
            <a:bodyPr>
              <a:spAutoFit/>
            </a:bodyPr>
            <a:lstStyle/>
            <a:p>
              <a:endParaRPr lang="en-IN"/>
            </a:p>
          </p:txBody>
        </p:sp>
        <p:sp>
          <p:nvSpPr>
            <p:cNvPr id="108599" name="Line 55"/>
            <p:cNvSpPr>
              <a:spLocks noChangeShapeType="1"/>
            </p:cNvSpPr>
            <p:nvPr/>
          </p:nvSpPr>
          <p:spPr bwMode="auto">
            <a:xfrm>
              <a:off x="4269" y="2140"/>
              <a:ext cx="0" cy="253"/>
            </a:xfrm>
            <a:prstGeom prst="line">
              <a:avLst/>
            </a:prstGeom>
            <a:noFill/>
            <a:ln w="9525">
              <a:solidFill>
                <a:schemeClr val="tx2"/>
              </a:solidFill>
              <a:round/>
              <a:headEnd/>
              <a:tailEnd/>
            </a:ln>
            <a:effectLst/>
          </p:spPr>
          <p:txBody>
            <a:bodyPr>
              <a:spAutoFit/>
            </a:bodyPr>
            <a:lstStyle/>
            <a:p>
              <a:endParaRPr lang="en-IN"/>
            </a:p>
          </p:txBody>
        </p:sp>
      </p:grpSp>
      <p:sp>
        <p:nvSpPr>
          <p:cNvPr id="108600" name="Text Box 56"/>
          <p:cNvSpPr txBox="1">
            <a:spLocks noChangeArrowheads="1"/>
          </p:cNvSpPr>
          <p:nvPr/>
        </p:nvSpPr>
        <p:spPr bwMode="auto">
          <a:xfrm>
            <a:off x="531813" y="1828800"/>
            <a:ext cx="1155700" cy="396875"/>
          </a:xfrm>
          <a:prstGeom prst="rect">
            <a:avLst/>
          </a:prstGeom>
          <a:noFill/>
          <a:ln w="9525">
            <a:noFill/>
            <a:miter lim="800000"/>
            <a:headEnd/>
            <a:tailEnd/>
          </a:ln>
          <a:effectLst/>
        </p:spPr>
        <p:txBody>
          <a:bodyPr wrap="none">
            <a:spAutoFit/>
          </a:bodyPr>
          <a:lstStyle/>
          <a:p>
            <a:r>
              <a:rPr lang="en-US"/>
              <a:t>Plaintext</a:t>
            </a:r>
          </a:p>
        </p:txBody>
      </p:sp>
      <p:sp>
        <p:nvSpPr>
          <p:cNvPr id="108601" name="Text Box 57"/>
          <p:cNvSpPr txBox="1">
            <a:spLocks noChangeArrowheads="1"/>
          </p:cNvSpPr>
          <p:nvPr/>
        </p:nvSpPr>
        <p:spPr bwMode="auto">
          <a:xfrm>
            <a:off x="476250" y="3802063"/>
            <a:ext cx="1354138" cy="396875"/>
          </a:xfrm>
          <a:prstGeom prst="rect">
            <a:avLst/>
          </a:prstGeom>
          <a:noFill/>
          <a:ln w="9525">
            <a:noFill/>
            <a:miter lim="800000"/>
            <a:headEnd/>
            <a:tailEnd/>
          </a:ln>
          <a:effectLst/>
        </p:spPr>
        <p:txBody>
          <a:bodyPr wrap="none">
            <a:spAutoFit/>
          </a:bodyPr>
          <a:lstStyle/>
          <a:p>
            <a:r>
              <a:rPr lang="en-US"/>
              <a:t>Ciphertext</a:t>
            </a:r>
          </a:p>
        </p:txBody>
      </p:sp>
      <p:sp>
        <p:nvSpPr>
          <p:cNvPr id="108602" name="Text Box 58"/>
          <p:cNvSpPr txBox="1">
            <a:spLocks noChangeArrowheads="1"/>
          </p:cNvSpPr>
          <p:nvPr/>
        </p:nvSpPr>
        <p:spPr bwMode="auto">
          <a:xfrm>
            <a:off x="522288" y="5118100"/>
            <a:ext cx="3246437" cy="396875"/>
          </a:xfrm>
          <a:prstGeom prst="rect">
            <a:avLst/>
          </a:prstGeom>
          <a:noFill/>
          <a:ln w="9525">
            <a:noFill/>
            <a:miter lim="800000"/>
            <a:headEnd/>
            <a:tailEnd/>
          </a:ln>
          <a:effectLst/>
        </p:spPr>
        <p:txBody>
          <a:bodyPr wrap="none">
            <a:spAutoFit/>
          </a:bodyPr>
          <a:lstStyle/>
          <a:p>
            <a:pPr>
              <a:buFontTx/>
              <a:buChar char="•"/>
            </a:pPr>
            <a:r>
              <a:rPr lang="en-US"/>
              <a:t> Pad last block, if necessary</a:t>
            </a:r>
          </a:p>
        </p:txBody>
      </p:sp>
      <p:sp>
        <p:nvSpPr>
          <p:cNvPr id="108604" name="Text Box 60"/>
          <p:cNvSpPr txBox="1">
            <a:spLocks noChangeArrowheads="1"/>
          </p:cNvSpPr>
          <p:nvPr/>
        </p:nvSpPr>
        <p:spPr bwMode="auto">
          <a:xfrm>
            <a:off x="530225" y="2684463"/>
            <a:ext cx="1589088" cy="701675"/>
          </a:xfrm>
          <a:prstGeom prst="rect">
            <a:avLst/>
          </a:prstGeom>
          <a:noFill/>
          <a:ln w="9525">
            <a:noFill/>
            <a:miter lim="800000"/>
            <a:headEnd/>
            <a:tailEnd/>
          </a:ln>
          <a:effectLst/>
        </p:spPr>
        <p:txBody>
          <a:bodyPr>
            <a:spAutoFit/>
          </a:bodyPr>
          <a:lstStyle/>
          <a:p>
            <a:r>
              <a:rPr lang="en-US"/>
              <a:t>Block Encryption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704088"/>
            <a:ext cx="8229600" cy="510334"/>
          </a:xfrm>
        </p:spPr>
        <p:txBody>
          <a:bodyPr>
            <a:noAutofit/>
          </a:bodyPr>
          <a:lstStyle/>
          <a:p>
            <a:r>
              <a:rPr lang="en-AU" sz="4500" dirty="0"/>
              <a:t>Advantages and Limitations of ECB</a:t>
            </a:r>
          </a:p>
        </p:txBody>
      </p:sp>
      <p:sp>
        <p:nvSpPr>
          <p:cNvPr id="107523" name="Rectangle 3"/>
          <p:cNvSpPr>
            <a:spLocks noGrp="1" noChangeArrowheads="1"/>
          </p:cNvSpPr>
          <p:nvPr>
            <p:ph type="body" idx="1"/>
          </p:nvPr>
        </p:nvSpPr>
        <p:spPr>
          <a:xfrm>
            <a:off x="457200" y="1500174"/>
            <a:ext cx="8229600" cy="4824426"/>
          </a:xfrm>
        </p:spPr>
        <p:txBody>
          <a:bodyPr>
            <a:normAutofit/>
          </a:bodyPr>
          <a:lstStyle/>
          <a:p>
            <a:r>
              <a:rPr lang="en-AU" sz="2800" dirty="0" smtClean="0"/>
              <a:t>Repetitions </a:t>
            </a:r>
            <a:r>
              <a:rPr lang="en-AU" sz="2800" dirty="0"/>
              <a:t>in message may show in </a:t>
            </a:r>
            <a:r>
              <a:rPr lang="en-AU" sz="2800" dirty="0" smtClean="0"/>
              <a:t>cipher text </a:t>
            </a:r>
            <a:endParaRPr lang="en-AU" sz="2800" dirty="0"/>
          </a:p>
          <a:p>
            <a:pPr lvl="1"/>
            <a:r>
              <a:rPr lang="en-AU" sz="2400" dirty="0"/>
              <a:t>if aligned with message block </a:t>
            </a:r>
          </a:p>
          <a:p>
            <a:pPr lvl="1"/>
            <a:r>
              <a:rPr lang="en-AU" sz="2400" dirty="0"/>
              <a:t>particularly with data such graphics </a:t>
            </a:r>
          </a:p>
          <a:p>
            <a:pPr lvl="1"/>
            <a:r>
              <a:rPr lang="en-AU" sz="2400" dirty="0" smtClean="0"/>
              <a:t>Or  </a:t>
            </a:r>
            <a:r>
              <a:rPr lang="en-AU" sz="2400" dirty="0"/>
              <a:t>with messages that change </a:t>
            </a:r>
            <a:r>
              <a:rPr lang="en-AU" sz="2400" dirty="0" smtClean="0"/>
              <a:t> very </a:t>
            </a:r>
            <a:r>
              <a:rPr lang="en-AU" sz="2400" dirty="0"/>
              <a:t>little, which become a </a:t>
            </a:r>
            <a:r>
              <a:rPr lang="en-AU" sz="2400" i="1" dirty="0">
                <a:solidFill>
                  <a:srgbClr val="FF0000"/>
                </a:solidFill>
              </a:rPr>
              <a:t>code-book analysis problem </a:t>
            </a:r>
            <a:r>
              <a:rPr lang="en-AU" sz="2400" i="1" dirty="0" smtClean="0">
                <a:solidFill>
                  <a:srgbClr val="FF0000"/>
                </a:solidFill>
              </a:rPr>
              <a:t>.</a:t>
            </a:r>
            <a:endParaRPr lang="en-AU" sz="2400" i="1" dirty="0">
              <a:solidFill>
                <a:srgbClr val="FF0000"/>
              </a:solidFill>
            </a:endParaRPr>
          </a:p>
          <a:p>
            <a:r>
              <a:rPr lang="en-AU" sz="2800" dirty="0"/>
              <a:t>weakness due to encrypted message blocks being </a:t>
            </a:r>
            <a:r>
              <a:rPr lang="en-AU" sz="2800" dirty="0" smtClean="0"/>
              <a:t>independent.</a:t>
            </a:r>
            <a:endParaRPr lang="en-AU" sz="2800" dirty="0"/>
          </a:p>
          <a:p>
            <a:r>
              <a:rPr lang="en-AU" sz="2800" dirty="0"/>
              <a:t>main use is sending a few blocks of </a:t>
            </a:r>
            <a:r>
              <a:rPr lang="en-AU" sz="2800" dirty="0" smtClean="0"/>
              <a:t>data.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r>
              <a:rPr lang="en-US" dirty="0" smtClean="0"/>
              <a:t>2.CBC</a:t>
            </a:r>
            <a:endParaRPr lang="en-IN" dirty="0"/>
          </a:p>
        </p:txBody>
      </p:sp>
      <p:sp>
        <p:nvSpPr>
          <p:cNvPr id="3" name="Content Placeholder 2"/>
          <p:cNvSpPr>
            <a:spLocks noGrp="1"/>
          </p:cNvSpPr>
          <p:nvPr>
            <p:ph idx="1"/>
          </p:nvPr>
        </p:nvSpPr>
        <p:spPr>
          <a:xfrm>
            <a:off x="500034" y="1071546"/>
            <a:ext cx="8358246" cy="5181616"/>
          </a:xfrm>
        </p:spPr>
        <p:txBody>
          <a:bodyPr/>
          <a:lstStyle/>
          <a:p>
            <a:r>
              <a:rPr lang="en-US" dirty="0" smtClean="0"/>
              <a:t>Different CT for every PT including identical/repeat PT.</a:t>
            </a:r>
          </a:p>
          <a:p>
            <a:r>
              <a:rPr lang="en-US" dirty="0" smtClean="0"/>
              <a:t>Feed back Mechanism used(</a:t>
            </a:r>
            <a:r>
              <a:rPr lang="en-US" dirty="0" err="1" smtClean="0"/>
              <a:t>i.e</a:t>
            </a:r>
            <a:r>
              <a:rPr lang="en-US" dirty="0" smtClean="0"/>
              <a:t>: Chaining).</a:t>
            </a:r>
          </a:p>
          <a:p>
            <a:r>
              <a:rPr lang="en-US" b="1" dirty="0" smtClean="0"/>
              <a:t>Initialization Vector(IV)</a:t>
            </a:r>
            <a:r>
              <a:rPr lang="en-US" dirty="0" smtClean="0"/>
              <a:t> for creating unique message.</a:t>
            </a:r>
          </a:p>
          <a:p>
            <a:r>
              <a:rPr lang="en-US" dirty="0" smtClean="0"/>
              <a:t>Random Block called IV can be XOR with plain text in First step. </a:t>
            </a:r>
          </a:p>
          <a:p>
            <a:r>
              <a:rPr lang="en-US" i="1" dirty="0" smtClean="0">
                <a:solidFill>
                  <a:schemeClr val="accent3">
                    <a:lumMod val="50000"/>
                  </a:schemeClr>
                </a:solidFill>
              </a:rPr>
              <a:t>Not a secret – just prevents a codebook. Often times a timestamp.</a:t>
            </a:r>
          </a:p>
          <a:p>
            <a:r>
              <a:rPr lang="en-US" dirty="0" smtClean="0"/>
              <a:t>I/O-&gt; IV </a:t>
            </a:r>
            <a:r>
              <a:rPr lang="en-US" dirty="0" smtClean="0">
                <a:solidFill>
                  <a:srgbClr val="FF0000"/>
                </a:solidFill>
              </a:rPr>
              <a:t>XOR</a:t>
            </a:r>
            <a:r>
              <a:rPr lang="en-US" dirty="0" smtClean="0"/>
              <a:t> PT Block 1 = </a:t>
            </a:r>
            <a:r>
              <a:rPr lang="en-US" dirty="0" smtClean="0">
                <a:solidFill>
                  <a:schemeClr val="accent3">
                    <a:lumMod val="50000"/>
                  </a:schemeClr>
                </a:solidFill>
              </a:rPr>
              <a:t>CT Block 1</a:t>
            </a:r>
            <a:r>
              <a:rPr lang="en-US" dirty="0" smtClean="0"/>
              <a:t>&lt;- we can call it as </a:t>
            </a:r>
            <a:r>
              <a:rPr lang="en-US" dirty="0" smtClean="0">
                <a:solidFill>
                  <a:srgbClr val="7030A0"/>
                </a:solidFill>
              </a:rPr>
              <a:t>New IV for next step.</a:t>
            </a:r>
          </a:p>
          <a:p>
            <a:r>
              <a:rPr lang="en-US" dirty="0" smtClean="0">
                <a:solidFill>
                  <a:srgbClr val="7030A0"/>
                </a:solidFill>
              </a:rPr>
              <a:t>Same key </a:t>
            </a:r>
            <a:endParaRPr lang="en-US" dirty="0" smtClean="0">
              <a:solidFill>
                <a:srgbClr val="7030A0"/>
              </a:solidFill>
            </a:endParaRPr>
          </a:p>
          <a:p>
            <a:r>
              <a:rPr lang="en-US" dirty="0" smtClean="0">
                <a:solidFill>
                  <a:srgbClr val="7030A0"/>
                </a:solidFill>
              </a:rPr>
              <a:t>Dependent on previous one.</a:t>
            </a:r>
            <a:endParaRPr lang="en-IN" dirty="0">
              <a:solidFill>
                <a:srgbClr val="7030A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434</TotalTime>
  <Words>1935</Words>
  <Application>Microsoft Office PowerPoint</Application>
  <PresentationFormat>On-screen Show (4:3)</PresentationFormat>
  <Paragraphs>217</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Algorithm Modes</vt:lpstr>
      <vt:lpstr>Two Key Aspects of Algorithm</vt:lpstr>
      <vt:lpstr>Algorithm Modes</vt:lpstr>
      <vt:lpstr>1.ECB</vt:lpstr>
      <vt:lpstr>Electronic Codebook Book (ECB)</vt:lpstr>
      <vt:lpstr>Electronic Codebook Book (ECB)</vt:lpstr>
      <vt:lpstr>Electronic Code Book (ECB) Mode</vt:lpstr>
      <vt:lpstr>Advantages and Limitations of ECB</vt:lpstr>
      <vt:lpstr>2.CBC</vt:lpstr>
      <vt:lpstr>Cipher Block Chaining (CBC) </vt:lpstr>
      <vt:lpstr>Cipher Block Chaining (CBC) Mode</vt:lpstr>
      <vt:lpstr>Cipher Block Chaining (CBC)</vt:lpstr>
      <vt:lpstr>Advantages and Limitations of CBC</vt:lpstr>
      <vt:lpstr>CFB</vt:lpstr>
      <vt:lpstr>Cipher Feed Back (CFB)</vt:lpstr>
      <vt:lpstr>Step 1</vt:lpstr>
      <vt:lpstr>Step 2</vt:lpstr>
      <vt:lpstr>Slide 18</vt:lpstr>
      <vt:lpstr>  Cipher Feedback Mode (CFB)</vt:lpstr>
      <vt:lpstr>Cipher FeedBack (CFB)</vt:lpstr>
      <vt:lpstr>Limitations of CFB</vt:lpstr>
      <vt:lpstr>4.OFB</vt:lpstr>
      <vt:lpstr>Output Feedback Mode (OFB)</vt:lpstr>
      <vt:lpstr>5.CTR(Counter)</vt:lpstr>
      <vt:lpstr>Advantages &amp; Limitations Of CRT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Modes</dc:title>
  <dc:creator>Administrator</dc:creator>
  <cp:lastModifiedBy>Administrator</cp:lastModifiedBy>
  <cp:revision>50</cp:revision>
  <dcterms:created xsi:type="dcterms:W3CDTF">2015-01-05T04:36:38Z</dcterms:created>
  <dcterms:modified xsi:type="dcterms:W3CDTF">2016-01-05T08:27:06Z</dcterms:modified>
</cp:coreProperties>
</file>