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9"/>
  </p:notesMasterIdLst>
  <p:sldIdLst>
    <p:sldId id="256" r:id="rId2"/>
    <p:sldId id="257" r:id="rId3"/>
    <p:sldId id="356" r:id="rId4"/>
    <p:sldId id="346" r:id="rId5"/>
    <p:sldId id="347" r:id="rId6"/>
    <p:sldId id="349" r:id="rId7"/>
    <p:sldId id="350" r:id="rId8"/>
    <p:sldId id="351" r:id="rId9"/>
    <p:sldId id="352" r:id="rId10"/>
    <p:sldId id="357" r:id="rId11"/>
    <p:sldId id="358" r:id="rId12"/>
    <p:sldId id="359" r:id="rId13"/>
    <p:sldId id="360" r:id="rId14"/>
    <p:sldId id="361" r:id="rId15"/>
    <p:sldId id="353" r:id="rId16"/>
    <p:sldId id="354" r:id="rId17"/>
    <p:sldId id="355" r:id="rId18"/>
    <p:sldId id="329" r:id="rId19"/>
    <p:sldId id="341" r:id="rId20"/>
    <p:sldId id="362" r:id="rId21"/>
    <p:sldId id="342" r:id="rId22"/>
    <p:sldId id="343" r:id="rId23"/>
    <p:sldId id="348" r:id="rId24"/>
    <p:sldId id="363" r:id="rId25"/>
    <p:sldId id="364" r:id="rId26"/>
    <p:sldId id="365" r:id="rId27"/>
    <p:sldId id="34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20A88-2016-432A-BC81-995FB933B167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7F6D4-2ACD-42BA-878B-1EE37256C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988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7F6D4-2ACD-42BA-878B-1EE37256C8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531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7F6D4-2ACD-42BA-878B-1EE37256C8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463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A658-EDE2-457E-873B-7FB07AC7905B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54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4F49-43BC-4278-A05D-B7A00E4FF387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72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5CF1-4800-40E3-8083-C5769F28A5D5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96335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3271-E860-4868-9399-F95388492E30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812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5C0D-6331-459D-8B66-87C33F1AE8B4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9461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549E-3B4A-4FBF-9D58-E23050196493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475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CA41-ACBE-4136-A438-EC94BC8101FF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544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40CE-D6E5-42E1-B56B-072CB39F7F0C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718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0D98-B080-4507-A272-C8C00B42AB9D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377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E445-3AD6-4DCB-9815-41E52F7827FF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759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7B7A-BF9D-4E1F-9BDD-6C33B10BD96D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452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3AE3-DADE-4C63-83D3-620508C71DA4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070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756E-6118-4212-91C4-4BE5A74E3854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72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0F2E-65AC-4708-AADC-6B3383A0870D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90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E026-E6A6-4526-9878-3FC67154D4D7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149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87CA-108F-47EF-B63D-8C791707B969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858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D9FE-30CB-4E1B-B391-2EE33D898CE2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Created by Mr. Sumit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483DCC-D219-438B-BA12-73F71A1F67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64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65" y="2404534"/>
            <a:ext cx="7050157" cy="1646302"/>
          </a:xfrm>
        </p:spPr>
        <p:txBody>
          <a:bodyPr/>
          <a:lstStyle/>
          <a:p>
            <a:r>
              <a:rPr lang="en-US" sz="4800" dirty="0" smtClean="0"/>
              <a:t>Authentication Protocol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197857" cy="10968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Authentication Application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407" y="541634"/>
            <a:ext cx="4048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82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6523" y="4994031"/>
            <a:ext cx="990600" cy="997636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smtClean="0"/>
              <a:t>USER</a:t>
            </a:r>
            <a:endParaRPr lang="en-US" sz="1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98323" y="581467"/>
            <a:ext cx="1752600" cy="4038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  <a:p>
            <a:pPr algn="ctr"/>
            <a:r>
              <a:rPr lang="en-US"/>
              <a:t>Distribution</a:t>
            </a:r>
          </a:p>
          <a:p>
            <a:pPr algn="ctr"/>
            <a:r>
              <a:rPr lang="en-US"/>
              <a:t>Center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250723" y="733867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Ticket</a:t>
            </a:r>
          </a:p>
          <a:p>
            <a:pPr algn="ctr"/>
            <a:r>
              <a:rPr lang="en-US"/>
              <a:t>Granting</a:t>
            </a:r>
          </a:p>
          <a:p>
            <a:pPr algn="ctr"/>
            <a:r>
              <a:rPr lang="en-US"/>
              <a:t>Service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250723" y="3553267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Authen-</a:t>
            </a:r>
          </a:p>
          <a:p>
            <a:pPr algn="ctr"/>
            <a:r>
              <a:rPr lang="en-US"/>
              <a:t>Tication</a:t>
            </a:r>
          </a:p>
          <a:p>
            <a:pPr algn="ctr"/>
            <a:r>
              <a:rPr lang="en-US"/>
              <a:t>Service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92723" y="200467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XYZ Service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754923" y="4010467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/>
              <a:t>Gurukul</a:t>
            </a:r>
            <a:endParaRPr lang="en-US" dirty="0"/>
          </a:p>
          <a:p>
            <a:pPr algn="ctr"/>
            <a:r>
              <a:rPr lang="en-US" dirty="0"/>
              <a:t>Desktop</a:t>
            </a:r>
          </a:p>
          <a:p>
            <a:pPr algn="ctr"/>
            <a:r>
              <a:rPr lang="en-US" dirty="0"/>
              <a:t>Computer</a:t>
            </a: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6679933" y="1771049"/>
            <a:ext cx="413886" cy="635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3440723" y="1267267"/>
            <a:ext cx="3505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Think “Kerberos Server” and don’t let yourself get mired in terminology.</a:t>
            </a:r>
          </a:p>
        </p:txBody>
      </p:sp>
    </p:spTree>
    <p:extLst>
      <p:ext uri="{BB962C8B-B14F-4D97-AF65-F5344CB8AC3E}">
        <p14:creationId xmlns:p14="http://schemas.microsoft.com/office/powerpoint/2010/main" xmlns="" val="328634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/>
              <a:t>Gurukul</a:t>
            </a:r>
            <a:endParaRPr lang="en-US" dirty="0"/>
          </a:p>
          <a:p>
            <a:pPr algn="ctr"/>
            <a:r>
              <a:rPr lang="en-US" dirty="0"/>
              <a:t>Desktop</a:t>
            </a:r>
          </a:p>
          <a:p>
            <a:pPr algn="ctr"/>
            <a:r>
              <a:rPr lang="en-US" dirty="0"/>
              <a:t>Computer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39000" y="609600"/>
            <a:ext cx="1752600" cy="4038600"/>
            <a:chOff x="4560" y="384"/>
            <a:chExt cx="1104" cy="2544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560" y="384"/>
              <a:ext cx="1104" cy="25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Key</a:t>
              </a:r>
            </a:p>
            <a:p>
              <a:pPr algn="ctr"/>
              <a:r>
                <a:rPr lang="en-US"/>
                <a:t>Distribution</a:t>
              </a:r>
            </a:p>
            <a:p>
              <a:pPr algn="ctr"/>
              <a:r>
                <a:rPr lang="en-US"/>
                <a:t>Center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4656" y="480"/>
              <a:ext cx="912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Ticket</a:t>
              </a:r>
            </a:p>
            <a:p>
              <a:pPr algn="ctr"/>
              <a:r>
                <a:rPr lang="en-US"/>
                <a:t>Granting</a:t>
              </a:r>
            </a:p>
            <a:p>
              <a:pPr algn="ctr"/>
              <a:r>
                <a:rPr lang="en-US"/>
                <a:t>Service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656" y="2256"/>
              <a:ext cx="912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Authen-</a:t>
              </a:r>
            </a:p>
            <a:p>
              <a:pPr algn="ctr"/>
              <a:r>
                <a:rPr lang="en-US"/>
                <a:t>Tication</a:t>
              </a:r>
            </a:p>
            <a:p>
              <a:pPr algn="ctr"/>
              <a:r>
                <a:rPr lang="en-US"/>
                <a:t>Service</a:t>
              </a:r>
            </a:p>
          </p:txBody>
        </p:sp>
      </p:grp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XYZ Service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V="1">
            <a:off x="1439594" y="5247249"/>
            <a:ext cx="1486486" cy="219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4811150" y="4176929"/>
            <a:ext cx="2648243" cy="9296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267200" y="2362200"/>
            <a:ext cx="2895600" cy="1371600"/>
          </a:xfrm>
          <a:prstGeom prst="wedgeRoundRectCallout">
            <a:avLst>
              <a:gd name="adj1" fmla="val 20120"/>
              <a:gd name="adj2" fmla="val 10451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“I’d like to be allowed to get tickets from the Ticket Granting Server, please.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327" y="5008097"/>
            <a:ext cx="108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UID&amp;PW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4811147" y="4501661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UID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7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/>
              <a:t>Gurukul</a:t>
            </a:r>
            <a:endParaRPr lang="en-US" dirty="0" smtClean="0"/>
          </a:p>
          <a:p>
            <a:pPr algn="ctr"/>
            <a:r>
              <a:rPr lang="en-US" dirty="0" smtClean="0"/>
              <a:t>Desktop</a:t>
            </a:r>
            <a:endParaRPr lang="en-US" dirty="0"/>
          </a:p>
          <a:p>
            <a:pPr algn="ctr"/>
            <a:r>
              <a:rPr lang="en-US" dirty="0"/>
              <a:t>Computer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39000" y="609600"/>
            <a:ext cx="1752600" cy="4038600"/>
            <a:chOff x="4560" y="384"/>
            <a:chExt cx="1104" cy="2544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560" y="384"/>
              <a:ext cx="1104" cy="25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Key</a:t>
              </a:r>
            </a:p>
            <a:p>
              <a:pPr algn="ctr"/>
              <a:r>
                <a:rPr lang="en-US"/>
                <a:t>Distribution</a:t>
              </a:r>
            </a:p>
            <a:p>
              <a:pPr algn="ctr"/>
              <a:r>
                <a:rPr lang="en-US"/>
                <a:t>Center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4656" y="480"/>
              <a:ext cx="912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Ticket</a:t>
              </a:r>
            </a:p>
            <a:p>
              <a:pPr algn="ctr"/>
              <a:r>
                <a:rPr lang="en-US"/>
                <a:t>Granting</a:t>
              </a:r>
            </a:p>
            <a:p>
              <a:pPr algn="ctr"/>
              <a:r>
                <a:rPr lang="en-US"/>
                <a:t>Service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656" y="2256"/>
              <a:ext cx="912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Authen-</a:t>
              </a:r>
            </a:p>
            <a:p>
              <a:pPr algn="ctr"/>
              <a:r>
                <a:rPr lang="en-US"/>
                <a:t>Tication</a:t>
              </a:r>
            </a:p>
            <a:p>
              <a:pPr algn="ctr"/>
              <a:r>
                <a:rPr lang="en-US"/>
                <a:t>Service</a:t>
              </a:r>
            </a:p>
          </p:txBody>
        </p:sp>
      </p:grp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XYZ Service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3048000" y="1447800"/>
            <a:ext cx="3657600" cy="1752600"/>
          </a:xfrm>
          <a:prstGeom prst="wedgeRoundRectCallout">
            <a:avLst>
              <a:gd name="adj1" fmla="val 59810"/>
              <a:gd name="adj2" fmla="val 7862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“Okay.  I locked this box with your secret password.  If you can unlock it, you can use its contents to access my Ticket Granting Service.”</a:t>
            </a:r>
          </a:p>
          <a:p>
            <a:pPr algn="ctr"/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4785358" y="3792354"/>
            <a:ext cx="2443214" cy="369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" name="Picture 12" descr="MCj040399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10000"/>
            <a:ext cx="107315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27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6.93642E-7 L -0.28334 -0.0111 " pathEditMode="relative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895600" y="4038600"/>
            <a:ext cx="1905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/>
              <a:t>Gurukul</a:t>
            </a:r>
            <a:endParaRPr lang="en-US" dirty="0" smtClean="0"/>
          </a:p>
          <a:p>
            <a:pPr algn="ctr"/>
            <a:r>
              <a:rPr lang="en-US" dirty="0" smtClean="0"/>
              <a:t>Desktop</a:t>
            </a:r>
            <a:endParaRPr lang="en-US" dirty="0"/>
          </a:p>
          <a:p>
            <a:pPr algn="ctr"/>
            <a:r>
              <a:rPr lang="en-US" dirty="0"/>
              <a:t>Computer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457200" y="5029200"/>
            <a:ext cx="990600" cy="990600"/>
          </a:xfrm>
          <a:prstGeom prst="smileyFace">
            <a:avLst>
              <a:gd name="adj" fmla="val 465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39000" y="609600"/>
            <a:ext cx="1752600" cy="4038600"/>
            <a:chOff x="4560" y="384"/>
            <a:chExt cx="1104" cy="2544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560" y="384"/>
              <a:ext cx="1104" cy="25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Key</a:t>
              </a:r>
            </a:p>
            <a:p>
              <a:pPr algn="ctr"/>
              <a:r>
                <a:rPr lang="en-US"/>
                <a:t>Distribution</a:t>
              </a:r>
            </a:p>
            <a:p>
              <a:pPr algn="ctr"/>
              <a:r>
                <a:rPr lang="en-US"/>
                <a:t>Center</a:t>
              </a: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656" y="480"/>
              <a:ext cx="912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Ticket</a:t>
              </a:r>
            </a:p>
            <a:p>
              <a:pPr algn="ctr"/>
              <a:r>
                <a:rPr lang="en-US"/>
                <a:t>Granting</a:t>
              </a:r>
            </a:p>
            <a:p>
              <a:pPr algn="ctr"/>
              <a:r>
                <a:rPr lang="en-US"/>
                <a:t>Service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4656" y="2256"/>
              <a:ext cx="912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Authen-</a:t>
              </a:r>
            </a:p>
            <a:p>
              <a:pPr algn="ctr"/>
              <a:r>
                <a:rPr lang="en-US"/>
                <a:t>Tication</a:t>
              </a:r>
            </a:p>
            <a:p>
              <a:pPr algn="ctr"/>
              <a:r>
                <a:rPr lang="en-US"/>
                <a:t>Service</a:t>
              </a:r>
            </a:p>
          </p:txBody>
        </p:sp>
      </p:grp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1437374" y="5236142"/>
            <a:ext cx="1469456" cy="183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 rot="21134342">
            <a:off x="1451612" y="4852238"/>
            <a:ext cx="1593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My Password</a:t>
            </a:r>
            <a:endParaRPr lang="en-US" sz="1400" dirty="0"/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533400" y="228600"/>
            <a:ext cx="1752600" cy="2362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XYZ Service</a:t>
            </a:r>
          </a:p>
        </p:txBody>
      </p:sp>
      <p:pic>
        <p:nvPicPr>
          <p:cNvPr id="27" name="Picture 17" descr="MCj040399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51250"/>
            <a:ext cx="107315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3810000" y="3048000"/>
            <a:ext cx="1524000" cy="1660525"/>
            <a:chOff x="2592" y="576"/>
            <a:chExt cx="960" cy="1046"/>
          </a:xfrm>
        </p:grpSpPr>
        <p:pic>
          <p:nvPicPr>
            <p:cNvPr id="29" name="Picture 16" descr="MCj0348205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576"/>
              <a:ext cx="960" cy="1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 Box 64"/>
            <p:cNvSpPr txBox="1">
              <a:spLocks noChangeArrowheads="1"/>
            </p:cNvSpPr>
            <p:nvPr/>
          </p:nvSpPr>
          <p:spPr bwMode="auto">
            <a:xfrm>
              <a:off x="2928" y="120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TGT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860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/>
              <a:t>TGT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4" y="1448972"/>
            <a:ext cx="7089914" cy="4867422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Because </a:t>
            </a:r>
            <a:r>
              <a:rPr lang="en-US" sz="2400" dirty="0" smtClean="0"/>
              <a:t> </a:t>
            </a:r>
            <a:r>
              <a:rPr lang="en-US" sz="2400" dirty="0" err="1" smtClean="0"/>
              <a:t>Gurukul</a:t>
            </a:r>
            <a:r>
              <a:rPr lang="en-US" sz="2400" dirty="0" smtClean="0"/>
              <a:t> </a:t>
            </a:r>
            <a:r>
              <a:rPr lang="en-US" sz="2400" dirty="0"/>
              <a:t>was able to open the box (decrypt a message) from the Authentication Service, </a:t>
            </a:r>
            <a:r>
              <a:rPr lang="en-US" sz="2400" dirty="0" smtClean="0"/>
              <a:t>he/she </a:t>
            </a:r>
            <a:r>
              <a:rPr lang="en-US" sz="2400" dirty="0"/>
              <a:t>is now the owner of a </a:t>
            </a:r>
            <a:r>
              <a:rPr lang="en-US" sz="2400" dirty="0" smtClean="0"/>
              <a:t>“Ticket-Granting </a:t>
            </a:r>
            <a:r>
              <a:rPr lang="en-US" sz="2400" dirty="0"/>
              <a:t>Ticket”.</a:t>
            </a:r>
          </a:p>
          <a:p>
            <a:pPr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The Ticket-Granting Ticket (TGT) must be presented to the Ticket Granting Service in order to acquire “service tickets” for use with services requiring Kerberos authentication.</a:t>
            </a:r>
          </a:p>
          <a:p>
            <a:pPr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The TGT contains no password information.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6879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Kerberos Realms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-1" y="1294228"/>
            <a:ext cx="8060789" cy="55637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a Kerberos environment consists of:</a:t>
            </a:r>
          </a:p>
          <a:p>
            <a:pPr lvl="1" eaLnBrk="1" hangingPunct="1"/>
            <a:r>
              <a:rPr lang="en-US" sz="2400" dirty="0" smtClean="0"/>
              <a:t>a Kerberos server</a:t>
            </a:r>
          </a:p>
          <a:p>
            <a:pPr lvl="1" eaLnBrk="1" hangingPunct="1"/>
            <a:r>
              <a:rPr lang="en-US" sz="2400" dirty="0" smtClean="0"/>
              <a:t>a number of clients, all registered with server</a:t>
            </a:r>
          </a:p>
          <a:p>
            <a:pPr lvl="1" eaLnBrk="1" hangingPunct="1"/>
            <a:r>
              <a:rPr lang="en-US" sz="2400" dirty="0" smtClean="0"/>
              <a:t>application servers, sharing keys with server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 Kerberos Realm</a:t>
            </a:r>
          </a:p>
          <a:p>
            <a:pPr lvl="1" eaLnBrk="1" hangingPunct="1"/>
            <a:r>
              <a:rPr lang="en-US" sz="2400" dirty="0" smtClean="0"/>
              <a:t>Set of managed nodes that share the same Kerberos </a:t>
            </a:r>
            <a:r>
              <a:rPr lang="en-US" sz="2400" dirty="0" smtClean="0"/>
              <a:t>database</a:t>
            </a:r>
          </a:p>
          <a:p>
            <a:pPr lvl="1" eaLnBrk="1" hangingPunct="1"/>
            <a:r>
              <a:rPr lang="en-US" sz="2400" dirty="0" smtClean="0"/>
              <a:t>To improve the performance</a:t>
            </a:r>
          </a:p>
          <a:p>
            <a:pPr lvl="1" eaLnBrk="1" hangingPunct="1"/>
            <a:r>
              <a:rPr lang="en-US" sz="2400" dirty="0" smtClean="0"/>
              <a:t>To over come failure issues due too single AS &amp; TGS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Kerberi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1266092"/>
            <a:ext cx="7469945" cy="477527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Kerberos server in each realm shares a secret key with one another</a:t>
            </a:r>
          </a:p>
          <a:p>
            <a:pPr eaLnBrk="1" hangingPunct="1"/>
            <a:r>
              <a:rPr lang="en-US" sz="2400" dirty="0" smtClean="0"/>
              <a:t>There must be trust between the servers</a:t>
            </a:r>
          </a:p>
          <a:p>
            <a:pPr eaLnBrk="1" hangingPunct="1"/>
            <a:r>
              <a:rPr lang="en-US" sz="2400" dirty="0" smtClean="0"/>
              <a:t>i.e. each server are registered with one another</a:t>
            </a:r>
          </a:p>
          <a:p>
            <a:pPr eaLnBrk="1" hangingPunct="1"/>
            <a:r>
              <a:rPr lang="en-US" sz="2400" dirty="0" smtClean="0"/>
              <a:t>Does not scale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Content Placeholder 5" descr="Ch14. Remote Kerberos.pdf                                      002F6F4DMacintosh HD                   B83AE914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580" b="12529"/>
          <a:stretch>
            <a:fillRect/>
          </a:stretch>
        </p:blipFill>
        <p:spPr>
          <a:xfrm>
            <a:off x="0" y="0"/>
            <a:ext cx="9143999" cy="6858001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Version </a:t>
            </a:r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3620702742"/>
              </p:ext>
            </p:extLst>
          </p:nvPr>
        </p:nvGraphicFramePr>
        <p:xfrm>
          <a:off x="533399" y="2506394"/>
          <a:ext cx="1354138" cy="1524000"/>
        </p:xfrm>
        <a:graphic>
          <a:graphicData uri="http://schemas.openxmlformats.org/presentationml/2006/ole">
            <p:oleObj spid="_x0000_s1086" name="Bitmap Image" r:id="rId3" imgW="1133633" imgH="1276190" progId="PBrush">
              <p:embed/>
            </p:oleObj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2911804"/>
              </p:ext>
            </p:extLst>
          </p:nvPr>
        </p:nvGraphicFramePr>
        <p:xfrm>
          <a:off x="4114799" y="3344594"/>
          <a:ext cx="1144588" cy="2514600"/>
        </p:xfrm>
        <a:graphic>
          <a:graphicData uri="http://schemas.openxmlformats.org/presentationml/2006/ole">
            <p:oleObj spid="_x0000_s1087" name="Bitmap Image" r:id="rId4" imgW="914286" imgH="2010056" progId="PBrush">
              <p:embed/>
            </p:oleObj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3599174"/>
              </p:ext>
            </p:extLst>
          </p:nvPr>
        </p:nvGraphicFramePr>
        <p:xfrm>
          <a:off x="5663491" y="1228725"/>
          <a:ext cx="1817688" cy="2743200"/>
        </p:xfrm>
        <a:graphic>
          <a:graphicData uri="http://schemas.openxmlformats.org/presentationml/2006/ole">
            <p:oleObj spid="_x0000_s1088" name="Bitmap Image" r:id="rId5" imgW="1419048" imgH="2142857" progId="PBrush">
              <p:embed/>
            </p:oleObj>
          </a:graphicData>
        </a:graphic>
      </p:graphicFrame>
      <p:cxnSp>
        <p:nvCxnSpPr>
          <p:cNvPr id="22" name="AutoShape 9"/>
          <p:cNvCxnSpPr>
            <a:cxnSpLocks noChangeShapeType="1"/>
          </p:cNvCxnSpPr>
          <p:nvPr/>
        </p:nvCxnSpPr>
        <p:spPr bwMode="auto">
          <a:xfrm flipV="1">
            <a:off x="1716258" y="1997612"/>
            <a:ext cx="4276579" cy="984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981199" y="1591994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 rot="20803019">
            <a:off x="2146299" y="1930132"/>
            <a:ext cx="2590800" cy="466725"/>
          </a:xfrm>
          <a:prstGeom prst="rect">
            <a:avLst/>
          </a:prstGeom>
          <a:solidFill>
            <a:srgbClr val="CBF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3300"/>
                </a:solidFill>
              </a:rPr>
              <a:t>1- </a:t>
            </a:r>
            <a:r>
              <a:rPr lang="en-US" sz="2400" dirty="0" err="1"/>
              <a:t>IDc</a:t>
            </a:r>
            <a:r>
              <a:rPr lang="en-US" sz="2400" dirty="0"/>
              <a:t> + </a:t>
            </a:r>
            <a:r>
              <a:rPr lang="en-US" sz="2400" dirty="0" err="1"/>
              <a:t>Pc+IDv</a:t>
            </a:r>
            <a:r>
              <a:rPr lang="en-US" sz="2000" dirty="0"/>
              <a:t> 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1776046" y="2813539"/>
            <a:ext cx="4273062" cy="8299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 rot="20892719">
            <a:off x="3505199" y="2506394"/>
            <a:ext cx="1828800" cy="466725"/>
          </a:xfrm>
          <a:prstGeom prst="rect">
            <a:avLst/>
          </a:prstGeom>
          <a:solidFill>
            <a:srgbClr val="CBF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3300"/>
                </a:solidFill>
              </a:rPr>
              <a:t>2- </a:t>
            </a:r>
            <a:r>
              <a:rPr lang="en-US" sz="2400" dirty="0"/>
              <a:t>Ticket</a:t>
            </a:r>
            <a:endParaRPr lang="en-US" sz="2000" dirty="0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1213337" y="3985845"/>
            <a:ext cx="3203918" cy="1176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 rot="1242418">
            <a:off x="1981199" y="4106594"/>
            <a:ext cx="2203450" cy="466725"/>
          </a:xfrm>
          <a:prstGeom prst="rect">
            <a:avLst/>
          </a:prstGeom>
          <a:solidFill>
            <a:srgbClr val="CBF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3300"/>
                </a:solidFill>
              </a:rPr>
              <a:t>3- </a:t>
            </a:r>
            <a:r>
              <a:rPr lang="en-US" sz="2400"/>
              <a:t>IDc +Ticket</a:t>
            </a:r>
            <a:endParaRPr lang="en-US" sz="2000"/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09599" y="5097194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Ticket=</a:t>
            </a:r>
            <a:r>
              <a:rPr lang="en-US" sz="2000">
                <a:solidFill>
                  <a:srgbClr val="FF3300"/>
                </a:solidFill>
              </a:rPr>
              <a:t>Ekv[</a:t>
            </a:r>
            <a:r>
              <a:rPr lang="en-US" sz="2000"/>
              <a:t>IDc,ADc,IDv</a:t>
            </a:r>
            <a:r>
              <a:rPr lang="en-US" sz="2000">
                <a:solidFill>
                  <a:srgbClr val="FF3300"/>
                </a:solidFill>
              </a:rPr>
              <a:t>]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 rot="10800000" flipV="1">
            <a:off x="5041899" y="5856908"/>
            <a:ext cx="37973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err="1"/>
              <a:t>kv</a:t>
            </a:r>
            <a:r>
              <a:rPr lang="en-US" sz="2000" dirty="0"/>
              <a:t>=Secret Key between AS and V (Server)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593724" y="1399907"/>
            <a:ext cx="2603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Pc=password of 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4062" y="6211669"/>
            <a:ext cx="254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IDc</a:t>
            </a:r>
            <a:r>
              <a:rPr lang="en-US" dirty="0" smtClean="0"/>
              <a:t>= User id </a:t>
            </a:r>
            <a:r>
              <a:rPr lang="en-US" dirty="0" smtClean="0"/>
              <a:t>of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97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Kerberos Version 4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822"/>
            <a:ext cx="6957313" cy="5648178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Weaknesses</a:t>
            </a:r>
            <a:endParaRPr lang="en-US" sz="2400" dirty="0"/>
          </a:p>
          <a:p>
            <a:pPr lvl="2"/>
            <a:r>
              <a:rPr lang="en-US" sz="2400" dirty="0"/>
              <a:t>Big load on AS (Provide secondary ticket-granting servers)</a:t>
            </a:r>
          </a:p>
          <a:p>
            <a:pPr lvl="2"/>
            <a:r>
              <a:rPr lang="en-US" sz="2400" dirty="0"/>
              <a:t>Repeated password entry (Password to AS seldom, tickets from TGS when needed, based on AS authentication)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634"/>
            <a:ext cx="7399606" cy="466272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Users wish to access services on servers.</a:t>
            </a:r>
          </a:p>
          <a:p>
            <a:r>
              <a:rPr lang="en-US" sz="2400" dirty="0" smtClean="0"/>
              <a:t>used </a:t>
            </a:r>
            <a:r>
              <a:rPr lang="en-US" sz="2400" dirty="0"/>
              <a:t>to convince </a:t>
            </a:r>
            <a:r>
              <a:rPr lang="en-US" sz="2400" dirty="0" smtClean="0"/>
              <a:t>each </a:t>
            </a:r>
            <a:r>
              <a:rPr lang="en-US" sz="2400" dirty="0"/>
              <a:t>others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identity</a:t>
            </a:r>
            <a:r>
              <a:rPr lang="en-US" sz="2400" dirty="0"/>
              <a:t> and to exchange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session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keys.</a:t>
            </a:r>
          </a:p>
          <a:p>
            <a:r>
              <a:rPr lang="en-US" sz="2400" dirty="0" smtClean="0"/>
              <a:t>Require the </a:t>
            </a:r>
            <a:r>
              <a:rPr lang="en-US" sz="2400" i="1" u="sng" dirty="0" smtClean="0"/>
              <a:t>user</a:t>
            </a:r>
            <a:r>
              <a:rPr lang="en-US" sz="2400" dirty="0" smtClean="0"/>
              <a:t> to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prove his identity </a:t>
            </a:r>
            <a:r>
              <a:rPr lang="en-US" sz="2400" dirty="0" smtClean="0"/>
              <a:t>for each service invoked</a:t>
            </a:r>
          </a:p>
          <a:p>
            <a:r>
              <a:rPr lang="en-US" sz="2400" dirty="0" smtClean="0"/>
              <a:t>Require that </a:t>
            </a:r>
            <a:r>
              <a:rPr lang="en-US" sz="2400" i="1" u="sng" dirty="0" smtClean="0"/>
              <a:t>servers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prove their identity </a:t>
            </a:r>
            <a:r>
              <a:rPr lang="en-US" sz="2400" dirty="0" smtClean="0"/>
              <a:t>to clients</a:t>
            </a:r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/>
              <a:t>Provide security in a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distributed </a:t>
            </a:r>
            <a:r>
              <a:rPr lang="en-US" sz="2400" dirty="0" smtClean="0"/>
              <a:t>architecture consisting of dedicated user workstations (clients), and distributed or centralized servers.</a:t>
            </a:r>
          </a:p>
          <a:p>
            <a:r>
              <a:rPr lang="en-US" sz="2400" dirty="0" smtClean="0"/>
              <a:t>may </a:t>
            </a:r>
            <a:r>
              <a:rPr lang="en-US" sz="2400" dirty="0"/>
              <a:t>be one-way or </a:t>
            </a:r>
            <a:r>
              <a:rPr lang="en-US" sz="2400" dirty="0" smtClean="0"/>
              <a:t>mutual.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90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Henric Johnson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A65A-4DCF-47D2-9446-0BD9EB76F662}" type="slidenum">
              <a:rPr lang="en-US"/>
              <a:pPr/>
              <a:t>20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Version 4 Authentication Dialogue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</p:spPr>
        <p:txBody>
          <a:bodyPr/>
          <a:lstStyle/>
          <a:p>
            <a:r>
              <a:rPr lang="en-US" sz="2800"/>
              <a:t>Problems:</a:t>
            </a:r>
          </a:p>
          <a:p>
            <a:pPr lvl="1"/>
            <a:r>
              <a:rPr lang="en-US" sz="2400"/>
              <a:t>Lifetime associated with the ticket-granting ticket</a:t>
            </a:r>
          </a:p>
          <a:p>
            <a:pPr lvl="1"/>
            <a:r>
              <a:rPr lang="en-US" sz="2400"/>
              <a:t>If to short </a:t>
            </a:r>
            <a:r>
              <a:rPr lang="en-US" sz="2400">
                <a:sym typeface="Wingdings 3" pitchFamily="18" charset="2"/>
              </a:rPr>
              <a:t> repeatedly asked for password</a:t>
            </a:r>
          </a:p>
          <a:p>
            <a:pPr lvl="1"/>
            <a:r>
              <a:rPr lang="en-US" sz="2400">
                <a:sym typeface="Wingdings 3" pitchFamily="18" charset="2"/>
              </a:rPr>
              <a:t>If to long  greater opportunity to replay</a:t>
            </a:r>
          </a:p>
          <a:p>
            <a:r>
              <a:rPr lang="en-US" sz="2800">
                <a:sym typeface="Wingdings 3" pitchFamily="18" charset="2"/>
              </a:rPr>
              <a:t>The threat is that an opponent will steal the ticket and us</a:t>
            </a:r>
            <a:r>
              <a:rPr lang="sv-SE" sz="2800">
                <a:sym typeface="Wingdings 3" pitchFamily="18" charset="2"/>
              </a:rPr>
              <a:t>e</a:t>
            </a:r>
            <a:r>
              <a:rPr lang="en-US" sz="2800">
                <a:sym typeface="Wingdings 3" pitchFamily="18" charset="2"/>
              </a:rPr>
              <a:t> i</a:t>
            </a:r>
            <a:r>
              <a:rPr lang="sv-SE" sz="2800">
                <a:sym typeface="Wingdings 3" pitchFamily="18" charset="2"/>
              </a:rPr>
              <a:t>t</a:t>
            </a:r>
            <a:r>
              <a:rPr lang="en-US" sz="2800">
                <a:sym typeface="Wingdings 3" pitchFamily="18" charset="2"/>
              </a:rPr>
              <a:t> before it expires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Strategies and Countermoves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294228"/>
            <a:ext cx="6347714" cy="55637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opponents of 4 can do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Wait for long-lived ticket-granting tickets and then reuse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Capture service-granting tickets and then use remaining time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Antitheft of ticket-granting tickets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 provides both client with a secret, securely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Done by sending a session key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This procedure also makes service-granting tickets reusable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Kerberos Organization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223889"/>
            <a:ext cx="6347714" cy="56341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Called a </a:t>
            </a:r>
            <a:r>
              <a:rPr lang="en-US" sz="2800" i="1" dirty="0"/>
              <a:t>realm, </a:t>
            </a:r>
            <a:r>
              <a:rPr lang="en-US" sz="2800" dirty="0"/>
              <a:t>it includes: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Kerberos server, which includes: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UID and hashed password for each user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Shared secret key with each user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Kerberos server includes both AS and TGS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Inter-realm issues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Kerberos servers in each realm are registered with each other (share a secret key)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TGS in server realm issues tickets to client on other </a:t>
            </a:r>
            <a:r>
              <a:rPr lang="en-US" sz="2400" dirty="0" smtClean="0"/>
              <a:t>realm (</a:t>
            </a:r>
            <a:r>
              <a:rPr lang="en-US" sz="2400" dirty="0" err="1" smtClean="0"/>
              <a:t>i.e</a:t>
            </a:r>
            <a:r>
              <a:rPr lang="en-US" sz="2400" dirty="0" smtClean="0"/>
              <a:t> RTGS)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Kerberos Version 5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599" y="1434906"/>
            <a:ext cx="6347714" cy="460645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Fixes version 4 environmental shortcomings</a:t>
            </a:r>
          </a:p>
          <a:p>
            <a:pPr eaLnBrk="1" hangingPunct="1"/>
            <a:r>
              <a:rPr lang="en-US" sz="2400" dirty="0" smtClean="0"/>
              <a:t>New elements for AS exchange:</a:t>
            </a:r>
          </a:p>
          <a:p>
            <a:pPr lvl="1" eaLnBrk="1" hangingPunct="1"/>
            <a:r>
              <a:rPr lang="en-US" sz="2400" dirty="0" smtClean="0"/>
              <a:t>Realm, Options, Times, Nonce</a:t>
            </a:r>
          </a:p>
          <a:p>
            <a:pPr eaLnBrk="1" hangingPunct="1"/>
            <a:r>
              <a:rPr lang="en-US" sz="2400" dirty="0" smtClean="0"/>
              <a:t>Client/server authentication exchange</a:t>
            </a:r>
          </a:p>
          <a:p>
            <a:pPr lvl="1" eaLnBrk="1" hangingPunct="1"/>
            <a:r>
              <a:rPr lang="en-US" sz="2400" dirty="0" smtClean="0"/>
              <a:t>Sub key</a:t>
            </a:r>
            <a:r>
              <a:rPr lang="en-US" sz="2400" dirty="0" smtClean="0"/>
              <a:t>, sequence number</a:t>
            </a:r>
          </a:p>
          <a:p>
            <a:pPr eaLnBrk="1" hangingPunct="1"/>
            <a:r>
              <a:rPr lang="en-US" sz="2400" dirty="0" smtClean="0"/>
              <a:t>Kerberos Ticket Flags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142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Version 4 &amp; 5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252024"/>
          <a:ext cx="8426548" cy="560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241"/>
                <a:gridCol w="2505190"/>
                <a:gridCol w="2748117"/>
              </a:tblGrid>
              <a:tr h="456275">
                <a:tc>
                  <a:txBody>
                    <a:bodyPr/>
                    <a:lstStyle/>
                    <a:p>
                      <a:r>
                        <a:rPr lang="en-US" dirty="0" smtClean="0"/>
                        <a:t>Point of Discussion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Version 5</a:t>
                      </a:r>
                      <a:endParaRPr lang="en-IN" dirty="0" smtClean="0"/>
                    </a:p>
                  </a:txBody>
                  <a:tcPr/>
                </a:tc>
              </a:tr>
              <a:tr h="787542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Encryption Algorithm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 &amp; its variant, IDEA etc.</a:t>
                      </a:r>
                      <a:endParaRPr lang="en-IN" dirty="0"/>
                    </a:p>
                  </a:txBody>
                  <a:tcPr/>
                </a:tc>
              </a:tr>
              <a:tr h="456275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Identifiers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Address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N/w  Add, Type , length</a:t>
                      </a:r>
                      <a:endParaRPr lang="en-IN" dirty="0"/>
                    </a:p>
                  </a:txBody>
                  <a:tcPr/>
                </a:tc>
              </a:tr>
              <a:tr h="456275"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Message byte ordering</a:t>
                      </a:r>
                      <a:endParaRPr lang="en-IN" sz="1800" i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Allowed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Allowed</a:t>
                      </a:r>
                      <a:endParaRPr lang="en-IN" dirty="0"/>
                    </a:p>
                  </a:txBody>
                  <a:tcPr/>
                </a:tc>
              </a:tr>
              <a:tr h="45627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Tickets Lifetime</a:t>
                      </a:r>
                      <a:endParaRPr lang="en-IN" sz="1800" i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Renewable time span</a:t>
                      </a:r>
                      <a:endParaRPr lang="en-IN" dirty="0"/>
                    </a:p>
                  </a:txBody>
                  <a:tcPr/>
                </a:tc>
              </a:tr>
              <a:tr h="45627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Authentication forwarding </a:t>
                      </a:r>
                      <a:endParaRPr lang="en-IN" sz="1800" i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server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server in realm</a:t>
                      </a:r>
                      <a:endParaRPr lang="en-IN" dirty="0"/>
                    </a:p>
                  </a:txBody>
                  <a:tcPr/>
                </a:tc>
              </a:tr>
              <a:tr h="984463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Inter-realm authentication</a:t>
                      </a:r>
                    </a:p>
                    <a:p>
                      <a:r>
                        <a:rPr lang="en-US" sz="18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Support</a:t>
                      </a:r>
                    </a:p>
                    <a:p>
                      <a:r>
                        <a:rPr lang="en-US" sz="18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(SCALING)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  <a:p>
                      <a:r>
                        <a:rPr lang="en-US" dirty="0" smtClean="0"/>
                        <a:t>Single</a:t>
                      </a:r>
                    </a:p>
                    <a:p>
                      <a:r>
                        <a:rPr lang="en-US" dirty="0" smtClean="0"/>
                        <a:t>Peer-to-peer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  <a:p>
                      <a:r>
                        <a:rPr lang="en-US" dirty="0" smtClean="0"/>
                        <a:t>Multiple </a:t>
                      </a:r>
                    </a:p>
                    <a:p>
                      <a:r>
                        <a:rPr lang="en-US" dirty="0" smtClean="0"/>
                        <a:t>Transitive</a:t>
                      </a:r>
                      <a:r>
                        <a:rPr lang="en-US" baseline="0" dirty="0" smtClean="0"/>
                        <a:t> (Cross-realm)</a:t>
                      </a:r>
                      <a:endParaRPr lang="en-IN" dirty="0"/>
                    </a:p>
                  </a:txBody>
                  <a:tcPr/>
                </a:tc>
              </a:tr>
              <a:tr h="456275">
                <a:tc>
                  <a:txBody>
                    <a:bodyPr/>
                    <a:lstStyle/>
                    <a:p>
                      <a:r>
                        <a:rPr lang="en-US" dirty="0" smtClean="0"/>
                        <a:t>Replay Caches Support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4562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Postdatabale</a:t>
                      </a:r>
                      <a:r>
                        <a:rPr lang="en-US" dirty="0" smtClean="0"/>
                        <a:t> Ticket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Available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Available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64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Forwardable</a:t>
                      </a:r>
                      <a:r>
                        <a:rPr lang="en-US" dirty="0" smtClean="0"/>
                        <a:t> (New</a:t>
                      </a:r>
                      <a:r>
                        <a:rPr lang="en-US" baseline="0" dirty="0" smtClean="0"/>
                        <a:t> Ticket)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ticket, same M/C, Same</a:t>
                      </a:r>
                      <a:r>
                        <a:rPr lang="en-US" baseline="0" dirty="0" smtClean="0"/>
                        <a:t> 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credentials to get valid</a:t>
                      </a:r>
                      <a:r>
                        <a:rPr lang="en-US" baseline="0" dirty="0" smtClean="0"/>
                        <a:t> on another M/C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Kerberos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75582"/>
            <a:ext cx="7423053" cy="4465781"/>
          </a:xfrm>
        </p:spPr>
        <p:txBody>
          <a:bodyPr/>
          <a:lstStyle/>
          <a:p>
            <a:r>
              <a:rPr lang="en-US" sz="2800" dirty="0" smtClean="0"/>
              <a:t>Threats </a:t>
            </a:r>
            <a:r>
              <a:rPr lang="en-US" sz="2800" dirty="0" smtClean="0"/>
              <a:t>exist:</a:t>
            </a:r>
          </a:p>
          <a:p>
            <a:pPr lvl="1"/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Modification Attack</a:t>
            </a:r>
            <a:r>
              <a:rPr lang="en-US" sz="2000" dirty="0" smtClean="0"/>
              <a:t>:- Network </a:t>
            </a:r>
            <a:r>
              <a:rPr lang="en-US" sz="2000" dirty="0" smtClean="0"/>
              <a:t>address of a workstation.</a:t>
            </a:r>
          </a:p>
          <a:p>
            <a:pPr lvl="1"/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Replay Attack</a:t>
            </a:r>
            <a:r>
              <a:rPr lang="en-US" sz="2000" i="1" dirty="0" smtClean="0"/>
              <a:t>:-E</a:t>
            </a:r>
            <a:r>
              <a:rPr lang="en-US" sz="2000" dirty="0" smtClean="0"/>
              <a:t>avesdrop while communication. </a:t>
            </a:r>
            <a:endParaRPr lang="en-US" sz="2000" i="1" dirty="0" smtClean="0"/>
          </a:p>
          <a:p>
            <a:pPr lvl="1"/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PW Guessing Attack</a:t>
            </a:r>
            <a:r>
              <a:rPr lang="en-US" sz="2000" dirty="0" smtClean="0"/>
              <a:t>:- User </a:t>
            </a:r>
            <a:r>
              <a:rPr lang="en-US" sz="2000" dirty="0" smtClean="0"/>
              <a:t>pretend to be another </a:t>
            </a:r>
            <a:r>
              <a:rPr lang="en-US" sz="2000" dirty="0" smtClean="0"/>
              <a:t>user.</a:t>
            </a:r>
          </a:p>
          <a:p>
            <a:pPr lvl="1"/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Inter-session chosen Plaintext Attack</a:t>
            </a:r>
            <a:r>
              <a:rPr lang="en-US" sz="2000" dirty="0" smtClean="0"/>
              <a:t>:- As per</a:t>
            </a:r>
            <a:r>
              <a:rPr lang="en-US" sz="2000" dirty="0" smtClean="0"/>
              <a:t> V.5 </a:t>
            </a:r>
            <a:r>
              <a:rPr lang="en-US" sz="2000" dirty="0" smtClean="0"/>
              <a:t>Draft</a:t>
            </a:r>
            <a:endParaRPr lang="en-US" sz="2000" dirty="0" smtClean="0"/>
          </a:p>
          <a:p>
            <a:pPr lvl="1"/>
            <a:endParaRPr lang="en-US" sz="2000" i="1" dirty="0" smtClean="0"/>
          </a:p>
          <a:p>
            <a:pPr lvl="1">
              <a:buNone/>
            </a:pPr>
            <a:endParaRPr lang="en-US" sz="2000" i="1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Mr. Sumit Patel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 Mechanism Used 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Passport Technology</a:t>
            </a:r>
          </a:p>
          <a:p>
            <a:r>
              <a:rPr lang="en-US" dirty="0" smtClean="0"/>
              <a:t>Windows NT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5 – Continued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519312"/>
            <a:ext cx="6347714" cy="4522052"/>
          </a:xfrm>
        </p:spPr>
        <p:txBody>
          <a:bodyPr>
            <a:normAutofit/>
          </a:bodyPr>
          <a:lstStyle/>
          <a:p>
            <a:r>
              <a:rPr lang="en-US" sz="2400" dirty="0"/>
              <a:t>Avoids double encryptions</a:t>
            </a:r>
          </a:p>
          <a:p>
            <a:r>
              <a:rPr lang="en-US" sz="2400" dirty="0"/>
              <a:t>Avoids PCBC (vulnerable to a cipher block exchange attack)</a:t>
            </a:r>
          </a:p>
          <a:p>
            <a:r>
              <a:rPr lang="en-US" sz="2400" dirty="0"/>
              <a:t>Session and </a:t>
            </a:r>
            <a:r>
              <a:rPr lang="en-US" sz="2400" dirty="0" smtClean="0"/>
              <a:t>sub-session </a:t>
            </a:r>
            <a:r>
              <a:rPr lang="en-US" sz="2400" dirty="0"/>
              <a:t>keys</a:t>
            </a:r>
          </a:p>
          <a:p>
            <a:r>
              <a:rPr lang="en-US" sz="2400" dirty="0" smtClean="0"/>
              <a:t>Pre-authentication </a:t>
            </a:r>
            <a:r>
              <a:rPr lang="en-US" sz="2400" dirty="0"/>
              <a:t>– makes password attacks more difficult (but not impossible)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A74-E908-44C0-8732-239728364FE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099" y="464234"/>
            <a:ext cx="6521214" cy="745588"/>
          </a:xfrm>
        </p:spPr>
        <p:txBody>
          <a:bodyPr>
            <a:normAutofit/>
          </a:bodyPr>
          <a:lstStyle/>
          <a:p>
            <a:r>
              <a:rPr lang="sv-SE" dirty="0"/>
              <a:t>Security Concerns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488" y="1308296"/>
            <a:ext cx="7005711" cy="55497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key concerns </a:t>
            </a:r>
            <a:r>
              <a:rPr lang="en-US" sz="2400" dirty="0" smtClean="0"/>
              <a:t>are </a:t>
            </a:r>
            <a:endParaRPr lang="en-US" sz="24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Confidentiality: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2400" dirty="0" smtClean="0"/>
              <a:t>encrypt </a:t>
            </a:r>
            <a:r>
              <a:rPr lang="en-US" sz="2400" dirty="0"/>
              <a:t>identification and session key </a:t>
            </a:r>
            <a:r>
              <a:rPr lang="en-US" sz="2400" dirty="0" smtClean="0"/>
              <a:t>info.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2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Timestamp:-</a:t>
            </a:r>
            <a:r>
              <a:rPr lang="en-US" sz="2400" dirty="0" smtClean="0"/>
              <a:t> </a:t>
            </a:r>
            <a:r>
              <a:rPr lang="en-US" sz="2400" dirty="0"/>
              <a:t>to prevent </a:t>
            </a:r>
            <a:r>
              <a:rPr lang="en-US" sz="2400" b="1" dirty="0"/>
              <a:t>replay </a:t>
            </a:r>
            <a:r>
              <a:rPr lang="en-US" sz="2400" b="1" dirty="0" smtClean="0"/>
              <a:t>attacks.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by </a:t>
            </a:r>
            <a:r>
              <a:rPr lang="en-US" sz="2400" dirty="0"/>
              <a:t>using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sequence numbers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796287" y="379828"/>
            <a:ext cx="6347713" cy="77372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Kerberos</a:t>
            </a:r>
          </a:p>
        </p:txBody>
      </p:sp>
      <p:pic>
        <p:nvPicPr>
          <p:cNvPr id="7171" name="Content Placeholder 3" descr="Kerberos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000" y="1239496"/>
            <a:ext cx="7296150" cy="4108450"/>
          </a:xfrm>
        </p:spPr>
      </p:pic>
      <p:sp>
        <p:nvSpPr>
          <p:cNvPr id="4" name="TextBox 3"/>
          <p:cNvSpPr txBox="1"/>
          <p:nvPr/>
        </p:nvSpPr>
        <p:spPr>
          <a:xfrm>
            <a:off x="393895" y="5584874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 In Greek mythology, a many headed dog, the guardian of the  entrance of Hades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Kerberos?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4" y="1266092"/>
            <a:ext cx="7089914" cy="47487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Developed as part of Project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Athena</a:t>
            </a:r>
            <a:r>
              <a:rPr lang="en-US" sz="2400" dirty="0" smtClean="0"/>
              <a:t> at </a:t>
            </a:r>
            <a:r>
              <a:rPr lang="en-US" sz="2400" dirty="0" smtClean="0"/>
              <a:t>MIT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Open Source hence freely available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AU" sz="2400" dirty="0" smtClean="0"/>
              <a:t>Provides centralised </a:t>
            </a:r>
            <a:r>
              <a:rPr lang="en-AU" sz="2400" dirty="0" smtClean="0">
                <a:solidFill>
                  <a:schemeClr val="accent3">
                    <a:lumMod val="75000"/>
                  </a:schemeClr>
                </a:solidFill>
              </a:rPr>
              <a:t>private-key</a:t>
            </a:r>
            <a:r>
              <a:rPr lang="en-AU" sz="2400" dirty="0" smtClean="0"/>
              <a:t> </a:t>
            </a:r>
            <a:r>
              <a:rPr lang="en-AU" sz="2400" i="1" dirty="0" smtClean="0">
                <a:solidFill>
                  <a:schemeClr val="accent1">
                    <a:lumMod val="50000"/>
                  </a:schemeClr>
                </a:solidFill>
              </a:rPr>
              <a:t>third-party authentication</a:t>
            </a:r>
            <a:r>
              <a:rPr lang="en-AU" sz="2400" dirty="0" smtClean="0"/>
              <a:t> in a distributed </a:t>
            </a:r>
            <a:r>
              <a:rPr lang="en-AU" sz="2400" dirty="0" smtClean="0"/>
              <a:t>network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Provides </a:t>
            </a:r>
            <a:r>
              <a:rPr lang="en-US" sz="2400" dirty="0"/>
              <a:t>single sign-on capability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Passwords </a:t>
            </a:r>
            <a:r>
              <a:rPr lang="en-US" sz="2400" dirty="0" smtClean="0"/>
              <a:t>(</a:t>
            </a:r>
            <a:r>
              <a:rPr lang="en-US" sz="2400" dirty="0" err="1" smtClean="0"/>
              <a:t>i.e</a:t>
            </a:r>
            <a:r>
              <a:rPr lang="en-US" sz="2400" dirty="0" smtClean="0"/>
              <a:t>: Secret Key) </a:t>
            </a:r>
            <a:r>
              <a:rPr lang="en-US" sz="2400" dirty="0" smtClean="0"/>
              <a:t>never </a:t>
            </a:r>
            <a:r>
              <a:rPr lang="en-US" sz="2400" dirty="0"/>
              <a:t>sent across </a:t>
            </a:r>
            <a:r>
              <a:rPr lang="en-US" sz="2400" dirty="0" smtClean="0"/>
              <a:t>network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Key revocation can be </a:t>
            </a:r>
            <a:r>
              <a:rPr lang="en-US" sz="2400" dirty="0" err="1" smtClean="0"/>
              <a:t>achived</a:t>
            </a:r>
            <a:r>
              <a:rPr lang="en-US" sz="2400" dirty="0" smtClean="0"/>
              <a:t> by disabling a user at KDC.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387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does Kerberos Works?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95422" y="1308296"/>
            <a:ext cx="7272995" cy="4733068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Uses an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Authentication Server (AS)</a:t>
            </a:r>
          </a:p>
          <a:p>
            <a:pPr lvl="1" eaLnBrk="1" hangingPunct="1"/>
            <a:r>
              <a:rPr lang="en-US" sz="2400" dirty="0" smtClean="0"/>
              <a:t>Knows all user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passwords</a:t>
            </a:r>
            <a:r>
              <a:rPr lang="en-US" sz="2400" dirty="0" smtClean="0"/>
              <a:t>, and stores in a DB</a:t>
            </a:r>
          </a:p>
          <a:p>
            <a:pPr lvl="1" eaLnBrk="1" hangingPunct="1"/>
            <a:r>
              <a:rPr lang="en-US" sz="2400" dirty="0" smtClean="0"/>
              <a:t>Shares a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unique secret key</a:t>
            </a:r>
            <a:r>
              <a:rPr lang="en-US" sz="2400" dirty="0" smtClean="0"/>
              <a:t> with </a:t>
            </a:r>
            <a:r>
              <a:rPr lang="en-US" sz="2400" dirty="0" smtClean="0"/>
              <a:t>every user.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Send an encrypted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ticket granting ticket</a:t>
            </a:r>
          </a:p>
          <a:p>
            <a:pPr lvl="1" eaLnBrk="1" hangingPunct="1"/>
            <a:r>
              <a:rPr lang="en-US" sz="2400" dirty="0" smtClean="0"/>
              <a:t>TGT contains a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lifetime and timestamp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Kerberos Works?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1406770"/>
            <a:ext cx="6957313" cy="4634594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Uses a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Ticket Granting Server (TGS)</a:t>
            </a:r>
          </a:p>
          <a:p>
            <a:pPr lvl="1" eaLnBrk="1" hangingPunct="1"/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Issues tickets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to users </a:t>
            </a:r>
            <a:r>
              <a:rPr lang="en-US" sz="2400" dirty="0" smtClean="0"/>
              <a:t>authenticated by AS.</a:t>
            </a:r>
          </a:p>
          <a:p>
            <a:pPr lvl="1" eaLnBrk="1" hangingPunct="1"/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Encrypted with a key </a:t>
            </a:r>
            <a:r>
              <a:rPr lang="en-US" sz="2400" dirty="0" smtClean="0"/>
              <a:t>only known by AS and </a:t>
            </a:r>
            <a:r>
              <a:rPr lang="en-US" sz="2400" dirty="0" smtClean="0"/>
              <a:t>TGS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Returns </a:t>
            </a: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service granting ticket</a:t>
            </a:r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sz="2400" dirty="0" smtClean="0"/>
              <a:t>Service granting ticket contains timestamp and lifetime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Kerberos Dialog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599" y="1434906"/>
            <a:ext cx="7212038" cy="5423094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Message Exchanges</a:t>
            </a:r>
          </a:p>
          <a:p>
            <a:pPr lvl="1"/>
            <a:r>
              <a:rPr lang="en-US" sz="2400" dirty="0" smtClean="0"/>
              <a:t>Simplified approach</a:t>
            </a:r>
          </a:p>
          <a:p>
            <a:pPr lvl="2"/>
            <a:r>
              <a:rPr lang="en-US" sz="2400" dirty="0" smtClean="0"/>
              <a:t>Client asks authentication server for ticket</a:t>
            </a:r>
          </a:p>
          <a:p>
            <a:pPr lvl="2"/>
            <a:r>
              <a:rPr lang="en-US" sz="2400" dirty="0" smtClean="0"/>
              <a:t>AS exchange to obtain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ticket-granting ticket</a:t>
            </a:r>
            <a:endParaRPr lang="en-US" sz="2400" dirty="0" smtClean="0"/>
          </a:p>
          <a:p>
            <a:pPr lvl="2"/>
            <a:r>
              <a:rPr lang="en-US" sz="2400" dirty="0" smtClean="0"/>
              <a:t>AS grants ticket</a:t>
            </a:r>
          </a:p>
          <a:p>
            <a:pPr lvl="2"/>
            <a:r>
              <a:rPr lang="en-US" sz="2400" dirty="0" smtClean="0"/>
              <a:t>TGS exchange to obtain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service granting ticket</a:t>
            </a:r>
            <a:endParaRPr lang="en-US" sz="2400" dirty="0" smtClean="0"/>
          </a:p>
          <a:p>
            <a:pPr lvl="2"/>
            <a:r>
              <a:rPr lang="en-US" sz="2400" dirty="0" smtClean="0"/>
              <a:t>Client sends ticket to server</a:t>
            </a:r>
          </a:p>
          <a:p>
            <a:pPr lvl="2"/>
            <a:r>
              <a:rPr lang="en-US" sz="2400" dirty="0" smtClean="0"/>
              <a:t>Client/Server authentication exchange to obtain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service</a:t>
            </a:r>
          </a:p>
          <a:p>
            <a:pPr lvl="2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6" descr="Ch14. Kerberos.pdf                                             002F6F4DMacintosh HD                   B83AE914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633" b="9265"/>
          <a:stretch>
            <a:fillRect/>
          </a:stretch>
        </p:blipFill>
        <p:spPr>
          <a:xfrm>
            <a:off x="0" y="0"/>
            <a:ext cx="9144000" cy="685800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534</TotalTime>
  <Words>1040</Words>
  <Application>Microsoft Office PowerPoint</Application>
  <PresentationFormat>On-screen Show (4:3)</PresentationFormat>
  <Paragraphs>231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Facet</vt:lpstr>
      <vt:lpstr>Bitmap Image</vt:lpstr>
      <vt:lpstr>Authentication Protocol</vt:lpstr>
      <vt:lpstr>Authentication Protocol</vt:lpstr>
      <vt:lpstr>Security Concerns</vt:lpstr>
      <vt:lpstr>Kerberos</vt:lpstr>
      <vt:lpstr>What is Kerberos?</vt:lpstr>
      <vt:lpstr>How does Kerberos Works? </vt:lpstr>
      <vt:lpstr>How does Kerberos Works? </vt:lpstr>
      <vt:lpstr>Kerberos Dialog</vt:lpstr>
      <vt:lpstr>Slide 9</vt:lpstr>
      <vt:lpstr>Slide 10</vt:lpstr>
      <vt:lpstr>Slide 11</vt:lpstr>
      <vt:lpstr>Slide 12</vt:lpstr>
      <vt:lpstr>Slide 13</vt:lpstr>
      <vt:lpstr>TGT</vt:lpstr>
      <vt:lpstr>Kerberos Realms</vt:lpstr>
      <vt:lpstr>Multiple Kerberi</vt:lpstr>
      <vt:lpstr>Slide 17</vt:lpstr>
      <vt:lpstr>Kerberos Version 4</vt:lpstr>
      <vt:lpstr>Kerberos Version 4</vt:lpstr>
      <vt:lpstr>Version 4 Authentication Dialogue</vt:lpstr>
      <vt:lpstr>Strategies and Countermoves</vt:lpstr>
      <vt:lpstr>Kerberos Organization</vt:lpstr>
      <vt:lpstr>Kerberos Version 5</vt:lpstr>
      <vt:lpstr>Difference Between Version 4 &amp; 5</vt:lpstr>
      <vt:lpstr>Attacks on Kerberos</vt:lpstr>
      <vt:lpstr>Kerberos Mechanism Used By</vt:lpstr>
      <vt:lpstr>Version 5 – Continued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Protocol</dc:title>
  <dc:creator>sumitpatel</dc:creator>
  <cp:lastModifiedBy>Administrator</cp:lastModifiedBy>
  <cp:revision>303</cp:revision>
  <dcterms:created xsi:type="dcterms:W3CDTF">2013-02-25T18:03:23Z</dcterms:created>
  <dcterms:modified xsi:type="dcterms:W3CDTF">2016-01-27T07:48:24Z</dcterms:modified>
</cp:coreProperties>
</file>