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7" r:id="rId3"/>
    <p:sldId id="264" r:id="rId4"/>
    <p:sldId id="265" r:id="rId5"/>
    <p:sldId id="266" r:id="rId6"/>
    <p:sldId id="267" r:id="rId7"/>
    <p:sldId id="268" r:id="rId8"/>
    <p:sldId id="263" r:id="rId9"/>
    <p:sldId id="259" r:id="rId10"/>
    <p:sldId id="260" r:id="rId11"/>
    <p:sldId id="26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398357-B558-41FE-B1BC-236B623D4EBD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B6DC2D-E5F4-4BF4-AC7A-A8C9A667A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MD5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 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Hash Algorithm…</a:t>
            </a:r>
            <a:endParaRPr lang="en-IN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 smtClean="0"/>
              <a:t>After </a:t>
            </a:r>
            <a:r>
              <a:rPr lang="en-US" sz="2200" b="1" dirty="0"/>
              <a:t>all the 512 bit blocks have been processed a 128 bit message digest is produced, which is a function of all the bits of your message. </a:t>
            </a:r>
            <a:br>
              <a:rPr lang="en-US" sz="2200" b="1" dirty="0"/>
            </a:br>
            <a:r>
              <a:rPr lang="en-US" sz="2200" b="1" dirty="0"/>
              <a:t>The operations of the Functions F, G, H, I can be expressed by the following diagram:</a:t>
            </a:r>
            <a:br>
              <a:rPr lang="en-US" sz="2200" b="1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 descr="C:\Documents and Settings\Gurukul\Desktop\figure9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Understanding The Process 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where g can be expressed as: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ROUND 1: (b AND c) OR (</a:t>
            </a:r>
            <a:r>
              <a:rPr lang="en-US" dirty="0" err="1" smtClean="0"/>
              <a:t>b`AND</a:t>
            </a:r>
            <a:r>
              <a:rPr lang="en-US" dirty="0" smtClean="0"/>
              <a:t> </a:t>
            </a:r>
            <a:r>
              <a:rPr lang="en-US" dirty="0"/>
              <a:t>d)</a:t>
            </a:r>
            <a:br>
              <a:rPr lang="en-US" dirty="0"/>
            </a:br>
            <a:r>
              <a:rPr lang="en-US" dirty="0"/>
              <a:t>ROUND 2: (b AND d) OR (</a:t>
            </a:r>
            <a:r>
              <a:rPr lang="en-US" dirty="0" smtClean="0"/>
              <a:t>c AND d`)</a:t>
            </a:r>
            <a:br>
              <a:rPr lang="en-US" dirty="0" smtClean="0"/>
            </a:br>
            <a:r>
              <a:rPr lang="en-US" dirty="0" smtClean="0"/>
              <a:t>ROUND </a:t>
            </a:r>
            <a:r>
              <a:rPr lang="en-US" dirty="0"/>
              <a:t>3: b </a:t>
            </a:r>
            <a:r>
              <a:rPr lang="en-US" dirty="0" smtClean="0"/>
              <a:t>XOR </a:t>
            </a:r>
            <a:r>
              <a:rPr lang="en-US" dirty="0"/>
              <a:t>c </a:t>
            </a:r>
            <a:r>
              <a:rPr lang="en-US" dirty="0" smtClean="0"/>
              <a:t>XOR </a:t>
            </a:r>
            <a:r>
              <a:rPr lang="en-US" dirty="0"/>
              <a:t>d</a:t>
            </a:r>
            <a:br>
              <a:rPr lang="en-US" dirty="0"/>
            </a:br>
            <a:r>
              <a:rPr lang="en-US" dirty="0"/>
              <a:t>ROUND 4: c </a:t>
            </a:r>
            <a:r>
              <a:rPr lang="en-US" dirty="0" smtClean="0"/>
              <a:t>XOR </a:t>
            </a:r>
            <a:r>
              <a:rPr lang="en-US" dirty="0"/>
              <a:t>(b OR d`)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v/s MD4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20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of</a:t>
                      </a:r>
                      <a:r>
                        <a:rPr lang="en-US" sz="2400" baseline="0" dirty="0" smtClean="0"/>
                        <a:t> discussion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MD4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MD5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Rounds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of Additive Constant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for all the iteration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for all</a:t>
                      </a:r>
                      <a:r>
                        <a:rPr lang="en-US" baseline="0" dirty="0" smtClean="0"/>
                        <a:t> the iteration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Random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Random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MD5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524000"/>
            <a:ext cx="9144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Fingerprint of message does not tell anything about the message.</a:t>
            </a:r>
          </a:p>
          <a:p>
            <a:r>
              <a:rPr lang="en-US" dirty="0" smtClean="0"/>
              <a:t>This is because there are infinite other possible equations which can produce same result.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Easy to Compute</a:t>
            </a:r>
          </a:p>
          <a:p>
            <a:r>
              <a:rPr lang="en-US" dirty="0" smtClean="0"/>
              <a:t>Same message same MD</a:t>
            </a:r>
          </a:p>
          <a:p>
            <a:r>
              <a:rPr lang="en-US" dirty="0" smtClean="0"/>
              <a:t>Difficult to reverse</a:t>
            </a:r>
          </a:p>
          <a:p>
            <a:r>
              <a:rPr lang="en-US" dirty="0" smtClean="0"/>
              <a:t>Different message different MD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Birthday Paradox for collision detection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Series of MD algorithm.</a:t>
            </a:r>
          </a:p>
          <a:p>
            <a:r>
              <a:rPr lang="en-US" dirty="0" smtClean="0"/>
              <a:t>Original message digest algorithm called as </a:t>
            </a:r>
            <a:r>
              <a:rPr lang="en-US" i="1" dirty="0" smtClean="0"/>
              <a:t>MD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MD2 (1989)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for 8 bit PC, rounds18 </a:t>
            </a:r>
            <a:r>
              <a:rPr lang="en-US" dirty="0" smtClean="0"/>
              <a:t>found to be quite weak.</a:t>
            </a:r>
          </a:p>
          <a:p>
            <a:r>
              <a:rPr lang="en-US" i="1" dirty="0" smtClean="0"/>
              <a:t>MD3</a:t>
            </a:r>
            <a:r>
              <a:rPr lang="en-US" dirty="0" smtClean="0"/>
              <a:t> was failure never released.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MD4 (1990)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digest length128 bits rounds 3, found to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wantig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MD5 (1992) we will discuss it in details.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MD6 (2008) variable digest size up to 512 bits &amp; rounds.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MD5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Digest Length=</a:t>
            </a:r>
            <a:r>
              <a:rPr lang="en-US" dirty="0" smtClean="0">
                <a:solidFill>
                  <a:schemeClr val="accent2"/>
                </a:solidFill>
              </a:rPr>
              <a:t>128 bit</a:t>
            </a:r>
          </a:p>
          <a:p>
            <a:r>
              <a:rPr lang="en-US" dirty="0" smtClean="0"/>
              <a:t>I/P Text</a:t>
            </a:r>
            <a:r>
              <a:rPr lang="en-US" dirty="0" smtClean="0">
                <a:solidFill>
                  <a:schemeClr val="accent2"/>
                </a:solidFill>
              </a:rPr>
              <a:t>=512 bit</a:t>
            </a:r>
          </a:p>
          <a:p>
            <a:r>
              <a:rPr lang="en-US" dirty="0" smtClean="0"/>
              <a:t>Sub Block size</a:t>
            </a:r>
            <a:r>
              <a:rPr lang="en-US" dirty="0" smtClean="0">
                <a:solidFill>
                  <a:schemeClr val="accent2"/>
                </a:solidFill>
              </a:rPr>
              <a:t>-32bit</a:t>
            </a:r>
          </a:p>
          <a:p>
            <a:r>
              <a:rPr lang="en-US" dirty="0" smtClean="0"/>
              <a:t>512/32</a:t>
            </a:r>
            <a:r>
              <a:rPr lang="en-US" dirty="0" smtClean="0">
                <a:solidFill>
                  <a:schemeClr val="accent2"/>
                </a:solidFill>
              </a:rPr>
              <a:t>=16 total Sub blocks</a:t>
            </a:r>
          </a:p>
          <a:p>
            <a:r>
              <a:rPr lang="en-US" dirty="0" smtClean="0"/>
              <a:t>No. Of Rounds</a:t>
            </a:r>
            <a:r>
              <a:rPr lang="en-US" dirty="0" smtClean="0">
                <a:solidFill>
                  <a:schemeClr val="accent2"/>
                </a:solidFill>
              </a:rPr>
              <a:t>=4</a:t>
            </a:r>
          </a:p>
          <a:p>
            <a:r>
              <a:rPr lang="en-US" dirty="0" smtClean="0"/>
              <a:t>Iteration per </a:t>
            </a:r>
            <a:r>
              <a:rPr lang="en-US" dirty="0" smtClean="0"/>
              <a:t>round</a:t>
            </a:r>
            <a:r>
              <a:rPr lang="en-US" dirty="0" smtClean="0">
                <a:solidFill>
                  <a:schemeClr val="accent2"/>
                </a:solidFill>
              </a:rPr>
              <a:t>=16</a:t>
            </a:r>
          </a:p>
          <a:p>
            <a:r>
              <a:rPr lang="en-US" dirty="0" smtClean="0"/>
              <a:t>Chaining Variable </a:t>
            </a:r>
            <a:r>
              <a:rPr lang="en-US" dirty="0" smtClean="0">
                <a:solidFill>
                  <a:schemeClr val="accent2"/>
                </a:solidFill>
              </a:rPr>
              <a:t>= 4*32=128</a:t>
            </a:r>
          </a:p>
          <a:p>
            <a:r>
              <a:rPr lang="en-US" smtClean="0"/>
              <a:t>K[t</a:t>
            </a:r>
            <a:r>
              <a:rPr lang="en-US" smtClean="0"/>
              <a:t>]</a:t>
            </a:r>
            <a:r>
              <a:rPr lang="en-US" smtClean="0"/>
              <a:t> constant </a:t>
            </a:r>
            <a:r>
              <a:rPr lang="en-US" smtClean="0">
                <a:solidFill>
                  <a:schemeClr val="accent2"/>
                </a:solidFill>
              </a:rPr>
              <a:t>= </a:t>
            </a:r>
            <a:r>
              <a:rPr lang="en-US" dirty="0" smtClean="0">
                <a:solidFill>
                  <a:schemeClr val="accent2"/>
                </a:solidFill>
              </a:rPr>
              <a:t>Where t=0 </a:t>
            </a:r>
            <a:r>
              <a:rPr lang="en-US" smtClean="0">
                <a:solidFill>
                  <a:schemeClr val="accent2"/>
                </a:solidFill>
              </a:rPr>
              <a:t>to </a:t>
            </a:r>
            <a:r>
              <a:rPr lang="en-US" smtClean="0">
                <a:solidFill>
                  <a:schemeClr val="accent2"/>
                </a:solidFill>
              </a:rPr>
              <a:t>63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O/P</a:t>
            </a:r>
            <a:r>
              <a:rPr lang="en-US" dirty="0" smtClean="0">
                <a:solidFill>
                  <a:schemeClr val="accent2"/>
                </a:solidFill>
              </a:rPr>
              <a:t>-&gt; four 32 bit blocks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I/P in 512 bit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chaining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blocks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Copying chaining variables into temporary var.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Sub blocks within a block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i</a:t>
            </a:r>
            <a:r>
              <a:rPr lang="en-US" dirty="0" smtClean="0"/>
              <a:t>/p to round temp var,16 bit sub block ,constant [t]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19200"/>
            <a:ext cx="81534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4.Initialize chaining variables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 128 bit buffer (4 registers) is used to hold the intermediate and final result of the hash function. They are initialized to the following values:</a:t>
            </a:r>
            <a:br>
              <a:rPr lang="en-US" sz="3200" dirty="0" smtClean="0"/>
            </a:br>
            <a:r>
              <a:rPr lang="en-US" sz="3200" dirty="0" smtClean="0"/>
              <a:t>A = 01234567</a:t>
            </a:r>
            <a:br>
              <a:rPr lang="en-US" sz="3200" dirty="0" smtClean="0"/>
            </a:br>
            <a:r>
              <a:rPr lang="en-US" sz="3200" dirty="0" smtClean="0"/>
              <a:t>B = 89ABCDEF</a:t>
            </a:r>
            <a:br>
              <a:rPr lang="en-US" sz="3200" dirty="0" smtClean="0"/>
            </a:br>
            <a:r>
              <a:rPr lang="en-US" sz="3200" dirty="0" smtClean="0"/>
              <a:t>C = FEDCBA98</a:t>
            </a:r>
            <a:br>
              <a:rPr lang="en-US" sz="3200" dirty="0" smtClean="0"/>
            </a:br>
            <a:r>
              <a:rPr lang="en-US" sz="3200" dirty="0" smtClean="0"/>
              <a:t>D = 76543210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At this point the message is passed in blocks of 512 bits through the compression function as seen below: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/>
          </a:p>
        </p:txBody>
      </p:sp>
      <p:pic>
        <p:nvPicPr>
          <p:cNvPr id="1026" name="Picture 2" descr="C:\Documents and Settings\Gurukul\Desktop\figure92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524000"/>
            <a:ext cx="91439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338</TotalTime>
  <Words>318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MD5</vt:lpstr>
      <vt:lpstr>MD5</vt:lpstr>
      <vt:lpstr>Why HASH?</vt:lpstr>
      <vt:lpstr>Principle Of MD</vt:lpstr>
      <vt:lpstr>History</vt:lpstr>
      <vt:lpstr>How MD5 Works?</vt:lpstr>
      <vt:lpstr>Steps</vt:lpstr>
      <vt:lpstr>Step 4.Initialize chaining variables </vt:lpstr>
      <vt:lpstr>At this point the message is passed in blocks of 512 bits through the compression function as seen below: </vt:lpstr>
      <vt:lpstr>  After all the 512 bit blocks have been processed a 128 bit message digest is produced, which is a function of all the bits of your message.  The operations of the Functions F, G, H, I can be expressed by the following diagram:  </vt:lpstr>
      <vt:lpstr>Understanding The Process P</vt:lpstr>
      <vt:lpstr>MD5 v/s MD4</vt:lpstr>
    </vt:vector>
  </TitlesOfParts>
  <Company>SNJB Gurukul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MD5</dc:title>
  <dc:creator>Gurukul</dc:creator>
  <cp:lastModifiedBy>Administrator</cp:lastModifiedBy>
  <cp:revision>21</cp:revision>
  <dcterms:created xsi:type="dcterms:W3CDTF">2014-01-29T07:15:25Z</dcterms:created>
  <dcterms:modified xsi:type="dcterms:W3CDTF">2016-02-02T06:08:07Z</dcterms:modified>
</cp:coreProperties>
</file>