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0" r:id="rId2"/>
    <p:sldId id="263" r:id="rId3"/>
    <p:sldId id="257" r:id="rId4"/>
    <p:sldId id="261" r:id="rId5"/>
    <p:sldId id="264" r:id="rId6"/>
    <p:sldId id="262" r:id="rId7"/>
    <p:sldId id="258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AE3AB-F8F6-42A3-AF82-835F1D5A3CEB}" type="datetimeFigureOut">
              <a:rPr lang="en-US" smtClean="0"/>
              <a:pPr/>
              <a:t>1/20/2016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07E13D-EE21-4C8C-9E60-DC47DA5D2D3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D00C37-1261-443C-A7E1-D7D1557C71D3}" type="slidenum">
              <a:rPr lang="en-AU">
                <a:latin typeface="Arial" pitchFamily="34" charset="0"/>
              </a:rPr>
              <a:pPr/>
              <a:t>2</a:t>
            </a:fld>
            <a:endParaRPr lang="en-AU">
              <a:latin typeface="Arial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AU" smtClean="0">
                <a:latin typeface="Arial" pitchFamily="34" charset="0"/>
              </a:rPr>
              <a:t>RSA is the best known, and by far the most widely used general public key encryption algorithm.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95B100-E82C-4118-93E0-BB9DC1321389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D4771C-678B-4E72-900E-AED19CA5CAC6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2392A6D-DCA3-4A34-ABC0-BAD943C934EE}" type="datetimeFigureOut">
              <a:rPr lang="en-US" smtClean="0"/>
              <a:pPr/>
              <a:t>1/20/2016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EB6B3D88-8C5C-4409-8CE1-BC7F55C5A22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92A6D-DCA3-4A34-ABC0-BAD943C934EE}" type="datetimeFigureOut">
              <a:rPr lang="en-US" smtClean="0"/>
              <a:pPr/>
              <a:t>1/20/2016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B3D88-8C5C-4409-8CE1-BC7F55C5A22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92A6D-DCA3-4A34-ABC0-BAD943C934EE}" type="datetimeFigureOut">
              <a:rPr lang="en-US" smtClean="0"/>
              <a:pPr/>
              <a:t>1/20/2016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B3D88-8C5C-4409-8CE1-BC7F55C5A22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92A6D-DCA3-4A34-ABC0-BAD943C934EE}" type="datetimeFigureOut">
              <a:rPr lang="en-US" smtClean="0"/>
              <a:pPr/>
              <a:t>1/20/2016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B3D88-8C5C-4409-8CE1-BC7F55C5A22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92A6D-DCA3-4A34-ABC0-BAD943C934EE}" type="datetimeFigureOut">
              <a:rPr lang="en-US" smtClean="0"/>
              <a:pPr/>
              <a:t>1/20/2016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B3D88-8C5C-4409-8CE1-BC7F55C5A22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92A6D-DCA3-4A34-ABC0-BAD943C934EE}" type="datetimeFigureOut">
              <a:rPr lang="en-US" smtClean="0"/>
              <a:pPr/>
              <a:t>1/20/2016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B3D88-8C5C-4409-8CE1-BC7F55C5A22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2392A6D-DCA3-4A34-ABC0-BAD943C934EE}" type="datetimeFigureOut">
              <a:rPr lang="en-US" smtClean="0"/>
              <a:pPr/>
              <a:t>1/20/2016</a:t>
            </a:fld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B6B3D88-8C5C-4409-8CE1-BC7F55C5A22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E2392A6D-DCA3-4A34-ABC0-BAD943C934EE}" type="datetimeFigureOut">
              <a:rPr lang="en-US" smtClean="0"/>
              <a:pPr/>
              <a:t>1/20/2016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EB6B3D88-8C5C-4409-8CE1-BC7F55C5A22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92A6D-DCA3-4A34-ABC0-BAD943C934EE}" type="datetimeFigureOut">
              <a:rPr lang="en-US" smtClean="0"/>
              <a:pPr/>
              <a:t>1/20/2016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B3D88-8C5C-4409-8CE1-BC7F55C5A22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92A6D-DCA3-4A34-ABC0-BAD943C934EE}" type="datetimeFigureOut">
              <a:rPr lang="en-US" smtClean="0"/>
              <a:pPr/>
              <a:t>1/20/2016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B3D88-8C5C-4409-8CE1-BC7F55C5A22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92A6D-DCA3-4A34-ABC0-BAD943C934EE}" type="datetimeFigureOut">
              <a:rPr lang="en-US" smtClean="0"/>
              <a:pPr/>
              <a:t>1/20/2016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B3D88-8C5C-4409-8CE1-BC7F55C5A22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E2392A6D-DCA3-4A34-ABC0-BAD943C934EE}" type="datetimeFigureOut">
              <a:rPr lang="en-US" smtClean="0"/>
              <a:pPr/>
              <a:t>1/20/2016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EB6B3D88-8C5C-4409-8CE1-BC7F55C5A22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RSA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public Key Algorithm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RSA</a:t>
            </a:r>
            <a:endParaRPr lang="en-AU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sz="2800" dirty="0" smtClean="0"/>
              <a:t>by </a:t>
            </a:r>
            <a:r>
              <a:rPr lang="en-AU" sz="2800" dirty="0" err="1" smtClean="0"/>
              <a:t>Rivest</a:t>
            </a:r>
            <a:r>
              <a:rPr lang="en-AU" sz="2800" dirty="0" smtClean="0"/>
              <a:t>, Shamir &amp; </a:t>
            </a:r>
            <a:r>
              <a:rPr lang="en-AU" sz="2800" dirty="0" err="1" smtClean="0"/>
              <a:t>Adleman</a:t>
            </a:r>
            <a:r>
              <a:rPr lang="en-AU" sz="2800" dirty="0" smtClean="0"/>
              <a:t>  of MIT in 1977 </a:t>
            </a:r>
            <a:endParaRPr lang="en-AU" sz="2800" dirty="0" smtClean="0"/>
          </a:p>
          <a:p>
            <a:pPr eaLnBrk="1" hangingPunct="1">
              <a:buNone/>
            </a:pPr>
            <a:r>
              <a:rPr lang="en-AU" sz="2800" dirty="0" smtClean="0"/>
              <a:t> </a:t>
            </a:r>
            <a:endParaRPr lang="en-AU" sz="2800" dirty="0" smtClean="0"/>
          </a:p>
          <a:p>
            <a:pPr eaLnBrk="1" hangingPunct="1"/>
            <a:r>
              <a:rPr lang="en-AU" sz="2800" dirty="0" smtClean="0"/>
              <a:t>based on exponentiation in a finite (Galois) field over integers modulo a prime</a:t>
            </a:r>
            <a:r>
              <a:rPr lang="en-AU" sz="2800" dirty="0" smtClean="0"/>
              <a:t>.</a:t>
            </a:r>
          </a:p>
          <a:p>
            <a:pPr eaLnBrk="1" hangingPunct="1">
              <a:buNone/>
            </a:pPr>
            <a:endParaRPr lang="en-AU" sz="2800" dirty="0" smtClean="0"/>
          </a:p>
          <a:p>
            <a:pPr eaLnBrk="1" hangingPunct="1"/>
            <a:r>
              <a:rPr lang="en-AU" dirty="0" smtClean="0"/>
              <a:t>It supports  key management concept, it is key generation.</a:t>
            </a:r>
            <a:endParaRPr lang="en-AU" sz="2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295400"/>
          </a:xfrm>
        </p:spPr>
        <p:txBody>
          <a:bodyPr/>
          <a:lstStyle/>
          <a:p>
            <a:pPr eaLnBrk="1" hangingPunct="1"/>
            <a:r>
              <a:rPr lang="en-US" smtClean="0"/>
              <a:t>RSA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85860"/>
            <a:ext cx="8229600" cy="496254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lnSpc>
                <a:spcPct val="160000"/>
              </a:lnSpc>
            </a:pPr>
            <a:r>
              <a:rPr lang="es-EC" sz="2800" dirty="0" smtClean="0"/>
              <a:t>RSA </a:t>
            </a:r>
            <a:r>
              <a:rPr lang="es-EC" sz="2800" dirty="0" err="1" smtClean="0"/>
              <a:t>makes</a:t>
            </a:r>
            <a:r>
              <a:rPr lang="es-EC" sz="2800" dirty="0" smtClean="0"/>
              <a:t> </a:t>
            </a:r>
            <a:r>
              <a:rPr lang="es-EC" sz="2800" dirty="0" smtClean="0"/>
              <a:t> </a:t>
            </a:r>
            <a:r>
              <a:rPr lang="es-EC" sz="2800" dirty="0" err="1" smtClean="0"/>
              <a:t>the</a:t>
            </a:r>
            <a:r>
              <a:rPr lang="es-EC" sz="2800" dirty="0" smtClean="0"/>
              <a:t> </a:t>
            </a:r>
            <a:r>
              <a:rPr lang="es-EC" sz="2800" dirty="0" err="1" smtClean="0"/>
              <a:t>public</a:t>
            </a:r>
            <a:r>
              <a:rPr lang="es-EC" sz="2800" dirty="0" smtClean="0"/>
              <a:t> and </a:t>
            </a:r>
            <a:r>
              <a:rPr lang="es-EC" sz="2800" dirty="0" smtClean="0"/>
              <a:t>prívate </a:t>
            </a:r>
            <a:r>
              <a:rPr lang="es-EC" sz="2800" dirty="0" err="1" smtClean="0"/>
              <a:t>keys</a:t>
            </a:r>
            <a:r>
              <a:rPr lang="es-EC" sz="2800" dirty="0" smtClean="0"/>
              <a:t> </a:t>
            </a:r>
            <a:r>
              <a:rPr lang="es-EC" sz="2800" dirty="0" err="1" smtClean="0"/>
              <a:t>by</a:t>
            </a:r>
            <a:r>
              <a:rPr lang="es-EC" sz="2800" dirty="0" smtClean="0"/>
              <a:t> </a:t>
            </a:r>
            <a:r>
              <a:rPr lang="en-US" sz="2800" dirty="0" smtClean="0"/>
              <a:t>multiplying two large prime numbers </a:t>
            </a:r>
            <a:r>
              <a:rPr lang="en-US" sz="2800" i="1" dirty="0" smtClean="0"/>
              <a:t>p </a:t>
            </a:r>
            <a:r>
              <a:rPr lang="en-US" sz="2800" dirty="0" smtClean="0"/>
              <a:t>and </a:t>
            </a:r>
            <a:r>
              <a:rPr lang="en-US" sz="2800" i="1" dirty="0" smtClean="0"/>
              <a:t>q</a:t>
            </a:r>
          </a:p>
          <a:p>
            <a:pPr lvl="1" eaLnBrk="1" hangingPunct="1">
              <a:lnSpc>
                <a:spcPct val="160000"/>
              </a:lnSpc>
            </a:pP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Its easy to find &amp; 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multiply 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large prime No.</a:t>
            </a:r>
            <a:r>
              <a:rPr lang="en-US" sz="2800" dirty="0" smtClean="0"/>
              <a:t> (</a:t>
            </a:r>
            <a:r>
              <a:rPr lang="en-US" sz="2800" i="1" dirty="0" smtClean="0"/>
              <a:t>n=</a:t>
            </a:r>
            <a:r>
              <a:rPr lang="en-US" sz="2800" i="1" dirty="0" err="1" smtClean="0"/>
              <a:t>pq</a:t>
            </a:r>
            <a:r>
              <a:rPr lang="en-US" sz="2800" dirty="0" smtClean="0"/>
              <a:t>)</a:t>
            </a:r>
          </a:p>
          <a:p>
            <a:pPr lvl="1" eaLnBrk="1" hangingPunct="1">
              <a:lnSpc>
                <a:spcPct val="160000"/>
              </a:lnSpc>
            </a:pP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It is very difficult to </a:t>
            </a:r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</a:rPr>
              <a:t>factor 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the number</a:t>
            </a:r>
            <a:r>
              <a:rPr lang="en-US" sz="2800" dirty="0" smtClean="0"/>
              <a:t> </a:t>
            </a:r>
            <a:r>
              <a:rPr lang="en-US" sz="2800" i="1" dirty="0" smtClean="0"/>
              <a:t>n</a:t>
            </a:r>
            <a:r>
              <a:rPr lang="en-US" sz="2800" dirty="0" smtClean="0"/>
              <a:t> to find </a:t>
            </a:r>
            <a:r>
              <a:rPr lang="en-US" sz="2800" i="1" dirty="0" smtClean="0"/>
              <a:t>p</a:t>
            </a:r>
            <a:r>
              <a:rPr lang="en-US" sz="2800" dirty="0" smtClean="0"/>
              <a:t> and </a:t>
            </a:r>
            <a:r>
              <a:rPr lang="en-US" sz="2800" i="1" dirty="0" smtClean="0"/>
              <a:t>q</a:t>
            </a:r>
          </a:p>
          <a:p>
            <a:pPr lvl="1" eaLnBrk="1" hangingPunct="1">
              <a:lnSpc>
                <a:spcPct val="160000"/>
              </a:lnSpc>
            </a:pP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Finding the private key from the public key would require a factoring operation</a:t>
            </a:r>
          </a:p>
          <a:p>
            <a:pPr lvl="1" eaLnBrk="1" hangingPunct="1">
              <a:lnSpc>
                <a:spcPct val="160000"/>
              </a:lnSpc>
            </a:pP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The real challenge is the selection &amp; generation of keys.</a:t>
            </a:r>
          </a:p>
          <a:p>
            <a:pPr eaLnBrk="1" hangingPunct="1">
              <a:lnSpc>
                <a:spcPct val="160000"/>
              </a:lnSpc>
            </a:pPr>
            <a:r>
              <a:rPr lang="en-US" sz="2800" dirty="0" smtClean="0"/>
              <a:t>RSA is complex and slow, but secure</a:t>
            </a:r>
          </a:p>
          <a:p>
            <a:pPr eaLnBrk="1" hangingPunct="1">
              <a:lnSpc>
                <a:spcPct val="160000"/>
              </a:lnSpc>
            </a:pPr>
            <a:r>
              <a:rPr lang="en-US" sz="2800" dirty="0" smtClean="0"/>
              <a:t>100 times slower than  DES on s/w &amp; 1000 times on h/w.</a:t>
            </a:r>
          </a:p>
          <a:p>
            <a:pPr eaLnBrk="1" hangingPunct="1"/>
            <a:endParaRPr lang="en-US" sz="28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5715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686800" cy="5360114"/>
          </a:xfrm>
        </p:spPr>
        <p:txBody>
          <a:bodyPr>
            <a:normAutofit/>
          </a:bodyPr>
          <a:lstStyle/>
          <a:p>
            <a:pPr marL="624078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7030A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P, Q</a:t>
            </a:r>
            <a:endParaRPr lang="en-US" dirty="0" smtClean="0">
              <a:solidFill>
                <a:srgbClr val="7030A0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marL="624078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7030A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N=P*Q</a:t>
            </a:r>
          </a:p>
          <a:p>
            <a:pPr marL="624078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7030A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E=such that it is not a factor of (P-1)*(Q-1)</a:t>
            </a:r>
          </a:p>
          <a:p>
            <a:pPr marL="624078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7030A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(D*E) mod (P-1)*(Q-1)=1</a:t>
            </a:r>
          </a:p>
          <a:p>
            <a:pPr marL="624078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7030A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CT=PT</a:t>
            </a:r>
            <a:r>
              <a:rPr lang="en-US" baseline="30000" dirty="0" smtClean="0">
                <a:solidFill>
                  <a:srgbClr val="7030A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E</a:t>
            </a:r>
            <a:r>
              <a:rPr lang="en-US" dirty="0" smtClean="0">
                <a:solidFill>
                  <a:srgbClr val="7030A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 mod N</a:t>
            </a:r>
          </a:p>
          <a:p>
            <a:pPr marL="624078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7030A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Send CT</a:t>
            </a:r>
          </a:p>
          <a:p>
            <a:pPr marL="624078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7030A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PT=CT</a:t>
            </a:r>
            <a:r>
              <a:rPr lang="en-US" baseline="30000" dirty="0" smtClean="0">
                <a:solidFill>
                  <a:srgbClr val="7030A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D</a:t>
            </a:r>
            <a:r>
              <a:rPr lang="en-US" dirty="0" smtClean="0">
                <a:solidFill>
                  <a:srgbClr val="7030A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 mod N</a:t>
            </a:r>
          </a:p>
          <a:p>
            <a:pPr marL="624078" indent="-514350">
              <a:buNone/>
            </a:pPr>
            <a:endParaRPr lang="en-US" dirty="0" smtClean="0">
              <a:solidFill>
                <a:srgbClr val="7030A0"/>
              </a:solidFill>
            </a:endParaRPr>
          </a:p>
          <a:p>
            <a:pPr marL="624078" indent="-514350">
              <a:buFont typeface="+mj-lt"/>
              <a:buAutoNum type="arabicPeriod"/>
            </a:pPr>
            <a:endParaRPr lang="en-US" baseline="30000" dirty="0" smtClean="0">
              <a:solidFill>
                <a:srgbClr val="7030A0"/>
              </a:solidFill>
            </a:endParaRPr>
          </a:p>
          <a:p>
            <a:pPr marL="624078" indent="-514350">
              <a:buNone/>
            </a:pPr>
            <a:endParaRPr lang="en-IN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000132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217238"/>
          </a:xfrm>
        </p:spPr>
        <p:txBody>
          <a:bodyPr/>
          <a:lstStyle/>
          <a:p>
            <a:pPr marL="624078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7030A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P=7, Q=17</a:t>
            </a:r>
            <a:endParaRPr lang="en-US" dirty="0" smtClean="0">
              <a:solidFill>
                <a:srgbClr val="7030A0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marL="624078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7030A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119=7*17</a:t>
            </a:r>
            <a:endParaRPr lang="en-US" dirty="0" smtClean="0">
              <a:solidFill>
                <a:srgbClr val="7030A0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marL="624078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7030A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(7-1)*(17-1)= 6*16 =96 factor 2 &amp; 3, so E=5</a:t>
            </a:r>
            <a:endParaRPr lang="en-US" dirty="0" smtClean="0">
              <a:solidFill>
                <a:srgbClr val="7030A0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marL="624078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7030A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(</a:t>
            </a:r>
            <a:r>
              <a:rPr lang="en-US" dirty="0" smtClean="0">
                <a:solidFill>
                  <a:srgbClr val="7030A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D*5) </a:t>
            </a:r>
            <a:r>
              <a:rPr lang="en-US" dirty="0" smtClean="0">
                <a:solidFill>
                  <a:srgbClr val="7030A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mod </a:t>
            </a:r>
            <a:r>
              <a:rPr lang="en-US" dirty="0" smtClean="0">
                <a:solidFill>
                  <a:srgbClr val="7030A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(7-1)*(17-1</a:t>
            </a:r>
            <a:r>
              <a:rPr lang="en-US" dirty="0" smtClean="0">
                <a:solidFill>
                  <a:srgbClr val="7030A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)=</a:t>
            </a:r>
            <a:r>
              <a:rPr lang="en-US" dirty="0" smtClean="0">
                <a:solidFill>
                  <a:srgbClr val="7030A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1, so D=77</a:t>
            </a:r>
            <a:endParaRPr lang="en-US" dirty="0" smtClean="0">
              <a:solidFill>
                <a:srgbClr val="7030A0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marL="624078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7030A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CT=10</a:t>
            </a:r>
            <a:r>
              <a:rPr lang="en-US" baseline="30000" dirty="0" smtClean="0">
                <a:solidFill>
                  <a:srgbClr val="7030A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5</a:t>
            </a:r>
            <a:r>
              <a:rPr lang="en-US" dirty="0" smtClean="0">
                <a:solidFill>
                  <a:srgbClr val="7030A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mod </a:t>
            </a:r>
            <a:r>
              <a:rPr lang="en-US" dirty="0" smtClean="0">
                <a:solidFill>
                  <a:srgbClr val="7030A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119 =100000 mod 119 =40</a:t>
            </a:r>
            <a:endParaRPr lang="en-US" dirty="0" smtClean="0">
              <a:solidFill>
                <a:srgbClr val="7030A0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marL="624078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7030A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Send </a:t>
            </a:r>
            <a:r>
              <a:rPr lang="en-US" dirty="0" smtClean="0">
                <a:solidFill>
                  <a:srgbClr val="7030A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40</a:t>
            </a:r>
            <a:endParaRPr lang="en-US" dirty="0" smtClean="0">
              <a:solidFill>
                <a:srgbClr val="7030A0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marL="624078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7030A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PT=40</a:t>
            </a:r>
            <a:r>
              <a:rPr lang="en-US" baseline="30000" dirty="0" smtClean="0">
                <a:solidFill>
                  <a:srgbClr val="7030A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77</a:t>
            </a:r>
            <a:r>
              <a:rPr lang="en-US" dirty="0" smtClean="0">
                <a:solidFill>
                  <a:srgbClr val="7030A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mod </a:t>
            </a:r>
            <a:r>
              <a:rPr lang="en-US" dirty="0" smtClean="0">
                <a:solidFill>
                  <a:srgbClr val="7030A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119 = 10</a:t>
            </a:r>
            <a:endParaRPr lang="en-US" dirty="0" smtClean="0">
              <a:solidFill>
                <a:srgbClr val="7030A0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928694"/>
          </a:xfrm>
        </p:spPr>
        <p:txBody>
          <a:bodyPr>
            <a:normAutofit/>
          </a:bodyPr>
          <a:lstStyle/>
          <a:p>
            <a:r>
              <a:rPr lang="en-US" dirty="0" smtClean="0"/>
              <a:t>RSA Security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571612"/>
            <a:ext cx="8229600" cy="4325112"/>
          </a:xfrm>
        </p:spPr>
        <p:txBody>
          <a:bodyPr/>
          <a:lstStyle/>
          <a:p>
            <a:r>
              <a:rPr lang="en-AU" dirty="0" smtClean="0"/>
              <a:t>It uses prime number theory which make it difficult to find out the key by reverse engineering.</a:t>
            </a:r>
            <a:endParaRPr lang="en-AU" smtClean="0"/>
          </a:p>
          <a:p>
            <a:pPr>
              <a:buNone/>
            </a:pPr>
            <a:endParaRPr lang="en-US" smtClean="0"/>
          </a:p>
          <a:p>
            <a:r>
              <a:rPr lang="en-US" dirty="0" smtClean="0"/>
              <a:t>Mathematical Research suggests that it would take more than 70 years to find P &amp; Q if N is a 100 digit number.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838200"/>
          </a:xfrm>
        </p:spPr>
        <p:txBody>
          <a:bodyPr/>
          <a:lstStyle/>
          <a:p>
            <a:pPr eaLnBrk="1" hangingPunct="1"/>
            <a:r>
              <a:rPr lang="en-US" smtClean="0"/>
              <a:t>HTTPS</a:t>
            </a:r>
          </a:p>
        </p:txBody>
      </p:sp>
      <p:sp>
        <p:nvSpPr>
          <p:cNvPr id="45059" name="Content Placeholder 5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1857388"/>
          </a:xfrm>
        </p:spPr>
        <p:txBody>
          <a:bodyPr>
            <a:normAutofit/>
          </a:bodyPr>
          <a:lstStyle/>
          <a:p>
            <a:r>
              <a:rPr lang="en-US" dirty="0" smtClean="0"/>
              <a:t>Secure Web Pages typically use RSA, </a:t>
            </a:r>
            <a:r>
              <a:rPr lang="en-US" dirty="0" err="1" smtClean="0"/>
              <a:t>Diffie</a:t>
            </a:r>
            <a:r>
              <a:rPr lang="en-US" dirty="0" smtClean="0"/>
              <a:t>-Hellman, and a symmetric algorithm like RC4</a:t>
            </a:r>
          </a:p>
          <a:p>
            <a:r>
              <a:rPr lang="en-US" dirty="0" smtClean="0"/>
              <a:t>RSA is used to send the private key for the symmetric encryption</a:t>
            </a:r>
          </a:p>
        </p:txBody>
      </p:sp>
      <p:pic>
        <p:nvPicPr>
          <p:cNvPr id="45060" name="Picture 4" descr="C:\Users\Sam\Pictures\Untitle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143248"/>
            <a:ext cx="8248650" cy="292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107157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RSA Used by eBay</a:t>
            </a:r>
          </a:p>
        </p:txBody>
      </p:sp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2"/>
          <a:srcRect r="25896" b="24062"/>
          <a:stretch>
            <a:fillRect/>
          </a:stretch>
        </p:blipFill>
        <p:spPr bwMode="auto">
          <a:xfrm>
            <a:off x="152400" y="1752600"/>
            <a:ext cx="8839200" cy="449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90</TotalTime>
  <Words>316</Words>
  <Application>Microsoft Office PowerPoint</Application>
  <PresentationFormat>On-screen Show (4:3)</PresentationFormat>
  <Paragraphs>46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Urban</vt:lpstr>
      <vt:lpstr>RSA</vt:lpstr>
      <vt:lpstr>RSA</vt:lpstr>
      <vt:lpstr>RSA</vt:lpstr>
      <vt:lpstr>Algorithm</vt:lpstr>
      <vt:lpstr>Example</vt:lpstr>
      <vt:lpstr>RSA Security</vt:lpstr>
      <vt:lpstr>HTTPS</vt:lpstr>
      <vt:lpstr>RSA Used by eBay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RSA</dc:title>
  <dc:creator>Administrator</dc:creator>
  <cp:lastModifiedBy>Administrator</cp:lastModifiedBy>
  <cp:revision>18</cp:revision>
  <dcterms:created xsi:type="dcterms:W3CDTF">2015-01-20T06:59:24Z</dcterms:created>
  <dcterms:modified xsi:type="dcterms:W3CDTF">2016-01-20T05:52:39Z</dcterms:modified>
</cp:coreProperties>
</file>