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67" r:id="rId4"/>
    <p:sldId id="268" r:id="rId5"/>
    <p:sldId id="269" r:id="rId6"/>
    <p:sldId id="286" r:id="rId7"/>
    <p:sldId id="285" r:id="rId8"/>
    <p:sldId id="287" r:id="rId9"/>
    <p:sldId id="272" r:id="rId10"/>
    <p:sldId id="273" r:id="rId11"/>
    <p:sldId id="298" r:id="rId12"/>
    <p:sldId id="302" r:id="rId13"/>
    <p:sldId id="299" r:id="rId14"/>
    <p:sldId id="300" r:id="rId15"/>
    <p:sldId id="301" r:id="rId16"/>
    <p:sldId id="297" r:id="rId17"/>
    <p:sldId id="303" r:id="rId18"/>
    <p:sldId id="304" r:id="rId19"/>
    <p:sldId id="305" r:id="rId20"/>
    <p:sldId id="30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07" r:id="rId31"/>
    <p:sldId id="308" r:id="rId32"/>
    <p:sldId id="309" r:id="rId33"/>
    <p:sldId id="310" r:id="rId34"/>
    <p:sldId id="311" r:id="rId35"/>
    <p:sldId id="274" r:id="rId36"/>
    <p:sldId id="315" r:id="rId37"/>
    <p:sldId id="312" r:id="rId38"/>
    <p:sldId id="313" r:id="rId39"/>
    <p:sldId id="314" r:id="rId40"/>
    <p:sldId id="276" r:id="rId41"/>
    <p:sldId id="277" r:id="rId42"/>
    <p:sldId id="281" r:id="rId43"/>
    <p:sldId id="28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9CD99D-A2F7-443C-A470-3CAA1C679DB7}" type="datetimeFigureOut">
              <a:rPr lang="en-US" smtClean="0"/>
              <a:pPr/>
              <a:t>1/5/2016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6E4150-53D8-4F3B-8BF6-33B191C2ACE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Classical 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0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Caesar Cipher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/>
          </a:bodyPr>
          <a:lstStyle/>
          <a:p>
            <a:r>
              <a:rPr lang="en-US" dirty="0" smtClean="0"/>
              <a:t>The Caesar cipher is still useful as a way to prevent people from </a:t>
            </a:r>
            <a:r>
              <a:rPr lang="en-US" i="1" dirty="0" smtClean="0">
                <a:solidFill>
                  <a:schemeClr val="accent1"/>
                </a:solidFill>
              </a:rPr>
              <a:t>unintentionally reading something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Fundamental problem: key length is shorter than the message.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Weak Scheme:- work backwards/reverse to break this.</a:t>
            </a:r>
          </a:p>
          <a:p>
            <a:pPr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Note: Knowing the algorithm (but not the key) makes this cipher much easier to crack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26 possibilities v/s 26!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Modified Version of Caesar Cipher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/>
          <a:lstStyle/>
          <a:p>
            <a:r>
              <a:rPr lang="en-US" dirty="0" smtClean="0"/>
              <a:t>It cab be 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</a:t>
            </a:r>
            <a:r>
              <a:rPr lang="en-US" i="1" dirty="0" smtClean="0"/>
              <a:t>place</a:t>
            </a:r>
            <a:r>
              <a:rPr lang="en-US" dirty="0" smtClean="0"/>
              <a:t> down the line this can increase complexity.</a:t>
            </a:r>
          </a:p>
          <a:p>
            <a:r>
              <a:rPr lang="en-US" dirty="0" smtClean="0"/>
              <a:t>Once replacement scheme is decided, it would be constant for whole PT.</a:t>
            </a:r>
          </a:p>
          <a:p>
            <a:r>
              <a:rPr lang="en-US" dirty="0" smtClean="0"/>
              <a:t>25 possibilities of replacement.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Brute force attack</a:t>
            </a:r>
          </a:p>
          <a:p>
            <a:r>
              <a:rPr lang="en-US" dirty="0" smtClean="0"/>
              <a:t>Measure Weakness </a:t>
            </a:r>
            <a:r>
              <a:rPr lang="en-US" i="1" dirty="0" smtClean="0">
                <a:solidFill>
                  <a:srgbClr val="7030A0"/>
                </a:solidFill>
              </a:rPr>
              <a:t>Predictability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Refer table on next slide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Weaknesses of the Caesar Cipher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85860"/>
            <a:ext cx="8458200" cy="55721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Word structure is preserved</a:t>
            </a:r>
            <a:r>
              <a:rPr lang="en-US" sz="28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Break message into equal-length blocks.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dww</a:t>
            </a:r>
            <a:r>
              <a:rPr lang="en-US" sz="2000" dirty="0" smtClean="0"/>
              <a:t> </a:t>
            </a:r>
            <a:r>
              <a:rPr lang="en-US" sz="2000" dirty="0" err="1" smtClean="0"/>
              <a:t>dfn</a:t>
            </a:r>
            <a:r>
              <a:rPr lang="en-US" sz="2000" dirty="0" smtClean="0"/>
              <a:t> </a:t>
            </a:r>
            <a:r>
              <a:rPr lang="en-US" sz="2000" dirty="0" err="1" smtClean="0"/>
              <a:t>dwg</a:t>
            </a:r>
            <a:r>
              <a:rPr lang="en-US" sz="2000" dirty="0" smtClean="0"/>
              <a:t> </a:t>
            </a:r>
            <a:r>
              <a:rPr lang="en-US" sz="2000" dirty="0" err="1" smtClean="0"/>
              <a:t>dzq</a:t>
            </a: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Solution: use multiple keys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shift by (3,5,7)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“Attack at dawn” becomes </a:t>
            </a:r>
            <a:r>
              <a:rPr lang="en-US" sz="2000" dirty="0" err="1" smtClean="0"/>
              <a:t>dya</a:t>
            </a:r>
            <a:r>
              <a:rPr lang="en-US" sz="2000" dirty="0" smtClean="0"/>
              <a:t> </a:t>
            </a:r>
            <a:r>
              <a:rPr lang="en-US" sz="2000" dirty="0" err="1" smtClean="0"/>
              <a:t>dhr</a:t>
            </a:r>
            <a:r>
              <a:rPr lang="en-US" sz="2000" dirty="0" smtClean="0"/>
              <a:t> </a:t>
            </a:r>
            <a:r>
              <a:rPr lang="en-US" sz="2000" dirty="0" err="1" smtClean="0"/>
              <a:t>dyk</a:t>
            </a:r>
            <a:r>
              <a:rPr lang="en-US" sz="2000" dirty="0" smtClean="0"/>
              <a:t> </a:t>
            </a:r>
            <a:r>
              <a:rPr lang="en-US" sz="2000" dirty="0" err="1" smtClean="0"/>
              <a:t>dbu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Better, but frequency information still present.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An attacker that knows the block size can separate out characters encoded with different keys.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214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Attempt to Break Modified Caesar Cipher Text Using All Possibilities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28694"/>
          </a:xfrm>
        </p:spPr>
        <p:txBody>
          <a:bodyPr>
            <a:normAutofit/>
          </a:bodyPr>
          <a:lstStyle/>
          <a:p>
            <a:r>
              <a:rPr lang="en-US" dirty="0" smtClean="0"/>
              <a:t>Mono-alphabetic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i="1" u="sng" dirty="0" err="1" smtClean="0">
                <a:solidFill>
                  <a:srgbClr val="7030A0"/>
                </a:solidFill>
              </a:rPr>
              <a:t>RondomScheme</a:t>
            </a:r>
            <a:r>
              <a:rPr lang="en-US" i="1" u="sng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of substitution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No relation between the replacement of one to other.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High number of possible permutation &amp; combination.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Mathematically (26*25*24*23*………………..2) or 4*10^26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IN" dirty="0" smtClean="0"/>
              <a:t>If  the  cipher  text  created  with  this  technique  is  </a:t>
            </a:r>
            <a:r>
              <a:rPr lang="en-IN" i="1" dirty="0" smtClean="0">
                <a:solidFill>
                  <a:srgbClr val="7030A0"/>
                </a:solidFill>
              </a:rPr>
              <a:t>short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Letter frequency is a big clue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e,t,a,o</a:t>
            </a:r>
            <a:r>
              <a:rPr lang="en-US" dirty="0" smtClean="0"/>
              <a:t> most common English letters.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Using a </a:t>
            </a:r>
            <a:r>
              <a:rPr lang="en-US" i="1" dirty="0" smtClean="0"/>
              <a:t>single key </a:t>
            </a:r>
            <a:r>
              <a:rPr lang="en-US" dirty="0" smtClean="0"/>
              <a:t>preserves frequency.</a:t>
            </a:r>
            <a:endParaRPr lang="en-US" i="1" dirty="0" smtClean="0">
              <a:solidFill>
                <a:srgbClr val="7030A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flipH="1">
            <a:off x="5177355" y="1232888"/>
            <a:ext cx="139490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215082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 smtClean="0"/>
              <a:t>There  is  only  one  hitch.  If  the  cipher  text  created  with  this  technique  is  short,  the cryptanalyst can try different attacks based on her knowledge of the English language. </a:t>
            </a:r>
          </a:p>
          <a:p>
            <a:r>
              <a:rPr lang="en-IN" b="1" dirty="0" smtClean="0"/>
              <a:t>As we  know,  some  alphabets  in  the  English  language  occur  more  frequently  than  others.</a:t>
            </a:r>
          </a:p>
          <a:p>
            <a:r>
              <a:rPr lang="en-IN" b="1" dirty="0" smtClean="0"/>
              <a:t>Language analysts have found that given a single alphabet in cipher text, the probability</a:t>
            </a:r>
          </a:p>
          <a:p>
            <a:r>
              <a:rPr lang="en-IN" b="1" dirty="0" smtClean="0"/>
              <a:t>that it is a P is 13.33%—the highest. </a:t>
            </a:r>
          </a:p>
          <a:p>
            <a:r>
              <a:rPr lang="en-IN" b="1" dirty="0" smtClean="0"/>
              <a:t>After P comes Z, which is likely to occur 11.67%. </a:t>
            </a:r>
          </a:p>
          <a:p>
            <a:r>
              <a:rPr lang="en-IN" b="1" dirty="0" smtClean="0"/>
              <a:t>The probability that the alphabet is C, K, L, N or R is almost 0—the lowest.</a:t>
            </a:r>
          </a:p>
          <a:p>
            <a:r>
              <a:rPr lang="en-IN" b="1" dirty="0" smtClean="0"/>
              <a:t>A  cryptanalyst  looks  for  patterns  of  alphabets  in  a  cipher  text,  substitutes  the  various</a:t>
            </a:r>
          </a:p>
          <a:p>
            <a:r>
              <a:rPr lang="en-IN" b="1" dirty="0" smtClean="0"/>
              <a:t>available alphabets in place of cipher text alphabets, and then tries her attacks.</a:t>
            </a:r>
          </a:p>
          <a:p>
            <a:r>
              <a:rPr lang="en-IN" b="1" dirty="0" smtClean="0"/>
              <a:t>Apart from </a:t>
            </a:r>
            <a:r>
              <a:rPr lang="en-IN" b="1" dirty="0" smtClean="0">
                <a:solidFill>
                  <a:srgbClr val="7030A0"/>
                </a:solidFill>
              </a:rPr>
              <a:t>single-alphabet</a:t>
            </a:r>
            <a:r>
              <a:rPr lang="en-IN" b="1" dirty="0" smtClean="0"/>
              <a:t> replacements, the cryptanalyst also looks for repeated patterns of words to try the attacks. For example, the cryptanalyst might look for two-alphabet cipher text patterns since the word to occurs very frequently in English. </a:t>
            </a:r>
          </a:p>
          <a:p>
            <a:r>
              <a:rPr lang="en-IN" b="1" dirty="0" smtClean="0"/>
              <a:t>If the cryptanalyst finds that </a:t>
            </a:r>
            <a:r>
              <a:rPr lang="en-IN" b="1" dirty="0" smtClean="0">
                <a:solidFill>
                  <a:srgbClr val="7030A0"/>
                </a:solidFill>
              </a:rPr>
              <a:t>two alphabet </a:t>
            </a:r>
            <a:r>
              <a:rPr lang="en-IN" b="1" dirty="0" smtClean="0"/>
              <a:t>combinations are found frequently in a cipher text message, she might try and replace all of them with to, and then try and deduce the remaining alphabets/words. </a:t>
            </a:r>
          </a:p>
          <a:p>
            <a:r>
              <a:rPr lang="en-IN" b="1" dirty="0" smtClean="0"/>
              <a:t>Next, the cryptanalyst might try to find repeating </a:t>
            </a:r>
            <a:r>
              <a:rPr lang="en-IN" b="1" dirty="0" smtClean="0">
                <a:solidFill>
                  <a:srgbClr val="7030A0"/>
                </a:solidFill>
              </a:rPr>
              <a:t>three-alphabet patterns</a:t>
            </a:r>
            <a:r>
              <a:rPr lang="en-IN" b="1" dirty="0" smtClean="0"/>
              <a:t> and try and replace them with the word the, and so on.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Homophonic substitution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escape frequency analysis, we can use a homophonic substitution cipher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Map symbols to multiple symbols.</a:t>
            </a:r>
          </a:p>
          <a:p>
            <a:pPr lvl="1">
              <a:lnSpc>
                <a:spcPct val="90000"/>
              </a:lnSpc>
            </a:pPr>
            <a:r>
              <a:rPr lang="en-US" i="1" dirty="0" err="1" smtClean="0">
                <a:solidFill>
                  <a:srgbClr val="7030A0"/>
                </a:solidFill>
              </a:rPr>
              <a:t>e.g</a:t>
            </a:r>
            <a:r>
              <a:rPr lang="en-US" dirty="0" smtClean="0"/>
              <a:t> 0 -&gt; {01, 10}, 1-&gt;{00,11}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Given Text 011010010 becomes: 011100101101011110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7030A0"/>
                </a:solidFill>
              </a:rPr>
              <a:t>Advantage</a:t>
            </a:r>
            <a:r>
              <a:rPr lang="en-US" dirty="0" smtClean="0"/>
              <a:t>: -Frequencies Hidden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7030A0"/>
                </a:solidFill>
              </a:rPr>
              <a:t>Disadvantage</a:t>
            </a:r>
            <a:r>
              <a:rPr lang="en-US" dirty="0" smtClean="0"/>
              <a:t>: -Message and Key are Longer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Polygram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r>
              <a:rPr lang="en-US" dirty="0" smtClean="0"/>
              <a:t>All previous techniques are based on </a:t>
            </a:r>
            <a:r>
              <a:rPr lang="en-US" i="1" dirty="0" smtClean="0">
                <a:solidFill>
                  <a:srgbClr val="7030A0"/>
                </a:solidFill>
              </a:rPr>
              <a:t>stream cipher.</a:t>
            </a:r>
          </a:p>
          <a:p>
            <a:r>
              <a:rPr lang="en-US" dirty="0" smtClean="0"/>
              <a:t>Polygram is a </a:t>
            </a:r>
            <a:r>
              <a:rPr lang="en-US" i="1" dirty="0" smtClean="0">
                <a:solidFill>
                  <a:srgbClr val="7030A0"/>
                </a:solidFill>
              </a:rPr>
              <a:t>block cipher.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Following figure shows it</a:t>
            </a:r>
          </a:p>
          <a:p>
            <a:endParaRPr lang="en-US" i="1" dirty="0" smtClean="0">
              <a:solidFill>
                <a:srgbClr val="7030A0"/>
              </a:solidFill>
            </a:endParaRPr>
          </a:p>
          <a:p>
            <a:endParaRPr lang="en-IN" i="1" dirty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496"/>
            <a:ext cx="7572427" cy="349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</p:spPr>
        <p:txBody>
          <a:bodyPr>
            <a:normAutofit/>
          </a:bodyPr>
          <a:lstStyle/>
          <a:p>
            <a:r>
              <a:rPr lang="en-US" dirty="0" smtClean="0"/>
              <a:t>Poly-alphabetic Cipher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 smtClean="0">
                <a:solidFill>
                  <a:srgbClr val="7030A0"/>
                </a:solidFill>
              </a:rPr>
              <a:t>Leon  Battista  </a:t>
            </a:r>
            <a:r>
              <a:rPr lang="en-IN" dirty="0" smtClean="0"/>
              <a:t>invented </a:t>
            </a:r>
            <a:r>
              <a:rPr lang="en-IN" dirty="0" smtClean="0">
                <a:solidFill>
                  <a:srgbClr val="7030A0"/>
                </a:solidFill>
              </a:rPr>
              <a:t>in  1568</a:t>
            </a:r>
            <a:r>
              <a:rPr lang="en-IN" dirty="0" smtClean="0"/>
              <a:t>.  </a:t>
            </a:r>
          </a:p>
          <a:p>
            <a:r>
              <a:rPr lang="en-IN" dirty="0" smtClean="0"/>
              <a:t>This  cipher  has been broken many times, and yet it has been used extensively. </a:t>
            </a:r>
          </a:p>
          <a:p>
            <a:r>
              <a:rPr lang="en-IN" dirty="0" smtClean="0"/>
              <a:t>The </a:t>
            </a:r>
            <a:r>
              <a:rPr lang="en-IN" dirty="0" err="1" smtClean="0">
                <a:solidFill>
                  <a:srgbClr val="7030A0"/>
                </a:solidFill>
              </a:rPr>
              <a:t>Vigenere</a:t>
            </a:r>
            <a:r>
              <a:rPr lang="en-IN" dirty="0" smtClean="0">
                <a:solidFill>
                  <a:srgbClr val="7030A0"/>
                </a:solidFill>
              </a:rPr>
              <a:t> Cipher </a:t>
            </a:r>
            <a:r>
              <a:rPr lang="en-IN" dirty="0" smtClean="0"/>
              <a:t>and the </a:t>
            </a:r>
            <a:r>
              <a:rPr lang="en-IN" dirty="0" smtClean="0">
                <a:solidFill>
                  <a:srgbClr val="7030A0"/>
                </a:solidFill>
              </a:rPr>
              <a:t>Beaufort Cipher </a:t>
            </a:r>
            <a:r>
              <a:rPr lang="en-IN" dirty="0" smtClean="0"/>
              <a:t>are examples of it.</a:t>
            </a:r>
          </a:p>
          <a:p>
            <a:r>
              <a:rPr lang="en-IN" dirty="0" smtClean="0"/>
              <a:t>It</a:t>
            </a:r>
            <a:r>
              <a:rPr lang="en-IN" i="1" dirty="0" smtClean="0"/>
              <a:t> </a:t>
            </a:r>
            <a:r>
              <a:rPr lang="en-IN" dirty="0" smtClean="0"/>
              <a:t>uses </a:t>
            </a:r>
            <a:r>
              <a:rPr lang="en-IN" i="1" dirty="0" smtClean="0">
                <a:solidFill>
                  <a:srgbClr val="7030A0"/>
                </a:solidFill>
              </a:rPr>
              <a:t>multiple one-character keys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Each of the keys encrypts one plain text character. </a:t>
            </a:r>
          </a:p>
          <a:p>
            <a:r>
              <a:rPr lang="en-IN" dirty="0" smtClean="0"/>
              <a:t>The first key encrypts the first plain text character; the second key encrypts the second plain text character, and so on. </a:t>
            </a:r>
          </a:p>
          <a:p>
            <a:r>
              <a:rPr lang="en-IN" dirty="0" smtClean="0"/>
              <a:t>After all the keys are used, they are </a:t>
            </a:r>
            <a:r>
              <a:rPr lang="en-IN" dirty="0" smtClean="0">
                <a:solidFill>
                  <a:srgbClr val="7030A0"/>
                </a:solidFill>
              </a:rPr>
              <a:t>recycled</a:t>
            </a:r>
            <a:r>
              <a:rPr lang="en-IN" dirty="0" smtClean="0"/>
              <a:t>. </a:t>
            </a:r>
          </a:p>
          <a:p>
            <a:r>
              <a:rPr lang="en-IN" dirty="0" smtClean="0"/>
              <a:t>Thus, if we have 26 one-letter keys, every 26th character in the plain text would be replaced with the same key. </a:t>
            </a:r>
          </a:p>
          <a:p>
            <a:r>
              <a:rPr lang="en-IN" dirty="0" smtClean="0"/>
              <a:t>This number (in this case, 26) is called as the</a:t>
            </a:r>
            <a:r>
              <a:rPr lang="en-IN" i="1" dirty="0" smtClean="0">
                <a:solidFill>
                  <a:srgbClr val="7030A0"/>
                </a:solidFill>
              </a:rPr>
              <a:t> period </a:t>
            </a:r>
            <a:r>
              <a:rPr lang="en-IN" dirty="0" smtClean="0"/>
              <a:t>of the cipher.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Poly-alphabetic Cipher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pPr marL="514350" indent="-514350"/>
            <a:r>
              <a:rPr lang="en-US" dirty="0" smtClean="0"/>
              <a:t>For key v &amp; PT </a:t>
            </a:r>
            <a:r>
              <a:rPr lang="en-US" dirty="0" err="1" smtClean="0"/>
              <a:t>i</a:t>
            </a:r>
            <a:r>
              <a:rPr lang="en-US" dirty="0" smtClean="0"/>
              <a:t> , the corresponding CT is at the </a:t>
            </a:r>
            <a:r>
              <a:rPr lang="en-US" i="1" dirty="0" smtClean="0">
                <a:solidFill>
                  <a:srgbClr val="7030A0"/>
                </a:solidFill>
              </a:rPr>
              <a:t>intersection of row titled v &amp; column titled </a:t>
            </a:r>
            <a:r>
              <a:rPr lang="en-US" i="1" dirty="0" err="1" smtClean="0">
                <a:solidFill>
                  <a:srgbClr val="7030A0"/>
                </a:solidFill>
              </a:rPr>
              <a:t>i</a:t>
            </a:r>
            <a:r>
              <a:rPr lang="en-US" i="1" dirty="0" smtClean="0">
                <a:solidFill>
                  <a:srgbClr val="7030A0"/>
                </a:solidFill>
              </a:rPr>
              <a:t>.</a:t>
            </a:r>
          </a:p>
          <a:p>
            <a:pPr marL="514350" indent="-514350"/>
            <a:r>
              <a:rPr lang="en-US" i="1" dirty="0" smtClean="0"/>
              <a:t>For encryption</a:t>
            </a:r>
          </a:p>
          <a:p>
            <a:pPr marL="514350" indent="-514350">
              <a:buNone/>
            </a:pPr>
            <a:r>
              <a:rPr lang="en-US" i="1" dirty="0" smtClean="0"/>
              <a:t>        1. Key=PT</a:t>
            </a:r>
          </a:p>
          <a:p>
            <a:pPr marL="514350" indent="-514350">
              <a:buNone/>
            </a:pPr>
            <a:r>
              <a:rPr lang="en-US" i="1" dirty="0" smtClean="0"/>
              <a:t>       2. Key repeats itself after n period.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686800" cy="550070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Encryption Method</a:t>
            </a:r>
          </a:p>
          <a:p>
            <a:pPr>
              <a:buNone/>
            </a:pPr>
            <a:r>
              <a:rPr lang="en-US" dirty="0" smtClean="0"/>
              <a:t>    1. Symmetric/private(secret) key/one key/same key</a:t>
            </a:r>
          </a:p>
          <a:p>
            <a:pPr>
              <a:buNone/>
            </a:pPr>
            <a:r>
              <a:rPr lang="en-US" dirty="0" smtClean="0"/>
              <a:t>    2. Asymmetric/public key/ key pair/different key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Cryptography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1.Operation Used</a:t>
            </a:r>
            <a:r>
              <a:rPr lang="en-US" dirty="0" smtClean="0"/>
              <a:t>:- Substitution &amp; Transposition</a:t>
            </a:r>
          </a:p>
          <a:p>
            <a:pPr>
              <a:buNone/>
            </a:pPr>
            <a:r>
              <a:rPr lang="en-US" dirty="0" smtClean="0"/>
              <a:t>    2.</a:t>
            </a:r>
            <a:r>
              <a:rPr lang="en-US" i="1" dirty="0" smtClean="0"/>
              <a:t>Key</a:t>
            </a:r>
            <a:r>
              <a:rPr lang="en-US" dirty="0" smtClean="0"/>
              <a:t>:-</a:t>
            </a:r>
          </a:p>
          <a:p>
            <a:pPr>
              <a:buNone/>
            </a:pPr>
            <a:r>
              <a:rPr lang="en-US" dirty="0" smtClean="0"/>
              <a:t>    3.</a:t>
            </a:r>
            <a:r>
              <a:rPr lang="en-US" i="1" dirty="0" smtClean="0"/>
              <a:t>Type of processing</a:t>
            </a:r>
            <a:r>
              <a:rPr lang="en-US" dirty="0" smtClean="0"/>
              <a:t>:- Algorithm types are </a:t>
            </a:r>
            <a:r>
              <a:rPr lang="en-US" dirty="0" smtClean="0">
                <a:solidFill>
                  <a:srgbClr val="7030A0"/>
                </a:solidFill>
              </a:rPr>
              <a:t>block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7030A0"/>
                </a:solidFill>
              </a:rPr>
              <a:t>stream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smtClean="0"/>
              <a:t>4. </a:t>
            </a:r>
            <a:r>
              <a:rPr lang="en-US" i="1" dirty="0" smtClean="0"/>
              <a:t>No. of Rounds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Substitution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Transposition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928926" y="5857892"/>
            <a:ext cx="84010" cy="6429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5-Point Star 5"/>
          <p:cNvSpPr/>
          <p:nvPr/>
        </p:nvSpPr>
        <p:spPr>
          <a:xfrm>
            <a:off x="3286116" y="5857892"/>
            <a:ext cx="1214446" cy="500066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</a:p>
          <a:p>
            <a:pPr algn="ctr"/>
            <a:r>
              <a:rPr lang="en-US" dirty="0" smtClean="0"/>
              <a:t>Cipher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 Fair Square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Used for Manual Encryption Of Data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Invented by Charles Wheatstone in 1854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But known by Lord </a:t>
            </a:r>
            <a:r>
              <a:rPr lang="en-US" dirty="0" err="1" smtClean="0"/>
              <a:t>Playfair</a:t>
            </a:r>
            <a:r>
              <a:rPr lang="en-US" dirty="0" smtClean="0"/>
              <a:t>, who was friend of CW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Playfair</a:t>
            </a:r>
            <a:r>
              <a:rPr lang="en-US" dirty="0" smtClean="0"/>
              <a:t> made this scheme popular &amp; hence his name was used.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Used by British Army in World War 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Australians in World War II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Fast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equipments used.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Important but not critical information.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At the one could break it -&gt;Value of information was nullified.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Crosswords that appears in several Newspapers.</a:t>
            </a:r>
            <a:endParaRPr lang="en-IN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Playfair</a:t>
            </a:r>
            <a:r>
              <a:rPr lang="en-US" dirty="0" smtClean="0"/>
              <a:t> Encryption Scheme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/>
          <a:lstStyle/>
          <a:p>
            <a:r>
              <a:rPr lang="en-US" dirty="0" smtClean="0"/>
              <a:t>Uses to main processes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28728" y="2857496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Playfair</a:t>
            </a:r>
            <a:r>
              <a:rPr lang="en-US" dirty="0" smtClean="0"/>
              <a:t> Cipher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86116" y="3143248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465505" y="3535363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714612" y="3929066"/>
            <a:ext cx="414340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1:Creation &amp; Population Of Matrix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2714612" y="5500702"/>
            <a:ext cx="4214842" cy="928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Step2: Encryption Process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536149" y="5179231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								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 Step 1:Creation &amp; Population Of</a:t>
            </a:r>
            <a:br>
              <a:rPr lang="en-US" dirty="0" smtClean="0"/>
            </a:br>
            <a:r>
              <a:rPr lang="en-US" dirty="0" smtClean="0"/>
              <a:t> Matrix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966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5*5 Matrix table</a:t>
            </a:r>
          </a:p>
          <a:p>
            <a:r>
              <a:rPr lang="en-US" dirty="0" smtClean="0"/>
              <a:t>Used to store keyword &amp; phrase that becomes Key for E,D.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 the keyword in the matrix row-wise: L-&gt;R</a:t>
            </a:r>
          </a:p>
          <a:p>
            <a:pPr marL="514350" indent="-514350">
              <a:buNone/>
            </a:pPr>
            <a:r>
              <a:rPr lang="en-US" dirty="0" smtClean="0"/>
              <a:t>       Top-to-bottom.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Drop duplicate letters.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Fill the remaining spaces in the matrix with the rest of the English alphabets(A-Z) that was not the part of our keyword.</a:t>
            </a:r>
          </a:p>
          <a:p>
            <a:pPr marL="514350" indent="-514350">
              <a:buNone/>
            </a:pPr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Note:-</a:t>
            </a:r>
            <a:r>
              <a:rPr lang="en-US" i="1" dirty="0" smtClean="0">
                <a:solidFill>
                  <a:schemeClr val="accent3">
                    <a:lumMod val="50000"/>
                  </a:schemeClr>
                </a:solidFill>
              </a:rPr>
              <a:t>While doing so, combine I &amp; J in the same cell of the table. If I &amp; J is the part of keyword, disregard both I &amp; J while filling the remaining slots.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						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> Step2: Encryption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PT</a:t>
            </a:r>
            <a:r>
              <a:rPr lang="en-US" dirty="0" smtClean="0"/>
              <a:t> broken into groups of two alphabets.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If both the alphabets are same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only one is left,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 an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after the first alphabet.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new pair &amp; continue.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both the alphabets in the pair appear in the </a:t>
            </a:r>
            <a:r>
              <a:rPr lang="en-US" i="1" dirty="0" smtClean="0">
                <a:solidFill>
                  <a:srgbClr val="C00000"/>
                </a:solidFill>
              </a:rPr>
              <a:t>same row</a:t>
            </a:r>
            <a:r>
              <a:rPr lang="en-US" dirty="0" smtClean="0"/>
              <a:t> of our matrix, replace them with the alphabets of their </a:t>
            </a:r>
            <a:r>
              <a:rPr lang="en-US" i="1" dirty="0" smtClean="0">
                <a:solidFill>
                  <a:srgbClr val="FF0000"/>
                </a:solidFill>
              </a:rPr>
              <a:t>immediate right </a:t>
            </a:r>
            <a:r>
              <a:rPr lang="en-US" dirty="0" smtClean="0"/>
              <a:t>respectively. If the original pair is on the </a:t>
            </a:r>
            <a:r>
              <a:rPr lang="en-US" dirty="0" smtClean="0">
                <a:solidFill>
                  <a:srgbClr val="C00000"/>
                </a:solidFill>
              </a:rPr>
              <a:t>right side of the row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00B050"/>
                </a:solidFill>
              </a:rPr>
              <a:t>wrapping</a:t>
            </a:r>
            <a:r>
              <a:rPr lang="en-US" dirty="0" smtClean="0"/>
              <a:t> around to the </a:t>
            </a:r>
            <a:r>
              <a:rPr lang="en-US" i="1" dirty="0" smtClean="0">
                <a:solidFill>
                  <a:srgbClr val="FF0000"/>
                </a:solidFill>
              </a:rPr>
              <a:t>left side of the row</a:t>
            </a:r>
            <a:r>
              <a:rPr lang="en-US" dirty="0" smtClean="0"/>
              <a:t> happens.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both the alphabets in the pair appear in the </a:t>
            </a:r>
            <a:r>
              <a:rPr lang="en-US" i="1" dirty="0" smtClean="0">
                <a:solidFill>
                  <a:srgbClr val="C00000"/>
                </a:solidFill>
              </a:rPr>
              <a:t>same </a:t>
            </a:r>
            <a:r>
              <a:rPr lang="en-US" i="1" dirty="0" err="1" smtClean="0">
                <a:solidFill>
                  <a:srgbClr val="C00000"/>
                </a:solidFill>
              </a:rPr>
              <a:t>coloum</a:t>
            </a:r>
            <a:r>
              <a:rPr lang="en-US" dirty="0" smtClean="0"/>
              <a:t> of our matrix, replace them with the alphabets of their </a:t>
            </a:r>
            <a:r>
              <a:rPr lang="en-US" i="1" dirty="0" smtClean="0">
                <a:solidFill>
                  <a:srgbClr val="FF0000"/>
                </a:solidFill>
              </a:rPr>
              <a:t>immediate below </a:t>
            </a:r>
            <a:r>
              <a:rPr lang="en-US" dirty="0" smtClean="0"/>
              <a:t>respectively. If the original pair is on the </a:t>
            </a:r>
            <a:r>
              <a:rPr lang="en-US" dirty="0" smtClean="0">
                <a:solidFill>
                  <a:srgbClr val="C00000"/>
                </a:solidFill>
              </a:rPr>
              <a:t>bottom side of the row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00B050"/>
                </a:solidFill>
              </a:rPr>
              <a:t>wrapping</a:t>
            </a:r>
            <a:r>
              <a:rPr lang="en-US" dirty="0" smtClean="0"/>
              <a:t> around to the </a:t>
            </a:r>
            <a:r>
              <a:rPr lang="en-US" i="1" dirty="0" smtClean="0">
                <a:solidFill>
                  <a:srgbClr val="FF0000"/>
                </a:solidFill>
              </a:rPr>
              <a:t>top side of the row</a:t>
            </a:r>
            <a:r>
              <a:rPr lang="en-US" dirty="0" smtClean="0"/>
              <a:t> happens.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If  the alphabets are not in  </a:t>
            </a:r>
            <a:r>
              <a:rPr lang="en-US" i="1" dirty="0" smtClean="0">
                <a:solidFill>
                  <a:srgbClr val="C00000"/>
                </a:solidFill>
              </a:rPr>
              <a:t>same row or column </a:t>
            </a:r>
            <a:r>
              <a:rPr lang="en-US" dirty="0" smtClean="0"/>
              <a:t>of our matrix, replace them with the alphabets in the </a:t>
            </a:r>
            <a:r>
              <a:rPr lang="en-US" i="1" dirty="0" smtClean="0">
                <a:solidFill>
                  <a:srgbClr val="FF0000"/>
                </a:solidFill>
              </a:rPr>
              <a:t>same row </a:t>
            </a:r>
            <a:r>
              <a:rPr lang="en-US" dirty="0" smtClean="0"/>
              <a:t>respectively , but the other pair of the corners of the rectangle defined by the original pair, The order is quite significant here. The first </a:t>
            </a:r>
            <a:r>
              <a:rPr lang="en-US" b="1" dirty="0" smtClean="0"/>
              <a:t>E </a:t>
            </a:r>
            <a:r>
              <a:rPr lang="en-US" dirty="0" smtClean="0"/>
              <a:t>alphabet of the pair is the one that is present on the same row as the first plain text alphabet.</a:t>
            </a:r>
          </a:p>
          <a:p>
            <a:pPr marL="514350" indent="-514350"/>
            <a:r>
              <a:rPr lang="en-US" b="1" dirty="0" smtClean="0"/>
              <a:t>D process works in the opposite direction. We also need to remove the extra X </a:t>
            </a:r>
            <a:r>
              <a:rPr lang="en-US" dirty="0" smtClean="0"/>
              <a:t>alphabets that we had added in step 1# above, if any.</a:t>
            </a:r>
            <a:endParaRPr lang="en-US" b="1" dirty="0" smtClean="0"/>
          </a:p>
          <a:p>
            <a:pPr marL="514350" indent="-514350">
              <a:buFont typeface="+mj-lt"/>
              <a:buAutoNum type="arabicPeriod" startAt="5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/>
          <a:lstStyle/>
          <a:p>
            <a:r>
              <a:rPr lang="en-US" dirty="0" smtClean="0"/>
              <a:t>Works on multiple letters at the same time(</a:t>
            </a:r>
            <a:r>
              <a:rPr lang="en-US" dirty="0" err="1" smtClean="0"/>
              <a:t>i.e</a:t>
            </a:r>
            <a:r>
              <a:rPr lang="en-US" dirty="0" smtClean="0"/>
              <a:t>: </a:t>
            </a:r>
            <a:r>
              <a:rPr lang="en-US" dirty="0" err="1" smtClean="0"/>
              <a:t>Polygraphic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Lester Hill invented this in 1929.</a:t>
            </a:r>
          </a:p>
          <a:p>
            <a:r>
              <a:rPr lang="en-US" dirty="0" smtClean="0"/>
              <a:t>Its roots in Matrix Theory of Mathematics.</a:t>
            </a:r>
          </a:p>
          <a:p>
            <a:r>
              <a:rPr lang="en-US" dirty="0" smtClean="0"/>
              <a:t>Inverse of Matrix</a:t>
            </a:r>
          </a:p>
          <a:p>
            <a:r>
              <a:rPr lang="en-US" dirty="0" smtClean="0"/>
              <a:t>Attack:- Known Plain Text Attack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Encryption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Treat every letter in </a:t>
            </a:r>
            <a:r>
              <a:rPr lang="en-US" b="1" dirty="0" smtClean="0"/>
              <a:t>PT </a:t>
            </a:r>
            <a:r>
              <a:rPr lang="en-US" dirty="0" smtClean="0"/>
              <a:t>message as a number, so that </a:t>
            </a:r>
            <a:r>
              <a:rPr lang="en-US" b="1" dirty="0" smtClean="0"/>
              <a:t>A=0,B=1,…….,Z=25.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PT</a:t>
            </a:r>
            <a:r>
              <a:rPr lang="en-US" dirty="0" smtClean="0"/>
              <a:t> matrix organized as a number.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PT</a:t>
            </a:r>
            <a:r>
              <a:rPr lang="en-US" dirty="0" smtClean="0"/>
              <a:t> is multiplied b</a:t>
            </a:r>
            <a:r>
              <a:rPr lang="en-IN" dirty="0" smtClean="0"/>
              <a:t>y a </a:t>
            </a:r>
            <a:r>
              <a:rPr lang="en-IN" i="1" dirty="0" smtClean="0">
                <a:solidFill>
                  <a:srgbClr val="FF0000"/>
                </a:solidFill>
              </a:rPr>
              <a:t>randomly chosen keys</a:t>
            </a:r>
            <a:r>
              <a:rPr lang="en-IN" dirty="0" smtClean="0"/>
              <a:t>. The key matrix consist of size n*n,</a:t>
            </a:r>
            <a:r>
              <a:rPr lang="en-US" dirty="0" smtClean="0"/>
              <a:t> where n is the number of </a:t>
            </a:r>
            <a:r>
              <a:rPr lang="en-US" b="1" dirty="0" smtClean="0">
                <a:solidFill>
                  <a:srgbClr val="00B050"/>
                </a:solidFill>
              </a:rPr>
              <a:t>rows </a:t>
            </a:r>
            <a:r>
              <a:rPr lang="en-US" dirty="0" smtClean="0"/>
              <a:t>in </a:t>
            </a:r>
            <a:r>
              <a:rPr lang="en-US" b="1" dirty="0" smtClean="0"/>
              <a:t>PT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Multiply the two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compute a mod26 value of the above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Now, translate the numbers to alphabets.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Decryption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 matrix multiply it by the Inverse of original key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mod26 of the above matrix.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Now, translate the numbers to alphabets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Code</a:t>
            </a:r>
          </a:p>
          <a:p>
            <a:pPr lvl="1"/>
            <a:r>
              <a:rPr lang="en-US" dirty="0" smtClean="0"/>
              <a:t>Replacement based on words or semantic structures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Cipher</a:t>
            </a:r>
          </a:p>
          <a:p>
            <a:pPr lvl="1"/>
            <a:r>
              <a:rPr lang="en-US" dirty="0" smtClean="0"/>
              <a:t>Replacement based on symbol</a:t>
            </a:r>
          </a:p>
          <a:p>
            <a:pPr lvl="1"/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Cryptosystem</a:t>
            </a:r>
          </a:p>
          <a:p>
            <a:pPr lvl="1"/>
            <a:r>
              <a:rPr lang="en-US" dirty="0" smtClean="0"/>
              <a:t>A model used for  encryption &amp; </a:t>
            </a:r>
            <a:r>
              <a:rPr lang="en-US" dirty="0" err="1" smtClean="0"/>
              <a:t>dencryption</a:t>
            </a:r>
            <a:r>
              <a:rPr lang="en-US" dirty="0" smtClean="0"/>
              <a:t> process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  <a:p>
            <a:pPr lvl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Transposition Ciphers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A transposition cipher is one that permutes the symbols of the message according to a preset pattern.</a:t>
            </a:r>
          </a:p>
          <a:p>
            <a:pPr lvl="1"/>
            <a:r>
              <a:rPr lang="en-US" dirty="0" smtClean="0"/>
              <a:t>Helps avoid detection of symbols based on correspondence.</a:t>
            </a:r>
          </a:p>
          <a:p>
            <a:pPr lvl="1"/>
            <a:r>
              <a:rPr lang="en-US" dirty="0" smtClean="0"/>
              <a:t>Said to increase </a:t>
            </a:r>
            <a:r>
              <a:rPr lang="en-US" i="1" dirty="0" smtClean="0"/>
              <a:t>diffusion</a:t>
            </a:r>
          </a:p>
          <a:p>
            <a:pPr lvl="2"/>
            <a:r>
              <a:rPr lang="en-US" dirty="0" smtClean="0"/>
              <a:t>Reduce redundancies in plaintext.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Rail Fence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57864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1. Write down the plain text message as a sequence of diagonals(</a:t>
            </a:r>
            <a:r>
              <a:rPr lang="en-IN" i="1" dirty="0" err="1" smtClean="0">
                <a:solidFill>
                  <a:srgbClr val="7030A0"/>
                </a:solidFill>
              </a:rPr>
              <a:t>i.e</a:t>
            </a:r>
            <a:r>
              <a:rPr lang="en-IN" i="1" dirty="0" smtClean="0">
                <a:solidFill>
                  <a:srgbClr val="7030A0"/>
                </a:solidFill>
              </a:rPr>
              <a:t>: zigzag sequence</a:t>
            </a:r>
            <a:r>
              <a:rPr lang="en-IN" dirty="0" smtClean="0"/>
              <a:t>).</a:t>
            </a:r>
          </a:p>
          <a:p>
            <a:pPr>
              <a:buNone/>
            </a:pPr>
            <a:r>
              <a:rPr lang="en-IN" dirty="0" smtClean="0"/>
              <a:t>2. Read the text row-by-row, &amp; write it sequentially.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Original plain text message: </a:t>
            </a:r>
            <a:r>
              <a:rPr lang="en-IN" b="1" dirty="0" smtClean="0">
                <a:solidFill>
                  <a:srgbClr val="7030A0"/>
                </a:solidFill>
              </a:rPr>
              <a:t>Come home tomorrow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we have the cipher text as: </a:t>
            </a:r>
            <a:r>
              <a:rPr lang="en-IN" b="1" dirty="0" err="1" smtClean="0">
                <a:solidFill>
                  <a:srgbClr val="7030A0"/>
                </a:solidFill>
              </a:rPr>
              <a:t>Cmhmtmrooeoeoorw</a:t>
            </a:r>
            <a:endParaRPr lang="en-IN" b="1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Simple too break</a:t>
            </a:r>
            <a:endParaRPr lang="en-IN" dirty="0" smtClean="0"/>
          </a:p>
          <a:p>
            <a:pPr>
              <a:buFont typeface="Wingdings" pitchFamily="2" charset="2"/>
              <a:buChar char="ü"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71810"/>
            <a:ext cx="7072362" cy="127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Simple Columnar Transposition Technique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/>
          <a:lstStyle/>
          <a:p>
            <a:r>
              <a:rPr lang="en-IN" i="1" dirty="0" smtClean="0">
                <a:solidFill>
                  <a:srgbClr val="00B050"/>
                </a:solidFill>
              </a:rPr>
              <a:t>It simply arranges the plain text as a sequence of rows of a rectangle that are read in columns randomly.</a:t>
            </a:r>
          </a:p>
          <a:p>
            <a:pPr>
              <a:buNone/>
            </a:pPr>
            <a:r>
              <a:rPr lang="en-IN" dirty="0" smtClean="0"/>
              <a:t>1. Write the plain text message row-by-row in a rectangle of a pre-defined size.</a:t>
            </a:r>
          </a:p>
          <a:p>
            <a:pPr>
              <a:buNone/>
            </a:pPr>
            <a:r>
              <a:rPr lang="en-IN" dirty="0" smtClean="0"/>
              <a:t>2. Read the message column-by-column. However, it need not be in the order of columns 1,2, 3 etc. It can be any random order such as 2, 3, 1, etc.</a:t>
            </a:r>
          </a:p>
          <a:p>
            <a:pPr>
              <a:buNone/>
            </a:pPr>
            <a:r>
              <a:rPr lang="en-IN" dirty="0" smtClean="0"/>
              <a:t>3. The message thus obtained is the cipher text message.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Trying out a few permutations and combinations of  column  orders quite simple to break into.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21508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Original plain text message: </a:t>
            </a:r>
            <a:r>
              <a:rPr lang="en-IN" b="1" dirty="0" smtClean="0">
                <a:solidFill>
                  <a:srgbClr val="7030A0"/>
                </a:solidFill>
              </a:rPr>
              <a:t>Come home tomorrow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rgbClr val="7030A0"/>
                </a:solidFill>
              </a:rPr>
              <a:t>Let us consider a rectangle with </a:t>
            </a:r>
            <a:r>
              <a:rPr lang="en-IN" i="1" dirty="0" smtClean="0">
                <a:solidFill>
                  <a:srgbClr val="7030A0"/>
                </a:solidFill>
              </a:rPr>
              <a:t>six columns</a:t>
            </a:r>
            <a:r>
              <a:rPr lang="en-IN" dirty="0" smtClean="0">
                <a:solidFill>
                  <a:srgbClr val="7030A0"/>
                </a:solidFill>
              </a:rPr>
              <a:t>. Therefore, when we write the message in the rectangle row-by-row(suppressing spaces), it would look as follows</a:t>
            </a:r>
          </a:p>
          <a:p>
            <a:pPr marL="514350" indent="-514350">
              <a:buAutoNum type="arabicPeriod"/>
            </a:pP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rgbClr val="7030A0"/>
                </a:solidFill>
              </a:rPr>
              <a:t>Now, let us decide the order of columns as some random order, say 4, 6, 1, 2, 5, 3. Then read the text in the order of these columns.</a:t>
            </a:r>
          </a:p>
          <a:p>
            <a:pPr marL="514350" indent="-514350">
              <a:buAutoNum type="arabicPeriod"/>
            </a:pPr>
            <a:r>
              <a:rPr lang="en-IN" dirty="0" smtClean="0"/>
              <a:t>we have the cipher text as: </a:t>
            </a:r>
            <a:r>
              <a:rPr lang="en-IN" b="1" dirty="0" err="1" smtClean="0">
                <a:solidFill>
                  <a:srgbClr val="7030A0"/>
                </a:solidFill>
              </a:rPr>
              <a:t>eowoocmroerhmmto</a:t>
            </a:r>
            <a:r>
              <a:rPr lang="en-IN" dirty="0" smtClean="0">
                <a:solidFill>
                  <a:srgbClr val="7030A0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IN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928934"/>
            <a:ext cx="735811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10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Simple columnar transposition technique with multiple rounds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more complexity &amp; twist using no. of iterations.</a:t>
            </a:r>
          </a:p>
          <a:p>
            <a:r>
              <a:rPr lang="en-US" dirty="0" smtClean="0"/>
              <a:t>Only one additional step is added is given below</a:t>
            </a:r>
          </a:p>
          <a:p>
            <a:r>
              <a:rPr lang="en-US" dirty="0" smtClean="0"/>
              <a:t>Repeat step 1 to 3 as many times as desired.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err="1" smtClean="0"/>
              <a:t>Vernam</a:t>
            </a:r>
            <a:r>
              <a:rPr lang="en-US" dirty="0" smtClean="0"/>
              <a:t> Cipher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524000"/>
            <a:ext cx="792961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00B050"/>
                </a:solidFill>
              </a:rPr>
              <a:t>1920’</a:t>
            </a:r>
            <a:r>
              <a:rPr lang="en-US" dirty="0" smtClean="0"/>
              <a:t>s </a:t>
            </a:r>
            <a:r>
              <a:rPr lang="en-IN" dirty="0" smtClean="0"/>
              <a:t>was first implemented at</a:t>
            </a:r>
            <a:r>
              <a:rPr lang="en-IN" dirty="0" smtClean="0">
                <a:solidFill>
                  <a:srgbClr val="00B050"/>
                </a:solidFill>
              </a:rPr>
              <a:t> AT&amp;T </a:t>
            </a:r>
            <a:r>
              <a:rPr lang="en-IN" dirty="0" smtClean="0"/>
              <a:t>with the help of a device called as the </a:t>
            </a:r>
            <a:r>
              <a:rPr lang="en-IN" dirty="0" err="1" smtClean="0">
                <a:solidFill>
                  <a:srgbClr val="00B050"/>
                </a:solidFill>
              </a:rPr>
              <a:t>Vernam</a:t>
            </a:r>
            <a:r>
              <a:rPr lang="en-IN" dirty="0" smtClean="0">
                <a:solidFill>
                  <a:srgbClr val="00B050"/>
                </a:solidFill>
              </a:rPr>
              <a:t> Machine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dirty="0" smtClean="0"/>
              <a:t>once  an  input  cipher  text  for  transposition  is  used,  it  is  never  used  again  for  any  other message (hence the name </a:t>
            </a:r>
            <a:r>
              <a:rPr lang="en-IN" dirty="0" smtClean="0">
                <a:solidFill>
                  <a:srgbClr val="00B050"/>
                </a:solidFill>
              </a:rPr>
              <a:t>one-time pad</a:t>
            </a:r>
            <a:r>
              <a:rPr lang="en-IN" dirty="0" smtClean="0"/>
              <a:t>).</a:t>
            </a:r>
            <a:endParaRPr lang="en-US" dirty="0" smtClean="0"/>
          </a:p>
          <a:p>
            <a:r>
              <a:rPr lang="en-US" dirty="0" smtClean="0"/>
              <a:t>Random set of </a:t>
            </a:r>
            <a:r>
              <a:rPr lang="en-IN" dirty="0" smtClean="0"/>
              <a:t>non-repeating characters as the input cipher text</a:t>
            </a:r>
            <a:r>
              <a:rPr lang="en-US" dirty="0" smtClean="0"/>
              <a:t> key.</a:t>
            </a:r>
          </a:p>
          <a:p>
            <a:pPr lvl="1"/>
            <a:r>
              <a:rPr lang="en-US" dirty="0" smtClean="0"/>
              <a:t>Same length as message</a:t>
            </a:r>
          </a:p>
          <a:p>
            <a:pPr lvl="1"/>
            <a:r>
              <a:rPr lang="en-US" dirty="0" err="1" smtClean="0"/>
              <a:t>XORed</a:t>
            </a:r>
            <a:r>
              <a:rPr lang="en-US" dirty="0" smtClean="0"/>
              <a:t> with message</a:t>
            </a:r>
          </a:p>
          <a:p>
            <a:r>
              <a:rPr lang="en-US" dirty="0" smtClean="0"/>
              <a:t>Theoretically unbreakable</a:t>
            </a:r>
          </a:p>
          <a:p>
            <a:pPr lvl="1"/>
            <a:r>
              <a:rPr lang="en-US" dirty="0" smtClean="0"/>
              <a:t>Attacker can do no better than guessing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gives no information about plaintext.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Vernam</a:t>
            </a:r>
            <a:r>
              <a:rPr lang="en-US" dirty="0" smtClean="0"/>
              <a:t> Cipher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1. Treat each plain text alphabet as a number in an increasing sequence, i.e. A = 0, B = 1, </a:t>
            </a:r>
            <a:r>
              <a:rPr lang="en-IN" dirty="0" smtClean="0"/>
              <a:t>…Z </a:t>
            </a:r>
            <a:r>
              <a:rPr lang="en-IN" dirty="0" smtClean="0"/>
              <a:t>= 25.</a:t>
            </a:r>
          </a:p>
          <a:p>
            <a:pPr>
              <a:buNone/>
            </a:pPr>
            <a:r>
              <a:rPr lang="en-IN" dirty="0" smtClean="0"/>
              <a:t>2. Do the same for each character of the input cipher text.</a:t>
            </a:r>
          </a:p>
          <a:p>
            <a:pPr>
              <a:buNone/>
            </a:pPr>
            <a:r>
              <a:rPr lang="en-IN" dirty="0" smtClean="0"/>
              <a:t>3. each number corresponding to the plain text alphabet to the corresponding </a:t>
            </a:r>
            <a:r>
              <a:rPr lang="en-IN" dirty="0" smtClean="0"/>
              <a:t>input cipher </a:t>
            </a:r>
            <a:r>
              <a:rPr lang="en-IN" dirty="0" smtClean="0"/>
              <a:t>text alphabet number.</a:t>
            </a:r>
          </a:p>
          <a:p>
            <a:pPr>
              <a:buNone/>
            </a:pPr>
            <a:r>
              <a:rPr lang="en-IN" dirty="0" smtClean="0"/>
              <a:t>4. If the sum thus produced is greater than 26, subtract 26 from it.</a:t>
            </a:r>
          </a:p>
          <a:p>
            <a:pPr>
              <a:buNone/>
            </a:pPr>
            <a:r>
              <a:rPr lang="en-IN" dirty="0" smtClean="0"/>
              <a:t>5. Translate each number of the sum back to the corresponding alphabet. This </a:t>
            </a:r>
            <a:r>
              <a:rPr lang="en-IN" smtClean="0"/>
              <a:t>gives </a:t>
            </a:r>
            <a:r>
              <a:rPr lang="en-IN" smtClean="0"/>
              <a:t>the output </a:t>
            </a:r>
            <a:r>
              <a:rPr lang="en-IN" dirty="0" smtClean="0"/>
              <a:t>cipher text.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Vernam</a:t>
            </a:r>
            <a:r>
              <a:rPr lang="en-US" dirty="0" smtClean="0"/>
              <a:t> Cipher  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286808" cy="57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8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Book Cipher/Running Key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38740"/>
          </a:xfrm>
        </p:spPr>
        <p:txBody>
          <a:bodyPr>
            <a:normAutofit/>
          </a:bodyPr>
          <a:lstStyle/>
          <a:p>
            <a:r>
              <a:rPr lang="en-IN" dirty="0" smtClean="0"/>
              <a:t>For producing cipher text, </a:t>
            </a:r>
            <a:r>
              <a:rPr lang="en-IN" i="1" dirty="0" smtClean="0">
                <a:solidFill>
                  <a:srgbClr val="00B050"/>
                </a:solidFill>
              </a:rPr>
              <a:t>some portion of text from a book is used</a:t>
            </a:r>
            <a:r>
              <a:rPr lang="en-IN" dirty="0" smtClean="0"/>
              <a:t>, which serves the purpose of a one-time pad. </a:t>
            </a:r>
          </a:p>
          <a:p>
            <a:r>
              <a:rPr lang="en-IN" dirty="0" smtClean="0"/>
              <a:t>Thus, the characters from a book are used as one-time pad, and they are </a:t>
            </a:r>
            <a:r>
              <a:rPr lang="en-IN" i="1" dirty="0" smtClean="0">
                <a:solidFill>
                  <a:srgbClr val="00B050"/>
                </a:solidFill>
              </a:rPr>
              <a:t>added</a:t>
            </a:r>
            <a:r>
              <a:rPr lang="en-IN" dirty="0" smtClean="0"/>
              <a:t> to the input plain text message similar to the way a one-time pad works.</a:t>
            </a:r>
          </a:p>
          <a:p>
            <a:r>
              <a:rPr lang="en-IN" dirty="0" smtClean="0"/>
              <a:t>It should be clear that since the one-time pad is discarded after a single use.</a:t>
            </a:r>
          </a:p>
          <a:p>
            <a:r>
              <a:rPr lang="en-IN" dirty="0" smtClean="0"/>
              <a:t>This technique is highly secure and suitable for small plain text message, but is clearly impractical for </a:t>
            </a:r>
            <a:r>
              <a:rPr lang="en-IN" dirty="0" err="1" smtClean="0"/>
              <a:t>largemessages</a:t>
            </a:r>
            <a:r>
              <a:rPr lang="en-IN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Product ciphers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mtClean="0"/>
              <a:t>By themselves, substitution and transposition ciphers are relatively insecure.</a:t>
            </a:r>
          </a:p>
          <a:p>
            <a:r>
              <a:rPr lang="en-US" smtClean="0"/>
              <a:t>By combining these operations, we can produce a secure cipher.</a:t>
            </a:r>
          </a:p>
          <a:p>
            <a:pPr lvl="1"/>
            <a:r>
              <a:rPr lang="en-US" smtClean="0"/>
              <a:t>This is how DES works.</a:t>
            </a:r>
          </a:p>
          <a:p>
            <a:r>
              <a:rPr lang="en-US" smtClean="0"/>
              <a:t>M -&gt; Sub(M) -&gt; Trans(Sub(M)).</a:t>
            </a:r>
          </a:p>
          <a:p>
            <a:pPr lvl="1"/>
            <a:r>
              <a:rPr lang="en-US" smtClean="0"/>
              <a:t>Might go through multiple rounds.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Cryptography</a:t>
            </a:r>
          </a:p>
          <a:p>
            <a:pPr lvl="1"/>
            <a:r>
              <a:rPr lang="en-US" sz="2600" dirty="0" smtClean="0"/>
              <a:t>The science of encrypting or hiding secrets.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Cryptanalysis</a:t>
            </a:r>
          </a:p>
          <a:p>
            <a:pPr lvl="1"/>
            <a:r>
              <a:rPr lang="en-US" sz="2600" dirty="0" smtClean="0"/>
              <a:t>The art &amp; science of decrypting messages or breaking codes and ciphers.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Cryptanalyst</a:t>
            </a:r>
          </a:p>
          <a:p>
            <a:pPr lvl="1"/>
            <a:r>
              <a:rPr lang="en-US" sz="2600" dirty="0" smtClean="0"/>
              <a:t>The hacker/attacker/person who attempts to break.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Cryptology</a:t>
            </a:r>
          </a:p>
          <a:p>
            <a:pPr lvl="1"/>
            <a:r>
              <a:rPr lang="en-US" sz="2600" dirty="0" smtClean="0"/>
              <a:t>The combination of the two.</a:t>
            </a:r>
          </a:p>
          <a:p>
            <a:pPr lvl="1"/>
            <a:endParaRPr lang="en-US" sz="2600" dirty="0" smtClean="0"/>
          </a:p>
          <a:p>
            <a:pPr lvl="1">
              <a:buNone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Symmetric Key Encryption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mtClean="0"/>
              <a:t>The Caesar Cipher and the one-time pad are examples of symmetric-key (secret-key) encryption.</a:t>
            </a:r>
          </a:p>
          <a:p>
            <a:r>
              <a:rPr lang="en-US" smtClean="0"/>
              <a:t>Single key shared by all users.</a:t>
            </a:r>
          </a:p>
          <a:p>
            <a:r>
              <a:rPr lang="en-US" smtClean="0"/>
              <a:t>Fast</a:t>
            </a:r>
          </a:p>
          <a:p>
            <a:r>
              <a:rPr lang="en-US" smtClean="0"/>
              <a:t>How to distribute keys?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Keyspace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i="1" dirty="0" err="1" smtClean="0"/>
              <a:t>keyspace</a:t>
            </a:r>
            <a:r>
              <a:rPr lang="en-US" dirty="0" smtClean="0"/>
              <a:t> is the set of all possible keys.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Caesar  cipher: </a:t>
            </a:r>
            <a:r>
              <a:rPr lang="en-US" dirty="0" err="1" smtClean="0"/>
              <a:t>keyspace</a:t>
            </a:r>
            <a:r>
              <a:rPr lang="en-US" dirty="0" smtClean="0"/>
              <a:t> = {0,1,2,…,25}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Vernam</a:t>
            </a:r>
            <a:r>
              <a:rPr lang="en-US" dirty="0" smtClean="0"/>
              <a:t> cipher: |</a:t>
            </a:r>
            <a:r>
              <a:rPr lang="en-US" dirty="0" err="1" smtClean="0"/>
              <a:t>keyspace</a:t>
            </a:r>
            <a:r>
              <a:rPr lang="en-US" dirty="0" smtClean="0"/>
              <a:t>| = 2</a:t>
            </a:r>
            <a:r>
              <a:rPr lang="en-US" baseline="30000" dirty="0" smtClean="0"/>
              <a:t>n</a:t>
            </a:r>
            <a:r>
              <a:rPr lang="en-US" dirty="0" smtClean="0"/>
              <a:t> –1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Size of the </a:t>
            </a:r>
            <a:r>
              <a:rPr lang="en-US" dirty="0" err="1" smtClean="0"/>
              <a:t>keyspace</a:t>
            </a:r>
            <a:r>
              <a:rPr lang="en-US" dirty="0" smtClean="0"/>
              <a:t> helps us estimate security.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Assumption: exhaustive search is the only way to find a key.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Block Ciphers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mtClean="0"/>
              <a:t>The ciphers we have seen so far are known as </a:t>
            </a:r>
            <a:r>
              <a:rPr lang="en-US" i="1" smtClean="0"/>
              <a:t>block ciphers.</a:t>
            </a:r>
            <a:endParaRPr lang="en-US" smtClean="0"/>
          </a:p>
          <a:p>
            <a:r>
              <a:rPr lang="en-US" smtClean="0"/>
              <a:t>Plaintext is broken into blocks of size </a:t>
            </a:r>
            <a:r>
              <a:rPr lang="en-US" i="1" smtClean="0"/>
              <a:t>k</a:t>
            </a:r>
            <a:r>
              <a:rPr lang="en-US" smtClean="0"/>
              <a:t>.</a:t>
            </a:r>
          </a:p>
          <a:p>
            <a:r>
              <a:rPr lang="en-US" smtClean="0"/>
              <a:t>Each block is encrypted separately.</a:t>
            </a:r>
          </a:p>
          <a:p>
            <a:r>
              <a:rPr lang="en-US" smtClean="0"/>
              <a:t>Advantages: random access, potentially high security</a:t>
            </a:r>
          </a:p>
          <a:p>
            <a:r>
              <a:rPr lang="en-US" smtClean="0"/>
              <a:t>Disadvantages: larger block size needed, patterns retained throughout messages.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mtClean="0"/>
              <a:t>Stream Ciphers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A stream cipher encodes a symbol based on both the key and the encoding of previous symbols.</a:t>
            </a:r>
          </a:p>
          <a:p>
            <a:pPr lvl="1"/>
            <a:r>
              <a:rPr lang="en-US" sz="2400" smtClean="0"/>
              <a:t>C</a:t>
            </a:r>
            <a:r>
              <a:rPr lang="en-US" sz="2400" baseline="-25000" smtClean="0"/>
              <a:t>i</a:t>
            </a:r>
            <a:r>
              <a:rPr lang="en-US" sz="2400" smtClean="0"/>
              <a:t> = M</a:t>
            </a:r>
            <a:r>
              <a:rPr lang="en-US" sz="2400" baseline="-25000" smtClean="0"/>
              <a:t>i  </a:t>
            </a:r>
            <a:r>
              <a:rPr lang="en-US" sz="2400" smtClean="0"/>
              <a:t>XOR K</a:t>
            </a:r>
            <a:r>
              <a:rPr lang="en-US" sz="2400" baseline="-25000" smtClean="0"/>
              <a:t>i </a:t>
            </a:r>
            <a:r>
              <a:rPr lang="en-US" sz="2400" smtClean="0"/>
              <a:t>XOR M</a:t>
            </a:r>
            <a:r>
              <a:rPr lang="en-US" sz="2400" baseline="-25000" smtClean="0"/>
              <a:t>i-1</a:t>
            </a:r>
          </a:p>
          <a:p>
            <a:r>
              <a:rPr lang="en-US" sz="2800" smtClean="0"/>
              <a:t>Advantages: </a:t>
            </a:r>
          </a:p>
          <a:p>
            <a:pPr lvl="1"/>
            <a:r>
              <a:rPr lang="en-US" sz="2400" smtClean="0"/>
              <a:t>can work on smaller block sizes – little memory/processing/buffering needed.</a:t>
            </a:r>
          </a:p>
          <a:p>
            <a:r>
              <a:rPr lang="en-US" sz="2800" smtClean="0"/>
              <a:t>Disadvantages:</a:t>
            </a:r>
          </a:p>
          <a:p>
            <a:pPr lvl="1"/>
            <a:r>
              <a:rPr lang="en-US" sz="2400" smtClean="0"/>
              <a:t>Random access difficult, hard to use large keys.</a:t>
            </a:r>
          </a:p>
          <a:p>
            <a:pPr lvl="1"/>
            <a:r>
              <a:rPr lang="en-US" sz="2400" smtClean="0"/>
              <a:t>Sender and receiver must be synchronized</a:t>
            </a:r>
          </a:p>
          <a:p>
            <a:pPr lvl="2"/>
            <a:r>
              <a:rPr lang="en-US" sz="2000" smtClean="0"/>
              <a:t>Inserted bits can lead to errors.</a:t>
            </a:r>
          </a:p>
          <a:p>
            <a:pPr lvl="1"/>
            <a:endParaRPr 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Plaintext</a:t>
            </a:r>
            <a:r>
              <a:rPr lang="en-US" dirty="0" smtClean="0"/>
              <a:t> – an unencrypted message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Cipher text </a:t>
            </a:r>
            <a:r>
              <a:rPr lang="en-US" dirty="0" smtClean="0"/>
              <a:t>– an encrypted message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Key – </a:t>
            </a:r>
            <a:r>
              <a:rPr lang="en-US" dirty="0" smtClean="0"/>
              <a:t>pattern of alphabets &amp; numbers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Security</a:t>
            </a:r>
            <a:r>
              <a:rPr lang="en-US" dirty="0" smtClean="0"/>
              <a:t>: - a combination of 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Three Era’s of Cryptology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Pre-World War II</a:t>
            </a:r>
          </a:p>
          <a:p>
            <a:pPr lvl="1"/>
            <a:r>
              <a:rPr lang="en-US" dirty="0" smtClean="0"/>
              <a:t>Cryptography  as  a craft</a:t>
            </a:r>
          </a:p>
          <a:p>
            <a:pPr lvl="1"/>
            <a:r>
              <a:rPr lang="en-US" dirty="0" smtClean="0"/>
              <a:t>Widely used, but few provable techniques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1940s-1970</a:t>
            </a:r>
          </a:p>
          <a:p>
            <a:pPr lvl="1"/>
            <a:r>
              <a:rPr lang="en-US" dirty="0" smtClean="0"/>
              <a:t>Secret key encryption introduced</a:t>
            </a:r>
          </a:p>
          <a:p>
            <a:pPr lvl="1"/>
            <a:r>
              <a:rPr lang="en-US" dirty="0" smtClean="0"/>
              <a:t>Information theory used to characterize security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1970-present</a:t>
            </a:r>
          </a:p>
          <a:p>
            <a:pPr lvl="1"/>
            <a:r>
              <a:rPr lang="en-US" dirty="0" smtClean="0"/>
              <a:t>Public key systems introduced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Substitution Ciphers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Plain text are replaced by other character, number, symbols according to a key.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Substitution is said to add </a:t>
            </a:r>
            <a:r>
              <a:rPr lang="en-US" sz="2400" i="1" dirty="0" smtClean="0"/>
              <a:t>confusion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Measure of the relationship between plaintext and cipher text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SUBSTITUTION  TECHNIQUES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785926"/>
            <a:ext cx="797245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0034" y="3214686"/>
            <a:ext cx="7858180" cy="3286148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Caesar Cipher</a:t>
            </a:r>
          </a:p>
          <a:p>
            <a:r>
              <a:rPr lang="en-IN" dirty="0" smtClean="0"/>
              <a:t>Modified Version of Caesar Cipher</a:t>
            </a:r>
          </a:p>
          <a:p>
            <a:r>
              <a:rPr lang="en-IN" dirty="0" smtClean="0"/>
              <a:t>Mono-alphabetic Cipher</a:t>
            </a:r>
          </a:p>
          <a:p>
            <a:r>
              <a:rPr lang="en-IN" dirty="0" smtClean="0"/>
              <a:t>Homophonic Substitution Cipher</a:t>
            </a:r>
          </a:p>
          <a:p>
            <a:r>
              <a:rPr lang="en-IN" dirty="0" smtClean="0"/>
              <a:t>Polygram Substitution Cipher</a:t>
            </a:r>
          </a:p>
          <a:p>
            <a:r>
              <a:rPr lang="en-IN" dirty="0" err="1" smtClean="0"/>
              <a:t>Polyalphabetic</a:t>
            </a:r>
            <a:r>
              <a:rPr lang="en-IN" dirty="0" smtClean="0"/>
              <a:t>  Substitution  Cipher</a:t>
            </a:r>
          </a:p>
          <a:p>
            <a:r>
              <a:rPr lang="en-US" dirty="0" err="1" smtClean="0"/>
              <a:t>Playfair</a:t>
            </a:r>
            <a:r>
              <a:rPr lang="en-US" dirty="0" smtClean="0"/>
              <a:t>  Square</a:t>
            </a:r>
          </a:p>
          <a:p>
            <a:r>
              <a:rPr lang="en-US" dirty="0" smtClean="0"/>
              <a:t>Hill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Early cryptography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71612"/>
            <a:ext cx="8458200" cy="5286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Caesar cipher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Julius Caesar  in 100 B.C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Replace each letter </a:t>
            </a:r>
            <a:r>
              <a:rPr lang="en-US" sz="2400" i="1" dirty="0" smtClean="0">
                <a:solidFill>
                  <a:srgbClr val="FF0000"/>
                </a:solidFill>
              </a:rPr>
              <a:t>l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with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>
                <a:solidFill>
                  <a:srgbClr val="FF0000"/>
                </a:solidFill>
              </a:rPr>
              <a:t> +3) mod 26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“Attack at dawn”                            becomes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Dwwdfn</a:t>
            </a:r>
            <a:r>
              <a:rPr lang="en-US" sz="2400" dirty="0" smtClean="0"/>
              <a:t>  </a:t>
            </a:r>
            <a:r>
              <a:rPr lang="en-US" sz="2400" dirty="0" err="1" smtClean="0"/>
              <a:t>dw</a:t>
            </a:r>
            <a:r>
              <a:rPr lang="en-US" sz="2400" dirty="0" smtClean="0"/>
              <a:t>  </a:t>
            </a:r>
            <a:r>
              <a:rPr lang="en-US" sz="2400" dirty="0" err="1" smtClean="0"/>
              <a:t>gdzq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Two components: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Algorithm: Shift characters by a fixed amount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Key: the fixed amount.</a:t>
            </a:r>
          </a:p>
          <a:p>
            <a:pPr lvl="1">
              <a:lnSpc>
                <a:spcPct val="90000"/>
              </a:lnSpc>
            </a:pPr>
            <a:r>
              <a:rPr lang="en-US" i="1" u="sng" dirty="0" smtClean="0">
                <a:solidFill>
                  <a:srgbClr val="7030A0"/>
                </a:solidFill>
              </a:rPr>
              <a:t>Uniform Scheme </a:t>
            </a:r>
            <a:r>
              <a:rPr lang="en-US" dirty="0" smtClean="0"/>
              <a:t>of substitution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4" name="Right Arrow 3"/>
          <p:cNvSpPr/>
          <p:nvPr/>
        </p:nvSpPr>
        <p:spPr>
          <a:xfrm flipH="1">
            <a:off x="4000496" y="3286124"/>
            <a:ext cx="16430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Cipher Text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 flipH="1">
            <a:off x="4000496" y="2786058"/>
            <a:ext cx="164307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Plain text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678</TotalTime>
  <Words>2458</Words>
  <Application>Microsoft Office PowerPoint</Application>
  <PresentationFormat>On-screen Show (4:3)</PresentationFormat>
  <Paragraphs>294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Flow</vt:lpstr>
      <vt:lpstr>UNIT 2</vt:lpstr>
      <vt:lpstr>Content…</vt:lpstr>
      <vt:lpstr>Terminology</vt:lpstr>
      <vt:lpstr>Terminology</vt:lpstr>
      <vt:lpstr>Terminology</vt:lpstr>
      <vt:lpstr>Three Era’s of Cryptology</vt:lpstr>
      <vt:lpstr>Substitution Ciphers</vt:lpstr>
      <vt:lpstr>SUBSTITUTION  TECHNIQUES</vt:lpstr>
      <vt:lpstr>Early cryptography</vt:lpstr>
      <vt:lpstr>Caesar Cipher</vt:lpstr>
      <vt:lpstr>Modified Version of Caesar Cipher </vt:lpstr>
      <vt:lpstr>Weaknesses of the Caesar Cipher</vt:lpstr>
      <vt:lpstr>Attempt to Break Modified Caesar Cipher Text Using All Possibilities</vt:lpstr>
      <vt:lpstr>Mono-alphabetic Cipher</vt:lpstr>
      <vt:lpstr>Slide 15</vt:lpstr>
      <vt:lpstr>Homophonic substitution cipher</vt:lpstr>
      <vt:lpstr>Polygram Cipher</vt:lpstr>
      <vt:lpstr>Poly-alphabetic Cipher</vt:lpstr>
      <vt:lpstr>Example of Poly-alphabetic Cipher  </vt:lpstr>
      <vt:lpstr>Slide 20</vt:lpstr>
      <vt:lpstr>Play Fair Square</vt:lpstr>
      <vt:lpstr>Use</vt:lpstr>
      <vt:lpstr>Playfair Encryption Scheme</vt:lpstr>
      <vt:lpstr>                           Step 1:Creation &amp; Population Of  Matrix </vt:lpstr>
      <vt:lpstr>             Step2: Encryption Process</vt:lpstr>
      <vt:lpstr>Continue…</vt:lpstr>
      <vt:lpstr>Hill Cipher</vt:lpstr>
      <vt:lpstr>Encryption Steps</vt:lpstr>
      <vt:lpstr>Decryption Steps</vt:lpstr>
      <vt:lpstr>Transposition Ciphers</vt:lpstr>
      <vt:lpstr>Rail Fence Technique</vt:lpstr>
      <vt:lpstr>Simple Columnar Transposition Technique</vt:lpstr>
      <vt:lpstr>Slide 33</vt:lpstr>
      <vt:lpstr>Simple columnar transposition technique with multiple rounds</vt:lpstr>
      <vt:lpstr>Vernam Cipher</vt:lpstr>
      <vt:lpstr>Vernam Cipher Algorithm</vt:lpstr>
      <vt:lpstr>Example of Vernam Cipher  </vt:lpstr>
      <vt:lpstr>Book Cipher/Running Key Cipher</vt:lpstr>
      <vt:lpstr>Product ciphers</vt:lpstr>
      <vt:lpstr>Symmetric Key Encryption</vt:lpstr>
      <vt:lpstr>Keyspace</vt:lpstr>
      <vt:lpstr>Block Ciphers</vt:lpstr>
      <vt:lpstr>Stream Ciphers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Administrator</dc:creator>
  <cp:lastModifiedBy>Administrator</cp:lastModifiedBy>
  <cp:revision>57</cp:revision>
  <dcterms:created xsi:type="dcterms:W3CDTF">2014-12-30T05:15:45Z</dcterms:created>
  <dcterms:modified xsi:type="dcterms:W3CDTF">2016-01-05T04:53:15Z</dcterms:modified>
</cp:coreProperties>
</file>