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95" r:id="rId3"/>
    <p:sldId id="309" r:id="rId4"/>
    <p:sldId id="296" r:id="rId5"/>
    <p:sldId id="297" r:id="rId6"/>
    <p:sldId id="257" r:id="rId7"/>
    <p:sldId id="286" r:id="rId8"/>
    <p:sldId id="287" r:id="rId9"/>
    <p:sldId id="285" r:id="rId10"/>
    <p:sldId id="259" r:id="rId11"/>
    <p:sldId id="260" r:id="rId12"/>
    <p:sldId id="261" r:id="rId13"/>
    <p:sldId id="262" r:id="rId14"/>
    <p:sldId id="263" r:id="rId15"/>
    <p:sldId id="264" r:id="rId16"/>
    <p:sldId id="299" r:id="rId17"/>
    <p:sldId id="265" r:id="rId18"/>
    <p:sldId id="288" r:id="rId19"/>
    <p:sldId id="266" r:id="rId20"/>
    <p:sldId id="291" r:id="rId21"/>
    <p:sldId id="267" r:id="rId22"/>
    <p:sldId id="289" r:id="rId23"/>
    <p:sldId id="268" r:id="rId24"/>
    <p:sldId id="292" r:id="rId25"/>
    <p:sldId id="269" r:id="rId26"/>
    <p:sldId id="271" r:id="rId27"/>
    <p:sldId id="293" r:id="rId28"/>
    <p:sldId id="270" r:id="rId29"/>
    <p:sldId id="300" r:id="rId30"/>
    <p:sldId id="301" r:id="rId31"/>
    <p:sldId id="302" r:id="rId32"/>
    <p:sldId id="303" r:id="rId33"/>
    <p:sldId id="304" r:id="rId34"/>
    <p:sldId id="310" r:id="rId35"/>
    <p:sldId id="305" r:id="rId36"/>
    <p:sldId id="307" r:id="rId37"/>
    <p:sldId id="311" r:id="rId38"/>
    <p:sldId id="308" r:id="rId39"/>
    <p:sldId id="272" r:id="rId40"/>
    <p:sldId id="273" r:id="rId41"/>
    <p:sldId id="274" r:id="rId42"/>
    <p:sldId id="275" r:id="rId43"/>
    <p:sldId id="276" r:id="rId44"/>
    <p:sldId id="277" r:id="rId45"/>
    <p:sldId id="278" r:id="rId46"/>
    <p:sldId id="294" r:id="rId47"/>
    <p:sldId id="312" r:id="rId48"/>
    <p:sldId id="279" r:id="rId49"/>
    <p:sldId id="280" r:id="rId50"/>
    <p:sldId id="281" r:id="rId51"/>
    <p:sldId id="28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29" autoAdjust="0"/>
    <p:restoredTop sz="94660"/>
  </p:normalViewPr>
  <p:slideViewPr>
    <p:cSldViewPr>
      <p:cViewPr>
        <p:scale>
          <a:sx n="64" d="100"/>
          <a:sy n="64" d="100"/>
        </p:scale>
        <p:origin x="-486" y="-12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3CA546-8E8F-4828-84AE-584F506C5845}" type="datetimeFigureOut">
              <a:rPr lang="en-US" smtClean="0"/>
              <a:pPr/>
              <a:t>1/12/2017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05E8E9-71BE-433E-87B0-7D95E52BCF7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smit</a:t>
            </a:r>
            <a:endParaRPr lang="en-IN" dirty="0"/>
          </a:p>
        </p:txBody>
      </p:sp>
      <p:sp>
        <p:nvSpPr>
          <p:cNvPr id="4" name="Slide Number Placeholder 3"/>
          <p:cNvSpPr>
            <a:spLocks noGrp="1"/>
          </p:cNvSpPr>
          <p:nvPr>
            <p:ph type="sldNum" sz="quarter" idx="10"/>
          </p:nvPr>
        </p:nvSpPr>
        <p:spPr/>
        <p:txBody>
          <a:bodyPr/>
          <a:lstStyle/>
          <a:p>
            <a:fld id="{0505E8E9-71BE-433E-87B0-7D95E52BCF72}" type="slidenum">
              <a:rPr lang="en-IN" smtClean="0"/>
              <a:pPr/>
              <a:t>17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05E8E9-71BE-433E-87B0-7D95E52BCF72}" type="slidenum">
              <a:rPr lang="en-IN" smtClean="0"/>
              <a:pPr/>
              <a:t>21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particular</a:t>
            </a:r>
            <a:endParaRPr lang="en-IN" dirty="0"/>
          </a:p>
        </p:txBody>
      </p:sp>
      <p:sp>
        <p:nvSpPr>
          <p:cNvPr id="4" name="Slide Number Placeholder 3"/>
          <p:cNvSpPr>
            <a:spLocks noGrp="1"/>
          </p:cNvSpPr>
          <p:nvPr>
            <p:ph type="sldNum" sz="quarter" idx="10"/>
          </p:nvPr>
        </p:nvSpPr>
        <p:spPr/>
        <p:txBody>
          <a:bodyPr/>
          <a:lstStyle/>
          <a:p>
            <a:fld id="{0505E8E9-71BE-433E-87B0-7D95E52BCF72}" type="slidenum">
              <a:rPr lang="en-IN" smtClean="0"/>
              <a:pPr/>
              <a:t>29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05E8E9-71BE-433E-87B0-7D95E52BCF72}" type="slidenum">
              <a:rPr lang="en-IN" smtClean="0"/>
              <a:pPr/>
              <a:t>30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B85E704-E779-4472-AEA5-A39E2DA2F0ED}" type="datetimeFigureOut">
              <a:rPr lang="en-US" smtClean="0"/>
              <a:pPr/>
              <a:t>1/12/2017</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7150ABD3-9A7B-446B-A239-5E7EABF483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85E704-E779-4472-AEA5-A39E2DA2F0ED}" type="datetimeFigureOut">
              <a:rPr lang="en-US" smtClean="0"/>
              <a:pPr/>
              <a:t>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85E704-E779-4472-AEA5-A39E2DA2F0ED}" type="datetimeFigureOut">
              <a:rPr lang="en-US" smtClean="0"/>
              <a:pPr/>
              <a:t>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B85E704-E779-4472-AEA5-A39E2DA2F0ED}" type="datetimeFigureOut">
              <a:rPr lang="en-US" smtClean="0"/>
              <a:pPr/>
              <a:t>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85E704-E779-4472-AEA5-A39E2DA2F0ED}" type="datetimeFigureOut">
              <a:rPr lang="en-US" smtClean="0"/>
              <a:pPr/>
              <a:t>1/12/2017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50ABD3-9A7B-446B-A239-5E7EABF483DF}"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85E704-E779-4472-AEA5-A39E2DA2F0ED}" type="datetimeFigureOut">
              <a:rPr lang="en-US" smtClean="0"/>
              <a:pPr/>
              <a:t>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B85E704-E779-4472-AEA5-A39E2DA2F0ED}" type="datetimeFigureOut">
              <a:rPr lang="en-US" smtClean="0"/>
              <a:pPr/>
              <a:t>1/12/2017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B85E704-E779-4472-AEA5-A39E2DA2F0ED}" type="datetimeFigureOut">
              <a:rPr lang="en-US" smtClean="0"/>
              <a:pPr/>
              <a:t>1/12/2017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5E704-E779-4472-AEA5-A39E2DA2F0ED}" type="datetimeFigureOut">
              <a:rPr lang="en-US" smtClean="0"/>
              <a:pPr/>
              <a:t>1/12/2017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B85E704-E779-4472-AEA5-A39E2DA2F0ED}" type="datetimeFigureOut">
              <a:rPr lang="en-US" smtClean="0"/>
              <a:pPr/>
              <a:t>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50ABD3-9A7B-446B-A239-5E7EABF483D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B85E704-E779-4472-AEA5-A39E2DA2F0ED}" type="datetimeFigureOut">
              <a:rPr lang="en-US" smtClean="0"/>
              <a:pPr/>
              <a:t>1/12/2017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7150ABD3-9A7B-446B-A239-5E7EABF483DF}"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B85E704-E779-4472-AEA5-A39E2DA2F0ED}" type="datetimeFigureOut">
              <a:rPr lang="en-US" smtClean="0"/>
              <a:pPr/>
              <a:t>1/12/2017</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150ABD3-9A7B-446B-A239-5E7EABF483DF}"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1</a:t>
            </a:r>
            <a:endParaRPr lang="en-IN" dirty="0"/>
          </a:p>
        </p:txBody>
      </p:sp>
      <p:sp>
        <p:nvSpPr>
          <p:cNvPr id="3" name="Subtitle 2"/>
          <p:cNvSpPr>
            <a:spLocks noGrp="1"/>
          </p:cNvSpPr>
          <p:nvPr>
            <p:ph type="subTitle" idx="1"/>
          </p:nvPr>
        </p:nvSpPr>
        <p:spPr/>
        <p:txBody>
          <a:bodyPr/>
          <a:lstStyle/>
          <a:p>
            <a:r>
              <a:rPr lang="en-US" dirty="0"/>
              <a:t>Security Basics</a:t>
            </a:r>
            <a:endParaRPr lang="en-IN" dirty="0"/>
          </a:p>
          <a:p>
            <a:endParaRPr lang="en-IN" dirty="0"/>
          </a:p>
        </p:txBody>
      </p:sp>
      <p:pic>
        <p:nvPicPr>
          <p:cNvPr id="1026" name="Picture 2"/>
          <p:cNvPicPr>
            <a:picLocks noChangeAspect="1" noChangeArrowheads="1"/>
          </p:cNvPicPr>
          <p:nvPr/>
        </p:nvPicPr>
        <p:blipFill>
          <a:blip r:embed="rId2"/>
          <a:srcRect/>
          <a:stretch>
            <a:fillRect/>
          </a:stretch>
        </p:blipFill>
        <p:spPr bwMode="auto">
          <a:xfrm>
            <a:off x="3428992" y="1071546"/>
            <a:ext cx="2095500" cy="21812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a:t>The Need for Security(</a:t>
            </a:r>
            <a:r>
              <a:rPr lang="en-US" sz="3700" dirty="0"/>
              <a:t>Current Scenario</a:t>
            </a:r>
            <a:r>
              <a:rPr lang="en-US" dirty="0"/>
              <a:t>)</a:t>
            </a:r>
            <a:endParaRPr lang="en-IN" dirty="0"/>
          </a:p>
        </p:txBody>
      </p:sp>
      <p:sp>
        <p:nvSpPr>
          <p:cNvPr id="3" name="Content Placeholder 2"/>
          <p:cNvSpPr>
            <a:spLocks noGrp="1"/>
          </p:cNvSpPr>
          <p:nvPr>
            <p:ph idx="1"/>
          </p:nvPr>
        </p:nvSpPr>
        <p:spPr>
          <a:xfrm>
            <a:off x="357158" y="1500174"/>
            <a:ext cx="8229600" cy="5357826"/>
          </a:xfrm>
        </p:spPr>
        <p:txBody>
          <a:bodyPr/>
          <a:lstStyle/>
          <a:p>
            <a:r>
              <a:rPr lang="en-US" dirty="0"/>
              <a:t>Now a days </a:t>
            </a:r>
            <a:r>
              <a:rPr lang="en-US" dirty="0">
                <a:solidFill>
                  <a:schemeClr val="tx1">
                    <a:lumMod val="50000"/>
                    <a:lumOff val="50000"/>
                  </a:schemeClr>
                </a:solidFill>
              </a:rPr>
              <a:t>Importance</a:t>
            </a:r>
            <a:r>
              <a:rPr lang="en-US" dirty="0"/>
              <a:t> of data was truly realized.</a:t>
            </a:r>
          </a:p>
          <a:p>
            <a:pPr>
              <a:buFont typeface="Wingdings" pitchFamily="2" charset="2"/>
              <a:buChar char="ü"/>
            </a:pPr>
            <a:r>
              <a:rPr lang="en-US" i="1" dirty="0">
                <a:solidFill>
                  <a:schemeClr val="accent4">
                    <a:lumMod val="50000"/>
                  </a:schemeClr>
                </a:solidFill>
              </a:rPr>
              <a:t>Financial &amp; Personal data</a:t>
            </a:r>
          </a:p>
          <a:p>
            <a:r>
              <a:rPr lang="en-US" dirty="0">
                <a:solidFill>
                  <a:srgbClr val="FF0000"/>
                </a:solidFill>
              </a:rPr>
              <a:t>Therefore various areas in security began to </a:t>
            </a:r>
            <a:r>
              <a:rPr lang="en-IN" dirty="0">
                <a:solidFill>
                  <a:srgbClr val="FF0000"/>
                </a:solidFill>
              </a:rPr>
              <a:t>gain prominence. </a:t>
            </a:r>
          </a:p>
          <a:p>
            <a:r>
              <a:rPr lang="en-US" dirty="0"/>
              <a:t>Ty</a:t>
            </a:r>
            <a:r>
              <a:rPr lang="en-IN" dirty="0" err="1"/>
              <a:t>pical</a:t>
            </a:r>
            <a:r>
              <a:rPr lang="en-IN" dirty="0"/>
              <a:t> Examples of Basic Security Mechanism:</a:t>
            </a:r>
          </a:p>
          <a:p>
            <a:pPr>
              <a:buFont typeface="Wingdings" pitchFamily="2" charset="2"/>
              <a:buChar char="ü"/>
            </a:pPr>
            <a:r>
              <a:rPr lang="en-US" dirty="0">
                <a:solidFill>
                  <a:schemeClr val="accent4">
                    <a:lumMod val="50000"/>
                  </a:schemeClr>
                </a:solidFill>
              </a:rPr>
              <a:t>Authenticate a User-&gt;id, pw</a:t>
            </a:r>
          </a:p>
          <a:p>
            <a:pPr>
              <a:buFont typeface="Wingdings" pitchFamily="2" charset="2"/>
              <a:buChar char="ü"/>
            </a:pPr>
            <a:r>
              <a:rPr lang="en-US" dirty="0">
                <a:solidFill>
                  <a:schemeClr val="accent4">
                    <a:lumMod val="50000"/>
                  </a:schemeClr>
                </a:solidFill>
              </a:rPr>
              <a:t>Encode-&gt;DB-&gt;Not Visible to user who do not have the </a:t>
            </a:r>
            <a:r>
              <a:rPr lang="en-US" dirty="0">
                <a:solidFill>
                  <a:schemeClr val="tx1">
                    <a:lumMod val="50000"/>
                    <a:lumOff val="50000"/>
                  </a:schemeClr>
                </a:solidFill>
              </a:rPr>
              <a:t>right permission</a:t>
            </a:r>
            <a:r>
              <a:rPr lang="en-US" dirty="0">
                <a:solidFill>
                  <a:schemeClr val="accent4">
                    <a:lumMod val="50000"/>
                  </a:schemeClr>
                </a:solidFill>
              </a:rPr>
              <a:t>.</a:t>
            </a:r>
          </a:p>
          <a:p>
            <a:r>
              <a:rPr lang="en-US" i="1" dirty="0">
                <a:solidFill>
                  <a:schemeClr val="tx1">
                    <a:lumMod val="50000"/>
                    <a:lumOff val="50000"/>
                  </a:schemeClr>
                </a:solidFill>
              </a:rPr>
              <a:t>Organization employed their own mechanism.</a:t>
            </a:r>
          </a:p>
          <a:p>
            <a:pPr>
              <a:buFont typeface="Wingdings" pitchFamily="2" charset="2"/>
              <a:buChar char="ü"/>
            </a:pPr>
            <a:endParaRPr lang="en-US" dirty="0">
              <a:solidFill>
                <a:schemeClr val="accent4">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Need for Security In Modern Life</a:t>
            </a:r>
            <a:endParaRPr lang="en-IN" dirty="0"/>
          </a:p>
        </p:txBody>
      </p:sp>
      <p:sp>
        <p:nvSpPr>
          <p:cNvPr id="3" name="Content Placeholder 2"/>
          <p:cNvSpPr>
            <a:spLocks noGrp="1"/>
          </p:cNvSpPr>
          <p:nvPr>
            <p:ph idx="1"/>
          </p:nvPr>
        </p:nvSpPr>
        <p:spPr/>
        <p:txBody>
          <a:bodyPr/>
          <a:lstStyle/>
          <a:p>
            <a:r>
              <a:rPr lang="en-US" dirty="0"/>
              <a:t>Internet took the world by </a:t>
            </a:r>
            <a:r>
              <a:rPr lang="en-US" b="1" dirty="0">
                <a:solidFill>
                  <a:schemeClr val="accent4">
                    <a:lumMod val="50000"/>
                  </a:schemeClr>
                </a:solidFill>
              </a:rPr>
              <a:t>storm.</a:t>
            </a:r>
          </a:p>
          <a:p>
            <a:r>
              <a:rPr lang="en-US" dirty="0"/>
              <a:t>Technology Improved</a:t>
            </a:r>
          </a:p>
          <a:p>
            <a:r>
              <a:rPr lang="en-US" dirty="0"/>
              <a:t>Communication Infrastructure became extremely mature. </a:t>
            </a:r>
          </a:p>
          <a:p>
            <a:r>
              <a:rPr lang="en-US" dirty="0"/>
              <a:t>Newer &amp; newer applications begins to developed for various </a:t>
            </a:r>
            <a:r>
              <a:rPr lang="en-US" dirty="0">
                <a:solidFill>
                  <a:schemeClr val="tx1">
                    <a:lumMod val="50000"/>
                    <a:lumOff val="50000"/>
                  </a:schemeClr>
                </a:solidFill>
              </a:rPr>
              <a:t>user demands &amp; need. </a:t>
            </a:r>
          </a:p>
          <a:p>
            <a:r>
              <a:rPr lang="en-US" i="1" dirty="0">
                <a:solidFill>
                  <a:srgbClr val="FF0000"/>
                </a:solidFill>
              </a:rPr>
              <a:t>Soon peoples realized that basic security measures were not quite enough.</a:t>
            </a:r>
            <a:endParaRPr lang="en-IN" i="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Information traveling from a client to a server over the internet.</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500034" y="1935163"/>
            <a:ext cx="7920011" cy="438943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US" dirty="0"/>
              <a:t>Some real time attacks </a:t>
            </a:r>
            <a:endParaRPr lang="en-IN" dirty="0"/>
          </a:p>
        </p:txBody>
      </p:sp>
      <p:sp>
        <p:nvSpPr>
          <p:cNvPr id="3" name="Content Placeholder 2"/>
          <p:cNvSpPr>
            <a:spLocks noGrp="1"/>
          </p:cNvSpPr>
          <p:nvPr>
            <p:ph idx="1"/>
          </p:nvPr>
        </p:nvSpPr>
        <p:spPr>
          <a:xfrm>
            <a:off x="457200" y="1214422"/>
            <a:ext cx="8229600" cy="5110178"/>
          </a:xfrm>
        </p:spPr>
        <p:txBody>
          <a:bodyPr>
            <a:normAutofit lnSpcReduction="10000"/>
          </a:bodyPr>
          <a:lstStyle/>
          <a:p>
            <a:r>
              <a:rPr lang="en-US" dirty="0"/>
              <a:t>Russian Attacker </a:t>
            </a:r>
            <a:r>
              <a:rPr lang="en-US" b="1" dirty="0">
                <a:solidFill>
                  <a:srgbClr val="00B0F0"/>
                </a:solidFill>
              </a:rPr>
              <a:t>Maxim </a:t>
            </a:r>
            <a:r>
              <a:rPr lang="en-US" dirty="0"/>
              <a:t>actually manage to intruder into a merchant Internet site &amp; obtained 300,000 credit card numbers from its DB.</a:t>
            </a:r>
          </a:p>
          <a:p>
            <a:r>
              <a:rPr lang="en-US" dirty="0"/>
              <a:t>He then attempted extortion by demanding protection money($100,000) from the merchant.</a:t>
            </a:r>
          </a:p>
          <a:p>
            <a:r>
              <a:rPr lang="en-US" dirty="0"/>
              <a:t>The merchant refused to oblige.</a:t>
            </a:r>
          </a:p>
          <a:p>
            <a:r>
              <a:rPr lang="en-US" b="1" dirty="0">
                <a:solidFill>
                  <a:srgbClr val="00B0F0"/>
                </a:solidFill>
              </a:rPr>
              <a:t>Following this, the attacker published about 25,000 of the credit card numbers on the internet!</a:t>
            </a:r>
          </a:p>
          <a:p>
            <a:r>
              <a:rPr lang="en-US" b="1" dirty="0">
                <a:solidFill>
                  <a:srgbClr val="00B0F0"/>
                </a:solidFill>
              </a:rPr>
              <a:t>Some banks reissued all the credit cards at a cost of $20 per card &amp; others forewarned their customers about unusual entries in their statements. </a:t>
            </a:r>
            <a:endParaRPr lang="en-IN" b="1" dirty="0">
              <a:solidFill>
                <a:srgbClr val="00B0F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a:t>Consequences of Attack</a:t>
            </a:r>
            <a:endParaRPr lang="en-IN" dirty="0"/>
          </a:p>
        </p:txBody>
      </p:sp>
      <p:sp>
        <p:nvSpPr>
          <p:cNvPr id="3" name="Content Placeholder 2"/>
          <p:cNvSpPr>
            <a:spLocks noGrp="1"/>
          </p:cNvSpPr>
          <p:nvPr>
            <p:ph idx="1"/>
          </p:nvPr>
        </p:nvSpPr>
        <p:spPr>
          <a:xfrm>
            <a:off x="457200" y="1357298"/>
            <a:ext cx="8229600" cy="4967302"/>
          </a:xfrm>
        </p:spPr>
        <p:txBody>
          <a:bodyPr/>
          <a:lstStyle/>
          <a:p>
            <a:r>
              <a:rPr lang="en-US" dirty="0"/>
              <a:t>Great Losses-both in terms of finance &amp; goodwill.</a:t>
            </a:r>
          </a:p>
          <a:p>
            <a:r>
              <a:rPr lang="en-US" dirty="0"/>
              <a:t>Cost of attack $20*300000=$6M</a:t>
            </a:r>
          </a:p>
          <a:p>
            <a:r>
              <a:rPr lang="en-US" b="1" dirty="0">
                <a:solidFill>
                  <a:schemeClr val="accent3">
                    <a:lumMod val="50000"/>
                  </a:schemeClr>
                </a:solidFill>
              </a:rPr>
              <a:t>Another Example:-</a:t>
            </a:r>
          </a:p>
          <a:p>
            <a:r>
              <a:rPr lang="en-US" dirty="0">
                <a:solidFill>
                  <a:srgbClr val="FF0000"/>
                </a:solidFill>
              </a:rPr>
              <a:t>1999 Swedish hacker broke into Microsoft’s Hotmail Website &amp; created a mirror site.</a:t>
            </a:r>
          </a:p>
          <a:p>
            <a:r>
              <a:rPr lang="en-US" dirty="0">
                <a:solidFill>
                  <a:srgbClr val="FF0000"/>
                </a:solidFill>
              </a:rPr>
              <a:t>This allowed anyone to enter any Hotmail user’s email id &amp; read their emails.</a:t>
            </a:r>
          </a:p>
          <a:p>
            <a:r>
              <a:rPr lang="en-US" dirty="0">
                <a:solidFill>
                  <a:srgbClr val="FF0000"/>
                </a:solidFill>
              </a:rPr>
              <a:t>2005 survey about the losses that occur due to successful attacks on security. </a:t>
            </a:r>
            <a:r>
              <a:rPr lang="en-US" b="1" dirty="0">
                <a:solidFill>
                  <a:schemeClr val="accent3">
                    <a:lumMod val="50000"/>
                  </a:schemeClr>
                </a:solidFill>
              </a:rPr>
              <a:t>$455,848,000</a:t>
            </a:r>
          </a:p>
          <a:p>
            <a:r>
              <a:rPr lang="en-US" dirty="0">
                <a:solidFill>
                  <a:srgbClr val="FF0000"/>
                </a:solidFill>
              </a:rPr>
              <a:t>Next year this figure reduced to </a:t>
            </a:r>
            <a:r>
              <a:rPr lang="en-US" b="1" dirty="0">
                <a:solidFill>
                  <a:schemeClr val="accent3">
                    <a:lumMod val="50000"/>
                  </a:schemeClr>
                </a:solidFill>
              </a:rPr>
              <a:t>$201,757340!</a:t>
            </a:r>
            <a:endParaRPr lang="en-IN" b="1" dirty="0">
              <a:solidFill>
                <a:schemeClr val="accent3">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428628"/>
          </a:xfrm>
        </p:spPr>
        <p:txBody>
          <a:bodyPr>
            <a:normAutofit fontScale="90000"/>
          </a:bodyPr>
          <a:lstStyle/>
          <a:p>
            <a:r>
              <a:rPr lang="en-US" dirty="0"/>
              <a:t>Modern Nature Of Attack</a:t>
            </a:r>
            <a:endParaRPr lang="en-IN" dirty="0"/>
          </a:p>
        </p:txBody>
      </p:sp>
      <p:sp>
        <p:nvSpPr>
          <p:cNvPr id="3" name="Content Placeholder 2"/>
          <p:cNvSpPr>
            <a:spLocks noGrp="1"/>
          </p:cNvSpPr>
          <p:nvPr>
            <p:ph idx="1"/>
          </p:nvPr>
        </p:nvSpPr>
        <p:spPr>
          <a:xfrm>
            <a:off x="457200" y="928670"/>
            <a:ext cx="8229600" cy="5929330"/>
          </a:xfrm>
        </p:spPr>
        <p:txBody>
          <a:bodyPr>
            <a:normAutofit lnSpcReduction="10000"/>
          </a:bodyPr>
          <a:lstStyle/>
          <a:p>
            <a:pPr marL="514350" indent="-514350">
              <a:buFont typeface="+mj-lt"/>
              <a:buAutoNum type="arabicPeriod"/>
            </a:pPr>
            <a:r>
              <a:rPr lang="en-US" b="1" i="1" dirty="0">
                <a:solidFill>
                  <a:schemeClr val="tx1">
                    <a:lumMod val="50000"/>
                    <a:lumOff val="50000"/>
                  </a:schemeClr>
                </a:solidFill>
              </a:rPr>
              <a:t>Automating Attacks</a:t>
            </a:r>
            <a:r>
              <a:rPr lang="en-US" dirty="0"/>
              <a:t>:-</a:t>
            </a:r>
          </a:p>
          <a:p>
            <a:pPr>
              <a:buFont typeface="Wingdings" pitchFamily="2" charset="2"/>
              <a:buChar char="ü"/>
            </a:pPr>
            <a:r>
              <a:rPr lang="en-US" dirty="0">
                <a:solidFill>
                  <a:srgbClr val="FF0000"/>
                </a:solidFill>
              </a:rPr>
              <a:t>Traditional Attack</a:t>
            </a:r>
            <a:r>
              <a:rPr lang="en-US" dirty="0"/>
              <a:t>: </a:t>
            </a:r>
            <a:r>
              <a:rPr lang="en-US" dirty="0">
                <a:solidFill>
                  <a:schemeClr val="accent3">
                    <a:lumMod val="50000"/>
                  </a:schemeClr>
                </a:solidFill>
              </a:rPr>
              <a:t>Produce Coins using  machinery &amp; Bring them into circulation</a:t>
            </a:r>
            <a:r>
              <a:rPr lang="en-US" dirty="0"/>
              <a:t>.</a:t>
            </a:r>
          </a:p>
          <a:p>
            <a:pPr>
              <a:buFont typeface="Wingdings" pitchFamily="2" charset="2"/>
              <a:buChar char="ü"/>
            </a:pPr>
            <a:r>
              <a:rPr lang="en-US" dirty="0">
                <a:solidFill>
                  <a:srgbClr val="FF0000"/>
                </a:solidFill>
              </a:rPr>
              <a:t>Modern Attack</a:t>
            </a:r>
            <a:r>
              <a:rPr lang="en-US" dirty="0"/>
              <a:t>: </a:t>
            </a:r>
            <a:r>
              <a:rPr lang="en-US" dirty="0">
                <a:solidFill>
                  <a:schemeClr val="accent3">
                    <a:lumMod val="50000"/>
                  </a:schemeClr>
                </a:solidFill>
              </a:rPr>
              <a:t>Steal  half a dollar from million accounts in a few minutes time digitally.</a:t>
            </a:r>
          </a:p>
          <a:p>
            <a:pPr marL="514350" indent="-514350">
              <a:buNone/>
            </a:pPr>
            <a:r>
              <a:rPr lang="en-US" dirty="0">
                <a:solidFill>
                  <a:schemeClr val="tx1">
                    <a:lumMod val="50000"/>
                    <a:lumOff val="50000"/>
                  </a:schemeClr>
                </a:solidFill>
              </a:rPr>
              <a:t>2. </a:t>
            </a:r>
            <a:r>
              <a:rPr lang="en-US" b="1" dirty="0">
                <a:solidFill>
                  <a:schemeClr val="tx1">
                    <a:lumMod val="50000"/>
                    <a:lumOff val="50000"/>
                  </a:schemeClr>
                </a:solidFill>
              </a:rPr>
              <a:t>Privacy Concern</a:t>
            </a:r>
            <a:r>
              <a:rPr lang="en-US" dirty="0">
                <a:solidFill>
                  <a:schemeClr val="tx1">
                    <a:lumMod val="50000"/>
                    <a:lumOff val="50000"/>
                  </a:schemeClr>
                </a:solidFill>
              </a:rPr>
              <a:t>:-</a:t>
            </a:r>
            <a:r>
              <a:rPr lang="en-US" dirty="0">
                <a:solidFill>
                  <a:schemeClr val="accent3">
                    <a:lumMod val="50000"/>
                  </a:schemeClr>
                </a:solidFill>
              </a:rPr>
              <a:t>Every Company  are collecting &amp; processing lots of information about us. Without we </a:t>
            </a:r>
          </a:p>
          <a:p>
            <a:pPr marL="514350" indent="-514350">
              <a:buNone/>
            </a:pPr>
            <a:r>
              <a:rPr lang="en-US" dirty="0">
                <a:solidFill>
                  <a:schemeClr val="accent3">
                    <a:lumMod val="50000"/>
                  </a:schemeClr>
                </a:solidFill>
              </a:rPr>
              <a:t>     realizing when &amp; how it is going to be used. </a:t>
            </a:r>
          </a:p>
          <a:p>
            <a:pPr marL="514350" indent="-514350">
              <a:buNone/>
            </a:pPr>
            <a:r>
              <a:rPr lang="en-US" dirty="0">
                <a:solidFill>
                  <a:schemeClr val="accent3">
                    <a:lumMod val="50000"/>
                  </a:schemeClr>
                </a:solidFill>
              </a:rPr>
              <a:t>3. </a:t>
            </a:r>
            <a:r>
              <a:rPr lang="en-US" b="1" dirty="0">
                <a:solidFill>
                  <a:schemeClr val="tx1">
                    <a:lumMod val="50000"/>
                    <a:lumOff val="50000"/>
                  </a:schemeClr>
                </a:solidFill>
              </a:rPr>
              <a:t>Distance does not matter</a:t>
            </a:r>
            <a:r>
              <a:rPr lang="en-US" dirty="0">
                <a:solidFill>
                  <a:schemeClr val="tx1">
                    <a:lumMod val="50000"/>
                    <a:lumOff val="50000"/>
                  </a:schemeClr>
                </a:solidFill>
              </a:rPr>
              <a:t>:- </a:t>
            </a:r>
            <a:r>
              <a:rPr lang="en-US" dirty="0">
                <a:solidFill>
                  <a:schemeClr val="accent3">
                    <a:lumMod val="50000"/>
                  </a:schemeClr>
                </a:solidFill>
              </a:rPr>
              <a:t>Attack Can be launched from the distance.</a:t>
            </a:r>
          </a:p>
          <a:p>
            <a:pPr marL="514350" indent="-514350">
              <a:buNone/>
            </a:pPr>
            <a:r>
              <a:rPr lang="en-US" dirty="0" err="1">
                <a:solidFill>
                  <a:schemeClr val="tx1">
                    <a:lumMod val="50000"/>
                    <a:lumOff val="50000"/>
                  </a:schemeClr>
                </a:solidFill>
              </a:rPr>
              <a:t>E.g</a:t>
            </a:r>
            <a:r>
              <a:rPr lang="en-US" dirty="0">
                <a:solidFill>
                  <a:schemeClr val="tx1">
                    <a:lumMod val="50000"/>
                    <a:lumOff val="50000"/>
                  </a:schemeClr>
                </a:solidFill>
              </a:rPr>
              <a:t>:- </a:t>
            </a:r>
            <a:r>
              <a:rPr lang="en-US" dirty="0">
                <a:solidFill>
                  <a:srgbClr val="00B050"/>
                </a:solidFill>
              </a:rPr>
              <a:t>In 1995, a Russian hacker broke into Citibank’s computer remotely, stealing $12M.</a:t>
            </a:r>
          </a:p>
          <a:p>
            <a:pPr marL="514350" indent="-514350">
              <a:buNone/>
            </a:pPr>
            <a:r>
              <a:rPr lang="en-US" dirty="0">
                <a:solidFill>
                  <a:srgbClr val="FFC000"/>
                </a:solidFill>
              </a:rPr>
              <a:t>      Although the attacker  was traced, it was very difficult to get extradited him for the court case.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1.2 ELEMENTS OF INFORMATION SECURITY</a:t>
            </a:r>
            <a:br>
              <a:rPr lang="en-US" sz="4000" dirty="0"/>
            </a:br>
            <a:endParaRPr lang="en-IN" sz="4000" dirty="0"/>
          </a:p>
        </p:txBody>
      </p:sp>
      <p:sp>
        <p:nvSpPr>
          <p:cNvPr id="3" name="Content Placeholder 2"/>
          <p:cNvSpPr>
            <a:spLocks noGrp="1"/>
          </p:cNvSpPr>
          <p:nvPr>
            <p:ph idx="1"/>
          </p:nvPr>
        </p:nvSpPr>
        <p:spPr>
          <a:xfrm>
            <a:off x="457200" y="1285860"/>
            <a:ext cx="8229600" cy="5038740"/>
          </a:xfrm>
        </p:spPr>
        <p:txBody>
          <a:bodyPr/>
          <a:lstStyle/>
          <a:p>
            <a:r>
              <a:rPr lang="en-US" dirty="0">
                <a:solidFill>
                  <a:schemeClr val="tx1">
                    <a:lumMod val="50000"/>
                    <a:lumOff val="50000"/>
                  </a:schemeClr>
                </a:solidFill>
              </a:rPr>
              <a:t>This will Help us understand the</a:t>
            </a:r>
            <a:r>
              <a:rPr lang="en-US" u="sng" dirty="0">
                <a:solidFill>
                  <a:schemeClr val="accent3">
                    <a:lumMod val="75000"/>
                  </a:schemeClr>
                </a:solidFill>
              </a:rPr>
              <a:t> attacks </a:t>
            </a:r>
            <a:r>
              <a:rPr lang="en-US" dirty="0">
                <a:solidFill>
                  <a:schemeClr val="tx1">
                    <a:lumMod val="50000"/>
                    <a:lumOff val="50000"/>
                  </a:schemeClr>
                </a:solidFill>
              </a:rPr>
              <a:t>better &amp; also help us in thinking about the possible</a:t>
            </a:r>
            <a:r>
              <a:rPr lang="en-US" u="sng" dirty="0">
                <a:solidFill>
                  <a:schemeClr val="accent3">
                    <a:lumMod val="75000"/>
                  </a:schemeClr>
                </a:solidFill>
              </a:rPr>
              <a:t> solution </a:t>
            </a:r>
            <a:r>
              <a:rPr lang="en-US" dirty="0">
                <a:solidFill>
                  <a:schemeClr val="tx1">
                    <a:lumMod val="50000"/>
                    <a:lumOff val="50000"/>
                  </a:schemeClr>
                </a:solidFill>
              </a:rPr>
              <a:t>to tackle it.</a:t>
            </a:r>
          </a:p>
          <a:p>
            <a:r>
              <a:rPr lang="en-US" dirty="0">
                <a:solidFill>
                  <a:schemeClr val="tx1">
                    <a:lumMod val="50000"/>
                    <a:lumOff val="50000"/>
                  </a:schemeClr>
                </a:solidFill>
              </a:rPr>
              <a:t>Information Security provide services to user.</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00066"/>
          </a:xfrm>
        </p:spPr>
        <p:txBody>
          <a:bodyPr>
            <a:normAutofit fontScale="90000"/>
          </a:bodyPr>
          <a:lstStyle/>
          <a:p>
            <a:r>
              <a:rPr lang="en-US" dirty="0"/>
              <a:t>Principle/Goals Of Security</a:t>
            </a:r>
            <a:endParaRPr lang="en-IN" dirty="0"/>
          </a:p>
        </p:txBody>
      </p:sp>
      <p:sp>
        <p:nvSpPr>
          <p:cNvPr id="3" name="Content Placeholder 2"/>
          <p:cNvSpPr>
            <a:spLocks noGrp="1"/>
          </p:cNvSpPr>
          <p:nvPr>
            <p:ph idx="1"/>
          </p:nvPr>
        </p:nvSpPr>
        <p:spPr>
          <a:xfrm>
            <a:off x="457200" y="1000108"/>
            <a:ext cx="8229600" cy="5857892"/>
          </a:xfrm>
        </p:spPr>
        <p:txBody>
          <a:bodyPr>
            <a:normAutofit/>
          </a:bodyPr>
          <a:lstStyle/>
          <a:p>
            <a:r>
              <a:rPr lang="en-US" dirty="0">
                <a:solidFill>
                  <a:schemeClr val="tx1">
                    <a:lumMod val="50000"/>
                    <a:lumOff val="50000"/>
                  </a:schemeClr>
                </a:solidFill>
              </a:rPr>
              <a:t>These r the 4 chief principles of security.</a:t>
            </a:r>
          </a:p>
          <a:p>
            <a:pPr marL="514350" indent="-514350">
              <a:buAutoNum type="arabicPeriod"/>
            </a:pPr>
            <a:r>
              <a:rPr lang="en-US" dirty="0">
                <a:solidFill>
                  <a:srgbClr val="FF0000"/>
                </a:solidFill>
              </a:rPr>
              <a:t>Confidentiality:-</a:t>
            </a:r>
            <a:r>
              <a:rPr lang="en-US" dirty="0"/>
              <a:t> </a:t>
            </a:r>
            <a:r>
              <a:rPr lang="en-US" dirty="0">
                <a:solidFill>
                  <a:schemeClr val="accent3">
                    <a:lumMod val="50000"/>
                  </a:schemeClr>
                </a:solidFill>
              </a:rPr>
              <a:t>Is </a:t>
            </a:r>
            <a:r>
              <a:rPr lang="en-US" dirty="0" err="1">
                <a:solidFill>
                  <a:schemeClr val="accent3">
                    <a:lumMod val="50000"/>
                  </a:schemeClr>
                </a:solidFill>
              </a:rPr>
              <a:t>msg</a:t>
            </a:r>
            <a:r>
              <a:rPr lang="en-US" dirty="0">
                <a:solidFill>
                  <a:schemeClr val="accent3">
                    <a:lumMod val="50000"/>
                  </a:schemeClr>
                </a:solidFill>
              </a:rPr>
              <a:t> seen by someone else?</a:t>
            </a:r>
          </a:p>
          <a:p>
            <a:pPr marL="514350" indent="-514350">
              <a:buAutoNum type="arabicPeriod"/>
            </a:pPr>
            <a:r>
              <a:rPr lang="en-US" dirty="0">
                <a:solidFill>
                  <a:srgbClr val="FF0000"/>
                </a:solidFill>
              </a:rPr>
              <a:t>Authentication:</a:t>
            </a:r>
            <a:r>
              <a:rPr lang="en-US" dirty="0"/>
              <a:t>- </a:t>
            </a:r>
            <a:r>
              <a:rPr lang="en-US" dirty="0">
                <a:solidFill>
                  <a:schemeClr val="accent3">
                    <a:lumMod val="50000"/>
                  </a:schemeClr>
                </a:solidFill>
              </a:rPr>
              <a:t>Do u trust the sender of </a:t>
            </a:r>
            <a:r>
              <a:rPr lang="en-US" dirty="0" err="1">
                <a:solidFill>
                  <a:schemeClr val="accent3">
                    <a:lumMod val="50000"/>
                  </a:schemeClr>
                </a:solidFill>
              </a:rPr>
              <a:t>msg</a:t>
            </a:r>
            <a:r>
              <a:rPr lang="en-US" dirty="0">
                <a:solidFill>
                  <a:schemeClr val="accent3">
                    <a:lumMod val="50000"/>
                  </a:schemeClr>
                </a:solidFill>
              </a:rPr>
              <a:t>?</a:t>
            </a:r>
          </a:p>
          <a:p>
            <a:pPr marL="514350" indent="-514350">
              <a:buAutoNum type="arabicPeriod"/>
            </a:pPr>
            <a:r>
              <a:rPr lang="en-US" dirty="0">
                <a:solidFill>
                  <a:srgbClr val="FF0000"/>
                </a:solidFill>
              </a:rPr>
              <a:t>Integrity:</a:t>
            </a:r>
            <a:r>
              <a:rPr lang="en-US" dirty="0"/>
              <a:t>- </a:t>
            </a:r>
            <a:r>
              <a:rPr lang="en-US" dirty="0">
                <a:solidFill>
                  <a:schemeClr val="accent3">
                    <a:lumMod val="50000"/>
                  </a:schemeClr>
                </a:solidFill>
              </a:rPr>
              <a:t>Is the meg changed during transmit?</a:t>
            </a:r>
          </a:p>
          <a:p>
            <a:pPr marL="514350" indent="-514350">
              <a:buAutoNum type="arabicPeriod"/>
            </a:pPr>
            <a:r>
              <a:rPr lang="en-US" dirty="0">
                <a:solidFill>
                  <a:srgbClr val="FF0000"/>
                </a:solidFill>
              </a:rPr>
              <a:t>Non-repudiation:- </a:t>
            </a:r>
            <a:r>
              <a:rPr lang="en-US" dirty="0">
                <a:solidFill>
                  <a:schemeClr val="accent3">
                    <a:lumMod val="50000"/>
                  </a:schemeClr>
                </a:solidFill>
              </a:rPr>
              <a:t>Can sender refute the </a:t>
            </a:r>
            <a:r>
              <a:rPr lang="en-US" dirty="0" err="1">
                <a:solidFill>
                  <a:schemeClr val="accent3">
                    <a:lumMod val="50000"/>
                  </a:schemeClr>
                </a:solidFill>
              </a:rPr>
              <a:t>msg</a:t>
            </a:r>
            <a:r>
              <a:rPr lang="en-US" dirty="0">
                <a:solidFill>
                  <a:schemeClr val="accent3">
                    <a:lumMod val="50000"/>
                  </a:schemeClr>
                </a:solidFill>
              </a:rPr>
              <a:t>?</a:t>
            </a:r>
          </a:p>
          <a:p>
            <a:pPr marL="514350" indent="-514350"/>
            <a:r>
              <a:rPr lang="en-US" i="1" dirty="0">
                <a:solidFill>
                  <a:schemeClr val="tx1">
                    <a:lumMod val="50000"/>
                    <a:lumOff val="50000"/>
                  </a:schemeClr>
                </a:solidFill>
              </a:rPr>
              <a:t>Above principles r related to a particular message.</a:t>
            </a:r>
          </a:p>
          <a:p>
            <a:pPr marL="514350" indent="-514350"/>
            <a:r>
              <a:rPr lang="en-US" i="1" dirty="0">
                <a:solidFill>
                  <a:srgbClr val="FFC000"/>
                </a:solidFill>
              </a:rPr>
              <a:t>There r 2 more linked to overall system as a whole.</a:t>
            </a:r>
          </a:p>
          <a:p>
            <a:pPr marL="514350" indent="-514350">
              <a:buFont typeface="+mj-lt"/>
              <a:buAutoNum type="arabicPeriod" startAt="5"/>
            </a:pPr>
            <a:r>
              <a:rPr lang="en-US" dirty="0">
                <a:solidFill>
                  <a:srgbClr val="FF0000"/>
                </a:solidFill>
              </a:rPr>
              <a:t>Access Control:- </a:t>
            </a:r>
            <a:r>
              <a:rPr lang="en-US" dirty="0">
                <a:solidFill>
                  <a:schemeClr val="accent3">
                    <a:lumMod val="50000"/>
                  </a:schemeClr>
                </a:solidFill>
              </a:rPr>
              <a:t>Who can Access what? [ACL]</a:t>
            </a:r>
          </a:p>
          <a:p>
            <a:pPr marL="514350" indent="-514350">
              <a:buFont typeface="+mj-lt"/>
              <a:buAutoNum type="arabicPeriod" startAt="5"/>
            </a:pPr>
            <a:r>
              <a:rPr lang="en-US" dirty="0">
                <a:solidFill>
                  <a:srgbClr val="FF0000"/>
                </a:solidFill>
              </a:rPr>
              <a:t>Availability:- </a:t>
            </a:r>
            <a:r>
              <a:rPr lang="en-US" dirty="0">
                <a:solidFill>
                  <a:schemeClr val="accent3">
                    <a:lumMod val="50000"/>
                  </a:schemeClr>
                </a:solidFill>
              </a:rPr>
              <a:t>Information should be available timely.</a:t>
            </a:r>
          </a:p>
          <a:p>
            <a:pPr marL="514350" indent="-514350">
              <a:buFont typeface="+mj-lt"/>
              <a:buAutoNum type="arabicPeriod" startAt="5"/>
            </a:pPr>
            <a:endParaRPr lang="en-US" dirty="0">
              <a:solidFill>
                <a:schemeClr val="accent3">
                  <a:lumMod val="50000"/>
                </a:schemeClr>
              </a:solidFill>
            </a:endParaRPr>
          </a:p>
          <a:p>
            <a:pPr marL="514350" indent="-514350">
              <a:buAutoNum type="arabicPeriod"/>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Confidentiality</a:t>
            </a:r>
            <a:endParaRPr lang="en-IN" dirty="0"/>
          </a:p>
        </p:txBody>
      </p:sp>
      <p:sp>
        <p:nvSpPr>
          <p:cNvPr id="3" name="Content Placeholder 2"/>
          <p:cNvSpPr>
            <a:spLocks noGrp="1"/>
          </p:cNvSpPr>
          <p:nvPr>
            <p:ph idx="1"/>
          </p:nvPr>
        </p:nvSpPr>
        <p:spPr>
          <a:xfrm>
            <a:off x="457200" y="1935480"/>
            <a:ext cx="8258204" cy="4389120"/>
          </a:xfrm>
        </p:spPr>
        <p:txBody>
          <a:bodyPr/>
          <a:lstStyle/>
          <a:p>
            <a:pPr algn="just">
              <a:lnSpc>
                <a:spcPct val="90000"/>
              </a:lnSpc>
            </a:pPr>
            <a:r>
              <a:rPr lang="en-US" sz="2800" dirty="0"/>
              <a:t>Confidentiality is the process of preventing disclosure of information to unauthorized individuals or systems. </a:t>
            </a:r>
          </a:p>
          <a:p>
            <a:pPr algn="just">
              <a:lnSpc>
                <a:spcPct val="90000"/>
              </a:lnSpc>
              <a:buNone/>
            </a:pPr>
            <a:endParaRPr lang="en-US" sz="2800" dirty="0"/>
          </a:p>
          <a:p>
            <a:pPr algn="just">
              <a:lnSpc>
                <a:spcPct val="90000"/>
              </a:lnSpc>
              <a:buNone/>
            </a:pPr>
            <a:r>
              <a:rPr lang="en-US" sz="2800" dirty="0"/>
              <a:t>Examples: Credit card</a:t>
            </a:r>
          </a:p>
          <a:p>
            <a:pPr>
              <a:lnSpc>
                <a:spcPct val="90000"/>
              </a:lnSpc>
              <a:buNone/>
            </a:pPr>
            <a:endParaRPr lang="en-US" sz="2800" dirty="0"/>
          </a:p>
          <a:p>
            <a:pPr>
              <a:lnSpc>
                <a:spcPct val="90000"/>
              </a:lnSpc>
            </a:pPr>
            <a:r>
              <a:rPr lang="en-US" sz="2800" dirty="0"/>
              <a:t>Confidentiality is necessary, but not sufficient to maintain privacy</a:t>
            </a:r>
          </a:p>
          <a:p>
            <a:pPr algn="just">
              <a:lnSpc>
                <a:spcPct val="90000"/>
              </a:lnSpc>
            </a:pP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Interception Causes Loss of Message Confidentiality</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00034" y="2272506"/>
            <a:ext cx="8215370" cy="37147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r>
              <a:rPr lang="en-US" dirty="0"/>
              <a:t>CONTENT</a:t>
            </a:r>
            <a:endParaRPr lang="en-IN" dirty="0"/>
          </a:p>
        </p:txBody>
      </p:sp>
      <p:sp>
        <p:nvSpPr>
          <p:cNvPr id="3" name="Content Placeholder 2"/>
          <p:cNvSpPr>
            <a:spLocks noGrp="1"/>
          </p:cNvSpPr>
          <p:nvPr>
            <p:ph idx="1"/>
          </p:nvPr>
        </p:nvSpPr>
        <p:spPr>
          <a:xfrm>
            <a:off x="457200" y="1142984"/>
            <a:ext cx="8229600" cy="5181616"/>
          </a:xfrm>
        </p:spPr>
        <p:txBody>
          <a:bodyPr>
            <a:normAutofit lnSpcReduction="10000"/>
          </a:bodyPr>
          <a:lstStyle/>
          <a:p>
            <a:pPr marL="514350" indent="-514350">
              <a:buFont typeface="+mj-lt"/>
              <a:buAutoNum type="arabicPeriod"/>
            </a:pPr>
            <a:r>
              <a:rPr lang="en-US" dirty="0"/>
              <a:t>INTRODUCTION</a:t>
            </a:r>
          </a:p>
          <a:p>
            <a:pPr marL="514350" indent="-514350">
              <a:buFont typeface="+mj-lt"/>
              <a:buAutoNum type="arabicPeriod"/>
            </a:pPr>
            <a:r>
              <a:rPr lang="en-US" dirty="0"/>
              <a:t>SECURITY</a:t>
            </a:r>
          </a:p>
          <a:p>
            <a:pPr marL="514350" indent="-514350">
              <a:buFont typeface="+mj-lt"/>
              <a:buAutoNum type="arabicPeriod"/>
            </a:pPr>
            <a:r>
              <a:rPr lang="en-US" dirty="0"/>
              <a:t>ELEMENTS OF INFORMATION SECURITY</a:t>
            </a:r>
          </a:p>
          <a:p>
            <a:pPr marL="514350" indent="-514350">
              <a:buFont typeface="+mj-lt"/>
              <a:buAutoNum type="arabicPeriod"/>
            </a:pPr>
            <a:r>
              <a:rPr lang="en-US" dirty="0"/>
              <a:t>SECURITY POLICY</a:t>
            </a:r>
          </a:p>
          <a:p>
            <a:pPr marL="514350" indent="-514350">
              <a:buFont typeface="+mj-lt"/>
              <a:buAutoNum type="arabicPeriod"/>
            </a:pPr>
            <a:r>
              <a:rPr lang="en-US" dirty="0"/>
              <a:t>SECURITY TECHNIQUES</a:t>
            </a:r>
          </a:p>
          <a:p>
            <a:pPr marL="514350" indent="-514350">
              <a:buFont typeface="+mj-lt"/>
              <a:buAutoNum type="arabicPeriod"/>
            </a:pPr>
            <a:r>
              <a:rPr lang="en-US" dirty="0"/>
              <a:t>STEPS FOR BETTER SECURITY</a:t>
            </a:r>
          </a:p>
          <a:p>
            <a:pPr marL="514350" indent="-514350">
              <a:buFont typeface="+mj-lt"/>
              <a:buAutoNum type="arabicPeriod"/>
            </a:pPr>
            <a:r>
              <a:rPr lang="en-US" dirty="0"/>
              <a:t>CATEGORY OF COMPUTER SECURITY</a:t>
            </a:r>
          </a:p>
          <a:p>
            <a:pPr marL="514350" indent="-514350">
              <a:buFont typeface="+mj-lt"/>
              <a:buAutoNum type="arabicPeriod"/>
            </a:pPr>
            <a:r>
              <a:rPr lang="en-US" dirty="0"/>
              <a:t>THE OPERATIONAL MODEL OF N/W SECURITY</a:t>
            </a:r>
          </a:p>
          <a:p>
            <a:pPr marL="514350" indent="-514350">
              <a:buFont typeface="+mj-lt"/>
              <a:buAutoNum type="arabicPeriod"/>
            </a:pPr>
            <a:r>
              <a:rPr lang="en-US" dirty="0"/>
              <a:t>SECURITY SERVICES</a:t>
            </a:r>
          </a:p>
          <a:p>
            <a:pPr marL="514350" indent="-514350">
              <a:buFont typeface="+mj-lt"/>
              <a:buAutoNum type="arabicPeriod"/>
            </a:pPr>
            <a:r>
              <a:rPr lang="en-US" dirty="0"/>
              <a:t>BASIC N/W SECURITY TERMINOLOGY</a:t>
            </a:r>
          </a:p>
          <a:p>
            <a:pPr marL="514350" indent="-514350">
              <a:buFont typeface="+mj-lt"/>
              <a:buAutoNum type="arabicPeriod"/>
            </a:pPr>
            <a:r>
              <a:rPr lang="en-US" dirty="0"/>
              <a:t>SECURITY ATTACKS</a:t>
            </a:r>
          </a:p>
          <a:p>
            <a:pPr marL="514350" indent="-514350">
              <a:buFont typeface="+mj-lt"/>
              <a:buAutoNum type="arabicPeriod"/>
            </a:pPr>
            <a:endParaRPr lang="en-IN" dirty="0"/>
          </a:p>
          <a:p>
            <a:pPr marL="514350" indent="-514350">
              <a:buFont typeface="+mj-lt"/>
              <a:buAutoNum type="arabicPeriod"/>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fontScale="90000"/>
          </a:bodyPr>
          <a:lstStyle/>
          <a:p>
            <a:r>
              <a:rPr lang="en-US" dirty="0"/>
              <a:t>Authenticity</a:t>
            </a:r>
            <a:endParaRPr lang="en-IN" dirty="0"/>
          </a:p>
        </p:txBody>
      </p:sp>
      <p:sp>
        <p:nvSpPr>
          <p:cNvPr id="3" name="Content Placeholder 2"/>
          <p:cNvSpPr>
            <a:spLocks noGrp="1"/>
          </p:cNvSpPr>
          <p:nvPr>
            <p:ph idx="1"/>
          </p:nvPr>
        </p:nvSpPr>
        <p:spPr>
          <a:xfrm>
            <a:off x="457200" y="1643050"/>
            <a:ext cx="8258204" cy="4681550"/>
          </a:xfrm>
        </p:spPr>
        <p:txBody>
          <a:bodyPr/>
          <a:lstStyle/>
          <a:p>
            <a:pPr algn="just">
              <a:lnSpc>
                <a:spcPct val="90000"/>
              </a:lnSpc>
            </a:pPr>
            <a:r>
              <a:rPr lang="en-US" sz="2400" dirty="0"/>
              <a:t>In computing, e-Business and information security it is necessary to ensure that the data , transactions, communications or documents (electronic or physical)</a:t>
            </a:r>
          </a:p>
          <a:p>
            <a:pPr algn="just">
              <a:lnSpc>
                <a:spcPct val="90000"/>
              </a:lnSpc>
              <a:buNone/>
            </a:pPr>
            <a:r>
              <a:rPr lang="en-US" sz="2400" dirty="0"/>
              <a:t>    are genuine (i.e. they have not been forged or fabricated.)</a:t>
            </a:r>
          </a:p>
          <a:p>
            <a:pPr>
              <a:lnSpc>
                <a:spcPct val="90000"/>
              </a:lnSpc>
              <a:buNone/>
            </a:pPr>
            <a:endParaRPr lang="en-US" sz="2400" dirty="0"/>
          </a:p>
          <a:p>
            <a:pPr>
              <a:lnSpc>
                <a:spcPct val="90000"/>
              </a:lnSpc>
              <a:buNone/>
            </a:pPr>
            <a:r>
              <a:rPr lang="en-US" sz="2400" dirty="0"/>
              <a:t>Examples: Passport, Credit card Accounts, academic      		       transcripts</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Fabrication is possible  in absence of proper authentication</a:t>
            </a:r>
            <a:endParaRPr lang="en-IN" dirty="0"/>
          </a:p>
        </p:txBody>
      </p:sp>
      <p:pic>
        <p:nvPicPr>
          <p:cNvPr id="3074" name="Picture 2"/>
          <p:cNvPicPr>
            <a:picLocks noGrp="1" noChangeAspect="1" noChangeArrowheads="1"/>
          </p:cNvPicPr>
          <p:nvPr>
            <p:ph idx="1"/>
          </p:nvPr>
        </p:nvPicPr>
        <p:blipFill>
          <a:blip r:embed="rId3"/>
          <a:srcRect/>
          <a:stretch>
            <a:fillRect/>
          </a:stretch>
        </p:blipFill>
        <p:spPr bwMode="auto">
          <a:xfrm>
            <a:off x="500034" y="2482056"/>
            <a:ext cx="8215370" cy="32956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Integrity</a:t>
            </a:r>
            <a:endParaRPr lang="en-IN" dirty="0"/>
          </a:p>
        </p:txBody>
      </p:sp>
      <p:sp>
        <p:nvSpPr>
          <p:cNvPr id="3" name="Content Placeholder 2"/>
          <p:cNvSpPr>
            <a:spLocks noGrp="1"/>
          </p:cNvSpPr>
          <p:nvPr>
            <p:ph idx="1"/>
          </p:nvPr>
        </p:nvSpPr>
        <p:spPr/>
        <p:txBody>
          <a:bodyPr/>
          <a:lstStyle/>
          <a:p>
            <a:pPr>
              <a:lnSpc>
                <a:spcPct val="80000"/>
              </a:lnSpc>
            </a:pPr>
            <a:r>
              <a:rPr lang="en-US" sz="2800" dirty="0"/>
              <a:t>Integrity means that data cannot be </a:t>
            </a:r>
            <a:r>
              <a:rPr lang="en-US" sz="2800" dirty="0">
                <a:solidFill>
                  <a:srgbClr val="FF0000"/>
                </a:solidFill>
              </a:rPr>
              <a:t>modified/change </a:t>
            </a:r>
            <a:r>
              <a:rPr lang="en-US" sz="2800" dirty="0"/>
              <a:t>without Authorization</a:t>
            </a:r>
          </a:p>
          <a:p>
            <a:pPr>
              <a:lnSpc>
                <a:spcPct val="80000"/>
              </a:lnSpc>
              <a:buNone/>
            </a:pPr>
            <a:endParaRPr lang="en-US" sz="2800" dirty="0"/>
          </a:p>
          <a:p>
            <a:pPr>
              <a:buNone/>
            </a:pPr>
            <a:r>
              <a:rPr lang="en-US" sz="2800" dirty="0"/>
              <a:t>Examples: Manual </a:t>
            </a:r>
            <a:r>
              <a:rPr lang="en-US" sz="2800" dirty="0">
                <a:solidFill>
                  <a:schemeClr val="accent3">
                    <a:lumMod val="75000"/>
                  </a:schemeClr>
                </a:solidFill>
              </a:rPr>
              <a:t>deletion</a:t>
            </a:r>
            <a:r>
              <a:rPr lang="en-US" sz="2800" dirty="0"/>
              <a:t> or</a:t>
            </a:r>
            <a:r>
              <a:rPr lang="en-US" sz="2800" dirty="0">
                <a:solidFill>
                  <a:schemeClr val="accent3">
                    <a:lumMod val="75000"/>
                  </a:schemeClr>
                </a:solidFill>
              </a:rPr>
              <a:t> alteration </a:t>
            </a:r>
            <a:r>
              <a:rPr lang="en-US" sz="2800" dirty="0"/>
              <a:t>or</a:t>
            </a:r>
            <a:r>
              <a:rPr lang="en-US" sz="2800" dirty="0">
                <a:solidFill>
                  <a:schemeClr val="accent3">
                    <a:lumMod val="75000"/>
                  </a:schemeClr>
                </a:solidFill>
              </a:rPr>
              <a:t> creation </a:t>
            </a:r>
            <a:r>
              <a:rPr lang="en-US" sz="2800" dirty="0"/>
              <a:t>of important data files, Virus infection, Employee altering their own salary , website vandalism, polling fraud.</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Modification Causes Loss of Message integrity</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500034" y="2139156"/>
            <a:ext cx="8215370" cy="39814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714380"/>
          </a:xfrm>
        </p:spPr>
        <p:txBody>
          <a:bodyPr>
            <a:normAutofit fontScale="90000"/>
          </a:bodyPr>
          <a:lstStyle/>
          <a:p>
            <a:r>
              <a:rPr lang="en-US" sz="5400" dirty="0"/>
              <a:t>Non-Repudiation</a:t>
            </a:r>
            <a:endParaRPr lang="en-IN" dirty="0"/>
          </a:p>
        </p:txBody>
      </p:sp>
      <p:sp>
        <p:nvSpPr>
          <p:cNvPr id="3" name="Content Placeholder 2"/>
          <p:cNvSpPr>
            <a:spLocks noGrp="1"/>
          </p:cNvSpPr>
          <p:nvPr>
            <p:ph idx="1"/>
          </p:nvPr>
        </p:nvSpPr>
        <p:spPr>
          <a:xfrm>
            <a:off x="457200" y="1285860"/>
            <a:ext cx="8229600" cy="5038740"/>
          </a:xfrm>
        </p:spPr>
        <p:txBody>
          <a:bodyPr/>
          <a:lstStyle/>
          <a:p>
            <a:r>
              <a:rPr lang="en-US" sz="2400" dirty="0"/>
              <a:t>It is a complex term used to describe the lack of deniability of ownership of a message, piece of data, or Transaction.</a:t>
            </a:r>
          </a:p>
          <a:p>
            <a:pPr>
              <a:buNone/>
            </a:pPr>
            <a:endParaRPr lang="en-US" sz="2400" dirty="0"/>
          </a:p>
          <a:p>
            <a:pPr>
              <a:buNone/>
            </a:pPr>
            <a:r>
              <a:rPr lang="en-US" sz="2400" dirty="0"/>
              <a:t>Examples: Proof of an ATM  transaction, a stock trade, or an</a:t>
            </a:r>
          </a:p>
          <a:p>
            <a:pPr>
              <a:buNone/>
            </a:pPr>
            <a:r>
              <a:rPr lang="en-US" sz="2400" dirty="0"/>
              <a:t>                   email</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500306"/>
          </a:xfrm>
        </p:spPr>
        <p:txBody>
          <a:bodyPr>
            <a:normAutofit/>
          </a:bodyPr>
          <a:lstStyle/>
          <a:p>
            <a:r>
              <a:rPr lang="en-US" dirty="0"/>
              <a:t>It does not allow the sender of a message to refute the claim of not sending that message</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500034" y="2924969"/>
            <a:ext cx="8143932" cy="24098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dirty="0"/>
              <a:t>Access Control</a:t>
            </a:r>
            <a:endParaRPr lang="en-IN" dirty="0"/>
          </a:p>
        </p:txBody>
      </p:sp>
      <p:sp>
        <p:nvSpPr>
          <p:cNvPr id="3" name="Content Placeholder 2"/>
          <p:cNvSpPr>
            <a:spLocks noGrp="1"/>
          </p:cNvSpPr>
          <p:nvPr>
            <p:ph idx="1"/>
          </p:nvPr>
        </p:nvSpPr>
        <p:spPr>
          <a:xfrm>
            <a:off x="457200" y="1214422"/>
            <a:ext cx="8229600" cy="5110178"/>
          </a:xfrm>
        </p:spPr>
        <p:txBody>
          <a:bodyPr/>
          <a:lstStyle/>
          <a:p>
            <a:r>
              <a:rPr lang="en-US" dirty="0">
                <a:solidFill>
                  <a:srgbClr val="FF0000"/>
                </a:solidFill>
              </a:rPr>
              <a:t>Role Management-</a:t>
            </a:r>
            <a:r>
              <a:rPr lang="en-US" dirty="0"/>
              <a:t>&gt;User Side-&gt;Which user can do what.</a:t>
            </a:r>
          </a:p>
          <a:p>
            <a:r>
              <a:rPr lang="en-US" dirty="0">
                <a:solidFill>
                  <a:srgbClr val="FF0000"/>
                </a:solidFill>
              </a:rPr>
              <a:t>Rule Management-</a:t>
            </a:r>
            <a:r>
              <a:rPr lang="en-US" dirty="0"/>
              <a:t>&gt;Resource Side-&gt;Which resources r accessible and under what circumstances.</a:t>
            </a:r>
          </a:p>
          <a:p>
            <a:r>
              <a:rPr lang="en-US" dirty="0">
                <a:solidFill>
                  <a:schemeClr val="tx1">
                    <a:lumMod val="50000"/>
                    <a:lumOff val="50000"/>
                  </a:schemeClr>
                </a:solidFill>
              </a:rPr>
              <a:t>Access Control List is subset of Access Control Matrix.</a:t>
            </a:r>
            <a:endParaRPr lang="en-IN" dirty="0">
              <a:solidFill>
                <a:schemeClr val="tx1">
                  <a:lumMod val="50000"/>
                  <a:lumOff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857256"/>
          </a:xfrm>
        </p:spPr>
        <p:txBody>
          <a:bodyPr>
            <a:normAutofit fontScale="90000"/>
          </a:bodyPr>
          <a:lstStyle/>
          <a:p>
            <a:r>
              <a:rPr lang="en-US" sz="5400" dirty="0"/>
              <a:t>Availability</a:t>
            </a:r>
            <a:endParaRPr lang="en-IN" dirty="0"/>
          </a:p>
        </p:txBody>
      </p:sp>
      <p:sp>
        <p:nvSpPr>
          <p:cNvPr id="3" name="Content Placeholder 2"/>
          <p:cNvSpPr>
            <a:spLocks noGrp="1"/>
          </p:cNvSpPr>
          <p:nvPr>
            <p:ph idx="1"/>
          </p:nvPr>
        </p:nvSpPr>
        <p:spPr>
          <a:xfrm>
            <a:off x="457200" y="1500174"/>
            <a:ext cx="8229600" cy="4824426"/>
          </a:xfrm>
        </p:spPr>
        <p:txBody>
          <a:bodyPr>
            <a:normAutofit/>
          </a:bodyPr>
          <a:lstStyle/>
          <a:p>
            <a:pPr>
              <a:lnSpc>
                <a:spcPct val="80000"/>
              </a:lnSpc>
            </a:pPr>
            <a:r>
              <a:rPr lang="en-US" sz="2800" dirty="0"/>
              <a:t>For any information/system to</a:t>
            </a:r>
            <a:r>
              <a:rPr lang="en-US" sz="2800" i="1" dirty="0">
                <a:solidFill>
                  <a:srgbClr val="FF0000"/>
                </a:solidFill>
              </a:rPr>
              <a:t> serve </a:t>
            </a:r>
            <a:r>
              <a:rPr lang="en-US" sz="2800" dirty="0"/>
              <a:t>its purpose,</a:t>
            </a:r>
          </a:p>
          <a:p>
            <a:pPr>
              <a:lnSpc>
                <a:spcPct val="80000"/>
              </a:lnSpc>
            </a:pPr>
            <a:r>
              <a:rPr lang="en-US" sz="2800" dirty="0"/>
              <a:t>The information must be </a:t>
            </a:r>
            <a:r>
              <a:rPr lang="en-US" sz="2800" i="1" dirty="0">
                <a:solidFill>
                  <a:srgbClr val="FF0000"/>
                </a:solidFill>
              </a:rPr>
              <a:t>accessible &amp; usable </a:t>
            </a:r>
            <a:r>
              <a:rPr lang="en-US" sz="2800" dirty="0"/>
              <a:t>when it is needed. </a:t>
            </a:r>
          </a:p>
          <a:p>
            <a:pPr>
              <a:lnSpc>
                <a:spcPct val="80000"/>
              </a:lnSpc>
            </a:pPr>
            <a:r>
              <a:rPr lang="en-US" sz="2800" i="1" dirty="0">
                <a:solidFill>
                  <a:srgbClr val="FF0000"/>
                </a:solidFill>
              </a:rPr>
              <a:t>Computing systems </a:t>
            </a:r>
            <a:r>
              <a:rPr lang="en-US" sz="2800" dirty="0"/>
              <a:t>used to store and process the information, the </a:t>
            </a:r>
            <a:r>
              <a:rPr lang="en-US" sz="2800" i="1" dirty="0">
                <a:solidFill>
                  <a:srgbClr val="FF0000"/>
                </a:solidFill>
              </a:rPr>
              <a:t>security controls </a:t>
            </a:r>
            <a:r>
              <a:rPr lang="en-US" sz="2800" dirty="0"/>
              <a:t>used to protect it, and the </a:t>
            </a:r>
            <a:r>
              <a:rPr lang="en-US" sz="2800" i="1" dirty="0">
                <a:solidFill>
                  <a:srgbClr val="FF0000"/>
                </a:solidFill>
              </a:rPr>
              <a:t>communication channels </a:t>
            </a:r>
            <a:r>
              <a:rPr lang="en-US" sz="2800" dirty="0"/>
              <a:t>used to access it must be </a:t>
            </a:r>
            <a:r>
              <a:rPr lang="en-US" sz="2800" u="sng" dirty="0">
                <a:solidFill>
                  <a:srgbClr val="FF0000"/>
                </a:solidFill>
              </a:rPr>
              <a:t>functioning</a:t>
            </a:r>
            <a:r>
              <a:rPr lang="en-US" sz="2800" dirty="0"/>
              <a:t> correctly. </a:t>
            </a:r>
          </a:p>
          <a:p>
            <a:pPr>
              <a:lnSpc>
                <a:spcPct val="80000"/>
              </a:lnSpc>
              <a:buNone/>
            </a:pPr>
            <a:endParaRPr lang="en-US" sz="2800" dirty="0"/>
          </a:p>
          <a:p>
            <a:pPr>
              <a:lnSpc>
                <a:spcPct val="80000"/>
              </a:lnSpc>
              <a:buNone/>
            </a:pPr>
            <a:r>
              <a:rPr lang="en-US" sz="2800" dirty="0"/>
              <a:t>Examples: Power outages, Hardware failures,</a:t>
            </a:r>
          </a:p>
          <a:p>
            <a:pPr>
              <a:lnSpc>
                <a:spcPct val="80000"/>
              </a:lnSpc>
              <a:buNone/>
            </a:pPr>
            <a:r>
              <a:rPr lang="en-US" sz="2800" dirty="0"/>
              <a:t>System upgrades and Preventing denial-of-service</a:t>
            </a:r>
          </a:p>
          <a:p>
            <a:pPr>
              <a:lnSpc>
                <a:spcPct val="80000"/>
              </a:lnSpc>
              <a:buNone/>
            </a:pPr>
            <a:r>
              <a:rPr lang="en-US" sz="2800" dirty="0"/>
              <a:t>attacks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Interruption puts the availability of resources in danger.</a:t>
            </a:r>
            <a:endParaRPr lang="en-IN" dirty="0"/>
          </a:p>
        </p:txBody>
      </p:sp>
      <p:pic>
        <p:nvPicPr>
          <p:cNvPr id="6146" name="Picture 2"/>
          <p:cNvPicPr>
            <a:picLocks noGrp="1" noChangeAspect="1" noChangeArrowheads="1"/>
          </p:cNvPicPr>
          <p:nvPr>
            <p:ph idx="1"/>
          </p:nvPr>
        </p:nvPicPr>
        <p:blipFill>
          <a:blip r:embed="rId2"/>
          <a:srcRect/>
          <a:stretch>
            <a:fillRect/>
          </a:stretch>
        </p:blipFill>
        <p:spPr bwMode="auto">
          <a:xfrm>
            <a:off x="571472" y="2458244"/>
            <a:ext cx="7786742" cy="334327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1.3 SECURITY POLICY</a:t>
            </a:r>
            <a:r>
              <a:rPr lang="en-US" dirty="0"/>
              <a:t/>
            </a:r>
            <a:br>
              <a:rPr lang="en-US" dirty="0"/>
            </a:br>
            <a:endParaRPr lang="en-IN" dirty="0"/>
          </a:p>
        </p:txBody>
      </p:sp>
      <p:sp>
        <p:nvSpPr>
          <p:cNvPr id="3" name="Content Placeholder 2"/>
          <p:cNvSpPr>
            <a:spLocks noGrp="1"/>
          </p:cNvSpPr>
          <p:nvPr>
            <p:ph idx="1"/>
          </p:nvPr>
        </p:nvSpPr>
        <p:spPr>
          <a:xfrm>
            <a:off x="457200" y="1214422"/>
            <a:ext cx="8229600" cy="5110178"/>
          </a:xfrm>
        </p:spPr>
        <p:txBody>
          <a:bodyPr/>
          <a:lstStyle/>
          <a:p>
            <a:r>
              <a:rPr lang="en-US" dirty="0"/>
              <a:t>Risk -&gt;Secure-&gt;Action</a:t>
            </a:r>
          </a:p>
          <a:p>
            <a:r>
              <a:rPr lang="en-US" dirty="0"/>
              <a:t>To control the threats</a:t>
            </a:r>
          </a:p>
          <a:p>
            <a:r>
              <a:rPr lang="en-US" dirty="0"/>
              <a:t>Providing techniques &amp; measures(</a:t>
            </a:r>
            <a:r>
              <a:rPr lang="en-US" dirty="0" err="1"/>
              <a:t>e.g</a:t>
            </a:r>
            <a:r>
              <a:rPr lang="en-US" dirty="0"/>
              <a:t> Audit)</a:t>
            </a:r>
          </a:p>
          <a:p>
            <a:r>
              <a:rPr lang="en-US" dirty="0"/>
              <a:t>Developing a secure computing platform to restrict the users to perform the only particular actions that is  permitted.</a:t>
            </a:r>
          </a:p>
          <a:p>
            <a:r>
              <a:rPr lang="en-US" dirty="0"/>
              <a:t>At the same time restrict this user too misuse their rights to use the system.</a:t>
            </a:r>
          </a:p>
          <a:p>
            <a:pPr>
              <a:buNone/>
            </a:pPr>
            <a:r>
              <a:rPr lang="en-US" dirty="0"/>
              <a:t>1. </a:t>
            </a:r>
            <a:r>
              <a:rPr lang="en-US" dirty="0">
                <a:solidFill>
                  <a:srgbClr val="FF0000"/>
                </a:solidFill>
              </a:rPr>
              <a:t>External Approach:-</a:t>
            </a:r>
            <a:r>
              <a:rPr lang="en-US" dirty="0"/>
              <a:t> for external attacker</a:t>
            </a:r>
          </a:p>
          <a:p>
            <a:pPr>
              <a:buNone/>
            </a:pPr>
            <a:r>
              <a:rPr lang="en-US" dirty="0"/>
              <a:t>2.</a:t>
            </a:r>
            <a:r>
              <a:rPr lang="en-US" dirty="0">
                <a:solidFill>
                  <a:srgbClr val="FF0000"/>
                </a:solidFill>
              </a:rPr>
              <a:t> Internal Approach:- </a:t>
            </a:r>
            <a:r>
              <a:rPr lang="en-US" dirty="0"/>
              <a:t>for inside environmental attack</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lstStyle/>
          <a:p>
            <a:r>
              <a:rPr lang="en-IN" dirty="0"/>
              <a:t>How safe is your information?</a:t>
            </a:r>
          </a:p>
        </p:txBody>
      </p:sp>
      <p:sp>
        <p:nvSpPr>
          <p:cNvPr id="4" name="Rectangle 3"/>
          <p:cNvSpPr/>
          <p:nvPr/>
        </p:nvSpPr>
        <p:spPr>
          <a:xfrm>
            <a:off x="428596" y="785794"/>
            <a:ext cx="8286808" cy="6186309"/>
          </a:xfrm>
          <a:prstGeom prst="rect">
            <a:avLst/>
          </a:prstGeom>
        </p:spPr>
        <p:txBody>
          <a:bodyPr wrap="square">
            <a:spAutoFit/>
          </a:bodyPr>
          <a:lstStyle/>
          <a:p>
            <a:pPr>
              <a:buFont typeface="Arial" pitchFamily="34" charset="0"/>
              <a:buChar char="•"/>
            </a:pPr>
            <a:r>
              <a:rPr lang="en-IN" sz="2200" dirty="0"/>
              <a:t>Recent events show that commercial, personal and sensitive information is very hard to keep secure, and some estimates point to 2007 as being the worst year on record for data loss.</a:t>
            </a:r>
          </a:p>
          <a:p>
            <a:endParaRPr lang="en-IN" sz="2200" dirty="0"/>
          </a:p>
          <a:p>
            <a:pPr>
              <a:buFont typeface="Arial" pitchFamily="34" charset="0"/>
              <a:buChar char="•"/>
            </a:pPr>
            <a:r>
              <a:rPr lang="en-IN" sz="2200" dirty="0"/>
              <a:t>As breaches in information security continue to make headline news, it is becoming increasingly clear that technological solutions are not the only answer. </a:t>
            </a:r>
          </a:p>
          <a:p>
            <a:pPr>
              <a:buFont typeface="Arial" pitchFamily="34" charset="0"/>
              <a:buChar char="•"/>
            </a:pPr>
            <a:endParaRPr lang="en-IN" sz="2200" dirty="0"/>
          </a:p>
          <a:p>
            <a:pPr>
              <a:buFont typeface="Arial" pitchFamily="34" charset="0"/>
              <a:buChar char="•"/>
            </a:pPr>
            <a:r>
              <a:rPr lang="en-IN" sz="2200" dirty="0"/>
              <a:t>Research conducted in 2007 suggests that at least 80% of data leakages are caused by staff rather than IT systems (source: Financial Times/Forrester Research, Nov-07). </a:t>
            </a:r>
          </a:p>
          <a:p>
            <a:endParaRPr lang="en-IN" sz="2200" dirty="0"/>
          </a:p>
          <a:p>
            <a:pPr>
              <a:buFont typeface="Arial" pitchFamily="34" charset="0"/>
              <a:buChar char="•"/>
            </a:pPr>
            <a:r>
              <a:rPr lang="en-IN" sz="2200" dirty="0"/>
              <a:t>It is clear therefore that Information Security should be viewed as a management function rather than one of IT alone. </a:t>
            </a:r>
          </a:p>
          <a:p>
            <a:endParaRPr lang="en-IN" sz="2200" dirty="0"/>
          </a:p>
          <a:p>
            <a:pPr>
              <a:buFont typeface="Arial" pitchFamily="34" charset="0"/>
              <a:buChar char="•"/>
            </a:pPr>
            <a:r>
              <a:rPr lang="en-IN" sz="2200" dirty="0"/>
              <a:t>Here, the syllabus outline the main management principles designed to help you secure your data, and raise awareness of the issues involved.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857256"/>
          </a:xfrm>
        </p:spPr>
        <p:txBody>
          <a:bodyPr>
            <a:normAutofit/>
          </a:bodyPr>
          <a:lstStyle/>
          <a:p>
            <a:r>
              <a:rPr lang="en-US" sz="4000" dirty="0"/>
              <a:t>1.4 SECURITY TECHNIQUES </a:t>
            </a:r>
            <a:endParaRPr lang="en-IN" sz="4000" dirty="0"/>
          </a:p>
        </p:txBody>
      </p:sp>
      <p:sp>
        <p:nvSpPr>
          <p:cNvPr id="3" name="Content Placeholder 2"/>
          <p:cNvSpPr>
            <a:spLocks noGrp="1"/>
          </p:cNvSpPr>
          <p:nvPr>
            <p:ph idx="1"/>
          </p:nvPr>
        </p:nvSpPr>
        <p:spPr>
          <a:xfrm>
            <a:off x="457200" y="1071546"/>
            <a:ext cx="8229600" cy="5786454"/>
          </a:xfrm>
        </p:spPr>
        <p:txBody>
          <a:bodyPr>
            <a:normAutofit fontScale="47500" lnSpcReduction="20000"/>
          </a:bodyPr>
          <a:lstStyle/>
          <a:p>
            <a:r>
              <a:rPr lang="en-US" sz="5100" u="sng" dirty="0">
                <a:solidFill>
                  <a:srgbClr val="FF0000"/>
                </a:solidFill>
              </a:rPr>
              <a:t>Cryptographic Techniques</a:t>
            </a:r>
            <a:r>
              <a:rPr lang="en-US" sz="5100" dirty="0"/>
              <a:t>:- Confidentiality  &amp; integrity of data</a:t>
            </a:r>
          </a:p>
          <a:p>
            <a:r>
              <a:rPr lang="en-US" sz="5100" dirty="0">
                <a:solidFill>
                  <a:srgbClr val="FF0000"/>
                </a:solidFill>
              </a:rPr>
              <a:t>Authentication Techniques</a:t>
            </a:r>
            <a:r>
              <a:rPr lang="en-US" sz="5100" dirty="0"/>
              <a:t>:- to guarantee that communication end-points. </a:t>
            </a:r>
          </a:p>
          <a:p>
            <a:pPr>
              <a:buNone/>
            </a:pPr>
            <a:r>
              <a:rPr lang="en-US" sz="5100" dirty="0"/>
              <a:t>   </a:t>
            </a:r>
            <a:r>
              <a:rPr lang="en-US" sz="5100" dirty="0" err="1"/>
              <a:t>E.g</a:t>
            </a:r>
            <a:r>
              <a:rPr lang="en-US" sz="5100" dirty="0"/>
              <a:t>:- who they say the are.</a:t>
            </a:r>
          </a:p>
          <a:p>
            <a:pPr>
              <a:buNone/>
            </a:pPr>
            <a:endParaRPr lang="en-US" sz="5100" dirty="0"/>
          </a:p>
          <a:p>
            <a:r>
              <a:rPr lang="en-US" sz="5100" dirty="0">
                <a:solidFill>
                  <a:srgbClr val="FF0000"/>
                </a:solidFill>
              </a:rPr>
              <a:t>Chain of trust techniques</a:t>
            </a:r>
            <a:r>
              <a:rPr lang="en-US" sz="5100" dirty="0"/>
              <a:t>- </a:t>
            </a:r>
            <a:r>
              <a:rPr lang="en-US" sz="5100" i="1" dirty="0">
                <a:solidFill>
                  <a:schemeClr val="bg2">
                    <a:lumMod val="25000"/>
                  </a:schemeClr>
                </a:solidFill>
              </a:rPr>
              <a:t>authentic  software</a:t>
            </a:r>
          </a:p>
          <a:p>
            <a:r>
              <a:rPr lang="en-US" sz="5100" dirty="0">
                <a:solidFill>
                  <a:srgbClr val="FF0000"/>
                </a:solidFill>
              </a:rPr>
              <a:t>Access Control- </a:t>
            </a:r>
            <a:r>
              <a:rPr lang="en-US" sz="5100" i="1" dirty="0">
                <a:solidFill>
                  <a:schemeClr val="bg2">
                    <a:lumMod val="25000"/>
                  </a:schemeClr>
                </a:solidFill>
              </a:rPr>
              <a:t>privilege  &amp; authorization</a:t>
            </a:r>
          </a:p>
          <a:p>
            <a:r>
              <a:rPr lang="en-US" sz="5100" dirty="0">
                <a:solidFill>
                  <a:srgbClr val="FF0000"/>
                </a:solidFill>
              </a:rPr>
              <a:t>Capability to detect un-patched known flaws</a:t>
            </a:r>
          </a:p>
          <a:p>
            <a:r>
              <a:rPr lang="en-US" sz="5100" dirty="0">
                <a:solidFill>
                  <a:srgbClr val="FF0000"/>
                </a:solidFill>
              </a:rPr>
              <a:t>Back up of data</a:t>
            </a:r>
          </a:p>
          <a:p>
            <a:r>
              <a:rPr lang="en-US" sz="5100" dirty="0">
                <a:solidFill>
                  <a:srgbClr val="FF0000"/>
                </a:solidFill>
              </a:rPr>
              <a:t>Anti-virus software</a:t>
            </a:r>
          </a:p>
          <a:p>
            <a:r>
              <a:rPr lang="en-US" sz="5100" dirty="0">
                <a:solidFill>
                  <a:srgbClr val="FF0000"/>
                </a:solidFill>
              </a:rPr>
              <a:t>Firewall</a:t>
            </a:r>
          </a:p>
          <a:p>
            <a:r>
              <a:rPr lang="en-US" sz="5100" dirty="0">
                <a:solidFill>
                  <a:srgbClr val="FF0000"/>
                </a:solidFill>
              </a:rPr>
              <a:t>IDS/IPS- </a:t>
            </a:r>
            <a:r>
              <a:rPr lang="en-US" sz="5100" i="1" dirty="0">
                <a:solidFill>
                  <a:schemeClr val="bg2">
                    <a:lumMod val="25000"/>
                  </a:schemeClr>
                </a:solidFill>
              </a:rPr>
              <a:t>related to access  &amp;  misuse</a:t>
            </a:r>
          </a:p>
          <a:p>
            <a:r>
              <a:rPr lang="en-US" sz="5100" dirty="0">
                <a:solidFill>
                  <a:srgbClr val="FF0000"/>
                </a:solidFill>
              </a:rPr>
              <a:t>Information Security Awareness- </a:t>
            </a:r>
            <a:r>
              <a:rPr lang="en-US" sz="5100" i="1" dirty="0">
                <a:solidFill>
                  <a:schemeClr val="bg2">
                    <a:lumMod val="25000"/>
                  </a:schemeClr>
                </a:solidFill>
              </a:rPr>
              <a:t>social engineering</a:t>
            </a:r>
          </a:p>
          <a:p>
            <a:endParaRPr lang="en-US" sz="2800" dirty="0"/>
          </a:p>
          <a:p>
            <a:pPr>
              <a:buNone/>
            </a:pPr>
            <a:r>
              <a:rPr lang="en-US" sz="2800" dirty="0"/>
              <a:t>   </a:t>
            </a:r>
          </a:p>
          <a:p>
            <a:pPr>
              <a:buNone/>
            </a:pP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714380"/>
          </a:xfrm>
        </p:spPr>
        <p:txBody>
          <a:bodyPr>
            <a:normAutofit/>
          </a:bodyPr>
          <a:lstStyle/>
          <a:p>
            <a:r>
              <a:rPr lang="en-US" sz="4000" dirty="0"/>
              <a:t>1.5 Steps for better Security</a:t>
            </a:r>
            <a:endParaRPr lang="en-IN" sz="4000" dirty="0"/>
          </a:p>
        </p:txBody>
      </p:sp>
      <p:sp>
        <p:nvSpPr>
          <p:cNvPr id="3" name="Content Placeholder 2"/>
          <p:cNvSpPr>
            <a:spLocks noGrp="1"/>
          </p:cNvSpPr>
          <p:nvPr>
            <p:ph idx="1"/>
          </p:nvPr>
        </p:nvSpPr>
        <p:spPr>
          <a:xfrm>
            <a:off x="457200" y="1071546"/>
            <a:ext cx="8229600" cy="5253054"/>
          </a:xfrm>
        </p:spPr>
        <p:txBody>
          <a:bodyPr/>
          <a:lstStyle/>
          <a:p>
            <a:pPr>
              <a:buNone/>
            </a:pPr>
            <a:r>
              <a:rPr lang="en-US" i="1" dirty="0">
                <a:solidFill>
                  <a:schemeClr val="accent3"/>
                </a:solidFill>
              </a:rPr>
              <a:t>Security is the most important aspect of computer world</a:t>
            </a:r>
          </a:p>
          <a:p>
            <a:pPr>
              <a:buNone/>
            </a:pPr>
            <a:r>
              <a:rPr lang="en-US" i="1" dirty="0">
                <a:solidFill>
                  <a:schemeClr val="accent3"/>
                </a:solidFill>
              </a:rPr>
              <a:t>Following r the steps one should follow:-</a:t>
            </a:r>
          </a:p>
          <a:p>
            <a:pPr>
              <a:buNone/>
            </a:pPr>
            <a:endParaRPr lang="en-US" i="1" dirty="0">
              <a:solidFill>
                <a:schemeClr val="accent3"/>
              </a:solidFill>
            </a:endParaRPr>
          </a:p>
          <a:p>
            <a:r>
              <a:rPr lang="en-US" dirty="0">
                <a:solidFill>
                  <a:srgbClr val="FF0000"/>
                </a:solidFill>
              </a:rPr>
              <a:t>Assets</a:t>
            </a:r>
            <a:r>
              <a:rPr lang="en-US" dirty="0"/>
              <a:t>:- </a:t>
            </a:r>
            <a:r>
              <a:rPr lang="en-US" dirty="0">
                <a:solidFill>
                  <a:schemeClr val="bg2">
                    <a:lumMod val="25000"/>
                  </a:schemeClr>
                </a:solidFill>
              </a:rPr>
              <a:t>Decide, Identify, Protect</a:t>
            </a:r>
          </a:p>
          <a:p>
            <a:r>
              <a:rPr lang="en-US" dirty="0">
                <a:solidFill>
                  <a:srgbClr val="FF0000"/>
                </a:solidFill>
              </a:rPr>
              <a:t>Risks</a:t>
            </a:r>
            <a:r>
              <a:rPr lang="en-US" dirty="0"/>
              <a:t>:- </a:t>
            </a:r>
            <a:r>
              <a:rPr lang="en-US" dirty="0">
                <a:solidFill>
                  <a:schemeClr val="bg2">
                    <a:lumMod val="25000"/>
                  </a:schemeClr>
                </a:solidFill>
              </a:rPr>
              <a:t>identify threats, attacks, vulnerabilities, exploits, theft</a:t>
            </a:r>
          </a:p>
          <a:p>
            <a:r>
              <a:rPr lang="en-US" dirty="0">
                <a:solidFill>
                  <a:srgbClr val="FF0000"/>
                </a:solidFill>
              </a:rPr>
              <a:t>Protection</a:t>
            </a:r>
            <a:r>
              <a:rPr lang="en-US" dirty="0"/>
              <a:t>:- </a:t>
            </a:r>
            <a:r>
              <a:rPr lang="en-US" dirty="0">
                <a:solidFill>
                  <a:schemeClr val="bg2">
                    <a:lumMod val="25000"/>
                  </a:schemeClr>
                </a:solidFill>
              </a:rPr>
              <a:t>find out the solutions</a:t>
            </a:r>
          </a:p>
          <a:p>
            <a:r>
              <a:rPr lang="en-US" dirty="0">
                <a:solidFill>
                  <a:srgbClr val="FF0000"/>
                </a:solidFill>
              </a:rPr>
              <a:t>Tools &amp; Technique</a:t>
            </a:r>
            <a:r>
              <a:rPr lang="en-US" dirty="0"/>
              <a:t>:- </a:t>
            </a:r>
            <a:r>
              <a:rPr lang="en-US" dirty="0">
                <a:solidFill>
                  <a:schemeClr val="bg2">
                    <a:lumMod val="25000"/>
                  </a:schemeClr>
                </a:solidFill>
              </a:rPr>
              <a:t>select</a:t>
            </a:r>
          </a:p>
          <a:p>
            <a:r>
              <a:rPr lang="en-US" dirty="0">
                <a:solidFill>
                  <a:srgbClr val="FF0000"/>
                </a:solidFill>
              </a:rPr>
              <a:t>Priorities</a:t>
            </a:r>
            <a:r>
              <a:rPr lang="en-US" dirty="0"/>
              <a:t>:-</a:t>
            </a:r>
            <a:r>
              <a:rPr lang="en-US" dirty="0">
                <a:solidFill>
                  <a:srgbClr val="FF0000"/>
                </a:solidFill>
              </a:rPr>
              <a:t> </a:t>
            </a:r>
            <a:r>
              <a:rPr lang="en-US" dirty="0">
                <a:solidFill>
                  <a:schemeClr val="bg2">
                    <a:lumMod val="25000"/>
                  </a:schemeClr>
                </a:solidFill>
              </a:rPr>
              <a:t>decide the order of point 4</a:t>
            </a:r>
            <a:endParaRPr lang="en-IN" dirty="0">
              <a:solidFill>
                <a:schemeClr val="bg2">
                  <a:lumMod val="2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1.6 CATEGORY OF COMPUTER SECURITY</a:t>
            </a:r>
            <a:r>
              <a:rPr lang="en-US" dirty="0"/>
              <a:t/>
            </a:r>
            <a:br>
              <a:rPr lang="en-US" dirty="0"/>
            </a:br>
            <a:endParaRPr lang="en-IN" dirty="0"/>
          </a:p>
        </p:txBody>
      </p:sp>
      <p:sp>
        <p:nvSpPr>
          <p:cNvPr id="3" name="Content Placeholder 2"/>
          <p:cNvSpPr>
            <a:spLocks noGrp="1"/>
          </p:cNvSpPr>
          <p:nvPr>
            <p:ph idx="1"/>
          </p:nvPr>
        </p:nvSpPr>
        <p:spPr>
          <a:xfrm>
            <a:off x="457200" y="1142984"/>
            <a:ext cx="8229600" cy="5181616"/>
          </a:xfrm>
        </p:spPr>
        <p:txBody>
          <a:bodyPr/>
          <a:lstStyle/>
          <a:p>
            <a:pPr marL="514350" indent="-514350">
              <a:buFont typeface="+mj-lt"/>
              <a:buAutoNum type="arabicPeriod"/>
            </a:pPr>
            <a:r>
              <a:rPr lang="en-US" sz="2800" u="sng" dirty="0">
                <a:solidFill>
                  <a:srgbClr val="FF0000"/>
                </a:solidFill>
              </a:rPr>
              <a:t>Cryptography:-</a:t>
            </a:r>
            <a:r>
              <a:rPr lang="en-US" sz="2800" dirty="0">
                <a:solidFill>
                  <a:srgbClr val="FF0000"/>
                </a:solidFill>
              </a:rPr>
              <a:t> </a:t>
            </a:r>
            <a:r>
              <a:rPr lang="en-US" sz="2800" i="1" dirty="0">
                <a:solidFill>
                  <a:schemeClr val="tx2"/>
                </a:solidFill>
              </a:rPr>
              <a:t>Mathematical “scrambling’’ of data.</a:t>
            </a:r>
          </a:p>
          <a:p>
            <a:pPr marL="514350" indent="-514350">
              <a:buFont typeface="+mj-lt"/>
              <a:buAutoNum type="arabicPeriod"/>
            </a:pPr>
            <a:r>
              <a:rPr lang="en-US" sz="2800" u="sng" dirty="0">
                <a:solidFill>
                  <a:srgbClr val="FF0000"/>
                </a:solidFill>
              </a:rPr>
              <a:t>Data Security:- </a:t>
            </a:r>
            <a:r>
              <a:rPr lang="en-US" sz="2800" i="1" dirty="0">
                <a:solidFill>
                  <a:schemeClr val="tx2"/>
                </a:solidFill>
              </a:rPr>
              <a:t>Protective measures, keep safe from un- authorized access, privacy, prevent breaches , etc.</a:t>
            </a:r>
          </a:p>
          <a:p>
            <a:pPr marL="514350" indent="-514350">
              <a:buFont typeface="+mj-lt"/>
              <a:buAutoNum type="arabicPeriod"/>
            </a:pPr>
            <a:r>
              <a:rPr lang="en-US" sz="2800" u="sng" dirty="0">
                <a:solidFill>
                  <a:srgbClr val="FF0000"/>
                </a:solidFill>
              </a:rPr>
              <a:t>Computer Security Model:-</a:t>
            </a:r>
            <a:endParaRPr lang="en-US" sz="2800" i="1" dirty="0">
              <a:solidFill>
                <a:schemeClr val="tx2"/>
              </a:solidFill>
            </a:endParaRPr>
          </a:p>
          <a:p>
            <a:pPr marL="514350" indent="-514350">
              <a:buNone/>
            </a:pPr>
            <a:r>
              <a:rPr lang="en-US" sz="2800" i="1" dirty="0">
                <a:solidFill>
                  <a:schemeClr val="tx2"/>
                </a:solidFill>
              </a:rPr>
              <a:t>      It Depends on computer architecture, specification, security issues, protection mechanism.</a:t>
            </a:r>
          </a:p>
          <a:p>
            <a:pPr marL="514350" indent="-514350">
              <a:buNone/>
            </a:pPr>
            <a:r>
              <a:rPr lang="en-US" sz="2800" i="1" dirty="0">
                <a:solidFill>
                  <a:schemeClr val="tx2"/>
                </a:solidFill>
              </a:rPr>
              <a:t>      Act as a framework for information system security policy.</a:t>
            </a:r>
            <a:endParaRPr lang="en-IN" sz="2800" i="1" dirty="0">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714380"/>
          </a:xfrm>
        </p:spPr>
        <p:txBody>
          <a:bodyPr>
            <a:normAutofit fontScale="90000"/>
          </a:bodyPr>
          <a:lstStyle/>
          <a:p>
            <a:r>
              <a:rPr lang="en-US" dirty="0"/>
              <a:t>Continue…</a:t>
            </a:r>
            <a:endParaRPr lang="en-IN" dirty="0"/>
          </a:p>
        </p:txBody>
      </p:sp>
      <p:sp>
        <p:nvSpPr>
          <p:cNvPr id="3" name="Content Placeholder 2"/>
          <p:cNvSpPr>
            <a:spLocks noGrp="1"/>
          </p:cNvSpPr>
          <p:nvPr>
            <p:ph idx="1"/>
          </p:nvPr>
        </p:nvSpPr>
        <p:spPr>
          <a:xfrm>
            <a:off x="428596" y="1214422"/>
            <a:ext cx="8229600" cy="5643578"/>
          </a:xfrm>
        </p:spPr>
        <p:txBody>
          <a:bodyPr>
            <a:normAutofit fontScale="85000" lnSpcReduction="10000"/>
          </a:bodyPr>
          <a:lstStyle/>
          <a:p>
            <a:pPr marL="514350" indent="-514350">
              <a:buFont typeface="+mj-lt"/>
              <a:buAutoNum type="arabicPeriod" startAt="4"/>
            </a:pPr>
            <a:r>
              <a:rPr lang="en-US" sz="2800" u="sng" dirty="0">
                <a:solidFill>
                  <a:srgbClr val="FF0000"/>
                </a:solidFill>
              </a:rPr>
              <a:t>Network  Security:-</a:t>
            </a:r>
            <a:r>
              <a:rPr lang="en-US" sz="2800" dirty="0">
                <a:solidFill>
                  <a:srgbClr val="FF0000"/>
                </a:solidFill>
              </a:rPr>
              <a:t> </a:t>
            </a:r>
          </a:p>
          <a:p>
            <a:pPr marL="514350" indent="-514350">
              <a:buNone/>
            </a:pPr>
            <a:r>
              <a:rPr lang="en-US" sz="2800" i="1" dirty="0">
                <a:solidFill>
                  <a:srgbClr val="FF0000"/>
                </a:solidFill>
              </a:rPr>
              <a:t>                                    </a:t>
            </a:r>
            <a:r>
              <a:rPr lang="en-US" sz="2800" i="1" dirty="0">
                <a:solidFill>
                  <a:schemeClr val="tx2"/>
                </a:solidFill>
              </a:rPr>
              <a:t>Protection during transmission, </a:t>
            </a:r>
          </a:p>
          <a:p>
            <a:pPr marL="514350" indent="-514350">
              <a:buNone/>
            </a:pPr>
            <a:r>
              <a:rPr lang="en-US" sz="2800" i="1" dirty="0">
                <a:solidFill>
                  <a:schemeClr val="tx2"/>
                </a:solidFill>
              </a:rPr>
              <a:t>                                    Policies &amp; provision by Admin,</a:t>
            </a:r>
          </a:p>
          <a:p>
            <a:pPr marL="514350" indent="-514350">
              <a:buNone/>
            </a:pPr>
            <a:r>
              <a:rPr lang="en-US" sz="2800" i="1" dirty="0">
                <a:solidFill>
                  <a:schemeClr val="tx2"/>
                </a:solidFill>
              </a:rPr>
              <a:t>                                    Authorization &amp; Access Control,</a:t>
            </a:r>
          </a:p>
          <a:p>
            <a:pPr marL="514350" indent="-514350">
              <a:buFont typeface="+mj-lt"/>
              <a:buAutoNum type="arabicPeriod" startAt="5"/>
            </a:pPr>
            <a:r>
              <a:rPr lang="en-US" sz="2800" u="sng" dirty="0">
                <a:solidFill>
                  <a:srgbClr val="FF0000"/>
                </a:solidFill>
              </a:rPr>
              <a:t>Computer  Security  Procedure:-</a:t>
            </a:r>
          </a:p>
          <a:p>
            <a:pPr marL="514350" indent="-514350">
              <a:buNone/>
            </a:pPr>
            <a:r>
              <a:rPr lang="en-US" sz="2800" i="1" dirty="0">
                <a:solidFill>
                  <a:schemeClr val="tx2"/>
                </a:solidFill>
              </a:rPr>
              <a:t>                                    strategies, guideline, policies, standards, specification, regulations  &amp; laws.</a:t>
            </a:r>
          </a:p>
          <a:p>
            <a:pPr marL="514350" indent="-514350">
              <a:buFont typeface="+mj-lt"/>
              <a:buAutoNum type="arabicPeriod" startAt="6"/>
            </a:pPr>
            <a:r>
              <a:rPr lang="en-US" sz="2800" u="sng" dirty="0">
                <a:solidFill>
                  <a:srgbClr val="FF0000"/>
                </a:solidFill>
              </a:rPr>
              <a:t>Security  Exploits:- </a:t>
            </a:r>
          </a:p>
          <a:p>
            <a:pPr marL="514350" indent="-514350">
              <a:buNone/>
            </a:pPr>
            <a:r>
              <a:rPr lang="en-US" sz="2800" i="1" dirty="0">
                <a:solidFill>
                  <a:srgbClr val="FF0000"/>
                </a:solidFill>
              </a:rPr>
              <a:t>                                 </a:t>
            </a:r>
            <a:r>
              <a:rPr lang="en-US" sz="2800" i="1" dirty="0">
                <a:solidFill>
                  <a:schemeClr val="tx2"/>
                </a:solidFill>
              </a:rPr>
              <a:t>Vulnerabilities,</a:t>
            </a:r>
          </a:p>
          <a:p>
            <a:pPr marL="514350" indent="-514350">
              <a:buNone/>
            </a:pPr>
            <a:r>
              <a:rPr lang="en-US" sz="2800" i="1" dirty="0">
                <a:solidFill>
                  <a:schemeClr val="tx2"/>
                </a:solidFill>
              </a:rPr>
              <a:t>                                 Unintended &amp; un-patched flaws in s/w,</a:t>
            </a:r>
          </a:p>
          <a:p>
            <a:pPr marL="514350" indent="-514350">
              <a:buNone/>
            </a:pPr>
            <a:r>
              <a:rPr lang="en-US" sz="2800" i="1" dirty="0">
                <a:solidFill>
                  <a:schemeClr val="tx2"/>
                </a:solidFill>
              </a:rPr>
              <a:t>                                  Virus, worms &amp; Trojan horses, malwares</a:t>
            </a:r>
          </a:p>
          <a:p>
            <a:pPr marL="514350" indent="-514350">
              <a:buNone/>
            </a:pPr>
            <a:r>
              <a:rPr lang="en-US" sz="2800" i="1" dirty="0">
                <a:solidFill>
                  <a:schemeClr val="tx2"/>
                </a:solidFill>
              </a:rPr>
              <a:t>                                  Different types of attacks,</a:t>
            </a:r>
            <a:endParaRPr lang="en-US" sz="2800" u="sng" dirty="0">
              <a:solidFill>
                <a:srgbClr val="FF0000"/>
              </a:solidFill>
            </a:endParaRPr>
          </a:p>
          <a:p>
            <a:pPr marL="514350" indent="-514350">
              <a:buNone/>
            </a:pPr>
            <a:r>
              <a:rPr lang="en-US" sz="2800" u="sng" dirty="0">
                <a:solidFill>
                  <a:srgbClr val="FF0000"/>
                </a:solidFill>
              </a:rPr>
              <a:t>                                  </a:t>
            </a:r>
          </a:p>
          <a:p>
            <a:pPr marL="514350" indent="-514350">
              <a:buNone/>
            </a:pPr>
            <a:r>
              <a:rPr lang="en-US" sz="2800" u="sng" dirty="0">
                <a:solidFill>
                  <a:srgbClr val="FF0000"/>
                </a:solidFill>
              </a:rPr>
              <a:t>                                   </a:t>
            </a:r>
          </a:p>
          <a:p>
            <a:pPr marL="514350" indent="-514350">
              <a:buNone/>
            </a:pPr>
            <a:endParaRPr lang="en-IN" sz="2800" i="1" dirty="0">
              <a:solidFill>
                <a:schemeClr val="tx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US" dirty="0"/>
              <a:t>Continue…</a:t>
            </a:r>
          </a:p>
        </p:txBody>
      </p:sp>
      <p:sp>
        <p:nvSpPr>
          <p:cNvPr id="3" name="Content Placeholder 2"/>
          <p:cNvSpPr>
            <a:spLocks noGrp="1"/>
          </p:cNvSpPr>
          <p:nvPr>
            <p:ph idx="1"/>
          </p:nvPr>
        </p:nvSpPr>
        <p:spPr>
          <a:xfrm>
            <a:off x="457200" y="1285860"/>
            <a:ext cx="8229600" cy="5038740"/>
          </a:xfrm>
        </p:spPr>
        <p:txBody>
          <a:bodyPr/>
          <a:lstStyle/>
          <a:p>
            <a:pPr>
              <a:buNone/>
            </a:pPr>
            <a:r>
              <a:rPr lang="en-US" i="1" dirty="0"/>
              <a:t>7. </a:t>
            </a:r>
            <a:r>
              <a:rPr lang="en-US" i="1" dirty="0">
                <a:solidFill>
                  <a:srgbClr val="FF0000"/>
                </a:solidFill>
              </a:rPr>
              <a:t>Authentication</a:t>
            </a:r>
            <a:r>
              <a:rPr lang="en-US" i="1" dirty="0"/>
              <a:t>:- </a:t>
            </a:r>
            <a:r>
              <a:rPr lang="en-US" i="1" dirty="0">
                <a:solidFill>
                  <a:schemeClr val="bg2">
                    <a:lumMod val="25000"/>
                  </a:schemeClr>
                </a:solidFill>
              </a:rPr>
              <a:t>person, computer, program</a:t>
            </a:r>
          </a:p>
          <a:p>
            <a:pPr>
              <a:buNone/>
            </a:pPr>
            <a:r>
              <a:rPr lang="en-US" i="1" dirty="0"/>
              <a:t>8. </a:t>
            </a:r>
            <a:r>
              <a:rPr lang="en-US" i="1" dirty="0">
                <a:solidFill>
                  <a:srgbClr val="FF0000"/>
                </a:solidFill>
              </a:rPr>
              <a:t>Identity management</a:t>
            </a:r>
            <a:r>
              <a:rPr lang="en-US" i="1" dirty="0"/>
              <a:t>:- </a:t>
            </a:r>
            <a:r>
              <a:rPr lang="en-US" i="1" dirty="0">
                <a:solidFill>
                  <a:schemeClr val="bg2">
                    <a:lumMod val="25000"/>
                  </a:schemeClr>
                </a:solidFill>
              </a:rPr>
              <a:t>user, device, services</a:t>
            </a:r>
          </a:p>
          <a:p>
            <a:pPr>
              <a:buNone/>
            </a:pPr>
            <a:r>
              <a:rPr lang="en-US" i="1" dirty="0"/>
              <a:t>9. </a:t>
            </a:r>
            <a:r>
              <a:rPr lang="en-US" i="1" dirty="0">
                <a:solidFill>
                  <a:srgbClr val="FF0000"/>
                </a:solidFill>
              </a:rPr>
              <a:t>Internet policy</a:t>
            </a:r>
            <a:r>
              <a:rPr lang="en-US" i="1" dirty="0"/>
              <a:t>:- </a:t>
            </a:r>
            <a:r>
              <a:rPr lang="en-US" i="1" dirty="0" err="1">
                <a:solidFill>
                  <a:schemeClr val="bg2">
                    <a:lumMod val="25000"/>
                  </a:schemeClr>
                </a:solidFill>
              </a:rPr>
              <a:t>whatsapp</a:t>
            </a:r>
            <a:r>
              <a:rPr lang="en-US" i="1" dirty="0">
                <a:solidFill>
                  <a:schemeClr val="bg2">
                    <a:lumMod val="25000"/>
                  </a:schemeClr>
                </a:solidFill>
              </a:rPr>
              <a:t>, FB, </a:t>
            </a:r>
            <a:r>
              <a:rPr lang="en-US" i="1" dirty="0" err="1">
                <a:solidFill>
                  <a:schemeClr val="bg2">
                    <a:lumMod val="25000"/>
                  </a:schemeClr>
                </a:solidFill>
              </a:rPr>
              <a:t>ect</a:t>
            </a:r>
            <a:r>
              <a:rPr lang="en-US" i="1" dirty="0">
                <a:solidFill>
                  <a:schemeClr val="bg2">
                    <a:lumMod val="25000"/>
                  </a:schemeClr>
                </a:solidFill>
              </a:rPr>
              <a:t>..</a:t>
            </a:r>
          </a:p>
          <a:p>
            <a:pPr>
              <a:buNone/>
            </a:pPr>
            <a:r>
              <a:rPr lang="en-US" i="1" dirty="0"/>
              <a:t>10. </a:t>
            </a:r>
            <a:r>
              <a:rPr lang="en-US" i="1" dirty="0">
                <a:solidFill>
                  <a:srgbClr val="FF0000"/>
                </a:solidFill>
              </a:rPr>
              <a:t>Security Software</a:t>
            </a:r>
            <a:endParaRPr lang="en-US"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US" sz="4000" dirty="0"/>
              <a:t>1.7 The Operational Model Of N/W Security</a:t>
            </a:r>
            <a:endParaRPr lang="en-IN" sz="4000" dirty="0"/>
          </a:p>
        </p:txBody>
      </p:sp>
      <p:pic>
        <p:nvPicPr>
          <p:cNvPr id="1026" name="Picture 2"/>
          <p:cNvPicPr>
            <a:picLocks noGrp="1" noChangeAspect="1" noChangeArrowheads="1"/>
          </p:cNvPicPr>
          <p:nvPr>
            <p:ph idx="1"/>
          </p:nvPr>
        </p:nvPicPr>
        <p:blipFill>
          <a:blip r:embed="rId2"/>
          <a:srcRect/>
          <a:stretch>
            <a:fillRect/>
          </a:stretch>
        </p:blipFill>
        <p:spPr bwMode="auto">
          <a:xfrm>
            <a:off x="0" y="1214422"/>
            <a:ext cx="9144000" cy="5643578"/>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642942"/>
          </a:xfrm>
        </p:spPr>
        <p:txBody>
          <a:bodyPr>
            <a:normAutofit fontScale="90000"/>
          </a:bodyPr>
          <a:lstStyle/>
          <a:p>
            <a:r>
              <a:rPr lang="en-US" dirty="0"/>
              <a:t>1.8 </a:t>
            </a:r>
            <a:r>
              <a:rPr lang="en-US" sz="4400" dirty="0"/>
              <a:t>Basic N/W Security Terminology</a:t>
            </a:r>
            <a:endParaRPr lang="en-IN" sz="4400" dirty="0"/>
          </a:p>
        </p:txBody>
      </p:sp>
      <p:sp>
        <p:nvSpPr>
          <p:cNvPr id="3" name="Content Placeholder 2"/>
          <p:cNvSpPr>
            <a:spLocks noGrp="1"/>
          </p:cNvSpPr>
          <p:nvPr>
            <p:ph idx="1"/>
          </p:nvPr>
        </p:nvSpPr>
        <p:spPr>
          <a:xfrm>
            <a:off x="457200" y="1285860"/>
            <a:ext cx="8229600" cy="5038740"/>
          </a:xfrm>
        </p:spPr>
        <p:txBody>
          <a:bodyPr/>
          <a:lstStyle/>
          <a:p>
            <a:r>
              <a:rPr lang="en-IN" dirty="0">
                <a:solidFill>
                  <a:srgbClr val="FF0000"/>
                </a:solidFill>
              </a:rPr>
              <a:t>NOTE:- </a:t>
            </a:r>
            <a:r>
              <a:rPr lang="en-IN" dirty="0"/>
              <a:t>Covered through out the syllabus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653210"/>
          </a:xfrm>
        </p:spPr>
        <p:txBody>
          <a:bodyPr>
            <a:normAutofit fontScale="90000"/>
          </a:bodyPr>
          <a:lstStyle/>
          <a:p>
            <a:r>
              <a:rPr lang="en-US" dirty="0"/>
              <a:t>Security Services</a:t>
            </a:r>
            <a:endParaRPr lang="en-IN" dirty="0"/>
          </a:p>
        </p:txBody>
      </p:sp>
      <p:sp>
        <p:nvSpPr>
          <p:cNvPr id="3" name="Content Placeholder 2"/>
          <p:cNvSpPr>
            <a:spLocks noGrp="1"/>
          </p:cNvSpPr>
          <p:nvPr>
            <p:ph idx="1"/>
          </p:nvPr>
        </p:nvSpPr>
        <p:spPr>
          <a:xfrm>
            <a:off x="457200" y="1214422"/>
            <a:ext cx="8229600" cy="5110178"/>
          </a:xfrm>
        </p:spPr>
        <p:txBody>
          <a:bodyPr/>
          <a:lstStyle/>
          <a:p>
            <a:r>
              <a:rPr lang="en-US" dirty="0"/>
              <a:t>Digital Signature</a:t>
            </a:r>
          </a:p>
          <a:p>
            <a:r>
              <a:rPr lang="en-US" dirty="0"/>
              <a:t>Password</a:t>
            </a:r>
          </a:p>
          <a:p>
            <a:r>
              <a:rPr lang="en-US" dirty="0"/>
              <a:t>Encryption</a:t>
            </a:r>
          </a:p>
          <a:p>
            <a:r>
              <a:rPr lang="en-US" dirty="0"/>
              <a:t>Hash algorithms</a:t>
            </a:r>
          </a:p>
          <a:p>
            <a:endParaRPr lang="en-US" dirty="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571504"/>
          </a:xfrm>
        </p:spPr>
        <p:txBody>
          <a:bodyPr>
            <a:normAutofit fontScale="90000"/>
          </a:bodyPr>
          <a:lstStyle/>
          <a:p>
            <a:r>
              <a:rPr lang="en-US" dirty="0"/>
              <a:t>Security Attack</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0" y="1071546"/>
            <a:ext cx="9144000" cy="578645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r>
              <a:rPr lang="en-US" dirty="0"/>
              <a:t>Types of Attack</a:t>
            </a:r>
            <a:endParaRPr lang="en-IN" dirty="0"/>
          </a:p>
        </p:txBody>
      </p:sp>
      <p:sp>
        <p:nvSpPr>
          <p:cNvPr id="3" name="Content Placeholder 2"/>
          <p:cNvSpPr>
            <a:spLocks noGrp="1"/>
          </p:cNvSpPr>
          <p:nvPr>
            <p:ph idx="1"/>
          </p:nvPr>
        </p:nvSpPr>
        <p:spPr>
          <a:xfrm>
            <a:off x="457200" y="1285860"/>
            <a:ext cx="8229600" cy="5038740"/>
          </a:xfrm>
        </p:spPr>
        <p:txBody>
          <a:bodyPr/>
          <a:lstStyle/>
          <a:p>
            <a:r>
              <a:rPr lang="en-US" dirty="0"/>
              <a:t>Attacks: </a:t>
            </a:r>
            <a:r>
              <a:rPr lang="en-US" b="1" dirty="0">
                <a:solidFill>
                  <a:schemeClr val="accent4"/>
                </a:solidFill>
              </a:rPr>
              <a:t>A Technical View</a:t>
            </a:r>
          </a:p>
          <a:p>
            <a:pPr marL="514350" indent="-514350">
              <a:buAutoNum type="arabicPeriod"/>
            </a:pPr>
            <a:r>
              <a:rPr lang="en-US" dirty="0">
                <a:solidFill>
                  <a:schemeClr val="tx1">
                    <a:lumMod val="50000"/>
                    <a:lumOff val="50000"/>
                  </a:schemeClr>
                </a:solidFill>
              </a:rPr>
              <a:t>Theoretical Concepts behind this attack.</a:t>
            </a:r>
          </a:p>
          <a:p>
            <a:pPr marL="514350" indent="-514350">
              <a:buFont typeface="Wingdings" pitchFamily="2" charset="2"/>
              <a:buChar char="ü"/>
            </a:pPr>
            <a:r>
              <a:rPr lang="en-US" dirty="0">
                <a:solidFill>
                  <a:srgbClr val="FF0000"/>
                </a:solidFill>
              </a:rPr>
              <a:t>Inception:- </a:t>
            </a:r>
            <a:r>
              <a:rPr lang="en-US" dirty="0"/>
              <a:t>Copying of data &amp; program &amp; listening to N/W Traffic.</a:t>
            </a:r>
          </a:p>
          <a:p>
            <a:pPr marL="514350" indent="-514350">
              <a:buFont typeface="Wingdings" pitchFamily="2" charset="2"/>
              <a:buChar char="ü"/>
            </a:pPr>
            <a:r>
              <a:rPr lang="en-US" dirty="0">
                <a:solidFill>
                  <a:srgbClr val="FF0000"/>
                </a:solidFill>
              </a:rPr>
              <a:t>Fabrication:</a:t>
            </a:r>
            <a:r>
              <a:rPr lang="en-US" dirty="0"/>
              <a:t>-Attacker may add fake records to a database. Creation of illegal objects on the computer system.</a:t>
            </a:r>
          </a:p>
          <a:p>
            <a:pPr marL="514350" indent="-514350">
              <a:buFont typeface="Wingdings" pitchFamily="2" charset="2"/>
              <a:buChar char="ü"/>
            </a:pPr>
            <a:r>
              <a:rPr lang="en-US" dirty="0">
                <a:solidFill>
                  <a:srgbClr val="FF0000"/>
                </a:solidFill>
              </a:rPr>
              <a:t>Modification:</a:t>
            </a:r>
            <a:r>
              <a:rPr lang="en-US" dirty="0"/>
              <a:t>-Attacker modifies Value of DB</a:t>
            </a:r>
          </a:p>
          <a:p>
            <a:pPr marL="514350" indent="-514350">
              <a:buFont typeface="Wingdings" pitchFamily="2" charset="2"/>
              <a:buChar char="ü"/>
            </a:pPr>
            <a:r>
              <a:rPr lang="en-US" dirty="0">
                <a:solidFill>
                  <a:srgbClr val="FF0000"/>
                </a:solidFill>
              </a:rPr>
              <a:t>Interruption:- </a:t>
            </a:r>
            <a:r>
              <a:rPr lang="en-US" dirty="0">
                <a:solidFill>
                  <a:schemeClr val="tx1">
                    <a:lumMod val="95000"/>
                    <a:lumOff val="5000"/>
                  </a:schemeClr>
                </a:solidFill>
              </a:rPr>
              <a:t>Resources became unavailable, lost or unusable. Causing problems to a H/W device, erasing program, Data or OS components.  </a:t>
            </a:r>
          </a:p>
          <a:p>
            <a:pPr marL="514350" indent="-514350">
              <a:buFont typeface="Wingdings" pitchFamily="2" charset="2"/>
              <a:buChar char="ü"/>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1285884"/>
          </a:xfrm>
        </p:spPr>
        <p:txBody>
          <a:bodyPr>
            <a:normAutofit fontScale="90000"/>
          </a:bodyPr>
          <a:lstStyle/>
          <a:p>
            <a:r>
              <a:rPr lang="en-US" dirty="0"/>
              <a:t/>
            </a:r>
            <a:br>
              <a:rPr lang="en-US" dirty="0"/>
            </a:br>
            <a:r>
              <a:rPr lang="en-US" dirty="0"/>
              <a:t/>
            </a:r>
            <a:br>
              <a:rPr lang="en-US" dirty="0"/>
            </a:br>
            <a:r>
              <a:rPr lang="en-US" dirty="0"/>
              <a:t>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1.1 SECURITY</a:t>
            </a:r>
            <a:br>
              <a:rPr lang="en-US" dirty="0"/>
            </a:br>
            <a:endParaRPr lang="en-IN" dirty="0"/>
          </a:p>
        </p:txBody>
      </p:sp>
      <p:sp>
        <p:nvSpPr>
          <p:cNvPr id="3" name="Content Placeholder 2"/>
          <p:cNvSpPr>
            <a:spLocks noGrp="1"/>
          </p:cNvSpPr>
          <p:nvPr>
            <p:ph idx="1"/>
          </p:nvPr>
        </p:nvSpPr>
        <p:spPr>
          <a:xfrm>
            <a:off x="457200" y="1071546"/>
            <a:ext cx="8229600" cy="5253054"/>
          </a:xfrm>
        </p:spPr>
        <p:txBody>
          <a:bodyPr/>
          <a:lstStyle/>
          <a:p>
            <a:r>
              <a:rPr lang="en-US" dirty="0"/>
              <a:t>Challenges in Security?</a:t>
            </a:r>
          </a:p>
          <a:p>
            <a:pPr>
              <a:buNone/>
            </a:pPr>
            <a:r>
              <a:rPr lang="en-US" dirty="0"/>
              <a:t>1.Use of computer with internet</a:t>
            </a:r>
          </a:p>
          <a:p>
            <a:pPr>
              <a:buNone/>
            </a:pPr>
            <a:r>
              <a:rPr lang="en-US" dirty="0"/>
              <a:t>2. Software tools are available freely</a:t>
            </a:r>
          </a:p>
          <a:p>
            <a:pPr>
              <a:buNone/>
            </a:pPr>
            <a:r>
              <a:rPr lang="en-US" dirty="0"/>
              <a:t>3. Importance of information</a:t>
            </a:r>
          </a:p>
          <a:p>
            <a:pPr>
              <a:buNone/>
            </a:pPr>
            <a:r>
              <a:rPr lang="en-US" dirty="0"/>
              <a:t>4.Lack of awareness/ignorance/hesitation</a:t>
            </a:r>
          </a:p>
          <a:p>
            <a:pPr>
              <a:buNone/>
            </a:pPr>
            <a:r>
              <a:rPr lang="en-US" dirty="0"/>
              <a:t> </a:t>
            </a:r>
          </a:p>
          <a:p>
            <a:r>
              <a:rPr lang="en-US" dirty="0"/>
              <a:t>PROTECTION</a:t>
            </a:r>
          </a:p>
          <a:p>
            <a:pPr>
              <a:buNone/>
            </a:pPr>
            <a:r>
              <a:rPr lang="en-US" dirty="0"/>
              <a:t>1.Unahorized Access by intentionally or unintentionally.</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Grouped in to types:</a:t>
            </a:r>
            <a:endParaRPr lang="en-IN" dirty="0"/>
          </a:p>
        </p:txBody>
      </p:sp>
      <p:pic>
        <p:nvPicPr>
          <p:cNvPr id="7170" name="Picture 2"/>
          <p:cNvPicPr>
            <a:picLocks noGrp="1" noChangeAspect="1" noChangeArrowheads="1"/>
          </p:cNvPicPr>
          <p:nvPr>
            <p:ph idx="1"/>
          </p:nvPr>
        </p:nvPicPr>
        <p:blipFill>
          <a:blip r:embed="rId2"/>
          <a:srcRect/>
          <a:stretch>
            <a:fillRect/>
          </a:stretch>
        </p:blipFill>
        <p:spPr bwMode="auto">
          <a:xfrm>
            <a:off x="2081212" y="2624931"/>
            <a:ext cx="4981575" cy="30099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642942"/>
          </a:xfrm>
        </p:spPr>
        <p:txBody>
          <a:bodyPr>
            <a:normAutofit fontScale="90000"/>
          </a:bodyPr>
          <a:lstStyle/>
          <a:p>
            <a:r>
              <a:rPr lang="en-US" dirty="0"/>
              <a:t>Passive Attack</a:t>
            </a:r>
            <a:endParaRPr lang="en-IN" dirty="0"/>
          </a:p>
        </p:txBody>
      </p:sp>
      <p:sp>
        <p:nvSpPr>
          <p:cNvPr id="3" name="Content Placeholder 2"/>
          <p:cNvSpPr>
            <a:spLocks noGrp="1"/>
          </p:cNvSpPr>
          <p:nvPr>
            <p:ph idx="1"/>
          </p:nvPr>
        </p:nvSpPr>
        <p:spPr>
          <a:xfrm>
            <a:off x="457200" y="1357298"/>
            <a:ext cx="8229600" cy="4967302"/>
          </a:xfrm>
        </p:spPr>
        <p:txBody>
          <a:bodyPr>
            <a:normAutofit lnSpcReduction="10000"/>
          </a:bodyPr>
          <a:lstStyle/>
          <a:p>
            <a:r>
              <a:rPr lang="en-US" dirty="0"/>
              <a:t>Attacker </a:t>
            </a:r>
            <a:r>
              <a:rPr lang="en-US" i="1" dirty="0">
                <a:solidFill>
                  <a:schemeClr val="tx2"/>
                </a:solidFill>
              </a:rPr>
              <a:t>eavesdropping </a:t>
            </a:r>
            <a:r>
              <a:rPr lang="en-US" dirty="0"/>
              <a:t>or </a:t>
            </a:r>
            <a:r>
              <a:rPr lang="en-US" i="1" dirty="0">
                <a:solidFill>
                  <a:schemeClr val="tx2"/>
                </a:solidFill>
              </a:rPr>
              <a:t>monitoring</a:t>
            </a:r>
            <a:r>
              <a:rPr lang="en-US" dirty="0"/>
              <a:t> of data transmission.</a:t>
            </a:r>
          </a:p>
          <a:p>
            <a:r>
              <a:rPr lang="en-US" dirty="0"/>
              <a:t>Tries too learn something out of it &amp; make use of it.</a:t>
            </a:r>
          </a:p>
          <a:p>
            <a:r>
              <a:rPr lang="en-US" dirty="0"/>
              <a:t>Aims to obtain information that is in transmit.</a:t>
            </a:r>
          </a:p>
          <a:p>
            <a:r>
              <a:rPr lang="en-US" dirty="0"/>
              <a:t>No Modification</a:t>
            </a:r>
          </a:p>
          <a:p>
            <a:r>
              <a:rPr lang="en-US" dirty="0"/>
              <a:t>Detection harder. </a:t>
            </a:r>
          </a:p>
          <a:p>
            <a:pPr marL="0" indent="0">
              <a:buNone/>
            </a:pPr>
            <a:r>
              <a:rPr lang="en-US" dirty="0"/>
              <a:t>1. For plain text Message</a:t>
            </a:r>
          </a:p>
          <a:p>
            <a:r>
              <a:rPr lang="en-US" dirty="0"/>
              <a:t>Solution prevention :- encryption</a:t>
            </a:r>
          </a:p>
          <a:p>
            <a:pPr marL="0" indent="0">
              <a:buNone/>
            </a:pPr>
            <a:r>
              <a:rPr lang="en-US" dirty="0"/>
              <a:t>2. For Encoded Message</a:t>
            </a:r>
          </a:p>
          <a:p>
            <a:endParaRPr lang="en-US" dirty="0"/>
          </a:p>
          <a:p>
            <a:r>
              <a:rPr lang="en-US" dirty="0"/>
              <a:t>Similarity -&gt; Pattern -&gt; Clue </a:t>
            </a:r>
          </a:p>
        </p:txBody>
      </p:sp>
      <p:sp>
        <p:nvSpPr>
          <p:cNvPr id="5" name="Arrow: Down 4"/>
          <p:cNvSpPr/>
          <p:nvPr/>
        </p:nvSpPr>
        <p:spPr>
          <a:xfrm>
            <a:off x="2843808" y="5157192"/>
            <a:ext cx="79208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8229600" cy="857256"/>
          </a:xfrm>
        </p:spPr>
        <p:txBody>
          <a:bodyPr>
            <a:normAutofit/>
          </a:bodyPr>
          <a:lstStyle/>
          <a:p>
            <a:r>
              <a:rPr lang="en-US" dirty="0"/>
              <a:t>Classification of Passive Attack</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571472" y="1928802"/>
            <a:ext cx="7786742" cy="3658404"/>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fontScale="90000"/>
          </a:bodyPr>
          <a:lstStyle/>
          <a:p>
            <a:r>
              <a:rPr lang="en-US" dirty="0"/>
              <a:t>Active Attack</a:t>
            </a:r>
            <a:endParaRPr lang="en-IN" dirty="0"/>
          </a:p>
        </p:txBody>
      </p:sp>
      <p:sp>
        <p:nvSpPr>
          <p:cNvPr id="3" name="Content Placeholder 2"/>
          <p:cNvSpPr>
            <a:spLocks noGrp="1"/>
          </p:cNvSpPr>
          <p:nvPr>
            <p:ph idx="1"/>
          </p:nvPr>
        </p:nvSpPr>
        <p:spPr>
          <a:xfrm>
            <a:off x="457200" y="1357298"/>
            <a:ext cx="8229600" cy="4967302"/>
          </a:xfrm>
        </p:spPr>
        <p:txBody>
          <a:bodyPr/>
          <a:lstStyle/>
          <a:p>
            <a:r>
              <a:rPr lang="en-US" dirty="0"/>
              <a:t>Modification</a:t>
            </a:r>
          </a:p>
          <a:p>
            <a:r>
              <a:rPr lang="en-US" dirty="0"/>
              <a:t>Creation of False </a:t>
            </a:r>
            <a:r>
              <a:rPr lang="en-US" dirty="0" err="1"/>
              <a:t>Msg</a:t>
            </a:r>
            <a:endParaRPr lang="en-US" dirty="0"/>
          </a:p>
          <a:p>
            <a:r>
              <a:rPr lang="en-US" dirty="0"/>
              <a:t>No prevention</a:t>
            </a:r>
          </a:p>
          <a:p>
            <a:r>
              <a:rPr lang="en-US" dirty="0"/>
              <a:t>Solution Detection &amp; Recovery</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64672"/>
          </a:xfrm>
        </p:spPr>
        <p:txBody>
          <a:bodyPr>
            <a:normAutofit fontScale="90000"/>
          </a:bodyPr>
          <a:lstStyle/>
          <a:p>
            <a:r>
              <a:rPr lang="en-US" dirty="0"/>
              <a:t>Classification of Active Attack</a:t>
            </a:r>
            <a:endParaRPr lang="en-IN" dirty="0"/>
          </a:p>
        </p:txBody>
      </p:sp>
      <p:pic>
        <p:nvPicPr>
          <p:cNvPr id="3074" name="Picture 2" descr="C:\Users\Administrator\Desktop\backup\IS\CS\Active Attack.png"/>
          <p:cNvPicPr>
            <a:picLocks noGrp="1" noChangeAspect="1" noChangeArrowheads="1"/>
          </p:cNvPicPr>
          <p:nvPr>
            <p:ph idx="1"/>
          </p:nvPr>
        </p:nvPicPr>
        <p:blipFill>
          <a:blip r:embed="rId2"/>
          <a:srcRect/>
          <a:stretch>
            <a:fillRect/>
          </a:stretch>
        </p:blipFill>
        <p:spPr bwMode="auto">
          <a:xfrm>
            <a:off x="457200" y="2055832"/>
            <a:ext cx="8229600" cy="4148099"/>
          </a:xfrm>
          <a:prstGeom prst="rect">
            <a:avLst/>
          </a:prstGeom>
          <a:noFill/>
        </p:spPr>
      </p:pic>
      <p:sp>
        <p:nvSpPr>
          <p:cNvPr id="3" name="TextBox 2"/>
          <p:cNvSpPr txBox="1"/>
          <p:nvPr/>
        </p:nvSpPr>
        <p:spPr>
          <a:xfrm>
            <a:off x="683568" y="1628800"/>
            <a:ext cx="6552728" cy="738664"/>
          </a:xfrm>
          <a:prstGeom prst="rect">
            <a:avLst/>
          </a:prstGeom>
          <a:noFill/>
        </p:spPr>
        <p:txBody>
          <a:bodyPr wrap="square" rtlCol="0">
            <a:spAutoFit/>
          </a:bodyPr>
          <a:lstStyle/>
          <a:p>
            <a:r>
              <a:rPr lang="en-US" sz="2400" dirty="0">
                <a:solidFill>
                  <a:schemeClr val="accent4"/>
                </a:solidFill>
              </a:rPr>
              <a:t>Masquerade</a:t>
            </a:r>
            <a:r>
              <a:rPr lang="en-US" sz="2400" dirty="0"/>
              <a:t> :- </a:t>
            </a:r>
            <a:r>
              <a:rPr lang="en-US" sz="2400" i="1" dirty="0">
                <a:solidFill>
                  <a:schemeClr val="bg2">
                    <a:lumMod val="50000"/>
                  </a:schemeClr>
                </a:solidFill>
              </a:rPr>
              <a:t>Trying to pose as another entity</a:t>
            </a:r>
            <a:endParaRPr lang="en-US" sz="2400"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US" dirty="0"/>
              <a:t>2.Practical Side Of Attack</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714348" y="1795464"/>
            <a:ext cx="7643866" cy="3705238"/>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1071546"/>
            <a:ext cx="9144000" cy="5786454"/>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Dr. V.K. </a:t>
            </a:r>
            <a:r>
              <a:rPr lang="en-US" dirty="0" err="1" smtClean="0"/>
              <a:t>Pachghare</a:t>
            </a:r>
            <a:r>
              <a:rPr lang="en-US" dirty="0" smtClean="0"/>
              <a:t>, Cryptography and Information Security, </a:t>
            </a:r>
            <a:r>
              <a:rPr lang="en-US" dirty="0" smtClean="0"/>
              <a:t>PHI,ISBN 978-81-303-5082-3</a:t>
            </a:r>
          </a:p>
          <a:p>
            <a:r>
              <a:rPr lang="en-US" dirty="0" err="1" smtClean="0"/>
              <a:t>Atul</a:t>
            </a:r>
            <a:r>
              <a:rPr lang="en-US" dirty="0" smtClean="0"/>
              <a:t> </a:t>
            </a:r>
            <a:r>
              <a:rPr lang="en-US" dirty="0" err="1" smtClean="0"/>
              <a:t>Kahate</a:t>
            </a:r>
            <a:r>
              <a:rPr lang="en-US" dirty="0" smtClean="0"/>
              <a:t>, </a:t>
            </a:r>
            <a:r>
              <a:rPr lang="en-US" dirty="0" smtClean="0"/>
              <a:t>Cryptography and </a:t>
            </a:r>
            <a:r>
              <a:rPr lang="en-US" dirty="0" smtClean="0"/>
              <a:t>Network </a:t>
            </a:r>
            <a:r>
              <a:rPr lang="en-US" dirty="0" smtClean="0"/>
              <a:t>Security, </a:t>
            </a:r>
            <a:r>
              <a:rPr lang="en-US" dirty="0" smtClean="0"/>
              <a:t>Tata McGraw </a:t>
            </a:r>
            <a:r>
              <a:rPr lang="en-US" dirty="0" err="1" smtClean="0"/>
              <a:t>Hill,ISBN</a:t>
            </a:r>
            <a:r>
              <a:rPr lang="en-US" dirty="0" smtClean="0"/>
              <a:t> 978-0-07-064823-4</a:t>
            </a:r>
          </a:p>
          <a:p>
            <a:r>
              <a:rPr lang="en-US" dirty="0" smtClean="0">
                <a:solidFill>
                  <a:schemeClr val="accent3">
                    <a:lumMod val="50000"/>
                  </a:schemeClr>
                </a:solidFill>
              </a:rPr>
              <a:t>Further Reading use </a:t>
            </a:r>
            <a:r>
              <a:rPr lang="en-US" dirty="0" err="1" smtClean="0">
                <a:solidFill>
                  <a:schemeClr val="accent3">
                    <a:lumMod val="50000"/>
                  </a:schemeClr>
                </a:solidFill>
              </a:rPr>
              <a:t>ppt’s</a:t>
            </a:r>
            <a:r>
              <a:rPr lang="en-US" dirty="0" smtClean="0">
                <a:solidFill>
                  <a:schemeClr val="accent3">
                    <a:lumMod val="50000"/>
                  </a:schemeClr>
                </a:solidFill>
              </a:rPr>
              <a:t> after this slide</a:t>
            </a:r>
            <a:endParaRPr lang="en-US" dirty="0">
              <a:solidFill>
                <a:schemeClr val="accent3">
                  <a:lumMod val="50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714380"/>
          </a:xfrm>
        </p:spPr>
        <p:txBody>
          <a:bodyPr>
            <a:normAutofit fontScale="90000"/>
          </a:bodyPr>
          <a:lstStyle/>
          <a:p>
            <a:r>
              <a:rPr lang="en-US" dirty="0"/>
              <a:t>Program That Attacks</a:t>
            </a:r>
            <a:endParaRPr lang="en-IN" dirty="0"/>
          </a:p>
        </p:txBody>
      </p:sp>
      <p:sp>
        <p:nvSpPr>
          <p:cNvPr id="3" name="Content Placeholder 2"/>
          <p:cNvSpPr>
            <a:spLocks noGrp="1"/>
          </p:cNvSpPr>
          <p:nvPr>
            <p:ph idx="1"/>
          </p:nvPr>
        </p:nvSpPr>
        <p:spPr>
          <a:xfrm>
            <a:off x="457200" y="1214422"/>
            <a:ext cx="8229600" cy="5110178"/>
          </a:xfrm>
        </p:spPr>
        <p:txBody>
          <a:bodyPr/>
          <a:lstStyle/>
          <a:p>
            <a:r>
              <a:rPr lang="en-US" dirty="0"/>
              <a:t>Virus</a:t>
            </a:r>
          </a:p>
          <a:p>
            <a:r>
              <a:rPr lang="en-US" dirty="0"/>
              <a:t>Worms</a:t>
            </a:r>
          </a:p>
          <a:p>
            <a:r>
              <a:rPr lang="en-US" dirty="0"/>
              <a:t>Trojan Horse</a:t>
            </a:r>
          </a:p>
          <a:p>
            <a:r>
              <a:rPr lang="en-US" dirty="0"/>
              <a:t>Applets &amp; ActiveX Controls</a:t>
            </a:r>
          </a:p>
          <a:p>
            <a:r>
              <a:rPr lang="en-US" dirty="0"/>
              <a:t>Cookies</a:t>
            </a:r>
          </a:p>
          <a:p>
            <a:r>
              <a:rPr lang="en-US" dirty="0"/>
              <a:t>Java Script VB Script Jscript</a:t>
            </a:r>
          </a:p>
          <a:p>
            <a:r>
              <a:rPr lang="en-US" dirty="0"/>
              <a:t>Etc.</a:t>
            </a:r>
          </a:p>
          <a:p>
            <a:pPr>
              <a:buFont typeface="Wingdings" pitchFamily="2" charset="2"/>
              <a:buChar char="ü"/>
            </a:pPr>
            <a:r>
              <a:rPr lang="en-US" dirty="0"/>
              <a:t>Program That Attacks to cause some </a:t>
            </a:r>
            <a:r>
              <a:rPr lang="en-US" i="1" dirty="0">
                <a:solidFill>
                  <a:srgbClr val="FF0000"/>
                </a:solidFill>
              </a:rPr>
              <a:t>damage</a:t>
            </a:r>
            <a:r>
              <a:rPr lang="en-US" dirty="0"/>
              <a:t> or to create </a:t>
            </a:r>
            <a:r>
              <a:rPr lang="en-US" i="1" dirty="0">
                <a:solidFill>
                  <a:srgbClr val="FF0000"/>
                </a:solidFill>
              </a:rPr>
              <a:t>confusion.</a:t>
            </a:r>
            <a:endParaRPr lang="en-IN" i="1"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571504"/>
          </a:xfrm>
        </p:spPr>
        <p:txBody>
          <a:bodyPr>
            <a:normAutofit fontScale="90000"/>
          </a:bodyPr>
          <a:lstStyle/>
          <a:p>
            <a:r>
              <a:rPr lang="en-US" dirty="0"/>
              <a:t>1.virus</a:t>
            </a:r>
            <a:endParaRPr lang="en-IN" dirty="0"/>
          </a:p>
        </p:txBody>
      </p:sp>
      <p:sp>
        <p:nvSpPr>
          <p:cNvPr id="3" name="Content Placeholder 2"/>
          <p:cNvSpPr>
            <a:spLocks noGrp="1"/>
          </p:cNvSpPr>
          <p:nvPr>
            <p:ph idx="1"/>
          </p:nvPr>
        </p:nvSpPr>
        <p:spPr>
          <a:xfrm>
            <a:off x="457200" y="1214422"/>
            <a:ext cx="8229600" cy="5110178"/>
          </a:xfrm>
        </p:spPr>
        <p:txBody>
          <a:bodyPr/>
          <a:lstStyle/>
          <a:p>
            <a:r>
              <a:rPr lang="en-US" dirty="0"/>
              <a:t>Practical Side Of Attack</a:t>
            </a:r>
          </a:p>
          <a:p>
            <a:r>
              <a:rPr lang="en-US" i="1" dirty="0">
                <a:solidFill>
                  <a:schemeClr val="accent3">
                    <a:lumMod val="50000"/>
                  </a:schemeClr>
                </a:solidFill>
              </a:rPr>
              <a:t>A piece of program code that attaches itself to another legitimate program &amp; causes damage to the computer system or to the N/W.</a:t>
            </a:r>
          </a:p>
          <a:p>
            <a:r>
              <a:rPr lang="en-US" i="1" dirty="0">
                <a:solidFill>
                  <a:schemeClr val="accent3">
                    <a:lumMod val="50000"/>
                  </a:schemeClr>
                </a:solidFill>
              </a:rPr>
              <a:t> </a:t>
            </a:r>
            <a:endParaRPr lang="en-IN" i="1" dirty="0">
              <a:solidFill>
                <a:schemeClr val="accent3">
                  <a:lumMod val="50000"/>
                </a:schemeClr>
              </a:solidFill>
            </a:endParaRPr>
          </a:p>
        </p:txBody>
      </p:sp>
      <p:pic>
        <p:nvPicPr>
          <p:cNvPr id="5" name="Picture 2"/>
          <p:cNvPicPr>
            <a:picLocks noChangeAspect="1" noChangeArrowheads="1"/>
          </p:cNvPicPr>
          <p:nvPr/>
        </p:nvPicPr>
        <p:blipFill>
          <a:blip r:embed="rId2"/>
          <a:srcRect/>
          <a:stretch>
            <a:fillRect/>
          </a:stretch>
        </p:blipFill>
        <p:spPr bwMode="auto">
          <a:xfrm>
            <a:off x="857224" y="3000372"/>
            <a:ext cx="7267575" cy="30099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439028"/>
          </a:xfrm>
        </p:spPr>
        <p:txBody>
          <a:bodyPr>
            <a:noAutofit/>
          </a:bodyPr>
          <a:lstStyle/>
          <a:p>
            <a:r>
              <a:rPr lang="en-US" sz="4000" dirty="0"/>
              <a:t>To protect the operation of any organization</a:t>
            </a:r>
            <a:br>
              <a:rPr lang="en-US" sz="4000" dirty="0"/>
            </a:br>
            <a:endParaRPr lang="en-IN" sz="4000" dirty="0"/>
          </a:p>
        </p:txBody>
      </p:sp>
      <p:sp>
        <p:nvSpPr>
          <p:cNvPr id="3" name="Content Placeholder 2"/>
          <p:cNvSpPr>
            <a:spLocks noGrp="1"/>
          </p:cNvSpPr>
          <p:nvPr>
            <p:ph idx="1"/>
          </p:nvPr>
        </p:nvSpPr>
        <p:spPr>
          <a:xfrm>
            <a:off x="428596" y="1571612"/>
            <a:ext cx="8229600" cy="4389120"/>
          </a:xfrm>
        </p:spPr>
        <p:txBody>
          <a:bodyPr/>
          <a:lstStyle/>
          <a:p>
            <a:pPr>
              <a:buNone/>
            </a:pPr>
            <a:endParaRPr lang="en-US" dirty="0"/>
          </a:p>
          <a:p>
            <a:pPr marL="514350" indent="-514350">
              <a:buNone/>
            </a:pPr>
            <a:r>
              <a:rPr lang="en-US" dirty="0">
                <a:solidFill>
                  <a:schemeClr val="accent3">
                    <a:lumMod val="75000"/>
                  </a:schemeClr>
                </a:solidFill>
              </a:rPr>
              <a:t>1.Physical Security</a:t>
            </a:r>
            <a:r>
              <a:rPr lang="en-US" dirty="0"/>
              <a:t>:- Access control to physical device</a:t>
            </a:r>
          </a:p>
          <a:p>
            <a:pPr marL="514350" indent="-514350">
              <a:buNone/>
            </a:pPr>
            <a:r>
              <a:rPr lang="en-US" dirty="0"/>
              <a:t>       </a:t>
            </a:r>
            <a:r>
              <a:rPr lang="en-US" dirty="0" err="1"/>
              <a:t>E.g</a:t>
            </a:r>
            <a:r>
              <a:rPr lang="en-US" dirty="0"/>
              <a:t>:- Pen drive, Hard drive, CD/DVD, Computer,</a:t>
            </a:r>
          </a:p>
          <a:p>
            <a:pPr marL="514350" indent="-514350">
              <a:buNone/>
            </a:pPr>
            <a:r>
              <a:rPr lang="en-US" dirty="0">
                <a:solidFill>
                  <a:schemeClr val="accent3">
                    <a:lumMod val="75000"/>
                  </a:schemeClr>
                </a:solidFill>
              </a:rPr>
              <a:t>2. Private Security </a:t>
            </a:r>
            <a:r>
              <a:rPr lang="en-US" dirty="0"/>
              <a:t>:- Individual or group</a:t>
            </a:r>
          </a:p>
          <a:p>
            <a:pPr marL="514350" indent="-514350">
              <a:buNone/>
            </a:pPr>
            <a:r>
              <a:rPr lang="en-US" dirty="0">
                <a:solidFill>
                  <a:schemeClr val="accent3">
                    <a:lumMod val="75000"/>
                  </a:schemeClr>
                </a:solidFill>
              </a:rPr>
              <a:t>3. Project Security</a:t>
            </a:r>
            <a:r>
              <a:rPr lang="en-US" dirty="0"/>
              <a:t> :- Design , Code operation security</a:t>
            </a:r>
          </a:p>
          <a:p>
            <a:endParaRPr lang="en-US" dirty="0"/>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714380"/>
          </a:xfrm>
        </p:spPr>
        <p:txBody>
          <a:bodyPr>
            <a:normAutofit fontScale="90000"/>
          </a:bodyPr>
          <a:lstStyle/>
          <a:p>
            <a:r>
              <a:rPr lang="en-US" dirty="0"/>
              <a:t>1.virus</a:t>
            </a:r>
            <a:endParaRPr lang="en-IN" dirty="0"/>
          </a:p>
        </p:txBody>
      </p:sp>
      <p:sp>
        <p:nvSpPr>
          <p:cNvPr id="5" name="Content Placeholder 4"/>
          <p:cNvSpPr>
            <a:spLocks noGrp="1"/>
          </p:cNvSpPr>
          <p:nvPr>
            <p:ph idx="1"/>
          </p:nvPr>
        </p:nvSpPr>
        <p:spPr>
          <a:xfrm>
            <a:off x="457200" y="1142984"/>
            <a:ext cx="8229600" cy="5181616"/>
          </a:xfrm>
        </p:spPr>
        <p:txBody>
          <a:bodyPr/>
          <a:lstStyle/>
          <a:p>
            <a:r>
              <a:rPr lang="en-US" dirty="0"/>
              <a:t>Properties Of Virus</a:t>
            </a:r>
          </a:p>
          <a:p>
            <a:pPr>
              <a:buFont typeface="Wingdings" pitchFamily="2" charset="2"/>
              <a:buChar char="ü"/>
            </a:pPr>
            <a:r>
              <a:rPr lang="en-US" dirty="0"/>
              <a:t>Self-propagates</a:t>
            </a:r>
          </a:p>
          <a:p>
            <a:pPr>
              <a:buFont typeface="Wingdings" pitchFamily="2" charset="2"/>
              <a:buChar char="ü"/>
            </a:pPr>
            <a:r>
              <a:rPr lang="en-US" dirty="0"/>
              <a:t>Action /Event Driven</a:t>
            </a:r>
          </a:p>
          <a:p>
            <a:r>
              <a:rPr lang="en-US" dirty="0"/>
              <a:t>Solution-&gt;Good backup, recovery Procedure.</a:t>
            </a:r>
          </a:p>
          <a:p>
            <a:r>
              <a:rPr lang="en-US" dirty="0">
                <a:solidFill>
                  <a:schemeClr val="accent3">
                    <a:lumMod val="50000"/>
                  </a:schemeClr>
                </a:solidFill>
              </a:rPr>
              <a:t>During its life time Virus goes through four phases:-</a:t>
            </a:r>
          </a:p>
          <a:p>
            <a:pPr marL="514350" indent="-514350">
              <a:buFont typeface="+mj-lt"/>
              <a:buAutoNum type="arabicPeriod"/>
            </a:pPr>
            <a:r>
              <a:rPr lang="en-US" dirty="0">
                <a:solidFill>
                  <a:schemeClr val="accent3">
                    <a:lumMod val="50000"/>
                  </a:schemeClr>
                </a:solidFill>
              </a:rPr>
              <a:t>Dormant</a:t>
            </a:r>
          </a:p>
          <a:p>
            <a:pPr marL="514350" indent="-514350">
              <a:buFont typeface="+mj-lt"/>
              <a:buAutoNum type="arabicPeriod"/>
            </a:pPr>
            <a:r>
              <a:rPr lang="en-US" dirty="0">
                <a:solidFill>
                  <a:schemeClr val="accent3">
                    <a:lumMod val="50000"/>
                  </a:schemeClr>
                </a:solidFill>
              </a:rPr>
              <a:t>Propagation</a:t>
            </a:r>
          </a:p>
          <a:p>
            <a:pPr marL="514350" indent="-514350">
              <a:buFont typeface="+mj-lt"/>
              <a:buAutoNum type="arabicPeriod"/>
            </a:pPr>
            <a:r>
              <a:rPr lang="en-US" dirty="0">
                <a:solidFill>
                  <a:schemeClr val="accent3">
                    <a:lumMod val="50000"/>
                  </a:schemeClr>
                </a:solidFill>
              </a:rPr>
              <a:t>Triggering </a:t>
            </a:r>
            <a:endParaRPr lang="en-IN" dirty="0">
              <a:solidFill>
                <a:schemeClr val="accent3">
                  <a:lumMod val="50000"/>
                </a:schemeClr>
              </a:solidFill>
            </a:endParaRPr>
          </a:p>
          <a:p>
            <a:pPr marL="514350" indent="-514350">
              <a:buFont typeface="+mj-lt"/>
              <a:buAutoNum type="arabicPeriod"/>
            </a:pPr>
            <a:r>
              <a:rPr lang="en-US" dirty="0">
                <a:solidFill>
                  <a:schemeClr val="accent3">
                    <a:lumMod val="50000"/>
                  </a:schemeClr>
                </a:solidFill>
              </a:rPr>
              <a:t>Execution</a:t>
            </a:r>
            <a:endParaRPr lang="en-IN" dirty="0">
              <a:solidFill>
                <a:schemeClr val="accent3">
                  <a:lumMod val="50000"/>
                </a:schemeClr>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428628"/>
          </a:xfrm>
        </p:spPr>
        <p:txBody>
          <a:bodyPr>
            <a:normAutofit fontScale="90000"/>
          </a:bodyPr>
          <a:lstStyle/>
          <a:p>
            <a:r>
              <a:rPr lang="en-US" dirty="0"/>
              <a:t>1.virus</a:t>
            </a:r>
            <a:endParaRPr lang="en-IN" dirty="0"/>
          </a:p>
        </p:txBody>
      </p:sp>
      <p:sp>
        <p:nvSpPr>
          <p:cNvPr id="3" name="Content Placeholder 2"/>
          <p:cNvSpPr>
            <a:spLocks noGrp="1"/>
          </p:cNvSpPr>
          <p:nvPr>
            <p:ph idx="1"/>
          </p:nvPr>
        </p:nvSpPr>
        <p:spPr>
          <a:xfrm>
            <a:off x="457200" y="1071546"/>
            <a:ext cx="8686800" cy="5253054"/>
          </a:xfrm>
        </p:spPr>
        <p:txBody>
          <a:bodyPr/>
          <a:lstStyle/>
          <a:p>
            <a:r>
              <a:rPr lang="en-US" dirty="0"/>
              <a:t>Virus can be classified into following categories:-</a:t>
            </a:r>
          </a:p>
          <a:p>
            <a:pPr marL="514350" indent="-514350">
              <a:buFont typeface="+mj-lt"/>
              <a:buAutoNum type="arabicPeriod"/>
            </a:pPr>
            <a:r>
              <a:rPr lang="en-US" dirty="0"/>
              <a:t>Parasitic-&gt;.EXE</a:t>
            </a:r>
          </a:p>
          <a:p>
            <a:pPr marL="514350" indent="-514350">
              <a:buFont typeface="+mj-lt"/>
              <a:buAutoNum type="arabicPeriod"/>
            </a:pPr>
            <a:r>
              <a:rPr lang="en-US" dirty="0"/>
              <a:t>Memory-Resident Virus-&gt;.EXE</a:t>
            </a:r>
          </a:p>
          <a:p>
            <a:pPr marL="514350" indent="-514350">
              <a:buFont typeface="+mj-lt"/>
              <a:buAutoNum type="arabicPeriod"/>
            </a:pPr>
            <a:r>
              <a:rPr lang="en-US" dirty="0"/>
              <a:t>Boot Sector-&gt;MBR-&gt;Disk-&gt;OS</a:t>
            </a:r>
          </a:p>
          <a:p>
            <a:pPr marL="514350" indent="-514350">
              <a:buFont typeface="+mj-lt"/>
              <a:buAutoNum type="arabicPeriod"/>
            </a:pPr>
            <a:r>
              <a:rPr lang="en-US" dirty="0"/>
              <a:t>Stealth-&gt;Intelligence Built in-&gt;prevent detection AV</a:t>
            </a:r>
          </a:p>
          <a:p>
            <a:pPr marL="514350" indent="-514350">
              <a:buFont typeface="+mj-lt"/>
              <a:buAutoNum type="arabicPeriod"/>
            </a:pPr>
            <a:r>
              <a:rPr lang="en-US" dirty="0"/>
              <a:t>Polymorphic-&gt;changing its signature-&gt;difficult detection</a:t>
            </a:r>
          </a:p>
          <a:p>
            <a:pPr marL="514350" indent="-514350">
              <a:buFont typeface="+mj-lt"/>
              <a:buAutoNum type="arabicPeriod"/>
            </a:pPr>
            <a:r>
              <a:rPr lang="en-US" dirty="0"/>
              <a:t>Metamorphic-&gt;5+rewriting itself every time-&gt;more hard</a:t>
            </a:r>
          </a:p>
          <a:p>
            <a:pPr marL="514350" indent="-514350">
              <a:buFont typeface="+mj-lt"/>
              <a:buAutoNum type="arabicPeriod"/>
            </a:pPr>
            <a:r>
              <a:rPr lang="en-US" dirty="0"/>
              <a:t>Macro virus-&gt;Application S/W-&gt;like MS office Docs. </a:t>
            </a:r>
            <a:endParaRPr lang="en-IN" dirty="0"/>
          </a:p>
        </p:txBody>
      </p:sp>
      <p:cxnSp>
        <p:nvCxnSpPr>
          <p:cNvPr id="5" name="Straight Arrow Connector 4"/>
          <p:cNvCxnSpPr/>
          <p:nvPr/>
        </p:nvCxnSpPr>
        <p:spPr>
          <a:xfrm rot="16200000" flipV="1">
            <a:off x="8214544" y="3858422"/>
            <a:ext cx="215108" cy="70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928794" y="3857628"/>
            <a:ext cx="1428760"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3715538" y="5072074"/>
            <a:ext cx="42783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857256"/>
          </a:xfrm>
        </p:spPr>
        <p:txBody>
          <a:bodyPr>
            <a:normAutofit/>
          </a:bodyPr>
          <a:lstStyle/>
          <a:p>
            <a:r>
              <a:rPr lang="en-US" dirty="0"/>
              <a:t>Introduction</a:t>
            </a:r>
            <a:endParaRPr lang="en-IN" dirty="0"/>
          </a:p>
        </p:txBody>
      </p:sp>
      <p:sp>
        <p:nvSpPr>
          <p:cNvPr id="3" name="Content Placeholder 2"/>
          <p:cNvSpPr>
            <a:spLocks noGrp="1"/>
          </p:cNvSpPr>
          <p:nvPr>
            <p:ph idx="1"/>
          </p:nvPr>
        </p:nvSpPr>
        <p:spPr>
          <a:xfrm>
            <a:off x="457200" y="1500174"/>
            <a:ext cx="8229600" cy="4824426"/>
          </a:xfrm>
        </p:spPr>
        <p:txBody>
          <a:bodyPr/>
          <a:lstStyle/>
          <a:p>
            <a:r>
              <a:rPr lang="en-US" dirty="0">
                <a:solidFill>
                  <a:schemeClr val="tx1">
                    <a:lumMod val="50000"/>
                    <a:lumOff val="50000"/>
                  </a:schemeClr>
                </a:solidFill>
              </a:rPr>
              <a:t>Information:- </a:t>
            </a:r>
            <a:r>
              <a:rPr lang="en-US" i="1" dirty="0">
                <a:solidFill>
                  <a:schemeClr val="accent4">
                    <a:lumMod val="50000"/>
                  </a:schemeClr>
                </a:solidFill>
              </a:rPr>
              <a:t>Computers, Networks, Internet, Mobile.</a:t>
            </a:r>
          </a:p>
          <a:p>
            <a:r>
              <a:rPr lang="en-US" dirty="0">
                <a:solidFill>
                  <a:schemeClr val="tx1">
                    <a:lumMod val="50000"/>
                    <a:lumOff val="50000"/>
                  </a:schemeClr>
                </a:solidFill>
              </a:rPr>
              <a:t>Security</a:t>
            </a:r>
            <a:r>
              <a:rPr lang="en-US" dirty="0"/>
              <a:t>:-trying to understand </a:t>
            </a:r>
            <a:r>
              <a:rPr lang="en-US" i="1" dirty="0">
                <a:solidFill>
                  <a:schemeClr val="accent4">
                    <a:lumMod val="50000"/>
                  </a:schemeClr>
                </a:solidFill>
              </a:rPr>
              <a:t>how to protect.</a:t>
            </a:r>
          </a:p>
          <a:p>
            <a:r>
              <a:rPr lang="en-US" i="1" dirty="0"/>
              <a:t>The various </a:t>
            </a:r>
            <a:r>
              <a:rPr lang="en-US" i="1" dirty="0">
                <a:solidFill>
                  <a:schemeClr val="accent4">
                    <a:lumMod val="50000"/>
                  </a:schemeClr>
                </a:solidFill>
              </a:rPr>
              <a:t>dangers &amp; pitfalls </a:t>
            </a:r>
            <a:r>
              <a:rPr lang="en-US" i="1" dirty="0"/>
              <a:t>when we use technology.</a:t>
            </a:r>
          </a:p>
          <a:p>
            <a:r>
              <a:rPr lang="en-US" i="1" dirty="0"/>
              <a:t>The consequences of not setting up the right </a:t>
            </a:r>
          </a:p>
          <a:p>
            <a:pPr>
              <a:buFont typeface="Wingdings" pitchFamily="2" charset="2"/>
              <a:buChar char="ü"/>
            </a:pPr>
            <a:r>
              <a:rPr lang="en-US" i="1" dirty="0">
                <a:solidFill>
                  <a:schemeClr val="accent4">
                    <a:lumMod val="50000"/>
                  </a:schemeClr>
                </a:solidFill>
              </a:rPr>
              <a:t>Security Policies</a:t>
            </a:r>
          </a:p>
          <a:p>
            <a:pPr>
              <a:buFont typeface="Wingdings" pitchFamily="2" charset="2"/>
              <a:buChar char="ü"/>
            </a:pPr>
            <a:r>
              <a:rPr lang="en-US" i="1" dirty="0">
                <a:solidFill>
                  <a:schemeClr val="accent4">
                    <a:lumMod val="50000"/>
                  </a:schemeClr>
                </a:solidFill>
              </a:rPr>
              <a:t>Security Framework</a:t>
            </a:r>
          </a:p>
          <a:p>
            <a:pPr>
              <a:buFont typeface="Wingdings" pitchFamily="2" charset="2"/>
              <a:buChar char="ü"/>
            </a:pPr>
            <a:r>
              <a:rPr lang="en-US" i="1" dirty="0">
                <a:solidFill>
                  <a:schemeClr val="accent4">
                    <a:lumMod val="50000"/>
                  </a:schemeClr>
                </a:solidFill>
              </a:rPr>
              <a:t>Security Technology</a:t>
            </a:r>
          </a:p>
          <a:p>
            <a:pPr>
              <a:buNone/>
            </a:pPr>
            <a:endParaRPr lang="en-US" i="1" dirty="0"/>
          </a:p>
          <a:p>
            <a:endParaRPr lang="en-US" i="1" dirty="0">
              <a:solidFill>
                <a:schemeClr val="accent4">
                  <a:lumMod val="50000"/>
                </a:schemeClr>
              </a:solidFill>
            </a:endParaRPr>
          </a:p>
          <a:p>
            <a:endParaRPr lang="en-IN" i="1" dirty="0">
              <a:solidFill>
                <a:schemeClr val="accent4">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fontScale="90000"/>
          </a:bodyPr>
          <a:lstStyle/>
          <a:p>
            <a:r>
              <a:rPr lang="en-US" dirty="0"/>
              <a:t>Why is Security Required?</a:t>
            </a:r>
            <a:endParaRPr lang="en-IN" dirty="0"/>
          </a:p>
        </p:txBody>
      </p:sp>
      <p:sp>
        <p:nvSpPr>
          <p:cNvPr id="3" name="Content Placeholder 2"/>
          <p:cNvSpPr>
            <a:spLocks noGrp="1"/>
          </p:cNvSpPr>
          <p:nvPr>
            <p:ph idx="1"/>
          </p:nvPr>
        </p:nvSpPr>
        <p:spPr>
          <a:xfrm>
            <a:off x="457200" y="1285860"/>
            <a:ext cx="8229600" cy="5038740"/>
          </a:xfrm>
        </p:spPr>
        <p:txBody>
          <a:bodyPr/>
          <a:lstStyle/>
          <a:p>
            <a:pPr>
              <a:lnSpc>
                <a:spcPct val="150000"/>
              </a:lnSpc>
            </a:pPr>
            <a:r>
              <a:rPr lang="en-US" dirty="0"/>
              <a:t>Business &amp; different types of transactions r being conducted to a large extent over Internet.</a:t>
            </a:r>
          </a:p>
          <a:p>
            <a:pPr>
              <a:lnSpc>
                <a:spcPct val="150000"/>
              </a:lnSpc>
            </a:pPr>
            <a:r>
              <a:rPr lang="en-US" dirty="0"/>
              <a:t>Inadequate or improper </a:t>
            </a:r>
            <a:r>
              <a:rPr lang="en-US" i="1" dirty="0">
                <a:solidFill>
                  <a:schemeClr val="accent4">
                    <a:lumMod val="50000"/>
                  </a:schemeClr>
                </a:solidFill>
              </a:rPr>
              <a:t>security mechanism </a:t>
            </a:r>
            <a:r>
              <a:rPr lang="en-US" i="1" dirty="0">
                <a:solidFill>
                  <a:schemeClr val="tx1">
                    <a:lumMod val="50000"/>
                    <a:lumOff val="50000"/>
                  </a:schemeClr>
                </a:solidFill>
              </a:rPr>
              <a:t>can bring whole business down or play havoc with people’s lives!</a:t>
            </a:r>
          </a:p>
          <a:p>
            <a:pPr>
              <a:lnSpc>
                <a:spcPct val="150000"/>
              </a:lnSpc>
            </a:pPr>
            <a:r>
              <a:rPr lang="en-US" i="1" dirty="0"/>
              <a:t>Since </a:t>
            </a:r>
            <a:r>
              <a:rPr lang="en-US" i="1" dirty="0">
                <a:solidFill>
                  <a:schemeClr val="accent4">
                    <a:lumMod val="50000"/>
                  </a:schemeClr>
                </a:solidFill>
              </a:rPr>
              <a:t>Electronic Documents &amp; Messages </a:t>
            </a:r>
            <a:r>
              <a:rPr lang="en-US" i="1" dirty="0"/>
              <a:t>r now becoming equivalent to </a:t>
            </a:r>
            <a:r>
              <a:rPr lang="en-US" i="1" dirty="0">
                <a:solidFill>
                  <a:schemeClr val="accent2"/>
                </a:solidFill>
              </a:rPr>
              <a:t>proper documents </a:t>
            </a:r>
            <a:r>
              <a:rPr lang="en-US" i="1" dirty="0"/>
              <a:t>in terms of their </a:t>
            </a:r>
            <a:r>
              <a:rPr lang="en-US" i="1" dirty="0">
                <a:solidFill>
                  <a:srgbClr val="FF0000"/>
                </a:solidFill>
              </a:rPr>
              <a:t>legal validity &amp; binding</a:t>
            </a:r>
            <a:r>
              <a:rPr lang="en-US" i="1" dirty="0"/>
              <a:t>.</a:t>
            </a:r>
            <a:endParaRPr lang="en-IN"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US" sz="5400" dirty="0"/>
              <a:t>Why Study Information Security</a:t>
            </a:r>
            <a:endParaRPr lang="en-IN" dirty="0"/>
          </a:p>
        </p:txBody>
      </p:sp>
      <p:sp>
        <p:nvSpPr>
          <p:cNvPr id="3" name="Content Placeholder 2"/>
          <p:cNvSpPr>
            <a:spLocks noGrp="1"/>
          </p:cNvSpPr>
          <p:nvPr>
            <p:ph idx="1"/>
          </p:nvPr>
        </p:nvSpPr>
        <p:spPr>
          <a:xfrm>
            <a:off x="457200" y="1357298"/>
            <a:ext cx="8229600" cy="4967302"/>
          </a:xfrm>
        </p:spPr>
        <p:txBody>
          <a:bodyPr>
            <a:normAutofit fontScale="92500" lnSpcReduction="20000"/>
          </a:bodyPr>
          <a:lstStyle/>
          <a:p>
            <a:pPr algn="just">
              <a:lnSpc>
                <a:spcPct val="150000"/>
              </a:lnSpc>
            </a:pPr>
            <a:r>
              <a:rPr lang="en-US" sz="2800" dirty="0"/>
              <a:t>Businesses collect mass amounts of data about their customers, employees, and competitors.</a:t>
            </a:r>
          </a:p>
          <a:p>
            <a:pPr algn="just">
              <a:lnSpc>
                <a:spcPct val="150000"/>
              </a:lnSpc>
            </a:pPr>
            <a:r>
              <a:rPr lang="en-US" sz="2800" dirty="0"/>
              <a:t>Most of this data is stored on computers and transmitted across networks.</a:t>
            </a:r>
          </a:p>
          <a:p>
            <a:pPr algn="just">
              <a:lnSpc>
                <a:spcPct val="150000"/>
              </a:lnSpc>
            </a:pPr>
            <a:r>
              <a:rPr lang="en-US" sz="2800" dirty="0"/>
              <a:t>If this information should fall into the hands of a competitor, the result could be loss of business, lawsuits and bankruptcy.</a:t>
            </a:r>
          </a:p>
          <a:p>
            <a:pPr algn="just">
              <a:lnSpc>
                <a:spcPct val="150000"/>
              </a:lnSpc>
            </a:pPr>
            <a:r>
              <a:rPr lang="en-US" sz="2800" dirty="0"/>
              <a:t>Protecting corporate data is no longer an option, it is a requirement.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857256"/>
          </a:xfrm>
        </p:spPr>
        <p:txBody>
          <a:bodyPr>
            <a:normAutofit/>
          </a:bodyPr>
          <a:lstStyle/>
          <a:p>
            <a:r>
              <a:rPr lang="en-US" dirty="0"/>
              <a:t>Information Security</a:t>
            </a:r>
            <a:endParaRPr lang="en-IN" dirty="0"/>
          </a:p>
        </p:txBody>
      </p:sp>
      <p:sp>
        <p:nvSpPr>
          <p:cNvPr id="3" name="Content Placeholder 2"/>
          <p:cNvSpPr>
            <a:spLocks noGrp="1"/>
          </p:cNvSpPr>
          <p:nvPr>
            <p:ph idx="1"/>
          </p:nvPr>
        </p:nvSpPr>
        <p:spPr>
          <a:xfrm>
            <a:off x="457200" y="1500174"/>
            <a:ext cx="8229600" cy="4824426"/>
          </a:xfrm>
        </p:spPr>
        <p:txBody>
          <a:bodyPr>
            <a:normAutofit/>
          </a:bodyPr>
          <a:lstStyle/>
          <a:p>
            <a:pPr algn="just">
              <a:lnSpc>
                <a:spcPct val="90000"/>
              </a:lnSpc>
            </a:pPr>
            <a:r>
              <a:rPr lang="en-US" sz="2800" dirty="0">
                <a:solidFill>
                  <a:schemeClr val="accent2"/>
                </a:solidFill>
              </a:rPr>
              <a:t>Protecting </a:t>
            </a:r>
            <a:r>
              <a:rPr lang="en-US" sz="2800" dirty="0">
                <a:solidFill>
                  <a:schemeClr val="accent4"/>
                </a:solidFill>
              </a:rPr>
              <a:t>information</a:t>
            </a:r>
            <a:r>
              <a:rPr lang="en-US" sz="2800" dirty="0"/>
              <a:t> and information </a:t>
            </a:r>
            <a:r>
              <a:rPr lang="en-US" sz="2800" dirty="0">
                <a:solidFill>
                  <a:schemeClr val="accent4"/>
                </a:solidFill>
              </a:rPr>
              <a:t>systems </a:t>
            </a:r>
            <a:r>
              <a:rPr lang="en-US" sz="2800" dirty="0"/>
              <a:t>    from unauthorized access, use, disclosure, disruption, modification, or destruction.</a:t>
            </a:r>
          </a:p>
          <a:p>
            <a:pPr algn="just">
              <a:lnSpc>
                <a:spcPct val="90000"/>
              </a:lnSpc>
              <a:buNone/>
            </a:pPr>
            <a:endParaRPr lang="en-US" sz="2800" dirty="0"/>
          </a:p>
          <a:p>
            <a:pPr algn="just">
              <a:lnSpc>
                <a:spcPct val="90000"/>
              </a:lnSpc>
            </a:pPr>
            <a:r>
              <a:rPr lang="en-US" sz="5000" dirty="0">
                <a:solidFill>
                  <a:schemeClr val="tx2"/>
                </a:solidFill>
                <a:latin typeface="+mj-lt"/>
                <a:ea typeface="+mj-ea"/>
                <a:cs typeface="+mj-cs"/>
              </a:rPr>
              <a:t>Background</a:t>
            </a:r>
          </a:p>
          <a:p>
            <a:pPr algn="just">
              <a:lnSpc>
                <a:spcPct val="90000"/>
              </a:lnSpc>
            </a:pPr>
            <a:r>
              <a:rPr lang="en-US" sz="2800" dirty="0">
                <a:solidFill>
                  <a:schemeClr val="accent2"/>
                </a:solidFill>
              </a:rPr>
              <a:t>Throughout history, confidentiality of information has always played a key role in military conflict.</a:t>
            </a:r>
          </a:p>
          <a:p>
            <a:pPr algn="just">
              <a:lnSpc>
                <a:spcPct val="90000"/>
              </a:lnSpc>
            </a:pPr>
            <a:r>
              <a:rPr lang="en-US" sz="2800" dirty="0"/>
              <a:t>In Past No or little security.</a:t>
            </a:r>
          </a:p>
          <a:p>
            <a:pPr algn="just">
              <a:lnSpc>
                <a:spcPct val="90000"/>
              </a:lnSpc>
              <a:buNone/>
            </a:pPr>
            <a:endParaRPr lang="en-US" sz="2800" dirty="0">
              <a:solidFill>
                <a:schemeClr val="accent2"/>
              </a:solidFill>
            </a:endParaRPr>
          </a:p>
          <a:p>
            <a:pPr algn="just">
              <a:lnSpc>
                <a:spcPct val="90000"/>
              </a:lnSpc>
            </a:pPr>
            <a:endParaRPr lang="en-US" sz="2800" dirty="0">
              <a:solidFill>
                <a:schemeClr val="accent2"/>
              </a:solidFill>
            </a:endParaRPr>
          </a:p>
          <a:p>
            <a:pPr algn="just">
              <a:lnSpc>
                <a:spcPct val="90000"/>
              </a:lnSpc>
            </a:pPr>
            <a:endParaRPr lang="en-IN" sz="5000" dirty="0">
              <a:solidFill>
                <a:schemeClr val="tx2"/>
              </a:solidFill>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1069</TotalTime>
  <Words>2090</Words>
  <Application>Microsoft Office PowerPoint</Application>
  <PresentationFormat>On-screen Show (4:3)</PresentationFormat>
  <Paragraphs>288</Paragraphs>
  <Slides>51</Slides>
  <Notes>4</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Flow</vt:lpstr>
      <vt:lpstr>Unit 1</vt:lpstr>
      <vt:lpstr>CONTENT</vt:lpstr>
      <vt:lpstr>How safe is your information?</vt:lpstr>
      <vt:lpstr>                                1.1 SECURITY </vt:lpstr>
      <vt:lpstr>To protect the operation of any organization </vt:lpstr>
      <vt:lpstr>Introduction</vt:lpstr>
      <vt:lpstr>Why is Security Required?</vt:lpstr>
      <vt:lpstr>Why Study Information Security</vt:lpstr>
      <vt:lpstr>Information Security</vt:lpstr>
      <vt:lpstr>The Need for Security(Current Scenario)</vt:lpstr>
      <vt:lpstr>The Need for Security In Modern Life</vt:lpstr>
      <vt:lpstr>Information traveling from a client to a server over the internet.</vt:lpstr>
      <vt:lpstr>Some real time attacks </vt:lpstr>
      <vt:lpstr>Consequences of Attack</vt:lpstr>
      <vt:lpstr>Modern Nature Of Attack</vt:lpstr>
      <vt:lpstr>1.2 ELEMENTS OF INFORMATION SECURITY </vt:lpstr>
      <vt:lpstr>Principle/Goals Of Security</vt:lpstr>
      <vt:lpstr>Confidentiality</vt:lpstr>
      <vt:lpstr>Interception Causes Loss of Message Confidentiality</vt:lpstr>
      <vt:lpstr>Authenticity</vt:lpstr>
      <vt:lpstr>Fabrication is possible  in absence of proper authentication</vt:lpstr>
      <vt:lpstr>Integrity</vt:lpstr>
      <vt:lpstr>Modification Causes Loss of Message integrity</vt:lpstr>
      <vt:lpstr>Non-Repudiation</vt:lpstr>
      <vt:lpstr>It does not allow the sender of a message to refute the claim of not sending that message</vt:lpstr>
      <vt:lpstr>Access Control</vt:lpstr>
      <vt:lpstr>Availability</vt:lpstr>
      <vt:lpstr>Interruption puts the availability of resources in danger.</vt:lpstr>
      <vt:lpstr>1.3 SECURITY POLICY </vt:lpstr>
      <vt:lpstr>1.4 SECURITY TECHNIQUES </vt:lpstr>
      <vt:lpstr>1.5 Steps for better Security</vt:lpstr>
      <vt:lpstr>1.6 CATEGORY OF COMPUTER SECURITY </vt:lpstr>
      <vt:lpstr>Continue…</vt:lpstr>
      <vt:lpstr>Continue…</vt:lpstr>
      <vt:lpstr>1.7 The Operational Model Of N/W Security</vt:lpstr>
      <vt:lpstr>1.8 Basic N/W Security Terminology</vt:lpstr>
      <vt:lpstr>Security Services</vt:lpstr>
      <vt:lpstr>Security Attack</vt:lpstr>
      <vt:lpstr>Types of Attack</vt:lpstr>
      <vt:lpstr>Further Grouped in to types:</vt:lpstr>
      <vt:lpstr>Passive Attack</vt:lpstr>
      <vt:lpstr>Classification of Passive Attack</vt:lpstr>
      <vt:lpstr>Active Attack</vt:lpstr>
      <vt:lpstr>Classification of Active Attack</vt:lpstr>
      <vt:lpstr>2.Practical Side Of Attack</vt:lpstr>
      <vt:lpstr>Slide 46</vt:lpstr>
      <vt:lpstr>References:</vt:lpstr>
      <vt:lpstr>Program That Attacks</vt:lpstr>
      <vt:lpstr>1.virus</vt:lpstr>
      <vt:lpstr>1.virus</vt:lpstr>
      <vt:lpstr>1.virus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SNJBCOE</cp:lastModifiedBy>
  <cp:revision>93</cp:revision>
  <dcterms:created xsi:type="dcterms:W3CDTF">2014-12-22T04:42:20Z</dcterms:created>
  <dcterms:modified xsi:type="dcterms:W3CDTF">2017-01-12T08:45:10Z</dcterms:modified>
</cp:coreProperties>
</file>