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62" r:id="rId2"/>
    <p:sldId id="263" r:id="rId3"/>
    <p:sldId id="264" r:id="rId4"/>
    <p:sldId id="266" r:id="rId5"/>
    <p:sldId id="265" r:id="rId6"/>
    <p:sldId id="267" r:id="rId7"/>
    <p:sldId id="268" r:id="rId8"/>
    <p:sldId id="269" r:id="rId9"/>
    <p:sldId id="270" r:id="rId10"/>
    <p:sldId id="271" r:id="rId11"/>
    <p:sldId id="272" r:id="rId12"/>
    <p:sldId id="273" r:id="rId13"/>
    <p:sldId id="274" r:id="rId14"/>
    <p:sldId id="275" r:id="rId15"/>
    <p:sldId id="276" r:id="rId16"/>
    <p:sldId id="277" r:id="rId17"/>
    <p:sldId id="280" r:id="rId18"/>
    <p:sldId id="278" r:id="rId19"/>
    <p:sldId id="279" r:id="rId20"/>
    <p:sldId id="281" r:id="rId21"/>
    <p:sldId id="282" r:id="rId22"/>
    <p:sldId id="283" r:id="rId23"/>
    <p:sldId id="284" r:id="rId24"/>
    <p:sldId id="285" r:id="rId25"/>
    <p:sldId id="286" r:id="rId26"/>
    <p:sldId id="287" r:id="rId27"/>
    <p:sldId id="292" r:id="rId28"/>
    <p:sldId id="288" r:id="rId29"/>
    <p:sldId id="290" r:id="rId30"/>
    <p:sldId id="289" r:id="rId31"/>
    <p:sldId id="291"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610" autoAdjust="0"/>
  </p:normalViewPr>
  <p:slideViewPr>
    <p:cSldViewPr snapToGrid="0">
      <p:cViewPr varScale="1">
        <p:scale>
          <a:sx n="102" d="100"/>
          <a:sy n="102" d="100"/>
        </p:scale>
        <p:origin x="91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7EDF6D7-DC79-4728-8521-FBC7D8CF3C9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BD4E02D-63C1-436C-8775-05CA19889A25}">
      <dgm:prSet custT="1"/>
      <dgm:spPr/>
      <dgm:t>
        <a:bodyPr/>
        <a:lstStyle/>
        <a:p>
          <a:r>
            <a:rPr lang="en-US" sz="3500" dirty="0"/>
            <a:t>Fundamentals of IT </a:t>
          </a:r>
          <a:br>
            <a:rPr lang="en-US" sz="3500" dirty="0"/>
          </a:br>
          <a:endParaRPr lang="en-US" sz="3500" dirty="0"/>
        </a:p>
        <a:p>
          <a:r>
            <a:rPr lang="en-US" sz="3500" dirty="0"/>
            <a:t>BIT-01</a:t>
          </a:r>
          <a:br>
            <a:rPr lang="en-US" sz="3500" dirty="0"/>
          </a:br>
          <a:r>
            <a:rPr lang="en-US" sz="3500" dirty="0"/>
            <a:t>B Tech-</a:t>
          </a:r>
          <a:r>
            <a:rPr lang="en-US" sz="3500" dirty="0" err="1"/>
            <a:t>I</a:t>
          </a:r>
          <a:r>
            <a:rPr lang="en-US" sz="3600" baseline="30000" dirty="0" err="1"/>
            <a:t>st</a:t>
          </a:r>
          <a:r>
            <a:rPr lang="en-US" sz="3600" baseline="30000" dirty="0"/>
            <a:t> </a:t>
          </a:r>
          <a:r>
            <a:rPr lang="en-US" sz="3500" dirty="0"/>
            <a:t>year</a:t>
          </a:r>
          <a:br>
            <a:rPr lang="en-US" sz="3500" dirty="0"/>
          </a:br>
          <a:r>
            <a:rPr lang="en-US" sz="3500" dirty="0"/>
            <a:t>MMMUT, Gorakhpur</a:t>
          </a:r>
          <a:endParaRPr lang="en-IN" sz="3500" dirty="0"/>
        </a:p>
      </dgm:t>
    </dgm:pt>
    <dgm:pt modelId="{73B85D70-9C43-4795-B538-B908CE2DB297}" type="parTrans" cxnId="{E4586FFA-2B18-4703-9272-A756700DE16E}">
      <dgm:prSet/>
      <dgm:spPr/>
      <dgm:t>
        <a:bodyPr/>
        <a:lstStyle/>
        <a:p>
          <a:endParaRPr lang="en-IN"/>
        </a:p>
      </dgm:t>
    </dgm:pt>
    <dgm:pt modelId="{A0926580-8234-4D04-AB59-4E0BDCE61F32}" type="sibTrans" cxnId="{E4586FFA-2B18-4703-9272-A756700DE16E}">
      <dgm:prSet/>
      <dgm:spPr/>
      <dgm:t>
        <a:bodyPr/>
        <a:lstStyle/>
        <a:p>
          <a:endParaRPr lang="en-IN"/>
        </a:p>
      </dgm:t>
    </dgm:pt>
    <dgm:pt modelId="{593B0CC3-7CF1-486E-9711-AA5A8B882C8C}" type="pres">
      <dgm:prSet presAssocID="{F7EDF6D7-DC79-4728-8521-FBC7D8CF3C9A}" presName="linear" presStyleCnt="0">
        <dgm:presLayoutVars>
          <dgm:animLvl val="lvl"/>
          <dgm:resizeHandles val="exact"/>
        </dgm:presLayoutVars>
      </dgm:prSet>
      <dgm:spPr/>
    </dgm:pt>
    <dgm:pt modelId="{BB5C2715-F09D-4664-A4D4-09D9F1B090C2}" type="pres">
      <dgm:prSet presAssocID="{5BD4E02D-63C1-436C-8775-05CA19889A25}" presName="parentText" presStyleLbl="node1" presStyleIdx="0" presStyleCnt="1">
        <dgm:presLayoutVars>
          <dgm:chMax val="0"/>
          <dgm:bulletEnabled val="1"/>
        </dgm:presLayoutVars>
      </dgm:prSet>
      <dgm:spPr/>
    </dgm:pt>
  </dgm:ptLst>
  <dgm:cxnLst>
    <dgm:cxn modelId="{12E0CD30-C27F-4118-A048-2A0784B62620}" type="presOf" srcId="{F7EDF6D7-DC79-4728-8521-FBC7D8CF3C9A}" destId="{593B0CC3-7CF1-486E-9711-AA5A8B882C8C}" srcOrd="0" destOrd="0" presId="urn:microsoft.com/office/officeart/2005/8/layout/vList2"/>
    <dgm:cxn modelId="{999DA3B3-842C-4B6C-B67D-93A6DE9CC984}" type="presOf" srcId="{5BD4E02D-63C1-436C-8775-05CA19889A25}" destId="{BB5C2715-F09D-4664-A4D4-09D9F1B090C2}" srcOrd="0" destOrd="0" presId="urn:microsoft.com/office/officeart/2005/8/layout/vList2"/>
    <dgm:cxn modelId="{E4586FFA-2B18-4703-9272-A756700DE16E}" srcId="{F7EDF6D7-DC79-4728-8521-FBC7D8CF3C9A}" destId="{5BD4E02D-63C1-436C-8775-05CA19889A25}" srcOrd="0" destOrd="0" parTransId="{73B85D70-9C43-4795-B538-B908CE2DB297}" sibTransId="{A0926580-8234-4D04-AB59-4E0BDCE61F32}"/>
    <dgm:cxn modelId="{0579763B-32C8-4BEC-B28B-B02FFEE50B52}" type="presParOf" srcId="{593B0CC3-7CF1-486E-9711-AA5A8B882C8C}" destId="{BB5C2715-F09D-4664-A4D4-09D9F1B090C2}"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5C2715-F09D-4664-A4D4-09D9F1B090C2}">
      <dsp:nvSpPr>
        <dsp:cNvPr id="0" name=""/>
        <dsp:cNvSpPr/>
      </dsp:nvSpPr>
      <dsp:spPr>
        <a:xfrm>
          <a:off x="0" y="30988"/>
          <a:ext cx="4829451" cy="32701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t>Fundamentals of IT </a:t>
          </a:r>
          <a:br>
            <a:rPr lang="en-US" sz="3500" kern="1200" dirty="0"/>
          </a:br>
          <a:endParaRPr lang="en-US" sz="3500" kern="1200" dirty="0"/>
        </a:p>
        <a:p>
          <a:pPr marL="0" lvl="0" indent="0" algn="l" defTabSz="1555750">
            <a:lnSpc>
              <a:spcPct val="90000"/>
            </a:lnSpc>
            <a:spcBef>
              <a:spcPct val="0"/>
            </a:spcBef>
            <a:spcAft>
              <a:spcPct val="35000"/>
            </a:spcAft>
            <a:buNone/>
          </a:pPr>
          <a:r>
            <a:rPr lang="en-US" sz="3500" kern="1200" dirty="0"/>
            <a:t>BIT-01</a:t>
          </a:r>
          <a:br>
            <a:rPr lang="en-US" sz="3500" kern="1200" dirty="0"/>
          </a:br>
          <a:r>
            <a:rPr lang="en-US" sz="3500" kern="1200" dirty="0"/>
            <a:t>B Tech-</a:t>
          </a:r>
          <a:r>
            <a:rPr lang="en-US" sz="3500" kern="1200" dirty="0" err="1"/>
            <a:t>I</a:t>
          </a:r>
          <a:r>
            <a:rPr lang="en-US" sz="3600" kern="1200" baseline="30000" dirty="0" err="1"/>
            <a:t>st</a:t>
          </a:r>
          <a:r>
            <a:rPr lang="en-US" sz="3600" kern="1200" baseline="30000" dirty="0"/>
            <a:t> </a:t>
          </a:r>
          <a:r>
            <a:rPr lang="en-US" sz="3500" kern="1200" dirty="0"/>
            <a:t>year</a:t>
          </a:r>
          <a:br>
            <a:rPr lang="en-US" sz="3500" kern="1200" dirty="0"/>
          </a:br>
          <a:r>
            <a:rPr lang="en-US" sz="3500" kern="1200" dirty="0"/>
            <a:t>MMMUT, Gorakhpur</a:t>
          </a:r>
          <a:endParaRPr lang="en-IN" sz="3500" kern="1200" dirty="0"/>
        </a:p>
      </dsp:txBody>
      <dsp:txXfrm>
        <a:off x="159636" y="190624"/>
        <a:ext cx="4510179" cy="295087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BF775C-AD97-4D85-B6ED-79EF4A0DEB54}" type="datetimeFigureOut">
              <a:rPr lang="en-US" smtClean="0"/>
              <a:t>3/30/2021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BA4442-5A86-42FF-AF9A-1E6BFFE8BB82}" type="slidenum">
              <a:rPr lang="en-US" smtClean="0"/>
              <a:t>‹#›</a:t>
            </a:fld>
            <a:endParaRPr lang="en-US"/>
          </a:p>
        </p:txBody>
      </p:sp>
    </p:spTree>
    <p:extLst>
      <p:ext uri="{BB962C8B-B14F-4D97-AF65-F5344CB8AC3E}">
        <p14:creationId xmlns:p14="http://schemas.microsoft.com/office/powerpoint/2010/main" val="38353185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7BA4442-5A86-42FF-AF9A-1E6BFFE8BB82}" type="slidenum">
              <a:rPr lang="en-US" smtClean="0"/>
              <a:t>7</a:t>
            </a:fld>
            <a:endParaRPr lang="en-US"/>
          </a:p>
        </p:txBody>
      </p:sp>
    </p:spTree>
    <p:extLst>
      <p:ext uri="{BB962C8B-B14F-4D97-AF65-F5344CB8AC3E}">
        <p14:creationId xmlns:p14="http://schemas.microsoft.com/office/powerpoint/2010/main" val="7410931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9A6FD-8522-41DD-8B8C-3B9255213E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8AB46D5-8EEA-48DF-8B3D-3F574713C8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C3B7B1E-BD3A-43F1-B10A-262A8A9B2F70}"/>
              </a:ext>
            </a:extLst>
          </p:cNvPr>
          <p:cNvSpPr>
            <a:spLocks noGrp="1"/>
          </p:cNvSpPr>
          <p:nvPr>
            <p:ph type="dt" sz="half" idx="10"/>
          </p:nvPr>
        </p:nvSpPr>
        <p:spPr/>
        <p:txBody>
          <a:bodyPr/>
          <a:lstStyle/>
          <a:p>
            <a:fld id="{0DB4CE9E-326F-471B-AF36-6DC36949B251}" type="datetimeFigureOut">
              <a:rPr lang="en-IN" smtClean="0"/>
              <a:t>30-03-2021</a:t>
            </a:fld>
            <a:endParaRPr lang="en-IN"/>
          </a:p>
        </p:txBody>
      </p:sp>
      <p:sp>
        <p:nvSpPr>
          <p:cNvPr id="5" name="Footer Placeholder 4">
            <a:extLst>
              <a:ext uri="{FF2B5EF4-FFF2-40B4-BE49-F238E27FC236}">
                <a16:creationId xmlns:a16="http://schemas.microsoft.com/office/drawing/2014/main" id="{9E32594E-FAA3-4C7E-AA0D-A488992046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04D06A-4988-453A-842C-84698126B5BD}"/>
              </a:ext>
            </a:extLst>
          </p:cNvPr>
          <p:cNvSpPr>
            <a:spLocks noGrp="1"/>
          </p:cNvSpPr>
          <p:nvPr>
            <p:ph type="sldNum" sz="quarter" idx="12"/>
          </p:nvPr>
        </p:nvSpPr>
        <p:spPr/>
        <p:txBody>
          <a:bodyPr/>
          <a:lstStyle/>
          <a:p>
            <a:fld id="{0CA71E15-C218-489A-B8EA-E7AEE19508FA}" type="slidenum">
              <a:rPr lang="en-IN" smtClean="0"/>
              <a:t>‹#›</a:t>
            </a:fld>
            <a:endParaRPr lang="en-IN"/>
          </a:p>
        </p:txBody>
      </p:sp>
    </p:spTree>
    <p:extLst>
      <p:ext uri="{BB962C8B-B14F-4D97-AF65-F5344CB8AC3E}">
        <p14:creationId xmlns:p14="http://schemas.microsoft.com/office/powerpoint/2010/main" val="14226124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A6F01-F0B4-4B78-9C11-8F04F9C0A75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FB23068-68CE-4E53-8DAB-557F2ACEAE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26F2D2F-F00B-4146-8BB7-A03D0422D8E8}"/>
              </a:ext>
            </a:extLst>
          </p:cNvPr>
          <p:cNvSpPr>
            <a:spLocks noGrp="1"/>
          </p:cNvSpPr>
          <p:nvPr>
            <p:ph type="dt" sz="half" idx="10"/>
          </p:nvPr>
        </p:nvSpPr>
        <p:spPr/>
        <p:txBody>
          <a:bodyPr/>
          <a:lstStyle/>
          <a:p>
            <a:fld id="{0DB4CE9E-326F-471B-AF36-6DC36949B251}" type="datetimeFigureOut">
              <a:rPr lang="en-IN" smtClean="0"/>
              <a:t>30-03-2021</a:t>
            </a:fld>
            <a:endParaRPr lang="en-IN"/>
          </a:p>
        </p:txBody>
      </p:sp>
      <p:sp>
        <p:nvSpPr>
          <p:cNvPr id="5" name="Footer Placeholder 4">
            <a:extLst>
              <a:ext uri="{FF2B5EF4-FFF2-40B4-BE49-F238E27FC236}">
                <a16:creationId xmlns:a16="http://schemas.microsoft.com/office/drawing/2014/main" id="{38D3EFF6-E54C-4B7C-B686-2021D156BA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6D787D-43D8-49D9-AF72-0CF3E056EDD9}"/>
              </a:ext>
            </a:extLst>
          </p:cNvPr>
          <p:cNvSpPr>
            <a:spLocks noGrp="1"/>
          </p:cNvSpPr>
          <p:nvPr>
            <p:ph type="sldNum" sz="quarter" idx="12"/>
          </p:nvPr>
        </p:nvSpPr>
        <p:spPr/>
        <p:txBody>
          <a:bodyPr/>
          <a:lstStyle/>
          <a:p>
            <a:fld id="{0CA71E15-C218-489A-B8EA-E7AEE19508FA}" type="slidenum">
              <a:rPr lang="en-IN" smtClean="0"/>
              <a:t>‹#›</a:t>
            </a:fld>
            <a:endParaRPr lang="en-IN"/>
          </a:p>
        </p:txBody>
      </p:sp>
    </p:spTree>
    <p:extLst>
      <p:ext uri="{BB962C8B-B14F-4D97-AF65-F5344CB8AC3E}">
        <p14:creationId xmlns:p14="http://schemas.microsoft.com/office/powerpoint/2010/main" val="4014466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4B0AE9-F69A-4CCF-A9CB-BC2FE74A725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246D1CB-F927-4AA7-B7A6-B93BBC94BF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4895C2-9B1D-4D9F-8B90-D96114CF83F1}"/>
              </a:ext>
            </a:extLst>
          </p:cNvPr>
          <p:cNvSpPr>
            <a:spLocks noGrp="1"/>
          </p:cNvSpPr>
          <p:nvPr>
            <p:ph type="dt" sz="half" idx="10"/>
          </p:nvPr>
        </p:nvSpPr>
        <p:spPr/>
        <p:txBody>
          <a:bodyPr/>
          <a:lstStyle/>
          <a:p>
            <a:fld id="{0DB4CE9E-326F-471B-AF36-6DC36949B251}" type="datetimeFigureOut">
              <a:rPr lang="en-IN" smtClean="0"/>
              <a:t>30-03-2021</a:t>
            </a:fld>
            <a:endParaRPr lang="en-IN"/>
          </a:p>
        </p:txBody>
      </p:sp>
      <p:sp>
        <p:nvSpPr>
          <p:cNvPr id="5" name="Footer Placeholder 4">
            <a:extLst>
              <a:ext uri="{FF2B5EF4-FFF2-40B4-BE49-F238E27FC236}">
                <a16:creationId xmlns:a16="http://schemas.microsoft.com/office/drawing/2014/main" id="{6720CAA1-CDDC-45EB-B414-A284C85B62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019C2B-F050-47F7-825C-31119A2CB476}"/>
              </a:ext>
            </a:extLst>
          </p:cNvPr>
          <p:cNvSpPr>
            <a:spLocks noGrp="1"/>
          </p:cNvSpPr>
          <p:nvPr>
            <p:ph type="sldNum" sz="quarter" idx="12"/>
          </p:nvPr>
        </p:nvSpPr>
        <p:spPr/>
        <p:txBody>
          <a:bodyPr/>
          <a:lstStyle/>
          <a:p>
            <a:fld id="{0CA71E15-C218-489A-B8EA-E7AEE19508FA}" type="slidenum">
              <a:rPr lang="en-IN" smtClean="0"/>
              <a:t>‹#›</a:t>
            </a:fld>
            <a:endParaRPr lang="en-IN"/>
          </a:p>
        </p:txBody>
      </p:sp>
    </p:spTree>
    <p:extLst>
      <p:ext uri="{BB962C8B-B14F-4D97-AF65-F5344CB8AC3E}">
        <p14:creationId xmlns:p14="http://schemas.microsoft.com/office/powerpoint/2010/main" val="2602948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CFC13-1B4E-4B2B-AE8F-752C254CC51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3976132-68BE-4943-B51D-17D194C223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84E8508-585B-45E9-9E93-A407601D9813}"/>
              </a:ext>
            </a:extLst>
          </p:cNvPr>
          <p:cNvSpPr>
            <a:spLocks noGrp="1"/>
          </p:cNvSpPr>
          <p:nvPr>
            <p:ph type="dt" sz="half" idx="10"/>
          </p:nvPr>
        </p:nvSpPr>
        <p:spPr/>
        <p:txBody>
          <a:bodyPr/>
          <a:lstStyle/>
          <a:p>
            <a:fld id="{0DB4CE9E-326F-471B-AF36-6DC36949B251}" type="datetimeFigureOut">
              <a:rPr lang="en-IN" smtClean="0"/>
              <a:t>30-03-2021</a:t>
            </a:fld>
            <a:endParaRPr lang="en-IN"/>
          </a:p>
        </p:txBody>
      </p:sp>
      <p:sp>
        <p:nvSpPr>
          <p:cNvPr id="5" name="Footer Placeholder 4">
            <a:extLst>
              <a:ext uri="{FF2B5EF4-FFF2-40B4-BE49-F238E27FC236}">
                <a16:creationId xmlns:a16="http://schemas.microsoft.com/office/drawing/2014/main" id="{383B2C9D-458B-409C-BBBC-3AABB60226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F983CD-4245-4E17-9D67-027D40FAF82C}"/>
              </a:ext>
            </a:extLst>
          </p:cNvPr>
          <p:cNvSpPr>
            <a:spLocks noGrp="1"/>
          </p:cNvSpPr>
          <p:nvPr>
            <p:ph type="sldNum" sz="quarter" idx="12"/>
          </p:nvPr>
        </p:nvSpPr>
        <p:spPr/>
        <p:txBody>
          <a:bodyPr/>
          <a:lstStyle/>
          <a:p>
            <a:fld id="{0CA71E15-C218-489A-B8EA-E7AEE19508FA}" type="slidenum">
              <a:rPr lang="en-IN" smtClean="0"/>
              <a:t>‹#›</a:t>
            </a:fld>
            <a:endParaRPr lang="en-IN"/>
          </a:p>
        </p:txBody>
      </p:sp>
    </p:spTree>
    <p:extLst>
      <p:ext uri="{BB962C8B-B14F-4D97-AF65-F5344CB8AC3E}">
        <p14:creationId xmlns:p14="http://schemas.microsoft.com/office/powerpoint/2010/main" val="645902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76BED-0052-4E3B-837F-29D751BA73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A894EAC-61B5-4604-8FE9-D3B20D1480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378C73-EEC4-45F8-B704-08642B9F38EB}"/>
              </a:ext>
            </a:extLst>
          </p:cNvPr>
          <p:cNvSpPr>
            <a:spLocks noGrp="1"/>
          </p:cNvSpPr>
          <p:nvPr>
            <p:ph type="dt" sz="half" idx="10"/>
          </p:nvPr>
        </p:nvSpPr>
        <p:spPr/>
        <p:txBody>
          <a:bodyPr/>
          <a:lstStyle/>
          <a:p>
            <a:fld id="{0DB4CE9E-326F-471B-AF36-6DC36949B251}" type="datetimeFigureOut">
              <a:rPr lang="en-IN" smtClean="0"/>
              <a:t>30-03-2021</a:t>
            </a:fld>
            <a:endParaRPr lang="en-IN"/>
          </a:p>
        </p:txBody>
      </p:sp>
      <p:sp>
        <p:nvSpPr>
          <p:cNvPr id="5" name="Footer Placeholder 4">
            <a:extLst>
              <a:ext uri="{FF2B5EF4-FFF2-40B4-BE49-F238E27FC236}">
                <a16:creationId xmlns:a16="http://schemas.microsoft.com/office/drawing/2014/main" id="{D2D11872-B037-4195-B7A2-D88D625524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E472D1D-A71E-4948-813D-ECBABEEC5B31}"/>
              </a:ext>
            </a:extLst>
          </p:cNvPr>
          <p:cNvSpPr>
            <a:spLocks noGrp="1"/>
          </p:cNvSpPr>
          <p:nvPr>
            <p:ph type="sldNum" sz="quarter" idx="12"/>
          </p:nvPr>
        </p:nvSpPr>
        <p:spPr/>
        <p:txBody>
          <a:bodyPr/>
          <a:lstStyle/>
          <a:p>
            <a:fld id="{0CA71E15-C218-489A-B8EA-E7AEE19508FA}" type="slidenum">
              <a:rPr lang="en-IN" smtClean="0"/>
              <a:t>‹#›</a:t>
            </a:fld>
            <a:endParaRPr lang="en-IN"/>
          </a:p>
        </p:txBody>
      </p:sp>
    </p:spTree>
    <p:extLst>
      <p:ext uri="{BB962C8B-B14F-4D97-AF65-F5344CB8AC3E}">
        <p14:creationId xmlns:p14="http://schemas.microsoft.com/office/powerpoint/2010/main" val="2698463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19FCF-4613-46CE-8FDA-FDE25A5F335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480FC36-EAA9-41FF-A289-F5AAD0AFF2A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021C7AA-AC32-477F-9616-65FD741532D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FB322A9-68FE-4004-B693-C74992FB682F}"/>
              </a:ext>
            </a:extLst>
          </p:cNvPr>
          <p:cNvSpPr>
            <a:spLocks noGrp="1"/>
          </p:cNvSpPr>
          <p:nvPr>
            <p:ph type="dt" sz="half" idx="10"/>
          </p:nvPr>
        </p:nvSpPr>
        <p:spPr/>
        <p:txBody>
          <a:bodyPr/>
          <a:lstStyle/>
          <a:p>
            <a:fld id="{0DB4CE9E-326F-471B-AF36-6DC36949B251}" type="datetimeFigureOut">
              <a:rPr lang="en-IN" smtClean="0"/>
              <a:t>30-03-2021</a:t>
            </a:fld>
            <a:endParaRPr lang="en-IN"/>
          </a:p>
        </p:txBody>
      </p:sp>
      <p:sp>
        <p:nvSpPr>
          <p:cNvPr id="6" name="Footer Placeholder 5">
            <a:extLst>
              <a:ext uri="{FF2B5EF4-FFF2-40B4-BE49-F238E27FC236}">
                <a16:creationId xmlns:a16="http://schemas.microsoft.com/office/drawing/2014/main" id="{4350D12E-DF18-4975-A16B-E7F9C0F1837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01CF42E-6979-4206-A64F-E915F273BC19}"/>
              </a:ext>
            </a:extLst>
          </p:cNvPr>
          <p:cNvSpPr>
            <a:spLocks noGrp="1"/>
          </p:cNvSpPr>
          <p:nvPr>
            <p:ph type="sldNum" sz="quarter" idx="12"/>
          </p:nvPr>
        </p:nvSpPr>
        <p:spPr/>
        <p:txBody>
          <a:bodyPr/>
          <a:lstStyle/>
          <a:p>
            <a:fld id="{0CA71E15-C218-489A-B8EA-E7AEE19508FA}" type="slidenum">
              <a:rPr lang="en-IN" smtClean="0"/>
              <a:t>‹#›</a:t>
            </a:fld>
            <a:endParaRPr lang="en-IN"/>
          </a:p>
        </p:txBody>
      </p:sp>
    </p:spTree>
    <p:extLst>
      <p:ext uri="{BB962C8B-B14F-4D97-AF65-F5344CB8AC3E}">
        <p14:creationId xmlns:p14="http://schemas.microsoft.com/office/powerpoint/2010/main" val="2162549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B597A-859B-426F-BAF0-333C9133EAE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F06AD21-9D9F-46E9-AE96-8E4713D37A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EE13D2-79ED-4342-9683-19F523C928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1AAF4FD-BA30-4CEF-9775-92D1AE7C1A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2CD4F2-A6F0-40CF-A19D-699610FEF9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20A1F0A-EEE9-4AA4-B4B8-DEB21FEF8B2F}"/>
              </a:ext>
            </a:extLst>
          </p:cNvPr>
          <p:cNvSpPr>
            <a:spLocks noGrp="1"/>
          </p:cNvSpPr>
          <p:nvPr>
            <p:ph type="dt" sz="half" idx="10"/>
          </p:nvPr>
        </p:nvSpPr>
        <p:spPr/>
        <p:txBody>
          <a:bodyPr/>
          <a:lstStyle/>
          <a:p>
            <a:fld id="{0DB4CE9E-326F-471B-AF36-6DC36949B251}" type="datetimeFigureOut">
              <a:rPr lang="en-IN" smtClean="0"/>
              <a:t>30-03-2021</a:t>
            </a:fld>
            <a:endParaRPr lang="en-IN"/>
          </a:p>
        </p:txBody>
      </p:sp>
      <p:sp>
        <p:nvSpPr>
          <p:cNvPr id="8" name="Footer Placeholder 7">
            <a:extLst>
              <a:ext uri="{FF2B5EF4-FFF2-40B4-BE49-F238E27FC236}">
                <a16:creationId xmlns:a16="http://schemas.microsoft.com/office/drawing/2014/main" id="{B628C0B5-A311-4611-A582-9C451207F89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9D644EE-4997-4371-9AA9-A7DF92EB1B1A}"/>
              </a:ext>
            </a:extLst>
          </p:cNvPr>
          <p:cNvSpPr>
            <a:spLocks noGrp="1"/>
          </p:cNvSpPr>
          <p:nvPr>
            <p:ph type="sldNum" sz="quarter" idx="12"/>
          </p:nvPr>
        </p:nvSpPr>
        <p:spPr/>
        <p:txBody>
          <a:bodyPr/>
          <a:lstStyle/>
          <a:p>
            <a:fld id="{0CA71E15-C218-489A-B8EA-E7AEE19508FA}" type="slidenum">
              <a:rPr lang="en-IN" smtClean="0"/>
              <a:t>‹#›</a:t>
            </a:fld>
            <a:endParaRPr lang="en-IN"/>
          </a:p>
        </p:txBody>
      </p:sp>
    </p:spTree>
    <p:extLst>
      <p:ext uri="{BB962C8B-B14F-4D97-AF65-F5344CB8AC3E}">
        <p14:creationId xmlns:p14="http://schemas.microsoft.com/office/powerpoint/2010/main" val="3388598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64EB7-E545-4E79-A229-084A39A5BEF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003C134-D469-4C23-AF47-2B431DC3687E}"/>
              </a:ext>
            </a:extLst>
          </p:cNvPr>
          <p:cNvSpPr>
            <a:spLocks noGrp="1"/>
          </p:cNvSpPr>
          <p:nvPr>
            <p:ph type="dt" sz="half" idx="10"/>
          </p:nvPr>
        </p:nvSpPr>
        <p:spPr/>
        <p:txBody>
          <a:bodyPr/>
          <a:lstStyle/>
          <a:p>
            <a:fld id="{0DB4CE9E-326F-471B-AF36-6DC36949B251}" type="datetimeFigureOut">
              <a:rPr lang="en-IN" smtClean="0"/>
              <a:t>30-03-2021</a:t>
            </a:fld>
            <a:endParaRPr lang="en-IN"/>
          </a:p>
        </p:txBody>
      </p:sp>
      <p:sp>
        <p:nvSpPr>
          <p:cNvPr id="4" name="Footer Placeholder 3">
            <a:extLst>
              <a:ext uri="{FF2B5EF4-FFF2-40B4-BE49-F238E27FC236}">
                <a16:creationId xmlns:a16="http://schemas.microsoft.com/office/drawing/2014/main" id="{6B4F2DBE-82DC-45E3-8E95-01C8EED4C41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7155C5D-C555-4AF3-948C-478EDC171BC6}"/>
              </a:ext>
            </a:extLst>
          </p:cNvPr>
          <p:cNvSpPr>
            <a:spLocks noGrp="1"/>
          </p:cNvSpPr>
          <p:nvPr>
            <p:ph type="sldNum" sz="quarter" idx="12"/>
          </p:nvPr>
        </p:nvSpPr>
        <p:spPr/>
        <p:txBody>
          <a:bodyPr/>
          <a:lstStyle/>
          <a:p>
            <a:fld id="{0CA71E15-C218-489A-B8EA-E7AEE19508FA}" type="slidenum">
              <a:rPr lang="en-IN" smtClean="0"/>
              <a:t>‹#›</a:t>
            </a:fld>
            <a:endParaRPr lang="en-IN"/>
          </a:p>
        </p:txBody>
      </p:sp>
    </p:spTree>
    <p:extLst>
      <p:ext uri="{BB962C8B-B14F-4D97-AF65-F5344CB8AC3E}">
        <p14:creationId xmlns:p14="http://schemas.microsoft.com/office/powerpoint/2010/main" val="1805905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93853C-9A2A-4D9A-B2B4-5795F477EF26}"/>
              </a:ext>
            </a:extLst>
          </p:cNvPr>
          <p:cNvSpPr>
            <a:spLocks noGrp="1"/>
          </p:cNvSpPr>
          <p:nvPr>
            <p:ph type="dt" sz="half" idx="10"/>
          </p:nvPr>
        </p:nvSpPr>
        <p:spPr/>
        <p:txBody>
          <a:bodyPr/>
          <a:lstStyle/>
          <a:p>
            <a:fld id="{0DB4CE9E-326F-471B-AF36-6DC36949B251}" type="datetimeFigureOut">
              <a:rPr lang="en-IN" smtClean="0"/>
              <a:t>30-03-2021</a:t>
            </a:fld>
            <a:endParaRPr lang="en-IN"/>
          </a:p>
        </p:txBody>
      </p:sp>
      <p:sp>
        <p:nvSpPr>
          <p:cNvPr id="3" name="Footer Placeholder 2">
            <a:extLst>
              <a:ext uri="{FF2B5EF4-FFF2-40B4-BE49-F238E27FC236}">
                <a16:creationId xmlns:a16="http://schemas.microsoft.com/office/drawing/2014/main" id="{345D0E6E-4143-42AB-A3EE-527D40C62A5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58CEEA5-CA75-49C4-8045-0504F1700A64}"/>
              </a:ext>
            </a:extLst>
          </p:cNvPr>
          <p:cNvSpPr>
            <a:spLocks noGrp="1"/>
          </p:cNvSpPr>
          <p:nvPr>
            <p:ph type="sldNum" sz="quarter" idx="12"/>
          </p:nvPr>
        </p:nvSpPr>
        <p:spPr/>
        <p:txBody>
          <a:bodyPr/>
          <a:lstStyle/>
          <a:p>
            <a:fld id="{0CA71E15-C218-489A-B8EA-E7AEE19508FA}" type="slidenum">
              <a:rPr lang="en-IN" smtClean="0"/>
              <a:t>‹#›</a:t>
            </a:fld>
            <a:endParaRPr lang="en-IN"/>
          </a:p>
        </p:txBody>
      </p:sp>
    </p:spTree>
    <p:extLst>
      <p:ext uri="{BB962C8B-B14F-4D97-AF65-F5344CB8AC3E}">
        <p14:creationId xmlns:p14="http://schemas.microsoft.com/office/powerpoint/2010/main" val="2026675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CC79A-CDD5-4F0E-801F-A4C5685F95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1283C84-4404-459D-82B6-5DE047F3E8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0DEA557-59ED-4B06-8C38-A0F9F0F172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FB0F9D-CADD-4597-BF02-685B96F2127C}"/>
              </a:ext>
            </a:extLst>
          </p:cNvPr>
          <p:cNvSpPr>
            <a:spLocks noGrp="1"/>
          </p:cNvSpPr>
          <p:nvPr>
            <p:ph type="dt" sz="half" idx="10"/>
          </p:nvPr>
        </p:nvSpPr>
        <p:spPr/>
        <p:txBody>
          <a:bodyPr/>
          <a:lstStyle/>
          <a:p>
            <a:fld id="{0DB4CE9E-326F-471B-AF36-6DC36949B251}" type="datetimeFigureOut">
              <a:rPr lang="en-IN" smtClean="0"/>
              <a:t>30-03-2021</a:t>
            </a:fld>
            <a:endParaRPr lang="en-IN"/>
          </a:p>
        </p:txBody>
      </p:sp>
      <p:sp>
        <p:nvSpPr>
          <p:cNvPr id="6" name="Footer Placeholder 5">
            <a:extLst>
              <a:ext uri="{FF2B5EF4-FFF2-40B4-BE49-F238E27FC236}">
                <a16:creationId xmlns:a16="http://schemas.microsoft.com/office/drawing/2014/main" id="{E8806E77-2723-4EBD-BDBA-7201C54DB39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3C523F5-5D65-49FE-BB57-11CD04563B09}"/>
              </a:ext>
            </a:extLst>
          </p:cNvPr>
          <p:cNvSpPr>
            <a:spLocks noGrp="1"/>
          </p:cNvSpPr>
          <p:nvPr>
            <p:ph type="sldNum" sz="quarter" idx="12"/>
          </p:nvPr>
        </p:nvSpPr>
        <p:spPr/>
        <p:txBody>
          <a:bodyPr/>
          <a:lstStyle/>
          <a:p>
            <a:fld id="{0CA71E15-C218-489A-B8EA-E7AEE19508FA}" type="slidenum">
              <a:rPr lang="en-IN" smtClean="0"/>
              <a:t>‹#›</a:t>
            </a:fld>
            <a:endParaRPr lang="en-IN"/>
          </a:p>
        </p:txBody>
      </p:sp>
    </p:spTree>
    <p:extLst>
      <p:ext uri="{BB962C8B-B14F-4D97-AF65-F5344CB8AC3E}">
        <p14:creationId xmlns:p14="http://schemas.microsoft.com/office/powerpoint/2010/main" val="1687656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83639-9D24-49B3-AE7A-55C2068DDE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8CFA554-E096-41B5-AF0C-00F755F69D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55C39C1-C90D-4A93-9217-8834C46D6A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2C24DA-2FDA-400B-AC0B-91FA017FF86E}"/>
              </a:ext>
            </a:extLst>
          </p:cNvPr>
          <p:cNvSpPr>
            <a:spLocks noGrp="1"/>
          </p:cNvSpPr>
          <p:nvPr>
            <p:ph type="dt" sz="half" idx="10"/>
          </p:nvPr>
        </p:nvSpPr>
        <p:spPr/>
        <p:txBody>
          <a:bodyPr/>
          <a:lstStyle/>
          <a:p>
            <a:fld id="{0DB4CE9E-326F-471B-AF36-6DC36949B251}" type="datetimeFigureOut">
              <a:rPr lang="en-IN" smtClean="0"/>
              <a:t>30-03-2021</a:t>
            </a:fld>
            <a:endParaRPr lang="en-IN"/>
          </a:p>
        </p:txBody>
      </p:sp>
      <p:sp>
        <p:nvSpPr>
          <p:cNvPr id="6" name="Footer Placeholder 5">
            <a:extLst>
              <a:ext uri="{FF2B5EF4-FFF2-40B4-BE49-F238E27FC236}">
                <a16:creationId xmlns:a16="http://schemas.microsoft.com/office/drawing/2014/main" id="{3F6E7455-9C98-4A52-B592-FB6BB81A529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DD4DD90-248D-4E8D-908B-B2D618B7E499}"/>
              </a:ext>
            </a:extLst>
          </p:cNvPr>
          <p:cNvSpPr>
            <a:spLocks noGrp="1"/>
          </p:cNvSpPr>
          <p:nvPr>
            <p:ph type="sldNum" sz="quarter" idx="12"/>
          </p:nvPr>
        </p:nvSpPr>
        <p:spPr/>
        <p:txBody>
          <a:bodyPr/>
          <a:lstStyle/>
          <a:p>
            <a:fld id="{0CA71E15-C218-489A-B8EA-E7AEE19508FA}" type="slidenum">
              <a:rPr lang="en-IN" smtClean="0"/>
              <a:t>‹#›</a:t>
            </a:fld>
            <a:endParaRPr lang="en-IN"/>
          </a:p>
        </p:txBody>
      </p:sp>
    </p:spTree>
    <p:extLst>
      <p:ext uri="{BB962C8B-B14F-4D97-AF65-F5344CB8AC3E}">
        <p14:creationId xmlns:p14="http://schemas.microsoft.com/office/powerpoint/2010/main" val="208106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066A5D-A0AD-4048-B53F-7FA3C81EF5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D806B72-D0DA-4832-B368-9435024616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A66AEF6-C185-4C48-AE61-3F771F754C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B4CE9E-326F-471B-AF36-6DC36949B251}" type="datetimeFigureOut">
              <a:rPr lang="en-IN" smtClean="0"/>
              <a:t>30-03-2021</a:t>
            </a:fld>
            <a:endParaRPr lang="en-IN"/>
          </a:p>
        </p:txBody>
      </p:sp>
      <p:sp>
        <p:nvSpPr>
          <p:cNvPr id="5" name="Footer Placeholder 4">
            <a:extLst>
              <a:ext uri="{FF2B5EF4-FFF2-40B4-BE49-F238E27FC236}">
                <a16:creationId xmlns:a16="http://schemas.microsoft.com/office/drawing/2014/main" id="{0E2CB005-7609-43BD-B767-9A1C6F8A9B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A46C1F4-7DCC-4112-A53A-10A4F273A7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A71E15-C218-489A-B8EA-E7AEE19508FA}" type="slidenum">
              <a:rPr lang="en-IN" smtClean="0"/>
              <a:t>‹#›</a:t>
            </a:fld>
            <a:endParaRPr lang="en-IN"/>
          </a:p>
        </p:txBody>
      </p:sp>
    </p:spTree>
    <p:extLst>
      <p:ext uri="{BB962C8B-B14F-4D97-AF65-F5344CB8AC3E}">
        <p14:creationId xmlns:p14="http://schemas.microsoft.com/office/powerpoint/2010/main" val="40752164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en.wikipedia.org/wiki/GNU" TargetMode="External"/><Relationship Id="rId2" Type="http://schemas.openxmlformats.org/officeDocument/2006/relationships/hyperlink" Target="https://en.wikipedia.org/wiki/Linus_Torvalds"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B0ABDFA-D436-46AB-A9FE-6F2215BA6F4A}"/>
              </a:ext>
            </a:extLst>
          </p:cNvPr>
          <p:cNvSpPr>
            <a:spLocks noGrp="1"/>
          </p:cNvSpPr>
          <p:nvPr>
            <p:ph type="subTitle" idx="1"/>
          </p:nvPr>
        </p:nvSpPr>
        <p:spPr>
          <a:xfrm>
            <a:off x="7315200" y="4265405"/>
            <a:ext cx="3869213" cy="1975597"/>
          </a:xfrm>
        </p:spPr>
        <p:txBody>
          <a:bodyPr>
            <a:normAutofit/>
          </a:bodyPr>
          <a:lstStyle/>
          <a:p>
            <a:r>
              <a:rPr lang="en-US" sz="1800" dirty="0"/>
              <a:t>A</a:t>
            </a:r>
          </a:p>
          <a:p>
            <a:r>
              <a:rPr lang="en-US" sz="1800" dirty="0"/>
              <a:t>PDF on UNIT-3</a:t>
            </a:r>
          </a:p>
          <a:p>
            <a:pPr marL="285750" indent="-285750">
              <a:buFont typeface="Wingdings" panose="05000000000000000000" pitchFamily="2" charset="2"/>
              <a:buChar char="v"/>
            </a:pPr>
            <a:r>
              <a:rPr lang="en-US" sz="1800" dirty="0"/>
              <a:t>Operating System</a:t>
            </a:r>
          </a:p>
        </p:txBody>
      </p:sp>
      <p:pic>
        <p:nvPicPr>
          <p:cNvPr id="5" name="Content Placeholder 3">
            <a:extLst>
              <a:ext uri="{FF2B5EF4-FFF2-40B4-BE49-F238E27FC236}">
                <a16:creationId xmlns:a16="http://schemas.microsoft.com/office/drawing/2014/main" id="{09E86965-4038-44D6-A1B0-FA8BFFC5735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3" b="3"/>
          <a:stretch/>
        </p:blipFill>
        <p:spPr>
          <a:xfrm>
            <a:off x="631840" y="598720"/>
            <a:ext cx="5178249" cy="517824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pic>
        <p:nvPicPr>
          <p:cNvPr id="15" name="Content Placeholder 3">
            <a:extLst>
              <a:ext uri="{FF2B5EF4-FFF2-40B4-BE49-F238E27FC236}">
                <a16:creationId xmlns:a16="http://schemas.microsoft.com/office/drawing/2014/main" id="{7EE50EA3-E292-461A-907C-B9AA1C529A79}"/>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r="3" b="3"/>
          <a:stretch/>
        </p:blipFill>
        <p:spPr>
          <a:xfrm>
            <a:off x="784240" y="751120"/>
            <a:ext cx="5178249" cy="517824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graphicFrame>
        <p:nvGraphicFramePr>
          <p:cNvPr id="17" name="Diagram 16">
            <a:extLst>
              <a:ext uri="{FF2B5EF4-FFF2-40B4-BE49-F238E27FC236}">
                <a16:creationId xmlns:a16="http://schemas.microsoft.com/office/drawing/2014/main" id="{F7D8FD39-CB59-48DE-A408-E21FF6669D65}"/>
              </a:ext>
            </a:extLst>
          </p:cNvPr>
          <p:cNvGraphicFramePr/>
          <p:nvPr>
            <p:extLst>
              <p:ext uri="{D42A27DB-BD31-4B8C-83A1-F6EECF244321}">
                <p14:modId xmlns:p14="http://schemas.microsoft.com/office/powerpoint/2010/main" val="1732589362"/>
              </p:ext>
            </p:extLst>
          </p:nvPr>
        </p:nvGraphicFramePr>
        <p:xfrm>
          <a:off x="6365291" y="372862"/>
          <a:ext cx="4829451" cy="33321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47519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B71502-2201-4D37-9524-CE2D8F4E1F95}"/>
              </a:ext>
            </a:extLst>
          </p:cNvPr>
          <p:cNvSpPr>
            <a:spLocks noGrp="1"/>
          </p:cNvSpPr>
          <p:nvPr>
            <p:ph idx="1"/>
          </p:nvPr>
        </p:nvSpPr>
        <p:spPr>
          <a:xfrm>
            <a:off x="838200" y="520505"/>
            <a:ext cx="10515600" cy="5656458"/>
          </a:xfrm>
        </p:spPr>
        <p:txBody>
          <a:bodyPr>
            <a:normAutofit/>
          </a:bodyPr>
          <a:lstStyle/>
          <a:p>
            <a:pPr fontAlgn="base"/>
            <a:r>
              <a:rPr lang="en-US" b="1" dirty="0"/>
              <a:t>Advantages of Time-Sharing OS: </a:t>
            </a:r>
            <a:r>
              <a:rPr lang="en-US" dirty="0"/>
              <a:t> </a:t>
            </a:r>
          </a:p>
          <a:p>
            <a:pPr fontAlgn="base"/>
            <a:r>
              <a:rPr lang="en-US" dirty="0"/>
              <a:t>Each task gets an equal opportunity</a:t>
            </a:r>
          </a:p>
          <a:p>
            <a:pPr fontAlgn="base"/>
            <a:r>
              <a:rPr lang="en-US" dirty="0"/>
              <a:t>Fewer chances of duplication of software</a:t>
            </a:r>
          </a:p>
          <a:p>
            <a:pPr fontAlgn="base"/>
            <a:r>
              <a:rPr lang="en-US" dirty="0"/>
              <a:t>CPU idle time can be reduced</a:t>
            </a:r>
          </a:p>
          <a:p>
            <a:pPr fontAlgn="base"/>
            <a:r>
              <a:rPr lang="en-US" b="1" dirty="0"/>
              <a:t>Disadvantages of Time-Sharing OS:</a:t>
            </a:r>
            <a:r>
              <a:rPr lang="en-US" dirty="0"/>
              <a:t>  </a:t>
            </a:r>
          </a:p>
          <a:p>
            <a:pPr fontAlgn="base"/>
            <a:r>
              <a:rPr lang="en-US" dirty="0"/>
              <a:t>Reliability problem</a:t>
            </a:r>
          </a:p>
          <a:p>
            <a:pPr fontAlgn="base"/>
            <a:r>
              <a:rPr lang="en-US" dirty="0"/>
              <a:t>One must have to take care of the security and integrity of user programs and data</a:t>
            </a:r>
          </a:p>
          <a:p>
            <a:pPr fontAlgn="base"/>
            <a:r>
              <a:rPr lang="en-US" dirty="0"/>
              <a:t>Data communication problem</a:t>
            </a:r>
          </a:p>
          <a:p>
            <a:pPr fontAlgn="base"/>
            <a:r>
              <a:rPr lang="en-US" b="1" dirty="0"/>
              <a:t>Examples of Time-Sharing OSs are:</a:t>
            </a:r>
            <a:r>
              <a:rPr lang="en-US" dirty="0"/>
              <a:t> Multics, Unix, etc. </a:t>
            </a:r>
          </a:p>
          <a:p>
            <a:endParaRPr lang="en-US" dirty="0"/>
          </a:p>
        </p:txBody>
      </p:sp>
    </p:spTree>
    <p:extLst>
      <p:ext uri="{BB962C8B-B14F-4D97-AF65-F5344CB8AC3E}">
        <p14:creationId xmlns:p14="http://schemas.microsoft.com/office/powerpoint/2010/main" val="920453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A53BBA-185D-467D-BCC6-2BA429E6AFD7}"/>
              </a:ext>
            </a:extLst>
          </p:cNvPr>
          <p:cNvSpPr>
            <a:spLocks noGrp="1"/>
          </p:cNvSpPr>
          <p:nvPr>
            <p:ph idx="1"/>
          </p:nvPr>
        </p:nvSpPr>
        <p:spPr>
          <a:xfrm>
            <a:off x="422031" y="281354"/>
            <a:ext cx="10931769" cy="6260123"/>
          </a:xfrm>
        </p:spPr>
        <p:txBody>
          <a:bodyPr>
            <a:normAutofit/>
          </a:bodyPr>
          <a:lstStyle/>
          <a:p>
            <a:pPr marL="0" indent="0" algn="just">
              <a:buNone/>
            </a:pPr>
            <a:r>
              <a:rPr lang="en-US" b="1" dirty="0"/>
              <a:t>3. Distributed Operating System –</a:t>
            </a:r>
          </a:p>
          <a:p>
            <a:pPr marL="0" indent="0" algn="just">
              <a:buNone/>
            </a:pPr>
            <a:r>
              <a:rPr lang="en-US" dirty="0"/>
              <a:t>Various autonomous interconnected computers communicate with each other using a shared communication network. Independent systems possess their own memory unit and CPU. These are referred to as </a:t>
            </a:r>
            <a:r>
              <a:rPr lang="en-US" b="1" dirty="0"/>
              <a:t>loosely coupled systems</a:t>
            </a:r>
            <a:r>
              <a:rPr lang="en-US" dirty="0"/>
              <a:t> or distributed systems. These system’s processors differ in size and function. The major benefit of working with these types of the operating system is that it is always possible that one user can access the files or software which are not actually present on his system, but some other system connected within this network i.e., remote access is enabled within the devices connected in that network. </a:t>
            </a:r>
          </a:p>
          <a:p>
            <a:pPr marL="0" indent="0" algn="just">
              <a:buNone/>
            </a:pPr>
            <a:endParaRPr lang="en-US" dirty="0"/>
          </a:p>
        </p:txBody>
      </p:sp>
      <p:pic>
        <p:nvPicPr>
          <p:cNvPr id="5" name="Picture 4" descr="Diagram&#10;&#10;Description automatically generated">
            <a:extLst>
              <a:ext uri="{FF2B5EF4-FFF2-40B4-BE49-F238E27FC236}">
                <a16:creationId xmlns:a16="http://schemas.microsoft.com/office/drawing/2014/main" id="{3CCCA14A-AB0D-4D30-B07F-BA3C2203A7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1774" y="4304714"/>
            <a:ext cx="5905500" cy="2395889"/>
          </a:xfrm>
          <a:prstGeom prst="rect">
            <a:avLst/>
          </a:prstGeom>
        </p:spPr>
      </p:pic>
    </p:spTree>
    <p:extLst>
      <p:ext uri="{BB962C8B-B14F-4D97-AF65-F5344CB8AC3E}">
        <p14:creationId xmlns:p14="http://schemas.microsoft.com/office/powerpoint/2010/main" val="11015705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D71809-021D-4335-8E5E-07C1F1A48D3E}"/>
              </a:ext>
            </a:extLst>
          </p:cNvPr>
          <p:cNvSpPr>
            <a:spLocks noGrp="1"/>
          </p:cNvSpPr>
          <p:nvPr>
            <p:ph idx="1"/>
          </p:nvPr>
        </p:nvSpPr>
        <p:spPr>
          <a:xfrm>
            <a:off x="838200" y="337625"/>
            <a:ext cx="10767646" cy="5839338"/>
          </a:xfrm>
        </p:spPr>
        <p:txBody>
          <a:bodyPr>
            <a:normAutofit fontScale="85000" lnSpcReduction="20000"/>
          </a:bodyPr>
          <a:lstStyle/>
          <a:p>
            <a:pPr fontAlgn="base"/>
            <a:r>
              <a:rPr lang="en-US" b="1" dirty="0"/>
              <a:t>Advantages of Distributed Operating System:</a:t>
            </a:r>
            <a:r>
              <a:rPr lang="en-US" dirty="0"/>
              <a:t>  </a:t>
            </a:r>
          </a:p>
          <a:p>
            <a:pPr fontAlgn="base"/>
            <a:r>
              <a:rPr lang="en-US" dirty="0"/>
              <a:t>Failure of one will not affect the other network communication, as all systems are independent from each other</a:t>
            </a:r>
          </a:p>
          <a:p>
            <a:pPr fontAlgn="base"/>
            <a:r>
              <a:rPr lang="en-US" dirty="0"/>
              <a:t>Electronic mail increases the data exchange speed</a:t>
            </a:r>
          </a:p>
          <a:p>
            <a:pPr fontAlgn="base"/>
            <a:r>
              <a:rPr lang="en-US" dirty="0"/>
              <a:t>Since resources are being shared, computation is highly fast and durable</a:t>
            </a:r>
          </a:p>
          <a:p>
            <a:pPr fontAlgn="base"/>
            <a:r>
              <a:rPr lang="en-US" dirty="0"/>
              <a:t>Load on host computer reduces</a:t>
            </a:r>
          </a:p>
          <a:p>
            <a:pPr fontAlgn="base"/>
            <a:r>
              <a:rPr lang="en-US" dirty="0"/>
              <a:t>These systems are easily scalable as many systems can be easily added to the network</a:t>
            </a:r>
          </a:p>
          <a:p>
            <a:pPr fontAlgn="base"/>
            <a:r>
              <a:rPr lang="en-US" dirty="0"/>
              <a:t>Delay in data processing reduces</a:t>
            </a:r>
          </a:p>
          <a:p>
            <a:pPr fontAlgn="base"/>
            <a:r>
              <a:rPr lang="en-US" b="1" dirty="0"/>
              <a:t>Disadvantages of Distributed Operating System:</a:t>
            </a:r>
            <a:r>
              <a:rPr lang="en-US" dirty="0"/>
              <a:t>  </a:t>
            </a:r>
          </a:p>
          <a:p>
            <a:pPr fontAlgn="base"/>
            <a:r>
              <a:rPr lang="en-US" dirty="0"/>
              <a:t>Failure of the main network will stop the entire communication</a:t>
            </a:r>
          </a:p>
          <a:p>
            <a:pPr fontAlgn="base"/>
            <a:r>
              <a:rPr lang="en-US" dirty="0"/>
              <a:t>To establish distributed systems the language which is used are not well defined yet</a:t>
            </a:r>
          </a:p>
          <a:p>
            <a:pPr fontAlgn="base"/>
            <a:r>
              <a:rPr lang="en-US" dirty="0"/>
              <a:t>These types of systems are not readily available as they are very expensive. Not only that the underlying software is highly complex and not understood well yet</a:t>
            </a:r>
          </a:p>
          <a:p>
            <a:pPr fontAlgn="base"/>
            <a:r>
              <a:rPr lang="en-US" b="1" dirty="0"/>
              <a:t>Examples of Distributed Operating System are-</a:t>
            </a:r>
            <a:r>
              <a:rPr lang="en-US" dirty="0"/>
              <a:t> LOCUS, etc.</a:t>
            </a:r>
          </a:p>
          <a:p>
            <a:pPr marL="0" indent="0">
              <a:buNone/>
            </a:pPr>
            <a:endParaRPr lang="en-US" dirty="0"/>
          </a:p>
        </p:txBody>
      </p:sp>
    </p:spTree>
    <p:extLst>
      <p:ext uri="{BB962C8B-B14F-4D97-AF65-F5344CB8AC3E}">
        <p14:creationId xmlns:p14="http://schemas.microsoft.com/office/powerpoint/2010/main" val="2746780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461641-FB87-4EB8-8904-C6B2EDEBEBCA}"/>
              </a:ext>
            </a:extLst>
          </p:cNvPr>
          <p:cNvSpPr>
            <a:spLocks noGrp="1"/>
          </p:cNvSpPr>
          <p:nvPr>
            <p:ph idx="1"/>
          </p:nvPr>
        </p:nvSpPr>
        <p:spPr>
          <a:xfrm>
            <a:off x="838199" y="284812"/>
            <a:ext cx="10929079" cy="6295869"/>
          </a:xfrm>
        </p:spPr>
        <p:txBody>
          <a:bodyPr/>
          <a:lstStyle/>
          <a:p>
            <a:pPr marL="0" indent="0" algn="just">
              <a:buNone/>
            </a:pPr>
            <a:r>
              <a:rPr lang="en-US" b="1" dirty="0"/>
              <a:t>4. Network Operating System –</a:t>
            </a:r>
            <a:r>
              <a:rPr lang="en-US" dirty="0"/>
              <a:t> </a:t>
            </a:r>
          </a:p>
          <a:p>
            <a:pPr marL="0" indent="0" algn="just">
              <a:buNone/>
            </a:pPr>
            <a:r>
              <a:rPr lang="en-US" dirty="0"/>
              <a:t>These systems run on a server and provide the capability to manage data, users, groups, security, applications, and other networking functions. These types of operating systems allow shared access of files, printers, security, applications, and other networking functions over a small private network. One more important aspect of Network Operating Systems is that all the users are well aware of the underlying configuration, of all other users within the network, their individual connections, etc. and that’s why these computers are popularly known as </a:t>
            </a:r>
            <a:r>
              <a:rPr lang="en-US" b="1" dirty="0"/>
              <a:t>tightly coupled systems</a:t>
            </a:r>
            <a:r>
              <a:rPr lang="en-US" dirty="0"/>
              <a:t>.</a:t>
            </a:r>
          </a:p>
          <a:p>
            <a:pPr marL="0" indent="0" algn="just">
              <a:buNone/>
            </a:pPr>
            <a:endParaRPr lang="en-US" dirty="0"/>
          </a:p>
        </p:txBody>
      </p:sp>
      <p:pic>
        <p:nvPicPr>
          <p:cNvPr id="5" name="Picture 4" descr="Diagram&#10;&#10;Description automatically generated">
            <a:extLst>
              <a:ext uri="{FF2B5EF4-FFF2-40B4-BE49-F238E27FC236}">
                <a16:creationId xmlns:a16="http://schemas.microsoft.com/office/drawing/2014/main" id="{0D52F87B-3519-4923-B61B-D6C630AC0E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6577" y="4107305"/>
            <a:ext cx="5099901" cy="2473376"/>
          </a:xfrm>
          <a:prstGeom prst="rect">
            <a:avLst/>
          </a:prstGeom>
        </p:spPr>
      </p:pic>
    </p:spTree>
    <p:extLst>
      <p:ext uri="{BB962C8B-B14F-4D97-AF65-F5344CB8AC3E}">
        <p14:creationId xmlns:p14="http://schemas.microsoft.com/office/powerpoint/2010/main" val="32741026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2704A3-F36A-4361-B089-757645338CA2}"/>
              </a:ext>
            </a:extLst>
          </p:cNvPr>
          <p:cNvSpPr>
            <a:spLocks noGrp="1"/>
          </p:cNvSpPr>
          <p:nvPr>
            <p:ph idx="1"/>
          </p:nvPr>
        </p:nvSpPr>
        <p:spPr>
          <a:xfrm>
            <a:off x="569626" y="329784"/>
            <a:ext cx="11137692" cy="5847179"/>
          </a:xfrm>
        </p:spPr>
        <p:txBody>
          <a:bodyPr>
            <a:normAutofit fontScale="92500" lnSpcReduction="10000"/>
          </a:bodyPr>
          <a:lstStyle/>
          <a:p>
            <a:pPr fontAlgn="base"/>
            <a:r>
              <a:rPr lang="en-US" b="1" dirty="0"/>
              <a:t>Advantages of Network Operating System:</a:t>
            </a:r>
            <a:r>
              <a:rPr lang="en-US" dirty="0"/>
              <a:t>  </a:t>
            </a:r>
          </a:p>
          <a:p>
            <a:pPr fontAlgn="base"/>
            <a:r>
              <a:rPr lang="en-US" dirty="0"/>
              <a:t>Highly stable centralized servers</a:t>
            </a:r>
          </a:p>
          <a:p>
            <a:pPr fontAlgn="base"/>
            <a:r>
              <a:rPr lang="en-US" dirty="0"/>
              <a:t>Security concerns are handled through servers</a:t>
            </a:r>
          </a:p>
          <a:p>
            <a:pPr fontAlgn="base"/>
            <a:r>
              <a:rPr lang="en-US" dirty="0"/>
              <a:t>New technologies and hardware up-gradation are easily integrated into the system</a:t>
            </a:r>
          </a:p>
          <a:p>
            <a:pPr fontAlgn="base"/>
            <a:r>
              <a:rPr lang="en-US" dirty="0"/>
              <a:t>Server access is possible remotely from different locations and types of systems</a:t>
            </a:r>
          </a:p>
          <a:p>
            <a:pPr fontAlgn="base"/>
            <a:r>
              <a:rPr lang="en-US" b="1" dirty="0"/>
              <a:t>Disadvantages of Network Operating System:</a:t>
            </a:r>
            <a:r>
              <a:rPr lang="en-US" dirty="0"/>
              <a:t>  </a:t>
            </a:r>
          </a:p>
          <a:p>
            <a:pPr fontAlgn="base"/>
            <a:r>
              <a:rPr lang="en-US" dirty="0"/>
              <a:t>Servers are costly</a:t>
            </a:r>
          </a:p>
          <a:p>
            <a:pPr fontAlgn="base"/>
            <a:r>
              <a:rPr lang="en-US" dirty="0"/>
              <a:t>User has to depend on a central location for most operations</a:t>
            </a:r>
          </a:p>
          <a:p>
            <a:pPr fontAlgn="base"/>
            <a:r>
              <a:rPr lang="en-US" dirty="0"/>
              <a:t>Maintenance and updates are required regularly</a:t>
            </a:r>
          </a:p>
          <a:p>
            <a:pPr fontAlgn="base"/>
            <a:r>
              <a:rPr lang="en-US" b="1" dirty="0"/>
              <a:t>Examples of Network Operating System are:</a:t>
            </a:r>
            <a:r>
              <a:rPr lang="en-US" dirty="0"/>
              <a:t> Microsoft Windows Server 2003, Microsoft Windows Server 2008, UNIX, Linux, Mac OS X, Novell NetWare, and BSD, etc. </a:t>
            </a:r>
          </a:p>
          <a:p>
            <a:pPr marL="0" indent="0">
              <a:buNone/>
            </a:pPr>
            <a:endParaRPr lang="en-US" dirty="0"/>
          </a:p>
        </p:txBody>
      </p:sp>
    </p:spTree>
    <p:extLst>
      <p:ext uri="{BB962C8B-B14F-4D97-AF65-F5344CB8AC3E}">
        <p14:creationId xmlns:p14="http://schemas.microsoft.com/office/powerpoint/2010/main" val="3630522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DB9CB3-2366-426F-AFC0-BCEDF8701A82}"/>
              </a:ext>
            </a:extLst>
          </p:cNvPr>
          <p:cNvSpPr>
            <a:spLocks noGrp="1"/>
          </p:cNvSpPr>
          <p:nvPr>
            <p:ph idx="1"/>
          </p:nvPr>
        </p:nvSpPr>
        <p:spPr>
          <a:xfrm>
            <a:off x="599607" y="374754"/>
            <a:ext cx="11287593" cy="6145967"/>
          </a:xfrm>
        </p:spPr>
        <p:txBody>
          <a:bodyPr>
            <a:normAutofit/>
          </a:bodyPr>
          <a:lstStyle/>
          <a:p>
            <a:pPr marL="0" indent="0" fontAlgn="base">
              <a:buNone/>
            </a:pPr>
            <a:r>
              <a:rPr lang="en-US" sz="2400" b="1" dirty="0"/>
              <a:t>5. Real-Time Operating System –</a:t>
            </a:r>
            <a:r>
              <a:rPr lang="en-US" sz="2400" dirty="0"/>
              <a:t> </a:t>
            </a:r>
            <a:br>
              <a:rPr lang="en-US" sz="2400" dirty="0"/>
            </a:br>
            <a:r>
              <a:rPr lang="en-US" sz="2400" dirty="0"/>
              <a:t>These types of OSs serve real-time systems. The time interval required to process and respond to inputs is very small. This time interval is called </a:t>
            </a:r>
            <a:r>
              <a:rPr lang="en-US" sz="2400" b="1" dirty="0"/>
              <a:t>response time</a:t>
            </a:r>
            <a:r>
              <a:rPr lang="en-US" sz="2400" dirty="0"/>
              <a:t>. </a:t>
            </a:r>
          </a:p>
          <a:p>
            <a:pPr fontAlgn="base"/>
            <a:r>
              <a:rPr lang="en-US" sz="2400" b="1" dirty="0"/>
              <a:t>Real-time systems</a:t>
            </a:r>
            <a:r>
              <a:rPr lang="en-US" sz="2400" dirty="0"/>
              <a:t> are used when there are time requirements that are very strict like missile systems, air traffic control systems, robots, etc. </a:t>
            </a:r>
          </a:p>
          <a:p>
            <a:pPr fontAlgn="base"/>
            <a:r>
              <a:rPr lang="en-US" sz="2400" b="1" dirty="0"/>
              <a:t>Two types of Real-Time Operating System which are as follows:</a:t>
            </a:r>
            <a:r>
              <a:rPr lang="en-US" sz="2400" dirty="0"/>
              <a:t> </a:t>
            </a:r>
          </a:p>
          <a:p>
            <a:pPr fontAlgn="base"/>
            <a:r>
              <a:rPr lang="en-US" sz="2400" b="1" dirty="0"/>
              <a:t>Hard Real-Time Systems:</a:t>
            </a:r>
            <a:r>
              <a:rPr lang="en-US" sz="2400" dirty="0"/>
              <a:t> </a:t>
            </a:r>
            <a:br>
              <a:rPr lang="en-US" sz="2400" dirty="0"/>
            </a:br>
            <a:r>
              <a:rPr lang="en-US" sz="2400" dirty="0"/>
              <a:t>These OSs are meant for applications where time constraints are very strict and even the shortest possible delay is not acceptable. These systems are built for saving life like automatic parachutes or airbags which are required to be readily available in case of any accident. Virtual memory is rarely found in these systems.</a:t>
            </a:r>
          </a:p>
          <a:p>
            <a:pPr fontAlgn="base"/>
            <a:r>
              <a:rPr lang="en-US" sz="2400" b="1" dirty="0"/>
              <a:t>Soft Real-Time Systems:</a:t>
            </a:r>
            <a:r>
              <a:rPr lang="en-US" sz="2400" dirty="0"/>
              <a:t> </a:t>
            </a:r>
            <a:br>
              <a:rPr lang="en-US" sz="2400" dirty="0"/>
            </a:br>
            <a:r>
              <a:rPr lang="en-US" sz="2400" dirty="0"/>
              <a:t>These OSs are for applications where for time-constraint is less strict.</a:t>
            </a:r>
          </a:p>
          <a:p>
            <a:pPr fontAlgn="base"/>
            <a:endParaRPr lang="en-US" dirty="0"/>
          </a:p>
          <a:p>
            <a:pPr marL="0" indent="0">
              <a:buNone/>
            </a:pPr>
            <a:endParaRPr lang="en-US" dirty="0"/>
          </a:p>
        </p:txBody>
      </p:sp>
      <p:pic>
        <p:nvPicPr>
          <p:cNvPr id="5" name="Picture 4" descr="Diagram&#10;&#10;Description automatically generated">
            <a:extLst>
              <a:ext uri="{FF2B5EF4-FFF2-40B4-BE49-F238E27FC236}">
                <a16:creationId xmlns:a16="http://schemas.microsoft.com/office/drawing/2014/main" id="{5E3BDB3A-BDA1-4981-9329-D827BCA2B4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9463" y="4415227"/>
            <a:ext cx="2579241" cy="2112989"/>
          </a:xfrm>
          <a:prstGeom prst="rect">
            <a:avLst/>
          </a:prstGeom>
        </p:spPr>
      </p:pic>
    </p:spTree>
    <p:extLst>
      <p:ext uri="{BB962C8B-B14F-4D97-AF65-F5344CB8AC3E}">
        <p14:creationId xmlns:p14="http://schemas.microsoft.com/office/powerpoint/2010/main" val="40269208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DEECEE-5365-4D18-93AC-35699D615FD3}"/>
              </a:ext>
            </a:extLst>
          </p:cNvPr>
          <p:cNvSpPr>
            <a:spLocks noGrp="1"/>
          </p:cNvSpPr>
          <p:nvPr>
            <p:ph idx="1"/>
          </p:nvPr>
        </p:nvSpPr>
        <p:spPr>
          <a:xfrm>
            <a:off x="464695" y="479684"/>
            <a:ext cx="11212643" cy="5966085"/>
          </a:xfrm>
        </p:spPr>
        <p:txBody>
          <a:bodyPr>
            <a:normAutofit fontScale="62500" lnSpcReduction="20000"/>
          </a:bodyPr>
          <a:lstStyle/>
          <a:p>
            <a:pPr fontAlgn="base"/>
            <a:r>
              <a:rPr lang="en-US" b="1" dirty="0"/>
              <a:t>Advantages of RTOS:</a:t>
            </a:r>
            <a:r>
              <a:rPr lang="en-US" dirty="0"/>
              <a:t>  </a:t>
            </a:r>
          </a:p>
          <a:p>
            <a:pPr fontAlgn="base"/>
            <a:r>
              <a:rPr lang="en-US" b="1" dirty="0"/>
              <a:t>Maximum Consumption:</a:t>
            </a:r>
            <a:r>
              <a:rPr lang="en-US" dirty="0"/>
              <a:t> Maximum utilization of devices and system, thus more output from all the resources</a:t>
            </a:r>
          </a:p>
          <a:p>
            <a:pPr fontAlgn="base"/>
            <a:r>
              <a:rPr lang="en-US" b="1" dirty="0"/>
              <a:t>Task Shifting:</a:t>
            </a:r>
            <a:r>
              <a:rPr lang="en-US" dirty="0"/>
              <a:t> The time assigned for shifting tasks in these systems are very less. For example, in older systems, it takes about 10 microseconds in shifting one task to another, and in the latest systems, it takes 3 microseconds.</a:t>
            </a:r>
          </a:p>
          <a:p>
            <a:pPr fontAlgn="base"/>
            <a:r>
              <a:rPr lang="en-US" b="1" dirty="0"/>
              <a:t>Focus on Application:</a:t>
            </a:r>
            <a:r>
              <a:rPr lang="en-US" dirty="0"/>
              <a:t> Focus on running applications and less importance to applications which are in the queue.</a:t>
            </a:r>
          </a:p>
          <a:p>
            <a:pPr fontAlgn="base"/>
            <a:r>
              <a:rPr lang="en-US" dirty="0"/>
              <a:t>Real-time</a:t>
            </a:r>
            <a:r>
              <a:rPr lang="en-US" b="1" dirty="0"/>
              <a:t> operating system in </a:t>
            </a:r>
            <a:r>
              <a:rPr lang="en-US" dirty="0"/>
              <a:t>the </a:t>
            </a:r>
            <a:r>
              <a:rPr lang="en-US" b="1" dirty="0"/>
              <a:t>embedded system:</a:t>
            </a:r>
            <a:r>
              <a:rPr lang="en-US" dirty="0"/>
              <a:t> Since the size of programs are small, RTOS can also be used in embedded systems like in transport and others.</a:t>
            </a:r>
          </a:p>
          <a:p>
            <a:pPr fontAlgn="base"/>
            <a:r>
              <a:rPr lang="en-US" b="1" dirty="0"/>
              <a:t>Error Free:</a:t>
            </a:r>
            <a:r>
              <a:rPr lang="en-US" dirty="0"/>
              <a:t> These types of systems are error-free.</a:t>
            </a:r>
          </a:p>
          <a:p>
            <a:pPr fontAlgn="base"/>
            <a:r>
              <a:rPr lang="en-US" b="1" dirty="0"/>
              <a:t>Memory Allocation:</a:t>
            </a:r>
            <a:r>
              <a:rPr lang="en-US" dirty="0"/>
              <a:t> Memory allocation is best managed in these types of systems.</a:t>
            </a:r>
          </a:p>
          <a:p>
            <a:pPr fontAlgn="base"/>
            <a:r>
              <a:rPr lang="en-US" b="1" dirty="0"/>
              <a:t>Disadvantages of RTOS:</a:t>
            </a:r>
            <a:r>
              <a:rPr lang="en-US" dirty="0"/>
              <a:t>  </a:t>
            </a:r>
          </a:p>
          <a:p>
            <a:pPr fontAlgn="base"/>
            <a:r>
              <a:rPr lang="en-US" b="1" dirty="0"/>
              <a:t>Limited Tasks:</a:t>
            </a:r>
            <a:r>
              <a:rPr lang="en-US" dirty="0"/>
              <a:t> Very few tasks run at the same time and their concentration is very less on few applications to avoid errors.</a:t>
            </a:r>
          </a:p>
          <a:p>
            <a:pPr fontAlgn="base"/>
            <a:r>
              <a:rPr lang="en-US" b="1" dirty="0"/>
              <a:t>Use heavy system resources:</a:t>
            </a:r>
            <a:r>
              <a:rPr lang="en-US" dirty="0"/>
              <a:t> Sometimes the system resources are not so good and they are expensive as well.</a:t>
            </a:r>
          </a:p>
          <a:p>
            <a:pPr fontAlgn="base"/>
            <a:r>
              <a:rPr lang="en-US" b="1" dirty="0"/>
              <a:t>Complex Algorithms:</a:t>
            </a:r>
            <a:r>
              <a:rPr lang="en-US" dirty="0"/>
              <a:t> The algorithms are very complex and difficult for the designer to write on.</a:t>
            </a:r>
          </a:p>
          <a:p>
            <a:pPr fontAlgn="base"/>
            <a:r>
              <a:rPr lang="en-US" b="1" dirty="0"/>
              <a:t>Device driver and interrupt signals:</a:t>
            </a:r>
            <a:r>
              <a:rPr lang="en-US" dirty="0"/>
              <a:t> It needs specific device drivers and interrupts signals to respond earliest to interrupts.</a:t>
            </a:r>
          </a:p>
          <a:p>
            <a:pPr fontAlgn="base"/>
            <a:r>
              <a:rPr lang="en-US" b="1" dirty="0"/>
              <a:t>Thread Priority:</a:t>
            </a:r>
            <a:r>
              <a:rPr lang="en-US" dirty="0"/>
              <a:t> It is not good to set thread priority as these systems are very less prone to switching tasks.</a:t>
            </a:r>
          </a:p>
          <a:p>
            <a:pPr fontAlgn="base"/>
            <a:r>
              <a:rPr lang="en-US" b="1" dirty="0"/>
              <a:t>Examples of Real-Time Operating Systems are:</a:t>
            </a:r>
            <a:r>
              <a:rPr lang="en-US" dirty="0"/>
              <a:t> Scientific experiments, medical imaging systems, industrial control systems, weapon systems, robots, air traffic control systems, etc.</a:t>
            </a:r>
          </a:p>
        </p:txBody>
      </p:sp>
    </p:spTree>
    <p:extLst>
      <p:ext uri="{BB962C8B-B14F-4D97-AF65-F5344CB8AC3E}">
        <p14:creationId xmlns:p14="http://schemas.microsoft.com/office/powerpoint/2010/main" val="29438534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BFFC21-F709-4B0B-A72C-A353003F9EF0}"/>
              </a:ext>
            </a:extLst>
          </p:cNvPr>
          <p:cNvSpPr>
            <a:spLocks noGrp="1"/>
          </p:cNvSpPr>
          <p:nvPr>
            <p:ph idx="1"/>
          </p:nvPr>
        </p:nvSpPr>
        <p:spPr>
          <a:xfrm>
            <a:off x="838200" y="1109272"/>
            <a:ext cx="9969708" cy="3552669"/>
          </a:xfrm>
        </p:spPr>
        <p:txBody>
          <a:bodyPr/>
          <a:lstStyle/>
          <a:p>
            <a:endParaRPr lang="en-US" dirty="0"/>
          </a:p>
          <a:p>
            <a:endParaRPr lang="en-US" dirty="0"/>
          </a:p>
          <a:p>
            <a:endParaRPr lang="en-US" dirty="0"/>
          </a:p>
          <a:p>
            <a:pPr marL="0" indent="0" algn="ctr">
              <a:buNone/>
            </a:pPr>
            <a:r>
              <a:rPr lang="en-US" sz="4400" b="1" dirty="0"/>
              <a:t>Single-user/Multi-user operating system</a:t>
            </a:r>
          </a:p>
        </p:txBody>
      </p:sp>
    </p:spTree>
    <p:extLst>
      <p:ext uri="{BB962C8B-B14F-4D97-AF65-F5344CB8AC3E}">
        <p14:creationId xmlns:p14="http://schemas.microsoft.com/office/powerpoint/2010/main" val="11121128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1AE2F2-030D-431A-B818-6E529B5A5E51}"/>
              </a:ext>
            </a:extLst>
          </p:cNvPr>
          <p:cNvSpPr>
            <a:spLocks noGrp="1"/>
          </p:cNvSpPr>
          <p:nvPr>
            <p:ph idx="1"/>
          </p:nvPr>
        </p:nvSpPr>
        <p:spPr>
          <a:xfrm>
            <a:off x="838200" y="464695"/>
            <a:ext cx="10515600" cy="5712268"/>
          </a:xfrm>
        </p:spPr>
        <p:txBody>
          <a:bodyPr/>
          <a:lstStyle/>
          <a:p>
            <a:r>
              <a:rPr lang="en-US" dirty="0"/>
              <a:t>A </a:t>
            </a:r>
            <a:r>
              <a:rPr lang="en-US" b="1" dirty="0"/>
              <a:t>Single-User Operating System</a:t>
            </a:r>
            <a:r>
              <a:rPr lang="en-US" dirty="0"/>
              <a:t> is a system in which only one user can access the computer system at a time.</a:t>
            </a:r>
          </a:p>
          <a:p>
            <a:endParaRPr lang="en-US" dirty="0"/>
          </a:p>
          <a:p>
            <a:endParaRPr lang="en-US" dirty="0"/>
          </a:p>
          <a:p>
            <a:pPr marL="0" indent="0">
              <a:buNone/>
            </a:pPr>
            <a:endParaRPr lang="en-US" dirty="0"/>
          </a:p>
          <a:p>
            <a:r>
              <a:rPr lang="en-US" dirty="0"/>
              <a:t>A </a:t>
            </a:r>
            <a:r>
              <a:rPr lang="en-US" b="1" dirty="0"/>
              <a:t>Multi-User Operating System</a:t>
            </a:r>
            <a:r>
              <a:rPr lang="en-US" dirty="0"/>
              <a:t> is a system that allows more than one user to access a computer system at one time.</a:t>
            </a:r>
          </a:p>
        </p:txBody>
      </p:sp>
      <p:sp>
        <p:nvSpPr>
          <p:cNvPr id="4" name="Rectangle 3">
            <a:extLst>
              <a:ext uri="{FF2B5EF4-FFF2-40B4-BE49-F238E27FC236}">
                <a16:creationId xmlns:a16="http://schemas.microsoft.com/office/drawing/2014/main" id="{F1375F52-AB3C-4A3B-AB01-B9C7304D1700}"/>
              </a:ext>
            </a:extLst>
          </p:cNvPr>
          <p:cNvSpPr/>
          <p:nvPr/>
        </p:nvSpPr>
        <p:spPr>
          <a:xfrm>
            <a:off x="7195279" y="1603948"/>
            <a:ext cx="2263514" cy="10643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System</a:t>
            </a:r>
          </a:p>
        </p:txBody>
      </p:sp>
      <p:sp>
        <p:nvSpPr>
          <p:cNvPr id="5" name="Oval 4">
            <a:extLst>
              <a:ext uri="{FF2B5EF4-FFF2-40B4-BE49-F238E27FC236}">
                <a16:creationId xmlns:a16="http://schemas.microsoft.com/office/drawing/2014/main" id="{5036C3F9-064A-4A96-AE4F-7A7C53AF1FA0}"/>
              </a:ext>
            </a:extLst>
          </p:cNvPr>
          <p:cNvSpPr/>
          <p:nvPr/>
        </p:nvSpPr>
        <p:spPr>
          <a:xfrm>
            <a:off x="2278505" y="1603948"/>
            <a:ext cx="2263514" cy="11692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 1</a:t>
            </a:r>
          </a:p>
        </p:txBody>
      </p:sp>
      <p:cxnSp>
        <p:nvCxnSpPr>
          <p:cNvPr id="7" name="Straight Arrow Connector 6">
            <a:extLst>
              <a:ext uri="{FF2B5EF4-FFF2-40B4-BE49-F238E27FC236}">
                <a16:creationId xmlns:a16="http://schemas.microsoft.com/office/drawing/2014/main" id="{799526EA-14B9-4DBA-9C35-69C7D3C7C2B2}"/>
              </a:ext>
            </a:extLst>
          </p:cNvPr>
          <p:cNvCxnSpPr/>
          <p:nvPr/>
        </p:nvCxnSpPr>
        <p:spPr>
          <a:xfrm>
            <a:off x="4871803" y="2218544"/>
            <a:ext cx="193373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929FAD52-4227-42C8-94F2-D0A17779D116}"/>
              </a:ext>
            </a:extLst>
          </p:cNvPr>
          <p:cNvSpPr/>
          <p:nvPr/>
        </p:nvSpPr>
        <p:spPr>
          <a:xfrm>
            <a:off x="7195279" y="4544519"/>
            <a:ext cx="2263514" cy="10643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System</a:t>
            </a:r>
          </a:p>
        </p:txBody>
      </p:sp>
      <p:sp>
        <p:nvSpPr>
          <p:cNvPr id="9" name="Oval 8">
            <a:extLst>
              <a:ext uri="{FF2B5EF4-FFF2-40B4-BE49-F238E27FC236}">
                <a16:creationId xmlns:a16="http://schemas.microsoft.com/office/drawing/2014/main" id="{8869831B-CE14-46D4-AE06-2A412934AAB7}"/>
              </a:ext>
            </a:extLst>
          </p:cNvPr>
          <p:cNvSpPr/>
          <p:nvPr/>
        </p:nvSpPr>
        <p:spPr>
          <a:xfrm>
            <a:off x="2278505" y="3890455"/>
            <a:ext cx="1229193" cy="5316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 1</a:t>
            </a:r>
          </a:p>
        </p:txBody>
      </p:sp>
      <p:sp>
        <p:nvSpPr>
          <p:cNvPr id="10" name="Oval 9">
            <a:extLst>
              <a:ext uri="{FF2B5EF4-FFF2-40B4-BE49-F238E27FC236}">
                <a16:creationId xmlns:a16="http://schemas.microsoft.com/office/drawing/2014/main" id="{A49701F1-0E47-4A9E-A9BC-7622B4FA58BE}"/>
              </a:ext>
            </a:extLst>
          </p:cNvPr>
          <p:cNvSpPr/>
          <p:nvPr/>
        </p:nvSpPr>
        <p:spPr>
          <a:xfrm>
            <a:off x="2278504" y="4642463"/>
            <a:ext cx="1229193" cy="5316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 2</a:t>
            </a:r>
          </a:p>
        </p:txBody>
      </p:sp>
      <p:sp>
        <p:nvSpPr>
          <p:cNvPr id="11" name="Oval 10">
            <a:extLst>
              <a:ext uri="{FF2B5EF4-FFF2-40B4-BE49-F238E27FC236}">
                <a16:creationId xmlns:a16="http://schemas.microsoft.com/office/drawing/2014/main" id="{67C56570-34D3-4DA9-BAB8-E0BF8DB51844}"/>
              </a:ext>
            </a:extLst>
          </p:cNvPr>
          <p:cNvSpPr/>
          <p:nvPr/>
        </p:nvSpPr>
        <p:spPr>
          <a:xfrm>
            <a:off x="2278505" y="5455699"/>
            <a:ext cx="1229193" cy="5316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 n</a:t>
            </a:r>
          </a:p>
        </p:txBody>
      </p:sp>
      <p:cxnSp>
        <p:nvCxnSpPr>
          <p:cNvPr id="14" name="Straight Arrow Connector 13">
            <a:extLst>
              <a:ext uri="{FF2B5EF4-FFF2-40B4-BE49-F238E27FC236}">
                <a16:creationId xmlns:a16="http://schemas.microsoft.com/office/drawing/2014/main" id="{F318D02B-55C2-422A-918D-CA086BC69D78}"/>
              </a:ext>
            </a:extLst>
          </p:cNvPr>
          <p:cNvCxnSpPr>
            <a:cxnSpLocks/>
          </p:cNvCxnSpPr>
          <p:nvPr/>
        </p:nvCxnSpPr>
        <p:spPr>
          <a:xfrm>
            <a:off x="3675087" y="4156276"/>
            <a:ext cx="3220387" cy="48318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E3155DE3-E5DD-49F7-8688-6E3B710B0AA4}"/>
              </a:ext>
            </a:extLst>
          </p:cNvPr>
          <p:cNvCxnSpPr>
            <a:cxnSpLocks/>
          </p:cNvCxnSpPr>
          <p:nvPr/>
        </p:nvCxnSpPr>
        <p:spPr>
          <a:xfrm>
            <a:off x="3717561" y="4908284"/>
            <a:ext cx="3087973" cy="5346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28B5A7A-CE03-4FA7-9660-DEF401C77044}"/>
              </a:ext>
            </a:extLst>
          </p:cNvPr>
          <p:cNvCxnSpPr>
            <a:cxnSpLocks/>
          </p:cNvCxnSpPr>
          <p:nvPr/>
        </p:nvCxnSpPr>
        <p:spPr>
          <a:xfrm flipV="1">
            <a:off x="3645107" y="5381479"/>
            <a:ext cx="3250367" cy="30506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39303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DE8EF38C-6E8A-46E6-9DFB-265AD5CEE906}"/>
              </a:ext>
            </a:extLst>
          </p:cNvPr>
          <p:cNvGraphicFramePr>
            <a:graphicFrameLocks noGrp="1"/>
          </p:cNvGraphicFramePr>
          <p:nvPr>
            <p:ph idx="1"/>
            <p:extLst>
              <p:ext uri="{D42A27DB-BD31-4B8C-83A1-F6EECF244321}">
                <p14:modId xmlns:p14="http://schemas.microsoft.com/office/powerpoint/2010/main" val="2086261349"/>
              </p:ext>
            </p:extLst>
          </p:nvPr>
        </p:nvGraphicFramePr>
        <p:xfrm>
          <a:off x="2293495" y="431726"/>
          <a:ext cx="7315198" cy="6137474"/>
        </p:xfrm>
        <a:graphic>
          <a:graphicData uri="http://schemas.openxmlformats.org/drawingml/2006/table">
            <a:tbl>
              <a:tblPr/>
              <a:tblGrid>
                <a:gridCol w="2172088">
                  <a:extLst>
                    <a:ext uri="{9D8B030D-6E8A-4147-A177-3AD203B41FA5}">
                      <a16:colId xmlns:a16="http://schemas.microsoft.com/office/drawing/2014/main" val="2987587422"/>
                    </a:ext>
                  </a:extLst>
                </a:gridCol>
                <a:gridCol w="2596522">
                  <a:extLst>
                    <a:ext uri="{9D8B030D-6E8A-4147-A177-3AD203B41FA5}">
                      <a16:colId xmlns:a16="http://schemas.microsoft.com/office/drawing/2014/main" val="1228940402"/>
                    </a:ext>
                  </a:extLst>
                </a:gridCol>
                <a:gridCol w="2546588">
                  <a:extLst>
                    <a:ext uri="{9D8B030D-6E8A-4147-A177-3AD203B41FA5}">
                      <a16:colId xmlns:a16="http://schemas.microsoft.com/office/drawing/2014/main" val="2051342382"/>
                    </a:ext>
                  </a:extLst>
                </a:gridCol>
              </a:tblGrid>
              <a:tr h="835156">
                <a:tc>
                  <a:txBody>
                    <a:bodyPr/>
                    <a:lstStyle/>
                    <a:p>
                      <a:pPr algn="l"/>
                      <a:r>
                        <a:rPr lang="en-US" sz="1500" cap="all">
                          <a:effectLst/>
                        </a:rPr>
                        <a:t>CHARACTERISTICS</a:t>
                      </a:r>
                    </a:p>
                  </a:txBody>
                  <a:tcPr marL="48993" marR="78389" marT="40828" marB="4082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9EDF7"/>
                    </a:solidFill>
                  </a:tcPr>
                </a:tc>
                <a:tc>
                  <a:txBody>
                    <a:bodyPr/>
                    <a:lstStyle/>
                    <a:p>
                      <a:pPr algn="l"/>
                      <a:r>
                        <a:rPr lang="en-US" sz="1500" cap="all">
                          <a:effectLst/>
                        </a:rPr>
                        <a:t> SINGLE-USER OPERATING SYSTEM</a:t>
                      </a:r>
                    </a:p>
                  </a:txBody>
                  <a:tcPr marL="78389" marR="78389" marT="40828" marB="4082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9EDF7"/>
                    </a:solidFill>
                  </a:tcPr>
                </a:tc>
                <a:tc>
                  <a:txBody>
                    <a:bodyPr/>
                    <a:lstStyle/>
                    <a:p>
                      <a:pPr algn="l"/>
                      <a:r>
                        <a:rPr lang="en-US" sz="1500" cap="all">
                          <a:effectLst/>
                        </a:rPr>
                        <a:t> MULTI-USER OPERATING SYSTEM</a:t>
                      </a:r>
                    </a:p>
                  </a:txBody>
                  <a:tcPr marL="78389" marR="78389" marT="40828" marB="4082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9EDF7"/>
                    </a:solidFill>
                  </a:tcPr>
                </a:tc>
                <a:extLst>
                  <a:ext uri="{0D108BD9-81ED-4DB2-BD59-A6C34878D82A}">
                    <a16:rowId xmlns:a16="http://schemas.microsoft.com/office/drawing/2014/main" val="3129386429"/>
                  </a:ext>
                </a:extLst>
              </a:tr>
              <a:tr h="918325">
                <a:tc>
                  <a:txBody>
                    <a:bodyPr/>
                    <a:lstStyle/>
                    <a:p>
                      <a:pPr algn="l"/>
                      <a:r>
                        <a:rPr lang="en-US" sz="1500">
                          <a:effectLst/>
                        </a:rPr>
                        <a:t>Definition</a:t>
                      </a:r>
                    </a:p>
                  </a:txBody>
                  <a:tcPr marL="48993" marR="78389" marT="40828" marB="4082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ECECEC"/>
                    </a:solidFill>
                  </a:tcPr>
                </a:tc>
                <a:tc>
                  <a:txBody>
                    <a:bodyPr/>
                    <a:lstStyle/>
                    <a:p>
                      <a:pPr algn="l"/>
                      <a:r>
                        <a:rPr lang="en-US" sz="1000">
                          <a:effectLst/>
                        </a:rPr>
                        <a:t>A Single-User Operating System is a system in which only one user can access the computer system at a time.</a:t>
                      </a:r>
                      <a:endParaRPr lang="en-US" sz="1500">
                        <a:effectLst/>
                      </a:endParaRPr>
                    </a:p>
                  </a:txBody>
                  <a:tcPr marL="78389" marR="78389" marT="40828" marB="4082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ECECEC"/>
                    </a:solidFill>
                  </a:tcPr>
                </a:tc>
                <a:tc>
                  <a:txBody>
                    <a:bodyPr/>
                    <a:lstStyle/>
                    <a:p>
                      <a:pPr algn="l"/>
                      <a:r>
                        <a:rPr lang="en-US" sz="1000">
                          <a:effectLst/>
                        </a:rPr>
                        <a:t>A Multi-User Operating System is a system that allows more than one user to access a computer system at one time.</a:t>
                      </a:r>
                      <a:endParaRPr lang="en-US" sz="1500">
                        <a:effectLst/>
                      </a:endParaRPr>
                    </a:p>
                  </a:txBody>
                  <a:tcPr marL="78389" marR="78389" marT="40828" marB="4082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ECECEC"/>
                    </a:solidFill>
                  </a:tcPr>
                </a:tc>
                <a:extLst>
                  <a:ext uri="{0D108BD9-81ED-4DB2-BD59-A6C34878D82A}">
                    <a16:rowId xmlns:a16="http://schemas.microsoft.com/office/drawing/2014/main" val="3146308410"/>
                  </a:ext>
                </a:extLst>
              </a:tr>
              <a:tr h="1833185">
                <a:tc>
                  <a:txBody>
                    <a:bodyPr/>
                    <a:lstStyle/>
                    <a:p>
                      <a:pPr algn="l"/>
                      <a:r>
                        <a:rPr lang="en-US" sz="1500">
                          <a:effectLst/>
                        </a:rPr>
                        <a:t>Super User</a:t>
                      </a:r>
                    </a:p>
                  </a:txBody>
                  <a:tcPr marL="48993" marR="78389" marT="40828" marB="4082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a:r>
                        <a:rPr lang="en-US" sz="1500">
                          <a:effectLst/>
                        </a:rPr>
                        <a:t> A super user gets all the powers of maintaining the system and making changes to ensure the system runs smoothly.</a:t>
                      </a:r>
                    </a:p>
                  </a:txBody>
                  <a:tcPr marL="78389" marR="78389" marT="40828" marB="4082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1500" dirty="0">
                          <a:effectLst/>
                        </a:rPr>
                        <a:t>Super user does not exist when it comes to a multi-user operating system as each entity has control over their working.</a:t>
                      </a:r>
                    </a:p>
                  </a:txBody>
                  <a:tcPr marL="78389" marR="78389" marT="40828" marB="4082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831424812"/>
                  </a:ext>
                </a:extLst>
              </a:tr>
              <a:tr h="835156">
                <a:tc>
                  <a:txBody>
                    <a:bodyPr/>
                    <a:lstStyle/>
                    <a:p>
                      <a:pPr algn="l"/>
                      <a:r>
                        <a:rPr lang="en-US" sz="1500">
                          <a:effectLst/>
                        </a:rPr>
                        <a:t> Complexity</a:t>
                      </a:r>
                    </a:p>
                  </a:txBody>
                  <a:tcPr marL="48993" marR="78389" marT="40828" marB="4082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ECECEC"/>
                    </a:solidFill>
                  </a:tcPr>
                </a:tc>
                <a:tc>
                  <a:txBody>
                    <a:bodyPr/>
                    <a:lstStyle/>
                    <a:p>
                      <a:pPr algn="l"/>
                      <a:r>
                        <a:rPr lang="en-US" sz="1500">
                          <a:effectLst/>
                        </a:rPr>
                        <a:t> Single-User Operating System is simple.</a:t>
                      </a:r>
                    </a:p>
                  </a:txBody>
                  <a:tcPr marL="78389" marR="78389" marT="40828" marB="4082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ECECEC"/>
                    </a:solidFill>
                  </a:tcPr>
                </a:tc>
                <a:tc>
                  <a:txBody>
                    <a:bodyPr/>
                    <a:lstStyle/>
                    <a:p>
                      <a:pPr algn="l"/>
                      <a:r>
                        <a:rPr lang="en-US" sz="1500">
                          <a:effectLst/>
                        </a:rPr>
                        <a:t> Multi-User Operating System is complex.</a:t>
                      </a:r>
                    </a:p>
                  </a:txBody>
                  <a:tcPr marL="78389" marR="78389" marT="40828" marB="4082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ECECEC"/>
                    </a:solidFill>
                  </a:tcPr>
                </a:tc>
                <a:extLst>
                  <a:ext uri="{0D108BD9-81ED-4DB2-BD59-A6C34878D82A}">
                    <a16:rowId xmlns:a16="http://schemas.microsoft.com/office/drawing/2014/main" val="72221036"/>
                  </a:ext>
                </a:extLst>
              </a:tr>
              <a:tr h="1084663">
                <a:tc>
                  <a:txBody>
                    <a:bodyPr/>
                    <a:lstStyle/>
                    <a:p>
                      <a:pPr algn="l"/>
                      <a:r>
                        <a:rPr lang="en-US" sz="1500">
                          <a:effectLst/>
                        </a:rPr>
                        <a:t>Performance</a:t>
                      </a:r>
                    </a:p>
                  </a:txBody>
                  <a:tcPr marL="48993" marR="78389" marT="40828" marB="4082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a:r>
                        <a:rPr lang="en-US" sz="1500">
                          <a:effectLst/>
                        </a:rPr>
                        <a:t> Only one task at one time gets performed.</a:t>
                      </a:r>
                    </a:p>
                  </a:txBody>
                  <a:tcPr marL="78389" marR="78389" marT="40828" marB="4082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a:r>
                        <a:rPr lang="en-US" sz="1500">
                          <a:effectLst/>
                        </a:rPr>
                        <a:t>  Schedules different tasks for performance at any rate</a:t>
                      </a:r>
                    </a:p>
                  </a:txBody>
                  <a:tcPr marL="78389" marR="78389" marT="40828" marB="4082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818867916"/>
                  </a:ext>
                </a:extLst>
              </a:tr>
              <a:tr h="630989">
                <a:tc>
                  <a:txBody>
                    <a:bodyPr/>
                    <a:lstStyle/>
                    <a:p>
                      <a:pPr algn="l"/>
                      <a:r>
                        <a:rPr lang="en-US" sz="1500">
                          <a:effectLst/>
                        </a:rPr>
                        <a:t>Example</a:t>
                      </a:r>
                    </a:p>
                  </a:txBody>
                  <a:tcPr marL="48993" marR="78389" marT="40828" marB="4082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ECECEC"/>
                    </a:solidFill>
                  </a:tcPr>
                </a:tc>
                <a:tc>
                  <a:txBody>
                    <a:bodyPr/>
                    <a:lstStyle/>
                    <a:p>
                      <a:pPr algn="l"/>
                      <a:r>
                        <a:rPr lang="en-US" sz="1500">
                          <a:effectLst/>
                        </a:rPr>
                        <a:t> Windows, Apple Mac OS</a:t>
                      </a:r>
                    </a:p>
                  </a:txBody>
                  <a:tcPr marL="78389" marR="78389" marT="40828" marB="4082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ECECEC"/>
                    </a:solidFill>
                  </a:tcPr>
                </a:tc>
                <a:tc>
                  <a:txBody>
                    <a:bodyPr/>
                    <a:lstStyle/>
                    <a:p>
                      <a:pPr algn="l"/>
                      <a:r>
                        <a:rPr lang="en-US" sz="1500" dirty="0">
                          <a:effectLst/>
                        </a:rPr>
                        <a:t> UNIX, Linux and Mainframes</a:t>
                      </a:r>
                    </a:p>
                  </a:txBody>
                  <a:tcPr marL="78389" marR="78389" marT="40828" marB="4082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ECECEC"/>
                    </a:solidFill>
                  </a:tcPr>
                </a:tc>
                <a:extLst>
                  <a:ext uri="{0D108BD9-81ED-4DB2-BD59-A6C34878D82A}">
                    <a16:rowId xmlns:a16="http://schemas.microsoft.com/office/drawing/2014/main" val="1684276861"/>
                  </a:ext>
                </a:extLst>
              </a:tr>
            </a:tbl>
          </a:graphicData>
        </a:graphic>
      </p:graphicFrame>
    </p:spTree>
    <p:extLst>
      <p:ext uri="{BB962C8B-B14F-4D97-AF65-F5344CB8AC3E}">
        <p14:creationId xmlns:p14="http://schemas.microsoft.com/office/powerpoint/2010/main" val="2655933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9F22F4-EF02-40B7-88E4-6259C3BAD02F}"/>
              </a:ext>
            </a:extLst>
          </p:cNvPr>
          <p:cNvSpPr>
            <a:spLocks noGrp="1"/>
          </p:cNvSpPr>
          <p:nvPr>
            <p:ph idx="1"/>
          </p:nvPr>
        </p:nvSpPr>
        <p:spPr>
          <a:xfrm>
            <a:off x="295422" y="0"/>
            <a:ext cx="11690252" cy="6858000"/>
          </a:xfrm>
        </p:spPr>
        <p:txBody>
          <a:bodyPr>
            <a:normAutofit fontScale="25000" lnSpcReduction="20000"/>
          </a:bodyPr>
          <a:lstStyle/>
          <a:p>
            <a:endParaRPr lang="en-US" sz="3600" dirty="0"/>
          </a:p>
          <a:p>
            <a:pPr algn="just"/>
            <a:r>
              <a:rPr lang="en-US" sz="8600" b="1" dirty="0"/>
              <a:t>An operating system (OS) is a collection of software that manages computer hardware resources and provides common services for computer programs. The operating system is a vital component of the system software in a computer system. This tutorial will take you through step-by-step approach while learning Operating System concepts.</a:t>
            </a:r>
          </a:p>
          <a:p>
            <a:pPr algn="just"/>
            <a:r>
              <a:rPr lang="en-US" sz="8600" b="1" dirty="0"/>
              <a:t>Why to Learn Operating System?</a:t>
            </a:r>
          </a:p>
          <a:p>
            <a:pPr algn="just"/>
            <a:r>
              <a:rPr lang="en-US" sz="8600" dirty="0"/>
              <a:t>An Operating System (OS) is an interface between a computer user and computer hardware. An operating system is a software which performs all the basic tasks like file management, memory management, process management, handling input and output, and controlling peripheral devices such as disk drives and printers.</a:t>
            </a:r>
          </a:p>
          <a:p>
            <a:pPr algn="just"/>
            <a:r>
              <a:rPr lang="en-US" sz="8600" dirty="0"/>
              <a:t>Some popular Operating Systems include Linux Operating System, Windows Operating System, VMS, OS/400, AIX, z/OS, etc.</a:t>
            </a:r>
          </a:p>
          <a:p>
            <a:pPr algn="just"/>
            <a:r>
              <a:rPr lang="en-US" sz="8600" dirty="0"/>
              <a:t>Following are some of important functions of an operating System.</a:t>
            </a:r>
          </a:p>
          <a:p>
            <a:pPr algn="just"/>
            <a:r>
              <a:rPr lang="en-US" sz="8600" dirty="0"/>
              <a:t>Memory Management</a:t>
            </a:r>
          </a:p>
          <a:p>
            <a:pPr algn="just"/>
            <a:r>
              <a:rPr lang="en-US" sz="8600" dirty="0"/>
              <a:t>Processor Management</a:t>
            </a:r>
          </a:p>
          <a:p>
            <a:pPr algn="just"/>
            <a:r>
              <a:rPr lang="en-US" sz="8600" dirty="0"/>
              <a:t>Device Management</a:t>
            </a:r>
          </a:p>
          <a:p>
            <a:pPr algn="just"/>
            <a:r>
              <a:rPr lang="en-US" sz="8600" dirty="0"/>
              <a:t>File Management</a:t>
            </a:r>
          </a:p>
          <a:p>
            <a:pPr algn="just"/>
            <a:r>
              <a:rPr lang="en-US" sz="8600" dirty="0"/>
              <a:t>Security</a:t>
            </a:r>
          </a:p>
          <a:p>
            <a:pPr algn="just"/>
            <a:r>
              <a:rPr lang="en-US" sz="8600" dirty="0"/>
              <a:t>Control over system performance</a:t>
            </a:r>
          </a:p>
          <a:p>
            <a:pPr algn="just"/>
            <a:r>
              <a:rPr lang="en-US" sz="8600" dirty="0"/>
              <a:t>Job accounting</a:t>
            </a:r>
          </a:p>
          <a:p>
            <a:pPr algn="just"/>
            <a:r>
              <a:rPr lang="en-US" sz="8600" dirty="0"/>
              <a:t>Error detecting aids</a:t>
            </a:r>
          </a:p>
          <a:p>
            <a:pPr algn="just"/>
            <a:r>
              <a:rPr lang="en-US" sz="8600" dirty="0"/>
              <a:t>Coordination between other software and users.</a:t>
            </a:r>
          </a:p>
        </p:txBody>
      </p:sp>
    </p:spTree>
    <p:extLst>
      <p:ext uri="{BB962C8B-B14F-4D97-AF65-F5344CB8AC3E}">
        <p14:creationId xmlns:p14="http://schemas.microsoft.com/office/powerpoint/2010/main" val="13079473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62D0F-54F6-488E-81C4-91DE08A66490}"/>
              </a:ext>
            </a:extLst>
          </p:cNvPr>
          <p:cNvSpPr>
            <a:spLocks noGrp="1"/>
          </p:cNvSpPr>
          <p:nvPr>
            <p:ph type="title"/>
          </p:nvPr>
        </p:nvSpPr>
        <p:spPr>
          <a:xfrm>
            <a:off x="838200" y="365125"/>
            <a:ext cx="10515600" cy="898067"/>
          </a:xfrm>
        </p:spPr>
        <p:txBody>
          <a:bodyPr>
            <a:normAutofit/>
          </a:bodyPr>
          <a:lstStyle/>
          <a:p>
            <a:r>
              <a:rPr lang="en-IN" b="1" i="0" dirty="0">
                <a:solidFill>
                  <a:srgbClr val="273239"/>
                </a:solidFill>
                <a:effectLst/>
                <a:latin typeface="sofia-pro"/>
              </a:rPr>
              <a:t>Introduction to Linux Shell</a:t>
            </a:r>
            <a:endParaRPr lang="en-IN" dirty="0"/>
          </a:p>
        </p:txBody>
      </p:sp>
      <p:sp>
        <p:nvSpPr>
          <p:cNvPr id="3" name="Content Placeholder 2">
            <a:extLst>
              <a:ext uri="{FF2B5EF4-FFF2-40B4-BE49-F238E27FC236}">
                <a16:creationId xmlns:a16="http://schemas.microsoft.com/office/drawing/2014/main" id="{254415E5-9DD5-4D6C-9CF5-7712DA0B67EF}"/>
              </a:ext>
            </a:extLst>
          </p:cNvPr>
          <p:cNvSpPr>
            <a:spLocks noGrp="1"/>
          </p:cNvSpPr>
          <p:nvPr>
            <p:ph idx="1"/>
          </p:nvPr>
        </p:nvSpPr>
        <p:spPr>
          <a:xfrm>
            <a:off x="838200" y="1244338"/>
            <a:ext cx="10515600" cy="4932625"/>
          </a:xfrm>
        </p:spPr>
        <p:txBody>
          <a:bodyPr/>
          <a:lstStyle/>
          <a:p>
            <a:pPr algn="l" fontAlgn="base"/>
            <a:r>
              <a:rPr lang="en-IN" b="0" i="0" dirty="0">
                <a:solidFill>
                  <a:srgbClr val="40424E"/>
                </a:solidFill>
                <a:effectLst/>
                <a:latin typeface="urw-din"/>
              </a:rPr>
              <a:t>If you are using any major operating system you are indirectly interacting to </a:t>
            </a:r>
            <a:r>
              <a:rPr lang="en-IN" b="1" i="0" dirty="0">
                <a:solidFill>
                  <a:srgbClr val="40424E"/>
                </a:solidFill>
                <a:effectLst/>
                <a:latin typeface="urw-din"/>
              </a:rPr>
              <a:t>shell</a:t>
            </a:r>
            <a:r>
              <a:rPr lang="en-IN" b="0" i="0" dirty="0">
                <a:solidFill>
                  <a:srgbClr val="40424E"/>
                </a:solidFill>
                <a:effectLst/>
                <a:latin typeface="urw-din"/>
              </a:rPr>
              <a:t>. If you are running Ubuntu, Linux Mint or any other Linux distribution, you are interacting to shell every time you use terminal. </a:t>
            </a:r>
          </a:p>
          <a:p>
            <a:pPr algn="l" fontAlgn="base"/>
            <a:r>
              <a:rPr lang="en-IN" b="0" i="0" dirty="0">
                <a:solidFill>
                  <a:srgbClr val="40424E"/>
                </a:solidFill>
                <a:effectLst/>
                <a:latin typeface="urw-din"/>
              </a:rPr>
              <a:t>Kernel</a:t>
            </a:r>
          </a:p>
          <a:p>
            <a:pPr algn="l" fontAlgn="base">
              <a:buFont typeface="Arial" panose="020B0604020202020204" pitchFamily="34" charset="0"/>
              <a:buChar char="•"/>
            </a:pPr>
            <a:r>
              <a:rPr lang="en-IN" b="0" i="0" dirty="0">
                <a:solidFill>
                  <a:srgbClr val="40424E"/>
                </a:solidFill>
                <a:effectLst/>
                <a:latin typeface="urw-din"/>
              </a:rPr>
              <a:t>Shell</a:t>
            </a:r>
          </a:p>
          <a:p>
            <a:pPr algn="l" fontAlgn="base">
              <a:buFont typeface="Arial" panose="020B0604020202020204" pitchFamily="34" charset="0"/>
              <a:buChar char="•"/>
            </a:pPr>
            <a:r>
              <a:rPr lang="en-IN" b="0" i="0" dirty="0">
                <a:solidFill>
                  <a:srgbClr val="40424E"/>
                </a:solidFill>
                <a:effectLst/>
                <a:latin typeface="urw-din"/>
              </a:rPr>
              <a:t>Terminal</a:t>
            </a:r>
          </a:p>
          <a:p>
            <a:endParaRPr lang="en-IN" dirty="0"/>
          </a:p>
        </p:txBody>
      </p:sp>
    </p:spTree>
    <p:extLst>
      <p:ext uri="{BB962C8B-B14F-4D97-AF65-F5344CB8AC3E}">
        <p14:creationId xmlns:p14="http://schemas.microsoft.com/office/powerpoint/2010/main" val="9367307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FB428-BDD0-4A79-ACCA-0F2F99EB8A63}"/>
              </a:ext>
            </a:extLst>
          </p:cNvPr>
          <p:cNvSpPr>
            <a:spLocks noGrp="1"/>
          </p:cNvSpPr>
          <p:nvPr>
            <p:ph type="title"/>
          </p:nvPr>
        </p:nvSpPr>
        <p:spPr>
          <a:xfrm>
            <a:off x="838200" y="245097"/>
            <a:ext cx="10515600" cy="1065229"/>
          </a:xfrm>
        </p:spPr>
        <p:txBody>
          <a:bodyPr>
            <a:normAutofit fontScale="90000"/>
          </a:bodyPr>
          <a:lstStyle/>
          <a:p>
            <a:r>
              <a:rPr lang="en-IN" b="1" i="0" dirty="0">
                <a:solidFill>
                  <a:srgbClr val="40424E"/>
                </a:solidFill>
                <a:effectLst/>
                <a:latin typeface="urw-din"/>
              </a:rPr>
              <a:t>What is Kernel</a:t>
            </a:r>
            <a:br>
              <a:rPr lang="en-IN" b="0" i="0" dirty="0">
                <a:solidFill>
                  <a:srgbClr val="40424E"/>
                </a:solidFill>
                <a:effectLst/>
                <a:latin typeface="urw-din"/>
              </a:rPr>
            </a:br>
            <a:endParaRPr lang="en-IN" dirty="0"/>
          </a:p>
        </p:txBody>
      </p:sp>
      <p:sp>
        <p:nvSpPr>
          <p:cNvPr id="3" name="Content Placeholder 2">
            <a:extLst>
              <a:ext uri="{FF2B5EF4-FFF2-40B4-BE49-F238E27FC236}">
                <a16:creationId xmlns:a16="http://schemas.microsoft.com/office/drawing/2014/main" id="{30489C2E-E855-4814-8A38-3DEDEA150275}"/>
              </a:ext>
            </a:extLst>
          </p:cNvPr>
          <p:cNvSpPr>
            <a:spLocks noGrp="1"/>
          </p:cNvSpPr>
          <p:nvPr>
            <p:ph idx="1"/>
          </p:nvPr>
        </p:nvSpPr>
        <p:spPr>
          <a:xfrm>
            <a:off x="838200" y="1329179"/>
            <a:ext cx="10515600" cy="4847784"/>
          </a:xfrm>
        </p:spPr>
        <p:txBody>
          <a:bodyPr>
            <a:normAutofit/>
          </a:bodyPr>
          <a:lstStyle/>
          <a:p>
            <a:pPr algn="l" fontAlgn="base"/>
            <a:r>
              <a:rPr lang="en-IN" b="0" i="0" dirty="0">
                <a:solidFill>
                  <a:srgbClr val="40424E"/>
                </a:solidFill>
                <a:effectLst/>
                <a:latin typeface="urw-din"/>
              </a:rPr>
              <a:t>The kernel is a computer program that is the core of a computer’s operating system, with complete control over everything in the system. It manages following resources of the Linux system –</a:t>
            </a:r>
          </a:p>
          <a:p>
            <a:pPr marL="742950" lvl="1" indent="-285750" algn="l" fontAlgn="base">
              <a:buFont typeface="Arial" panose="020B0604020202020204" pitchFamily="34" charset="0"/>
              <a:buChar char="•"/>
            </a:pPr>
            <a:r>
              <a:rPr lang="en-IN" b="0" i="0" dirty="0">
                <a:solidFill>
                  <a:srgbClr val="40424E"/>
                </a:solidFill>
                <a:effectLst/>
                <a:latin typeface="urw-din"/>
              </a:rPr>
              <a:t>File management</a:t>
            </a:r>
          </a:p>
          <a:p>
            <a:pPr marL="742950" lvl="1" indent="-285750" algn="l" fontAlgn="base">
              <a:buFont typeface="Arial" panose="020B0604020202020204" pitchFamily="34" charset="0"/>
              <a:buChar char="•"/>
            </a:pPr>
            <a:r>
              <a:rPr lang="en-IN" b="0" i="0" dirty="0">
                <a:solidFill>
                  <a:srgbClr val="40424E"/>
                </a:solidFill>
                <a:effectLst/>
                <a:latin typeface="urw-din"/>
              </a:rPr>
              <a:t>Process management</a:t>
            </a:r>
          </a:p>
          <a:p>
            <a:pPr marL="742950" lvl="1" indent="-285750" algn="l" fontAlgn="base">
              <a:buFont typeface="Arial" panose="020B0604020202020204" pitchFamily="34" charset="0"/>
              <a:buChar char="•"/>
            </a:pPr>
            <a:r>
              <a:rPr lang="en-IN" b="0" i="0" dirty="0">
                <a:solidFill>
                  <a:srgbClr val="40424E"/>
                </a:solidFill>
                <a:effectLst/>
                <a:latin typeface="urw-din"/>
              </a:rPr>
              <a:t>I/O management</a:t>
            </a:r>
          </a:p>
          <a:p>
            <a:pPr marL="742950" lvl="1" indent="-285750" algn="l" fontAlgn="base">
              <a:buFont typeface="Arial" panose="020B0604020202020204" pitchFamily="34" charset="0"/>
              <a:buChar char="•"/>
            </a:pPr>
            <a:r>
              <a:rPr lang="en-IN" b="0" i="0" dirty="0">
                <a:solidFill>
                  <a:srgbClr val="40424E"/>
                </a:solidFill>
                <a:effectLst/>
                <a:latin typeface="urw-din"/>
              </a:rPr>
              <a:t>Memory management</a:t>
            </a:r>
          </a:p>
          <a:p>
            <a:pPr marL="742950" lvl="1" indent="-285750" algn="l" fontAlgn="base">
              <a:buFont typeface="Arial" panose="020B0604020202020204" pitchFamily="34" charset="0"/>
              <a:buChar char="•"/>
            </a:pPr>
            <a:r>
              <a:rPr lang="en-IN" b="0" i="0" dirty="0">
                <a:solidFill>
                  <a:srgbClr val="40424E"/>
                </a:solidFill>
                <a:effectLst/>
                <a:latin typeface="urw-din"/>
              </a:rPr>
              <a:t>Device management etc.</a:t>
            </a:r>
          </a:p>
          <a:p>
            <a:pPr marL="742950" lvl="1" indent="-285750" algn="l" fontAlgn="base">
              <a:buFont typeface="Arial" panose="020B0604020202020204" pitchFamily="34" charset="0"/>
              <a:buChar char="•"/>
            </a:pPr>
            <a:r>
              <a:rPr lang="en-IN" b="0" i="0" dirty="0">
                <a:solidFill>
                  <a:srgbClr val="40424E"/>
                </a:solidFill>
                <a:effectLst/>
                <a:latin typeface="urw-din"/>
              </a:rPr>
              <a:t>It is often mistaken that </a:t>
            </a:r>
            <a:r>
              <a:rPr lang="en-IN" b="1" i="0" u="sng" dirty="0">
                <a:solidFill>
                  <a:srgbClr val="40424E"/>
                </a:solidFill>
                <a:effectLst/>
                <a:latin typeface="urw-din"/>
                <a:hlinkClick r:id="rId2"/>
              </a:rPr>
              <a:t>Linus Torvalds</a:t>
            </a:r>
            <a:r>
              <a:rPr lang="en-IN" b="0" i="0" dirty="0">
                <a:solidFill>
                  <a:srgbClr val="40424E"/>
                </a:solidFill>
                <a:effectLst/>
                <a:latin typeface="urw-din"/>
              </a:rPr>
              <a:t> has developed Linux OS, but actually he is only responsible for development of Linux kernel.</a:t>
            </a:r>
            <a:br>
              <a:rPr lang="en-IN" b="0" i="0" dirty="0">
                <a:solidFill>
                  <a:srgbClr val="40424E"/>
                </a:solidFill>
                <a:effectLst/>
                <a:latin typeface="urw-din"/>
              </a:rPr>
            </a:br>
            <a:r>
              <a:rPr lang="en-IN" b="0" i="0" dirty="0">
                <a:solidFill>
                  <a:srgbClr val="40424E"/>
                </a:solidFill>
                <a:effectLst/>
                <a:latin typeface="urw-din"/>
              </a:rPr>
              <a:t>Complete Linux system = Kernel + </a:t>
            </a:r>
            <a:r>
              <a:rPr lang="en-IN" b="0" i="0" u="sng" dirty="0">
                <a:solidFill>
                  <a:srgbClr val="40424E"/>
                </a:solidFill>
                <a:effectLst/>
                <a:latin typeface="urw-din"/>
                <a:hlinkClick r:id="rId3"/>
              </a:rPr>
              <a:t>GNU</a:t>
            </a:r>
            <a:r>
              <a:rPr lang="en-IN" b="0" i="0" dirty="0">
                <a:solidFill>
                  <a:srgbClr val="40424E"/>
                </a:solidFill>
                <a:effectLst/>
                <a:latin typeface="urw-din"/>
              </a:rPr>
              <a:t> system utilities and libraries + other management scripts + installation scripts.</a:t>
            </a:r>
          </a:p>
          <a:p>
            <a:endParaRPr lang="en-IN" dirty="0"/>
          </a:p>
        </p:txBody>
      </p:sp>
    </p:spTree>
    <p:extLst>
      <p:ext uri="{BB962C8B-B14F-4D97-AF65-F5344CB8AC3E}">
        <p14:creationId xmlns:p14="http://schemas.microsoft.com/office/powerpoint/2010/main" val="15855143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B04E1-6385-4550-B629-D7AD8802546A}"/>
              </a:ext>
            </a:extLst>
          </p:cNvPr>
          <p:cNvSpPr>
            <a:spLocks noGrp="1"/>
          </p:cNvSpPr>
          <p:nvPr>
            <p:ph type="title"/>
          </p:nvPr>
        </p:nvSpPr>
        <p:spPr>
          <a:xfrm>
            <a:off x="838200" y="365126"/>
            <a:ext cx="10515600" cy="1058322"/>
          </a:xfrm>
        </p:spPr>
        <p:txBody>
          <a:bodyPr/>
          <a:lstStyle/>
          <a:p>
            <a:r>
              <a:rPr lang="en-IN" b="1" i="0" dirty="0">
                <a:solidFill>
                  <a:srgbClr val="40424E"/>
                </a:solidFill>
                <a:effectLst/>
                <a:latin typeface="urw-din"/>
              </a:rPr>
              <a:t>What is Shell</a:t>
            </a:r>
            <a:endParaRPr lang="en-IN" dirty="0"/>
          </a:p>
        </p:txBody>
      </p:sp>
      <p:sp>
        <p:nvSpPr>
          <p:cNvPr id="3" name="Content Placeholder 2">
            <a:extLst>
              <a:ext uri="{FF2B5EF4-FFF2-40B4-BE49-F238E27FC236}">
                <a16:creationId xmlns:a16="http://schemas.microsoft.com/office/drawing/2014/main" id="{865BCDA0-A70F-417A-B576-F0274942C013}"/>
              </a:ext>
            </a:extLst>
          </p:cNvPr>
          <p:cNvSpPr>
            <a:spLocks noGrp="1"/>
          </p:cNvSpPr>
          <p:nvPr>
            <p:ph idx="1"/>
          </p:nvPr>
        </p:nvSpPr>
        <p:spPr>
          <a:xfrm>
            <a:off x="838200" y="1282046"/>
            <a:ext cx="11030146" cy="5575954"/>
          </a:xfrm>
        </p:spPr>
        <p:txBody>
          <a:bodyPr>
            <a:normAutofit/>
          </a:bodyPr>
          <a:lstStyle/>
          <a:p>
            <a:pPr algn="just"/>
            <a:r>
              <a:rPr lang="en-IN" b="0" i="0" dirty="0">
                <a:solidFill>
                  <a:srgbClr val="40424E"/>
                </a:solidFill>
                <a:effectLst/>
                <a:latin typeface="urw-din"/>
              </a:rPr>
              <a:t>A shell is special user program which provide an interface to user to use operating system services. Shell accept human readable commands from user and convert them into something which kernel can understand. It is a command language interpreter that execute commands read from input devices such as keyboards or from files. The shell gets started when the user logs in or start the terminal.</a:t>
            </a:r>
          </a:p>
          <a:p>
            <a:pPr algn="just"/>
            <a:endParaRPr lang="en-IN" b="0" i="0" dirty="0">
              <a:solidFill>
                <a:srgbClr val="40424E"/>
              </a:solidFill>
              <a:effectLst/>
              <a:latin typeface="urw-din"/>
            </a:endParaRPr>
          </a:p>
          <a:p>
            <a:endParaRPr lang="en-IN" dirty="0"/>
          </a:p>
        </p:txBody>
      </p:sp>
      <p:pic>
        <p:nvPicPr>
          <p:cNvPr id="5" name="Picture 4" descr="Diagram, schematic&#10;&#10;Description automatically generated">
            <a:extLst>
              <a:ext uri="{FF2B5EF4-FFF2-40B4-BE49-F238E27FC236}">
                <a16:creationId xmlns:a16="http://schemas.microsoft.com/office/drawing/2014/main" id="{20C65C5C-8CDF-4F08-99FF-94389C98FF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6392" y="3768388"/>
            <a:ext cx="4779389" cy="2985915"/>
          </a:xfrm>
          <a:prstGeom prst="rect">
            <a:avLst/>
          </a:prstGeom>
        </p:spPr>
      </p:pic>
    </p:spTree>
    <p:extLst>
      <p:ext uri="{BB962C8B-B14F-4D97-AF65-F5344CB8AC3E}">
        <p14:creationId xmlns:p14="http://schemas.microsoft.com/office/powerpoint/2010/main" val="11362877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6913AF-A7C1-4820-A749-E219DF723DE3}"/>
              </a:ext>
            </a:extLst>
          </p:cNvPr>
          <p:cNvSpPr>
            <a:spLocks noGrp="1"/>
          </p:cNvSpPr>
          <p:nvPr>
            <p:ph idx="1"/>
          </p:nvPr>
        </p:nvSpPr>
        <p:spPr>
          <a:xfrm>
            <a:off x="838199" y="0"/>
            <a:ext cx="11228109" cy="7447175"/>
          </a:xfrm>
        </p:spPr>
        <p:txBody>
          <a:bodyPr>
            <a:normAutofit/>
          </a:bodyPr>
          <a:lstStyle/>
          <a:p>
            <a:pPr algn="l" fontAlgn="base"/>
            <a:r>
              <a:rPr lang="en-IN" b="0" i="0" dirty="0">
                <a:solidFill>
                  <a:srgbClr val="40424E"/>
                </a:solidFill>
                <a:effectLst/>
                <a:latin typeface="urw-din"/>
              </a:rPr>
              <a:t>Shell is broadly classified into two categories –</a:t>
            </a:r>
          </a:p>
          <a:p>
            <a:pPr marL="742950" lvl="1" indent="-285750" algn="l" fontAlgn="base">
              <a:buFont typeface="Arial" panose="020B0604020202020204" pitchFamily="34" charset="0"/>
              <a:buChar char="•"/>
            </a:pPr>
            <a:r>
              <a:rPr lang="en-IN" b="0" i="0" dirty="0">
                <a:solidFill>
                  <a:srgbClr val="40424E"/>
                </a:solidFill>
                <a:effectLst/>
                <a:latin typeface="urw-din"/>
              </a:rPr>
              <a:t>Command Line Shell</a:t>
            </a:r>
          </a:p>
          <a:p>
            <a:pPr marL="742950" lvl="1" indent="-285750" algn="l" fontAlgn="base">
              <a:buFont typeface="Arial" panose="020B0604020202020204" pitchFamily="34" charset="0"/>
              <a:buChar char="•"/>
            </a:pPr>
            <a:r>
              <a:rPr lang="en-IN" b="0" i="0" dirty="0">
                <a:solidFill>
                  <a:srgbClr val="40424E"/>
                </a:solidFill>
                <a:effectLst/>
                <a:latin typeface="urw-din"/>
              </a:rPr>
              <a:t>Graphical shell</a:t>
            </a:r>
          </a:p>
          <a:p>
            <a:pPr algn="ctr" fontAlgn="base"/>
            <a:r>
              <a:rPr lang="en-IN" b="1" i="0" dirty="0">
                <a:solidFill>
                  <a:srgbClr val="40424E"/>
                </a:solidFill>
                <a:effectLst/>
                <a:latin typeface="urw-din"/>
              </a:rPr>
              <a:t>Command Line Shell</a:t>
            </a:r>
            <a:endParaRPr lang="en-IN" b="0" i="0" dirty="0">
              <a:solidFill>
                <a:srgbClr val="40424E"/>
              </a:solidFill>
              <a:effectLst/>
              <a:latin typeface="urw-din"/>
            </a:endParaRPr>
          </a:p>
          <a:p>
            <a:pPr algn="l" fontAlgn="base"/>
            <a:r>
              <a:rPr lang="en-IN" b="0" i="0" dirty="0">
                <a:solidFill>
                  <a:srgbClr val="40424E"/>
                </a:solidFill>
                <a:effectLst/>
                <a:latin typeface="urw-din"/>
              </a:rPr>
              <a:t>Shell can be accessed by user using a command line interface. A special program called </a:t>
            </a:r>
            <a:r>
              <a:rPr lang="en-IN" b="1" i="0" dirty="0">
                <a:solidFill>
                  <a:srgbClr val="40424E"/>
                </a:solidFill>
                <a:effectLst/>
                <a:latin typeface="urw-din"/>
              </a:rPr>
              <a:t>Terminal</a:t>
            </a:r>
            <a:r>
              <a:rPr lang="en-IN" b="0" i="0" dirty="0">
                <a:solidFill>
                  <a:srgbClr val="40424E"/>
                </a:solidFill>
                <a:effectLst/>
                <a:latin typeface="urw-din"/>
              </a:rPr>
              <a:t> in </a:t>
            </a:r>
            <a:r>
              <a:rPr lang="en-IN" b="0" i="0" dirty="0" err="1">
                <a:solidFill>
                  <a:srgbClr val="40424E"/>
                </a:solidFill>
                <a:effectLst/>
                <a:latin typeface="urw-din"/>
              </a:rPr>
              <a:t>linux</a:t>
            </a:r>
            <a:r>
              <a:rPr lang="en-IN" b="0" i="0" dirty="0">
                <a:solidFill>
                  <a:srgbClr val="40424E"/>
                </a:solidFill>
                <a:effectLst/>
                <a:latin typeface="urw-din"/>
              </a:rPr>
              <a:t>/macOS or </a:t>
            </a:r>
            <a:r>
              <a:rPr lang="en-IN" b="1" i="0" dirty="0">
                <a:solidFill>
                  <a:srgbClr val="40424E"/>
                </a:solidFill>
                <a:effectLst/>
                <a:latin typeface="urw-din"/>
              </a:rPr>
              <a:t>Command Prompt</a:t>
            </a:r>
            <a:r>
              <a:rPr lang="en-IN" b="0" i="0" dirty="0">
                <a:solidFill>
                  <a:srgbClr val="40424E"/>
                </a:solidFill>
                <a:effectLst/>
                <a:latin typeface="urw-din"/>
              </a:rPr>
              <a:t> in Windows OS is provided to type in the human readable commands such as “cat”, “ls” etc. and then it is being execute. The result is then displayed on the terminal to the user. A terminal in Ubuntu 16.4 system looks like this –</a:t>
            </a:r>
          </a:p>
          <a:p>
            <a:pPr marL="0" indent="0" algn="l" fontAlgn="base">
              <a:buNone/>
            </a:pPr>
            <a:br>
              <a:rPr lang="en-IN" b="0" i="0" dirty="0">
                <a:solidFill>
                  <a:srgbClr val="40424E"/>
                </a:solidFill>
                <a:effectLst/>
                <a:latin typeface="urw-din"/>
              </a:rPr>
            </a:br>
            <a:endParaRPr lang="en-IN" b="0" i="0" dirty="0">
              <a:solidFill>
                <a:srgbClr val="40424E"/>
              </a:solidFill>
              <a:effectLst/>
              <a:latin typeface="urw-din"/>
            </a:endParaRPr>
          </a:p>
          <a:p>
            <a:endParaRPr lang="en-IN" dirty="0"/>
          </a:p>
        </p:txBody>
      </p:sp>
      <p:pic>
        <p:nvPicPr>
          <p:cNvPr id="5" name="Picture 4" descr="Graphical user interface, text, application&#10;&#10;Description automatically generated">
            <a:extLst>
              <a:ext uri="{FF2B5EF4-FFF2-40B4-BE49-F238E27FC236}">
                <a16:creationId xmlns:a16="http://schemas.microsoft.com/office/drawing/2014/main" id="{E3B76F0D-8F74-4573-B455-0CB95D1FA4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6491" y="3859290"/>
            <a:ext cx="7105650" cy="2800743"/>
          </a:xfrm>
          <a:prstGeom prst="rect">
            <a:avLst/>
          </a:prstGeom>
        </p:spPr>
      </p:pic>
    </p:spTree>
    <p:extLst>
      <p:ext uri="{BB962C8B-B14F-4D97-AF65-F5344CB8AC3E}">
        <p14:creationId xmlns:p14="http://schemas.microsoft.com/office/powerpoint/2010/main" val="10994534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30146E-27F4-4088-9317-0E088648E53C}"/>
              </a:ext>
            </a:extLst>
          </p:cNvPr>
          <p:cNvSpPr>
            <a:spLocks noGrp="1"/>
          </p:cNvSpPr>
          <p:nvPr>
            <p:ph idx="1"/>
          </p:nvPr>
        </p:nvSpPr>
        <p:spPr>
          <a:xfrm>
            <a:off x="518475" y="339365"/>
            <a:ext cx="11378152" cy="6325386"/>
          </a:xfrm>
        </p:spPr>
        <p:txBody>
          <a:bodyPr/>
          <a:lstStyle/>
          <a:p>
            <a:pPr algn="l" fontAlgn="base"/>
            <a:r>
              <a:rPr lang="en-IN" b="0" i="0" dirty="0">
                <a:solidFill>
                  <a:srgbClr val="40424E"/>
                </a:solidFill>
                <a:effectLst/>
                <a:latin typeface="urw-din"/>
              </a:rPr>
              <a:t>In above screenshot </a:t>
            </a:r>
            <a:r>
              <a:rPr lang="en-IN" b="1" i="0" dirty="0">
                <a:solidFill>
                  <a:srgbClr val="40424E"/>
                </a:solidFill>
                <a:effectLst/>
                <a:latin typeface="urw-din"/>
              </a:rPr>
              <a:t>“ls”</a:t>
            </a:r>
            <a:r>
              <a:rPr lang="en-IN" b="0" i="0" dirty="0">
                <a:solidFill>
                  <a:srgbClr val="40424E"/>
                </a:solidFill>
                <a:effectLst/>
                <a:latin typeface="urw-din"/>
              </a:rPr>
              <a:t> command with </a:t>
            </a:r>
            <a:r>
              <a:rPr lang="en-IN" b="1" i="0" dirty="0">
                <a:solidFill>
                  <a:srgbClr val="40424E"/>
                </a:solidFill>
                <a:effectLst/>
                <a:latin typeface="urw-din"/>
              </a:rPr>
              <a:t>“-l”</a:t>
            </a:r>
            <a:r>
              <a:rPr lang="en-IN" b="0" i="0" dirty="0">
                <a:solidFill>
                  <a:srgbClr val="40424E"/>
                </a:solidFill>
                <a:effectLst/>
                <a:latin typeface="urw-din"/>
              </a:rPr>
              <a:t> option is </a:t>
            </a:r>
            <a:r>
              <a:rPr lang="en-IN" b="0" i="0" dirty="0" err="1">
                <a:solidFill>
                  <a:srgbClr val="40424E"/>
                </a:solidFill>
                <a:effectLst/>
                <a:latin typeface="urw-din"/>
              </a:rPr>
              <a:t>executed.It</a:t>
            </a:r>
            <a:r>
              <a:rPr lang="en-IN" b="0" i="0" dirty="0">
                <a:solidFill>
                  <a:srgbClr val="40424E"/>
                </a:solidFill>
                <a:effectLst/>
                <a:latin typeface="urw-din"/>
              </a:rPr>
              <a:t> will list all the files in current working directory in long listing format.</a:t>
            </a:r>
            <a:br>
              <a:rPr lang="en-IN" b="0" i="0" dirty="0">
                <a:solidFill>
                  <a:srgbClr val="40424E"/>
                </a:solidFill>
                <a:effectLst/>
                <a:latin typeface="urw-din"/>
              </a:rPr>
            </a:br>
            <a:r>
              <a:rPr lang="en-IN" b="0" i="0" dirty="0">
                <a:solidFill>
                  <a:srgbClr val="40424E"/>
                </a:solidFill>
                <a:effectLst/>
                <a:latin typeface="urw-din"/>
              </a:rPr>
              <a:t>Working with command line shell is bit difficult for the beginners because it’s hard to memorize so many commands. It is very powerful, it allows user to store commands in a file and execute them together. This way any repetitive task can be easily automated. These files are usually called </a:t>
            </a:r>
            <a:r>
              <a:rPr lang="en-IN" b="1" i="0" dirty="0">
                <a:solidFill>
                  <a:srgbClr val="40424E"/>
                </a:solidFill>
                <a:effectLst/>
                <a:latin typeface="urw-din"/>
              </a:rPr>
              <a:t>batch files</a:t>
            </a:r>
            <a:r>
              <a:rPr lang="en-IN" b="0" i="0" dirty="0">
                <a:solidFill>
                  <a:srgbClr val="40424E"/>
                </a:solidFill>
                <a:effectLst/>
                <a:latin typeface="urw-din"/>
              </a:rPr>
              <a:t> in Windows and </a:t>
            </a:r>
            <a:r>
              <a:rPr lang="en-IN" b="1" i="0" dirty="0">
                <a:solidFill>
                  <a:srgbClr val="40424E"/>
                </a:solidFill>
                <a:effectLst/>
                <a:latin typeface="urw-din"/>
              </a:rPr>
              <a:t>Shell</a:t>
            </a:r>
            <a:r>
              <a:rPr lang="en-IN" b="0" i="0" dirty="0">
                <a:solidFill>
                  <a:srgbClr val="40424E"/>
                </a:solidFill>
                <a:effectLst/>
                <a:latin typeface="urw-din"/>
              </a:rPr>
              <a:t> Scripts in Linux/macOS systems.</a:t>
            </a:r>
          </a:p>
          <a:p>
            <a:pPr algn="ctr" fontAlgn="base"/>
            <a:r>
              <a:rPr lang="en-IN" b="1" i="0" dirty="0">
                <a:solidFill>
                  <a:srgbClr val="40424E"/>
                </a:solidFill>
                <a:effectLst/>
                <a:latin typeface="urw-din"/>
              </a:rPr>
              <a:t>Graphical Shells</a:t>
            </a:r>
            <a:endParaRPr lang="en-IN" b="0" i="0" dirty="0">
              <a:solidFill>
                <a:srgbClr val="40424E"/>
              </a:solidFill>
              <a:effectLst/>
              <a:latin typeface="urw-din"/>
            </a:endParaRPr>
          </a:p>
          <a:p>
            <a:pPr algn="l" fontAlgn="base"/>
            <a:r>
              <a:rPr lang="en-IN" b="0" i="0" dirty="0">
                <a:solidFill>
                  <a:srgbClr val="40424E"/>
                </a:solidFill>
                <a:effectLst/>
                <a:latin typeface="urw-din"/>
              </a:rPr>
              <a:t>Graphical shells provide means for manipulating programs based on graphical user interface (GUI), by allowing for operations such as opening, closing, moving and resizing windows, as well as switching focus between windows. Window OS or Ubuntu OS can be considered as good example which provide GUI to user for interacting with program. User do not need to type in command for every </a:t>
            </a:r>
            <a:r>
              <a:rPr lang="en-IN" b="0" i="0" dirty="0" err="1">
                <a:solidFill>
                  <a:srgbClr val="40424E"/>
                </a:solidFill>
                <a:effectLst/>
                <a:latin typeface="urw-din"/>
              </a:rPr>
              <a:t>actions.A</a:t>
            </a:r>
            <a:r>
              <a:rPr lang="en-IN" b="0" i="0" dirty="0">
                <a:solidFill>
                  <a:srgbClr val="40424E"/>
                </a:solidFill>
                <a:effectLst/>
                <a:latin typeface="urw-din"/>
              </a:rPr>
              <a:t> typical GUI in Ubuntu system –</a:t>
            </a:r>
          </a:p>
          <a:p>
            <a:pPr marL="0" indent="0">
              <a:buNone/>
            </a:pPr>
            <a:endParaRPr lang="en-IN" dirty="0"/>
          </a:p>
        </p:txBody>
      </p:sp>
    </p:spTree>
    <p:extLst>
      <p:ext uri="{BB962C8B-B14F-4D97-AF65-F5344CB8AC3E}">
        <p14:creationId xmlns:p14="http://schemas.microsoft.com/office/powerpoint/2010/main" val="10000915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Graphical user interface, application&#10;&#10;Description automatically generated">
            <a:extLst>
              <a:ext uri="{FF2B5EF4-FFF2-40B4-BE49-F238E27FC236}">
                <a16:creationId xmlns:a16="http://schemas.microsoft.com/office/drawing/2014/main" id="{E4C6B2F4-1C2F-42DE-B0E9-D2017BF45B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12269" y="1697831"/>
            <a:ext cx="6419850" cy="3476625"/>
          </a:xfrm>
        </p:spPr>
      </p:pic>
    </p:spTree>
    <p:extLst>
      <p:ext uri="{BB962C8B-B14F-4D97-AF65-F5344CB8AC3E}">
        <p14:creationId xmlns:p14="http://schemas.microsoft.com/office/powerpoint/2010/main" val="2262125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76781E-64EB-4620-959B-9C0F35A28685}"/>
              </a:ext>
            </a:extLst>
          </p:cNvPr>
          <p:cNvSpPr>
            <a:spLocks noGrp="1"/>
          </p:cNvSpPr>
          <p:nvPr>
            <p:ph idx="1"/>
          </p:nvPr>
        </p:nvSpPr>
        <p:spPr>
          <a:xfrm>
            <a:off x="838200" y="565608"/>
            <a:ext cx="10515600" cy="5611355"/>
          </a:xfrm>
        </p:spPr>
        <p:txBody>
          <a:bodyPr>
            <a:normAutofit fontScale="92500" lnSpcReduction="10000"/>
          </a:bodyPr>
          <a:lstStyle/>
          <a:p>
            <a:pPr algn="l" fontAlgn="base"/>
            <a:r>
              <a:rPr lang="en-IN" b="0" i="0" dirty="0">
                <a:solidFill>
                  <a:srgbClr val="40424E"/>
                </a:solidFill>
                <a:effectLst/>
                <a:latin typeface="urw-din"/>
              </a:rPr>
              <a:t>The UNIX system is command-based </a:t>
            </a:r>
            <a:r>
              <a:rPr lang="en-IN" b="0" i="1" dirty="0" err="1">
                <a:solidFill>
                  <a:srgbClr val="40424E"/>
                </a:solidFill>
                <a:effectLst/>
                <a:latin typeface="urw-din"/>
              </a:rPr>
              <a:t>i.e</a:t>
            </a:r>
            <a:r>
              <a:rPr lang="en-IN" b="0" i="0" dirty="0">
                <a:solidFill>
                  <a:srgbClr val="40424E"/>
                </a:solidFill>
                <a:effectLst/>
                <a:latin typeface="urw-din"/>
              </a:rPr>
              <a:t> things happen because of the commands that you key in. All UNIX commands are seldom more than four characters long.</a:t>
            </a:r>
            <a:br>
              <a:rPr lang="en-IN" b="0" i="0" dirty="0">
                <a:solidFill>
                  <a:srgbClr val="40424E"/>
                </a:solidFill>
                <a:effectLst/>
                <a:latin typeface="urw-din"/>
              </a:rPr>
            </a:br>
            <a:r>
              <a:rPr lang="en-IN" b="1" i="0" dirty="0">
                <a:solidFill>
                  <a:srgbClr val="40424E"/>
                </a:solidFill>
                <a:effectLst/>
                <a:latin typeface="urw-din"/>
              </a:rPr>
              <a:t>They are grouped into two categories:</a:t>
            </a:r>
            <a:endParaRPr lang="en-IN" b="0" i="0" dirty="0">
              <a:solidFill>
                <a:srgbClr val="40424E"/>
              </a:solidFill>
              <a:effectLst/>
              <a:latin typeface="urw-din"/>
            </a:endParaRPr>
          </a:p>
          <a:p>
            <a:pPr algn="l" fontAlgn="base">
              <a:buFont typeface="Arial" panose="020B0604020202020204" pitchFamily="34" charset="0"/>
              <a:buChar char="•"/>
            </a:pPr>
            <a:r>
              <a:rPr lang="en-IN" b="1" i="0" dirty="0">
                <a:solidFill>
                  <a:srgbClr val="40424E"/>
                </a:solidFill>
                <a:effectLst/>
                <a:latin typeface="urw-din"/>
              </a:rPr>
              <a:t>Internal Commands :</a:t>
            </a:r>
            <a:r>
              <a:rPr lang="en-IN" b="0" i="0" dirty="0">
                <a:solidFill>
                  <a:srgbClr val="40424E"/>
                </a:solidFill>
                <a:effectLst/>
                <a:latin typeface="urw-din"/>
              </a:rPr>
              <a:t> Commands which are built into the shell. For all the shell built-in commands, execution of the same is fast in the sense that the shell doesn’t have to search the given path for them in the PATH variable, and also no process needs to be spawned for executing it.</a:t>
            </a:r>
            <a:br>
              <a:rPr lang="en-IN" b="0" i="0" dirty="0">
                <a:solidFill>
                  <a:srgbClr val="40424E"/>
                </a:solidFill>
                <a:effectLst/>
                <a:latin typeface="urw-din"/>
              </a:rPr>
            </a:br>
            <a:r>
              <a:rPr lang="en-IN" b="0" i="0" dirty="0">
                <a:solidFill>
                  <a:srgbClr val="40424E"/>
                </a:solidFill>
                <a:effectLst/>
                <a:latin typeface="urw-din"/>
              </a:rPr>
              <a:t>Examples: source, cd, </a:t>
            </a:r>
            <a:r>
              <a:rPr lang="en-IN" b="0" i="0" dirty="0" err="1">
                <a:solidFill>
                  <a:srgbClr val="40424E"/>
                </a:solidFill>
                <a:effectLst/>
                <a:latin typeface="urw-din"/>
              </a:rPr>
              <a:t>fg</a:t>
            </a:r>
            <a:r>
              <a:rPr lang="en-IN" b="0" i="0" dirty="0">
                <a:solidFill>
                  <a:srgbClr val="40424E"/>
                </a:solidFill>
                <a:effectLst/>
                <a:latin typeface="urw-din"/>
              </a:rPr>
              <a:t>, etc.</a:t>
            </a:r>
          </a:p>
          <a:p>
            <a:pPr algn="l" fontAlgn="base">
              <a:buFont typeface="Arial" panose="020B0604020202020204" pitchFamily="34" charset="0"/>
              <a:buChar char="•"/>
            </a:pPr>
            <a:r>
              <a:rPr lang="en-IN" b="1" i="0" dirty="0">
                <a:solidFill>
                  <a:srgbClr val="40424E"/>
                </a:solidFill>
                <a:effectLst/>
                <a:latin typeface="urw-din"/>
              </a:rPr>
              <a:t>External Commands :</a:t>
            </a:r>
            <a:r>
              <a:rPr lang="en-IN" b="0" i="0" dirty="0">
                <a:solidFill>
                  <a:srgbClr val="40424E"/>
                </a:solidFill>
                <a:effectLst/>
                <a:latin typeface="urw-din"/>
              </a:rPr>
              <a:t> Commands which aren’t built into the shell. When an external command has to be executed, the shell looks for its path given in the PATH variable, and also a new process has to be spawned and the command gets executed. They are usually located in /bin or /</a:t>
            </a:r>
            <a:r>
              <a:rPr lang="en-IN" b="0" i="0" dirty="0" err="1">
                <a:solidFill>
                  <a:srgbClr val="40424E"/>
                </a:solidFill>
                <a:effectLst/>
                <a:latin typeface="urw-din"/>
              </a:rPr>
              <a:t>usr</a:t>
            </a:r>
            <a:r>
              <a:rPr lang="en-IN" b="0" i="0" dirty="0">
                <a:solidFill>
                  <a:srgbClr val="40424E"/>
                </a:solidFill>
                <a:effectLst/>
                <a:latin typeface="urw-din"/>
              </a:rPr>
              <a:t>/bin. For example, when you execute the “cat” command, which usually is at /</a:t>
            </a:r>
            <a:r>
              <a:rPr lang="en-IN" b="0" i="0" dirty="0" err="1">
                <a:solidFill>
                  <a:srgbClr val="40424E"/>
                </a:solidFill>
                <a:effectLst/>
                <a:latin typeface="urw-din"/>
              </a:rPr>
              <a:t>usr</a:t>
            </a:r>
            <a:r>
              <a:rPr lang="en-IN" b="0" i="0" dirty="0">
                <a:solidFill>
                  <a:srgbClr val="40424E"/>
                </a:solidFill>
                <a:effectLst/>
                <a:latin typeface="urw-din"/>
              </a:rPr>
              <a:t>/bin, the executable /</a:t>
            </a:r>
            <a:r>
              <a:rPr lang="en-IN" b="0" i="0" dirty="0" err="1">
                <a:solidFill>
                  <a:srgbClr val="40424E"/>
                </a:solidFill>
                <a:effectLst/>
                <a:latin typeface="urw-din"/>
              </a:rPr>
              <a:t>usr</a:t>
            </a:r>
            <a:r>
              <a:rPr lang="en-IN" b="0" i="0" dirty="0">
                <a:solidFill>
                  <a:srgbClr val="40424E"/>
                </a:solidFill>
                <a:effectLst/>
                <a:latin typeface="urw-din"/>
              </a:rPr>
              <a:t>/bin/cat gets executed.</a:t>
            </a:r>
            <a:br>
              <a:rPr lang="en-IN" b="0" i="0" dirty="0">
                <a:solidFill>
                  <a:srgbClr val="40424E"/>
                </a:solidFill>
                <a:effectLst/>
                <a:latin typeface="urw-din"/>
              </a:rPr>
            </a:br>
            <a:r>
              <a:rPr lang="en-IN" b="0" i="0" dirty="0">
                <a:solidFill>
                  <a:srgbClr val="40424E"/>
                </a:solidFill>
                <a:effectLst/>
                <a:latin typeface="urw-din"/>
              </a:rPr>
              <a:t>Examples: ls, cat etc</a:t>
            </a:r>
          </a:p>
          <a:p>
            <a:endParaRPr lang="en-IN" dirty="0"/>
          </a:p>
        </p:txBody>
      </p:sp>
    </p:spTree>
    <p:extLst>
      <p:ext uri="{BB962C8B-B14F-4D97-AF65-F5344CB8AC3E}">
        <p14:creationId xmlns:p14="http://schemas.microsoft.com/office/powerpoint/2010/main" val="27294276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C8F08DD-7D1C-43FF-8125-FF9C07FC2A75}"/>
              </a:ext>
            </a:extLst>
          </p:cNvPr>
          <p:cNvSpPr>
            <a:spLocks noGrp="1"/>
          </p:cNvSpPr>
          <p:nvPr>
            <p:ph idx="1"/>
          </p:nvPr>
        </p:nvSpPr>
        <p:spPr>
          <a:xfrm>
            <a:off x="838200" y="1825624"/>
            <a:ext cx="10515600" cy="1436049"/>
          </a:xfrm>
        </p:spPr>
        <p:txBody>
          <a:bodyPr>
            <a:noAutofit/>
          </a:bodyPr>
          <a:lstStyle/>
          <a:p>
            <a:pPr marL="0" indent="0">
              <a:buNone/>
            </a:pPr>
            <a:r>
              <a:rPr lang="en-IN" sz="4400" b="1" i="0" dirty="0">
                <a:solidFill>
                  <a:srgbClr val="273239"/>
                </a:solidFill>
                <a:effectLst/>
                <a:latin typeface="sofia-pro"/>
              </a:rPr>
              <a:t>Difference between Primary and Secondary Memory</a:t>
            </a:r>
            <a:endParaRPr lang="en-IN" sz="4400" dirty="0"/>
          </a:p>
        </p:txBody>
      </p:sp>
    </p:spTree>
    <p:extLst>
      <p:ext uri="{BB962C8B-B14F-4D97-AF65-F5344CB8AC3E}">
        <p14:creationId xmlns:p14="http://schemas.microsoft.com/office/powerpoint/2010/main" val="30696976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FEA230-FEB6-4A80-94E3-48D1B69B1F9E}"/>
              </a:ext>
            </a:extLst>
          </p:cNvPr>
          <p:cNvSpPr>
            <a:spLocks noGrp="1"/>
          </p:cNvSpPr>
          <p:nvPr>
            <p:ph idx="1"/>
          </p:nvPr>
        </p:nvSpPr>
        <p:spPr>
          <a:xfrm>
            <a:off x="838200" y="141402"/>
            <a:ext cx="10515600" cy="6035561"/>
          </a:xfrm>
        </p:spPr>
        <p:txBody>
          <a:bodyPr>
            <a:normAutofit fontScale="92500" lnSpcReduction="10000"/>
          </a:bodyPr>
          <a:lstStyle/>
          <a:p>
            <a:pPr algn="l" fontAlgn="base"/>
            <a:r>
              <a:rPr lang="en-IN" dirty="0">
                <a:solidFill>
                  <a:srgbClr val="40424E"/>
                </a:solidFill>
                <a:latin typeface="urw-din"/>
              </a:rPr>
              <a:t>Computer Memories</a:t>
            </a:r>
            <a:r>
              <a:rPr lang="en-IN" b="0" i="0" dirty="0">
                <a:solidFill>
                  <a:srgbClr val="40424E"/>
                </a:solidFill>
                <a:effectLst/>
                <a:latin typeface="urw-din"/>
              </a:rPr>
              <a:t> store data and instruction. Memory system can be divided into 4 categories:</a:t>
            </a:r>
          </a:p>
          <a:p>
            <a:pPr algn="l" fontAlgn="base"/>
            <a:r>
              <a:rPr lang="en-IN" b="0" i="0" dirty="0">
                <a:solidFill>
                  <a:srgbClr val="40424E"/>
                </a:solidFill>
                <a:effectLst/>
                <a:latin typeface="urw-din"/>
              </a:rPr>
              <a:t>CPU register: </a:t>
            </a:r>
            <a:r>
              <a:rPr lang="en-IN" dirty="0">
                <a:solidFill>
                  <a:srgbClr val="000000"/>
                </a:solidFill>
                <a:latin typeface="Arial" panose="020B0604020202020204" pitchFamily="34" charset="0"/>
              </a:rPr>
              <a:t>In Computer Architecture, the Registers are very fast computer memory which are used to execute programs and operations efficiently. This does by giving access to commonly used values, i.e., the values which are in the point of operation/execution at that time. So, for this purpose, there are several different classes of CPU registers which works in coordination with the computer memory to run operations efficiently. The sole purpose of having register is fast retrieval of data for processing by CPU.</a:t>
            </a:r>
          </a:p>
          <a:p>
            <a:pPr algn="just" fontAlgn="base">
              <a:buFont typeface="Arial" panose="020B0604020202020204" pitchFamily="34" charset="0"/>
              <a:buChar char="•"/>
            </a:pPr>
            <a:r>
              <a:rPr lang="en-IN" b="0" i="0" dirty="0">
                <a:solidFill>
                  <a:srgbClr val="40424E"/>
                </a:solidFill>
                <a:effectLst/>
                <a:latin typeface="urw-din"/>
              </a:rPr>
              <a:t>Cache memory: </a:t>
            </a:r>
            <a:r>
              <a:rPr lang="en-IN" b="0" i="0" dirty="0">
                <a:solidFill>
                  <a:srgbClr val="000000"/>
                </a:solidFill>
                <a:effectLst/>
                <a:latin typeface="Arial" panose="020B0604020202020204" pitchFamily="34" charset="0"/>
              </a:rPr>
              <a:t>Cache memory is a very high speed semiconductor memory which can speed up the CPU. It acts as a buffer between the CPU and the main memory. It is used to hold those parts of data and program which are most frequently used by the CPU. The parts of data and programs are transferred from the disk to cache memory by the operating system, from where the CPU can access them.</a:t>
            </a:r>
            <a:endParaRPr lang="en-IN" b="0" i="0" dirty="0">
              <a:solidFill>
                <a:srgbClr val="40424E"/>
              </a:solidFill>
              <a:effectLst/>
              <a:latin typeface="urw-din"/>
            </a:endParaRPr>
          </a:p>
          <a:p>
            <a:pPr marL="0" indent="0">
              <a:buNone/>
            </a:pPr>
            <a:endParaRPr lang="en-IN" dirty="0"/>
          </a:p>
        </p:txBody>
      </p:sp>
    </p:spTree>
    <p:extLst>
      <p:ext uri="{BB962C8B-B14F-4D97-AF65-F5344CB8AC3E}">
        <p14:creationId xmlns:p14="http://schemas.microsoft.com/office/powerpoint/2010/main" val="7916219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52E189-DC6B-48E5-BC1D-65BB3D8FCCB2}"/>
              </a:ext>
            </a:extLst>
          </p:cNvPr>
          <p:cNvSpPr>
            <a:spLocks noGrp="1"/>
          </p:cNvSpPr>
          <p:nvPr>
            <p:ph idx="1"/>
          </p:nvPr>
        </p:nvSpPr>
        <p:spPr>
          <a:xfrm>
            <a:off x="838200" y="876693"/>
            <a:ext cx="10515600" cy="5300270"/>
          </a:xfrm>
        </p:spPr>
        <p:txBody>
          <a:bodyPr/>
          <a:lstStyle/>
          <a:p>
            <a:pPr algn="just" fontAlgn="base"/>
            <a:r>
              <a:rPr lang="en-IN" b="1" i="0" dirty="0">
                <a:solidFill>
                  <a:srgbClr val="40424E"/>
                </a:solidFill>
                <a:effectLst/>
                <a:latin typeface="urw-din"/>
              </a:rPr>
              <a:t>Primary / Main memory:</a:t>
            </a:r>
          </a:p>
          <a:p>
            <a:pPr marL="0" indent="0" algn="just" fontAlgn="base">
              <a:buNone/>
            </a:pPr>
            <a:r>
              <a:rPr lang="en-IN" b="0" i="0" dirty="0">
                <a:solidFill>
                  <a:srgbClr val="40424E"/>
                </a:solidFill>
                <a:effectLst/>
                <a:latin typeface="urw-din"/>
              </a:rPr>
              <a:t>Primary memory is the computer memory that is directly accessible by CPU. It is comprised of DRAM and provides the actual working space to the processor. It holds the data and instructions that the processor is currently working on.</a:t>
            </a:r>
          </a:p>
          <a:p>
            <a:pPr algn="just" fontAlgn="base"/>
            <a:r>
              <a:rPr lang="en-IN" b="1" i="0" dirty="0">
                <a:solidFill>
                  <a:srgbClr val="40424E"/>
                </a:solidFill>
                <a:effectLst/>
                <a:latin typeface="urw-din"/>
              </a:rPr>
              <a:t>Secondary Memory / Mass Storage:</a:t>
            </a:r>
          </a:p>
          <a:p>
            <a:pPr marL="0" indent="0" algn="just" fontAlgn="base">
              <a:buNone/>
            </a:pPr>
            <a:r>
              <a:rPr lang="en-IN" b="0" i="0" dirty="0">
                <a:solidFill>
                  <a:srgbClr val="40424E"/>
                </a:solidFill>
                <a:effectLst/>
                <a:latin typeface="urw-din"/>
              </a:rPr>
              <a:t>The contents of the secondary memory first get transferred to the primary memory and then are accessed by the processor, this is because the processor does not directly interact with the secondary memory.</a:t>
            </a:r>
          </a:p>
          <a:p>
            <a:endParaRPr lang="en-IN" dirty="0"/>
          </a:p>
        </p:txBody>
      </p:sp>
    </p:spTree>
    <p:extLst>
      <p:ext uri="{BB962C8B-B14F-4D97-AF65-F5344CB8AC3E}">
        <p14:creationId xmlns:p14="http://schemas.microsoft.com/office/powerpoint/2010/main" val="3287741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11D7EE-CC5F-4798-BBDA-398DDCA21C9E}"/>
              </a:ext>
            </a:extLst>
          </p:cNvPr>
          <p:cNvSpPr>
            <a:spLocks noGrp="1"/>
          </p:cNvSpPr>
          <p:nvPr>
            <p:ph idx="1"/>
          </p:nvPr>
        </p:nvSpPr>
        <p:spPr>
          <a:xfrm>
            <a:off x="838200" y="618978"/>
            <a:ext cx="10515600" cy="5557985"/>
          </a:xfrm>
        </p:spPr>
        <p:txBody>
          <a:bodyPr>
            <a:normAutofit fontScale="92500" lnSpcReduction="10000"/>
          </a:bodyPr>
          <a:lstStyle/>
          <a:p>
            <a:pPr algn="just"/>
            <a:r>
              <a:rPr lang="en-US" sz="4800" dirty="0"/>
              <a:t>Applications of Operating System</a:t>
            </a:r>
          </a:p>
          <a:p>
            <a:pPr marL="0" indent="0" algn="just">
              <a:buNone/>
            </a:pPr>
            <a:r>
              <a:rPr lang="en-US" dirty="0"/>
              <a:t>Following are some of the important activities that an Operating System performs −</a:t>
            </a:r>
          </a:p>
          <a:p>
            <a:pPr algn="just"/>
            <a:r>
              <a:rPr lang="en-US" b="1" dirty="0"/>
              <a:t>Security</a:t>
            </a:r>
            <a:r>
              <a:rPr lang="en-US" dirty="0"/>
              <a:t> − By means of password and similar other techniques, it prevents unauthorized access to programs and data.</a:t>
            </a:r>
          </a:p>
          <a:p>
            <a:pPr algn="just"/>
            <a:r>
              <a:rPr lang="en-US" b="1" dirty="0"/>
              <a:t>Control over system performance</a:t>
            </a:r>
            <a:r>
              <a:rPr lang="en-US" dirty="0"/>
              <a:t> − Recording delays between request for a service and response from the system.</a:t>
            </a:r>
          </a:p>
          <a:p>
            <a:pPr algn="just"/>
            <a:r>
              <a:rPr lang="en-US" b="1" dirty="0"/>
              <a:t>Job accounting</a:t>
            </a:r>
            <a:r>
              <a:rPr lang="en-US" dirty="0"/>
              <a:t> − Keeping track of time and resources used by various jobs and users.</a:t>
            </a:r>
          </a:p>
          <a:p>
            <a:pPr algn="just"/>
            <a:r>
              <a:rPr lang="en-US" b="1" dirty="0"/>
              <a:t>Error detecting aids</a:t>
            </a:r>
            <a:r>
              <a:rPr lang="en-US" dirty="0"/>
              <a:t> − Production of dumps, traces, error messages, and other debugging and error detecting aids.</a:t>
            </a:r>
          </a:p>
          <a:p>
            <a:pPr algn="just"/>
            <a:r>
              <a:rPr lang="en-US" b="1" dirty="0"/>
              <a:t>Coordination between other </a:t>
            </a:r>
            <a:r>
              <a:rPr lang="en-US" b="1" dirty="0" err="1"/>
              <a:t>softwares</a:t>
            </a:r>
            <a:r>
              <a:rPr lang="en-US" b="1" dirty="0"/>
              <a:t> and users</a:t>
            </a:r>
            <a:r>
              <a:rPr lang="en-US" dirty="0"/>
              <a:t> − Coordination and assignment of compilers, interpreters, assemblers and other software to the various users of the computer systems.</a:t>
            </a:r>
          </a:p>
          <a:p>
            <a:endParaRPr lang="en-US" dirty="0"/>
          </a:p>
        </p:txBody>
      </p:sp>
    </p:spTree>
    <p:extLst>
      <p:ext uri="{BB962C8B-B14F-4D97-AF65-F5344CB8AC3E}">
        <p14:creationId xmlns:p14="http://schemas.microsoft.com/office/powerpoint/2010/main" val="33102724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Diagram&#10;&#10;Description automatically generated">
            <a:extLst>
              <a:ext uri="{FF2B5EF4-FFF2-40B4-BE49-F238E27FC236}">
                <a16:creationId xmlns:a16="http://schemas.microsoft.com/office/drawing/2014/main" id="{C0A4DB38-D440-4B7E-97F4-C518BF964A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8033" y="1545996"/>
            <a:ext cx="8597245" cy="4345756"/>
          </a:xfrm>
        </p:spPr>
      </p:pic>
      <p:sp>
        <p:nvSpPr>
          <p:cNvPr id="7" name="TextBox 6">
            <a:extLst>
              <a:ext uri="{FF2B5EF4-FFF2-40B4-BE49-F238E27FC236}">
                <a16:creationId xmlns:a16="http://schemas.microsoft.com/office/drawing/2014/main" id="{73DB2B95-46D1-430A-9E17-BC170295924B}"/>
              </a:ext>
            </a:extLst>
          </p:cNvPr>
          <p:cNvSpPr txBox="1"/>
          <p:nvPr/>
        </p:nvSpPr>
        <p:spPr>
          <a:xfrm>
            <a:off x="1152427" y="739160"/>
            <a:ext cx="8566607" cy="461665"/>
          </a:xfrm>
          <a:prstGeom prst="rect">
            <a:avLst/>
          </a:prstGeom>
          <a:noFill/>
        </p:spPr>
        <p:txBody>
          <a:bodyPr wrap="square">
            <a:spAutoFit/>
          </a:bodyPr>
          <a:lstStyle/>
          <a:p>
            <a:pPr algn="l" fontAlgn="base"/>
            <a:r>
              <a:rPr lang="en-IN" sz="2400" b="1" i="0" dirty="0">
                <a:solidFill>
                  <a:srgbClr val="40424E"/>
                </a:solidFill>
                <a:effectLst/>
                <a:latin typeface="urw-din"/>
              </a:rPr>
              <a:t>They can be represented in an hierarchical form as:</a:t>
            </a:r>
          </a:p>
        </p:txBody>
      </p:sp>
    </p:spTree>
    <p:extLst>
      <p:ext uri="{BB962C8B-B14F-4D97-AF65-F5344CB8AC3E}">
        <p14:creationId xmlns:p14="http://schemas.microsoft.com/office/powerpoint/2010/main" val="33235526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7BEBBB16-B671-49C3-A13F-26FD142D08D2}"/>
              </a:ext>
            </a:extLst>
          </p:cNvPr>
          <p:cNvGraphicFramePr>
            <a:graphicFrameLocks noGrp="1"/>
          </p:cNvGraphicFramePr>
          <p:nvPr>
            <p:ph idx="1"/>
            <p:extLst>
              <p:ext uri="{D42A27DB-BD31-4B8C-83A1-F6EECF244321}">
                <p14:modId xmlns:p14="http://schemas.microsoft.com/office/powerpoint/2010/main" val="2989328679"/>
              </p:ext>
            </p:extLst>
          </p:nvPr>
        </p:nvGraphicFramePr>
        <p:xfrm>
          <a:off x="1970203" y="716438"/>
          <a:ext cx="8239026" cy="5506456"/>
        </p:xfrm>
        <a:graphic>
          <a:graphicData uri="http://schemas.openxmlformats.org/drawingml/2006/table">
            <a:tbl>
              <a:tblPr/>
              <a:tblGrid>
                <a:gridCol w="2746342">
                  <a:extLst>
                    <a:ext uri="{9D8B030D-6E8A-4147-A177-3AD203B41FA5}">
                      <a16:colId xmlns:a16="http://schemas.microsoft.com/office/drawing/2014/main" val="1245348648"/>
                    </a:ext>
                  </a:extLst>
                </a:gridCol>
                <a:gridCol w="2746342">
                  <a:extLst>
                    <a:ext uri="{9D8B030D-6E8A-4147-A177-3AD203B41FA5}">
                      <a16:colId xmlns:a16="http://schemas.microsoft.com/office/drawing/2014/main" val="2772802476"/>
                    </a:ext>
                  </a:extLst>
                </a:gridCol>
                <a:gridCol w="2746342">
                  <a:extLst>
                    <a:ext uri="{9D8B030D-6E8A-4147-A177-3AD203B41FA5}">
                      <a16:colId xmlns:a16="http://schemas.microsoft.com/office/drawing/2014/main" val="1673057761"/>
                    </a:ext>
                  </a:extLst>
                </a:gridCol>
              </a:tblGrid>
              <a:tr h="426964">
                <a:tc>
                  <a:txBody>
                    <a:bodyPr/>
                    <a:lstStyle/>
                    <a:p>
                      <a:pPr algn="l" fontAlgn="base"/>
                      <a:r>
                        <a:rPr lang="en-IN" sz="1200" b="0">
                          <a:effectLst/>
                        </a:rPr>
                        <a:t>Sr.No.</a:t>
                      </a:r>
                    </a:p>
                  </a:txBody>
                  <a:tcPr marL="80820" marR="80820" marT="80820" marB="80820" anchor="ctr">
                    <a:lnL>
                      <a:noFill/>
                    </a:lnL>
                    <a:lnR>
                      <a:noFill/>
                    </a:lnR>
                    <a:lnT>
                      <a:noFill/>
                    </a:lnT>
                    <a:lnB>
                      <a:noFill/>
                    </a:lnB>
                    <a:solidFill>
                      <a:srgbClr val="FFFFFF"/>
                    </a:solidFill>
                  </a:tcPr>
                </a:tc>
                <a:tc>
                  <a:txBody>
                    <a:bodyPr/>
                    <a:lstStyle/>
                    <a:p>
                      <a:pPr algn="l" fontAlgn="base"/>
                      <a:r>
                        <a:rPr lang="en-IN" sz="1200" b="0">
                          <a:effectLst/>
                        </a:rPr>
                        <a:t>Primary memory</a:t>
                      </a:r>
                    </a:p>
                  </a:txBody>
                  <a:tcPr marL="80820" marR="80820" marT="80820" marB="80820" anchor="ctr">
                    <a:lnL>
                      <a:noFill/>
                    </a:lnL>
                    <a:lnR>
                      <a:noFill/>
                    </a:lnR>
                    <a:lnT>
                      <a:noFill/>
                    </a:lnT>
                    <a:lnB>
                      <a:noFill/>
                    </a:lnB>
                    <a:solidFill>
                      <a:srgbClr val="FFFFFF"/>
                    </a:solidFill>
                  </a:tcPr>
                </a:tc>
                <a:tc>
                  <a:txBody>
                    <a:bodyPr/>
                    <a:lstStyle/>
                    <a:p>
                      <a:pPr algn="l" fontAlgn="base"/>
                      <a:r>
                        <a:rPr lang="en-IN" sz="1200" b="0">
                          <a:effectLst/>
                        </a:rPr>
                        <a:t>Secondary memory</a:t>
                      </a:r>
                    </a:p>
                  </a:txBody>
                  <a:tcPr marL="80820" marR="80820" marT="80820" marB="80820" anchor="ctr">
                    <a:lnL>
                      <a:noFill/>
                    </a:lnL>
                    <a:lnR>
                      <a:noFill/>
                    </a:lnR>
                    <a:lnT>
                      <a:noFill/>
                    </a:lnT>
                    <a:lnB>
                      <a:noFill/>
                    </a:lnB>
                    <a:solidFill>
                      <a:srgbClr val="FFFFFF"/>
                    </a:solidFill>
                  </a:tcPr>
                </a:tc>
                <a:extLst>
                  <a:ext uri="{0D108BD9-81ED-4DB2-BD59-A6C34878D82A}">
                    <a16:rowId xmlns:a16="http://schemas.microsoft.com/office/drawing/2014/main" val="39713413"/>
                  </a:ext>
                </a:extLst>
              </a:tr>
              <a:tr h="488206">
                <a:tc>
                  <a:txBody>
                    <a:bodyPr/>
                    <a:lstStyle/>
                    <a:p>
                      <a:pPr algn="l" fontAlgn="base"/>
                      <a:r>
                        <a:rPr lang="en-IN" sz="1100" b="0">
                          <a:effectLst/>
                        </a:rPr>
                        <a:t>1.</a:t>
                      </a:r>
                    </a:p>
                  </a:txBody>
                  <a:tcPr marL="80820" marR="80820" marT="113148" marB="113148" anchor="ctr">
                    <a:lnL>
                      <a:noFill/>
                    </a:lnL>
                    <a:lnR>
                      <a:noFill/>
                    </a:lnR>
                    <a:lnT>
                      <a:noFill/>
                    </a:lnT>
                    <a:lnB>
                      <a:noFill/>
                    </a:lnB>
                    <a:solidFill>
                      <a:srgbClr val="FFFFFF"/>
                    </a:solidFill>
                  </a:tcPr>
                </a:tc>
                <a:tc>
                  <a:txBody>
                    <a:bodyPr/>
                    <a:lstStyle/>
                    <a:p>
                      <a:pPr algn="l" fontAlgn="base"/>
                      <a:r>
                        <a:rPr lang="en-IN" sz="1100" b="0" dirty="0">
                          <a:effectLst/>
                        </a:rPr>
                        <a:t>Primary memory is temporary.</a:t>
                      </a:r>
                    </a:p>
                  </a:txBody>
                  <a:tcPr marL="80820" marR="80820" marT="113148" marB="113148" anchor="ctr">
                    <a:lnL>
                      <a:noFill/>
                    </a:lnL>
                    <a:lnR>
                      <a:noFill/>
                    </a:lnR>
                    <a:lnT>
                      <a:noFill/>
                    </a:lnT>
                    <a:lnB>
                      <a:noFill/>
                    </a:lnB>
                    <a:solidFill>
                      <a:srgbClr val="FFFFFF"/>
                    </a:solidFill>
                  </a:tcPr>
                </a:tc>
                <a:tc>
                  <a:txBody>
                    <a:bodyPr/>
                    <a:lstStyle/>
                    <a:p>
                      <a:pPr algn="l" fontAlgn="base"/>
                      <a:r>
                        <a:rPr lang="en-IN" sz="1100" b="0">
                          <a:effectLst/>
                        </a:rPr>
                        <a:t>Secondary memory is permanent.</a:t>
                      </a:r>
                    </a:p>
                  </a:txBody>
                  <a:tcPr marL="80820" marR="80820" marT="113148" marB="113148" anchor="ctr">
                    <a:lnL>
                      <a:noFill/>
                    </a:lnL>
                    <a:lnR>
                      <a:noFill/>
                    </a:lnR>
                    <a:lnT>
                      <a:noFill/>
                    </a:lnT>
                    <a:lnB>
                      <a:noFill/>
                    </a:lnB>
                    <a:solidFill>
                      <a:srgbClr val="FFFFFF"/>
                    </a:solidFill>
                  </a:tcPr>
                </a:tc>
                <a:extLst>
                  <a:ext uri="{0D108BD9-81ED-4DB2-BD59-A6C34878D82A}">
                    <a16:rowId xmlns:a16="http://schemas.microsoft.com/office/drawing/2014/main" val="3244496838"/>
                  </a:ext>
                </a:extLst>
              </a:tr>
              <a:tr h="695962">
                <a:tc>
                  <a:txBody>
                    <a:bodyPr/>
                    <a:lstStyle/>
                    <a:p>
                      <a:pPr algn="l" fontAlgn="base"/>
                      <a:r>
                        <a:rPr lang="en-IN" sz="1100" b="0">
                          <a:effectLst/>
                        </a:rPr>
                        <a:t>2.</a:t>
                      </a:r>
                    </a:p>
                  </a:txBody>
                  <a:tcPr marL="80820" marR="80820" marT="113148" marB="113148" anchor="ctr">
                    <a:lnL>
                      <a:noFill/>
                    </a:lnL>
                    <a:lnR>
                      <a:noFill/>
                    </a:lnR>
                    <a:lnT>
                      <a:noFill/>
                    </a:lnT>
                    <a:lnB>
                      <a:noFill/>
                    </a:lnB>
                    <a:solidFill>
                      <a:srgbClr val="FFFFFF"/>
                    </a:solidFill>
                  </a:tcPr>
                </a:tc>
                <a:tc>
                  <a:txBody>
                    <a:bodyPr/>
                    <a:lstStyle/>
                    <a:p>
                      <a:pPr algn="l" fontAlgn="base"/>
                      <a:r>
                        <a:rPr lang="en-IN" sz="1100" b="0">
                          <a:effectLst/>
                        </a:rPr>
                        <a:t>Primary memory is directly accessible by Processor/CPU.</a:t>
                      </a:r>
                    </a:p>
                  </a:txBody>
                  <a:tcPr marL="80820" marR="80820" marT="113148" marB="113148" anchor="ctr">
                    <a:lnL>
                      <a:noFill/>
                    </a:lnL>
                    <a:lnR>
                      <a:noFill/>
                    </a:lnR>
                    <a:lnT>
                      <a:noFill/>
                    </a:lnT>
                    <a:lnB>
                      <a:noFill/>
                    </a:lnB>
                    <a:solidFill>
                      <a:srgbClr val="FFFFFF"/>
                    </a:solidFill>
                  </a:tcPr>
                </a:tc>
                <a:tc>
                  <a:txBody>
                    <a:bodyPr/>
                    <a:lstStyle/>
                    <a:p>
                      <a:pPr algn="l" fontAlgn="base"/>
                      <a:r>
                        <a:rPr lang="en-IN" sz="1100" b="0">
                          <a:effectLst/>
                        </a:rPr>
                        <a:t>Secondary memory is not directly accessible by the CPU.</a:t>
                      </a:r>
                    </a:p>
                  </a:txBody>
                  <a:tcPr marL="80820" marR="80820" marT="113148" marB="113148" anchor="ctr">
                    <a:lnL>
                      <a:noFill/>
                    </a:lnL>
                    <a:lnR>
                      <a:noFill/>
                    </a:lnR>
                    <a:lnT>
                      <a:noFill/>
                    </a:lnT>
                    <a:lnB>
                      <a:noFill/>
                    </a:lnB>
                    <a:solidFill>
                      <a:srgbClr val="FFFFFF"/>
                    </a:solidFill>
                  </a:tcPr>
                </a:tc>
                <a:extLst>
                  <a:ext uri="{0D108BD9-81ED-4DB2-BD59-A6C34878D82A}">
                    <a16:rowId xmlns:a16="http://schemas.microsoft.com/office/drawing/2014/main" val="3135696782"/>
                  </a:ext>
                </a:extLst>
              </a:tr>
              <a:tr h="903719">
                <a:tc>
                  <a:txBody>
                    <a:bodyPr/>
                    <a:lstStyle/>
                    <a:p>
                      <a:pPr algn="l" fontAlgn="base"/>
                      <a:r>
                        <a:rPr lang="en-IN" sz="1100" b="0">
                          <a:effectLst/>
                        </a:rPr>
                        <a:t>3.</a:t>
                      </a:r>
                    </a:p>
                  </a:txBody>
                  <a:tcPr marL="80820" marR="80820" marT="113148" marB="113148" anchor="ctr">
                    <a:lnL>
                      <a:noFill/>
                    </a:lnL>
                    <a:lnR>
                      <a:noFill/>
                    </a:lnR>
                    <a:lnT>
                      <a:noFill/>
                    </a:lnT>
                    <a:lnB>
                      <a:noFill/>
                    </a:lnB>
                    <a:solidFill>
                      <a:srgbClr val="FFFFFF"/>
                    </a:solidFill>
                  </a:tcPr>
                </a:tc>
                <a:tc>
                  <a:txBody>
                    <a:bodyPr/>
                    <a:lstStyle/>
                    <a:p>
                      <a:pPr algn="l" fontAlgn="base"/>
                      <a:r>
                        <a:rPr lang="en-IN" sz="1100" b="0">
                          <a:effectLst/>
                        </a:rPr>
                        <a:t>Nature of Parts of Primary memory varies, RAM- volatile in nature. ROM- Non-volatile.</a:t>
                      </a:r>
                    </a:p>
                  </a:txBody>
                  <a:tcPr marL="80820" marR="80820" marT="113148" marB="113148" anchor="ctr">
                    <a:lnL>
                      <a:noFill/>
                    </a:lnL>
                    <a:lnR>
                      <a:noFill/>
                    </a:lnR>
                    <a:lnT>
                      <a:noFill/>
                    </a:lnT>
                    <a:lnB>
                      <a:noFill/>
                    </a:lnB>
                    <a:solidFill>
                      <a:srgbClr val="FFFFFF"/>
                    </a:solidFill>
                  </a:tcPr>
                </a:tc>
                <a:tc>
                  <a:txBody>
                    <a:bodyPr/>
                    <a:lstStyle/>
                    <a:p>
                      <a:pPr algn="l" fontAlgn="base"/>
                      <a:r>
                        <a:rPr lang="en-IN" sz="1100" b="0">
                          <a:effectLst/>
                        </a:rPr>
                        <a:t>It’s always Non-volatile in nature.</a:t>
                      </a:r>
                    </a:p>
                  </a:txBody>
                  <a:tcPr marL="80820" marR="80820" marT="113148" marB="113148" anchor="ctr">
                    <a:lnL>
                      <a:noFill/>
                    </a:lnL>
                    <a:lnR>
                      <a:noFill/>
                    </a:lnR>
                    <a:lnT>
                      <a:noFill/>
                    </a:lnT>
                    <a:lnB>
                      <a:noFill/>
                    </a:lnB>
                    <a:solidFill>
                      <a:srgbClr val="FFFFFF"/>
                    </a:solidFill>
                  </a:tcPr>
                </a:tc>
                <a:extLst>
                  <a:ext uri="{0D108BD9-81ED-4DB2-BD59-A6C34878D82A}">
                    <a16:rowId xmlns:a16="http://schemas.microsoft.com/office/drawing/2014/main" val="2813832586"/>
                  </a:ext>
                </a:extLst>
              </a:tr>
              <a:tr h="903719">
                <a:tc>
                  <a:txBody>
                    <a:bodyPr/>
                    <a:lstStyle/>
                    <a:p>
                      <a:pPr algn="l" fontAlgn="base"/>
                      <a:r>
                        <a:rPr lang="en-IN" sz="1100" b="0">
                          <a:effectLst/>
                        </a:rPr>
                        <a:t>4.</a:t>
                      </a:r>
                    </a:p>
                  </a:txBody>
                  <a:tcPr marL="80820" marR="80820" marT="113148" marB="113148" anchor="ctr">
                    <a:lnL>
                      <a:noFill/>
                    </a:lnL>
                    <a:lnR>
                      <a:noFill/>
                    </a:lnR>
                    <a:lnT>
                      <a:noFill/>
                    </a:lnT>
                    <a:lnB>
                      <a:noFill/>
                    </a:lnB>
                    <a:solidFill>
                      <a:srgbClr val="FFFFFF"/>
                    </a:solidFill>
                  </a:tcPr>
                </a:tc>
                <a:tc>
                  <a:txBody>
                    <a:bodyPr/>
                    <a:lstStyle/>
                    <a:p>
                      <a:pPr algn="l" fontAlgn="base"/>
                      <a:r>
                        <a:rPr lang="en-IN" sz="1100" b="0">
                          <a:effectLst/>
                        </a:rPr>
                        <a:t>Primary memory devices are more expensive than secondary storage devices.</a:t>
                      </a:r>
                    </a:p>
                  </a:txBody>
                  <a:tcPr marL="80820" marR="80820" marT="113148" marB="113148" anchor="ctr">
                    <a:lnL>
                      <a:noFill/>
                    </a:lnL>
                    <a:lnR>
                      <a:noFill/>
                    </a:lnR>
                    <a:lnT>
                      <a:noFill/>
                    </a:lnT>
                    <a:lnB>
                      <a:noFill/>
                    </a:lnB>
                    <a:solidFill>
                      <a:srgbClr val="FFFFFF"/>
                    </a:solidFill>
                  </a:tcPr>
                </a:tc>
                <a:tc>
                  <a:txBody>
                    <a:bodyPr/>
                    <a:lstStyle/>
                    <a:p>
                      <a:pPr algn="l" fontAlgn="base"/>
                      <a:r>
                        <a:rPr lang="en-IN" sz="1100" b="0">
                          <a:effectLst/>
                        </a:rPr>
                        <a:t>Secondary memory devices are less expensive when compared to primary memory devices.</a:t>
                      </a:r>
                    </a:p>
                  </a:txBody>
                  <a:tcPr marL="80820" marR="80820" marT="113148" marB="113148" anchor="ctr">
                    <a:lnL>
                      <a:noFill/>
                    </a:lnL>
                    <a:lnR>
                      <a:noFill/>
                    </a:lnR>
                    <a:lnT>
                      <a:noFill/>
                    </a:lnT>
                    <a:lnB>
                      <a:noFill/>
                    </a:lnB>
                    <a:solidFill>
                      <a:srgbClr val="FFFFFF"/>
                    </a:solidFill>
                  </a:tcPr>
                </a:tc>
                <a:extLst>
                  <a:ext uri="{0D108BD9-81ED-4DB2-BD59-A6C34878D82A}">
                    <a16:rowId xmlns:a16="http://schemas.microsoft.com/office/drawing/2014/main" val="1175133927"/>
                  </a:ext>
                </a:extLst>
              </a:tr>
              <a:tr h="695962">
                <a:tc>
                  <a:txBody>
                    <a:bodyPr/>
                    <a:lstStyle/>
                    <a:p>
                      <a:pPr algn="l" fontAlgn="base"/>
                      <a:r>
                        <a:rPr lang="en-IN" sz="1100" b="0">
                          <a:effectLst/>
                        </a:rPr>
                        <a:t>5.</a:t>
                      </a:r>
                    </a:p>
                  </a:txBody>
                  <a:tcPr marL="80820" marR="80820" marT="113148" marB="113148" anchor="ctr">
                    <a:lnL>
                      <a:noFill/>
                    </a:lnL>
                    <a:lnR>
                      <a:noFill/>
                    </a:lnR>
                    <a:lnT>
                      <a:noFill/>
                    </a:lnT>
                    <a:lnB>
                      <a:noFill/>
                    </a:lnB>
                    <a:solidFill>
                      <a:srgbClr val="FFFFFF"/>
                    </a:solidFill>
                  </a:tcPr>
                </a:tc>
                <a:tc>
                  <a:txBody>
                    <a:bodyPr/>
                    <a:lstStyle/>
                    <a:p>
                      <a:pPr algn="l" fontAlgn="base"/>
                      <a:r>
                        <a:rPr lang="en-IN" sz="1100" b="0">
                          <a:effectLst/>
                        </a:rPr>
                        <a:t>The memory devices used for primary memory are semiconductor memories.</a:t>
                      </a:r>
                    </a:p>
                  </a:txBody>
                  <a:tcPr marL="80820" marR="80820" marT="113148" marB="113148" anchor="ctr">
                    <a:lnL>
                      <a:noFill/>
                    </a:lnL>
                    <a:lnR>
                      <a:noFill/>
                    </a:lnR>
                    <a:lnT>
                      <a:noFill/>
                    </a:lnT>
                    <a:lnB>
                      <a:noFill/>
                    </a:lnB>
                    <a:solidFill>
                      <a:srgbClr val="FFFFFF"/>
                    </a:solidFill>
                  </a:tcPr>
                </a:tc>
                <a:tc>
                  <a:txBody>
                    <a:bodyPr/>
                    <a:lstStyle/>
                    <a:p>
                      <a:pPr algn="l" fontAlgn="base"/>
                      <a:r>
                        <a:rPr lang="en-IN" sz="1100" b="0">
                          <a:effectLst/>
                        </a:rPr>
                        <a:t>The secondary memory devices are magnetic and optical memories.</a:t>
                      </a:r>
                    </a:p>
                  </a:txBody>
                  <a:tcPr marL="80820" marR="80820" marT="113148" marB="113148" anchor="ctr">
                    <a:lnL>
                      <a:noFill/>
                    </a:lnL>
                    <a:lnR>
                      <a:noFill/>
                    </a:lnR>
                    <a:lnT>
                      <a:noFill/>
                    </a:lnT>
                    <a:lnB>
                      <a:noFill/>
                    </a:lnB>
                    <a:solidFill>
                      <a:srgbClr val="FFFFFF"/>
                    </a:solidFill>
                  </a:tcPr>
                </a:tc>
                <a:extLst>
                  <a:ext uri="{0D108BD9-81ED-4DB2-BD59-A6C34878D82A}">
                    <a16:rowId xmlns:a16="http://schemas.microsoft.com/office/drawing/2014/main" val="2657687429"/>
                  </a:ext>
                </a:extLst>
              </a:tr>
              <a:tr h="695962">
                <a:tc>
                  <a:txBody>
                    <a:bodyPr/>
                    <a:lstStyle/>
                    <a:p>
                      <a:pPr algn="l" fontAlgn="base"/>
                      <a:r>
                        <a:rPr lang="en-IN" sz="1100" b="0">
                          <a:effectLst/>
                        </a:rPr>
                        <a:t>6.</a:t>
                      </a:r>
                    </a:p>
                  </a:txBody>
                  <a:tcPr marL="80820" marR="80820" marT="113148" marB="113148" anchor="ctr">
                    <a:lnL>
                      <a:noFill/>
                    </a:lnL>
                    <a:lnR>
                      <a:noFill/>
                    </a:lnR>
                    <a:lnT>
                      <a:noFill/>
                    </a:lnT>
                    <a:lnB>
                      <a:noFill/>
                    </a:lnB>
                    <a:solidFill>
                      <a:srgbClr val="FFFFFF"/>
                    </a:solidFill>
                  </a:tcPr>
                </a:tc>
                <a:tc>
                  <a:txBody>
                    <a:bodyPr/>
                    <a:lstStyle/>
                    <a:p>
                      <a:pPr algn="l" fontAlgn="base"/>
                      <a:r>
                        <a:rPr lang="en-IN" sz="1100" b="0">
                          <a:effectLst/>
                        </a:rPr>
                        <a:t>Primary memory is also known as Main memory or Internal memory.</a:t>
                      </a:r>
                    </a:p>
                  </a:txBody>
                  <a:tcPr marL="80820" marR="80820" marT="113148" marB="113148" anchor="ctr">
                    <a:lnL>
                      <a:noFill/>
                    </a:lnL>
                    <a:lnR>
                      <a:noFill/>
                    </a:lnR>
                    <a:lnT>
                      <a:noFill/>
                    </a:lnT>
                    <a:lnB>
                      <a:noFill/>
                    </a:lnB>
                    <a:solidFill>
                      <a:srgbClr val="FFFFFF"/>
                    </a:solidFill>
                  </a:tcPr>
                </a:tc>
                <a:tc>
                  <a:txBody>
                    <a:bodyPr/>
                    <a:lstStyle/>
                    <a:p>
                      <a:pPr algn="l" fontAlgn="base"/>
                      <a:r>
                        <a:rPr lang="en-IN" sz="1100" b="0">
                          <a:effectLst/>
                        </a:rPr>
                        <a:t>Secondary memory is also known as External memory or Auxiliary memory.</a:t>
                      </a:r>
                    </a:p>
                  </a:txBody>
                  <a:tcPr marL="80820" marR="80820" marT="113148" marB="113148" anchor="ctr">
                    <a:lnL>
                      <a:noFill/>
                    </a:lnL>
                    <a:lnR>
                      <a:noFill/>
                    </a:lnR>
                    <a:lnT>
                      <a:noFill/>
                    </a:lnT>
                    <a:lnB>
                      <a:noFill/>
                    </a:lnB>
                    <a:solidFill>
                      <a:srgbClr val="FFFFFF"/>
                    </a:solidFill>
                  </a:tcPr>
                </a:tc>
                <a:extLst>
                  <a:ext uri="{0D108BD9-81ED-4DB2-BD59-A6C34878D82A}">
                    <a16:rowId xmlns:a16="http://schemas.microsoft.com/office/drawing/2014/main" val="831810740"/>
                  </a:ext>
                </a:extLst>
              </a:tr>
              <a:tr h="695962">
                <a:tc>
                  <a:txBody>
                    <a:bodyPr/>
                    <a:lstStyle/>
                    <a:p>
                      <a:pPr algn="l" fontAlgn="base"/>
                      <a:r>
                        <a:rPr lang="en-IN" sz="1100" b="0">
                          <a:effectLst/>
                        </a:rPr>
                        <a:t>7.</a:t>
                      </a:r>
                    </a:p>
                  </a:txBody>
                  <a:tcPr marL="80820" marR="80820" marT="113148" marB="113148" anchor="ctr">
                    <a:lnL>
                      <a:noFill/>
                    </a:lnL>
                    <a:lnR>
                      <a:noFill/>
                    </a:lnR>
                    <a:lnT>
                      <a:noFill/>
                    </a:lnT>
                    <a:lnB>
                      <a:noFill/>
                    </a:lnB>
                    <a:solidFill>
                      <a:srgbClr val="FFFFFF"/>
                    </a:solidFill>
                  </a:tcPr>
                </a:tc>
                <a:tc>
                  <a:txBody>
                    <a:bodyPr/>
                    <a:lstStyle/>
                    <a:p>
                      <a:pPr algn="l" fontAlgn="base"/>
                      <a:r>
                        <a:rPr lang="en-IN" sz="1100" b="0">
                          <a:effectLst/>
                        </a:rPr>
                        <a:t>Examples: RAM, ROM, Cache memory, PROM, EPROM, Registers, etc.</a:t>
                      </a:r>
                    </a:p>
                  </a:txBody>
                  <a:tcPr marL="80820" marR="80820" marT="113148" marB="113148" anchor="ctr">
                    <a:lnL>
                      <a:noFill/>
                    </a:lnL>
                    <a:lnR>
                      <a:noFill/>
                    </a:lnR>
                    <a:lnT>
                      <a:noFill/>
                    </a:lnT>
                    <a:lnB>
                      <a:noFill/>
                    </a:lnB>
                    <a:solidFill>
                      <a:srgbClr val="FFFFFF"/>
                    </a:solidFill>
                  </a:tcPr>
                </a:tc>
                <a:tc>
                  <a:txBody>
                    <a:bodyPr/>
                    <a:lstStyle/>
                    <a:p>
                      <a:pPr algn="l" fontAlgn="base"/>
                      <a:r>
                        <a:rPr lang="en-IN" sz="1100" b="0" dirty="0">
                          <a:effectLst/>
                        </a:rPr>
                        <a:t>Examples: Hard Disk, Floppy Disk, Magnetic Tapes, etc.</a:t>
                      </a:r>
                    </a:p>
                  </a:txBody>
                  <a:tcPr marL="80820" marR="80820" marT="113148" marB="113148" anchor="ctr">
                    <a:lnL>
                      <a:noFill/>
                    </a:lnL>
                    <a:lnR>
                      <a:noFill/>
                    </a:lnR>
                    <a:lnT>
                      <a:noFill/>
                    </a:lnT>
                    <a:lnB>
                      <a:noFill/>
                    </a:lnB>
                    <a:solidFill>
                      <a:srgbClr val="FFFFFF"/>
                    </a:solidFill>
                  </a:tcPr>
                </a:tc>
                <a:extLst>
                  <a:ext uri="{0D108BD9-81ED-4DB2-BD59-A6C34878D82A}">
                    <a16:rowId xmlns:a16="http://schemas.microsoft.com/office/drawing/2014/main" val="4048848351"/>
                  </a:ext>
                </a:extLst>
              </a:tr>
            </a:tbl>
          </a:graphicData>
        </a:graphic>
      </p:graphicFrame>
    </p:spTree>
    <p:extLst>
      <p:ext uri="{BB962C8B-B14F-4D97-AF65-F5344CB8AC3E}">
        <p14:creationId xmlns:p14="http://schemas.microsoft.com/office/powerpoint/2010/main" val="1821897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6A5C3-86A8-434E-B27D-1939B461FF76}"/>
              </a:ext>
            </a:extLst>
          </p:cNvPr>
          <p:cNvSpPr>
            <a:spLocks noGrp="1"/>
          </p:cNvSpPr>
          <p:nvPr>
            <p:ph type="title"/>
          </p:nvPr>
        </p:nvSpPr>
        <p:spPr>
          <a:xfrm>
            <a:off x="838200" y="365126"/>
            <a:ext cx="10515600" cy="788426"/>
          </a:xfrm>
        </p:spPr>
        <p:txBody>
          <a:bodyPr>
            <a:normAutofit/>
          </a:bodyPr>
          <a:lstStyle/>
          <a:p>
            <a:r>
              <a:rPr lang="en-US" dirty="0">
                <a:latin typeface="+mn-lt"/>
              </a:rPr>
              <a:t>Important functions of an operating System: </a:t>
            </a:r>
          </a:p>
        </p:txBody>
      </p:sp>
      <p:sp>
        <p:nvSpPr>
          <p:cNvPr id="3" name="Content Placeholder 2">
            <a:extLst>
              <a:ext uri="{FF2B5EF4-FFF2-40B4-BE49-F238E27FC236}">
                <a16:creationId xmlns:a16="http://schemas.microsoft.com/office/drawing/2014/main" id="{CA01A758-F256-45E9-961F-AA7196AD52F7}"/>
              </a:ext>
            </a:extLst>
          </p:cNvPr>
          <p:cNvSpPr>
            <a:spLocks noGrp="1"/>
          </p:cNvSpPr>
          <p:nvPr>
            <p:ph idx="1"/>
          </p:nvPr>
        </p:nvSpPr>
        <p:spPr>
          <a:xfrm>
            <a:off x="838200" y="1336431"/>
            <a:ext cx="10515600" cy="4840532"/>
          </a:xfrm>
        </p:spPr>
        <p:txBody>
          <a:bodyPr>
            <a:normAutofit fontScale="85000" lnSpcReduction="20000"/>
          </a:bodyPr>
          <a:lstStyle/>
          <a:p>
            <a:pPr fontAlgn="base"/>
            <a:r>
              <a:rPr lang="en-US" b="1" dirty="0"/>
              <a:t>Security –</a:t>
            </a:r>
            <a:r>
              <a:rPr lang="en-US" dirty="0"/>
              <a:t> </a:t>
            </a:r>
            <a:br>
              <a:rPr lang="en-US" dirty="0"/>
            </a:br>
            <a:r>
              <a:rPr lang="en-US" dirty="0"/>
              <a:t>The operating system uses password protection to protect user data and similar other techniques. it also prevents unauthorized access to programs and user data.  </a:t>
            </a:r>
          </a:p>
          <a:p>
            <a:pPr fontAlgn="base"/>
            <a:r>
              <a:rPr lang="en-US" b="1" dirty="0"/>
              <a:t>Control over system performance –</a:t>
            </a:r>
            <a:r>
              <a:rPr lang="en-US" dirty="0"/>
              <a:t> </a:t>
            </a:r>
            <a:br>
              <a:rPr lang="en-US" dirty="0"/>
            </a:br>
            <a:r>
              <a:rPr lang="en-US" dirty="0"/>
              <a:t>Monitors overall system health to help improve performance. records the response time between service requests and system response to have a complete view of the system health. This can help improve performance by providing important information needed to troubleshoot problems.  </a:t>
            </a:r>
          </a:p>
          <a:p>
            <a:pPr fontAlgn="base"/>
            <a:r>
              <a:rPr lang="en-US" b="1" dirty="0"/>
              <a:t>Job accounting –</a:t>
            </a:r>
            <a:r>
              <a:rPr lang="en-US" dirty="0"/>
              <a:t> </a:t>
            </a:r>
            <a:br>
              <a:rPr lang="en-US" dirty="0"/>
            </a:br>
            <a:r>
              <a:rPr lang="en-US" dirty="0"/>
              <a:t>Operating system Keeps track of time and resources used by various tasks and users, this information can be used to track resource usage for a particular user or group of user.  </a:t>
            </a:r>
          </a:p>
          <a:p>
            <a:pPr fontAlgn="base"/>
            <a:r>
              <a:rPr lang="en-US" b="1" dirty="0"/>
              <a:t>Error detecting aids –</a:t>
            </a:r>
            <a:r>
              <a:rPr lang="en-US" dirty="0"/>
              <a:t> </a:t>
            </a:r>
            <a:br>
              <a:rPr lang="en-US" dirty="0"/>
            </a:br>
            <a:r>
              <a:rPr lang="en-US" dirty="0"/>
              <a:t>Operating system constantly monitors the system to detect errors and avoid the malfunctioning of computer system.  </a:t>
            </a:r>
          </a:p>
          <a:p>
            <a:endParaRPr lang="en-US" dirty="0"/>
          </a:p>
        </p:txBody>
      </p:sp>
    </p:spTree>
    <p:extLst>
      <p:ext uri="{BB962C8B-B14F-4D97-AF65-F5344CB8AC3E}">
        <p14:creationId xmlns:p14="http://schemas.microsoft.com/office/powerpoint/2010/main" val="4023882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2D070B-8C61-47A5-9C22-840BA124322E}"/>
              </a:ext>
            </a:extLst>
          </p:cNvPr>
          <p:cNvSpPr>
            <a:spLocks noGrp="1"/>
          </p:cNvSpPr>
          <p:nvPr>
            <p:ph idx="1"/>
          </p:nvPr>
        </p:nvSpPr>
        <p:spPr>
          <a:xfrm>
            <a:off x="479685" y="134910"/>
            <a:ext cx="11272604" cy="6445770"/>
          </a:xfrm>
        </p:spPr>
        <p:txBody>
          <a:bodyPr>
            <a:normAutofit fontScale="25000" lnSpcReduction="20000"/>
          </a:bodyPr>
          <a:lstStyle/>
          <a:p>
            <a:pPr algn="just" fontAlgn="base"/>
            <a:r>
              <a:rPr lang="en-US" sz="9600" b="1" dirty="0"/>
              <a:t>Coordination between other software and users –</a:t>
            </a:r>
            <a:r>
              <a:rPr lang="en-US" sz="9600" dirty="0"/>
              <a:t> </a:t>
            </a:r>
          </a:p>
          <a:p>
            <a:pPr marL="0" indent="0" algn="just" fontAlgn="base">
              <a:buNone/>
            </a:pPr>
            <a:r>
              <a:rPr lang="en-US" sz="9600" dirty="0"/>
              <a:t>Operating systems also coordinate and assign interpreters, compilers, assemblers and other software to the various users of the computer systems. </a:t>
            </a:r>
          </a:p>
          <a:p>
            <a:pPr algn="just" fontAlgn="base"/>
            <a:r>
              <a:rPr lang="en-US" sz="9600" b="1" dirty="0"/>
              <a:t>Memory Management –</a:t>
            </a:r>
            <a:r>
              <a:rPr lang="en-US" sz="9600" dirty="0"/>
              <a:t> </a:t>
            </a:r>
          </a:p>
          <a:p>
            <a:pPr marL="0" indent="0" algn="just" fontAlgn="base">
              <a:buNone/>
            </a:pPr>
            <a:r>
              <a:rPr lang="en-US" sz="9600" dirty="0"/>
              <a:t>The operating system manages the Primary Memory or Main Memory. Main memory is made up of a large array of bytes or words where each byte or word is assigned a certain address. Main memory is a fast storage, and it can be accessed directly by the CPU. For a program to be executed, it should be first loaded in the main memory. An Operating System performs the following activities for memory management: It keeps tracks of primary memory, i.e., which bytes of memory are used by which user program. The memory addresses that have already been allocated and the memory addresses of the memory that has not yet been used. In multi programming, the OS decides the order in which process are granted access to memory, and for how long. It Allocates the memory to a process when the process requests it and deallocates the memory when the process has terminated or is performing an I/O operation. </a:t>
            </a:r>
          </a:p>
          <a:p>
            <a:pPr algn="just" fontAlgn="base"/>
            <a:r>
              <a:rPr lang="en-US" sz="9600" b="1" dirty="0"/>
              <a:t>Processor Management –</a:t>
            </a:r>
            <a:r>
              <a:rPr lang="en-US" sz="9600" dirty="0"/>
              <a:t> </a:t>
            </a:r>
          </a:p>
          <a:p>
            <a:pPr marL="0" indent="0" algn="just" fontAlgn="base">
              <a:buNone/>
            </a:pPr>
            <a:r>
              <a:rPr lang="en-US" sz="9600" dirty="0"/>
              <a:t>In a multi programming environment, the OS decides the order in which processes have access to the processor, and how much processing time each process has. This function of OS is called process scheduling. An Operating System performs the following activities for processor management. Keeps tracks of the status of processes. The program which perform this task is known as traffic controller. Allocates the CPU that is processor to a process. De-allocates processor when a process is no more required. </a:t>
            </a:r>
          </a:p>
          <a:p>
            <a:endParaRPr lang="en-US" dirty="0"/>
          </a:p>
        </p:txBody>
      </p:sp>
    </p:spTree>
    <p:extLst>
      <p:ext uri="{BB962C8B-B14F-4D97-AF65-F5344CB8AC3E}">
        <p14:creationId xmlns:p14="http://schemas.microsoft.com/office/powerpoint/2010/main" val="831852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170BC5-B1C3-46F2-8A0B-85EE0AC4B5AB}"/>
              </a:ext>
            </a:extLst>
          </p:cNvPr>
          <p:cNvSpPr>
            <a:spLocks noGrp="1"/>
          </p:cNvSpPr>
          <p:nvPr>
            <p:ph idx="1"/>
          </p:nvPr>
        </p:nvSpPr>
        <p:spPr>
          <a:xfrm>
            <a:off x="838200" y="844062"/>
            <a:ext cx="10515600" cy="5332901"/>
          </a:xfrm>
        </p:spPr>
        <p:txBody>
          <a:bodyPr>
            <a:normAutofit fontScale="92500" lnSpcReduction="20000"/>
          </a:bodyPr>
          <a:lstStyle/>
          <a:p>
            <a:pPr algn="just" fontAlgn="base"/>
            <a:r>
              <a:rPr lang="en-US" b="1" dirty="0"/>
              <a:t>Device Management –</a:t>
            </a:r>
          </a:p>
          <a:p>
            <a:pPr marL="0" indent="0" algn="just" fontAlgn="base">
              <a:buNone/>
            </a:pPr>
            <a:r>
              <a:rPr lang="en-US" dirty="0"/>
              <a:t> </a:t>
            </a:r>
            <a:br>
              <a:rPr lang="en-US" dirty="0"/>
            </a:br>
            <a:r>
              <a:rPr lang="en-US" dirty="0"/>
              <a:t>An OS manages device communication via their respective drivers. It performs the following activities for device management. Keeps tracks of all devices connected to system. designates a program responsible for every device known as the </a:t>
            </a:r>
            <a:r>
              <a:rPr lang="en-US" dirty="0" err="1"/>
              <a:t>Input/Output</a:t>
            </a:r>
            <a:r>
              <a:rPr lang="en-US" dirty="0"/>
              <a:t> controller. Decides which process gets access to a certain device and for how long. Allocates devices in an effective and efficient way. Deallocates devices when they are no longer required.  </a:t>
            </a:r>
          </a:p>
          <a:p>
            <a:pPr algn="just" fontAlgn="base"/>
            <a:r>
              <a:rPr lang="en-US" b="1" dirty="0"/>
              <a:t>File Management –</a:t>
            </a:r>
          </a:p>
          <a:p>
            <a:pPr marL="0" indent="0" algn="just" fontAlgn="base">
              <a:buNone/>
            </a:pPr>
            <a:r>
              <a:rPr lang="en-US" dirty="0"/>
              <a:t> </a:t>
            </a:r>
            <a:br>
              <a:rPr lang="en-US" dirty="0"/>
            </a:br>
            <a:r>
              <a:rPr lang="en-US" dirty="0"/>
              <a:t>A file system is organized into directories for efficient or easy navigation and usage. These directories may contain other directories and other files. An Operating System carries out the following file management activities. It keeps track of where information is stored, user access settings and status of every file and more… These facilities are collectively known as the file system.</a:t>
            </a:r>
          </a:p>
          <a:p>
            <a:endParaRPr lang="en-US" dirty="0"/>
          </a:p>
        </p:txBody>
      </p:sp>
    </p:spTree>
    <p:extLst>
      <p:ext uri="{BB962C8B-B14F-4D97-AF65-F5344CB8AC3E}">
        <p14:creationId xmlns:p14="http://schemas.microsoft.com/office/powerpoint/2010/main" val="1565890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0371A6-E3EE-4F83-B810-278D4C48BA7E}"/>
              </a:ext>
            </a:extLst>
          </p:cNvPr>
          <p:cNvSpPr>
            <a:spLocks noGrp="1"/>
          </p:cNvSpPr>
          <p:nvPr>
            <p:ph idx="1"/>
          </p:nvPr>
        </p:nvSpPr>
        <p:spPr>
          <a:xfrm>
            <a:off x="838199" y="239151"/>
            <a:ext cx="10894255" cy="6421902"/>
          </a:xfrm>
        </p:spPr>
        <p:txBody>
          <a:bodyPr/>
          <a:lstStyle/>
          <a:p>
            <a:pPr fontAlgn="base"/>
            <a:r>
              <a:rPr lang="en-US" b="1" dirty="0"/>
              <a:t>Types of Operating Systems:</a:t>
            </a:r>
            <a:r>
              <a:rPr lang="en-US" dirty="0"/>
              <a:t> Some widely used operating systems are as follows- </a:t>
            </a:r>
          </a:p>
          <a:p>
            <a:pPr marL="0" indent="0" fontAlgn="base">
              <a:buNone/>
            </a:pPr>
            <a:r>
              <a:rPr lang="en-US" b="1" dirty="0"/>
              <a:t>1. Batch Operating System –</a:t>
            </a:r>
            <a:r>
              <a:rPr lang="en-US" dirty="0"/>
              <a:t> </a:t>
            </a:r>
            <a:br>
              <a:rPr lang="en-US" dirty="0"/>
            </a:br>
            <a:r>
              <a:rPr lang="en-US" dirty="0"/>
              <a:t>This type of operating system does not interact with the computer directly. There is an operator which takes similar jobs having the same requirement and group them into batches. It is the responsibility of the operator to sort jobs with similar needs. </a:t>
            </a:r>
          </a:p>
          <a:p>
            <a:pPr marL="0" indent="0">
              <a:buNone/>
            </a:pPr>
            <a:endParaRPr lang="en-US" dirty="0"/>
          </a:p>
        </p:txBody>
      </p:sp>
      <p:pic>
        <p:nvPicPr>
          <p:cNvPr id="6" name="Picture 5" descr="Diagram&#10;&#10;Description automatically generated">
            <a:extLst>
              <a:ext uri="{FF2B5EF4-FFF2-40B4-BE49-F238E27FC236}">
                <a16:creationId xmlns:a16="http://schemas.microsoft.com/office/drawing/2014/main" id="{CA6F5E81-EB93-4176-9FF2-2FC8D904A7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8412" y="3122517"/>
            <a:ext cx="7115175" cy="3264216"/>
          </a:xfrm>
          <a:prstGeom prst="rect">
            <a:avLst/>
          </a:prstGeom>
        </p:spPr>
      </p:pic>
    </p:spTree>
    <p:extLst>
      <p:ext uri="{BB962C8B-B14F-4D97-AF65-F5344CB8AC3E}">
        <p14:creationId xmlns:p14="http://schemas.microsoft.com/office/powerpoint/2010/main" val="3172907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0773B3-AABB-4D6C-A658-EBE8DF9BF317}"/>
              </a:ext>
            </a:extLst>
          </p:cNvPr>
          <p:cNvSpPr>
            <a:spLocks noGrp="1"/>
          </p:cNvSpPr>
          <p:nvPr>
            <p:ph idx="1"/>
          </p:nvPr>
        </p:nvSpPr>
        <p:spPr>
          <a:xfrm>
            <a:off x="838200" y="267286"/>
            <a:ext cx="10515600" cy="5909677"/>
          </a:xfrm>
        </p:spPr>
        <p:txBody>
          <a:bodyPr>
            <a:normAutofit lnSpcReduction="10000"/>
          </a:bodyPr>
          <a:lstStyle/>
          <a:p>
            <a:pPr fontAlgn="base"/>
            <a:r>
              <a:rPr lang="en-US" b="1" dirty="0"/>
              <a:t>Advantages of Batch Operating System:</a:t>
            </a:r>
            <a:r>
              <a:rPr lang="en-US" dirty="0"/>
              <a:t> It is very difficult to guess or know the time required for any job to complete. Processors of the batch systems know how long the job would be when it is in queue</a:t>
            </a:r>
          </a:p>
          <a:p>
            <a:pPr fontAlgn="base"/>
            <a:r>
              <a:rPr lang="en-US" dirty="0"/>
              <a:t>Multiple users can share the batch systems</a:t>
            </a:r>
          </a:p>
          <a:p>
            <a:pPr fontAlgn="base"/>
            <a:r>
              <a:rPr lang="en-US" dirty="0"/>
              <a:t>The idle time for the batch system is very less</a:t>
            </a:r>
          </a:p>
          <a:p>
            <a:pPr fontAlgn="base"/>
            <a:r>
              <a:rPr lang="en-US" dirty="0"/>
              <a:t>It is easy to manage large work repeatedly in batch systems</a:t>
            </a:r>
          </a:p>
          <a:p>
            <a:pPr fontAlgn="base"/>
            <a:r>
              <a:rPr lang="en-US" b="1" dirty="0"/>
              <a:t>Disadvantages of Batch Operating System:</a:t>
            </a:r>
            <a:r>
              <a:rPr lang="en-US" dirty="0"/>
              <a:t>  </a:t>
            </a:r>
          </a:p>
          <a:p>
            <a:pPr fontAlgn="base"/>
            <a:r>
              <a:rPr lang="en-US" dirty="0"/>
              <a:t>The computer operators should be well known with batch systems</a:t>
            </a:r>
          </a:p>
          <a:p>
            <a:pPr fontAlgn="base"/>
            <a:r>
              <a:rPr lang="en-US" dirty="0"/>
              <a:t>Batch systems are hard to debug</a:t>
            </a:r>
          </a:p>
          <a:p>
            <a:pPr fontAlgn="base"/>
            <a:r>
              <a:rPr lang="en-US" dirty="0"/>
              <a:t>It is sometimes costly</a:t>
            </a:r>
          </a:p>
          <a:p>
            <a:pPr fontAlgn="base"/>
            <a:r>
              <a:rPr lang="en-US" dirty="0"/>
              <a:t>The other jobs will have to wait for an unknown time if any job fails</a:t>
            </a:r>
          </a:p>
          <a:p>
            <a:pPr marL="0" indent="0">
              <a:buNone/>
            </a:pPr>
            <a:r>
              <a:rPr lang="en-US" b="1" dirty="0"/>
              <a:t>Examples of Batch based Operating System:</a:t>
            </a:r>
            <a:r>
              <a:rPr lang="en-US" dirty="0"/>
              <a:t> Payroll System, Bank Statements, etc.</a:t>
            </a:r>
          </a:p>
        </p:txBody>
      </p:sp>
    </p:spTree>
    <p:extLst>
      <p:ext uri="{BB962C8B-B14F-4D97-AF65-F5344CB8AC3E}">
        <p14:creationId xmlns:p14="http://schemas.microsoft.com/office/powerpoint/2010/main" val="3049737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739661-3D63-4482-985A-B5C89351512A}"/>
              </a:ext>
            </a:extLst>
          </p:cNvPr>
          <p:cNvSpPr>
            <a:spLocks noGrp="1"/>
          </p:cNvSpPr>
          <p:nvPr>
            <p:ph idx="1"/>
          </p:nvPr>
        </p:nvSpPr>
        <p:spPr>
          <a:xfrm>
            <a:off x="838200" y="422031"/>
            <a:ext cx="10515600" cy="6189784"/>
          </a:xfrm>
        </p:spPr>
        <p:txBody>
          <a:bodyPr/>
          <a:lstStyle/>
          <a:p>
            <a:pPr marL="0" indent="0">
              <a:buNone/>
            </a:pPr>
            <a:r>
              <a:rPr lang="en-US" b="1" dirty="0"/>
              <a:t>2. Time-Sharing Operating Systems –</a:t>
            </a:r>
            <a:r>
              <a:rPr lang="en-US" dirty="0"/>
              <a:t> </a:t>
            </a:r>
            <a:br>
              <a:rPr lang="en-US" dirty="0"/>
            </a:br>
            <a:r>
              <a:rPr lang="en-US" dirty="0"/>
              <a:t>Each task is given some time to execute so that all the tasks work smoothly. Each user gets the time of CPU as they use a single system. These systems are also known as Multitasking Systems. The task can be from a single user or different users also. The time that each task gets to execute is called quantum. After this time interval is over OS switches over to the next task.</a:t>
            </a:r>
          </a:p>
          <a:p>
            <a:pPr marL="0" indent="0">
              <a:buNone/>
            </a:pPr>
            <a:endParaRPr lang="en-US" dirty="0"/>
          </a:p>
        </p:txBody>
      </p:sp>
      <p:pic>
        <p:nvPicPr>
          <p:cNvPr id="5" name="Picture 4" descr="Diagram&#10;&#10;Description automatically generated">
            <a:extLst>
              <a:ext uri="{FF2B5EF4-FFF2-40B4-BE49-F238E27FC236}">
                <a16:creationId xmlns:a16="http://schemas.microsoft.com/office/drawing/2014/main" id="{054829C9-0722-42E0-9D34-E8247E19DA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8637" y="3165231"/>
            <a:ext cx="7372350" cy="3141857"/>
          </a:xfrm>
          <a:prstGeom prst="rect">
            <a:avLst/>
          </a:prstGeom>
        </p:spPr>
      </p:pic>
    </p:spTree>
    <p:extLst>
      <p:ext uri="{BB962C8B-B14F-4D97-AF65-F5344CB8AC3E}">
        <p14:creationId xmlns:p14="http://schemas.microsoft.com/office/powerpoint/2010/main" val="36549360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309</TotalTime>
  <Words>3497</Words>
  <Application>Microsoft Office PowerPoint</Application>
  <PresentationFormat>Widescreen</PresentationFormat>
  <Paragraphs>203</Paragraphs>
  <Slides>31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Calibri Light</vt:lpstr>
      <vt:lpstr>sofia-pro</vt:lpstr>
      <vt:lpstr>urw-din</vt:lpstr>
      <vt:lpstr>Wingdings</vt:lpstr>
      <vt:lpstr>Office Theme</vt:lpstr>
      <vt:lpstr>PowerPoint Presentation</vt:lpstr>
      <vt:lpstr>PowerPoint Presentation</vt:lpstr>
      <vt:lpstr>PowerPoint Presentation</vt:lpstr>
      <vt:lpstr>Important functions of an operating System: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Introduction to Linux Shell</vt:lpstr>
      <vt:lpstr>What is Kernel </vt:lpstr>
      <vt:lpstr>What is Shell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ashish srivastava</dc:creator>
  <cp:lastModifiedBy>ashish srivastava</cp:lastModifiedBy>
  <cp:revision>175</cp:revision>
  <dcterms:created xsi:type="dcterms:W3CDTF">2021-02-19T09:33:50Z</dcterms:created>
  <dcterms:modified xsi:type="dcterms:W3CDTF">2021-03-30T08:39:58Z</dcterms:modified>
</cp:coreProperties>
</file>