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69" r:id="rId9"/>
    <p:sldId id="270" r:id="rId10"/>
    <p:sldId id="257" r:id="rId11"/>
    <p:sldId id="258" r:id="rId12"/>
    <p:sldId id="259" r:id="rId13"/>
    <p:sldId id="261" r:id="rId14"/>
    <p:sldId id="260" r:id="rId15"/>
    <p:sldId id="271" r:id="rId16"/>
    <p:sldId id="272" r:id="rId17"/>
    <p:sldId id="273" r:id="rId18"/>
    <p:sldId id="274" r:id="rId19"/>
    <p:sldId id="275" r:id="rId20"/>
    <p:sldId id="278" r:id="rId21"/>
    <p:sldId id="279" r:id="rId22"/>
    <p:sldId id="276" r:id="rId23"/>
    <p:sldId id="277"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DF6D7-DC79-4728-8521-FBC7D8CF3C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D4E02D-63C1-436C-8775-05CA19889A25}">
      <dgm:prSet custT="1"/>
      <dgm:spPr/>
      <dgm:t>
        <a:bodyPr/>
        <a:lstStyle/>
        <a:p>
          <a:r>
            <a:rPr lang="en-US" sz="3500" dirty="0"/>
            <a:t>Fundamentals of IT </a:t>
          </a:r>
          <a:br>
            <a:rPr lang="en-US" sz="3500" dirty="0"/>
          </a:br>
          <a:endParaRPr lang="en-US" sz="3500" dirty="0"/>
        </a:p>
        <a:p>
          <a:r>
            <a:rPr lang="en-US" sz="3500" dirty="0"/>
            <a:t>BIT-01</a:t>
          </a:r>
          <a:br>
            <a:rPr lang="en-US" sz="3500" dirty="0"/>
          </a:br>
          <a:r>
            <a:rPr lang="en-US" sz="3500" dirty="0"/>
            <a:t>B Tech-</a:t>
          </a:r>
          <a:r>
            <a:rPr lang="en-US" sz="3500" dirty="0" err="1"/>
            <a:t>I</a:t>
          </a:r>
          <a:r>
            <a:rPr lang="en-US" sz="3600" baseline="30000" dirty="0" err="1"/>
            <a:t>st</a:t>
          </a:r>
          <a:r>
            <a:rPr lang="en-US" sz="3600" baseline="30000" dirty="0"/>
            <a:t> </a:t>
          </a:r>
          <a:r>
            <a:rPr lang="en-US" sz="3500" dirty="0"/>
            <a:t>year</a:t>
          </a:r>
          <a:br>
            <a:rPr lang="en-US" sz="3500" dirty="0"/>
          </a:br>
          <a:r>
            <a:rPr lang="en-US" sz="3500" dirty="0"/>
            <a:t>MMMUT, Gorakhpur</a:t>
          </a:r>
          <a:endParaRPr lang="en-IN" sz="3500" dirty="0"/>
        </a:p>
      </dgm:t>
    </dgm:pt>
    <dgm:pt modelId="{73B85D70-9C43-4795-B538-B908CE2DB297}" type="parTrans" cxnId="{E4586FFA-2B18-4703-9272-A756700DE16E}">
      <dgm:prSet/>
      <dgm:spPr/>
      <dgm:t>
        <a:bodyPr/>
        <a:lstStyle/>
        <a:p>
          <a:endParaRPr lang="en-IN"/>
        </a:p>
      </dgm:t>
    </dgm:pt>
    <dgm:pt modelId="{A0926580-8234-4D04-AB59-4E0BDCE61F32}" type="sibTrans" cxnId="{E4586FFA-2B18-4703-9272-A756700DE16E}">
      <dgm:prSet/>
      <dgm:spPr/>
      <dgm:t>
        <a:bodyPr/>
        <a:lstStyle/>
        <a:p>
          <a:endParaRPr lang="en-IN"/>
        </a:p>
      </dgm:t>
    </dgm:pt>
    <dgm:pt modelId="{593B0CC3-7CF1-486E-9711-AA5A8B882C8C}" type="pres">
      <dgm:prSet presAssocID="{F7EDF6D7-DC79-4728-8521-FBC7D8CF3C9A}" presName="linear" presStyleCnt="0">
        <dgm:presLayoutVars>
          <dgm:animLvl val="lvl"/>
          <dgm:resizeHandles val="exact"/>
        </dgm:presLayoutVars>
      </dgm:prSet>
      <dgm:spPr/>
    </dgm:pt>
    <dgm:pt modelId="{BB5C2715-F09D-4664-A4D4-09D9F1B090C2}" type="pres">
      <dgm:prSet presAssocID="{5BD4E02D-63C1-436C-8775-05CA19889A25}" presName="parentText" presStyleLbl="node1" presStyleIdx="0" presStyleCnt="1">
        <dgm:presLayoutVars>
          <dgm:chMax val="0"/>
          <dgm:bulletEnabled val="1"/>
        </dgm:presLayoutVars>
      </dgm:prSet>
      <dgm:spPr/>
    </dgm:pt>
  </dgm:ptLst>
  <dgm:cxnLst>
    <dgm:cxn modelId="{12E0CD30-C27F-4118-A048-2A0784B62620}" type="presOf" srcId="{F7EDF6D7-DC79-4728-8521-FBC7D8CF3C9A}" destId="{593B0CC3-7CF1-486E-9711-AA5A8B882C8C}" srcOrd="0" destOrd="0" presId="urn:microsoft.com/office/officeart/2005/8/layout/vList2"/>
    <dgm:cxn modelId="{999DA3B3-842C-4B6C-B67D-93A6DE9CC984}" type="presOf" srcId="{5BD4E02D-63C1-436C-8775-05CA19889A25}" destId="{BB5C2715-F09D-4664-A4D4-09D9F1B090C2}" srcOrd="0" destOrd="0" presId="urn:microsoft.com/office/officeart/2005/8/layout/vList2"/>
    <dgm:cxn modelId="{E4586FFA-2B18-4703-9272-A756700DE16E}" srcId="{F7EDF6D7-DC79-4728-8521-FBC7D8CF3C9A}" destId="{5BD4E02D-63C1-436C-8775-05CA19889A25}" srcOrd="0" destOrd="0" parTransId="{73B85D70-9C43-4795-B538-B908CE2DB297}" sibTransId="{A0926580-8234-4D04-AB59-4E0BDCE61F32}"/>
    <dgm:cxn modelId="{0579763B-32C8-4BEC-B28B-B02FFEE50B52}" type="presParOf" srcId="{593B0CC3-7CF1-486E-9711-AA5A8B882C8C}" destId="{BB5C2715-F09D-4664-A4D4-09D9F1B09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715-F09D-4664-A4D4-09D9F1B090C2}">
      <dsp:nvSpPr>
        <dsp:cNvPr id="0" name=""/>
        <dsp:cNvSpPr/>
      </dsp:nvSpPr>
      <dsp:spPr>
        <a:xfrm>
          <a:off x="0" y="30988"/>
          <a:ext cx="4829451" cy="327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Fundamentals of IT </a:t>
          </a:r>
          <a:br>
            <a:rPr lang="en-US" sz="3500" kern="1200" dirty="0"/>
          </a:br>
          <a:endParaRPr lang="en-US" sz="3500" kern="1200" dirty="0"/>
        </a:p>
        <a:p>
          <a:pPr marL="0" lvl="0" indent="0" algn="l" defTabSz="1555750">
            <a:lnSpc>
              <a:spcPct val="90000"/>
            </a:lnSpc>
            <a:spcBef>
              <a:spcPct val="0"/>
            </a:spcBef>
            <a:spcAft>
              <a:spcPct val="35000"/>
            </a:spcAft>
            <a:buNone/>
          </a:pPr>
          <a:r>
            <a:rPr lang="en-US" sz="3500" kern="1200" dirty="0"/>
            <a:t>BIT-01</a:t>
          </a:r>
          <a:br>
            <a:rPr lang="en-US" sz="3500" kern="1200" dirty="0"/>
          </a:br>
          <a:r>
            <a:rPr lang="en-US" sz="3500" kern="1200" dirty="0"/>
            <a:t>B Tech-</a:t>
          </a:r>
          <a:r>
            <a:rPr lang="en-US" sz="3500" kern="1200" dirty="0" err="1"/>
            <a:t>I</a:t>
          </a:r>
          <a:r>
            <a:rPr lang="en-US" sz="3600" kern="1200" baseline="30000" dirty="0" err="1"/>
            <a:t>st</a:t>
          </a:r>
          <a:r>
            <a:rPr lang="en-US" sz="3600" kern="1200" baseline="30000" dirty="0"/>
            <a:t> </a:t>
          </a:r>
          <a:r>
            <a:rPr lang="en-US" sz="3500" kern="1200" dirty="0"/>
            <a:t>year</a:t>
          </a:r>
          <a:br>
            <a:rPr lang="en-US" sz="3500" kern="1200" dirty="0"/>
          </a:br>
          <a:r>
            <a:rPr lang="en-US" sz="3500" kern="1200" dirty="0"/>
            <a:t>MMMUT, Gorakhpur</a:t>
          </a:r>
          <a:endParaRPr lang="en-IN" sz="3500" kern="1200" dirty="0"/>
        </a:p>
      </dsp:txBody>
      <dsp:txXfrm>
        <a:off x="159636" y="190624"/>
        <a:ext cx="4510179" cy="2950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A6FD-8522-41DD-8B8C-3B9255213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AB46D5-8EEA-48DF-8B3D-3F574713C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3B7B1E-BD3A-43F1-B10A-262A8A9B2F70}"/>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9E32594E-FAA3-4C7E-AA0D-A4889920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4D06A-4988-453A-842C-84698126B5BD}"/>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42261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6F01-F0B4-4B78-9C11-8F04F9C0A7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23068-68CE-4E53-8DAB-557F2ACEA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F2D2F-F00B-4146-8BB7-A03D0422D8E8}"/>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38D3EFF6-E54C-4B7C-B686-2021D156B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D787D-43D8-49D9-AF72-0CF3E056EDD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401446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B0AE9-F69A-4CCF-A9CB-BC2FE74A7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6D1CB-F927-4AA7-B7A6-B93BBC94B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895C2-9B1D-4D9F-8B90-D96114CF83F1}"/>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6720CAA1-CDDC-45EB-B414-A284C85B6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19C2B-F050-47F7-825C-31119A2CB476}"/>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60294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FC13-1B4E-4B2B-AE8F-752C254CC5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76132-68BE-4943-B51D-17D194C22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E8508-585B-45E9-9E93-A407601D9813}"/>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383B2C9D-458B-409C-BBBC-3AABB6022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983CD-4245-4E17-9D67-027D40FAF82C}"/>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64590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6BED-0052-4E3B-837F-29D751BA7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894EAC-61B5-4604-8FE9-D3B20D148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78C73-EEC4-45F8-B704-08642B9F38EB}"/>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D2D11872-B037-4195-B7A2-D88D62552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72D1D-A71E-4948-813D-ECBABEEC5B31}"/>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6984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9FCF-4613-46CE-8FDA-FDE25A5F33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80FC36-EAA9-41FF-A289-F5AAD0AFF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21C7AA-AC32-477F-9616-65FD741532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322A9-68FE-4004-B693-C74992FB682F}"/>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6" name="Footer Placeholder 5">
            <a:extLst>
              <a:ext uri="{FF2B5EF4-FFF2-40B4-BE49-F238E27FC236}">
                <a16:creationId xmlns:a16="http://schemas.microsoft.com/office/drawing/2014/main" id="{4350D12E-DF18-4975-A16B-E7F9C0F18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CF42E-6979-4206-A64F-E915F273BC1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16254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97A-859B-426F-BAF0-333C9133EA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6AD21-9D9F-46E9-AE96-8E4713D37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E13D2-79ED-4342-9683-19F523C92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AF4FD-BA30-4CEF-9775-92D1AE7C1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CD4F2-A6F0-40CF-A19D-699610FEF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0A1F0A-EEE9-4AA4-B4B8-DEB21FEF8B2F}"/>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8" name="Footer Placeholder 7">
            <a:extLst>
              <a:ext uri="{FF2B5EF4-FFF2-40B4-BE49-F238E27FC236}">
                <a16:creationId xmlns:a16="http://schemas.microsoft.com/office/drawing/2014/main" id="{B628C0B5-A311-4611-A582-9C451207F8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D644EE-4997-4371-9AA9-A7DF92EB1B1A}"/>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338859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4EB7-E545-4E79-A229-084A39A5BE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03C134-D469-4C23-AF47-2B431DC3687E}"/>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4" name="Footer Placeholder 3">
            <a:extLst>
              <a:ext uri="{FF2B5EF4-FFF2-40B4-BE49-F238E27FC236}">
                <a16:creationId xmlns:a16="http://schemas.microsoft.com/office/drawing/2014/main" id="{6B4F2DBE-82DC-45E3-8E95-01C8EED4C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155C5D-C555-4AF3-948C-478EDC171BC6}"/>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80590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3853C-9A2A-4D9A-B2B4-5795F477EF26}"/>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3" name="Footer Placeholder 2">
            <a:extLst>
              <a:ext uri="{FF2B5EF4-FFF2-40B4-BE49-F238E27FC236}">
                <a16:creationId xmlns:a16="http://schemas.microsoft.com/office/drawing/2014/main" id="{345D0E6E-4143-42AB-A3EE-527D40C62A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8CEEA5-CA75-49C4-8045-0504F1700A64}"/>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0266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C79A-CDD5-4F0E-801F-A4C5685F9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283C84-4404-459D-82B6-5DE047F3E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EA557-59ED-4B06-8C38-A0F9F0F17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B0F9D-CADD-4597-BF02-685B96F2127C}"/>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6" name="Footer Placeholder 5">
            <a:extLst>
              <a:ext uri="{FF2B5EF4-FFF2-40B4-BE49-F238E27FC236}">
                <a16:creationId xmlns:a16="http://schemas.microsoft.com/office/drawing/2014/main" id="{E8806E77-2723-4EBD-BDBA-7201C54DB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523F5-5D65-49FE-BB57-11CD04563B0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68765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3639-9D24-49B3-AE7A-55C2068DD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FA554-E096-41B5-AF0C-00F755F69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C39C1-C90D-4A93-9217-8834C46D6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C24DA-2FDA-400B-AC0B-91FA017FF86E}"/>
              </a:ext>
            </a:extLst>
          </p:cNvPr>
          <p:cNvSpPr>
            <a:spLocks noGrp="1"/>
          </p:cNvSpPr>
          <p:nvPr>
            <p:ph type="dt" sz="half" idx="10"/>
          </p:nvPr>
        </p:nvSpPr>
        <p:spPr/>
        <p:txBody>
          <a:bodyPr/>
          <a:lstStyle/>
          <a:p>
            <a:fld id="{0DB4CE9E-326F-471B-AF36-6DC36949B251}" type="datetimeFigureOut">
              <a:rPr lang="en-IN" smtClean="0"/>
              <a:t>06-03-2021</a:t>
            </a:fld>
            <a:endParaRPr lang="en-IN"/>
          </a:p>
        </p:txBody>
      </p:sp>
      <p:sp>
        <p:nvSpPr>
          <p:cNvPr id="6" name="Footer Placeholder 5">
            <a:extLst>
              <a:ext uri="{FF2B5EF4-FFF2-40B4-BE49-F238E27FC236}">
                <a16:creationId xmlns:a16="http://schemas.microsoft.com/office/drawing/2014/main" id="{3F6E7455-9C98-4A52-B592-FB6BB81A5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4DD90-248D-4E8D-908B-B2D618B7E49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0810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66A5D-A0AD-4048-B53F-7FA3C81EF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06B72-D0DA-4832-B368-943502461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6AEF6-C185-4C48-AE61-3F771F754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CE9E-326F-471B-AF36-6DC36949B251}" type="datetimeFigureOut">
              <a:rPr lang="en-IN" smtClean="0"/>
              <a:t>06-03-2021</a:t>
            </a:fld>
            <a:endParaRPr lang="en-IN"/>
          </a:p>
        </p:txBody>
      </p:sp>
      <p:sp>
        <p:nvSpPr>
          <p:cNvPr id="5" name="Footer Placeholder 4">
            <a:extLst>
              <a:ext uri="{FF2B5EF4-FFF2-40B4-BE49-F238E27FC236}">
                <a16:creationId xmlns:a16="http://schemas.microsoft.com/office/drawing/2014/main" id="{0E2CB005-7609-43BD-B767-9A1C6F8A9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46C1F4-7DCC-4112-A53A-10A4F273A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71E15-C218-489A-B8EA-E7AEE19508FA}" type="slidenum">
              <a:rPr lang="en-IN" smtClean="0"/>
              <a:t>‹#›</a:t>
            </a:fld>
            <a:endParaRPr lang="en-IN"/>
          </a:p>
        </p:txBody>
      </p:sp>
    </p:spTree>
    <p:extLst>
      <p:ext uri="{BB962C8B-B14F-4D97-AF65-F5344CB8AC3E}">
        <p14:creationId xmlns:p14="http://schemas.microsoft.com/office/powerpoint/2010/main" val="407521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support/knowledgecenter/SSGMCP_5.3.0/com.ibm.cics.ts.doc/dfhtm/topics/dfhtmc0021.html?view=kc" TargetMode="External"/><Relationship Id="rId2" Type="http://schemas.openxmlformats.org/officeDocument/2006/relationships/hyperlink" Target="https://www.ibm.com/support/knowledgecenter/SSGMCP_5.3.0/com.ibm.cics.ts.internet.doc/topics/dfhtl25.html?view=kc" TargetMode="External"/><Relationship Id="rId1" Type="http://schemas.openxmlformats.org/officeDocument/2006/relationships/slideLayout" Target="../slideLayouts/slideLayout2.xml"/><Relationship Id="rId4" Type="http://schemas.openxmlformats.org/officeDocument/2006/relationships/hyperlink" Target="https://www.ibm.com/support/knowledgecenter/SSGMCP_5.3.0/com.ibm.cics.ts.doc/dfhtm/topics/dfhtmc0022.html?view=k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0ABDFA-D436-46AB-A9FE-6F2215BA6F4A}"/>
              </a:ext>
            </a:extLst>
          </p:cNvPr>
          <p:cNvSpPr>
            <a:spLocks noGrp="1"/>
          </p:cNvSpPr>
          <p:nvPr>
            <p:ph type="subTitle" idx="1"/>
          </p:nvPr>
        </p:nvSpPr>
        <p:spPr>
          <a:xfrm>
            <a:off x="7315200" y="4265405"/>
            <a:ext cx="3869213" cy="1975597"/>
          </a:xfrm>
        </p:spPr>
        <p:txBody>
          <a:bodyPr>
            <a:normAutofit/>
          </a:bodyPr>
          <a:lstStyle/>
          <a:p>
            <a:r>
              <a:rPr lang="en-US" sz="1800" dirty="0"/>
              <a:t>A</a:t>
            </a:r>
          </a:p>
          <a:p>
            <a:r>
              <a:rPr lang="en-US" sz="1800" dirty="0"/>
              <a:t>PDF on UNIT-4</a:t>
            </a:r>
          </a:p>
          <a:p>
            <a:pPr marL="285750" indent="-285750">
              <a:buFont typeface="Wingdings" panose="05000000000000000000" pitchFamily="2" charset="2"/>
              <a:buChar char="v"/>
            </a:pPr>
            <a:r>
              <a:rPr lang="en-US" sz="1800" dirty="0"/>
              <a:t>Network Basics</a:t>
            </a:r>
          </a:p>
        </p:txBody>
      </p:sp>
      <p:pic>
        <p:nvPicPr>
          <p:cNvPr id="5" name="Content Placeholder 3">
            <a:extLst>
              <a:ext uri="{FF2B5EF4-FFF2-40B4-BE49-F238E27FC236}">
                <a16:creationId xmlns:a16="http://schemas.microsoft.com/office/drawing/2014/main" id="{09E86965-4038-44D6-A1B0-FA8BFFC573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15" name="Content Placeholder 3">
            <a:extLst>
              <a:ext uri="{FF2B5EF4-FFF2-40B4-BE49-F238E27FC236}">
                <a16:creationId xmlns:a16="http://schemas.microsoft.com/office/drawing/2014/main" id="{7EE50EA3-E292-461A-907C-B9AA1C529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 b="3"/>
          <a:stretch/>
        </p:blipFill>
        <p:spPr>
          <a:xfrm>
            <a:off x="784240" y="7511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7" name="Diagram 16">
            <a:extLst>
              <a:ext uri="{FF2B5EF4-FFF2-40B4-BE49-F238E27FC236}">
                <a16:creationId xmlns:a16="http://schemas.microsoft.com/office/drawing/2014/main" id="{F7D8FD39-CB59-48DE-A408-E21FF6669D65}"/>
              </a:ext>
            </a:extLst>
          </p:cNvPr>
          <p:cNvGraphicFramePr/>
          <p:nvPr>
            <p:extLst>
              <p:ext uri="{D42A27DB-BD31-4B8C-83A1-F6EECF244321}">
                <p14:modId xmlns:p14="http://schemas.microsoft.com/office/powerpoint/2010/main" val="1732589362"/>
              </p:ext>
            </p:extLst>
          </p:nvPr>
        </p:nvGraphicFramePr>
        <p:xfrm>
          <a:off x="6365291" y="372862"/>
          <a:ext cx="4829451" cy="333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51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8640-CCB5-4E42-91A3-A7FF5E305187}"/>
              </a:ext>
            </a:extLst>
          </p:cNvPr>
          <p:cNvSpPr>
            <a:spLocks noGrp="1"/>
          </p:cNvSpPr>
          <p:nvPr>
            <p:ph type="title"/>
          </p:nvPr>
        </p:nvSpPr>
        <p:spPr/>
        <p:txBody>
          <a:bodyPr/>
          <a:lstStyle/>
          <a:p>
            <a:r>
              <a:rPr lang="en-US" dirty="0"/>
              <a:t>TCP/IP vs OSI</a:t>
            </a:r>
            <a:endParaRPr lang="en-IN" dirty="0"/>
          </a:p>
        </p:txBody>
      </p:sp>
      <p:graphicFrame>
        <p:nvGraphicFramePr>
          <p:cNvPr id="4" name="Content Placeholder 3">
            <a:extLst>
              <a:ext uri="{FF2B5EF4-FFF2-40B4-BE49-F238E27FC236}">
                <a16:creationId xmlns:a16="http://schemas.microsoft.com/office/drawing/2014/main" id="{3DDED63D-064E-4648-A14C-D30F0BC45A11}"/>
              </a:ext>
            </a:extLst>
          </p:cNvPr>
          <p:cNvGraphicFramePr>
            <a:graphicFrameLocks noGrp="1"/>
          </p:cNvGraphicFramePr>
          <p:nvPr>
            <p:ph idx="1"/>
          </p:nvPr>
        </p:nvGraphicFramePr>
        <p:xfrm>
          <a:off x="3094467" y="1774880"/>
          <a:ext cx="6003066" cy="4452828"/>
        </p:xfrm>
        <a:graphic>
          <a:graphicData uri="http://schemas.openxmlformats.org/drawingml/2006/table">
            <a:tbl>
              <a:tblPr/>
              <a:tblGrid>
                <a:gridCol w="3001533">
                  <a:extLst>
                    <a:ext uri="{9D8B030D-6E8A-4147-A177-3AD203B41FA5}">
                      <a16:colId xmlns:a16="http://schemas.microsoft.com/office/drawing/2014/main" val="2215621549"/>
                    </a:ext>
                  </a:extLst>
                </a:gridCol>
                <a:gridCol w="3001533">
                  <a:extLst>
                    <a:ext uri="{9D8B030D-6E8A-4147-A177-3AD203B41FA5}">
                      <a16:colId xmlns:a16="http://schemas.microsoft.com/office/drawing/2014/main" val="1294394068"/>
                    </a:ext>
                  </a:extLst>
                </a:gridCol>
              </a:tblGrid>
              <a:tr h="279230">
                <a:tc>
                  <a:txBody>
                    <a:bodyPr/>
                    <a:lstStyle/>
                    <a:p>
                      <a:pPr algn="l" fontAlgn="base"/>
                      <a:r>
                        <a:rPr lang="en-IN" sz="1400" b="0">
                          <a:effectLst/>
                        </a:rPr>
                        <a:t>TCP/IP</a:t>
                      </a:r>
                    </a:p>
                  </a:txBody>
                  <a:tcPr marL="69808" marR="69808" marT="34904" marB="34904" anchor="ctr">
                    <a:lnL>
                      <a:noFill/>
                    </a:lnL>
                    <a:lnR>
                      <a:noFill/>
                    </a:lnR>
                    <a:lnT>
                      <a:noFill/>
                    </a:lnT>
                    <a:lnB>
                      <a:noFill/>
                    </a:lnB>
                    <a:solidFill>
                      <a:srgbClr val="FFFFFF"/>
                    </a:solidFill>
                  </a:tcPr>
                </a:tc>
                <a:tc>
                  <a:txBody>
                    <a:bodyPr/>
                    <a:lstStyle/>
                    <a:p>
                      <a:pPr algn="l" fontAlgn="base"/>
                      <a:r>
                        <a:rPr lang="en-IN" sz="1400" b="0">
                          <a:effectLst/>
                        </a:rPr>
                        <a:t>OSI</a:t>
                      </a:r>
                    </a:p>
                  </a:txBody>
                  <a:tcPr marL="69808" marR="69808" marT="34904" marB="34904" anchor="ctr">
                    <a:lnL>
                      <a:noFill/>
                    </a:lnL>
                    <a:lnR>
                      <a:noFill/>
                    </a:lnR>
                    <a:lnT>
                      <a:noFill/>
                    </a:lnT>
                    <a:lnB>
                      <a:noFill/>
                    </a:lnB>
                    <a:solidFill>
                      <a:srgbClr val="FFFFFF"/>
                    </a:solidFill>
                  </a:tcPr>
                </a:tc>
                <a:extLst>
                  <a:ext uri="{0D108BD9-81ED-4DB2-BD59-A6C34878D82A}">
                    <a16:rowId xmlns:a16="http://schemas.microsoft.com/office/drawing/2014/main" val="3699708942"/>
                  </a:ext>
                </a:extLst>
              </a:tr>
              <a:tr h="349038">
                <a:tc>
                  <a:txBody>
                    <a:bodyPr/>
                    <a:lstStyle/>
                    <a:p>
                      <a:pPr algn="l" fontAlgn="base"/>
                      <a:r>
                        <a:rPr lang="en-IN" sz="1000" b="0">
                          <a:effectLst/>
                        </a:rPr>
                        <a:t>TCP refers to Transmission Control Protocol.</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refers to Open Systems Interconnection.</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3999803713"/>
                  </a:ext>
                </a:extLst>
              </a:tr>
              <a:tr h="349038">
                <a:tc>
                  <a:txBody>
                    <a:bodyPr/>
                    <a:lstStyle/>
                    <a:p>
                      <a:pPr algn="l" fontAlgn="base"/>
                      <a:r>
                        <a:rPr lang="en-IN" sz="1000" b="0">
                          <a:effectLst/>
                        </a:rPr>
                        <a:t>TCP/IP has 4 layers.</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has 7 layers.</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914277573"/>
                  </a:ext>
                </a:extLst>
              </a:tr>
              <a:tr h="349038">
                <a:tc>
                  <a:txBody>
                    <a:bodyPr/>
                    <a:lstStyle/>
                    <a:p>
                      <a:pPr algn="l" fontAlgn="base"/>
                      <a:r>
                        <a:rPr lang="en-IN" sz="1000" b="0">
                          <a:effectLst/>
                        </a:rPr>
                        <a:t>TCP/IP is more reliable</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is less reliable</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3222169053"/>
                  </a:ext>
                </a:extLst>
              </a:tr>
              <a:tr h="349038">
                <a:tc>
                  <a:txBody>
                    <a:bodyPr/>
                    <a:lstStyle/>
                    <a:p>
                      <a:pPr algn="l" fontAlgn="base"/>
                      <a:r>
                        <a:rPr lang="en-IN" sz="1000" b="0">
                          <a:effectLst/>
                        </a:rPr>
                        <a:t>TCP/IP does not have very strict boundaries.</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has strict boundaries</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1254254418"/>
                  </a:ext>
                </a:extLst>
              </a:tr>
              <a:tr h="349038">
                <a:tc>
                  <a:txBody>
                    <a:bodyPr/>
                    <a:lstStyle/>
                    <a:p>
                      <a:pPr algn="l" fontAlgn="base"/>
                      <a:r>
                        <a:rPr lang="en-IN" sz="1000" b="0">
                          <a:effectLst/>
                        </a:rPr>
                        <a:t>TCP/IP follow a horizontal approach.</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follows a vertical approach.</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3086311422"/>
                  </a:ext>
                </a:extLst>
              </a:tr>
              <a:tr h="494470">
                <a:tc>
                  <a:txBody>
                    <a:bodyPr/>
                    <a:lstStyle/>
                    <a:p>
                      <a:pPr algn="l" fontAlgn="base"/>
                      <a:r>
                        <a:rPr lang="en-IN" sz="1000" b="0">
                          <a:effectLst/>
                        </a:rPr>
                        <a:t>TCP/IP uses both session and presentation layer in the application layer itself.</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uses different session and presentation layers.</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4251157141"/>
                  </a:ext>
                </a:extLst>
              </a:tr>
              <a:tr h="349038">
                <a:tc>
                  <a:txBody>
                    <a:bodyPr/>
                    <a:lstStyle/>
                    <a:p>
                      <a:pPr algn="l" fontAlgn="base"/>
                      <a:r>
                        <a:rPr lang="en-IN" sz="1000" b="0">
                          <a:effectLst/>
                        </a:rPr>
                        <a:t>TCP/IP developed protocols then model.</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OSI developed model then protocol.</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1910288463"/>
                  </a:ext>
                </a:extLst>
              </a:tr>
              <a:tr h="494470">
                <a:tc>
                  <a:txBody>
                    <a:bodyPr/>
                    <a:lstStyle/>
                    <a:p>
                      <a:pPr algn="l" fontAlgn="base"/>
                      <a:r>
                        <a:rPr lang="en-IN" sz="1000" b="0">
                          <a:effectLst/>
                        </a:rPr>
                        <a:t>Transport layer in TCP/IP does not provide assurance delivery of packets.</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In OSI model, transport layer provides assurance delivery of packets.</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2737863973"/>
                  </a:ext>
                </a:extLst>
              </a:tr>
              <a:tr h="494470">
                <a:tc>
                  <a:txBody>
                    <a:bodyPr/>
                    <a:lstStyle/>
                    <a:p>
                      <a:pPr algn="l" fontAlgn="base"/>
                      <a:r>
                        <a:rPr lang="en-IN" sz="1000" b="0">
                          <a:effectLst/>
                        </a:rPr>
                        <a:t>TCP/IP model network layer only provides connection less services.</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a:effectLst/>
                        </a:rPr>
                        <a:t>Connection less and connection oriented both services are provided by network layer in OSI model.</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516166911"/>
                  </a:ext>
                </a:extLst>
              </a:tr>
              <a:tr h="494470">
                <a:tc>
                  <a:txBody>
                    <a:bodyPr/>
                    <a:lstStyle/>
                    <a:p>
                      <a:pPr algn="l" fontAlgn="base"/>
                      <a:r>
                        <a:rPr lang="en-IN" sz="1000" b="0">
                          <a:effectLst/>
                        </a:rPr>
                        <a:t>Protocols cannot be replaced easily in TCP/IP model.</a:t>
                      </a:r>
                    </a:p>
                  </a:txBody>
                  <a:tcPr marL="72716" marR="72716" marT="101803" marB="101803" anchor="ctr">
                    <a:lnL>
                      <a:noFill/>
                    </a:lnL>
                    <a:lnR>
                      <a:noFill/>
                    </a:lnR>
                    <a:lnT>
                      <a:noFill/>
                    </a:lnT>
                    <a:lnB>
                      <a:noFill/>
                    </a:lnB>
                    <a:solidFill>
                      <a:srgbClr val="FFFFFF"/>
                    </a:solidFill>
                  </a:tcPr>
                </a:tc>
                <a:tc>
                  <a:txBody>
                    <a:bodyPr/>
                    <a:lstStyle/>
                    <a:p>
                      <a:pPr algn="l" fontAlgn="base"/>
                      <a:r>
                        <a:rPr lang="en-IN" sz="1000" b="0" dirty="0">
                          <a:effectLst/>
                        </a:rPr>
                        <a:t>While in OSI model, Protocols are better covered and is easy to replace with the change in technology.</a:t>
                      </a:r>
                    </a:p>
                  </a:txBody>
                  <a:tcPr marL="72716" marR="72716" marT="101803" marB="101803" anchor="ctr">
                    <a:lnL>
                      <a:noFill/>
                    </a:lnL>
                    <a:lnR>
                      <a:noFill/>
                    </a:lnR>
                    <a:lnT>
                      <a:noFill/>
                    </a:lnT>
                    <a:lnB>
                      <a:noFill/>
                    </a:lnB>
                    <a:solidFill>
                      <a:srgbClr val="FFFFFF"/>
                    </a:solidFill>
                  </a:tcPr>
                </a:tc>
                <a:extLst>
                  <a:ext uri="{0D108BD9-81ED-4DB2-BD59-A6C34878D82A}">
                    <a16:rowId xmlns:a16="http://schemas.microsoft.com/office/drawing/2014/main" val="1684441098"/>
                  </a:ext>
                </a:extLst>
              </a:tr>
            </a:tbl>
          </a:graphicData>
        </a:graphic>
      </p:graphicFrame>
    </p:spTree>
    <p:extLst>
      <p:ext uri="{BB962C8B-B14F-4D97-AF65-F5344CB8AC3E}">
        <p14:creationId xmlns:p14="http://schemas.microsoft.com/office/powerpoint/2010/main" val="310980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4BAB-2E52-4417-BE09-9DA211A1BFD1}"/>
              </a:ext>
            </a:extLst>
          </p:cNvPr>
          <p:cNvSpPr>
            <a:spLocks noGrp="1"/>
          </p:cNvSpPr>
          <p:nvPr>
            <p:ph type="title"/>
          </p:nvPr>
        </p:nvSpPr>
        <p:spPr/>
        <p:txBody>
          <a:bodyPr/>
          <a:lstStyle/>
          <a:p>
            <a:r>
              <a:rPr lang="en-US" dirty="0"/>
              <a:t>Layers of TCP/IP &amp; OSI </a:t>
            </a:r>
            <a:endParaRPr lang="en-IN" dirty="0"/>
          </a:p>
        </p:txBody>
      </p:sp>
      <p:pic>
        <p:nvPicPr>
          <p:cNvPr id="1026" name="Picture 2" descr="Lightbox">
            <a:extLst>
              <a:ext uri="{FF2B5EF4-FFF2-40B4-BE49-F238E27FC236}">
                <a16:creationId xmlns:a16="http://schemas.microsoft.com/office/drawing/2014/main" id="{17401E2F-9CFA-4AC9-A176-951DED00F1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4174" y="2155371"/>
            <a:ext cx="6649033" cy="32794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5B6FC16E-9A40-46E7-8485-702F6DD7252C}"/>
              </a:ext>
            </a:extLst>
          </p:cNvPr>
          <p:cNvGraphicFramePr>
            <a:graphicFrameLocks noGrp="1"/>
          </p:cNvGraphicFramePr>
          <p:nvPr>
            <p:extLst>
              <p:ext uri="{D42A27DB-BD31-4B8C-83A1-F6EECF244321}">
                <p14:modId xmlns:p14="http://schemas.microsoft.com/office/powerpoint/2010/main" val="3541016919"/>
              </p:ext>
            </p:extLst>
          </p:nvPr>
        </p:nvGraphicFramePr>
        <p:xfrm>
          <a:off x="9427099" y="2633116"/>
          <a:ext cx="604668" cy="2560320"/>
        </p:xfrm>
        <a:graphic>
          <a:graphicData uri="http://schemas.openxmlformats.org/drawingml/2006/table">
            <a:tbl>
              <a:tblPr firstRow="1" bandRow="1">
                <a:tableStyleId>{5C22544A-7EE6-4342-B048-85BDC9FD1C3A}</a:tableStyleId>
              </a:tblPr>
              <a:tblGrid>
                <a:gridCol w="604668">
                  <a:extLst>
                    <a:ext uri="{9D8B030D-6E8A-4147-A177-3AD203B41FA5}">
                      <a16:colId xmlns:a16="http://schemas.microsoft.com/office/drawing/2014/main" val="3735510202"/>
                    </a:ext>
                  </a:extLst>
                </a:gridCol>
              </a:tblGrid>
              <a:tr h="333547">
                <a:tc>
                  <a:txBody>
                    <a:bodyPr/>
                    <a:lstStyle/>
                    <a:p>
                      <a:r>
                        <a:rPr lang="en-US" dirty="0"/>
                        <a:t>7</a:t>
                      </a:r>
                      <a:endParaRPr lang="en-IN" dirty="0"/>
                    </a:p>
                  </a:txBody>
                  <a:tcPr/>
                </a:tc>
                <a:extLst>
                  <a:ext uri="{0D108BD9-81ED-4DB2-BD59-A6C34878D82A}">
                    <a16:rowId xmlns:a16="http://schemas.microsoft.com/office/drawing/2014/main" val="969181777"/>
                  </a:ext>
                </a:extLst>
              </a:tr>
              <a:tr h="333547">
                <a:tc>
                  <a:txBody>
                    <a:bodyPr/>
                    <a:lstStyle/>
                    <a:p>
                      <a:r>
                        <a:rPr lang="en-US" dirty="0"/>
                        <a:t>6</a:t>
                      </a:r>
                      <a:endParaRPr lang="en-IN" dirty="0"/>
                    </a:p>
                  </a:txBody>
                  <a:tcPr/>
                </a:tc>
                <a:extLst>
                  <a:ext uri="{0D108BD9-81ED-4DB2-BD59-A6C34878D82A}">
                    <a16:rowId xmlns:a16="http://schemas.microsoft.com/office/drawing/2014/main" val="455324045"/>
                  </a:ext>
                </a:extLst>
              </a:tr>
              <a:tr h="333547">
                <a:tc>
                  <a:txBody>
                    <a:bodyPr/>
                    <a:lstStyle/>
                    <a:p>
                      <a:r>
                        <a:rPr lang="en-US" dirty="0"/>
                        <a:t>5</a:t>
                      </a:r>
                      <a:endParaRPr lang="en-IN" dirty="0"/>
                    </a:p>
                  </a:txBody>
                  <a:tcPr/>
                </a:tc>
                <a:extLst>
                  <a:ext uri="{0D108BD9-81ED-4DB2-BD59-A6C34878D82A}">
                    <a16:rowId xmlns:a16="http://schemas.microsoft.com/office/drawing/2014/main" val="4114471342"/>
                  </a:ext>
                </a:extLst>
              </a:tr>
              <a:tr h="333547">
                <a:tc>
                  <a:txBody>
                    <a:bodyPr/>
                    <a:lstStyle/>
                    <a:p>
                      <a:r>
                        <a:rPr lang="en-US" dirty="0"/>
                        <a:t>4</a:t>
                      </a:r>
                      <a:endParaRPr lang="en-IN" dirty="0"/>
                    </a:p>
                  </a:txBody>
                  <a:tcPr/>
                </a:tc>
                <a:extLst>
                  <a:ext uri="{0D108BD9-81ED-4DB2-BD59-A6C34878D82A}">
                    <a16:rowId xmlns:a16="http://schemas.microsoft.com/office/drawing/2014/main" val="4181419595"/>
                  </a:ext>
                </a:extLst>
              </a:tr>
              <a:tr h="333547">
                <a:tc>
                  <a:txBody>
                    <a:bodyPr/>
                    <a:lstStyle/>
                    <a:p>
                      <a:r>
                        <a:rPr lang="en-US" dirty="0"/>
                        <a:t>3</a:t>
                      </a:r>
                      <a:endParaRPr lang="en-IN" dirty="0"/>
                    </a:p>
                  </a:txBody>
                  <a:tcPr/>
                </a:tc>
                <a:extLst>
                  <a:ext uri="{0D108BD9-81ED-4DB2-BD59-A6C34878D82A}">
                    <a16:rowId xmlns:a16="http://schemas.microsoft.com/office/drawing/2014/main" val="4013192345"/>
                  </a:ext>
                </a:extLst>
              </a:tr>
              <a:tr h="333547">
                <a:tc>
                  <a:txBody>
                    <a:bodyPr/>
                    <a:lstStyle/>
                    <a:p>
                      <a:r>
                        <a:rPr lang="en-US" dirty="0"/>
                        <a:t>2</a:t>
                      </a:r>
                      <a:endParaRPr lang="en-IN" dirty="0"/>
                    </a:p>
                  </a:txBody>
                  <a:tcPr/>
                </a:tc>
                <a:extLst>
                  <a:ext uri="{0D108BD9-81ED-4DB2-BD59-A6C34878D82A}">
                    <a16:rowId xmlns:a16="http://schemas.microsoft.com/office/drawing/2014/main" val="2658780806"/>
                  </a:ext>
                </a:extLst>
              </a:tr>
              <a:tr h="333547">
                <a:tc>
                  <a:txBody>
                    <a:bodyPr/>
                    <a:lstStyle/>
                    <a:p>
                      <a:r>
                        <a:rPr lang="en-US" dirty="0"/>
                        <a:t>1</a:t>
                      </a:r>
                      <a:endParaRPr lang="en-IN" dirty="0"/>
                    </a:p>
                  </a:txBody>
                  <a:tcPr/>
                </a:tc>
                <a:extLst>
                  <a:ext uri="{0D108BD9-81ED-4DB2-BD59-A6C34878D82A}">
                    <a16:rowId xmlns:a16="http://schemas.microsoft.com/office/drawing/2014/main" val="3391580277"/>
                  </a:ext>
                </a:extLst>
              </a:tr>
            </a:tbl>
          </a:graphicData>
        </a:graphic>
      </p:graphicFrame>
    </p:spTree>
    <p:extLst>
      <p:ext uri="{BB962C8B-B14F-4D97-AF65-F5344CB8AC3E}">
        <p14:creationId xmlns:p14="http://schemas.microsoft.com/office/powerpoint/2010/main" val="245781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750F5E-BDFA-40E2-9BFF-6CE302CA6D88}"/>
              </a:ext>
            </a:extLst>
          </p:cNvPr>
          <p:cNvSpPr>
            <a:spLocks noGrp="1"/>
          </p:cNvSpPr>
          <p:nvPr>
            <p:ph idx="1"/>
          </p:nvPr>
        </p:nvSpPr>
        <p:spPr>
          <a:xfrm>
            <a:off x="838200" y="133350"/>
            <a:ext cx="10515600" cy="6043613"/>
          </a:xfrm>
        </p:spPr>
        <p:txBody>
          <a:bodyPr>
            <a:normAutofit fontScale="85000" lnSpcReduction="20000"/>
          </a:bodyPr>
          <a:lstStyle/>
          <a:p>
            <a:pPr marL="0" indent="0" algn="l" fontAlgn="base">
              <a:buNone/>
            </a:pPr>
            <a:r>
              <a:rPr lang="en-IN" sz="2300" b="1" i="0" dirty="0">
                <a:solidFill>
                  <a:srgbClr val="40424E"/>
                </a:solidFill>
                <a:effectLst/>
                <a:latin typeface="urw-din"/>
              </a:rPr>
              <a:t>1. Network Access Layer –</a:t>
            </a:r>
          </a:p>
          <a:p>
            <a:pPr marL="0" indent="0" algn="just" fontAlgn="base">
              <a:buNone/>
            </a:pPr>
            <a:r>
              <a:rPr lang="en-IN" sz="2300" b="0" i="0" dirty="0">
                <a:solidFill>
                  <a:srgbClr val="40424E"/>
                </a:solidFill>
                <a:effectLst/>
                <a:latin typeface="urw-din"/>
              </a:rPr>
              <a:t>This layer corresponds to the combination of Data Link Layer and Physical Layer of the OSI model. It looks out for hardware addressing and the protocols present in this layer allows for the physical transmission of data.</a:t>
            </a:r>
          </a:p>
          <a:p>
            <a:pPr marL="0" indent="0" algn="just" fontAlgn="base">
              <a:buNone/>
            </a:pPr>
            <a:r>
              <a:rPr lang="en-IN" sz="2300" b="0" i="0" dirty="0">
                <a:solidFill>
                  <a:srgbClr val="40424E"/>
                </a:solidFill>
                <a:effectLst/>
                <a:latin typeface="urw-din"/>
              </a:rPr>
              <a:t>We just talked about ARP being a protocol of Internet layer, but there is a conflict about declaring it as a protocol of Internet Layer or Network access layer. It is described as residing in layer 3, being encapsulated by layer 2 protocols.</a:t>
            </a:r>
          </a:p>
          <a:p>
            <a:pPr marL="0" indent="0" algn="just" fontAlgn="base">
              <a:buNone/>
            </a:pPr>
            <a:endParaRPr lang="en-IN" sz="2300" b="1" i="0" dirty="0">
              <a:solidFill>
                <a:srgbClr val="40424E"/>
              </a:solidFill>
              <a:effectLst/>
              <a:latin typeface="urw-din"/>
            </a:endParaRPr>
          </a:p>
          <a:p>
            <a:pPr marL="0" indent="0" algn="just" fontAlgn="base">
              <a:buNone/>
            </a:pPr>
            <a:r>
              <a:rPr lang="en-IN" sz="2300" b="1" i="0" dirty="0">
                <a:solidFill>
                  <a:srgbClr val="40424E"/>
                </a:solidFill>
                <a:effectLst/>
                <a:latin typeface="urw-din"/>
              </a:rPr>
              <a:t>2. Internet Layer –</a:t>
            </a:r>
          </a:p>
          <a:p>
            <a:pPr marL="0" indent="0" algn="just" fontAlgn="base">
              <a:buNone/>
            </a:pPr>
            <a:r>
              <a:rPr lang="en-IN" sz="2300" b="0" i="0" dirty="0">
                <a:solidFill>
                  <a:srgbClr val="40424E"/>
                </a:solidFill>
                <a:effectLst/>
                <a:latin typeface="urw-din"/>
              </a:rPr>
              <a:t>This layer parallels the functions of OSI’s Network layer. It defines the protocols which are responsible for logical transmission of data over the entire network. The main protocols residing at this layer are :</a:t>
            </a:r>
          </a:p>
          <a:p>
            <a:pPr algn="just" fontAlgn="base">
              <a:buFont typeface="+mj-lt"/>
              <a:buAutoNum type="arabicPeriod"/>
            </a:pPr>
            <a:r>
              <a:rPr lang="en-IN" sz="2300" b="1" i="0" dirty="0">
                <a:solidFill>
                  <a:srgbClr val="40424E"/>
                </a:solidFill>
                <a:effectLst/>
                <a:latin typeface="urw-din"/>
              </a:rPr>
              <a:t>IP –</a:t>
            </a:r>
            <a:r>
              <a:rPr lang="en-IN" sz="2300" b="0" i="0" dirty="0">
                <a:solidFill>
                  <a:srgbClr val="40424E"/>
                </a:solidFill>
                <a:effectLst/>
                <a:latin typeface="urw-din"/>
              </a:rPr>
              <a:t> stands for Internet Protocol and it is responsible for delivering packets from the source host to the destination host by looking at the IP addresses in the packet headers. IP has 2 versions:</a:t>
            </a:r>
            <a:br>
              <a:rPr lang="en-IN" sz="2300" b="0" i="0" dirty="0">
                <a:solidFill>
                  <a:srgbClr val="40424E"/>
                </a:solidFill>
                <a:effectLst/>
                <a:latin typeface="urw-din"/>
              </a:rPr>
            </a:br>
            <a:r>
              <a:rPr lang="en-IN" sz="2300" b="0" i="0" dirty="0">
                <a:solidFill>
                  <a:srgbClr val="40424E"/>
                </a:solidFill>
                <a:effectLst/>
                <a:latin typeface="urw-din"/>
              </a:rPr>
              <a:t>IPv4 and IPv6. IPv4 is the one that most of the websites are using currently. But IPv6 is growing as the number of IPv4 addresses are limited in number when compared to the number of users.</a:t>
            </a:r>
          </a:p>
          <a:p>
            <a:pPr algn="just" fontAlgn="base">
              <a:buFont typeface="+mj-lt"/>
              <a:buAutoNum type="arabicPeriod"/>
            </a:pPr>
            <a:r>
              <a:rPr lang="en-IN" sz="2300" b="1" i="0" dirty="0">
                <a:solidFill>
                  <a:srgbClr val="40424E"/>
                </a:solidFill>
                <a:effectLst/>
                <a:latin typeface="urw-din"/>
              </a:rPr>
              <a:t>ICMP –</a:t>
            </a:r>
            <a:r>
              <a:rPr lang="en-IN" sz="2300" b="0" i="0" dirty="0">
                <a:solidFill>
                  <a:srgbClr val="40424E"/>
                </a:solidFill>
                <a:effectLst/>
                <a:latin typeface="urw-din"/>
              </a:rPr>
              <a:t> stands for Internet Control Message Protocol. It is encapsulated within IP datagrams and is responsible for providing hosts with information about network problems.</a:t>
            </a:r>
          </a:p>
          <a:p>
            <a:pPr algn="just" fontAlgn="base">
              <a:buFont typeface="+mj-lt"/>
              <a:buAutoNum type="arabicPeriod"/>
            </a:pPr>
            <a:r>
              <a:rPr lang="en-IN" sz="2300" b="1" i="0" dirty="0">
                <a:solidFill>
                  <a:srgbClr val="40424E"/>
                </a:solidFill>
                <a:effectLst/>
                <a:latin typeface="urw-din"/>
              </a:rPr>
              <a:t>ARP –</a:t>
            </a:r>
            <a:r>
              <a:rPr lang="en-IN" sz="2300" b="0" i="0" dirty="0">
                <a:solidFill>
                  <a:srgbClr val="40424E"/>
                </a:solidFill>
                <a:effectLst/>
                <a:latin typeface="urw-din"/>
              </a:rPr>
              <a:t> stands for Address Resolution Protocol. Its job is to find the hardware address of a host from a known IP address. ARP has several types: Reverse ARP, Proxy ARP, Gratuitous ARP and Inverse ARP.</a:t>
            </a:r>
          </a:p>
          <a:p>
            <a:endParaRPr lang="en-IN" dirty="0"/>
          </a:p>
        </p:txBody>
      </p:sp>
    </p:spTree>
    <p:extLst>
      <p:ext uri="{BB962C8B-B14F-4D97-AF65-F5344CB8AC3E}">
        <p14:creationId xmlns:p14="http://schemas.microsoft.com/office/powerpoint/2010/main" val="186775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B7BC6-06D8-4CED-895D-3216DEC07E20}"/>
              </a:ext>
            </a:extLst>
          </p:cNvPr>
          <p:cNvSpPr>
            <a:spLocks noGrp="1"/>
          </p:cNvSpPr>
          <p:nvPr>
            <p:ph idx="1"/>
          </p:nvPr>
        </p:nvSpPr>
        <p:spPr>
          <a:xfrm>
            <a:off x="838200" y="736847"/>
            <a:ext cx="10515600" cy="5440116"/>
          </a:xfrm>
        </p:spPr>
        <p:txBody>
          <a:bodyPr>
            <a:normAutofit/>
          </a:bodyPr>
          <a:lstStyle/>
          <a:p>
            <a:pPr marL="0" indent="0" algn="just" fontAlgn="base">
              <a:buNone/>
            </a:pPr>
            <a:r>
              <a:rPr lang="en-IN" sz="1900" b="1" i="0" dirty="0">
                <a:solidFill>
                  <a:srgbClr val="40424E"/>
                </a:solidFill>
                <a:effectLst/>
                <a:latin typeface="urw-din"/>
              </a:rPr>
              <a:t>3. Host-to-Host Layer –</a:t>
            </a:r>
          </a:p>
          <a:p>
            <a:pPr marL="0" indent="0" algn="just" fontAlgn="base">
              <a:buNone/>
            </a:pPr>
            <a:r>
              <a:rPr lang="en-IN" sz="1900" b="0" i="0" dirty="0">
                <a:solidFill>
                  <a:srgbClr val="40424E"/>
                </a:solidFill>
                <a:effectLst/>
                <a:latin typeface="urw-din"/>
              </a:rPr>
              <a:t>This layer is analogous to the transport layer of the OSI model. It is responsible for end-to-end communication and error-free delivery of data. It shields the upper-layer applications from the complexities of data. The two main protocols present in this layer are :</a:t>
            </a:r>
          </a:p>
          <a:p>
            <a:pPr algn="just" fontAlgn="base">
              <a:buFont typeface="+mj-lt"/>
              <a:buAutoNum type="arabicPeriod"/>
            </a:pPr>
            <a:r>
              <a:rPr lang="en-IN" sz="1900" b="1" i="0" dirty="0">
                <a:solidFill>
                  <a:srgbClr val="40424E"/>
                </a:solidFill>
                <a:effectLst/>
                <a:latin typeface="urw-din"/>
              </a:rPr>
              <a:t>Transmission Control Protocol (TCP) –</a:t>
            </a:r>
            <a:r>
              <a:rPr lang="en-IN" sz="1900" b="0" i="0" dirty="0">
                <a:solidFill>
                  <a:srgbClr val="40424E"/>
                </a:solidFill>
                <a:effectLst/>
                <a:latin typeface="urw-din"/>
              </a:rPr>
              <a:t> It is known to provide reliable and error-free communication between end systems. It performs sequencing and segmentation of data. It also has acknowledgment feature and controls the flow of the data through flow control mechanism. It is a very effective protocol but has a lot of overhead due to such features. Increased overhead leads to increased cost.</a:t>
            </a:r>
          </a:p>
          <a:p>
            <a:pPr algn="just" fontAlgn="base">
              <a:buFont typeface="+mj-lt"/>
              <a:buAutoNum type="arabicPeriod"/>
            </a:pPr>
            <a:r>
              <a:rPr lang="en-IN" sz="1900" b="1" i="0" dirty="0">
                <a:solidFill>
                  <a:srgbClr val="40424E"/>
                </a:solidFill>
                <a:effectLst/>
                <a:latin typeface="urw-din"/>
              </a:rPr>
              <a:t>User Datagram Protocol (UDP) –</a:t>
            </a:r>
            <a:r>
              <a:rPr lang="en-IN" sz="1900" b="0" i="0" dirty="0">
                <a:solidFill>
                  <a:srgbClr val="40424E"/>
                </a:solidFill>
                <a:effectLst/>
                <a:latin typeface="urw-din"/>
              </a:rPr>
              <a:t> On the other hand does not provide any such features. It is the go-to protocol if your application does not require reliable transport as it is very cost-effective. Unlike TCP, which is connection-oriented protocol, UDP is connectionless.</a:t>
            </a:r>
          </a:p>
          <a:p>
            <a:endParaRPr lang="en-IN" dirty="0"/>
          </a:p>
        </p:txBody>
      </p:sp>
    </p:spTree>
    <p:extLst>
      <p:ext uri="{BB962C8B-B14F-4D97-AF65-F5344CB8AC3E}">
        <p14:creationId xmlns:p14="http://schemas.microsoft.com/office/powerpoint/2010/main" val="329230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7116A-7008-44A6-A489-48FFA7B84CD1}"/>
              </a:ext>
            </a:extLst>
          </p:cNvPr>
          <p:cNvSpPr>
            <a:spLocks noGrp="1"/>
          </p:cNvSpPr>
          <p:nvPr>
            <p:ph idx="1"/>
          </p:nvPr>
        </p:nvSpPr>
        <p:spPr>
          <a:xfrm>
            <a:off x="838200" y="399495"/>
            <a:ext cx="10515600" cy="5777468"/>
          </a:xfrm>
        </p:spPr>
        <p:txBody>
          <a:bodyPr>
            <a:normAutofit/>
          </a:bodyPr>
          <a:lstStyle/>
          <a:p>
            <a:pPr marL="0" indent="0" algn="just" fontAlgn="base">
              <a:buNone/>
            </a:pPr>
            <a:r>
              <a:rPr lang="en-IN" sz="1900" b="1" i="0" dirty="0">
                <a:solidFill>
                  <a:srgbClr val="40424E"/>
                </a:solidFill>
                <a:effectLst/>
                <a:latin typeface="urw-din"/>
              </a:rPr>
              <a:t>4. Application Layer –</a:t>
            </a:r>
          </a:p>
          <a:p>
            <a:pPr marL="0" indent="0" algn="just" fontAlgn="base">
              <a:buNone/>
            </a:pPr>
            <a:r>
              <a:rPr lang="en-IN" sz="1900" b="0" i="0" dirty="0">
                <a:solidFill>
                  <a:srgbClr val="40424E"/>
                </a:solidFill>
                <a:effectLst/>
                <a:latin typeface="urw-din"/>
              </a:rPr>
              <a:t>This layer performs the functions of top three layers of the OSI model: Application, Presentation and Session Layer. It is responsible for node-to-node communication and controls user-interface specifications. Some of the protocols present in this layer are: HTTP, HTTPS, FTP, TFTP, Telnet, SSH, SMTP, SNMP, NTP, DNS, DHCP, NFS, X Window, LPD. Protocols other than those present in the linked article are :</a:t>
            </a:r>
          </a:p>
          <a:p>
            <a:pPr marL="1143000" lvl="2" indent="-228600" algn="just" fontAlgn="base">
              <a:buFont typeface="+mj-lt"/>
              <a:buAutoNum type="arabicPeriod"/>
            </a:pPr>
            <a:r>
              <a:rPr lang="en-IN" sz="1900" b="1" i="0" dirty="0">
                <a:solidFill>
                  <a:srgbClr val="40424E"/>
                </a:solidFill>
                <a:effectLst/>
                <a:latin typeface="urw-din"/>
              </a:rPr>
              <a:t>HTTP and HTTPS –</a:t>
            </a:r>
            <a:r>
              <a:rPr lang="en-IN" sz="1900" b="0" i="0" dirty="0">
                <a:solidFill>
                  <a:srgbClr val="40424E"/>
                </a:solidFill>
                <a:effectLst/>
                <a:latin typeface="urw-din"/>
              </a:rPr>
              <a:t> HTTP stands for Hypertext transfer protocol. It is used by the World Wide Web to manage communications between web browsers and servers. HTTPS stands for HTTP-Secure. It is a combination of HTTP with SSL(Secure Socket Layer). It is efficient in cases where the browser need to fill out forms, sign in, authenticate and carry out bank transactions.</a:t>
            </a:r>
          </a:p>
          <a:p>
            <a:pPr marL="1143000" lvl="2" indent="-228600" algn="just" fontAlgn="base">
              <a:buFont typeface="+mj-lt"/>
              <a:buAutoNum type="arabicPeriod"/>
            </a:pPr>
            <a:r>
              <a:rPr lang="en-IN" sz="1900" b="1" i="0" dirty="0">
                <a:solidFill>
                  <a:srgbClr val="40424E"/>
                </a:solidFill>
                <a:effectLst/>
                <a:latin typeface="urw-din"/>
              </a:rPr>
              <a:t>SSH –</a:t>
            </a:r>
            <a:r>
              <a:rPr lang="en-IN" sz="1900" b="0" i="0" dirty="0">
                <a:solidFill>
                  <a:srgbClr val="40424E"/>
                </a:solidFill>
                <a:effectLst/>
                <a:latin typeface="urw-din"/>
              </a:rPr>
              <a:t> SSH stands for Secure Shell. It is a terminal emulations software similar to Telnet. The reason SSH is more preferred is because of its ability to maintain the encrypted connection. It sets up a secure session over a TCP/IP connection.</a:t>
            </a:r>
          </a:p>
          <a:p>
            <a:pPr marL="1143000" lvl="2" indent="-228600" algn="just" fontAlgn="base">
              <a:buFont typeface="+mj-lt"/>
              <a:buAutoNum type="arabicPeriod"/>
            </a:pPr>
            <a:r>
              <a:rPr lang="en-IN" sz="1900" b="1" i="0" dirty="0">
                <a:solidFill>
                  <a:srgbClr val="40424E"/>
                </a:solidFill>
                <a:effectLst/>
                <a:latin typeface="urw-din"/>
              </a:rPr>
              <a:t>NTP –</a:t>
            </a:r>
            <a:r>
              <a:rPr lang="en-IN" sz="1900" b="0" i="0" dirty="0">
                <a:solidFill>
                  <a:srgbClr val="40424E"/>
                </a:solidFill>
                <a:effectLst/>
                <a:latin typeface="urw-din"/>
              </a:rPr>
              <a:t> NTP stands for Network Time Protocol. It is used 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sync.</a:t>
            </a:r>
          </a:p>
          <a:p>
            <a:endParaRPr lang="en-IN" dirty="0"/>
          </a:p>
        </p:txBody>
      </p:sp>
    </p:spTree>
    <p:extLst>
      <p:ext uri="{BB962C8B-B14F-4D97-AF65-F5344CB8AC3E}">
        <p14:creationId xmlns:p14="http://schemas.microsoft.com/office/powerpoint/2010/main" val="98158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1575-538A-4508-A342-B27DFAF38C61}"/>
              </a:ext>
            </a:extLst>
          </p:cNvPr>
          <p:cNvSpPr>
            <a:spLocks noGrp="1"/>
          </p:cNvSpPr>
          <p:nvPr>
            <p:ph type="title"/>
          </p:nvPr>
        </p:nvSpPr>
        <p:spPr>
          <a:xfrm>
            <a:off x="838200" y="365125"/>
            <a:ext cx="10515600" cy="465299"/>
          </a:xfrm>
        </p:spPr>
        <p:txBody>
          <a:bodyPr>
            <a:normAutofit fontScale="90000"/>
          </a:bodyPr>
          <a:lstStyle/>
          <a:p>
            <a:r>
              <a:rPr lang="en-IN" b="1" i="0" dirty="0">
                <a:solidFill>
                  <a:srgbClr val="273239"/>
                </a:solidFill>
                <a:effectLst/>
                <a:latin typeface="sofia-pro"/>
              </a:rPr>
              <a:t>Introduction of MAC Address</a:t>
            </a:r>
            <a:endParaRPr lang="en-IN" dirty="0"/>
          </a:p>
        </p:txBody>
      </p:sp>
      <p:sp>
        <p:nvSpPr>
          <p:cNvPr id="3" name="Content Placeholder 2">
            <a:extLst>
              <a:ext uri="{FF2B5EF4-FFF2-40B4-BE49-F238E27FC236}">
                <a16:creationId xmlns:a16="http://schemas.microsoft.com/office/drawing/2014/main" id="{7E5B6E03-F7FF-4321-B434-355BE5122181}"/>
              </a:ext>
            </a:extLst>
          </p:cNvPr>
          <p:cNvSpPr>
            <a:spLocks noGrp="1"/>
          </p:cNvSpPr>
          <p:nvPr>
            <p:ph idx="1"/>
          </p:nvPr>
        </p:nvSpPr>
        <p:spPr>
          <a:xfrm>
            <a:off x="838200" y="793102"/>
            <a:ext cx="11235612" cy="6064898"/>
          </a:xfrm>
        </p:spPr>
        <p:txBody>
          <a:bodyPr>
            <a:normAutofit/>
          </a:bodyPr>
          <a:lstStyle/>
          <a:p>
            <a:pPr algn="just"/>
            <a:r>
              <a:rPr lang="en-IN" sz="1800" b="0" i="0" dirty="0">
                <a:solidFill>
                  <a:srgbClr val="40424E"/>
                </a:solidFill>
                <a:effectLst/>
                <a:latin typeface="urw-din"/>
              </a:rPr>
              <a:t>In order to communicate or transfer the data from one computer to another computer we need some address. In Computer Network various types of address are introduced; each works at different layer. Media Access Control Address is a physical address which works at Data Link Layer.</a:t>
            </a:r>
          </a:p>
          <a:p>
            <a:pPr algn="l" fontAlgn="base"/>
            <a:r>
              <a:rPr lang="en-IN" sz="1800" b="1" i="0" dirty="0">
                <a:solidFill>
                  <a:srgbClr val="40424E"/>
                </a:solidFill>
                <a:effectLst/>
                <a:latin typeface="urw-din"/>
              </a:rPr>
              <a:t>Media Access Control (MAC) Address –</a:t>
            </a:r>
          </a:p>
          <a:p>
            <a:pPr algn="l" fontAlgn="base"/>
            <a:r>
              <a:rPr lang="en-IN" sz="1800" b="0" i="0" dirty="0">
                <a:solidFill>
                  <a:srgbClr val="40424E"/>
                </a:solidFill>
                <a:effectLst/>
                <a:latin typeface="urw-din"/>
              </a:rPr>
              <a:t>MAC Addresses are unique </a:t>
            </a:r>
            <a:r>
              <a:rPr lang="en-IN" sz="1800" b="1" i="0" dirty="0">
                <a:solidFill>
                  <a:srgbClr val="40424E"/>
                </a:solidFill>
                <a:effectLst/>
                <a:latin typeface="urw-din"/>
              </a:rPr>
              <a:t>48-bits</a:t>
            </a:r>
            <a:r>
              <a:rPr lang="en-IN" sz="1800" b="0" i="0" dirty="0">
                <a:solidFill>
                  <a:srgbClr val="40424E"/>
                </a:solidFill>
                <a:effectLst/>
                <a:latin typeface="urw-din"/>
              </a:rPr>
              <a:t> hardware number of a computer, which is embedded into network card (known as </a:t>
            </a:r>
            <a:r>
              <a:rPr lang="en-IN" sz="1800" b="1" i="0" dirty="0">
                <a:solidFill>
                  <a:srgbClr val="40424E"/>
                </a:solidFill>
                <a:effectLst/>
                <a:latin typeface="urw-din"/>
              </a:rPr>
              <a:t>Network Interface Card</a:t>
            </a:r>
            <a:r>
              <a:rPr lang="en-IN" sz="1800" b="0" i="0" dirty="0">
                <a:solidFill>
                  <a:srgbClr val="40424E"/>
                </a:solidFill>
                <a:effectLst/>
                <a:latin typeface="urw-din"/>
              </a:rPr>
              <a:t>) during the time of manufacturing. MAC Address is also known as </a:t>
            </a:r>
            <a:r>
              <a:rPr lang="en-IN" sz="1800" b="1" i="0" dirty="0">
                <a:solidFill>
                  <a:srgbClr val="40424E"/>
                </a:solidFill>
                <a:effectLst/>
                <a:latin typeface="urw-din"/>
              </a:rPr>
              <a:t>Physical Address</a:t>
            </a:r>
            <a:r>
              <a:rPr lang="en-IN" sz="1800" b="0" i="0" dirty="0">
                <a:solidFill>
                  <a:srgbClr val="40424E"/>
                </a:solidFill>
                <a:effectLst/>
                <a:latin typeface="urw-din"/>
              </a:rPr>
              <a:t> of a network device. In IEEE 802 standard, Data Link Layer is divided into two sublayers –</a:t>
            </a:r>
          </a:p>
          <a:p>
            <a:pPr algn="l" fontAlgn="base">
              <a:buFont typeface="+mj-lt"/>
              <a:buAutoNum type="arabicPeriod"/>
            </a:pPr>
            <a:r>
              <a:rPr lang="en-IN" sz="1800" b="0" i="0" dirty="0">
                <a:solidFill>
                  <a:srgbClr val="40424E"/>
                </a:solidFill>
                <a:effectLst/>
                <a:latin typeface="urw-din"/>
              </a:rPr>
              <a:t>Logical Link Control(LLC) Sublayer</a:t>
            </a:r>
          </a:p>
          <a:p>
            <a:pPr algn="l" fontAlgn="base">
              <a:buFont typeface="+mj-lt"/>
              <a:buAutoNum type="arabicPeriod"/>
            </a:pPr>
            <a:r>
              <a:rPr lang="en-IN" sz="1800" b="0" i="0" dirty="0">
                <a:solidFill>
                  <a:srgbClr val="40424E"/>
                </a:solidFill>
                <a:effectLst/>
                <a:latin typeface="urw-din"/>
              </a:rPr>
              <a:t>Media Access Control(MAC) Sublayer</a:t>
            </a:r>
          </a:p>
          <a:p>
            <a:pPr algn="l" fontAlgn="base"/>
            <a:r>
              <a:rPr lang="en-IN" sz="1800" b="0" i="0" dirty="0">
                <a:solidFill>
                  <a:srgbClr val="40424E"/>
                </a:solidFill>
                <a:effectLst/>
                <a:latin typeface="urw-din"/>
              </a:rPr>
              <a:t>MAC address is used by Media Access Control (MAC) sublayer of Data-Link Layer. MAC Address is word wide unique, since millions of network devices exists and we need to uniquely identify each.</a:t>
            </a:r>
          </a:p>
          <a:p>
            <a:pPr marL="0" indent="0" algn="just">
              <a:buNone/>
            </a:pPr>
            <a:endParaRPr lang="en-IN" sz="1800" dirty="0"/>
          </a:p>
        </p:txBody>
      </p:sp>
      <p:pic>
        <p:nvPicPr>
          <p:cNvPr id="5" name="Picture 4" descr="Diagram&#10;&#10;Description automatically generated">
            <a:extLst>
              <a:ext uri="{FF2B5EF4-FFF2-40B4-BE49-F238E27FC236}">
                <a16:creationId xmlns:a16="http://schemas.microsoft.com/office/drawing/2014/main" id="{DB6B78BB-E4C1-47A3-AF9D-E32EE8496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583" y="4164564"/>
            <a:ext cx="4524375" cy="2357534"/>
          </a:xfrm>
          <a:prstGeom prst="rect">
            <a:avLst/>
          </a:prstGeom>
        </p:spPr>
      </p:pic>
    </p:spTree>
    <p:extLst>
      <p:ext uri="{BB962C8B-B14F-4D97-AF65-F5344CB8AC3E}">
        <p14:creationId xmlns:p14="http://schemas.microsoft.com/office/powerpoint/2010/main" val="27729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1BA66-E2EC-419E-979B-B6B1D01A2C15}"/>
              </a:ext>
            </a:extLst>
          </p:cNvPr>
          <p:cNvSpPr>
            <a:spLocks noGrp="1"/>
          </p:cNvSpPr>
          <p:nvPr>
            <p:ph idx="1"/>
          </p:nvPr>
        </p:nvSpPr>
        <p:spPr>
          <a:xfrm>
            <a:off x="838199" y="301841"/>
            <a:ext cx="11182165" cy="6338656"/>
          </a:xfrm>
        </p:spPr>
        <p:txBody>
          <a:bodyPr>
            <a:normAutofit/>
          </a:bodyPr>
          <a:lstStyle/>
          <a:p>
            <a:pPr algn="l" fontAlgn="base"/>
            <a:r>
              <a:rPr lang="en-IN" sz="1800" b="1" i="0" dirty="0">
                <a:solidFill>
                  <a:srgbClr val="40424E"/>
                </a:solidFill>
                <a:effectLst/>
                <a:latin typeface="urw-din"/>
              </a:rPr>
              <a:t>Format of MAC Address –</a:t>
            </a:r>
          </a:p>
          <a:p>
            <a:pPr algn="l" fontAlgn="base"/>
            <a:r>
              <a:rPr lang="en-IN" sz="1800" b="0" i="0" dirty="0">
                <a:solidFill>
                  <a:srgbClr val="40424E"/>
                </a:solidFill>
                <a:effectLst/>
                <a:latin typeface="urw-din"/>
              </a:rPr>
              <a:t>MAC Address is a 12-digit hexadecimal number (6-Byte binary number), which is mostly represented by Colon-Hexadecimal notation. First 6-digits (say 00:40:96) of MAC Address identifies the manufacturer, called as OUI (</a:t>
            </a:r>
            <a:r>
              <a:rPr lang="en-IN" sz="1800" b="1" i="0" dirty="0">
                <a:solidFill>
                  <a:srgbClr val="40424E"/>
                </a:solidFill>
                <a:effectLst/>
                <a:latin typeface="urw-din"/>
              </a:rPr>
              <a:t>Organizational Unique Identifier</a:t>
            </a:r>
            <a:r>
              <a:rPr lang="en-IN" sz="1800" b="0" i="0" dirty="0">
                <a:solidFill>
                  <a:srgbClr val="40424E"/>
                </a:solidFill>
                <a:effectLst/>
                <a:latin typeface="urw-din"/>
              </a:rPr>
              <a:t>). IEEE </a:t>
            </a:r>
            <a:r>
              <a:rPr lang="en-IN" sz="1800" dirty="0">
                <a:solidFill>
                  <a:srgbClr val="40424E"/>
                </a:solidFill>
                <a:latin typeface="urw-din"/>
              </a:rPr>
              <a:t>Registration Authority Committee </a:t>
            </a:r>
            <a:r>
              <a:rPr lang="en-IN" sz="1800" b="0" i="0" dirty="0">
                <a:solidFill>
                  <a:srgbClr val="40424E"/>
                </a:solidFill>
                <a:effectLst/>
                <a:latin typeface="urw-din"/>
              </a:rPr>
              <a:t>assign these MAC prefixes to its registered vendors.</a:t>
            </a:r>
          </a:p>
          <a:p>
            <a:pPr algn="l" fontAlgn="base"/>
            <a:r>
              <a:rPr lang="en-IN" sz="1800" dirty="0">
                <a:solidFill>
                  <a:srgbClr val="40424E"/>
                </a:solidFill>
                <a:latin typeface="urw-din"/>
              </a:rPr>
              <a:t>eg: 3C:D9:2B-HP</a:t>
            </a:r>
            <a:endParaRPr lang="en-IN" sz="1800" b="0" i="0" dirty="0">
              <a:solidFill>
                <a:srgbClr val="40424E"/>
              </a:solidFill>
              <a:effectLst/>
              <a:latin typeface="urw-din"/>
            </a:endParaRPr>
          </a:p>
          <a:p>
            <a:pPr algn="l" fontAlgn="base"/>
            <a:r>
              <a:rPr lang="en-IN" sz="1800" b="0" i="0" dirty="0">
                <a:solidFill>
                  <a:srgbClr val="40424E"/>
                </a:solidFill>
                <a:effectLst/>
                <a:latin typeface="urw-din"/>
              </a:rPr>
              <a:t>The rightmost six digits represents </a:t>
            </a:r>
            <a:r>
              <a:rPr lang="en-IN" sz="1800" b="1" i="0" dirty="0">
                <a:solidFill>
                  <a:srgbClr val="40424E"/>
                </a:solidFill>
                <a:effectLst/>
                <a:latin typeface="urw-din"/>
              </a:rPr>
              <a:t>Network Interface Controller</a:t>
            </a:r>
            <a:r>
              <a:rPr lang="en-IN" sz="1800" b="0" i="0" dirty="0">
                <a:solidFill>
                  <a:srgbClr val="40424E"/>
                </a:solidFill>
                <a:effectLst/>
                <a:latin typeface="urw-din"/>
              </a:rPr>
              <a:t>, which is assigned by manufacturer.</a:t>
            </a:r>
          </a:p>
          <a:p>
            <a:pPr algn="l" fontAlgn="base"/>
            <a:r>
              <a:rPr lang="en-IN" sz="1800" b="0" i="0" dirty="0">
                <a:solidFill>
                  <a:srgbClr val="40424E"/>
                </a:solidFill>
                <a:effectLst/>
                <a:latin typeface="urw-din"/>
              </a:rPr>
              <a:t>As discussed above, MAC address is represented by Colon-Hexadecimal notation. But this is just a conversion, not mandatory. MAC address can be represented using any of the following formats –</a:t>
            </a:r>
          </a:p>
          <a:p>
            <a:pPr algn="l" fontAlgn="base"/>
            <a:endParaRPr lang="en-IN" sz="1800" b="0" i="0" dirty="0">
              <a:solidFill>
                <a:srgbClr val="40424E"/>
              </a:solidFill>
              <a:effectLst/>
              <a:latin typeface="urw-din"/>
            </a:endParaRPr>
          </a:p>
          <a:p>
            <a:endParaRPr lang="en-IN" dirty="0"/>
          </a:p>
          <a:p>
            <a:endParaRPr lang="en-IN" dirty="0"/>
          </a:p>
          <a:p>
            <a:endParaRPr lang="en-IN" dirty="0"/>
          </a:p>
          <a:p>
            <a:endParaRPr lang="en-IN" sz="1800" b="1" i="0" dirty="0">
              <a:solidFill>
                <a:srgbClr val="40424E"/>
              </a:solidFill>
              <a:effectLst/>
              <a:latin typeface="urw-din"/>
            </a:endParaRPr>
          </a:p>
          <a:p>
            <a:endParaRPr lang="en-IN" sz="1800" b="1" dirty="0">
              <a:solidFill>
                <a:srgbClr val="40424E"/>
              </a:solidFill>
              <a:latin typeface="urw-din"/>
            </a:endParaRPr>
          </a:p>
          <a:p>
            <a:r>
              <a:rPr lang="en-IN" sz="1800" b="1" i="0" dirty="0">
                <a:solidFill>
                  <a:srgbClr val="40424E"/>
                </a:solidFill>
                <a:effectLst/>
                <a:latin typeface="urw-din"/>
              </a:rPr>
              <a:t>Note:</a:t>
            </a:r>
            <a:r>
              <a:rPr lang="en-IN" sz="1800" b="0" i="0" dirty="0">
                <a:solidFill>
                  <a:srgbClr val="40424E"/>
                </a:solidFill>
                <a:effectLst/>
                <a:latin typeface="urw-din"/>
              </a:rPr>
              <a:t> Colon-Hexadecimal notation is used by </a:t>
            </a:r>
            <a:r>
              <a:rPr lang="en-IN" sz="1800" b="0" i="1" dirty="0">
                <a:solidFill>
                  <a:srgbClr val="40424E"/>
                </a:solidFill>
                <a:effectLst/>
                <a:latin typeface="urw-din"/>
              </a:rPr>
              <a:t>Linux OS</a:t>
            </a:r>
            <a:r>
              <a:rPr lang="en-IN" sz="1800" b="0" i="0" dirty="0">
                <a:solidFill>
                  <a:srgbClr val="40424E"/>
                </a:solidFill>
                <a:effectLst/>
                <a:latin typeface="urw-din"/>
              </a:rPr>
              <a:t> and Period-separated Hexadecimal notation is used by </a:t>
            </a:r>
            <a:r>
              <a:rPr lang="en-IN" sz="1800" b="0" i="1" dirty="0">
                <a:solidFill>
                  <a:srgbClr val="40424E"/>
                </a:solidFill>
                <a:effectLst/>
                <a:latin typeface="urw-din"/>
              </a:rPr>
              <a:t>Cisco Systems</a:t>
            </a:r>
            <a:r>
              <a:rPr lang="en-IN" sz="1800" b="0" i="0" dirty="0">
                <a:solidFill>
                  <a:srgbClr val="40424E"/>
                </a:solidFill>
                <a:effectLst/>
                <a:latin typeface="urw-din"/>
              </a:rPr>
              <a:t>.</a:t>
            </a:r>
            <a:endParaRPr lang="en-IN" sz="1800" dirty="0"/>
          </a:p>
          <a:p>
            <a:endParaRPr lang="en-IN" dirty="0"/>
          </a:p>
        </p:txBody>
      </p:sp>
      <p:pic>
        <p:nvPicPr>
          <p:cNvPr id="8" name="Picture 7" descr="Graphical user interface&#10;&#10;Description automatically generated with medium confidence">
            <a:extLst>
              <a:ext uri="{FF2B5EF4-FFF2-40B4-BE49-F238E27FC236}">
                <a16:creationId xmlns:a16="http://schemas.microsoft.com/office/drawing/2014/main" id="{1BF37ACF-CEEE-4937-8CE3-0D0A776D8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278" y="3237722"/>
            <a:ext cx="4099897" cy="2478055"/>
          </a:xfrm>
          <a:prstGeom prst="rect">
            <a:avLst/>
          </a:prstGeom>
        </p:spPr>
      </p:pic>
    </p:spTree>
    <p:extLst>
      <p:ext uri="{BB962C8B-B14F-4D97-AF65-F5344CB8AC3E}">
        <p14:creationId xmlns:p14="http://schemas.microsoft.com/office/powerpoint/2010/main" val="416316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96EDF3-5FCA-4A6B-B8C6-A44E2E1214B4}"/>
              </a:ext>
            </a:extLst>
          </p:cNvPr>
          <p:cNvSpPr>
            <a:spLocks noGrp="1"/>
          </p:cNvSpPr>
          <p:nvPr>
            <p:ph idx="1"/>
          </p:nvPr>
        </p:nvSpPr>
        <p:spPr>
          <a:xfrm>
            <a:off x="838200" y="239713"/>
            <a:ext cx="11110913" cy="6489700"/>
          </a:xfrm>
        </p:spPr>
        <p:txBody>
          <a:bodyPr/>
          <a:lstStyle/>
          <a:p>
            <a:pPr algn="l" fontAlgn="base"/>
            <a:r>
              <a:rPr lang="en-IN" sz="2000" b="1" i="0" dirty="0">
                <a:solidFill>
                  <a:srgbClr val="40424E"/>
                </a:solidFill>
                <a:effectLst/>
                <a:latin typeface="urw-din"/>
              </a:rPr>
              <a:t>Types of MAC Address –</a:t>
            </a:r>
          </a:p>
          <a:p>
            <a:pPr algn="just" fontAlgn="base">
              <a:buFont typeface="+mj-lt"/>
              <a:buAutoNum type="arabicPeriod"/>
            </a:pPr>
            <a:r>
              <a:rPr lang="en-IN" sz="2000" b="1" i="0" dirty="0">
                <a:solidFill>
                  <a:srgbClr val="40424E"/>
                </a:solidFill>
                <a:effectLst/>
                <a:latin typeface="urw-din"/>
              </a:rPr>
              <a:t>Unicast – </a:t>
            </a:r>
            <a:r>
              <a:rPr lang="en-IN" sz="2000" b="0" i="0" dirty="0">
                <a:solidFill>
                  <a:srgbClr val="40424E"/>
                </a:solidFill>
                <a:effectLst/>
                <a:latin typeface="urw-din"/>
              </a:rPr>
              <a:t>A Unicast addressed frame is only sent out to the interface leading to specific NIC. If the LSB (least significant bit) of first octet of an address is set to zero, the frame is meant to reach only one receiving NIC. MAC Address of source machine is always Unicast.</a:t>
            </a:r>
          </a:p>
          <a:p>
            <a:pPr marL="0" indent="0" algn="just" fontAlgn="base">
              <a:buNone/>
            </a:pPr>
            <a:endParaRPr lang="en-IN" b="0" i="0" dirty="0">
              <a:solidFill>
                <a:srgbClr val="40424E"/>
              </a:solidFill>
              <a:effectLst/>
              <a:latin typeface="urw-din"/>
            </a:endParaRPr>
          </a:p>
          <a:p>
            <a:endParaRPr lang="en-IN" dirty="0"/>
          </a:p>
        </p:txBody>
      </p:sp>
      <p:pic>
        <p:nvPicPr>
          <p:cNvPr id="6" name="Picture 5" descr="Diagram&#10;&#10;Description automatically generated">
            <a:extLst>
              <a:ext uri="{FF2B5EF4-FFF2-40B4-BE49-F238E27FC236}">
                <a16:creationId xmlns:a16="http://schemas.microsoft.com/office/drawing/2014/main" id="{FA94AC88-125F-43AA-8BCD-29321E2D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0" y="1784412"/>
            <a:ext cx="8789437" cy="4579972"/>
          </a:xfrm>
          <a:prstGeom prst="rect">
            <a:avLst/>
          </a:prstGeom>
        </p:spPr>
      </p:pic>
    </p:spTree>
    <p:extLst>
      <p:ext uri="{BB962C8B-B14F-4D97-AF65-F5344CB8AC3E}">
        <p14:creationId xmlns:p14="http://schemas.microsoft.com/office/powerpoint/2010/main" val="239691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D8F97-A2F3-4B94-9FA2-CCB04CF46EEA}"/>
              </a:ext>
            </a:extLst>
          </p:cNvPr>
          <p:cNvSpPr>
            <a:spLocks noGrp="1"/>
          </p:cNvSpPr>
          <p:nvPr>
            <p:ph idx="1"/>
          </p:nvPr>
        </p:nvSpPr>
        <p:spPr>
          <a:xfrm>
            <a:off x="838200" y="301841"/>
            <a:ext cx="11040122" cy="6294268"/>
          </a:xfrm>
        </p:spPr>
        <p:txBody>
          <a:bodyPr>
            <a:normAutofit/>
          </a:bodyPr>
          <a:lstStyle/>
          <a:p>
            <a:pPr algn="just"/>
            <a:r>
              <a:rPr lang="en-IN" sz="2000" b="1" i="0" dirty="0">
                <a:solidFill>
                  <a:srgbClr val="40424E"/>
                </a:solidFill>
                <a:effectLst/>
                <a:latin typeface="urw-din"/>
              </a:rPr>
              <a:t>Multicast – </a:t>
            </a:r>
            <a:r>
              <a:rPr lang="en-IN" sz="2000" b="0" i="0" dirty="0">
                <a:solidFill>
                  <a:srgbClr val="40424E"/>
                </a:solidFill>
                <a:effectLst/>
                <a:latin typeface="urw-din"/>
              </a:rPr>
              <a:t>Multicast address allow the source to send a frame to group of devices. In Layer-2 (Ethernet) Multicast address, LSB (least significant bit) of first octet of an address is set to one. IEEE has allocated the address block 01-80-C2-xx-xx-xx (01-80-C2-00-00-00 to 01-80-C2-FF-FF-FF) for group addresses for use by standard protocols.</a:t>
            </a:r>
            <a:endParaRPr lang="en-IN" sz="2000" dirty="0"/>
          </a:p>
        </p:txBody>
      </p:sp>
      <p:pic>
        <p:nvPicPr>
          <p:cNvPr id="5" name="Picture 4" descr="Diagram&#10;&#10;Description automatically generated">
            <a:extLst>
              <a:ext uri="{FF2B5EF4-FFF2-40B4-BE49-F238E27FC236}">
                <a16:creationId xmlns:a16="http://schemas.microsoft.com/office/drawing/2014/main" id="{EBDEEBB1-E95E-44F0-9080-23FE4502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4" y="2050742"/>
            <a:ext cx="9517225" cy="4051479"/>
          </a:xfrm>
          <a:prstGeom prst="rect">
            <a:avLst/>
          </a:prstGeom>
        </p:spPr>
      </p:pic>
    </p:spTree>
    <p:extLst>
      <p:ext uri="{BB962C8B-B14F-4D97-AF65-F5344CB8AC3E}">
        <p14:creationId xmlns:p14="http://schemas.microsoft.com/office/powerpoint/2010/main" val="354590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10CCA-4E3E-42E5-A423-411BB0851392}"/>
              </a:ext>
            </a:extLst>
          </p:cNvPr>
          <p:cNvSpPr>
            <a:spLocks noGrp="1"/>
          </p:cNvSpPr>
          <p:nvPr>
            <p:ph idx="1"/>
          </p:nvPr>
        </p:nvSpPr>
        <p:spPr>
          <a:xfrm>
            <a:off x="838200" y="319596"/>
            <a:ext cx="11004612" cy="6196614"/>
          </a:xfrm>
        </p:spPr>
        <p:txBody>
          <a:bodyPr>
            <a:normAutofit/>
          </a:bodyPr>
          <a:lstStyle/>
          <a:p>
            <a:r>
              <a:rPr lang="en-IN" sz="2000" b="1" i="0" dirty="0">
                <a:solidFill>
                  <a:srgbClr val="40424E"/>
                </a:solidFill>
                <a:effectLst/>
                <a:latin typeface="urw-din"/>
              </a:rPr>
              <a:t>Broadcast – </a:t>
            </a:r>
            <a:r>
              <a:rPr lang="en-IN" sz="2000" b="0" i="0" dirty="0">
                <a:solidFill>
                  <a:srgbClr val="40424E"/>
                </a:solidFill>
                <a:effectLst/>
                <a:latin typeface="urw-din"/>
              </a:rPr>
              <a:t>Similar to Network Layer, Broadcast is also possible on underlying layer( Data Link Layer). Ethernet frames with ones in all bits of the destination address (FF-FF-FF-FF-FF-FF) are referred as broadcast address. Frames which are destined with MAC address FF-FF-FF-FF-FF-FF will reach to every computer belong to that LAN segment.</a:t>
            </a:r>
            <a:endParaRPr lang="en-IN" sz="2000" dirty="0"/>
          </a:p>
        </p:txBody>
      </p:sp>
      <p:pic>
        <p:nvPicPr>
          <p:cNvPr id="5" name="Picture 4" descr="Diagram&#10;&#10;Description automatically generated">
            <a:extLst>
              <a:ext uri="{FF2B5EF4-FFF2-40B4-BE49-F238E27FC236}">
                <a16:creationId xmlns:a16="http://schemas.microsoft.com/office/drawing/2014/main" id="{665AD2C2-16FB-41D5-BB08-17876627C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0" y="1775534"/>
            <a:ext cx="10974730" cy="4457315"/>
          </a:xfrm>
          <a:prstGeom prst="rect">
            <a:avLst/>
          </a:prstGeom>
        </p:spPr>
      </p:pic>
    </p:spTree>
    <p:extLst>
      <p:ext uri="{BB962C8B-B14F-4D97-AF65-F5344CB8AC3E}">
        <p14:creationId xmlns:p14="http://schemas.microsoft.com/office/powerpoint/2010/main" val="118781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F37-E594-4547-B7E7-D0F7298DF2FD}"/>
              </a:ext>
            </a:extLst>
          </p:cNvPr>
          <p:cNvSpPr>
            <a:spLocks noGrp="1"/>
          </p:cNvSpPr>
          <p:nvPr>
            <p:ph type="title"/>
          </p:nvPr>
        </p:nvSpPr>
        <p:spPr>
          <a:xfrm>
            <a:off x="838200" y="1007705"/>
            <a:ext cx="10515600" cy="737933"/>
          </a:xfrm>
        </p:spPr>
        <p:txBody>
          <a:bodyPr>
            <a:normAutofit fontScale="90000"/>
          </a:bodyPr>
          <a:lstStyle/>
          <a:p>
            <a:r>
              <a:rPr lang="en-IN" dirty="0"/>
              <a:t>OSI Layers</a:t>
            </a:r>
            <a:br>
              <a:rPr lang="en-IN" dirty="0"/>
            </a:br>
            <a:r>
              <a:rPr lang="en-IN" sz="2200" b="0" i="0" dirty="0">
                <a:solidFill>
                  <a:srgbClr val="40424E"/>
                </a:solidFill>
                <a:effectLst/>
                <a:latin typeface="+mn-lt"/>
              </a:rPr>
              <a:t>OSI stands for </a:t>
            </a:r>
            <a:r>
              <a:rPr lang="en-IN" sz="2200" b="1" i="0" dirty="0">
                <a:solidFill>
                  <a:srgbClr val="40424E"/>
                </a:solidFill>
                <a:effectLst/>
                <a:latin typeface="+mn-lt"/>
              </a:rPr>
              <a:t>Open Systems Interconnection</a:t>
            </a:r>
            <a:r>
              <a:rPr lang="en-IN" sz="2200" b="0" i="0" dirty="0">
                <a:solidFill>
                  <a:srgbClr val="40424E"/>
                </a:solidFill>
                <a:effectLst/>
                <a:latin typeface="+mn-lt"/>
              </a:rPr>
              <a:t>. It has been developed by ISO – ‘</a:t>
            </a:r>
            <a:r>
              <a:rPr lang="en-IN" sz="2200" b="1" i="0" dirty="0">
                <a:solidFill>
                  <a:srgbClr val="40424E"/>
                </a:solidFill>
                <a:effectLst/>
                <a:latin typeface="+mn-lt"/>
              </a:rPr>
              <a:t>International Organization of Standardization</a:t>
            </a:r>
            <a:r>
              <a:rPr lang="en-IN" sz="2200" b="0" i="0" dirty="0">
                <a:solidFill>
                  <a:srgbClr val="40424E"/>
                </a:solidFill>
                <a:effectLst/>
                <a:latin typeface="+mn-lt"/>
              </a:rPr>
              <a:t>‘, in the year 1984. </a:t>
            </a:r>
            <a:br>
              <a:rPr lang="en-IN" dirty="0"/>
            </a:br>
            <a:endParaRPr lang="en-IN" dirty="0"/>
          </a:p>
        </p:txBody>
      </p:sp>
      <p:pic>
        <p:nvPicPr>
          <p:cNvPr id="1026" name="Picture 2" descr="Lightbox">
            <a:extLst>
              <a:ext uri="{FF2B5EF4-FFF2-40B4-BE49-F238E27FC236}">
                <a16:creationId xmlns:a16="http://schemas.microsoft.com/office/drawing/2014/main" id="{C09D0B42-E886-4610-AD54-5AEE2CEF74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2681" y="1825625"/>
            <a:ext cx="53266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18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4A55F-4019-43EB-908C-DE67C8478DB4}"/>
              </a:ext>
            </a:extLst>
          </p:cNvPr>
          <p:cNvSpPr>
            <a:spLocks noGrp="1"/>
          </p:cNvSpPr>
          <p:nvPr>
            <p:ph idx="1"/>
          </p:nvPr>
        </p:nvSpPr>
        <p:spPr>
          <a:xfrm>
            <a:off x="838200" y="1080037"/>
            <a:ext cx="10515600" cy="4351338"/>
          </a:xfrm>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sz="6600" b="1" dirty="0"/>
              <a:t>IP ADDRESSING</a:t>
            </a:r>
          </a:p>
        </p:txBody>
      </p:sp>
    </p:spTree>
    <p:extLst>
      <p:ext uri="{BB962C8B-B14F-4D97-AF65-F5344CB8AC3E}">
        <p14:creationId xmlns:p14="http://schemas.microsoft.com/office/powerpoint/2010/main" val="183563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6B55-2A1B-499A-9E32-749A0D133447}"/>
              </a:ext>
            </a:extLst>
          </p:cNvPr>
          <p:cNvSpPr>
            <a:spLocks noGrp="1"/>
          </p:cNvSpPr>
          <p:nvPr>
            <p:ph type="title"/>
          </p:nvPr>
        </p:nvSpPr>
        <p:spPr/>
        <p:txBody>
          <a:bodyPr/>
          <a:lstStyle/>
          <a:p>
            <a:r>
              <a:rPr lang="en-US" b="1" dirty="0"/>
              <a:t>What is an Internet Protocol</a:t>
            </a:r>
            <a:br>
              <a:rPr lang="en-US" b="1" dirty="0"/>
            </a:br>
            <a:endParaRPr lang="en-US" dirty="0"/>
          </a:p>
        </p:txBody>
      </p:sp>
      <p:sp>
        <p:nvSpPr>
          <p:cNvPr id="3" name="Content Placeholder 2">
            <a:extLst>
              <a:ext uri="{FF2B5EF4-FFF2-40B4-BE49-F238E27FC236}">
                <a16:creationId xmlns:a16="http://schemas.microsoft.com/office/drawing/2014/main" id="{C6414812-02A9-417B-9C73-06AF4ABC04B8}"/>
              </a:ext>
            </a:extLst>
          </p:cNvPr>
          <p:cNvSpPr>
            <a:spLocks noGrp="1"/>
          </p:cNvSpPr>
          <p:nvPr>
            <p:ph idx="1"/>
          </p:nvPr>
        </p:nvSpPr>
        <p:spPr>
          <a:xfrm>
            <a:off x="838200" y="1420837"/>
            <a:ext cx="10515600" cy="5072038"/>
          </a:xfrm>
        </p:spPr>
        <p:txBody>
          <a:bodyPr>
            <a:normAutofit/>
          </a:bodyPr>
          <a:lstStyle/>
          <a:p>
            <a:pPr>
              <a:lnSpc>
                <a:spcPct val="150000"/>
              </a:lnSpc>
            </a:pPr>
            <a:r>
              <a:rPr lang="en-US" dirty="0"/>
              <a:t> Protocol used for communicating data</a:t>
            </a:r>
          </a:p>
          <a:p>
            <a:pPr>
              <a:lnSpc>
                <a:spcPct val="150000"/>
              </a:lnSpc>
            </a:pPr>
            <a:r>
              <a:rPr lang="en-US" dirty="0"/>
              <a:t> Across a packet-switched</a:t>
            </a:r>
          </a:p>
          <a:p>
            <a:pPr marL="0" indent="0">
              <a:lnSpc>
                <a:spcPct val="150000"/>
              </a:lnSpc>
              <a:buNone/>
            </a:pPr>
            <a:r>
              <a:rPr lang="en-US" dirty="0"/>
              <a:t>IP usage</a:t>
            </a:r>
          </a:p>
          <a:p>
            <a:pPr>
              <a:lnSpc>
                <a:spcPct val="150000"/>
              </a:lnSpc>
            </a:pPr>
            <a:r>
              <a:rPr lang="en-US" dirty="0"/>
              <a:t>Used to connect to another computer</a:t>
            </a:r>
          </a:p>
          <a:p>
            <a:pPr>
              <a:lnSpc>
                <a:spcPct val="150000"/>
              </a:lnSpc>
            </a:pPr>
            <a:r>
              <a:rPr lang="en-US" dirty="0"/>
              <a:t>Allows transfers of files and e-mail</a:t>
            </a:r>
          </a:p>
        </p:txBody>
      </p:sp>
    </p:spTree>
    <p:extLst>
      <p:ext uri="{BB962C8B-B14F-4D97-AF65-F5344CB8AC3E}">
        <p14:creationId xmlns:p14="http://schemas.microsoft.com/office/powerpoint/2010/main" val="2523344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AB02-CC1F-4BFB-A82C-6FA94CC85C78}"/>
              </a:ext>
            </a:extLst>
          </p:cNvPr>
          <p:cNvSpPr>
            <a:spLocks noGrp="1"/>
          </p:cNvSpPr>
          <p:nvPr>
            <p:ph type="title"/>
          </p:nvPr>
        </p:nvSpPr>
        <p:spPr>
          <a:xfrm>
            <a:off x="838200" y="492369"/>
            <a:ext cx="10515600" cy="1069146"/>
          </a:xfrm>
        </p:spPr>
        <p:txBody>
          <a:bodyPr>
            <a:normAutofit fontScale="90000"/>
          </a:bodyPr>
          <a:lstStyle/>
          <a:p>
            <a:r>
              <a:rPr lang="en-US" b="1" dirty="0"/>
              <a:t>What is an IP address</a:t>
            </a:r>
            <a:br>
              <a:rPr lang="en-US" dirty="0"/>
            </a:br>
            <a:endParaRPr lang="en-US" dirty="0"/>
          </a:p>
        </p:txBody>
      </p:sp>
      <p:sp>
        <p:nvSpPr>
          <p:cNvPr id="3" name="Content Placeholder 2">
            <a:extLst>
              <a:ext uri="{FF2B5EF4-FFF2-40B4-BE49-F238E27FC236}">
                <a16:creationId xmlns:a16="http://schemas.microsoft.com/office/drawing/2014/main" id="{A70DCECF-D2A0-4053-BB24-4F98F1A5687D}"/>
              </a:ext>
            </a:extLst>
          </p:cNvPr>
          <p:cNvSpPr>
            <a:spLocks noGrp="1"/>
          </p:cNvSpPr>
          <p:nvPr>
            <p:ph idx="1"/>
          </p:nvPr>
        </p:nvSpPr>
        <p:spPr>
          <a:xfrm>
            <a:off x="838200" y="1252026"/>
            <a:ext cx="10978662" cy="5331654"/>
          </a:xfrm>
        </p:spPr>
        <p:txBody>
          <a:bodyPr>
            <a:normAutofit/>
          </a:bodyPr>
          <a:lstStyle/>
          <a:p>
            <a:r>
              <a:rPr lang="en-US" dirty="0"/>
              <a:t>An IP address is a 32-bit sequence of 1s and 0s.</a:t>
            </a:r>
          </a:p>
          <a:p>
            <a:r>
              <a:rPr lang="en-US" dirty="0"/>
              <a:t>A way to identify machines on a network</a:t>
            </a:r>
          </a:p>
          <a:p>
            <a:r>
              <a:rPr lang="en-US" dirty="0"/>
              <a:t>A unique identifier</a:t>
            </a:r>
          </a:p>
          <a:p>
            <a:r>
              <a:rPr lang="en-US" dirty="0"/>
              <a:t>A numerical label</a:t>
            </a:r>
          </a:p>
          <a:p>
            <a:endParaRPr lang="en-US" dirty="0"/>
          </a:p>
          <a:p>
            <a:pPr marL="0" indent="0">
              <a:lnSpc>
                <a:spcPct val="150000"/>
              </a:lnSpc>
              <a:buNone/>
            </a:pPr>
            <a:r>
              <a:rPr lang="en-US" dirty="0"/>
              <a:t>Part of IP Address</a:t>
            </a:r>
          </a:p>
          <a:p>
            <a:pPr>
              <a:lnSpc>
                <a:spcPct val="150000"/>
              </a:lnSpc>
            </a:pPr>
            <a:r>
              <a:rPr lang="en-US" dirty="0"/>
              <a:t> Network Part</a:t>
            </a:r>
          </a:p>
          <a:p>
            <a:pPr>
              <a:lnSpc>
                <a:spcPct val="150000"/>
              </a:lnSpc>
            </a:pPr>
            <a:r>
              <a:rPr lang="en-US" dirty="0"/>
              <a:t> Local or Host Part</a:t>
            </a:r>
          </a:p>
          <a:p>
            <a:endParaRPr lang="en-US" dirty="0"/>
          </a:p>
        </p:txBody>
      </p:sp>
      <p:pic>
        <p:nvPicPr>
          <p:cNvPr id="4" name="Picture 3">
            <a:extLst>
              <a:ext uri="{FF2B5EF4-FFF2-40B4-BE49-F238E27FC236}">
                <a16:creationId xmlns:a16="http://schemas.microsoft.com/office/drawing/2014/main" id="{D78A143B-B03B-48F0-B9DF-BF745A9E73F1}"/>
              </a:ext>
            </a:extLst>
          </p:cNvPr>
          <p:cNvPicPr>
            <a:picLocks noChangeAspect="1"/>
          </p:cNvPicPr>
          <p:nvPr/>
        </p:nvPicPr>
        <p:blipFill>
          <a:blip r:embed="rId2"/>
          <a:stretch>
            <a:fillRect/>
          </a:stretch>
        </p:blipFill>
        <p:spPr>
          <a:xfrm>
            <a:off x="4392675" y="2321172"/>
            <a:ext cx="6961125" cy="1346531"/>
          </a:xfrm>
          <a:prstGeom prst="rect">
            <a:avLst/>
          </a:prstGeom>
        </p:spPr>
      </p:pic>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165E0C41-838E-444B-A3FF-9B5C419607D2}"/>
                  </a:ext>
                </a:extLst>
              </p:cNvPr>
              <p:cNvGraphicFramePr>
                <a:graphicFrameLocks noChangeAspect="1"/>
              </p:cNvGraphicFramePr>
              <p:nvPr>
                <p:extLst>
                  <p:ext uri="{D42A27DB-BD31-4B8C-83A1-F6EECF244321}">
                    <p14:modId xmlns:p14="http://schemas.microsoft.com/office/powerpoint/2010/main" val="3403160776"/>
                  </p:ext>
                </p:extLst>
              </p:nvPr>
            </p:nvGraphicFramePr>
            <p:xfrm>
              <a:off x="-3197412" y="3372787"/>
              <a:ext cx="3048000" cy="1714500"/>
            </p:xfrm>
            <a:graphic>
              <a:graphicData uri="http://schemas.microsoft.com/office/powerpoint/2016/slidezoom">
                <pslz:sldZm>
                  <pslz:sldZmObj sldId="277" cId="1815357082">
                    <pslz:zmPr id="{E2609F10-6506-49AE-8D47-68B81378CAA4}"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165E0C41-838E-444B-A3FF-9B5C419607D2}"/>
                  </a:ext>
                </a:extLst>
              </p:cNvPr>
              <p:cNvPicPr>
                <a:picLocks noGrp="1" noRot="1" noChangeAspect="1" noMove="1" noResize="1" noEditPoints="1" noAdjustHandles="1" noChangeArrowheads="1" noChangeShapeType="1"/>
              </p:cNvPicPr>
              <p:nvPr/>
            </p:nvPicPr>
            <p:blipFill>
              <a:blip r:embed="rId3"/>
              <a:stretch>
                <a:fillRect/>
              </a:stretch>
            </p:blipFill>
            <p:spPr>
              <a:xfrm>
                <a:off x="-3197412" y="337278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779844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AE9E-98C7-4AAB-A1AD-CB36465F83A3}"/>
              </a:ext>
            </a:extLst>
          </p:cNvPr>
          <p:cNvSpPr>
            <a:spLocks noGrp="1"/>
          </p:cNvSpPr>
          <p:nvPr>
            <p:ph type="title"/>
          </p:nvPr>
        </p:nvSpPr>
        <p:spPr/>
        <p:txBody>
          <a:bodyPr/>
          <a:lstStyle/>
          <a:p>
            <a:r>
              <a:rPr lang="en-US" b="1" dirty="0"/>
              <a:t>IP Structure</a:t>
            </a:r>
            <a:br>
              <a:rPr lang="en-US" dirty="0"/>
            </a:br>
            <a:endParaRPr lang="en-US" dirty="0"/>
          </a:p>
        </p:txBody>
      </p:sp>
      <p:sp>
        <p:nvSpPr>
          <p:cNvPr id="3" name="Content Placeholder 2">
            <a:extLst>
              <a:ext uri="{FF2B5EF4-FFF2-40B4-BE49-F238E27FC236}">
                <a16:creationId xmlns:a16="http://schemas.microsoft.com/office/drawing/2014/main" id="{4290E22A-7562-44C9-8E3F-098983395CCB}"/>
              </a:ext>
            </a:extLst>
          </p:cNvPr>
          <p:cNvSpPr>
            <a:spLocks noGrp="1"/>
          </p:cNvSpPr>
          <p:nvPr>
            <p:ph idx="1"/>
          </p:nvPr>
        </p:nvSpPr>
        <p:spPr/>
        <p:txBody>
          <a:bodyPr/>
          <a:lstStyle/>
          <a:p>
            <a:r>
              <a:rPr lang="en-US" dirty="0"/>
              <a:t>IP addresses consist of four sections</a:t>
            </a:r>
          </a:p>
          <a:p>
            <a:r>
              <a:rPr lang="en-US" dirty="0"/>
              <a:t>Each section is 8 bits long</a:t>
            </a:r>
          </a:p>
          <a:p>
            <a:r>
              <a:rPr lang="en-US" dirty="0"/>
              <a:t>Each section can range from 0 to 255</a:t>
            </a:r>
          </a:p>
          <a:p>
            <a:r>
              <a:rPr lang="en-US" dirty="0"/>
              <a:t>Written, for example, 128.35.0.72</a:t>
            </a:r>
          </a:p>
        </p:txBody>
      </p:sp>
    </p:spTree>
    <p:extLst>
      <p:ext uri="{BB962C8B-B14F-4D97-AF65-F5344CB8AC3E}">
        <p14:creationId xmlns:p14="http://schemas.microsoft.com/office/powerpoint/2010/main" val="181535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246E-A871-4902-8890-26FEC8B0ED17}"/>
              </a:ext>
            </a:extLst>
          </p:cNvPr>
          <p:cNvSpPr>
            <a:spLocks noGrp="1"/>
          </p:cNvSpPr>
          <p:nvPr>
            <p:ph type="title"/>
          </p:nvPr>
        </p:nvSpPr>
        <p:spPr/>
        <p:txBody>
          <a:bodyPr/>
          <a:lstStyle/>
          <a:p>
            <a:r>
              <a:rPr lang="en-US" b="1" dirty="0"/>
              <a:t>IP structure</a:t>
            </a:r>
            <a:br>
              <a:rPr lang="en-US" dirty="0"/>
            </a:br>
            <a:endParaRPr lang="en-US" dirty="0"/>
          </a:p>
        </p:txBody>
      </p:sp>
      <p:sp>
        <p:nvSpPr>
          <p:cNvPr id="3" name="Content Placeholder 2">
            <a:extLst>
              <a:ext uri="{FF2B5EF4-FFF2-40B4-BE49-F238E27FC236}">
                <a16:creationId xmlns:a16="http://schemas.microsoft.com/office/drawing/2014/main" id="{E1337346-2DE9-4FFB-9247-4C76EB1683E5}"/>
              </a:ext>
            </a:extLst>
          </p:cNvPr>
          <p:cNvSpPr>
            <a:spLocks noGrp="1"/>
          </p:cNvSpPr>
          <p:nvPr>
            <p:ph idx="1"/>
          </p:nvPr>
        </p:nvSpPr>
        <p:spPr/>
        <p:txBody>
          <a:bodyPr/>
          <a:lstStyle/>
          <a:p>
            <a:r>
              <a:rPr lang="en-US" dirty="0"/>
              <a:t>5 Classes of IP address A B C D and E</a:t>
            </a:r>
          </a:p>
          <a:p>
            <a:r>
              <a:rPr lang="en-US" dirty="0"/>
              <a:t>Class A reserved for governments</a:t>
            </a:r>
          </a:p>
          <a:p>
            <a:r>
              <a:rPr lang="en-US" dirty="0"/>
              <a:t>Class B reserved for medium companies</a:t>
            </a:r>
          </a:p>
          <a:p>
            <a:r>
              <a:rPr lang="en-US" dirty="0"/>
              <a:t>Class C reserved for small companies</a:t>
            </a:r>
          </a:p>
          <a:p>
            <a:r>
              <a:rPr lang="en-US" dirty="0"/>
              <a:t>Class D are reserved for multicasting</a:t>
            </a:r>
          </a:p>
          <a:p>
            <a:r>
              <a:rPr lang="en-US" dirty="0"/>
              <a:t>Class E are reserved for future use</a:t>
            </a:r>
          </a:p>
        </p:txBody>
      </p:sp>
      <p:graphicFrame>
        <p:nvGraphicFramePr>
          <p:cNvPr id="4" name="Table 4">
            <a:extLst>
              <a:ext uri="{FF2B5EF4-FFF2-40B4-BE49-F238E27FC236}">
                <a16:creationId xmlns:a16="http://schemas.microsoft.com/office/drawing/2014/main" id="{64287EE2-8A17-4270-8314-88BF92FB20E1}"/>
              </a:ext>
            </a:extLst>
          </p:cNvPr>
          <p:cNvGraphicFramePr>
            <a:graphicFrameLocks noGrp="1"/>
          </p:cNvGraphicFramePr>
          <p:nvPr>
            <p:extLst>
              <p:ext uri="{D42A27DB-BD31-4B8C-83A1-F6EECF244321}">
                <p14:modId xmlns:p14="http://schemas.microsoft.com/office/powerpoint/2010/main" val="3097414593"/>
              </p:ext>
            </p:extLst>
          </p:nvPr>
        </p:nvGraphicFramePr>
        <p:xfrm>
          <a:off x="7715348" y="2295248"/>
          <a:ext cx="4064000" cy="23611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62208715"/>
                    </a:ext>
                  </a:extLst>
                </a:gridCol>
              </a:tblGrid>
              <a:tr h="472232">
                <a:tc>
                  <a:txBody>
                    <a:bodyPr/>
                    <a:lstStyle/>
                    <a:p>
                      <a:r>
                        <a:rPr lang="en-US" dirty="0"/>
                        <a:t>CLASS A- ADDRESS RANGE- 0-127</a:t>
                      </a:r>
                    </a:p>
                  </a:txBody>
                  <a:tcPr/>
                </a:tc>
                <a:extLst>
                  <a:ext uri="{0D108BD9-81ED-4DB2-BD59-A6C34878D82A}">
                    <a16:rowId xmlns:a16="http://schemas.microsoft.com/office/drawing/2014/main" val="667742458"/>
                  </a:ext>
                </a:extLst>
              </a:tr>
              <a:tr h="472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CLASS B- ADDRESS RANGE- 128-192</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432105745"/>
                  </a:ext>
                </a:extLst>
              </a:tr>
              <a:tr h="472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CLASS C- ADDRESS RANGE- 192-223</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657646778"/>
                  </a:ext>
                </a:extLst>
              </a:tr>
              <a:tr h="472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CLASS D- ADDRESS RANGE- 224-239</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884433001"/>
                  </a:ext>
                </a:extLst>
              </a:tr>
              <a:tr h="472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CLASS E- ADDRESS RANGE- 240-255</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4187987257"/>
                  </a:ext>
                </a:extLst>
              </a:tr>
            </a:tbl>
          </a:graphicData>
        </a:graphic>
      </p:graphicFrame>
    </p:spTree>
    <p:extLst>
      <p:ext uri="{BB962C8B-B14F-4D97-AF65-F5344CB8AC3E}">
        <p14:creationId xmlns:p14="http://schemas.microsoft.com/office/powerpoint/2010/main" val="101537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5E82EAE-F79A-4A83-B1E5-07E749E4B683}"/>
              </a:ext>
            </a:extLst>
          </p:cNvPr>
          <p:cNvGrpSpPr>
            <a:grpSpLocks noChangeAspect="1"/>
          </p:cNvGrpSpPr>
          <p:nvPr/>
        </p:nvGrpSpPr>
        <p:grpSpPr bwMode="auto">
          <a:xfrm>
            <a:off x="4636128" y="3361397"/>
            <a:ext cx="7101400" cy="3225800"/>
            <a:chOff x="1074" y="2288"/>
            <a:chExt cx="5922" cy="1528"/>
          </a:xfrm>
        </p:grpSpPr>
        <p:sp>
          <p:nvSpPr>
            <p:cNvPr id="6" name="AutoShape 3">
              <a:extLst>
                <a:ext uri="{FF2B5EF4-FFF2-40B4-BE49-F238E27FC236}">
                  <a16:creationId xmlns:a16="http://schemas.microsoft.com/office/drawing/2014/main" id="{85F5F986-B072-4855-9B5C-58749AA6614C}"/>
                </a:ext>
              </a:extLst>
            </p:cNvPr>
            <p:cNvSpPr>
              <a:spLocks noChangeAspect="1" noChangeArrowheads="1" noTextEdit="1"/>
            </p:cNvSpPr>
            <p:nvPr/>
          </p:nvSpPr>
          <p:spPr bwMode="auto">
            <a:xfrm>
              <a:off x="1074" y="2288"/>
              <a:ext cx="5922"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964734B9-2E74-4449-A2DA-5DFC8546C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 y="2288"/>
              <a:ext cx="5930"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6">
            <a:extLst>
              <a:ext uri="{FF2B5EF4-FFF2-40B4-BE49-F238E27FC236}">
                <a16:creationId xmlns:a16="http://schemas.microsoft.com/office/drawing/2014/main" id="{1FBAD504-D18C-4DF1-AD10-8F6DA969BD42}"/>
              </a:ext>
            </a:extLst>
          </p:cNvPr>
          <p:cNvPicPr>
            <a:picLocks noChangeAspect="1"/>
          </p:cNvPicPr>
          <p:nvPr/>
        </p:nvPicPr>
        <p:blipFill>
          <a:blip r:embed="rId3"/>
          <a:stretch>
            <a:fillRect/>
          </a:stretch>
        </p:blipFill>
        <p:spPr>
          <a:xfrm>
            <a:off x="4674780" y="645059"/>
            <a:ext cx="7062748" cy="813000"/>
          </a:xfrm>
          <a:prstGeom prst="rect">
            <a:avLst/>
          </a:prstGeom>
        </p:spPr>
      </p:pic>
      <p:pic>
        <p:nvPicPr>
          <p:cNvPr id="9" name="Picture 8">
            <a:extLst>
              <a:ext uri="{FF2B5EF4-FFF2-40B4-BE49-F238E27FC236}">
                <a16:creationId xmlns:a16="http://schemas.microsoft.com/office/drawing/2014/main" id="{AC18AAE2-FABB-42A4-8B55-73282192A163}"/>
              </a:ext>
            </a:extLst>
          </p:cNvPr>
          <p:cNvPicPr>
            <a:picLocks noChangeAspect="1"/>
          </p:cNvPicPr>
          <p:nvPr/>
        </p:nvPicPr>
        <p:blipFill>
          <a:blip r:embed="rId4"/>
          <a:stretch>
            <a:fillRect/>
          </a:stretch>
        </p:blipFill>
        <p:spPr>
          <a:xfrm>
            <a:off x="4674780" y="1458059"/>
            <a:ext cx="7062748" cy="825703"/>
          </a:xfrm>
          <a:prstGeom prst="rect">
            <a:avLst/>
          </a:prstGeom>
        </p:spPr>
      </p:pic>
      <p:pic>
        <p:nvPicPr>
          <p:cNvPr id="10" name="Picture 9">
            <a:extLst>
              <a:ext uri="{FF2B5EF4-FFF2-40B4-BE49-F238E27FC236}">
                <a16:creationId xmlns:a16="http://schemas.microsoft.com/office/drawing/2014/main" id="{D045F1A7-CDF5-4CC4-B377-3A113BB1254C}"/>
              </a:ext>
            </a:extLst>
          </p:cNvPr>
          <p:cNvPicPr>
            <a:picLocks noChangeAspect="1"/>
          </p:cNvPicPr>
          <p:nvPr/>
        </p:nvPicPr>
        <p:blipFill>
          <a:blip r:embed="rId5"/>
          <a:stretch>
            <a:fillRect/>
          </a:stretch>
        </p:blipFill>
        <p:spPr>
          <a:xfrm>
            <a:off x="4674780" y="2271059"/>
            <a:ext cx="7062748" cy="774891"/>
          </a:xfrm>
          <a:prstGeom prst="rect">
            <a:avLst/>
          </a:prstGeom>
        </p:spPr>
      </p:pic>
      <p:sp>
        <p:nvSpPr>
          <p:cNvPr id="12" name="Rectangle 11">
            <a:extLst>
              <a:ext uri="{FF2B5EF4-FFF2-40B4-BE49-F238E27FC236}">
                <a16:creationId xmlns:a16="http://schemas.microsoft.com/office/drawing/2014/main" id="{8F852BDE-DFD0-4057-82EF-1B2EF3691433}"/>
              </a:ext>
            </a:extLst>
          </p:cNvPr>
          <p:cNvSpPr/>
          <p:nvPr/>
        </p:nvSpPr>
        <p:spPr>
          <a:xfrm>
            <a:off x="726831" y="1051559"/>
            <a:ext cx="3141784" cy="1200329"/>
          </a:xfrm>
          <a:prstGeom prst="rect">
            <a:avLst/>
          </a:prstGeom>
        </p:spPr>
        <p:txBody>
          <a:bodyPr wrap="square">
            <a:spAutoFit/>
          </a:bodyPr>
          <a:lstStyle/>
          <a:p>
            <a:pPr algn="just"/>
            <a:r>
              <a:rPr lang="en-US" dirty="0">
                <a:latin typeface="ArialMT"/>
              </a:rPr>
              <a:t>IP addresses are divided into</a:t>
            </a:r>
          </a:p>
          <a:p>
            <a:pPr algn="just"/>
            <a:r>
              <a:rPr lang="en-US" dirty="0">
                <a:latin typeface="ArialMT"/>
              </a:rPr>
              <a:t>classes A,B and C to define large, medium, and small networks</a:t>
            </a:r>
            <a:r>
              <a:rPr lang="en-US" dirty="0">
                <a:solidFill>
                  <a:srgbClr val="FFFFFF"/>
                </a:solidFill>
                <a:latin typeface="ArialMT"/>
              </a:rPr>
              <a:t>.</a:t>
            </a:r>
            <a:endParaRPr lang="en-US" dirty="0"/>
          </a:p>
        </p:txBody>
      </p:sp>
    </p:spTree>
    <p:extLst>
      <p:ext uri="{BB962C8B-B14F-4D97-AF65-F5344CB8AC3E}">
        <p14:creationId xmlns:p14="http://schemas.microsoft.com/office/powerpoint/2010/main" val="191663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50B2-A222-4166-BD64-AE6D26781477}"/>
              </a:ext>
            </a:extLst>
          </p:cNvPr>
          <p:cNvSpPr>
            <a:spLocks noGrp="1"/>
          </p:cNvSpPr>
          <p:nvPr>
            <p:ph type="title"/>
          </p:nvPr>
        </p:nvSpPr>
        <p:spPr/>
        <p:txBody>
          <a:bodyPr/>
          <a:lstStyle/>
          <a:p>
            <a:r>
              <a:rPr lang="en-US" b="1" dirty="0"/>
              <a:t>IP versions</a:t>
            </a:r>
            <a:br>
              <a:rPr lang="en-US" dirty="0"/>
            </a:br>
            <a:endParaRPr lang="en-US" dirty="0"/>
          </a:p>
        </p:txBody>
      </p:sp>
      <p:sp>
        <p:nvSpPr>
          <p:cNvPr id="3" name="Content Placeholder 2">
            <a:extLst>
              <a:ext uri="{FF2B5EF4-FFF2-40B4-BE49-F238E27FC236}">
                <a16:creationId xmlns:a16="http://schemas.microsoft.com/office/drawing/2014/main" id="{3E3A8C12-8794-40FD-8409-BAE73B42560F}"/>
              </a:ext>
            </a:extLst>
          </p:cNvPr>
          <p:cNvSpPr>
            <a:spLocks noGrp="1"/>
          </p:cNvSpPr>
          <p:nvPr>
            <p:ph idx="1"/>
          </p:nvPr>
        </p:nvSpPr>
        <p:spPr>
          <a:xfrm>
            <a:off x="838200" y="1322363"/>
            <a:ext cx="10515600" cy="4854600"/>
          </a:xfrm>
        </p:spPr>
        <p:txBody>
          <a:bodyPr>
            <a:normAutofit lnSpcReduction="10000"/>
          </a:bodyPr>
          <a:lstStyle/>
          <a:p>
            <a:pPr marL="0" indent="0">
              <a:buNone/>
            </a:pPr>
            <a:r>
              <a:rPr lang="en-US" dirty="0"/>
              <a:t>IPv4: 32-bit* number: Written in Dotted Decimal or Binary</a:t>
            </a:r>
          </a:p>
          <a:p>
            <a:pPr algn="ctr"/>
            <a:r>
              <a:rPr lang="en-US" dirty="0"/>
              <a:t>Notation</a:t>
            </a:r>
          </a:p>
          <a:p>
            <a:pPr marL="0" indent="0" algn="ctr">
              <a:buNone/>
            </a:pPr>
            <a:r>
              <a:rPr lang="en-US" dirty="0"/>
              <a:t>205.150.58.7 (Dotted Decimal ), 00000010 00000011 00000110 00001111</a:t>
            </a:r>
          </a:p>
          <a:p>
            <a:r>
              <a:rPr lang="en-US" dirty="0"/>
              <a:t>4 billion different host addresses</a:t>
            </a:r>
          </a:p>
          <a:p>
            <a:endParaRPr lang="en-US" dirty="0"/>
          </a:p>
          <a:p>
            <a:pPr marL="0" indent="0">
              <a:buNone/>
            </a:pPr>
            <a:r>
              <a:rPr lang="en-US" dirty="0"/>
              <a:t>  IPv6: 128-bit* number: Written in Hex Decimal</a:t>
            </a:r>
          </a:p>
          <a:p>
            <a:pPr algn="ctr"/>
            <a:r>
              <a:rPr lang="en-US" dirty="0"/>
              <a:t>Notation</a:t>
            </a:r>
          </a:p>
          <a:p>
            <a:pPr marL="0" indent="0" algn="ctr">
              <a:buNone/>
            </a:pPr>
            <a:r>
              <a:rPr lang="en-US" dirty="0"/>
              <a:t>2001:0503:0C27:0000:0000:0000:0000:0000</a:t>
            </a:r>
          </a:p>
          <a:p>
            <a:r>
              <a:rPr lang="en-US" dirty="0"/>
              <a:t>16 billion network addresses</a:t>
            </a:r>
          </a:p>
        </p:txBody>
      </p:sp>
    </p:spTree>
    <p:extLst>
      <p:ext uri="{BB962C8B-B14F-4D97-AF65-F5344CB8AC3E}">
        <p14:creationId xmlns:p14="http://schemas.microsoft.com/office/powerpoint/2010/main" val="154776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31B-2EE8-49AD-A627-6F0B538E4D4E}"/>
              </a:ext>
            </a:extLst>
          </p:cNvPr>
          <p:cNvSpPr>
            <a:spLocks noGrp="1"/>
          </p:cNvSpPr>
          <p:nvPr>
            <p:ph type="title"/>
          </p:nvPr>
        </p:nvSpPr>
        <p:spPr>
          <a:xfrm>
            <a:off x="880402" y="759657"/>
            <a:ext cx="10233075" cy="1561513"/>
          </a:xfrm>
        </p:spPr>
        <p:txBody>
          <a:bodyPr>
            <a:normAutofit/>
          </a:bodyPr>
          <a:lstStyle/>
          <a:p>
            <a:pPr algn="just"/>
            <a:r>
              <a:rPr lang="en-US" sz="2000" dirty="0"/>
              <a:t>Private IP Address and Public IP Address are used to uniquely identify a machine on the internet. Private IP address is used with a local network and public IP address is used outside the network. Public IP address is provided by ISP, Internet Service Provider.</a:t>
            </a:r>
          </a:p>
        </p:txBody>
      </p:sp>
      <p:sp>
        <p:nvSpPr>
          <p:cNvPr id="8" name="Rectangle 7">
            <a:extLst>
              <a:ext uri="{FF2B5EF4-FFF2-40B4-BE49-F238E27FC236}">
                <a16:creationId xmlns:a16="http://schemas.microsoft.com/office/drawing/2014/main" id="{EBE9895C-ED7F-44B5-903B-D0BBC023B5C3}"/>
              </a:ext>
            </a:extLst>
          </p:cNvPr>
          <p:cNvSpPr/>
          <p:nvPr/>
        </p:nvSpPr>
        <p:spPr>
          <a:xfrm>
            <a:off x="992943" y="3030138"/>
            <a:ext cx="8671561" cy="1754326"/>
          </a:xfrm>
          <a:prstGeom prst="rect">
            <a:avLst/>
          </a:prstGeom>
        </p:spPr>
        <p:txBody>
          <a:bodyPr wrap="square">
            <a:spAutoFit/>
          </a:bodyPr>
          <a:lstStyle/>
          <a:p>
            <a:r>
              <a:rPr lang="en-US" b="1" dirty="0">
                <a:solidFill>
                  <a:srgbClr val="1F4872"/>
                </a:solidFill>
                <a:latin typeface="helvetica" panose="020B0604020202020204" pitchFamily="34" charset="0"/>
              </a:rPr>
              <a:t>Reserved for private networks.</a:t>
            </a:r>
          </a:p>
          <a:p>
            <a:r>
              <a:rPr lang="en-US" dirty="0">
                <a:solidFill>
                  <a:srgbClr val="333333"/>
                </a:solidFill>
                <a:latin typeface="Open Sans"/>
              </a:rPr>
              <a:t>The organizations that distribute IP addresses to the world reserves a range of IP addresses for </a:t>
            </a:r>
            <a:r>
              <a:rPr lang="en-US" i="1" dirty="0">
                <a:solidFill>
                  <a:srgbClr val="333333"/>
                </a:solidFill>
                <a:latin typeface="Open Sans"/>
              </a:rPr>
              <a:t>private networks</a:t>
            </a:r>
            <a:r>
              <a:rPr lang="en-US" dirty="0">
                <a:solidFill>
                  <a:srgbClr val="333333"/>
                </a:solidFill>
                <a:latin typeface="Open Sans"/>
              </a:rPr>
              <a:t>.</a:t>
            </a:r>
          </a:p>
          <a:p>
            <a:pPr>
              <a:buFont typeface="Arial" panose="020B0604020202020204" pitchFamily="34" charset="0"/>
              <a:buChar char="•"/>
            </a:pPr>
            <a:r>
              <a:rPr lang="en-US" b="1" dirty="0">
                <a:solidFill>
                  <a:srgbClr val="333333"/>
                </a:solidFill>
                <a:latin typeface="Open Sans"/>
              </a:rPr>
              <a:t>192.168.0.0 – 192.168.255.255</a:t>
            </a:r>
            <a:r>
              <a:rPr lang="en-US" dirty="0">
                <a:solidFill>
                  <a:srgbClr val="333333"/>
                </a:solidFill>
                <a:latin typeface="Open Sans"/>
              </a:rPr>
              <a:t> (65,536 IP addresses)</a:t>
            </a:r>
          </a:p>
          <a:p>
            <a:pPr>
              <a:buFont typeface="Arial" panose="020B0604020202020204" pitchFamily="34" charset="0"/>
              <a:buChar char="•"/>
            </a:pPr>
            <a:r>
              <a:rPr lang="en-US" b="1" dirty="0">
                <a:solidFill>
                  <a:srgbClr val="333333"/>
                </a:solidFill>
                <a:latin typeface="Open Sans"/>
              </a:rPr>
              <a:t>172.16.0.0 – 172.31.255.255</a:t>
            </a:r>
            <a:r>
              <a:rPr lang="en-US" dirty="0">
                <a:solidFill>
                  <a:srgbClr val="333333"/>
                </a:solidFill>
                <a:latin typeface="Open Sans"/>
              </a:rPr>
              <a:t> (1,048,576 IP addresses)</a:t>
            </a:r>
          </a:p>
          <a:p>
            <a:pPr>
              <a:buFont typeface="Arial" panose="020B0604020202020204" pitchFamily="34" charset="0"/>
              <a:buChar char="•"/>
            </a:pPr>
            <a:r>
              <a:rPr lang="en-US" b="1" dirty="0">
                <a:solidFill>
                  <a:srgbClr val="333333"/>
                </a:solidFill>
                <a:latin typeface="Open Sans"/>
              </a:rPr>
              <a:t>10.0.0.0 – 10.255.255.255</a:t>
            </a:r>
            <a:r>
              <a:rPr lang="en-US" dirty="0">
                <a:solidFill>
                  <a:srgbClr val="333333"/>
                </a:solidFill>
                <a:latin typeface="Open Sans"/>
              </a:rPr>
              <a:t> (16,777,216 IP addresses)</a:t>
            </a:r>
            <a:endParaRPr lang="en-US" b="0" i="0" dirty="0">
              <a:solidFill>
                <a:srgbClr val="333333"/>
              </a:solidFill>
              <a:effectLst/>
              <a:latin typeface="Open Sans"/>
            </a:endParaRPr>
          </a:p>
        </p:txBody>
      </p:sp>
    </p:spTree>
    <p:extLst>
      <p:ext uri="{BB962C8B-B14F-4D97-AF65-F5344CB8AC3E}">
        <p14:creationId xmlns:p14="http://schemas.microsoft.com/office/powerpoint/2010/main" val="77733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E1CCA3-E36D-4967-9A83-B41167C16FC2}"/>
              </a:ext>
            </a:extLst>
          </p:cNvPr>
          <p:cNvPicPr>
            <a:picLocks noGrp="1" noChangeAspect="1"/>
          </p:cNvPicPr>
          <p:nvPr>
            <p:ph idx="1"/>
          </p:nvPr>
        </p:nvPicPr>
        <p:blipFill>
          <a:blip r:embed="rId2"/>
          <a:stretch>
            <a:fillRect/>
          </a:stretch>
        </p:blipFill>
        <p:spPr>
          <a:xfrm>
            <a:off x="379828" y="154745"/>
            <a:ext cx="11057206" cy="6569612"/>
          </a:xfrm>
          <a:prstGeom prst="rect">
            <a:avLst/>
          </a:prstGeom>
        </p:spPr>
      </p:pic>
    </p:spTree>
    <p:extLst>
      <p:ext uri="{BB962C8B-B14F-4D97-AF65-F5344CB8AC3E}">
        <p14:creationId xmlns:p14="http://schemas.microsoft.com/office/powerpoint/2010/main" val="1572867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AEA4-32FF-4A4D-9437-5F0777496F40}"/>
              </a:ext>
            </a:extLst>
          </p:cNvPr>
          <p:cNvSpPr>
            <a:spLocks noGrp="1"/>
          </p:cNvSpPr>
          <p:nvPr>
            <p:ph type="title"/>
          </p:nvPr>
        </p:nvSpPr>
        <p:spPr>
          <a:xfrm>
            <a:off x="838200" y="365125"/>
            <a:ext cx="10515600" cy="999441"/>
          </a:xfrm>
        </p:spPr>
        <p:txBody>
          <a:bodyPr/>
          <a:lstStyle/>
          <a:p>
            <a:r>
              <a:rPr lang="en-US" dirty="0"/>
              <a:t>TCP ADDRESSES</a:t>
            </a:r>
          </a:p>
        </p:txBody>
      </p:sp>
      <p:sp>
        <p:nvSpPr>
          <p:cNvPr id="3" name="Content Placeholder 2">
            <a:extLst>
              <a:ext uri="{FF2B5EF4-FFF2-40B4-BE49-F238E27FC236}">
                <a16:creationId xmlns:a16="http://schemas.microsoft.com/office/drawing/2014/main" id="{BE1694C3-9CE1-48F4-A8A4-F8FC2397FE3A}"/>
              </a:ext>
            </a:extLst>
          </p:cNvPr>
          <p:cNvSpPr>
            <a:spLocks noGrp="1"/>
          </p:cNvSpPr>
          <p:nvPr>
            <p:ph idx="1"/>
          </p:nvPr>
        </p:nvSpPr>
        <p:spPr>
          <a:xfrm>
            <a:off x="838200" y="1195754"/>
            <a:ext cx="10978662" cy="5662246"/>
          </a:xfrm>
        </p:spPr>
        <p:txBody>
          <a:bodyPr/>
          <a:lstStyle/>
          <a:p>
            <a:pPr algn="just"/>
            <a:r>
              <a:rPr lang="en-US" sz="2400" dirty="0"/>
              <a:t>TCP/IP provides for process-to-process communication, which means that calls need an addressing scheme that specifies both the physical host connection (Host A and Host B in Figure and the software process or application (C, D, E, F, G, and H). The way this is done in TCP/IP is for calls to specify the host by an </a:t>
            </a:r>
            <a:r>
              <a:rPr lang="en-US" sz="2400" i="1" dirty="0"/>
              <a:t>internet address</a:t>
            </a:r>
            <a:r>
              <a:rPr lang="en-US" sz="2400" dirty="0"/>
              <a:t> and the process by a </a:t>
            </a:r>
            <a:r>
              <a:rPr lang="en-US" sz="2400" i="1" dirty="0"/>
              <a:t>port number</a:t>
            </a:r>
            <a:r>
              <a:rPr lang="en-US" sz="2400" dirty="0"/>
              <a:t>. You may find internet addresses also referred to elsewhere as internet protocol (IP) addresses or host IDs.</a:t>
            </a:r>
            <a:r>
              <a:rPr lang="en-US" sz="2400" i="1" dirty="0"/>
              <a:t>  </a:t>
            </a:r>
          </a:p>
          <a:p>
            <a:pPr algn="just"/>
            <a:r>
              <a:rPr lang="en-US" i="1" dirty="0"/>
              <a:t>How applications are addressed</a:t>
            </a:r>
            <a:endParaRPr lang="en-US" dirty="0"/>
          </a:p>
          <a:p>
            <a:endParaRPr lang="en-US" dirty="0"/>
          </a:p>
        </p:txBody>
      </p:sp>
      <p:pic>
        <p:nvPicPr>
          <p:cNvPr id="4" name="Picture 2" descr="This diagram shows Host A with Host Address 129.126.178.99, port numbers 21, 23, 4100 and processes C, D and E. It shows Host B with Host address 123.156.189.2 with port numbers 3300, 3301, 3302 and processes F, G, and H.">
            <a:extLst>
              <a:ext uri="{FF2B5EF4-FFF2-40B4-BE49-F238E27FC236}">
                <a16:creationId xmlns:a16="http://schemas.microsoft.com/office/drawing/2014/main" id="{EE645BF1-1430-4821-A5E2-E010E6123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033" y="3819379"/>
            <a:ext cx="5669767" cy="25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98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C97BD-72A7-4865-87B2-823350D6388B}"/>
              </a:ext>
            </a:extLst>
          </p:cNvPr>
          <p:cNvSpPr>
            <a:spLocks noGrp="1"/>
          </p:cNvSpPr>
          <p:nvPr>
            <p:ph idx="1"/>
          </p:nvPr>
        </p:nvSpPr>
        <p:spPr>
          <a:xfrm>
            <a:off x="570246" y="451403"/>
            <a:ext cx="11436697" cy="5697569"/>
          </a:xfrm>
        </p:spPr>
        <p:txBody>
          <a:bodyPr/>
          <a:lstStyle/>
          <a:p>
            <a:pPr marL="342900" indent="-342900" algn="just" fontAlgn="base">
              <a:buAutoNum type="arabicPeriod"/>
            </a:pPr>
            <a:r>
              <a:rPr lang="en-IN" sz="1800" b="1" i="0" dirty="0">
                <a:solidFill>
                  <a:srgbClr val="40424E"/>
                </a:solidFill>
                <a:effectLst/>
                <a:latin typeface="urw-din"/>
              </a:rPr>
              <a:t>Physical Layer (Layer 1) :</a:t>
            </a:r>
          </a:p>
          <a:p>
            <a:pPr marL="0" indent="0" algn="just" fontAlgn="base">
              <a:buNone/>
            </a:pPr>
            <a:r>
              <a:rPr lang="en-IN" sz="1800" b="0" i="0" dirty="0">
                <a:solidFill>
                  <a:srgbClr val="40424E"/>
                </a:solidFill>
                <a:effectLst/>
                <a:latin typeface="urw-din"/>
              </a:rPr>
              <a:t>The lowest layer of the OSI reference model is the physical layer. It is responsible for the actual physical connection between the devices. The physical layer contains information in the form of</a:t>
            </a:r>
            <a:r>
              <a:rPr lang="en-IN" sz="1800" b="1" i="0" dirty="0">
                <a:solidFill>
                  <a:srgbClr val="40424E"/>
                </a:solidFill>
                <a:effectLst/>
                <a:latin typeface="urw-din"/>
              </a:rPr>
              <a:t> bits.</a:t>
            </a:r>
            <a:r>
              <a:rPr lang="en-IN" sz="1800" b="0" i="0" dirty="0">
                <a:solidFill>
                  <a:srgbClr val="40424E"/>
                </a:solidFill>
                <a:effectLst/>
                <a:latin typeface="urw-din"/>
              </a:rPr>
              <a:t> It is responsible for transmitting individual bits from one node to the next. When receiving data, this layer will get the signal received and convert it into 0s and 1s and send them to the Data Link layer, which will put the frame back together.</a:t>
            </a:r>
          </a:p>
          <a:p>
            <a:pPr marL="0" indent="0" algn="l" fontAlgn="base">
              <a:buNone/>
            </a:pPr>
            <a:r>
              <a:rPr lang="en-IN" sz="1800" b="0" i="0" dirty="0">
                <a:solidFill>
                  <a:srgbClr val="40424E"/>
                </a:solidFill>
                <a:effectLst/>
                <a:latin typeface="urw-din"/>
              </a:rPr>
              <a:t>Hub, Repeater, Modem, Cables are Physical Layer devices.</a:t>
            </a:r>
          </a:p>
          <a:p>
            <a:pPr marL="0" indent="0" algn="l" fontAlgn="base">
              <a:buNone/>
            </a:pPr>
            <a:endParaRPr lang="en-IN" dirty="0">
              <a:solidFill>
                <a:srgbClr val="40424E"/>
              </a:solidFill>
              <a:latin typeface="urw-din"/>
            </a:endParaRPr>
          </a:p>
        </p:txBody>
      </p:sp>
      <p:pic>
        <p:nvPicPr>
          <p:cNvPr id="2052" name="Picture 4" descr="Lightbox">
            <a:extLst>
              <a:ext uri="{FF2B5EF4-FFF2-40B4-BE49-F238E27FC236}">
                <a16:creationId xmlns:a16="http://schemas.microsoft.com/office/drawing/2014/main" id="{72D4C23B-7CC6-4634-81D0-A36204D48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543" y="1778245"/>
            <a:ext cx="4185168" cy="990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CD4A8F-65FD-433E-AADC-AFDD2F53263A}"/>
              </a:ext>
            </a:extLst>
          </p:cNvPr>
          <p:cNvSpPr txBox="1"/>
          <p:nvPr/>
        </p:nvSpPr>
        <p:spPr>
          <a:xfrm>
            <a:off x="792331" y="2973019"/>
            <a:ext cx="9843117" cy="2585323"/>
          </a:xfrm>
          <a:prstGeom prst="rect">
            <a:avLst/>
          </a:prstGeom>
          <a:noFill/>
        </p:spPr>
        <p:txBody>
          <a:bodyPr wrap="square">
            <a:spAutoFit/>
          </a:bodyPr>
          <a:lstStyle/>
          <a:p>
            <a:pPr algn="l" fontAlgn="base"/>
            <a:r>
              <a:rPr lang="en-IN" b="0" i="0" dirty="0">
                <a:solidFill>
                  <a:srgbClr val="40424E"/>
                </a:solidFill>
                <a:effectLst/>
                <a:latin typeface="urw-din"/>
              </a:rPr>
              <a:t>The functions of the physical layer are :</a:t>
            </a:r>
          </a:p>
          <a:p>
            <a:pPr algn="l" fontAlgn="base">
              <a:buFont typeface="+mj-lt"/>
              <a:buAutoNum type="arabicPeriod"/>
            </a:pPr>
            <a:r>
              <a:rPr lang="en-IN" b="1" i="0" dirty="0">
                <a:solidFill>
                  <a:srgbClr val="40424E"/>
                </a:solidFill>
                <a:effectLst/>
                <a:latin typeface="urw-din"/>
              </a:rPr>
              <a:t>Bit synchronization:</a:t>
            </a:r>
            <a:r>
              <a:rPr lang="en-IN" b="0" i="0" dirty="0">
                <a:solidFill>
                  <a:srgbClr val="40424E"/>
                </a:solidFill>
                <a:effectLst/>
                <a:latin typeface="urw-din"/>
              </a:rPr>
              <a:t> The physical layer provides the synchronization of the bits by providing a clock. This clock controls both sender and receiver thus providing synchronization at bit level.</a:t>
            </a:r>
          </a:p>
          <a:p>
            <a:pPr algn="l" fontAlgn="base">
              <a:buFont typeface="+mj-lt"/>
              <a:buAutoNum type="arabicPeriod"/>
            </a:pPr>
            <a:r>
              <a:rPr lang="en-IN" b="1" i="0" dirty="0">
                <a:solidFill>
                  <a:srgbClr val="40424E"/>
                </a:solidFill>
                <a:effectLst/>
                <a:latin typeface="urw-din"/>
              </a:rPr>
              <a:t>Bit rate control:</a:t>
            </a:r>
            <a:r>
              <a:rPr lang="en-IN" b="0" i="0" dirty="0">
                <a:solidFill>
                  <a:srgbClr val="40424E"/>
                </a:solidFill>
                <a:effectLst/>
                <a:latin typeface="urw-din"/>
              </a:rPr>
              <a:t> The Physical layer also defines the transmission rate i.e. the number of bits sent per second.</a:t>
            </a:r>
          </a:p>
          <a:p>
            <a:pPr algn="l" fontAlgn="base">
              <a:buFont typeface="+mj-lt"/>
              <a:buAutoNum type="arabicPeriod"/>
            </a:pPr>
            <a:r>
              <a:rPr lang="en-IN" b="1" i="0" dirty="0">
                <a:solidFill>
                  <a:srgbClr val="40424E"/>
                </a:solidFill>
                <a:effectLst/>
                <a:latin typeface="urw-din"/>
              </a:rPr>
              <a:t>Physical topologies:</a:t>
            </a:r>
            <a:r>
              <a:rPr lang="en-IN" b="0" i="0" dirty="0">
                <a:solidFill>
                  <a:srgbClr val="40424E"/>
                </a:solidFill>
                <a:effectLst/>
                <a:latin typeface="urw-din"/>
              </a:rPr>
              <a:t> Physical layer specifies the way in which the different, devices/nodes are arranged in a network i.e. bus, star or mesh topology.</a:t>
            </a:r>
          </a:p>
          <a:p>
            <a:pPr algn="l" fontAlgn="base">
              <a:buFont typeface="+mj-lt"/>
              <a:buAutoNum type="arabicPeriod"/>
            </a:pPr>
            <a:r>
              <a:rPr lang="en-IN" b="1" i="0" dirty="0">
                <a:solidFill>
                  <a:srgbClr val="40424E"/>
                </a:solidFill>
                <a:effectLst/>
                <a:latin typeface="urw-din"/>
              </a:rPr>
              <a:t>Transmission mode:</a:t>
            </a:r>
            <a:r>
              <a:rPr lang="en-IN" b="0" i="0" dirty="0">
                <a:solidFill>
                  <a:srgbClr val="40424E"/>
                </a:solidFill>
                <a:effectLst/>
                <a:latin typeface="urw-din"/>
              </a:rPr>
              <a:t> Physical layer also defines the way in which the data flows between the two connected devices. The various transmission modes possible are: Simplex, half-duplex and full-duplex.</a:t>
            </a:r>
          </a:p>
        </p:txBody>
      </p:sp>
    </p:spTree>
    <p:extLst>
      <p:ext uri="{BB962C8B-B14F-4D97-AF65-F5344CB8AC3E}">
        <p14:creationId xmlns:p14="http://schemas.microsoft.com/office/powerpoint/2010/main" val="208676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ADF83B-FC2B-4D16-944B-09651C89E3FB}"/>
              </a:ext>
            </a:extLst>
          </p:cNvPr>
          <p:cNvSpPr/>
          <p:nvPr/>
        </p:nvSpPr>
        <p:spPr>
          <a:xfrm>
            <a:off x="1463041" y="2016261"/>
            <a:ext cx="8736036" cy="2862322"/>
          </a:xfrm>
          <a:prstGeom prst="rect">
            <a:avLst/>
          </a:prstGeom>
        </p:spPr>
        <p:txBody>
          <a:bodyPr wrap="square">
            <a:spAutoFit/>
          </a:bodyPr>
          <a:lstStyle/>
          <a:p>
            <a:pPr fontAlgn="base">
              <a:buFont typeface="Arial" panose="020B0604020202020204" pitchFamily="34" charset="0"/>
              <a:buChar char="•"/>
            </a:pPr>
            <a:r>
              <a:rPr lang="en-US" b="1" dirty="0">
                <a:solidFill>
                  <a:srgbClr val="054ADA"/>
                </a:solidFill>
                <a:latin typeface="ibm-plex-sans"/>
                <a:hlinkClick r:id="rId2"/>
              </a:rPr>
              <a:t>IP addresses</a:t>
            </a:r>
            <a:br>
              <a:rPr lang="en-US" dirty="0">
                <a:solidFill>
                  <a:srgbClr val="323232"/>
                </a:solidFill>
                <a:latin typeface="ibm-plex-sans"/>
              </a:rPr>
            </a:br>
            <a:r>
              <a:rPr lang="en-US" dirty="0">
                <a:solidFill>
                  <a:srgbClr val="323232"/>
                </a:solidFill>
                <a:latin typeface="ibm-plex-sans"/>
              </a:rPr>
              <a:t>Each server or client on a TCP/IP internet is identified by a numeric IP (Internet Protocol) address. The two types of IP address are the IPv4 (IP version 4) address and the IPv6 (IP version 6) address.</a:t>
            </a:r>
          </a:p>
          <a:p>
            <a:pPr fontAlgn="base">
              <a:buFont typeface="Arial" panose="020B0604020202020204" pitchFamily="34" charset="0"/>
              <a:buChar char="•"/>
            </a:pPr>
            <a:r>
              <a:rPr lang="en-US" b="1" dirty="0">
                <a:solidFill>
                  <a:srgbClr val="054ADA"/>
                </a:solidFill>
                <a:latin typeface="ibm-plex-sans"/>
                <a:hlinkClick r:id="rId3"/>
              </a:rPr>
              <a:t>Port numbers (for servers)</a:t>
            </a:r>
            <a:br>
              <a:rPr lang="en-US" dirty="0">
                <a:solidFill>
                  <a:srgbClr val="323232"/>
                </a:solidFill>
                <a:latin typeface="ibm-plex-sans"/>
              </a:rPr>
            </a:br>
            <a:r>
              <a:rPr lang="en-US" dirty="0">
                <a:solidFill>
                  <a:srgbClr val="323232"/>
                </a:solidFill>
                <a:latin typeface="ibm-plex-sans"/>
              </a:rPr>
              <a:t>An incoming connection request specifies the server that it wants by specifying the server’s port number.</a:t>
            </a:r>
          </a:p>
          <a:p>
            <a:pPr fontAlgn="base">
              <a:buFont typeface="Arial" panose="020B0604020202020204" pitchFamily="34" charset="0"/>
              <a:buChar char="•"/>
            </a:pPr>
            <a:r>
              <a:rPr lang="en-US" b="1" dirty="0">
                <a:solidFill>
                  <a:srgbClr val="054ADA"/>
                </a:solidFill>
                <a:latin typeface="ibm-plex-sans"/>
                <a:hlinkClick r:id="rId4"/>
              </a:rPr>
              <a:t>Port numbers (for clients)</a:t>
            </a:r>
            <a:br>
              <a:rPr lang="en-US" dirty="0">
                <a:solidFill>
                  <a:srgbClr val="323232"/>
                </a:solidFill>
                <a:latin typeface="ibm-plex-sans"/>
              </a:rPr>
            </a:br>
            <a:r>
              <a:rPr lang="en-US" dirty="0">
                <a:solidFill>
                  <a:srgbClr val="323232"/>
                </a:solidFill>
                <a:latin typeface="ibm-plex-sans"/>
              </a:rPr>
              <a:t>Client applications must also identify themselves with port numbers so that server applications can distinguish different connection requests.</a:t>
            </a:r>
            <a:endParaRPr lang="en-US" b="0" i="0" dirty="0">
              <a:solidFill>
                <a:srgbClr val="323232"/>
              </a:solidFill>
              <a:effectLst/>
              <a:latin typeface="ibm-plex-sans"/>
            </a:endParaRPr>
          </a:p>
        </p:txBody>
      </p:sp>
    </p:spTree>
    <p:extLst>
      <p:ext uri="{BB962C8B-B14F-4D97-AF65-F5344CB8AC3E}">
        <p14:creationId xmlns:p14="http://schemas.microsoft.com/office/powerpoint/2010/main" val="47810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82ECE-12AA-4FED-9AD4-AA516DC5B99D}"/>
              </a:ext>
            </a:extLst>
          </p:cNvPr>
          <p:cNvSpPr>
            <a:spLocks noGrp="1"/>
          </p:cNvSpPr>
          <p:nvPr>
            <p:ph idx="1"/>
          </p:nvPr>
        </p:nvSpPr>
        <p:spPr>
          <a:xfrm>
            <a:off x="838200" y="284085"/>
            <a:ext cx="10515600" cy="5892878"/>
          </a:xfrm>
        </p:spPr>
        <p:txBody>
          <a:bodyPr>
            <a:normAutofit/>
          </a:bodyPr>
          <a:lstStyle/>
          <a:p>
            <a:pPr marL="0" indent="0" algn="just" fontAlgn="base">
              <a:buNone/>
            </a:pPr>
            <a:r>
              <a:rPr lang="en-IN" sz="1900" b="1" i="0" dirty="0">
                <a:solidFill>
                  <a:srgbClr val="40424E"/>
                </a:solidFill>
                <a:effectLst/>
                <a:latin typeface="urw-din"/>
              </a:rPr>
              <a:t>2. Data Link Layer (DLL) (Layer 2) :</a:t>
            </a:r>
          </a:p>
          <a:p>
            <a:pPr marL="0" indent="0" algn="just" fontAlgn="base">
              <a:buNone/>
            </a:pPr>
            <a:r>
              <a:rPr lang="en-IN" sz="1900" b="0" i="0" dirty="0">
                <a:solidFill>
                  <a:srgbClr val="40424E"/>
                </a:solidFill>
                <a:effectLst/>
                <a:latin typeface="urw-din"/>
              </a:rPr>
              <a:t>The data link layer is responsible for the node to node delivery of the message. The main function of this layer is to make sure data transfer is error-free from one node to another, over the physical layer. When a packet arrives in a network, it is the responsibility of DLL to transmit it to the Host using its MAC address. </a:t>
            </a:r>
          </a:p>
          <a:p>
            <a:pPr marL="0" indent="0" algn="just" fontAlgn="base">
              <a:buNone/>
            </a:pPr>
            <a:r>
              <a:rPr lang="en-IN" sz="1900" b="0" i="0" dirty="0">
                <a:solidFill>
                  <a:srgbClr val="40424E"/>
                </a:solidFill>
                <a:effectLst/>
                <a:latin typeface="urw-din"/>
              </a:rPr>
              <a:t>  </a:t>
            </a:r>
            <a:br>
              <a:rPr lang="en-IN" sz="1900" b="0" i="0" dirty="0">
                <a:solidFill>
                  <a:srgbClr val="40424E"/>
                </a:solidFill>
                <a:effectLst/>
                <a:latin typeface="urw-din"/>
              </a:rPr>
            </a:br>
            <a:r>
              <a:rPr lang="en-IN" sz="1900" b="0" i="0" dirty="0">
                <a:solidFill>
                  <a:srgbClr val="40424E"/>
                </a:solidFill>
                <a:effectLst/>
                <a:latin typeface="urw-din"/>
              </a:rPr>
              <a:t>Data Link Layer is divided into two sub layers :</a:t>
            </a:r>
          </a:p>
          <a:p>
            <a:pPr algn="just" fontAlgn="base">
              <a:buFont typeface="+mj-lt"/>
              <a:buAutoNum type="arabicPeriod"/>
            </a:pPr>
            <a:r>
              <a:rPr lang="en-IN" sz="1900" b="0" i="0" dirty="0">
                <a:solidFill>
                  <a:srgbClr val="40424E"/>
                </a:solidFill>
                <a:effectLst/>
                <a:latin typeface="urw-din"/>
              </a:rPr>
              <a:t>Logical Link Control (LLC)</a:t>
            </a:r>
          </a:p>
          <a:p>
            <a:pPr algn="just" fontAlgn="base">
              <a:buFont typeface="+mj-lt"/>
              <a:buAutoNum type="arabicPeriod"/>
            </a:pPr>
            <a:r>
              <a:rPr lang="en-IN" sz="1900" b="0" i="0" dirty="0">
                <a:solidFill>
                  <a:srgbClr val="40424E"/>
                </a:solidFill>
                <a:effectLst/>
                <a:latin typeface="urw-din"/>
              </a:rPr>
              <a:t>Media Access Control (MAC)</a:t>
            </a:r>
          </a:p>
          <a:p>
            <a:pPr algn="just" fontAlgn="base"/>
            <a:r>
              <a:rPr lang="en-IN" sz="1900" b="0" i="0" dirty="0">
                <a:solidFill>
                  <a:srgbClr val="40424E"/>
                </a:solidFill>
                <a:effectLst/>
                <a:latin typeface="urw-din"/>
              </a:rPr>
              <a:t>The packet received from Network layer is further divided into frames depending on the frame size of NIC(Network Interface Card). DLL also encapsulates Sender and Receiver’s MAC address in the header.</a:t>
            </a:r>
          </a:p>
          <a:p>
            <a:pPr algn="just" fontAlgn="base"/>
            <a:r>
              <a:rPr lang="en-IN" sz="1900" b="0" i="0" dirty="0">
                <a:solidFill>
                  <a:srgbClr val="40424E"/>
                </a:solidFill>
                <a:effectLst/>
                <a:latin typeface="urw-din"/>
              </a:rPr>
              <a:t>The Receiver’s MAC address is obtained by placing an ARP(Address Resolution Protocol) request onto the wire asking “Who has that IP address?” and the destination host will reply with its MAC address.</a:t>
            </a:r>
          </a:p>
          <a:p>
            <a:pPr marL="0" indent="0">
              <a:buNone/>
            </a:pPr>
            <a:r>
              <a:rPr lang="en-IN" sz="1800" b="0" dirty="0">
                <a:solidFill>
                  <a:srgbClr val="40424E"/>
                </a:solidFill>
                <a:effectLst/>
                <a:latin typeface="urw-din"/>
              </a:rPr>
              <a:t>Switch &amp; Bridge are Data Link Layer devices</a:t>
            </a:r>
            <a:r>
              <a:rPr lang="en-IN" b="0" dirty="0">
                <a:solidFill>
                  <a:srgbClr val="40424E"/>
                </a:solidFill>
                <a:effectLst/>
                <a:latin typeface="urw-din"/>
              </a:rPr>
              <a:t>.</a:t>
            </a:r>
            <a:endParaRPr lang="en-IN" dirty="0"/>
          </a:p>
        </p:txBody>
      </p:sp>
      <p:pic>
        <p:nvPicPr>
          <p:cNvPr id="5" name="Picture 4" descr="Icon&#10;&#10;Description automatically generated">
            <a:extLst>
              <a:ext uri="{FF2B5EF4-FFF2-40B4-BE49-F238E27FC236}">
                <a16:creationId xmlns:a16="http://schemas.microsoft.com/office/drawing/2014/main" id="{18409520-0A6F-4037-8DAC-FDBA5AC55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7645" y="1531028"/>
            <a:ext cx="1562100" cy="990600"/>
          </a:xfrm>
          <a:prstGeom prst="rect">
            <a:avLst/>
          </a:prstGeom>
        </p:spPr>
      </p:pic>
    </p:spTree>
    <p:extLst>
      <p:ext uri="{BB962C8B-B14F-4D97-AF65-F5344CB8AC3E}">
        <p14:creationId xmlns:p14="http://schemas.microsoft.com/office/powerpoint/2010/main" val="343795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FA796-6C32-4EC6-8705-D6F1159E9D17}"/>
              </a:ext>
            </a:extLst>
          </p:cNvPr>
          <p:cNvSpPr>
            <a:spLocks noGrp="1"/>
          </p:cNvSpPr>
          <p:nvPr>
            <p:ph idx="1"/>
          </p:nvPr>
        </p:nvSpPr>
        <p:spPr>
          <a:xfrm>
            <a:off x="838200" y="292963"/>
            <a:ext cx="10515600" cy="5884000"/>
          </a:xfrm>
        </p:spPr>
        <p:txBody>
          <a:bodyPr>
            <a:normAutofit/>
          </a:bodyPr>
          <a:lstStyle/>
          <a:p>
            <a:pPr marL="0" indent="0" algn="l" fontAlgn="base">
              <a:buNone/>
            </a:pPr>
            <a:r>
              <a:rPr lang="en-IN" sz="1800" b="1" i="0" dirty="0">
                <a:solidFill>
                  <a:srgbClr val="40424E"/>
                </a:solidFill>
                <a:effectLst/>
                <a:latin typeface="urw-din"/>
              </a:rPr>
              <a:t>3. Network Layer (Layer 3) :</a:t>
            </a:r>
          </a:p>
          <a:p>
            <a:pPr marL="0" indent="0" algn="l" fontAlgn="base">
              <a:buNone/>
            </a:pPr>
            <a:r>
              <a:rPr lang="en-IN" sz="1800" b="0" i="0" dirty="0">
                <a:solidFill>
                  <a:srgbClr val="40424E"/>
                </a:solidFill>
                <a:effectLst/>
                <a:latin typeface="urw-din"/>
              </a:rPr>
              <a:t>Network layer works for the transmission of data from one host to the other located in different networks. It also takes care of packet routing i.e. selection of the shortest path to transmit the packet, from the number of routes available. The sender &amp; receiver’s IP address are placed in the header by the network layer.</a:t>
            </a:r>
            <a:br>
              <a:rPr lang="en-IN" sz="1800" b="0" i="0" dirty="0">
                <a:solidFill>
                  <a:srgbClr val="40424E"/>
                </a:solidFill>
                <a:effectLst/>
                <a:latin typeface="urw-din"/>
              </a:rPr>
            </a:br>
            <a:r>
              <a:rPr lang="en-IN" sz="1800" b="0" i="0" dirty="0">
                <a:solidFill>
                  <a:srgbClr val="40424E"/>
                </a:solidFill>
                <a:effectLst/>
                <a:latin typeface="urw-din"/>
              </a:rPr>
              <a:t>The functions of the Network layer are :</a:t>
            </a:r>
          </a:p>
          <a:p>
            <a:pPr algn="l" fontAlgn="base">
              <a:buFont typeface="+mj-lt"/>
              <a:buAutoNum type="arabicPeriod"/>
            </a:pPr>
            <a:r>
              <a:rPr lang="en-IN" sz="1800" b="1" i="0" dirty="0">
                <a:solidFill>
                  <a:srgbClr val="40424E"/>
                </a:solidFill>
                <a:effectLst/>
                <a:latin typeface="urw-din"/>
              </a:rPr>
              <a:t>Routing:</a:t>
            </a:r>
            <a:r>
              <a:rPr lang="en-IN" sz="1800" b="0" i="0" dirty="0">
                <a:solidFill>
                  <a:srgbClr val="40424E"/>
                </a:solidFill>
                <a:effectLst/>
                <a:latin typeface="urw-din"/>
              </a:rPr>
              <a:t> The network layer protocols determine which route is suitable from source to destination. This function of network layer is known as routing.</a:t>
            </a:r>
          </a:p>
          <a:p>
            <a:pPr algn="l" fontAlgn="base">
              <a:buFont typeface="+mj-lt"/>
              <a:buAutoNum type="arabicPeriod"/>
            </a:pPr>
            <a:r>
              <a:rPr lang="en-IN" sz="1800" b="1" i="0" dirty="0">
                <a:solidFill>
                  <a:srgbClr val="40424E"/>
                </a:solidFill>
                <a:effectLst/>
                <a:latin typeface="urw-din"/>
              </a:rPr>
              <a:t>Logical Addressing: </a:t>
            </a:r>
            <a:r>
              <a:rPr lang="en-IN" sz="1800" b="0" i="0" dirty="0">
                <a:solidFill>
                  <a:srgbClr val="40424E"/>
                </a:solidFill>
                <a:effectLst/>
                <a:latin typeface="urw-din"/>
              </a:rPr>
              <a:t>In order to identify each device on internetwork uniquely, network layer defines an addressing scheme. The sender &amp; receiver’s IP address are placed in the header by network layer. Such an address distinguishes each device uniquely and universally</a:t>
            </a:r>
          </a:p>
          <a:p>
            <a:r>
              <a:rPr lang="en-IN" sz="1800" b="0" dirty="0">
                <a:solidFill>
                  <a:srgbClr val="40424E"/>
                </a:solidFill>
                <a:effectLst/>
                <a:latin typeface="urw-din"/>
              </a:rPr>
              <a:t>Segment in Network layer is referred as </a:t>
            </a:r>
            <a:r>
              <a:rPr lang="en-IN" sz="1800" b="1" dirty="0">
                <a:solidFill>
                  <a:srgbClr val="40424E"/>
                </a:solidFill>
                <a:effectLst/>
                <a:latin typeface="urw-din"/>
              </a:rPr>
              <a:t>Packet</a:t>
            </a:r>
            <a:r>
              <a:rPr lang="en-IN" sz="1800" b="0" dirty="0">
                <a:solidFill>
                  <a:srgbClr val="40424E"/>
                </a:solidFill>
                <a:effectLst/>
                <a:latin typeface="urw-din"/>
              </a:rPr>
              <a:t>.</a:t>
            </a:r>
          </a:p>
          <a:p>
            <a:r>
              <a:rPr lang="en-IN" sz="1800" b="0" dirty="0">
                <a:solidFill>
                  <a:srgbClr val="40424E"/>
                </a:solidFill>
                <a:effectLst/>
                <a:latin typeface="urw-din"/>
              </a:rPr>
              <a:t>Network layer is implemented by networking devices such as routers.</a:t>
            </a:r>
          </a:p>
          <a:p>
            <a:endParaRPr lang="en-IN" dirty="0">
              <a:solidFill>
                <a:srgbClr val="40424E"/>
              </a:solidFill>
              <a:latin typeface="urw-din"/>
            </a:endParaRPr>
          </a:p>
          <a:p>
            <a:pPr marL="0" indent="0">
              <a:buNone/>
            </a:pPr>
            <a:endParaRPr lang="en-IN" dirty="0"/>
          </a:p>
        </p:txBody>
      </p:sp>
      <p:pic>
        <p:nvPicPr>
          <p:cNvPr id="6" name="Picture 5" descr="Shape, icon&#10;&#10;Description automatically generated">
            <a:extLst>
              <a:ext uri="{FF2B5EF4-FFF2-40B4-BE49-F238E27FC236}">
                <a16:creationId xmlns:a16="http://schemas.microsoft.com/office/drawing/2014/main" id="{343F1B48-4EA1-486A-BFDC-B2C6DA7BD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145" y="4723233"/>
            <a:ext cx="1200150" cy="1181100"/>
          </a:xfrm>
          <a:prstGeom prst="rect">
            <a:avLst/>
          </a:prstGeom>
        </p:spPr>
      </p:pic>
    </p:spTree>
    <p:extLst>
      <p:ext uri="{BB962C8B-B14F-4D97-AF65-F5344CB8AC3E}">
        <p14:creationId xmlns:p14="http://schemas.microsoft.com/office/powerpoint/2010/main" val="173722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40334-8BA9-4520-B753-E194BC50EC71}"/>
              </a:ext>
            </a:extLst>
          </p:cNvPr>
          <p:cNvSpPr>
            <a:spLocks noGrp="1"/>
          </p:cNvSpPr>
          <p:nvPr>
            <p:ph idx="1"/>
          </p:nvPr>
        </p:nvSpPr>
        <p:spPr>
          <a:xfrm>
            <a:off x="838200" y="337351"/>
            <a:ext cx="10515600" cy="5839612"/>
          </a:xfrm>
        </p:spPr>
        <p:txBody>
          <a:bodyPr>
            <a:normAutofit fontScale="77500" lnSpcReduction="20000"/>
          </a:bodyPr>
          <a:lstStyle/>
          <a:p>
            <a:pPr marL="0" indent="0" algn="just" fontAlgn="base">
              <a:buNone/>
            </a:pPr>
            <a:r>
              <a:rPr lang="en-IN" b="1" i="0" dirty="0">
                <a:solidFill>
                  <a:srgbClr val="40424E"/>
                </a:solidFill>
                <a:effectLst/>
                <a:latin typeface="urw-din"/>
              </a:rPr>
              <a:t>4. Transport Layer (Layer 4) :</a:t>
            </a:r>
          </a:p>
          <a:p>
            <a:pPr marL="0" indent="0" algn="just" fontAlgn="base">
              <a:buNone/>
            </a:pPr>
            <a:r>
              <a:rPr lang="en-IN" sz="2100" b="0" i="0" dirty="0">
                <a:solidFill>
                  <a:srgbClr val="40424E"/>
                </a:solidFill>
                <a:effectLst/>
                <a:latin typeface="urw-din"/>
              </a:rPr>
              <a:t>Transport layer provides services to application layer and takes services from network layer. The data in the transport layer is referred to as </a:t>
            </a:r>
            <a:r>
              <a:rPr lang="en-IN" sz="2100" b="0" i="1" dirty="0">
                <a:solidFill>
                  <a:srgbClr val="40424E"/>
                </a:solidFill>
                <a:effectLst/>
                <a:latin typeface="urw-din"/>
              </a:rPr>
              <a:t>Segments</a:t>
            </a:r>
            <a:r>
              <a:rPr lang="en-IN" sz="2100" b="0" i="0" dirty="0">
                <a:solidFill>
                  <a:srgbClr val="40424E"/>
                </a:solidFill>
                <a:effectLst/>
                <a:latin typeface="urw-din"/>
              </a:rPr>
              <a:t>. It is responsible for the End to End Delivery of the complete message. The transport layer also provides the acknowledgement of the successful data transmission and re-transmits the data if an error is found.</a:t>
            </a:r>
          </a:p>
          <a:p>
            <a:pPr algn="just" fontAlgn="base"/>
            <a:r>
              <a:rPr lang="en-IN" sz="2100" b="0" i="0" dirty="0">
                <a:solidFill>
                  <a:srgbClr val="40424E"/>
                </a:solidFill>
                <a:effectLst/>
                <a:latin typeface="urw-din"/>
              </a:rPr>
              <a:t>The functions of the transport layer are :</a:t>
            </a:r>
          </a:p>
          <a:p>
            <a:pPr algn="just" fontAlgn="base">
              <a:buFont typeface="+mj-lt"/>
              <a:buAutoNum type="arabicPeriod"/>
            </a:pPr>
            <a:r>
              <a:rPr lang="en-IN" sz="2100" b="1" i="0" dirty="0">
                <a:solidFill>
                  <a:srgbClr val="40424E"/>
                </a:solidFill>
                <a:effectLst/>
                <a:latin typeface="urw-din"/>
              </a:rPr>
              <a:t>Segmentation and Reassembly:</a:t>
            </a:r>
            <a:r>
              <a:rPr lang="en-IN" sz="2100" b="0" i="0" dirty="0">
                <a:solidFill>
                  <a:srgbClr val="40424E"/>
                </a:solidFill>
                <a:effectLst/>
                <a:latin typeface="urw-din"/>
              </a:rPr>
              <a:t> This layer accepts the message from the (session) layer , breaks the message into smaller units . Each of the segment produced has a header associated with it. The transport layer at the destination station reassembles the message.</a:t>
            </a:r>
          </a:p>
          <a:p>
            <a:pPr algn="just" fontAlgn="base">
              <a:buFont typeface="+mj-lt"/>
              <a:buAutoNum type="arabicPeriod"/>
            </a:pPr>
            <a:r>
              <a:rPr lang="en-IN" sz="2100" b="1" i="0" dirty="0">
                <a:solidFill>
                  <a:srgbClr val="40424E"/>
                </a:solidFill>
                <a:effectLst/>
                <a:latin typeface="urw-din"/>
              </a:rPr>
              <a:t>Service Point Addressing:</a:t>
            </a:r>
            <a:r>
              <a:rPr lang="en-IN" sz="2100" b="0" i="0" dirty="0">
                <a:solidFill>
                  <a:srgbClr val="40424E"/>
                </a:solidFill>
                <a:effectLst/>
                <a:latin typeface="urw-din"/>
              </a:rPr>
              <a:t> In order to deliver the message to correct process, transport layer header includes a type of address called service point address or port address. Thus by specifying this address, transport layer makes sure that the message is delivered to the correct process.</a:t>
            </a:r>
          </a:p>
          <a:p>
            <a:pPr marL="0" indent="0" algn="just" fontAlgn="base">
              <a:buNone/>
            </a:pPr>
            <a:endParaRPr lang="en-IN" sz="1900" b="0" i="0" dirty="0">
              <a:solidFill>
                <a:srgbClr val="40424E"/>
              </a:solidFill>
              <a:effectLst/>
              <a:latin typeface="urw-din"/>
            </a:endParaRPr>
          </a:p>
          <a:p>
            <a:pPr algn="l" fontAlgn="base"/>
            <a:r>
              <a:rPr lang="en-IN" sz="2300" b="0" i="0" dirty="0">
                <a:solidFill>
                  <a:srgbClr val="40424E"/>
                </a:solidFill>
                <a:effectLst/>
                <a:latin typeface="urw-din"/>
              </a:rPr>
              <a:t>The services provided by the transport layer :</a:t>
            </a:r>
          </a:p>
          <a:p>
            <a:pPr algn="l" fontAlgn="base">
              <a:buFont typeface="+mj-lt"/>
              <a:buAutoNum type="arabicPeriod"/>
            </a:pPr>
            <a:r>
              <a:rPr lang="en-IN" sz="2300" b="1" i="0" dirty="0">
                <a:solidFill>
                  <a:srgbClr val="40424E"/>
                </a:solidFill>
                <a:effectLst/>
                <a:latin typeface="urw-din"/>
              </a:rPr>
              <a:t>Connection Oriented Service:</a:t>
            </a:r>
            <a:r>
              <a:rPr lang="en-IN" sz="2300" b="0" i="0" dirty="0">
                <a:solidFill>
                  <a:srgbClr val="40424E"/>
                </a:solidFill>
                <a:effectLst/>
                <a:latin typeface="urw-din"/>
              </a:rPr>
              <a:t> It is a three-phase process which include</a:t>
            </a:r>
            <a:br>
              <a:rPr lang="en-IN" sz="2300" b="0" i="0" dirty="0">
                <a:solidFill>
                  <a:srgbClr val="40424E"/>
                </a:solidFill>
                <a:effectLst/>
                <a:latin typeface="urw-din"/>
              </a:rPr>
            </a:br>
            <a:r>
              <a:rPr lang="en-IN" sz="2300" b="0" i="0" dirty="0">
                <a:solidFill>
                  <a:srgbClr val="40424E"/>
                </a:solidFill>
                <a:effectLst/>
                <a:latin typeface="urw-din"/>
              </a:rPr>
              <a:t>– Connection Establishment</a:t>
            </a:r>
            <a:br>
              <a:rPr lang="en-IN" sz="2300" b="0" i="0" dirty="0">
                <a:solidFill>
                  <a:srgbClr val="40424E"/>
                </a:solidFill>
                <a:effectLst/>
                <a:latin typeface="urw-din"/>
              </a:rPr>
            </a:br>
            <a:r>
              <a:rPr lang="en-IN" sz="2300" b="0" i="0" dirty="0">
                <a:solidFill>
                  <a:srgbClr val="40424E"/>
                </a:solidFill>
                <a:effectLst/>
                <a:latin typeface="urw-din"/>
              </a:rPr>
              <a:t>– Data Transfer</a:t>
            </a:r>
            <a:br>
              <a:rPr lang="en-IN" sz="2300" b="0" i="0" dirty="0">
                <a:solidFill>
                  <a:srgbClr val="40424E"/>
                </a:solidFill>
                <a:effectLst/>
                <a:latin typeface="urw-din"/>
              </a:rPr>
            </a:br>
            <a:r>
              <a:rPr lang="en-IN" sz="2300" b="0" i="0" dirty="0">
                <a:solidFill>
                  <a:srgbClr val="40424E"/>
                </a:solidFill>
                <a:effectLst/>
                <a:latin typeface="urw-din"/>
              </a:rPr>
              <a:t>– Termination / disconnection</a:t>
            </a:r>
            <a:br>
              <a:rPr lang="en-IN" sz="2300" b="0" i="0" dirty="0">
                <a:solidFill>
                  <a:srgbClr val="40424E"/>
                </a:solidFill>
                <a:effectLst/>
                <a:latin typeface="urw-din"/>
              </a:rPr>
            </a:br>
            <a:r>
              <a:rPr lang="en-IN" sz="2300" b="0" i="0" dirty="0">
                <a:solidFill>
                  <a:srgbClr val="40424E"/>
                </a:solidFill>
                <a:effectLst/>
                <a:latin typeface="urw-din"/>
              </a:rPr>
              <a:t>In this type of transmission, the receiving device sends an acknowledgement, back to the source after a packet or group of packet is received. This type of transmission is reliable and secure.</a:t>
            </a:r>
          </a:p>
          <a:p>
            <a:pPr algn="l" fontAlgn="base">
              <a:buFont typeface="+mj-lt"/>
              <a:buAutoNum type="arabicPeriod"/>
            </a:pPr>
            <a:r>
              <a:rPr lang="en-IN" sz="2300" b="1" i="0" dirty="0">
                <a:solidFill>
                  <a:srgbClr val="40424E"/>
                </a:solidFill>
                <a:effectLst/>
                <a:latin typeface="urw-din"/>
              </a:rPr>
              <a:t>Connection less service:</a:t>
            </a:r>
            <a:r>
              <a:rPr lang="en-IN" sz="2300" b="0" i="0" dirty="0">
                <a:solidFill>
                  <a:srgbClr val="40424E"/>
                </a:solidFill>
                <a:effectLst/>
                <a:latin typeface="urw-din"/>
              </a:rPr>
              <a:t> It is a one-phase process and includes Data Transfer. In this type of transmission, the receiver does not acknowledge receipt of a packet. This approach allows for much faster communication between devices. Connection-oriented service is more reliable than connectionless Service.</a:t>
            </a:r>
          </a:p>
          <a:p>
            <a:endParaRPr lang="en-IN" dirty="0"/>
          </a:p>
        </p:txBody>
      </p:sp>
    </p:spTree>
    <p:extLst>
      <p:ext uri="{BB962C8B-B14F-4D97-AF65-F5344CB8AC3E}">
        <p14:creationId xmlns:p14="http://schemas.microsoft.com/office/powerpoint/2010/main" val="370190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BC352-63AE-4396-8F30-853DA6010FDF}"/>
              </a:ext>
            </a:extLst>
          </p:cNvPr>
          <p:cNvSpPr>
            <a:spLocks noGrp="1"/>
          </p:cNvSpPr>
          <p:nvPr>
            <p:ph idx="1"/>
          </p:nvPr>
        </p:nvSpPr>
        <p:spPr>
          <a:xfrm>
            <a:off x="838200" y="461639"/>
            <a:ext cx="10515600" cy="5715324"/>
          </a:xfrm>
        </p:spPr>
        <p:txBody>
          <a:bodyPr>
            <a:normAutofit/>
          </a:bodyPr>
          <a:lstStyle/>
          <a:p>
            <a:pPr marL="0" indent="0" algn="just" fontAlgn="base">
              <a:buNone/>
            </a:pPr>
            <a:r>
              <a:rPr lang="en-IN" sz="1800" b="1" i="0" dirty="0">
                <a:solidFill>
                  <a:srgbClr val="40424E"/>
                </a:solidFill>
                <a:effectLst/>
                <a:latin typeface="urw-din"/>
              </a:rPr>
              <a:t>5. Session Layer (Layer 5) :</a:t>
            </a:r>
          </a:p>
          <a:p>
            <a:pPr algn="just" fontAlgn="base"/>
            <a:r>
              <a:rPr lang="en-IN" sz="1800" b="0" i="0" dirty="0">
                <a:solidFill>
                  <a:srgbClr val="40424E"/>
                </a:solidFill>
                <a:effectLst/>
                <a:latin typeface="urw-din"/>
              </a:rPr>
              <a:t>This layer is responsible for establishment of connection, maintenance of sessions, authentication and also ensures security.</a:t>
            </a:r>
          </a:p>
          <a:p>
            <a:pPr marL="0" indent="0" algn="just" fontAlgn="base">
              <a:buNone/>
            </a:pPr>
            <a:r>
              <a:rPr lang="en-IN" sz="1800" b="0" i="0" dirty="0">
                <a:solidFill>
                  <a:srgbClr val="40424E"/>
                </a:solidFill>
                <a:effectLst/>
                <a:latin typeface="urw-din"/>
              </a:rPr>
              <a:t>The functions of the session layer are :</a:t>
            </a:r>
          </a:p>
          <a:p>
            <a:pPr algn="just" fontAlgn="base">
              <a:buFont typeface="+mj-lt"/>
              <a:buAutoNum type="arabicPeriod"/>
            </a:pPr>
            <a:r>
              <a:rPr lang="en-IN" sz="1800" b="1" i="0" dirty="0">
                <a:solidFill>
                  <a:srgbClr val="40424E"/>
                </a:solidFill>
                <a:effectLst/>
                <a:latin typeface="urw-din"/>
              </a:rPr>
              <a:t>Session establishment, maintenance and termination:</a:t>
            </a:r>
            <a:r>
              <a:rPr lang="en-IN" sz="1800" b="0" i="0" dirty="0">
                <a:solidFill>
                  <a:srgbClr val="40424E"/>
                </a:solidFill>
                <a:effectLst/>
                <a:latin typeface="urw-din"/>
              </a:rPr>
              <a:t> The layer allows the two processes to establish, use and terminate a connection.</a:t>
            </a:r>
          </a:p>
          <a:p>
            <a:pPr algn="just" fontAlgn="base">
              <a:buFont typeface="+mj-lt"/>
              <a:buAutoNum type="arabicPeriod"/>
            </a:pPr>
            <a:r>
              <a:rPr lang="en-IN" sz="1800" b="1" i="0" dirty="0">
                <a:solidFill>
                  <a:srgbClr val="40424E"/>
                </a:solidFill>
                <a:effectLst/>
                <a:latin typeface="urw-din"/>
              </a:rPr>
              <a:t>Synchronization :</a:t>
            </a:r>
            <a:r>
              <a:rPr lang="en-IN" sz="1800" b="0" i="0" dirty="0">
                <a:solidFill>
                  <a:srgbClr val="40424E"/>
                </a:solidFill>
                <a:effectLst/>
                <a:latin typeface="urw-din"/>
              </a:rPr>
              <a:t> This layer allows a process to add checkpoints which are considered as synchronization points into the data. These synchronization point help to identify the error so that the data is re-synchronized properly, and ends of the messages are not cut prematurely and data loss is avoided.</a:t>
            </a:r>
          </a:p>
          <a:p>
            <a:pPr algn="just" fontAlgn="base">
              <a:buFont typeface="+mj-lt"/>
              <a:buAutoNum type="arabicPeriod"/>
            </a:pPr>
            <a:r>
              <a:rPr lang="en-IN" sz="1800" b="1" i="0" dirty="0">
                <a:solidFill>
                  <a:srgbClr val="40424E"/>
                </a:solidFill>
                <a:effectLst/>
                <a:latin typeface="urw-din"/>
              </a:rPr>
              <a:t>Dialog Controller :</a:t>
            </a:r>
            <a:r>
              <a:rPr lang="en-IN" sz="1800" b="0" i="0" dirty="0">
                <a:solidFill>
                  <a:srgbClr val="40424E"/>
                </a:solidFill>
                <a:effectLst/>
                <a:latin typeface="urw-din"/>
              </a:rPr>
              <a:t> The session layer allows two systems to start communication with each other in half-duplex or full-duplex.</a:t>
            </a:r>
          </a:p>
          <a:p>
            <a:endParaRPr lang="en-IN" dirty="0"/>
          </a:p>
        </p:txBody>
      </p:sp>
    </p:spTree>
    <p:extLst>
      <p:ext uri="{BB962C8B-B14F-4D97-AF65-F5344CB8AC3E}">
        <p14:creationId xmlns:p14="http://schemas.microsoft.com/office/powerpoint/2010/main" val="234009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FC9AD-254A-4AC9-844D-C1C943995215}"/>
              </a:ext>
            </a:extLst>
          </p:cNvPr>
          <p:cNvSpPr>
            <a:spLocks noGrp="1"/>
          </p:cNvSpPr>
          <p:nvPr>
            <p:ph idx="1"/>
          </p:nvPr>
        </p:nvSpPr>
        <p:spPr>
          <a:xfrm>
            <a:off x="838200" y="417250"/>
            <a:ext cx="10515600" cy="5759713"/>
          </a:xfrm>
        </p:spPr>
        <p:txBody>
          <a:bodyPr>
            <a:normAutofit/>
          </a:bodyPr>
          <a:lstStyle/>
          <a:p>
            <a:pPr marL="0" indent="0" algn="l" fontAlgn="base">
              <a:buNone/>
            </a:pPr>
            <a:r>
              <a:rPr lang="en-IN" sz="1800" b="1" i="0" dirty="0">
                <a:solidFill>
                  <a:srgbClr val="40424E"/>
                </a:solidFill>
                <a:effectLst/>
                <a:latin typeface="urw-din"/>
              </a:rPr>
              <a:t>6. Presentation Layer (Layer 6) :</a:t>
            </a:r>
          </a:p>
          <a:p>
            <a:pPr marL="0" indent="0" algn="l" fontAlgn="base">
              <a:buNone/>
            </a:pPr>
            <a:r>
              <a:rPr lang="en-IN" sz="1800" b="0" i="0" dirty="0">
                <a:solidFill>
                  <a:srgbClr val="40424E"/>
                </a:solidFill>
                <a:effectLst/>
                <a:latin typeface="urw-din"/>
              </a:rPr>
              <a:t>Presentation layer is also called the </a:t>
            </a:r>
            <a:r>
              <a:rPr lang="en-IN" sz="1800" b="1" i="0" dirty="0">
                <a:solidFill>
                  <a:srgbClr val="40424E"/>
                </a:solidFill>
                <a:effectLst/>
                <a:latin typeface="urw-din"/>
              </a:rPr>
              <a:t>Translation layer</a:t>
            </a:r>
            <a:r>
              <a:rPr lang="en-IN" sz="1800" b="0" i="0" dirty="0">
                <a:solidFill>
                  <a:srgbClr val="40424E"/>
                </a:solidFill>
                <a:effectLst/>
                <a:latin typeface="urw-din"/>
              </a:rPr>
              <a:t>. The data from the application layer is extracted here and manipulated as per the required format to transmit over the network.</a:t>
            </a:r>
            <a:br>
              <a:rPr lang="en-IN" sz="1800" b="0" i="0" dirty="0">
                <a:solidFill>
                  <a:srgbClr val="40424E"/>
                </a:solidFill>
                <a:effectLst/>
                <a:latin typeface="urw-din"/>
              </a:rPr>
            </a:br>
            <a:r>
              <a:rPr lang="en-IN" sz="1800" b="0" i="0" dirty="0">
                <a:solidFill>
                  <a:srgbClr val="40424E"/>
                </a:solidFill>
                <a:effectLst/>
                <a:latin typeface="urw-din"/>
              </a:rPr>
              <a:t>The functions of the presentation layer are :</a:t>
            </a:r>
          </a:p>
          <a:p>
            <a:pPr algn="l" fontAlgn="base">
              <a:buFont typeface="+mj-lt"/>
              <a:buAutoNum type="arabicPeriod"/>
            </a:pPr>
            <a:r>
              <a:rPr lang="en-IN" sz="1800" b="1" i="0" dirty="0">
                <a:solidFill>
                  <a:srgbClr val="40424E"/>
                </a:solidFill>
                <a:effectLst/>
                <a:latin typeface="urw-din"/>
              </a:rPr>
              <a:t>Translation :</a:t>
            </a:r>
            <a:r>
              <a:rPr lang="en-IN" sz="1800" b="0" i="0" dirty="0">
                <a:solidFill>
                  <a:srgbClr val="40424E"/>
                </a:solidFill>
                <a:effectLst/>
                <a:latin typeface="urw-din"/>
              </a:rPr>
              <a:t> For example, ASCII to EBCDIC.</a:t>
            </a:r>
          </a:p>
          <a:p>
            <a:pPr algn="l" fontAlgn="base">
              <a:buFont typeface="+mj-lt"/>
              <a:buAutoNum type="arabicPeriod"/>
            </a:pPr>
            <a:r>
              <a:rPr lang="en-IN" sz="1800" b="1" i="0" dirty="0">
                <a:solidFill>
                  <a:srgbClr val="40424E"/>
                </a:solidFill>
                <a:effectLst/>
                <a:latin typeface="urw-din"/>
              </a:rPr>
              <a:t>Encryption/ Decryption :</a:t>
            </a:r>
            <a:r>
              <a:rPr lang="en-IN" sz="1800" b="0" i="0" dirty="0">
                <a:solidFill>
                  <a:srgbClr val="40424E"/>
                </a:solidFill>
                <a:effectLst/>
                <a:latin typeface="urw-din"/>
              </a:rPr>
              <a:t> Data encryption translates the data into another form or code. The encrypted data is known as the cipher text and the decrypted data is known as plain text. A key value is used for encrypting as well as decrypting data.</a:t>
            </a:r>
          </a:p>
          <a:p>
            <a:pPr algn="l" fontAlgn="base">
              <a:buFont typeface="+mj-lt"/>
              <a:buAutoNum type="arabicPeriod"/>
            </a:pPr>
            <a:r>
              <a:rPr lang="en-IN" sz="1800" b="1" i="0" dirty="0">
                <a:solidFill>
                  <a:srgbClr val="40424E"/>
                </a:solidFill>
                <a:effectLst/>
                <a:latin typeface="urw-din"/>
              </a:rPr>
              <a:t>Compression:</a:t>
            </a:r>
            <a:r>
              <a:rPr lang="en-IN" sz="1800" b="0" i="0" dirty="0">
                <a:solidFill>
                  <a:srgbClr val="40424E"/>
                </a:solidFill>
                <a:effectLst/>
                <a:latin typeface="urw-din"/>
              </a:rPr>
              <a:t> Reduces the number of bits that need to be transmitted on the network.</a:t>
            </a:r>
          </a:p>
          <a:p>
            <a:endParaRPr lang="en-IN" dirty="0"/>
          </a:p>
        </p:txBody>
      </p:sp>
    </p:spTree>
    <p:extLst>
      <p:ext uri="{BB962C8B-B14F-4D97-AF65-F5344CB8AC3E}">
        <p14:creationId xmlns:p14="http://schemas.microsoft.com/office/powerpoint/2010/main" val="332524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FB9CD-AB6D-4898-B1E0-A8CBC4DFF383}"/>
              </a:ext>
            </a:extLst>
          </p:cNvPr>
          <p:cNvSpPr>
            <a:spLocks noGrp="1"/>
          </p:cNvSpPr>
          <p:nvPr>
            <p:ph idx="1"/>
          </p:nvPr>
        </p:nvSpPr>
        <p:spPr>
          <a:xfrm>
            <a:off x="838200" y="470517"/>
            <a:ext cx="10515600" cy="5706446"/>
          </a:xfrm>
        </p:spPr>
        <p:txBody>
          <a:bodyPr>
            <a:normAutofit/>
          </a:bodyPr>
          <a:lstStyle/>
          <a:p>
            <a:pPr marL="0" indent="0" algn="l" fontAlgn="base">
              <a:buNone/>
            </a:pPr>
            <a:r>
              <a:rPr lang="en-IN" sz="1800" b="1" i="0" dirty="0">
                <a:solidFill>
                  <a:srgbClr val="40424E"/>
                </a:solidFill>
                <a:effectLst/>
                <a:latin typeface="urw-din"/>
              </a:rPr>
              <a:t>7. Application Layer (Layer 7) :</a:t>
            </a:r>
          </a:p>
          <a:p>
            <a:pPr marL="0" indent="0" algn="l" fontAlgn="base">
              <a:buNone/>
            </a:pPr>
            <a:r>
              <a:rPr lang="en-IN" sz="1800" b="0" i="0" dirty="0">
                <a:solidFill>
                  <a:srgbClr val="40424E"/>
                </a:solidFill>
                <a:effectLst/>
                <a:latin typeface="urw-din"/>
              </a:rPr>
              <a:t>At the very top of the OSI Reference Model stack of layers, we find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a:t>
            </a:r>
          </a:p>
          <a:p>
            <a:pPr marL="0" indent="0" algn="l" fontAlgn="base">
              <a:buNone/>
            </a:pPr>
            <a:br>
              <a:rPr lang="en-IN" sz="1800" b="0" i="0" dirty="0">
                <a:solidFill>
                  <a:srgbClr val="40424E"/>
                </a:solidFill>
                <a:effectLst/>
                <a:latin typeface="urw-din"/>
              </a:rPr>
            </a:br>
            <a:r>
              <a:rPr lang="en-IN" sz="1800" b="0" i="0" dirty="0">
                <a:solidFill>
                  <a:srgbClr val="40424E"/>
                </a:solidFill>
                <a:effectLst/>
                <a:latin typeface="urw-din"/>
              </a:rPr>
              <a:t>Ex: Application – Browsers, Skype Messenger etc.</a:t>
            </a:r>
            <a:br>
              <a:rPr lang="en-IN" sz="1800" b="0" i="0" dirty="0">
                <a:solidFill>
                  <a:srgbClr val="40424E"/>
                </a:solidFill>
                <a:effectLst/>
                <a:latin typeface="urw-din"/>
              </a:rPr>
            </a:br>
            <a:r>
              <a:rPr lang="en-IN" sz="1800" b="0" i="1" dirty="0">
                <a:solidFill>
                  <a:srgbClr val="40424E"/>
                </a:solidFill>
                <a:effectLst/>
                <a:latin typeface="urw-din"/>
              </a:rPr>
              <a:t>**Application Layer is also called as Desktop Layer.</a:t>
            </a:r>
            <a:endParaRPr lang="en-IN" sz="1800" b="0" i="0" dirty="0">
              <a:solidFill>
                <a:srgbClr val="40424E"/>
              </a:solidFill>
              <a:effectLst/>
              <a:latin typeface="urw-din"/>
            </a:endParaRPr>
          </a:p>
          <a:p>
            <a:pPr algn="l" fontAlgn="base"/>
            <a:r>
              <a:rPr lang="en-IN" sz="1800" b="0" i="0" dirty="0">
                <a:solidFill>
                  <a:srgbClr val="40424E"/>
                </a:solidFill>
                <a:effectLst/>
                <a:latin typeface="urw-din"/>
              </a:rPr>
              <a:t>The functions of the Application layer are :</a:t>
            </a:r>
          </a:p>
          <a:p>
            <a:pPr algn="l" fontAlgn="base">
              <a:buFont typeface="+mj-lt"/>
              <a:buAutoNum type="arabicPeriod"/>
            </a:pPr>
            <a:r>
              <a:rPr lang="en-IN" sz="1800" b="0" i="0" dirty="0">
                <a:solidFill>
                  <a:srgbClr val="40424E"/>
                </a:solidFill>
                <a:effectLst/>
                <a:latin typeface="urw-din"/>
              </a:rPr>
              <a:t>Network Virtual Terminal</a:t>
            </a:r>
          </a:p>
          <a:p>
            <a:pPr algn="l" fontAlgn="base">
              <a:buFont typeface="+mj-lt"/>
              <a:buAutoNum type="arabicPeriod"/>
            </a:pPr>
            <a:r>
              <a:rPr lang="en-IN" sz="1800" b="0" i="0" dirty="0">
                <a:solidFill>
                  <a:srgbClr val="40424E"/>
                </a:solidFill>
                <a:effectLst/>
                <a:latin typeface="urw-din"/>
              </a:rPr>
              <a:t>FTAM-File transfer access and management</a:t>
            </a:r>
          </a:p>
          <a:p>
            <a:pPr algn="l" fontAlgn="base">
              <a:buFont typeface="+mj-lt"/>
              <a:buAutoNum type="arabicPeriod"/>
            </a:pPr>
            <a:r>
              <a:rPr lang="en-IN" sz="1800" b="0" i="0" dirty="0">
                <a:solidFill>
                  <a:srgbClr val="40424E"/>
                </a:solidFill>
                <a:effectLst/>
                <a:latin typeface="urw-din"/>
              </a:rPr>
              <a:t>Mail Services</a:t>
            </a:r>
          </a:p>
          <a:p>
            <a:pPr algn="l" fontAlgn="base">
              <a:buFont typeface="+mj-lt"/>
              <a:buAutoNum type="arabicPeriod"/>
            </a:pPr>
            <a:r>
              <a:rPr lang="en-IN" sz="1800" b="0" i="0" dirty="0">
                <a:solidFill>
                  <a:srgbClr val="40424E"/>
                </a:solidFill>
                <a:effectLst/>
                <a:latin typeface="urw-din"/>
              </a:rPr>
              <a:t>Directory Services</a:t>
            </a:r>
          </a:p>
          <a:p>
            <a:endParaRPr lang="en-IN" dirty="0"/>
          </a:p>
        </p:txBody>
      </p:sp>
      <p:pic>
        <p:nvPicPr>
          <p:cNvPr id="5" name="Picture 4" descr="A picture containing icon&#10;&#10;Description automatically generated">
            <a:extLst>
              <a:ext uri="{FF2B5EF4-FFF2-40B4-BE49-F238E27FC236}">
                <a16:creationId xmlns:a16="http://schemas.microsoft.com/office/drawing/2014/main" id="{55F27BF5-521A-425A-954E-EB5CDE8A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094" y="2522738"/>
            <a:ext cx="1257300" cy="1066800"/>
          </a:xfrm>
          <a:prstGeom prst="rect">
            <a:avLst/>
          </a:prstGeom>
        </p:spPr>
      </p:pic>
    </p:spTree>
    <p:extLst>
      <p:ext uri="{BB962C8B-B14F-4D97-AF65-F5344CB8AC3E}">
        <p14:creationId xmlns:p14="http://schemas.microsoft.com/office/powerpoint/2010/main" val="393475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3267</Words>
  <Application>Microsoft Office PowerPoint</Application>
  <PresentationFormat>Widescreen</PresentationFormat>
  <Paragraphs>188</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ArialMT</vt:lpstr>
      <vt:lpstr>Calibri</vt:lpstr>
      <vt:lpstr>Calibri Light</vt:lpstr>
      <vt:lpstr>helvetica</vt:lpstr>
      <vt:lpstr>ibm-plex-sans</vt:lpstr>
      <vt:lpstr>Open Sans</vt:lpstr>
      <vt:lpstr>sofia-pro</vt:lpstr>
      <vt:lpstr>urw-din</vt:lpstr>
      <vt:lpstr>Wingdings</vt:lpstr>
      <vt:lpstr>Office Theme</vt:lpstr>
      <vt:lpstr>PowerPoint Presentation</vt:lpstr>
      <vt:lpstr>OSI Layers OSI stands for Open Systems Interconnection. It has been developed by ISO – ‘International Organization of Standardization‘, in the year 1984.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TCP/IP vs OSI</vt:lpstr>
      <vt:lpstr>Layers of TCP/IP &amp; OSI </vt:lpstr>
      <vt:lpstr>PowerPoint Presentation</vt:lpstr>
      <vt:lpstr>PowerPoint Presentation</vt:lpstr>
      <vt:lpstr>PowerPoint Presentation</vt:lpstr>
      <vt:lpstr>Introduction of MAC Address</vt:lpstr>
      <vt:lpstr>PowerPoint Presentation</vt:lpstr>
      <vt:lpstr>PowerPoint Presentation</vt:lpstr>
      <vt:lpstr>PowerPoint Presentation</vt:lpstr>
      <vt:lpstr>PowerPoint Presentation</vt:lpstr>
      <vt:lpstr>PowerPoint Presentation</vt:lpstr>
      <vt:lpstr>What is an Internet Protocol </vt:lpstr>
      <vt:lpstr>What is an IP address </vt:lpstr>
      <vt:lpstr>IP Structure </vt:lpstr>
      <vt:lpstr>IP structure </vt:lpstr>
      <vt:lpstr>PowerPoint Presentation</vt:lpstr>
      <vt:lpstr>IP versions </vt:lpstr>
      <vt:lpstr>Private IP Address and Public IP Address are used to uniquely identify a machine on the internet. Private IP address is used with a local network and public IP address is used outside the network. Public IP address is provided by ISP, Internet Service Provider.</vt:lpstr>
      <vt:lpstr>PowerPoint Presentation</vt:lpstr>
      <vt:lpstr>TCP ADDRESSES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srivastava</dc:creator>
  <cp:lastModifiedBy>Ashish Srivastava</cp:lastModifiedBy>
  <cp:revision>71</cp:revision>
  <dcterms:created xsi:type="dcterms:W3CDTF">2021-02-19T09:33:50Z</dcterms:created>
  <dcterms:modified xsi:type="dcterms:W3CDTF">2021-03-06T09:54:58Z</dcterms:modified>
</cp:coreProperties>
</file>