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5" r:id="rId3"/>
    <p:sldId id="285" r:id="rId4"/>
    <p:sldId id="286" r:id="rId5"/>
    <p:sldId id="287" r:id="rId6"/>
    <p:sldId id="257" r:id="rId7"/>
    <p:sldId id="289"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DF6D7-DC79-4728-8521-FBC7D8CF3C9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BD4E02D-63C1-436C-8775-05CA19889A25}">
      <dgm:prSet custT="1"/>
      <dgm:spPr/>
      <dgm:t>
        <a:bodyPr/>
        <a:lstStyle/>
        <a:p>
          <a:r>
            <a:rPr lang="en-US" sz="3500" dirty="0"/>
            <a:t>Fundamentals of IT </a:t>
          </a:r>
          <a:br>
            <a:rPr lang="en-US" sz="3500" dirty="0"/>
          </a:br>
          <a:endParaRPr lang="en-US" sz="3500" dirty="0"/>
        </a:p>
        <a:p>
          <a:r>
            <a:rPr lang="en-US" sz="3500" dirty="0"/>
            <a:t>BIT-01</a:t>
          </a:r>
          <a:br>
            <a:rPr lang="en-US" sz="3500" dirty="0"/>
          </a:br>
          <a:r>
            <a:rPr lang="en-US" sz="3500" dirty="0"/>
            <a:t>BBA-</a:t>
          </a:r>
          <a:r>
            <a:rPr lang="en-US" sz="3500" dirty="0" err="1"/>
            <a:t>I</a:t>
          </a:r>
          <a:r>
            <a:rPr lang="en-US" sz="3600" baseline="30000" dirty="0" err="1"/>
            <a:t>st</a:t>
          </a:r>
          <a:r>
            <a:rPr lang="en-US" sz="3600" baseline="30000" dirty="0"/>
            <a:t> </a:t>
          </a:r>
          <a:r>
            <a:rPr lang="en-US" sz="3500" dirty="0"/>
            <a:t>year</a:t>
          </a:r>
          <a:br>
            <a:rPr lang="en-US" sz="3500" dirty="0"/>
          </a:br>
          <a:r>
            <a:rPr lang="en-US" sz="3500" dirty="0"/>
            <a:t>MMMUT, Gorakhpur</a:t>
          </a:r>
          <a:endParaRPr lang="en-IN" sz="3500" dirty="0"/>
        </a:p>
      </dgm:t>
    </dgm:pt>
    <dgm:pt modelId="{73B85D70-9C43-4795-B538-B908CE2DB297}" type="parTrans" cxnId="{E4586FFA-2B18-4703-9272-A756700DE16E}">
      <dgm:prSet/>
      <dgm:spPr/>
      <dgm:t>
        <a:bodyPr/>
        <a:lstStyle/>
        <a:p>
          <a:endParaRPr lang="en-IN"/>
        </a:p>
      </dgm:t>
    </dgm:pt>
    <dgm:pt modelId="{A0926580-8234-4D04-AB59-4E0BDCE61F32}" type="sibTrans" cxnId="{E4586FFA-2B18-4703-9272-A756700DE16E}">
      <dgm:prSet/>
      <dgm:spPr/>
      <dgm:t>
        <a:bodyPr/>
        <a:lstStyle/>
        <a:p>
          <a:endParaRPr lang="en-IN"/>
        </a:p>
      </dgm:t>
    </dgm:pt>
    <dgm:pt modelId="{593B0CC3-7CF1-486E-9711-AA5A8B882C8C}" type="pres">
      <dgm:prSet presAssocID="{F7EDF6D7-DC79-4728-8521-FBC7D8CF3C9A}" presName="linear" presStyleCnt="0">
        <dgm:presLayoutVars>
          <dgm:animLvl val="lvl"/>
          <dgm:resizeHandles val="exact"/>
        </dgm:presLayoutVars>
      </dgm:prSet>
      <dgm:spPr/>
    </dgm:pt>
    <dgm:pt modelId="{BB5C2715-F09D-4664-A4D4-09D9F1B090C2}" type="pres">
      <dgm:prSet presAssocID="{5BD4E02D-63C1-436C-8775-05CA19889A25}" presName="parentText" presStyleLbl="node1" presStyleIdx="0" presStyleCnt="1">
        <dgm:presLayoutVars>
          <dgm:chMax val="0"/>
          <dgm:bulletEnabled val="1"/>
        </dgm:presLayoutVars>
      </dgm:prSet>
      <dgm:spPr/>
    </dgm:pt>
  </dgm:ptLst>
  <dgm:cxnLst>
    <dgm:cxn modelId="{12E0CD30-C27F-4118-A048-2A0784B62620}" type="presOf" srcId="{F7EDF6D7-DC79-4728-8521-FBC7D8CF3C9A}" destId="{593B0CC3-7CF1-486E-9711-AA5A8B882C8C}" srcOrd="0" destOrd="0" presId="urn:microsoft.com/office/officeart/2005/8/layout/vList2"/>
    <dgm:cxn modelId="{999DA3B3-842C-4B6C-B67D-93A6DE9CC984}" type="presOf" srcId="{5BD4E02D-63C1-436C-8775-05CA19889A25}" destId="{BB5C2715-F09D-4664-A4D4-09D9F1B090C2}" srcOrd="0" destOrd="0" presId="urn:microsoft.com/office/officeart/2005/8/layout/vList2"/>
    <dgm:cxn modelId="{E4586FFA-2B18-4703-9272-A756700DE16E}" srcId="{F7EDF6D7-DC79-4728-8521-FBC7D8CF3C9A}" destId="{5BD4E02D-63C1-436C-8775-05CA19889A25}" srcOrd="0" destOrd="0" parTransId="{73B85D70-9C43-4795-B538-B908CE2DB297}" sibTransId="{A0926580-8234-4D04-AB59-4E0BDCE61F32}"/>
    <dgm:cxn modelId="{0579763B-32C8-4BEC-B28B-B02FFEE50B52}" type="presParOf" srcId="{593B0CC3-7CF1-486E-9711-AA5A8B882C8C}" destId="{BB5C2715-F09D-4664-A4D4-09D9F1B09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C2715-F09D-4664-A4D4-09D9F1B090C2}">
      <dsp:nvSpPr>
        <dsp:cNvPr id="0" name=""/>
        <dsp:cNvSpPr/>
      </dsp:nvSpPr>
      <dsp:spPr>
        <a:xfrm>
          <a:off x="0" y="30988"/>
          <a:ext cx="4829451" cy="327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Fundamentals of IT </a:t>
          </a:r>
          <a:br>
            <a:rPr lang="en-US" sz="3500" kern="1200" dirty="0"/>
          </a:br>
          <a:endParaRPr lang="en-US" sz="3500" kern="1200" dirty="0"/>
        </a:p>
        <a:p>
          <a:pPr marL="0" lvl="0" indent="0" algn="l" defTabSz="1555750">
            <a:lnSpc>
              <a:spcPct val="90000"/>
            </a:lnSpc>
            <a:spcBef>
              <a:spcPct val="0"/>
            </a:spcBef>
            <a:spcAft>
              <a:spcPct val="35000"/>
            </a:spcAft>
            <a:buNone/>
          </a:pPr>
          <a:r>
            <a:rPr lang="en-US" sz="3500" kern="1200" dirty="0"/>
            <a:t>BIT-01</a:t>
          </a:r>
          <a:br>
            <a:rPr lang="en-US" sz="3500" kern="1200" dirty="0"/>
          </a:br>
          <a:r>
            <a:rPr lang="en-US" sz="3500" kern="1200" dirty="0"/>
            <a:t>BBA-</a:t>
          </a:r>
          <a:r>
            <a:rPr lang="en-US" sz="3500" kern="1200" dirty="0" err="1"/>
            <a:t>I</a:t>
          </a:r>
          <a:r>
            <a:rPr lang="en-US" sz="3600" kern="1200" baseline="30000" dirty="0" err="1"/>
            <a:t>st</a:t>
          </a:r>
          <a:r>
            <a:rPr lang="en-US" sz="3600" kern="1200" baseline="30000" dirty="0"/>
            <a:t> </a:t>
          </a:r>
          <a:r>
            <a:rPr lang="en-US" sz="3500" kern="1200" dirty="0"/>
            <a:t>year</a:t>
          </a:r>
          <a:br>
            <a:rPr lang="en-US" sz="3500" kern="1200" dirty="0"/>
          </a:br>
          <a:r>
            <a:rPr lang="en-US" sz="3500" kern="1200" dirty="0"/>
            <a:t>MMMUT, Gorakhpur</a:t>
          </a:r>
          <a:endParaRPr lang="en-IN" sz="3500" kern="1200" dirty="0"/>
        </a:p>
      </dsp:txBody>
      <dsp:txXfrm>
        <a:off x="159636" y="190624"/>
        <a:ext cx="4510179" cy="2950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AC788-DD83-4BA4-84D6-7B2C01FB19F2}" type="datetimeFigureOut">
              <a:rPr lang="en-IN" smtClean="0"/>
              <a:t>22-12-2020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42020-692B-4028-9682-ABEE76ECF55E}" type="slidenum">
              <a:rPr lang="en-IN" smtClean="0"/>
              <a:t>‹#›</a:t>
            </a:fld>
            <a:endParaRPr lang="en-IN"/>
          </a:p>
        </p:txBody>
      </p:sp>
    </p:spTree>
    <p:extLst>
      <p:ext uri="{BB962C8B-B14F-4D97-AF65-F5344CB8AC3E}">
        <p14:creationId xmlns:p14="http://schemas.microsoft.com/office/powerpoint/2010/main" val="377508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7DDF-99AC-4B7F-8D65-3E3365B40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883E4C-E617-4A07-8613-36907C93D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DA130-EAF5-4309-BAE1-0E5DEDF7046B}"/>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BE5AF34A-8B54-45F9-AC10-82CCDCFB9B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7EFE51-1D31-41DB-9144-B760A300B29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10288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F9FF-E054-44B3-A95B-3633304720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062661-271D-4D48-8278-11241482BB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743E17-6308-47FE-AE88-2E0A3AE708DD}"/>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0E0C2DFE-7C6D-4AD2-8C90-B22353EA7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022C0-2D7D-49E1-A889-E3D001D323B2}"/>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66836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DE43E7-A4D6-4A98-BF43-D931C20338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8E184-B1EF-4F04-9D02-E14FF6D252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CE2B0-9DF6-400E-8561-A6D3D1CDB252}"/>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231D2EE5-667C-4C56-99B5-E9759E9BC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67860-F750-40B9-A942-95C820052E44}"/>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434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E2D-7311-456A-A740-FFC8E0458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BB164-9835-47D3-80DD-9C1C6C5E3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C84E1-57D2-4EB3-B320-BBF7499667D0}"/>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54496EC9-55F9-4E6D-A65C-8AB59BAFA8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8C6AB-E013-4F0F-8FC0-91E8926E7148}"/>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23167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F60E-D177-4EC2-B666-B223729C7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312D4-E033-45C2-9B2F-1D6440B0B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5E74C3-5245-478D-B344-D3E0FADF2BF9}"/>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230C6A0E-7F31-46C5-8CA4-C21FA0FEB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D5568-A01A-4009-920F-26BDAF4225F5}"/>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29871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256F-64F1-48D0-ADF1-0B8F3FA60C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53A578-37EF-42D2-84CD-D4576BF9A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A166AC-4F07-4E25-A997-B864099B1D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75D5F4-B2B1-4439-9799-2213D3B0D6EC}"/>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6" name="Footer Placeholder 5">
            <a:extLst>
              <a:ext uri="{FF2B5EF4-FFF2-40B4-BE49-F238E27FC236}">
                <a16:creationId xmlns:a16="http://schemas.microsoft.com/office/drawing/2014/main" id="{F5CE9017-3E1A-4EDE-84A3-5157A9FF9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02874-C92F-4B76-A7B0-DB8613F5E6E9}"/>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5232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2200-8061-4DB1-B343-B0D6395698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5D6FD-D5DC-4329-B4E3-63C833CDB9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98E9C2-9126-4315-961E-19258FC40B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6DC12C-1DFC-4369-B29F-991EDCC8C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4481EE-CF40-4128-8004-8BC44F4E8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E43F2-10C1-4930-8732-2C180CC2AA4F}"/>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8" name="Footer Placeholder 7">
            <a:extLst>
              <a:ext uri="{FF2B5EF4-FFF2-40B4-BE49-F238E27FC236}">
                <a16:creationId xmlns:a16="http://schemas.microsoft.com/office/drawing/2014/main" id="{B780D25E-275F-47AB-A1BC-4E13BB4123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7C5AA8-4971-4A82-89BF-139491B14B5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2806038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0DFB-D299-46B9-8C9B-F579314B4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FB17E-5A2C-43CB-ADA3-1040D85D222D}"/>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4" name="Footer Placeholder 3">
            <a:extLst>
              <a:ext uri="{FF2B5EF4-FFF2-40B4-BE49-F238E27FC236}">
                <a16:creationId xmlns:a16="http://schemas.microsoft.com/office/drawing/2014/main" id="{4C4B91DD-61EA-4718-8928-3A9F12E40C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AD6783-6C1D-4615-9C4A-88435E7BCDE1}"/>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350727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47609-F5A3-454D-8478-095EF79F2187}"/>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3" name="Footer Placeholder 2">
            <a:extLst>
              <a:ext uri="{FF2B5EF4-FFF2-40B4-BE49-F238E27FC236}">
                <a16:creationId xmlns:a16="http://schemas.microsoft.com/office/drawing/2014/main" id="{DB861012-1769-498D-B96B-9B384574B5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7CE919-29ED-4C85-AFFB-1580882C0B0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1443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7AD0-A2B0-4744-93E2-709271AF39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CFA542-44D1-4A14-AE81-1CF700657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04F21-DB32-42FA-A30E-3915246C26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CCB78-1A57-41D9-AC12-B2CCF1DC6243}"/>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6" name="Footer Placeholder 5">
            <a:extLst>
              <a:ext uri="{FF2B5EF4-FFF2-40B4-BE49-F238E27FC236}">
                <a16:creationId xmlns:a16="http://schemas.microsoft.com/office/drawing/2014/main" id="{862C694E-1B61-4432-B073-1CC3D11EB8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42EAB-B3C1-47CD-A6CB-01684885482A}"/>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48672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776A-5789-47CF-8B10-5E45B5730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E0BD08-E78E-4F04-8015-5CEE134E9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B60BA4-AC25-407F-8C43-E4534C9E2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D7ACE-94D3-4726-B8B2-53FE3EE29DA1}"/>
              </a:ext>
            </a:extLst>
          </p:cNvPr>
          <p:cNvSpPr>
            <a:spLocks noGrp="1"/>
          </p:cNvSpPr>
          <p:nvPr>
            <p:ph type="dt" sz="half" idx="10"/>
          </p:nvPr>
        </p:nvSpPr>
        <p:spPr/>
        <p:txBody>
          <a:bodyPr/>
          <a:lstStyle/>
          <a:p>
            <a:fld id="{9649E7D7-D75F-47EB-9E51-F9297CDD2DB1}" type="datetimeFigureOut">
              <a:rPr lang="en-IN" smtClean="0"/>
              <a:t>22-12-2020</a:t>
            </a:fld>
            <a:endParaRPr lang="en-IN"/>
          </a:p>
        </p:txBody>
      </p:sp>
      <p:sp>
        <p:nvSpPr>
          <p:cNvPr id="6" name="Footer Placeholder 5">
            <a:extLst>
              <a:ext uri="{FF2B5EF4-FFF2-40B4-BE49-F238E27FC236}">
                <a16:creationId xmlns:a16="http://schemas.microsoft.com/office/drawing/2014/main" id="{F92066D9-E949-4600-A7FC-0D2E85926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5A189-C412-49EA-8115-5C5B6E1F7F3E}"/>
              </a:ext>
            </a:extLst>
          </p:cNvPr>
          <p:cNvSpPr>
            <a:spLocks noGrp="1"/>
          </p:cNvSpPr>
          <p:nvPr>
            <p:ph type="sldNum" sz="quarter" idx="12"/>
          </p:nvPr>
        </p:nvSpPr>
        <p:spPr/>
        <p:txBody>
          <a:bodyPr/>
          <a:lstStyle/>
          <a:p>
            <a:fld id="{6456B1D3-5B6B-4C84-A8C4-0ACAA2401426}" type="slidenum">
              <a:rPr lang="en-IN" smtClean="0"/>
              <a:t>‹#›</a:t>
            </a:fld>
            <a:endParaRPr lang="en-IN"/>
          </a:p>
        </p:txBody>
      </p:sp>
    </p:spTree>
    <p:extLst>
      <p:ext uri="{BB962C8B-B14F-4D97-AF65-F5344CB8AC3E}">
        <p14:creationId xmlns:p14="http://schemas.microsoft.com/office/powerpoint/2010/main" val="561888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9EB8E-2FFB-44CE-8EEB-24BC818BE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105F0E-C154-4F52-BB27-257C02F3C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753FA-440C-46D4-B3D7-98B99FC1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9E7D7-D75F-47EB-9E51-F9297CDD2DB1}" type="datetimeFigureOut">
              <a:rPr lang="en-IN" smtClean="0"/>
              <a:t>22-12-2020</a:t>
            </a:fld>
            <a:endParaRPr lang="en-IN"/>
          </a:p>
        </p:txBody>
      </p:sp>
      <p:sp>
        <p:nvSpPr>
          <p:cNvPr id="5" name="Footer Placeholder 4">
            <a:extLst>
              <a:ext uri="{FF2B5EF4-FFF2-40B4-BE49-F238E27FC236}">
                <a16:creationId xmlns:a16="http://schemas.microsoft.com/office/drawing/2014/main" id="{D1DC6063-7E34-4D1C-968F-935B70D7B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4DA3CF-9847-4372-8543-605228B7F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6B1D3-5B6B-4C84-A8C4-0ACAA2401426}" type="slidenum">
              <a:rPr lang="en-IN" smtClean="0"/>
              <a:t>‹#›</a:t>
            </a:fld>
            <a:endParaRPr lang="en-IN"/>
          </a:p>
        </p:txBody>
      </p:sp>
    </p:spTree>
    <p:extLst>
      <p:ext uri="{BB962C8B-B14F-4D97-AF65-F5344CB8AC3E}">
        <p14:creationId xmlns:p14="http://schemas.microsoft.com/office/powerpoint/2010/main" val="48253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B0ABDFA-D436-46AB-A9FE-6F2215BA6F4A}"/>
              </a:ext>
            </a:extLst>
          </p:cNvPr>
          <p:cNvSpPr>
            <a:spLocks noGrp="1"/>
          </p:cNvSpPr>
          <p:nvPr>
            <p:ph type="subTitle" idx="1"/>
          </p:nvPr>
        </p:nvSpPr>
        <p:spPr>
          <a:xfrm>
            <a:off x="7315200" y="4265405"/>
            <a:ext cx="3869213" cy="1975597"/>
          </a:xfrm>
        </p:spPr>
        <p:txBody>
          <a:bodyPr>
            <a:normAutofit/>
          </a:bodyPr>
          <a:lstStyle/>
          <a:p>
            <a:r>
              <a:rPr lang="en-US" sz="1800" dirty="0"/>
              <a:t>A</a:t>
            </a:r>
          </a:p>
          <a:p>
            <a:r>
              <a:rPr lang="en-US" sz="1800" dirty="0"/>
              <a:t>PDF on UNIT-2</a:t>
            </a:r>
          </a:p>
          <a:p>
            <a:r>
              <a:rPr lang="en-US" sz="1800" dirty="0"/>
              <a:t>Data &amp; Information</a:t>
            </a:r>
          </a:p>
        </p:txBody>
      </p:sp>
      <p:sp>
        <p:nvSpPr>
          <p:cNvPr id="14" name="Freeform: Shape 13">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Content Placeholder 3">
            <a:extLst>
              <a:ext uri="{FF2B5EF4-FFF2-40B4-BE49-F238E27FC236}">
                <a16:creationId xmlns:a16="http://schemas.microsoft.com/office/drawing/2014/main" id="{09E86965-4038-44D6-A1B0-FA8BFFC5735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4" name="Freeform: Shape 23">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5" name="Content Placeholder 3">
            <a:extLst>
              <a:ext uri="{FF2B5EF4-FFF2-40B4-BE49-F238E27FC236}">
                <a16:creationId xmlns:a16="http://schemas.microsoft.com/office/drawing/2014/main" id="{7EE50EA3-E292-461A-907C-B9AA1C529A7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3" b="3"/>
          <a:stretch/>
        </p:blipFill>
        <p:spPr>
          <a:xfrm>
            <a:off x="784240" y="7511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graphicFrame>
        <p:nvGraphicFramePr>
          <p:cNvPr id="17" name="Diagram 16">
            <a:extLst>
              <a:ext uri="{FF2B5EF4-FFF2-40B4-BE49-F238E27FC236}">
                <a16:creationId xmlns:a16="http://schemas.microsoft.com/office/drawing/2014/main" id="{F7D8FD39-CB59-48DE-A408-E21FF6669D65}"/>
              </a:ext>
            </a:extLst>
          </p:cNvPr>
          <p:cNvGraphicFramePr/>
          <p:nvPr>
            <p:extLst>
              <p:ext uri="{D42A27DB-BD31-4B8C-83A1-F6EECF244321}">
                <p14:modId xmlns:p14="http://schemas.microsoft.com/office/powerpoint/2010/main" val="3553556715"/>
              </p:ext>
            </p:extLst>
          </p:nvPr>
        </p:nvGraphicFramePr>
        <p:xfrm>
          <a:off x="6365291" y="372862"/>
          <a:ext cx="4829451" cy="333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751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1FBF-B4C6-4E5E-B971-5AEE8CF373D4}"/>
              </a:ext>
            </a:extLst>
          </p:cNvPr>
          <p:cNvSpPr>
            <a:spLocks noGrp="1"/>
          </p:cNvSpPr>
          <p:nvPr>
            <p:ph type="title"/>
          </p:nvPr>
        </p:nvSpPr>
        <p:spPr/>
        <p:txBody>
          <a:bodyPr/>
          <a:lstStyle/>
          <a:p>
            <a:pPr algn="ctr"/>
            <a:r>
              <a:rPr lang="en-US" dirty="0"/>
              <a:t>Data &amp; Information</a:t>
            </a:r>
            <a:br>
              <a:rPr lang="en-US" dirty="0"/>
            </a:br>
            <a:endParaRPr lang="en-IN" dirty="0"/>
          </a:p>
        </p:txBody>
      </p:sp>
      <p:sp>
        <p:nvSpPr>
          <p:cNvPr id="3" name="Content Placeholder 2">
            <a:extLst>
              <a:ext uri="{FF2B5EF4-FFF2-40B4-BE49-F238E27FC236}">
                <a16:creationId xmlns:a16="http://schemas.microsoft.com/office/drawing/2014/main" id="{B89F868F-8405-40D4-9DDD-B225EF7751CD}"/>
              </a:ext>
            </a:extLst>
          </p:cNvPr>
          <p:cNvSpPr>
            <a:spLocks noGrp="1"/>
          </p:cNvSpPr>
          <p:nvPr>
            <p:ph idx="1"/>
          </p:nvPr>
        </p:nvSpPr>
        <p:spPr>
          <a:xfrm>
            <a:off x="838200" y="2011236"/>
            <a:ext cx="10515600" cy="4351338"/>
          </a:xfrm>
        </p:spPr>
        <p:txBody>
          <a:bodyPr>
            <a:normAutofit/>
          </a:bodyPr>
          <a:lstStyle/>
          <a:p>
            <a:r>
              <a:rPr lang="en-US" dirty="0"/>
              <a:t>Data is any collection of numbers, characters or other symbols that has been coded into a format that can be input into a computer and processed.</a:t>
            </a:r>
          </a:p>
          <a:p>
            <a:r>
              <a:rPr lang="en-US" dirty="0"/>
              <a:t>Data on its own has no meaning, or context.</a:t>
            </a:r>
          </a:p>
          <a:p>
            <a:r>
              <a:rPr lang="en-US" dirty="0"/>
              <a:t>It is only after processing by a computer that data takes on a context and becomes information.</a:t>
            </a:r>
          </a:p>
          <a:p>
            <a:pPr algn="just"/>
            <a:r>
              <a:rPr lang="en-US" dirty="0"/>
              <a:t>Information is a data put into context. Information is utilised by humans in some significant way. A good example of information would be a computer. A computer uses programming scripts, formulas, or software applications to turn data into information.</a:t>
            </a:r>
          </a:p>
        </p:txBody>
      </p:sp>
      <p:graphicFrame>
        <p:nvGraphicFramePr>
          <p:cNvPr id="4" name="Object 10">
            <a:extLst>
              <a:ext uri="{FF2B5EF4-FFF2-40B4-BE49-F238E27FC236}">
                <a16:creationId xmlns:a16="http://schemas.microsoft.com/office/drawing/2014/main" id="{DDB9AA6C-3D17-4A96-9A06-A5A90DE47142}"/>
              </a:ext>
            </a:extLst>
          </p:cNvPr>
          <p:cNvGraphicFramePr>
            <a:graphicFrameLocks noChangeAspect="1"/>
          </p:cNvGraphicFramePr>
          <p:nvPr>
            <p:extLst>
              <p:ext uri="{D42A27DB-BD31-4B8C-83A1-F6EECF244321}">
                <p14:modId xmlns:p14="http://schemas.microsoft.com/office/powerpoint/2010/main" val="1090882655"/>
              </p:ext>
            </p:extLst>
          </p:nvPr>
        </p:nvGraphicFramePr>
        <p:xfrm>
          <a:off x="1233996" y="325977"/>
          <a:ext cx="1600200" cy="1490663"/>
        </p:xfrm>
        <a:graphic>
          <a:graphicData uri="http://schemas.openxmlformats.org/presentationml/2006/ole">
            <mc:AlternateContent xmlns:mc="http://schemas.openxmlformats.org/markup-compatibility/2006">
              <mc:Choice xmlns:v="urn:schemas-microsoft-com:vml" Requires="v">
                <p:oleObj spid="_x0000_s1063" name="Clip" r:id="rId3" imgW="1794600" imgH="1672200" progId="MS_ClipArt_Gallery.2">
                  <p:embed/>
                </p:oleObj>
              </mc:Choice>
              <mc:Fallback>
                <p:oleObj name="Clip" r:id="rId3" imgW="1794600" imgH="1672200" progId="MS_ClipArt_Gallery.2">
                  <p:embed/>
                  <p:pic>
                    <p:nvPicPr>
                      <p:cNvPr id="4" name="Object 10">
                        <a:extLst>
                          <a:ext uri="{FF2B5EF4-FFF2-40B4-BE49-F238E27FC236}">
                            <a16:creationId xmlns:a16="http://schemas.microsoft.com/office/drawing/2014/main" id="{2D30DAA6-49C3-4DCA-834E-D741C24EA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996" y="325977"/>
                        <a:ext cx="1600200" cy="1490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9725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3200-C542-49A9-B9B4-8316D2545777}"/>
              </a:ext>
            </a:extLst>
          </p:cNvPr>
          <p:cNvSpPr>
            <a:spLocks noGrp="1"/>
          </p:cNvSpPr>
          <p:nvPr>
            <p:ph type="title"/>
          </p:nvPr>
        </p:nvSpPr>
        <p:spPr>
          <a:xfrm>
            <a:off x="838200" y="548006"/>
            <a:ext cx="10515600" cy="1126050"/>
          </a:xfrm>
        </p:spPr>
        <p:txBody>
          <a:bodyPr/>
          <a:lstStyle/>
          <a:p>
            <a:pPr algn="ctr"/>
            <a:r>
              <a:rPr lang="en-US" dirty="0"/>
              <a:t>Data </a:t>
            </a:r>
          </a:p>
        </p:txBody>
      </p:sp>
      <p:sp>
        <p:nvSpPr>
          <p:cNvPr id="3" name="Content Placeholder 2">
            <a:extLst>
              <a:ext uri="{FF2B5EF4-FFF2-40B4-BE49-F238E27FC236}">
                <a16:creationId xmlns:a16="http://schemas.microsoft.com/office/drawing/2014/main" id="{1FD31274-3F23-4FC3-8668-D60F12C6CC0B}"/>
              </a:ext>
            </a:extLst>
          </p:cNvPr>
          <p:cNvSpPr>
            <a:spLocks noGrp="1"/>
          </p:cNvSpPr>
          <p:nvPr>
            <p:ph idx="1"/>
          </p:nvPr>
        </p:nvSpPr>
        <p:spPr>
          <a:xfrm>
            <a:off x="838200" y="1807087"/>
            <a:ext cx="10515600" cy="4685787"/>
          </a:xfrm>
        </p:spPr>
        <p:txBody>
          <a:bodyPr>
            <a:normAutofit/>
          </a:bodyPr>
          <a:lstStyle/>
          <a:p>
            <a:r>
              <a:rPr lang="en-US" b="1" dirty="0"/>
              <a:t>Data</a:t>
            </a:r>
            <a:r>
              <a:rPr lang="en-US" dirty="0"/>
              <a:t> can be defined as a representation of facts, concepts, or instructions in a formalized manner, which should be suitable for communication, interpretation, or processing by human or electronic machine.</a:t>
            </a:r>
          </a:p>
          <a:p>
            <a:r>
              <a:rPr lang="en-US" dirty="0"/>
              <a:t>Data is represented with the help of characters such as alphabets (A-Z, a-z), digits (0-9) or special characters (+,-,/,*,&lt;,&gt;,= etc.)</a:t>
            </a:r>
          </a:p>
          <a:p>
            <a:r>
              <a:rPr lang="en-US" dirty="0"/>
              <a:t>What is Information?</a:t>
            </a:r>
          </a:p>
          <a:p>
            <a:pPr marL="0" indent="0">
              <a:buNone/>
            </a:pPr>
            <a:br>
              <a:rPr lang="en-US" dirty="0"/>
            </a:br>
            <a:endParaRPr lang="en-US" dirty="0"/>
          </a:p>
        </p:txBody>
      </p:sp>
    </p:spTree>
    <p:extLst>
      <p:ext uri="{BB962C8B-B14F-4D97-AF65-F5344CB8AC3E}">
        <p14:creationId xmlns:p14="http://schemas.microsoft.com/office/powerpoint/2010/main" val="364893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083B-BB32-460F-8CAB-239E9A229B07}"/>
              </a:ext>
            </a:extLst>
          </p:cNvPr>
          <p:cNvSpPr>
            <a:spLocks noGrp="1"/>
          </p:cNvSpPr>
          <p:nvPr>
            <p:ph type="title"/>
          </p:nvPr>
        </p:nvSpPr>
        <p:spPr/>
        <p:txBody>
          <a:bodyPr/>
          <a:lstStyle/>
          <a:p>
            <a:pPr algn="ctr"/>
            <a:r>
              <a:rPr lang="en-US" dirty="0"/>
              <a:t>Information</a:t>
            </a:r>
          </a:p>
        </p:txBody>
      </p:sp>
      <p:sp>
        <p:nvSpPr>
          <p:cNvPr id="3" name="Content Placeholder 2">
            <a:extLst>
              <a:ext uri="{FF2B5EF4-FFF2-40B4-BE49-F238E27FC236}">
                <a16:creationId xmlns:a16="http://schemas.microsoft.com/office/drawing/2014/main" id="{F59A3698-D847-4102-8FA3-90675D4776FC}"/>
              </a:ext>
            </a:extLst>
          </p:cNvPr>
          <p:cNvSpPr>
            <a:spLocks noGrp="1"/>
          </p:cNvSpPr>
          <p:nvPr>
            <p:ph idx="1"/>
          </p:nvPr>
        </p:nvSpPr>
        <p:spPr/>
        <p:txBody>
          <a:bodyPr/>
          <a:lstStyle/>
          <a:p>
            <a:pPr algn="just"/>
            <a:r>
              <a:rPr lang="en-US" b="1" dirty="0"/>
              <a:t>Information</a:t>
            </a:r>
            <a:r>
              <a:rPr lang="en-US" dirty="0"/>
              <a:t> is organized or classified data, which has some meaningful values for the receiver. Information is the processed data on which decisions and actions are based.</a:t>
            </a:r>
          </a:p>
          <a:p>
            <a:r>
              <a:rPr lang="en-US" dirty="0"/>
              <a:t>For the decision to be meaningful, the processed data must qualify for the following characteristics −</a:t>
            </a:r>
          </a:p>
          <a:p>
            <a:r>
              <a:rPr lang="en-US" b="1" dirty="0"/>
              <a:t>Timely</a:t>
            </a:r>
            <a:r>
              <a:rPr lang="en-US" dirty="0"/>
              <a:t> − Information should be available when required.</a:t>
            </a:r>
          </a:p>
          <a:p>
            <a:r>
              <a:rPr lang="en-US" b="1" dirty="0"/>
              <a:t>Accuracy</a:t>
            </a:r>
            <a:r>
              <a:rPr lang="en-US" dirty="0"/>
              <a:t> − Information should be accurate.</a:t>
            </a:r>
          </a:p>
          <a:p>
            <a:r>
              <a:rPr lang="en-US" b="1" dirty="0"/>
              <a:t>Completeness</a:t>
            </a:r>
            <a:r>
              <a:rPr lang="en-US" dirty="0"/>
              <a:t> − Information should be complete.</a:t>
            </a:r>
          </a:p>
        </p:txBody>
      </p:sp>
    </p:spTree>
    <p:extLst>
      <p:ext uri="{BB962C8B-B14F-4D97-AF65-F5344CB8AC3E}">
        <p14:creationId xmlns:p14="http://schemas.microsoft.com/office/powerpoint/2010/main" val="53084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F5C2-4A52-4130-BCCB-AF1F4D229AEA}"/>
              </a:ext>
            </a:extLst>
          </p:cNvPr>
          <p:cNvSpPr>
            <a:spLocks noGrp="1"/>
          </p:cNvSpPr>
          <p:nvPr>
            <p:ph type="title"/>
          </p:nvPr>
        </p:nvSpPr>
        <p:spPr>
          <a:xfrm>
            <a:off x="838200" y="365125"/>
            <a:ext cx="10515600" cy="1168253"/>
          </a:xfrm>
        </p:spPr>
        <p:txBody>
          <a:bodyPr/>
          <a:lstStyle/>
          <a:p>
            <a:pPr algn="ctr"/>
            <a:r>
              <a:rPr lang="en-US" altLang="en-US" dirty="0"/>
              <a:t>Digital representation of Information</a:t>
            </a:r>
            <a:endParaRPr lang="en-US" dirty="0"/>
          </a:p>
        </p:txBody>
      </p:sp>
      <p:sp>
        <p:nvSpPr>
          <p:cNvPr id="3" name="Content Placeholder 2">
            <a:extLst>
              <a:ext uri="{FF2B5EF4-FFF2-40B4-BE49-F238E27FC236}">
                <a16:creationId xmlns:a16="http://schemas.microsoft.com/office/drawing/2014/main" id="{F56E87B3-C715-4F5C-A02B-677406166A38}"/>
              </a:ext>
            </a:extLst>
          </p:cNvPr>
          <p:cNvSpPr>
            <a:spLocks noGrp="1"/>
          </p:cNvSpPr>
          <p:nvPr>
            <p:ph idx="1"/>
          </p:nvPr>
        </p:nvSpPr>
        <p:spPr>
          <a:xfrm>
            <a:off x="838200" y="1702191"/>
            <a:ext cx="10515600" cy="4474772"/>
          </a:xfrm>
        </p:spPr>
        <p:txBody>
          <a:bodyPr/>
          <a:lstStyle/>
          <a:p>
            <a:pPr algn="just"/>
            <a:r>
              <a:rPr lang="en-US" dirty="0"/>
              <a:t>The data representations used in modern computer systems all fall into this family. Their fundamental property is they represent information indirectly: physical phenomena are used to represent sequences of binary digits (zero or one), and sequences of binary digits are then interpreted as integers, real numbers, characters, or other “primitive” data types.</a:t>
            </a:r>
          </a:p>
          <a:p>
            <a:pPr algn="just"/>
            <a:r>
              <a:rPr lang="en-US" dirty="0"/>
              <a:t>The fundamental property of digital representations is that they are based on the use of a finite number of discrete symbols to represent information. </a:t>
            </a:r>
          </a:p>
          <a:p>
            <a:endParaRPr lang="en-US" dirty="0"/>
          </a:p>
        </p:txBody>
      </p:sp>
    </p:spTree>
    <p:extLst>
      <p:ext uri="{BB962C8B-B14F-4D97-AF65-F5344CB8AC3E}">
        <p14:creationId xmlns:p14="http://schemas.microsoft.com/office/powerpoint/2010/main" val="29805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958B-717F-4001-BA20-DC7D788995B7}"/>
              </a:ext>
            </a:extLst>
          </p:cNvPr>
          <p:cNvSpPr>
            <a:spLocks noGrp="1"/>
          </p:cNvSpPr>
          <p:nvPr>
            <p:ph type="title"/>
          </p:nvPr>
        </p:nvSpPr>
        <p:spPr>
          <a:xfrm>
            <a:off x="838200" y="365126"/>
            <a:ext cx="10515600" cy="985372"/>
          </a:xfrm>
        </p:spPr>
        <p:txBody>
          <a:bodyPr/>
          <a:lstStyle/>
          <a:p>
            <a:pPr algn="ctr"/>
            <a:r>
              <a:rPr lang="en-US" altLang="en-US" dirty="0"/>
              <a:t>Digital representation of Information</a:t>
            </a:r>
            <a:endParaRPr lang="en-IN" dirty="0"/>
          </a:p>
        </p:txBody>
      </p:sp>
      <p:sp>
        <p:nvSpPr>
          <p:cNvPr id="3" name="Content Placeholder 2">
            <a:extLst>
              <a:ext uri="{FF2B5EF4-FFF2-40B4-BE49-F238E27FC236}">
                <a16:creationId xmlns:a16="http://schemas.microsoft.com/office/drawing/2014/main" id="{31A56DAF-F424-4470-A5FC-F3860CAA2B1E}"/>
              </a:ext>
            </a:extLst>
          </p:cNvPr>
          <p:cNvSpPr>
            <a:spLocks noGrp="1"/>
          </p:cNvSpPr>
          <p:nvPr>
            <p:ph idx="1"/>
          </p:nvPr>
        </p:nvSpPr>
        <p:spPr>
          <a:xfrm>
            <a:off x="838200" y="1491175"/>
            <a:ext cx="9751195" cy="4685788"/>
          </a:xfrm>
        </p:spPr>
        <p:txBody>
          <a:bodyPr>
            <a:normAutofit/>
          </a:bodyPr>
          <a:lstStyle/>
          <a:p>
            <a:pPr algn="just"/>
            <a:r>
              <a:rPr lang="en-US" dirty="0"/>
              <a:t>Finite systems can represent only a finite number of symbols, in any such system there is only a finite number of possible meaningful states; this is a fundamental difference between digital and analog representations of information. </a:t>
            </a:r>
          </a:p>
          <a:p>
            <a:pPr algn="just"/>
            <a:r>
              <a:rPr lang="en-US" dirty="0"/>
              <a:t>In digital systems, the physical similarity of two representations of information is no guide to the similarity of the information they represent. (For example, the bit sequences 0000 0000 and 1000 0000 differ only in the value of a single bit, but if they are taken as unsigned integers, they denote 0 and 128; many numbers much closer to zero than 128 have representations very different from either.)</a:t>
            </a:r>
            <a:endParaRPr lang="en-IN" dirty="0"/>
          </a:p>
          <a:p>
            <a:pPr algn="just"/>
            <a:endParaRPr lang="en-US" dirty="0"/>
          </a:p>
          <a:p>
            <a:pPr algn="just"/>
            <a:endParaRPr lang="en-US" dirty="0"/>
          </a:p>
        </p:txBody>
      </p:sp>
    </p:spTree>
    <p:extLst>
      <p:ext uri="{BB962C8B-B14F-4D97-AF65-F5344CB8AC3E}">
        <p14:creationId xmlns:p14="http://schemas.microsoft.com/office/powerpoint/2010/main" val="297170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2456-02B9-41FB-B635-F14E531222FE}"/>
              </a:ext>
            </a:extLst>
          </p:cNvPr>
          <p:cNvSpPr>
            <a:spLocks noGrp="1"/>
          </p:cNvSpPr>
          <p:nvPr>
            <p:ph type="title"/>
          </p:nvPr>
        </p:nvSpPr>
        <p:spPr>
          <a:xfrm>
            <a:off x="838200" y="681037"/>
            <a:ext cx="10515600" cy="782003"/>
          </a:xfrm>
        </p:spPr>
        <p:txBody>
          <a:bodyPr>
            <a:normAutofit fontScale="90000"/>
          </a:bodyPr>
          <a:lstStyle/>
          <a:p>
            <a:pPr algn="ctr"/>
            <a:r>
              <a:rPr lang="en-US" dirty="0"/>
              <a:t>Data Representation </a:t>
            </a:r>
            <a:br>
              <a:rPr lang="en-US" dirty="0"/>
            </a:br>
            <a:endParaRPr lang="en-US" dirty="0"/>
          </a:p>
        </p:txBody>
      </p:sp>
      <p:sp>
        <p:nvSpPr>
          <p:cNvPr id="3" name="Content Placeholder 2">
            <a:extLst>
              <a:ext uri="{FF2B5EF4-FFF2-40B4-BE49-F238E27FC236}">
                <a16:creationId xmlns:a16="http://schemas.microsoft.com/office/drawing/2014/main" id="{7BD584EA-B025-46BE-B7B5-9CF766A2A096}"/>
              </a:ext>
            </a:extLst>
          </p:cNvPr>
          <p:cNvSpPr>
            <a:spLocks noGrp="1"/>
          </p:cNvSpPr>
          <p:nvPr>
            <p:ph idx="1"/>
          </p:nvPr>
        </p:nvSpPr>
        <p:spPr>
          <a:xfrm>
            <a:off x="960120" y="1100173"/>
            <a:ext cx="10515600" cy="5757827"/>
          </a:xfrm>
        </p:spPr>
        <p:txBody>
          <a:bodyPr/>
          <a:lstStyle/>
          <a:p>
            <a:pPr marL="0" indent="0">
              <a:buNone/>
            </a:pPr>
            <a:r>
              <a:rPr lang="en-US" dirty="0"/>
              <a:t>• The 0s and 1s used to represent digital data are referred to as binary digits — from this term we get the word bit that stands for binary digit. • A digital file, usually referred to simply as a file, is a named collection of data that exits on a storage medium, such as a hard disk, CD, DVD, or flash drive.</a:t>
            </a:r>
          </a:p>
          <a:p>
            <a:pPr marL="0" indent="0">
              <a:buNone/>
            </a:pPr>
            <a:endParaRPr lang="en-US" dirty="0"/>
          </a:p>
        </p:txBody>
      </p:sp>
      <p:pic>
        <p:nvPicPr>
          <p:cNvPr id="6" name="Picture 5">
            <a:extLst>
              <a:ext uri="{FF2B5EF4-FFF2-40B4-BE49-F238E27FC236}">
                <a16:creationId xmlns:a16="http://schemas.microsoft.com/office/drawing/2014/main" id="{60B6E39F-06EB-41D5-A46D-063EE2840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498" y="2715066"/>
            <a:ext cx="7155767" cy="3924886"/>
          </a:xfrm>
          <a:prstGeom prst="rect">
            <a:avLst/>
          </a:prstGeom>
        </p:spPr>
      </p:pic>
    </p:spTree>
    <p:extLst>
      <p:ext uri="{BB962C8B-B14F-4D97-AF65-F5344CB8AC3E}">
        <p14:creationId xmlns:p14="http://schemas.microsoft.com/office/powerpoint/2010/main" val="39857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8D4E-21D5-40AE-8148-5B8D8C441AC0}"/>
              </a:ext>
            </a:extLst>
          </p:cNvPr>
          <p:cNvSpPr>
            <a:spLocks noGrp="1"/>
          </p:cNvSpPr>
          <p:nvPr>
            <p:ph type="title"/>
          </p:nvPr>
        </p:nvSpPr>
        <p:spPr>
          <a:xfrm>
            <a:off x="838200" y="365126"/>
            <a:ext cx="10515600" cy="1154186"/>
          </a:xfrm>
        </p:spPr>
        <p:txBody>
          <a:bodyPr/>
          <a:lstStyle/>
          <a:p>
            <a:pPr algn="ctr"/>
            <a:r>
              <a:rPr lang="en-US" dirty="0"/>
              <a:t>Number Systems and Comparisons</a:t>
            </a:r>
          </a:p>
        </p:txBody>
      </p:sp>
      <p:sp>
        <p:nvSpPr>
          <p:cNvPr id="3" name="Content Placeholder 2">
            <a:extLst>
              <a:ext uri="{FF2B5EF4-FFF2-40B4-BE49-F238E27FC236}">
                <a16:creationId xmlns:a16="http://schemas.microsoft.com/office/drawing/2014/main" id="{998A5CDC-5816-457C-A36F-BC3E4DAC39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591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551</Words>
  <Application>Microsoft Office PowerPoint</Application>
  <PresentationFormat>Widescreen</PresentationFormat>
  <Paragraphs>30</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Calibri Light</vt:lpstr>
      <vt:lpstr>Office Theme</vt:lpstr>
      <vt:lpstr>Clip</vt:lpstr>
      <vt:lpstr>PowerPoint Presentation</vt:lpstr>
      <vt:lpstr>Data &amp; Information </vt:lpstr>
      <vt:lpstr>Data </vt:lpstr>
      <vt:lpstr>Information</vt:lpstr>
      <vt:lpstr>Digital representation of Information</vt:lpstr>
      <vt:lpstr>Digital representation of Information</vt:lpstr>
      <vt:lpstr>Data Representation  </vt:lpstr>
      <vt:lpstr>Number Systems and Comparisons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srivastava</dc:creator>
  <cp:lastModifiedBy>Ashish Srivastava</cp:lastModifiedBy>
  <cp:revision>53</cp:revision>
  <dcterms:created xsi:type="dcterms:W3CDTF">2020-12-04T06:38:50Z</dcterms:created>
  <dcterms:modified xsi:type="dcterms:W3CDTF">2020-12-22T19:00:04Z</dcterms:modified>
</cp:coreProperties>
</file>