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2" r:id="rId3"/>
    <p:sldId id="281" r:id="rId4"/>
    <p:sldId id="283" r:id="rId5"/>
    <p:sldId id="284" r:id="rId6"/>
    <p:sldId id="285" r:id="rId7"/>
    <p:sldId id="258" r:id="rId8"/>
    <p:sldId id="259" r:id="rId9"/>
    <p:sldId id="260" r:id="rId10"/>
    <p:sldId id="261" r:id="rId11"/>
    <p:sldId id="265" r:id="rId12"/>
    <p:sldId id="286" r:id="rId13"/>
    <p:sldId id="287" r:id="rId14"/>
    <p:sldId id="266" r:id="rId15"/>
    <p:sldId id="267" r:id="rId16"/>
    <p:sldId id="268" r:id="rId17"/>
    <p:sldId id="269" r:id="rId18"/>
    <p:sldId id="270" r:id="rId19"/>
    <p:sldId id="273" r:id="rId20"/>
    <p:sldId id="274" r:id="rId21"/>
    <p:sldId id="275" r:id="rId22"/>
    <p:sldId id="276" r:id="rId23"/>
    <p:sldId id="277" r:id="rId24"/>
    <p:sldId id="278" r:id="rId25"/>
    <p:sldId id="279" r:id="rId26"/>
    <p:sldId id="271"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6BB4F8-43ED-427B-9410-73B388676EDB}" type="datetimeFigureOut">
              <a:rPr lang="en-US" smtClean="0"/>
              <a:t>9/27/2019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C4C63-D7FF-40D8-A087-46E096E8C5E1}"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DF54F82-E05A-443F-8AA5-2A5A4D150952}" type="datetime1">
              <a:rPr lang="en-US" smtClean="0"/>
              <a:t>9/27/2019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C56729-EC22-471C-91AE-FF3904EF09C2}" type="datetime1">
              <a:rPr lang="en-US" smtClean="0"/>
              <a:t>9/27/2019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632549-9CA1-41B7-9DFE-AC8FA7E71ED2}" type="datetime1">
              <a:rPr lang="en-US" smtClean="0"/>
              <a:t>9/27/2019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945160-4A52-4233-8754-3D25EE41944A}" type="datetime1">
              <a:rPr lang="en-US" smtClean="0"/>
              <a:t>9/27/2019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323FED-C769-4CBE-9556-849A339518A2}" type="datetime1">
              <a:rPr lang="en-US" smtClean="0"/>
              <a:t>9/27/2019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6AFD1FF-8E70-409C-9199-5F4DC3E0193F}" type="datetime1">
              <a:rPr lang="en-US" smtClean="0"/>
              <a:t>9/27/2019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7E6FD80-13F5-45B3-AC13-36747E892680}" type="datetime1">
              <a:rPr lang="en-US" smtClean="0"/>
              <a:t>9/27/2019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C1F571B-9E51-4446-B737-2DEF0906689A}" type="datetime1">
              <a:rPr lang="en-US" smtClean="0"/>
              <a:t>9/27/2019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EE89A-A34E-4952-8E4E-47334C0351E7}" type="datetime1">
              <a:rPr lang="en-US" smtClean="0"/>
              <a:t>9/27/2019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C43A8-FA67-439A-BB99-0FCFE2D752F0}" type="datetime1">
              <a:rPr lang="en-US" smtClean="0"/>
              <a:t>9/27/2019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FA0BC-F88C-4678-B23C-5202AD22950B}" type="datetime1">
              <a:rPr lang="en-US" smtClean="0"/>
              <a:t>9/27/2019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EACC7-C9ED-4672-B3EF-E578EE2B34A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59E76-D6BE-45AD-9F4B-145E71C85833}" type="datetime1">
              <a:rPr lang="en-US" smtClean="0"/>
              <a:t>9/27/2019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EACC7-C9ED-4672-B3EF-E578EE2B34A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357298"/>
            <a:ext cx="7772400" cy="2786082"/>
          </a:xfrm>
        </p:spPr>
        <p:txBody>
          <a:bodyPr>
            <a:noAutofit/>
          </a:bodyPr>
          <a:lstStyle/>
          <a:p>
            <a:pPr>
              <a:lnSpc>
                <a:spcPct val="200000"/>
              </a:lnSpc>
            </a:pPr>
            <a:r>
              <a:rPr lang="en-US" sz="4800" b="1" dirty="0" smtClean="0"/>
              <a:t>Introduction to Data Science</a:t>
            </a:r>
            <a:br>
              <a:rPr lang="en-US" sz="4800" b="1" dirty="0" smtClean="0"/>
            </a:br>
            <a:r>
              <a:rPr lang="en-US" sz="4800" b="1" dirty="0" smtClean="0"/>
              <a:t>Overview</a:t>
            </a:r>
            <a:endParaRPr lang="en-GB" sz="4800" b="1" dirty="0"/>
          </a:p>
        </p:txBody>
      </p:sp>
      <p:sp>
        <p:nvSpPr>
          <p:cNvPr id="4" name="Slide Number Placeholder 3"/>
          <p:cNvSpPr>
            <a:spLocks noGrp="1"/>
          </p:cNvSpPr>
          <p:nvPr>
            <p:ph type="sldNum" sz="quarter" idx="12"/>
          </p:nvPr>
        </p:nvSpPr>
        <p:spPr/>
        <p:txBody>
          <a:bodyPr/>
          <a:lstStyle/>
          <a:p>
            <a:fld id="{6EBEACC7-C9ED-4672-B3EF-E578EE2B34A5}"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4572008"/>
            <a:ext cx="8501122" cy="2246769"/>
          </a:xfrm>
          <a:prstGeom prst="rect">
            <a:avLst/>
          </a:prstGeom>
        </p:spPr>
        <p:txBody>
          <a:bodyPr wrap="square">
            <a:spAutoFit/>
          </a:bodyPr>
          <a:lstStyle/>
          <a:p>
            <a:pPr algn="just"/>
            <a:r>
              <a:rPr lang="en-GB" sz="2000" b="1" dirty="0" smtClean="0">
                <a:solidFill>
                  <a:srgbClr val="FF0000"/>
                </a:solidFill>
              </a:rPr>
              <a:t>6. Machine Learning:</a:t>
            </a:r>
          </a:p>
          <a:p>
            <a:pPr algn="just"/>
            <a:r>
              <a:rPr lang="en-GB" sz="2000" dirty="0" smtClean="0"/>
              <a:t>Machine Learning explores the building and study of algorithms which learn to make predictions about unforeseen/future data.</a:t>
            </a:r>
          </a:p>
          <a:p>
            <a:pPr algn="just"/>
            <a:endParaRPr lang="en-GB" sz="2000" dirty="0" smtClean="0"/>
          </a:p>
          <a:p>
            <a:pPr algn="just"/>
            <a:r>
              <a:rPr lang="en-GB" sz="2000" b="1" dirty="0" smtClean="0">
                <a:solidFill>
                  <a:srgbClr val="FF0000"/>
                </a:solidFill>
              </a:rPr>
              <a:t>7. Deep Learning:</a:t>
            </a:r>
          </a:p>
          <a:p>
            <a:pPr algn="just"/>
            <a:r>
              <a:rPr lang="en-GB" sz="2000" dirty="0" smtClean="0"/>
              <a:t>Deep Learning method is new machine learning research where the algorithm selects the analysis model to follow.</a:t>
            </a:r>
            <a:endParaRPr lang="en-GB" sz="2000" dirty="0"/>
          </a:p>
        </p:txBody>
      </p:sp>
      <p:sp>
        <p:nvSpPr>
          <p:cNvPr id="3" name="Rectangle 2"/>
          <p:cNvSpPr/>
          <p:nvPr/>
        </p:nvSpPr>
        <p:spPr>
          <a:xfrm>
            <a:off x="142844" y="500042"/>
            <a:ext cx="8786874" cy="2246769"/>
          </a:xfrm>
          <a:prstGeom prst="rect">
            <a:avLst/>
          </a:prstGeom>
        </p:spPr>
        <p:txBody>
          <a:bodyPr wrap="square">
            <a:spAutoFit/>
          </a:bodyPr>
          <a:lstStyle/>
          <a:p>
            <a:pPr algn="just"/>
            <a:r>
              <a:rPr lang="en-US" sz="2000" b="1" dirty="0" smtClean="0">
                <a:solidFill>
                  <a:srgbClr val="FF0000"/>
                </a:solidFill>
              </a:rPr>
              <a:t>4. Data Engineer</a:t>
            </a:r>
          </a:p>
          <a:p>
            <a:pPr marL="269875" algn="just"/>
            <a:r>
              <a:rPr lang="en-GB" sz="2000" dirty="0" smtClean="0"/>
              <a:t>A </a:t>
            </a:r>
            <a:r>
              <a:rPr lang="en-GB" sz="2000" dirty="0"/>
              <a:t>data engineer is a worker whose primary job responsibilities involve preparing data for analytical or operational uses. The specific tasks handled by data engineers can vary from organization to organization but typically include building data pipelines to pull together information from different source systems; integrating, consolidating and cleansing data; and structuring it for use in individual analytics applications.</a:t>
            </a:r>
          </a:p>
        </p:txBody>
      </p:sp>
      <p:sp>
        <p:nvSpPr>
          <p:cNvPr id="4" name="Rectangle 3"/>
          <p:cNvSpPr/>
          <p:nvPr/>
        </p:nvSpPr>
        <p:spPr>
          <a:xfrm>
            <a:off x="2428860" y="-24"/>
            <a:ext cx="4000512" cy="461665"/>
          </a:xfrm>
          <a:prstGeom prst="rect">
            <a:avLst/>
          </a:prstGeom>
        </p:spPr>
        <p:txBody>
          <a:bodyPr wrap="square">
            <a:spAutoFit/>
          </a:bodyPr>
          <a:lstStyle/>
          <a:p>
            <a:pPr algn="ctr"/>
            <a:r>
              <a:rPr lang="en-GB" sz="2400" b="1" dirty="0">
                <a:solidFill>
                  <a:srgbClr val="FF0000"/>
                </a:solidFill>
              </a:rPr>
              <a:t>Data Science </a:t>
            </a:r>
            <a:r>
              <a:rPr lang="en-GB" sz="2400" b="1" dirty="0" smtClean="0">
                <a:solidFill>
                  <a:srgbClr val="FF0000"/>
                </a:solidFill>
              </a:rPr>
              <a:t>Components</a:t>
            </a:r>
            <a:endParaRPr lang="en-GB" sz="2400" b="1" dirty="0">
              <a:solidFill>
                <a:srgbClr val="FF0000"/>
              </a:solidFill>
            </a:endParaRPr>
          </a:p>
        </p:txBody>
      </p:sp>
      <p:sp>
        <p:nvSpPr>
          <p:cNvPr id="5" name="Rectangle 4"/>
          <p:cNvSpPr/>
          <p:nvPr/>
        </p:nvSpPr>
        <p:spPr>
          <a:xfrm>
            <a:off x="142844" y="2857496"/>
            <a:ext cx="8715436" cy="1631216"/>
          </a:xfrm>
          <a:prstGeom prst="rect">
            <a:avLst/>
          </a:prstGeom>
        </p:spPr>
        <p:txBody>
          <a:bodyPr wrap="square">
            <a:spAutoFit/>
          </a:bodyPr>
          <a:lstStyle/>
          <a:p>
            <a:r>
              <a:rPr lang="en-US" sz="2000" b="1" dirty="0" smtClean="0">
                <a:solidFill>
                  <a:srgbClr val="FF0000"/>
                </a:solidFill>
              </a:rPr>
              <a:t>5. Advanced Computing</a:t>
            </a:r>
            <a:endParaRPr lang="en-GB" sz="2000" b="1" dirty="0" smtClean="0">
              <a:solidFill>
                <a:srgbClr val="FF0000"/>
              </a:solidFill>
            </a:endParaRPr>
          </a:p>
          <a:p>
            <a:pPr marL="269875" algn="just"/>
            <a:r>
              <a:rPr lang="en-GB" sz="2000" dirty="0" smtClean="0"/>
              <a:t>The </a:t>
            </a:r>
            <a:r>
              <a:rPr lang="en-GB" sz="2000" dirty="0"/>
              <a:t>full complement of capabilities that support compute- and data-intensive research across the entire science and engineering spectrum, which are too expensive to be purchased by an individual research group or department and perhaps too expensive even for an individual research institution. </a:t>
            </a:r>
          </a:p>
        </p:txBody>
      </p:sp>
      <p:sp>
        <p:nvSpPr>
          <p:cNvPr id="6" name="Slide Number Placeholder 5"/>
          <p:cNvSpPr>
            <a:spLocks noGrp="1"/>
          </p:cNvSpPr>
          <p:nvPr>
            <p:ph type="sldNum" sz="quarter" idx="12"/>
          </p:nvPr>
        </p:nvSpPr>
        <p:spPr/>
        <p:txBody>
          <a:bodyPr/>
          <a:lstStyle/>
          <a:p>
            <a:fld id="{6EBEACC7-C9ED-4672-B3EF-E578EE2B34A5}"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11</a:t>
            </a:fld>
            <a:endParaRPr lang="en-GB"/>
          </a:p>
        </p:txBody>
      </p:sp>
      <p:sp>
        <p:nvSpPr>
          <p:cNvPr id="3" name="Rectangle 2"/>
          <p:cNvSpPr/>
          <p:nvPr/>
        </p:nvSpPr>
        <p:spPr>
          <a:xfrm>
            <a:off x="-32" y="708130"/>
            <a:ext cx="9001156" cy="506292"/>
          </a:xfrm>
          <a:prstGeom prst="rect">
            <a:avLst/>
          </a:prstGeom>
        </p:spPr>
        <p:txBody>
          <a:bodyPr wrap="square">
            <a:spAutoFit/>
          </a:bodyPr>
          <a:lstStyle/>
          <a:p>
            <a:pPr>
              <a:lnSpc>
                <a:spcPct val="150000"/>
              </a:lnSpc>
            </a:pPr>
            <a:r>
              <a:rPr lang="en-GB" sz="2000" dirty="0" smtClean="0"/>
              <a:t>Most </a:t>
            </a:r>
            <a:r>
              <a:rPr lang="en-GB" sz="2000" dirty="0"/>
              <a:t>prominent Data Scientist job titles are:</a:t>
            </a:r>
          </a:p>
        </p:txBody>
      </p:sp>
      <p:sp>
        <p:nvSpPr>
          <p:cNvPr id="5" name="Rectangle 4"/>
          <p:cNvSpPr/>
          <p:nvPr/>
        </p:nvSpPr>
        <p:spPr>
          <a:xfrm>
            <a:off x="3000364" y="71414"/>
            <a:ext cx="3187155" cy="589072"/>
          </a:xfrm>
          <a:prstGeom prst="rect">
            <a:avLst/>
          </a:prstGeom>
        </p:spPr>
        <p:txBody>
          <a:bodyPr wrap="none">
            <a:spAutoFit/>
          </a:bodyPr>
          <a:lstStyle/>
          <a:p>
            <a:pPr>
              <a:lnSpc>
                <a:spcPct val="150000"/>
              </a:lnSpc>
            </a:pPr>
            <a:r>
              <a:rPr lang="en-GB" sz="2400" b="1" dirty="0" smtClean="0">
                <a:solidFill>
                  <a:srgbClr val="FF0000"/>
                </a:solidFill>
              </a:rPr>
              <a:t>Data Science Jobs Roles</a:t>
            </a:r>
            <a:endParaRPr lang="en-GB" sz="2400" b="1" dirty="0">
              <a:solidFill>
                <a:srgbClr val="FF0000"/>
              </a:solidFill>
            </a:endParaRPr>
          </a:p>
        </p:txBody>
      </p:sp>
      <p:pic>
        <p:nvPicPr>
          <p:cNvPr id="16385" name="Picture 1"/>
          <p:cNvPicPr>
            <a:picLocks noChangeAspect="1" noChangeArrowheads="1"/>
          </p:cNvPicPr>
          <p:nvPr/>
        </p:nvPicPr>
        <p:blipFill>
          <a:blip r:embed="rId2"/>
          <a:srcRect/>
          <a:stretch>
            <a:fillRect/>
          </a:stretch>
        </p:blipFill>
        <p:spPr bwMode="auto">
          <a:xfrm>
            <a:off x="-32" y="1357298"/>
            <a:ext cx="9144000" cy="49339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1" y="2357430"/>
            <a:ext cx="9143999" cy="425292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EBEACC7-C9ED-4672-B3EF-E578EE2B34A5}" type="slidenum">
              <a:rPr lang="en-GB" smtClean="0"/>
              <a:t>12</a:t>
            </a:fld>
            <a:endParaRPr lang="en-GB"/>
          </a:p>
        </p:txBody>
      </p:sp>
      <p:sp>
        <p:nvSpPr>
          <p:cNvPr id="5" name="Rectangle 4"/>
          <p:cNvSpPr/>
          <p:nvPr/>
        </p:nvSpPr>
        <p:spPr>
          <a:xfrm>
            <a:off x="71406" y="57859"/>
            <a:ext cx="9072594" cy="2862322"/>
          </a:xfrm>
          <a:prstGeom prst="rect">
            <a:avLst/>
          </a:prstGeom>
        </p:spPr>
        <p:txBody>
          <a:bodyPr wrap="square">
            <a:spAutoFit/>
          </a:bodyPr>
          <a:lstStyle/>
          <a:p>
            <a:pPr algn="just"/>
            <a:r>
              <a:rPr lang="en-GB" sz="2000" b="1" dirty="0" smtClean="0">
                <a:solidFill>
                  <a:srgbClr val="FF0000"/>
                </a:solidFill>
              </a:rPr>
              <a:t>Data Scientist:</a:t>
            </a:r>
          </a:p>
          <a:p>
            <a:pPr algn="just"/>
            <a:endParaRPr lang="en-GB" sz="2000" b="1" dirty="0" smtClean="0"/>
          </a:p>
          <a:p>
            <a:pPr algn="just"/>
            <a:r>
              <a:rPr lang="en-GB" sz="2000" b="1" dirty="0" smtClean="0"/>
              <a:t>Role:</a:t>
            </a:r>
            <a:endParaRPr lang="en-GB" sz="2000" dirty="0" smtClean="0"/>
          </a:p>
          <a:p>
            <a:pPr algn="just"/>
            <a:r>
              <a:rPr lang="en-GB" sz="2000" dirty="0" smtClean="0"/>
              <a:t>A Data Scientist is a professional who manages enormous amounts of data to come up with compelling business visions by using various tools, techniques, methodologies, algorithms, etc.</a:t>
            </a:r>
          </a:p>
          <a:p>
            <a:pPr algn="just"/>
            <a:endParaRPr lang="en-GB" sz="2000" dirty="0" smtClean="0"/>
          </a:p>
          <a:p>
            <a:pPr algn="just"/>
            <a:r>
              <a:rPr lang="en-GB" sz="2000" b="1" dirty="0" smtClean="0"/>
              <a:t>Languages</a:t>
            </a:r>
            <a:r>
              <a:rPr lang="en-GB" sz="2000" dirty="0" smtClean="0"/>
              <a:t>:</a:t>
            </a:r>
          </a:p>
          <a:p>
            <a:pPr algn="just"/>
            <a:r>
              <a:rPr lang="en-GB" sz="2000" dirty="0" smtClean="0"/>
              <a:t>R, SAS, Python, SQL, Hive, </a:t>
            </a:r>
            <a:r>
              <a:rPr lang="en-GB" sz="2000" dirty="0" err="1" smtClean="0"/>
              <a:t>Matlab</a:t>
            </a:r>
            <a:r>
              <a:rPr lang="en-GB" sz="2000" dirty="0" smtClean="0"/>
              <a:t>, Pig, Spark</a:t>
            </a:r>
            <a:endParaRPr lang="en-GB"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BEACC7-C9ED-4672-B3EF-E578EE2B34A5}" type="slidenum">
              <a:rPr lang="en-GB" smtClean="0"/>
              <a:t>13</a:t>
            </a:fld>
            <a:endParaRPr lang="en-GB"/>
          </a:p>
        </p:txBody>
      </p:sp>
      <p:pic>
        <p:nvPicPr>
          <p:cNvPr id="44034" name="Picture 2"/>
          <p:cNvPicPr>
            <a:picLocks noChangeAspect="1" noChangeArrowheads="1"/>
          </p:cNvPicPr>
          <p:nvPr/>
        </p:nvPicPr>
        <p:blipFill>
          <a:blip r:embed="rId2"/>
          <a:srcRect/>
          <a:stretch>
            <a:fillRect/>
          </a:stretch>
        </p:blipFill>
        <p:spPr bwMode="auto">
          <a:xfrm>
            <a:off x="1" y="857232"/>
            <a:ext cx="9143999" cy="3914784"/>
          </a:xfrm>
          <a:prstGeom prst="rect">
            <a:avLst/>
          </a:prstGeom>
          <a:noFill/>
          <a:ln w="9525">
            <a:noFill/>
            <a:miter lim="800000"/>
            <a:headEnd/>
            <a:tailEnd/>
          </a:ln>
          <a:effectLst/>
        </p:spPr>
      </p:pic>
      <p:sp>
        <p:nvSpPr>
          <p:cNvPr id="5" name="Rectangle 4"/>
          <p:cNvSpPr/>
          <p:nvPr/>
        </p:nvSpPr>
        <p:spPr>
          <a:xfrm>
            <a:off x="2786050" y="142852"/>
            <a:ext cx="3144130" cy="461665"/>
          </a:xfrm>
          <a:prstGeom prst="rect">
            <a:avLst/>
          </a:prstGeom>
        </p:spPr>
        <p:txBody>
          <a:bodyPr wrap="none">
            <a:spAutoFit/>
          </a:bodyPr>
          <a:lstStyle/>
          <a:p>
            <a:pPr algn="just"/>
            <a:r>
              <a:rPr lang="en-GB" sz="2400" b="1" dirty="0" smtClean="0">
                <a:solidFill>
                  <a:srgbClr val="FF0000"/>
                </a:solidFill>
              </a:rPr>
              <a:t>Data Scientist Skills List</a:t>
            </a:r>
            <a:endParaRPr lang="en-GB" sz="2400" b="1"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14</a:t>
            </a:fld>
            <a:endParaRPr lang="en-GB"/>
          </a:p>
        </p:txBody>
      </p:sp>
      <p:sp>
        <p:nvSpPr>
          <p:cNvPr id="3" name="Rectangle 2"/>
          <p:cNvSpPr/>
          <p:nvPr/>
        </p:nvSpPr>
        <p:spPr>
          <a:xfrm>
            <a:off x="71406" y="791721"/>
            <a:ext cx="8858312" cy="2862322"/>
          </a:xfrm>
          <a:prstGeom prst="rect">
            <a:avLst/>
          </a:prstGeom>
        </p:spPr>
        <p:txBody>
          <a:bodyPr wrap="square">
            <a:spAutoFit/>
          </a:bodyPr>
          <a:lstStyle/>
          <a:p>
            <a:pPr algn="just"/>
            <a:r>
              <a:rPr lang="en-GB" sz="2000" b="1" dirty="0" smtClean="0">
                <a:solidFill>
                  <a:srgbClr val="FF0000"/>
                </a:solidFill>
              </a:rPr>
              <a:t>Data </a:t>
            </a:r>
            <a:r>
              <a:rPr lang="en-GB" sz="2000" b="1" dirty="0">
                <a:solidFill>
                  <a:srgbClr val="FF0000"/>
                </a:solidFill>
              </a:rPr>
              <a:t>Engineer</a:t>
            </a:r>
            <a:r>
              <a:rPr lang="en-GB" sz="2000" b="1" dirty="0" smtClean="0">
                <a:solidFill>
                  <a:srgbClr val="FF0000"/>
                </a:solidFill>
              </a:rPr>
              <a:t>:</a:t>
            </a:r>
          </a:p>
          <a:p>
            <a:pPr algn="just"/>
            <a:endParaRPr lang="en-GB" sz="2000" b="1" dirty="0"/>
          </a:p>
          <a:p>
            <a:pPr algn="just"/>
            <a:r>
              <a:rPr lang="en-GB" sz="2000" b="1" dirty="0"/>
              <a:t>Role</a:t>
            </a:r>
            <a:r>
              <a:rPr lang="en-GB" sz="2000" dirty="0"/>
              <a:t>:</a:t>
            </a:r>
          </a:p>
          <a:p>
            <a:pPr algn="just"/>
            <a:r>
              <a:rPr lang="en-GB" sz="2000" dirty="0"/>
              <a:t>The role of data engineer is of working with large amounts of data. He develops, constructs, tests, and maintains architectures like large scale processing system and databases</a:t>
            </a:r>
            <a:r>
              <a:rPr lang="en-GB" sz="2000" dirty="0" smtClean="0"/>
              <a:t>.</a:t>
            </a:r>
          </a:p>
          <a:p>
            <a:pPr algn="just"/>
            <a:endParaRPr lang="en-GB" sz="2000" dirty="0"/>
          </a:p>
          <a:p>
            <a:pPr algn="just"/>
            <a:r>
              <a:rPr lang="en-GB" sz="2000" b="1" dirty="0"/>
              <a:t>Languages</a:t>
            </a:r>
            <a:r>
              <a:rPr lang="en-GB" sz="2000" dirty="0"/>
              <a:t>:</a:t>
            </a:r>
          </a:p>
          <a:p>
            <a:pPr algn="just"/>
            <a:r>
              <a:rPr lang="en-GB" sz="2000" dirty="0"/>
              <a:t>SQL, Hive, R, SAS, </a:t>
            </a:r>
            <a:r>
              <a:rPr lang="en-GB" sz="2000" dirty="0" err="1"/>
              <a:t>Matlab</a:t>
            </a:r>
            <a:r>
              <a:rPr lang="en-GB" sz="2000" dirty="0"/>
              <a:t>, Python, Java, Ruby, C + +, and </a:t>
            </a:r>
            <a:r>
              <a:rPr lang="en-GB" sz="2000" dirty="0" smtClean="0"/>
              <a:t>Perl</a:t>
            </a:r>
          </a:p>
        </p:txBody>
      </p:sp>
      <p:sp>
        <p:nvSpPr>
          <p:cNvPr id="4" name="Rectangle 3"/>
          <p:cNvSpPr/>
          <p:nvPr/>
        </p:nvSpPr>
        <p:spPr>
          <a:xfrm>
            <a:off x="3000364" y="71414"/>
            <a:ext cx="3187155" cy="589072"/>
          </a:xfrm>
          <a:prstGeom prst="rect">
            <a:avLst/>
          </a:prstGeom>
        </p:spPr>
        <p:txBody>
          <a:bodyPr wrap="none">
            <a:spAutoFit/>
          </a:bodyPr>
          <a:lstStyle/>
          <a:p>
            <a:pPr>
              <a:lnSpc>
                <a:spcPct val="150000"/>
              </a:lnSpc>
            </a:pPr>
            <a:r>
              <a:rPr lang="en-GB" sz="2400" b="1" dirty="0" smtClean="0">
                <a:solidFill>
                  <a:srgbClr val="FF0000"/>
                </a:solidFill>
              </a:rPr>
              <a:t>Data Science Jobs Roles</a:t>
            </a:r>
            <a:endParaRPr lang="en-GB" sz="24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15</a:t>
            </a:fld>
            <a:endParaRPr lang="en-GB"/>
          </a:p>
        </p:txBody>
      </p:sp>
      <p:sp>
        <p:nvSpPr>
          <p:cNvPr id="3" name="Rectangle 2"/>
          <p:cNvSpPr/>
          <p:nvPr/>
        </p:nvSpPr>
        <p:spPr>
          <a:xfrm>
            <a:off x="142844" y="571480"/>
            <a:ext cx="8858312" cy="6247864"/>
          </a:xfrm>
          <a:prstGeom prst="rect">
            <a:avLst/>
          </a:prstGeom>
        </p:spPr>
        <p:txBody>
          <a:bodyPr wrap="square">
            <a:spAutoFit/>
          </a:bodyPr>
          <a:lstStyle/>
          <a:p>
            <a:pPr algn="just"/>
            <a:r>
              <a:rPr lang="en-GB" sz="2000" b="1" dirty="0" smtClean="0">
                <a:solidFill>
                  <a:srgbClr val="FF0000"/>
                </a:solidFill>
              </a:rPr>
              <a:t>Data Analyst:</a:t>
            </a:r>
          </a:p>
          <a:p>
            <a:pPr algn="just"/>
            <a:endParaRPr lang="en-GB" sz="2000" b="1" dirty="0" smtClean="0"/>
          </a:p>
          <a:p>
            <a:pPr algn="just"/>
            <a:r>
              <a:rPr lang="en-GB" sz="2000" b="1" dirty="0" smtClean="0"/>
              <a:t>Role</a:t>
            </a:r>
            <a:r>
              <a:rPr lang="en-GB" sz="2000" dirty="0" smtClean="0"/>
              <a:t>:</a:t>
            </a:r>
          </a:p>
          <a:p>
            <a:pPr algn="just"/>
            <a:r>
              <a:rPr lang="en-GB" sz="2000" dirty="0" smtClean="0"/>
              <a:t>A data analyst is responsible for mining vast amounts of data. He or she will look for relationships, patterns, trends in data. Later he or she will deliver compelling reporting and visualization for analyzing the data to take the most viable business decisions.</a:t>
            </a:r>
          </a:p>
          <a:p>
            <a:pPr algn="just"/>
            <a:endParaRPr lang="en-GB" sz="2000" b="1" dirty="0" smtClean="0"/>
          </a:p>
          <a:p>
            <a:pPr algn="just"/>
            <a:r>
              <a:rPr lang="en-GB" sz="2000" b="1" dirty="0" smtClean="0"/>
              <a:t>Languages</a:t>
            </a:r>
            <a:r>
              <a:rPr lang="en-GB" sz="2000" dirty="0" smtClean="0"/>
              <a:t>:</a:t>
            </a:r>
          </a:p>
          <a:p>
            <a:pPr algn="just"/>
            <a:r>
              <a:rPr lang="en-GB" sz="2000" dirty="0" smtClean="0"/>
              <a:t>R, Python, HTML, JS, C, C+ + , SQL</a:t>
            </a:r>
          </a:p>
          <a:p>
            <a:pPr algn="just"/>
            <a:endParaRPr lang="en-GB" sz="2000" b="1" dirty="0" smtClean="0"/>
          </a:p>
          <a:p>
            <a:pPr algn="just"/>
            <a:r>
              <a:rPr lang="en-GB" sz="2000" b="1" dirty="0" smtClean="0">
                <a:solidFill>
                  <a:srgbClr val="FF0000"/>
                </a:solidFill>
              </a:rPr>
              <a:t>Statistician</a:t>
            </a:r>
            <a:r>
              <a:rPr lang="en-GB" sz="2000" b="1" dirty="0">
                <a:solidFill>
                  <a:srgbClr val="FF0000"/>
                </a:solidFill>
              </a:rPr>
              <a:t>:</a:t>
            </a:r>
          </a:p>
          <a:p>
            <a:pPr algn="just"/>
            <a:endParaRPr lang="en-GB" sz="2000" b="1" dirty="0" smtClean="0"/>
          </a:p>
          <a:p>
            <a:pPr algn="just"/>
            <a:r>
              <a:rPr lang="en-GB" sz="2000" b="1" dirty="0" smtClean="0"/>
              <a:t>Role</a:t>
            </a:r>
            <a:r>
              <a:rPr lang="en-GB" sz="2000" dirty="0"/>
              <a:t>:</a:t>
            </a:r>
          </a:p>
          <a:p>
            <a:pPr algn="just"/>
            <a:r>
              <a:rPr lang="en-GB" sz="2000" dirty="0"/>
              <a:t>The statistician collects, analyses, understand qualitative and quantitative data by using statistical theories and methods.</a:t>
            </a:r>
          </a:p>
          <a:p>
            <a:pPr algn="just"/>
            <a:endParaRPr lang="en-GB" sz="2000" b="1" dirty="0" smtClean="0"/>
          </a:p>
          <a:p>
            <a:pPr algn="just"/>
            <a:r>
              <a:rPr lang="en-GB" sz="2000" b="1" dirty="0" smtClean="0"/>
              <a:t>Languages</a:t>
            </a:r>
            <a:r>
              <a:rPr lang="en-GB" sz="2000" dirty="0"/>
              <a:t>:</a:t>
            </a:r>
          </a:p>
          <a:p>
            <a:pPr algn="just"/>
            <a:r>
              <a:rPr lang="en-GB" sz="2000" dirty="0"/>
              <a:t>SQL, R, </a:t>
            </a:r>
            <a:r>
              <a:rPr lang="en-GB" sz="2000" dirty="0" err="1"/>
              <a:t>Matlab</a:t>
            </a:r>
            <a:r>
              <a:rPr lang="en-GB" sz="2000" dirty="0"/>
              <a:t>, Tableau, Python, Perl, Spark, and Hive</a:t>
            </a:r>
          </a:p>
          <a:p>
            <a:pPr algn="just"/>
            <a:endParaRPr lang="en-GB" sz="2000" dirty="0"/>
          </a:p>
        </p:txBody>
      </p:sp>
      <p:sp>
        <p:nvSpPr>
          <p:cNvPr id="4" name="Rectangle 3"/>
          <p:cNvSpPr/>
          <p:nvPr/>
        </p:nvSpPr>
        <p:spPr>
          <a:xfrm>
            <a:off x="3000364" y="68025"/>
            <a:ext cx="3187155" cy="461665"/>
          </a:xfrm>
          <a:prstGeom prst="rect">
            <a:avLst/>
          </a:prstGeom>
        </p:spPr>
        <p:txBody>
          <a:bodyPr wrap="square">
            <a:spAutoFit/>
          </a:bodyPr>
          <a:lstStyle/>
          <a:p>
            <a:r>
              <a:rPr lang="en-GB" sz="2400" b="1" dirty="0" smtClean="0">
                <a:solidFill>
                  <a:srgbClr val="FF0000"/>
                </a:solidFill>
              </a:rPr>
              <a:t>Data Science Jobs Roles</a:t>
            </a:r>
            <a:endParaRPr lang="en-GB" sz="24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16</a:t>
            </a:fld>
            <a:endParaRPr lang="en-GB"/>
          </a:p>
        </p:txBody>
      </p:sp>
      <p:sp>
        <p:nvSpPr>
          <p:cNvPr id="3" name="Rectangle 2"/>
          <p:cNvSpPr/>
          <p:nvPr/>
        </p:nvSpPr>
        <p:spPr>
          <a:xfrm>
            <a:off x="71406" y="785794"/>
            <a:ext cx="8715436" cy="5324535"/>
          </a:xfrm>
          <a:prstGeom prst="rect">
            <a:avLst/>
          </a:prstGeom>
        </p:spPr>
        <p:txBody>
          <a:bodyPr wrap="square">
            <a:spAutoFit/>
          </a:bodyPr>
          <a:lstStyle/>
          <a:p>
            <a:pPr algn="just"/>
            <a:r>
              <a:rPr lang="en-GB" sz="2000" b="1" dirty="0">
                <a:solidFill>
                  <a:srgbClr val="FF0000"/>
                </a:solidFill>
              </a:rPr>
              <a:t>Data Administrator:</a:t>
            </a:r>
          </a:p>
          <a:p>
            <a:pPr algn="just"/>
            <a:endParaRPr lang="en-GB" sz="2000" b="1" dirty="0" smtClean="0"/>
          </a:p>
          <a:p>
            <a:pPr algn="just"/>
            <a:r>
              <a:rPr lang="en-GB" sz="2000" b="1" dirty="0" smtClean="0"/>
              <a:t>Role</a:t>
            </a:r>
            <a:r>
              <a:rPr lang="en-GB" sz="2000" dirty="0"/>
              <a:t>:</a:t>
            </a:r>
          </a:p>
          <a:p>
            <a:pPr algn="just"/>
            <a:r>
              <a:rPr lang="en-GB" sz="2000" dirty="0"/>
              <a:t>Data admin should ensure that the database is accessible to all relevant users. He also makes sure that it is performing correctly and is being kept safe from hacking.</a:t>
            </a:r>
          </a:p>
          <a:p>
            <a:pPr algn="just"/>
            <a:endParaRPr lang="en-GB" sz="2000" b="1" dirty="0" smtClean="0"/>
          </a:p>
          <a:p>
            <a:pPr algn="just"/>
            <a:r>
              <a:rPr lang="en-GB" sz="2000" b="1" dirty="0" smtClean="0"/>
              <a:t>Languages</a:t>
            </a:r>
            <a:r>
              <a:rPr lang="en-GB" sz="2000" dirty="0"/>
              <a:t>:</a:t>
            </a:r>
          </a:p>
          <a:p>
            <a:pPr algn="just"/>
            <a:r>
              <a:rPr lang="en-GB" sz="2000" dirty="0"/>
              <a:t>Ruby on Rails, SQL, Java, C#, and Python</a:t>
            </a:r>
          </a:p>
          <a:p>
            <a:pPr algn="just"/>
            <a:endParaRPr lang="en-GB" sz="2000" b="1" dirty="0" smtClean="0"/>
          </a:p>
          <a:p>
            <a:pPr algn="just"/>
            <a:r>
              <a:rPr lang="en-GB" sz="2000" b="1" dirty="0" smtClean="0">
                <a:solidFill>
                  <a:srgbClr val="FF0000"/>
                </a:solidFill>
              </a:rPr>
              <a:t>Business </a:t>
            </a:r>
            <a:r>
              <a:rPr lang="en-GB" sz="2000" b="1" dirty="0">
                <a:solidFill>
                  <a:srgbClr val="FF0000"/>
                </a:solidFill>
              </a:rPr>
              <a:t>Analyst:</a:t>
            </a:r>
          </a:p>
          <a:p>
            <a:pPr algn="just"/>
            <a:endParaRPr lang="en-GB" sz="2000" b="1" dirty="0" smtClean="0"/>
          </a:p>
          <a:p>
            <a:pPr algn="just"/>
            <a:r>
              <a:rPr lang="en-GB" sz="2000" b="1" dirty="0" smtClean="0"/>
              <a:t>Role</a:t>
            </a:r>
            <a:r>
              <a:rPr lang="en-GB" sz="2000" dirty="0"/>
              <a:t>:</a:t>
            </a:r>
          </a:p>
          <a:p>
            <a:pPr algn="just"/>
            <a:r>
              <a:rPr lang="en-GB" sz="2000" dirty="0"/>
              <a:t>This professional need to improves business processes. He/she as an intermediary between the business executive team and IT department.</a:t>
            </a:r>
          </a:p>
          <a:p>
            <a:pPr algn="just"/>
            <a:endParaRPr lang="en-GB" sz="2000" b="1" dirty="0" smtClean="0"/>
          </a:p>
          <a:p>
            <a:pPr algn="just"/>
            <a:r>
              <a:rPr lang="en-GB" sz="2000" b="1" dirty="0" smtClean="0"/>
              <a:t>Languages</a:t>
            </a:r>
            <a:r>
              <a:rPr lang="en-GB" sz="2000" dirty="0"/>
              <a:t>:</a:t>
            </a:r>
          </a:p>
          <a:p>
            <a:pPr algn="just"/>
            <a:r>
              <a:rPr lang="en-GB" sz="2000" dirty="0"/>
              <a:t>SQL, Tableau, Power BI and, Python</a:t>
            </a:r>
          </a:p>
        </p:txBody>
      </p:sp>
      <p:sp>
        <p:nvSpPr>
          <p:cNvPr id="4" name="Rectangle 3"/>
          <p:cNvSpPr/>
          <p:nvPr/>
        </p:nvSpPr>
        <p:spPr>
          <a:xfrm>
            <a:off x="3000364" y="71414"/>
            <a:ext cx="3187155" cy="461665"/>
          </a:xfrm>
          <a:prstGeom prst="rect">
            <a:avLst/>
          </a:prstGeom>
        </p:spPr>
        <p:txBody>
          <a:bodyPr wrap="none">
            <a:spAutoFit/>
          </a:bodyPr>
          <a:lstStyle/>
          <a:p>
            <a:r>
              <a:rPr lang="en-GB" sz="2400" b="1" dirty="0" smtClean="0">
                <a:solidFill>
                  <a:srgbClr val="FF0000"/>
                </a:solidFill>
              </a:rPr>
              <a:t>Data Science Jobs Roles</a:t>
            </a:r>
            <a:endParaRPr lang="en-GB" sz="24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17</a:t>
            </a:fld>
            <a:endParaRPr lang="en-GB"/>
          </a:p>
        </p:txBody>
      </p:sp>
      <p:sp>
        <p:nvSpPr>
          <p:cNvPr id="3" name="Rectangle 2"/>
          <p:cNvSpPr/>
          <p:nvPr/>
        </p:nvSpPr>
        <p:spPr>
          <a:xfrm>
            <a:off x="2962163" y="142852"/>
            <a:ext cx="2967159" cy="461665"/>
          </a:xfrm>
          <a:prstGeom prst="rect">
            <a:avLst/>
          </a:prstGeom>
        </p:spPr>
        <p:txBody>
          <a:bodyPr wrap="none">
            <a:spAutoFit/>
          </a:bodyPr>
          <a:lstStyle/>
          <a:p>
            <a:r>
              <a:rPr lang="en-GB" sz="2400" b="1" dirty="0">
                <a:solidFill>
                  <a:srgbClr val="FF0000"/>
                </a:solidFill>
              </a:rPr>
              <a:t>Tools for </a:t>
            </a:r>
            <a:r>
              <a:rPr lang="en-GB" sz="2400" b="1" dirty="0" smtClean="0">
                <a:solidFill>
                  <a:srgbClr val="FF0000"/>
                </a:solidFill>
              </a:rPr>
              <a:t>Data Science</a:t>
            </a:r>
            <a:endParaRPr lang="en-GB" sz="2400" b="1" dirty="0">
              <a:solidFill>
                <a:srgbClr val="FF0000"/>
              </a:solidFill>
            </a:endParaRPr>
          </a:p>
        </p:txBody>
      </p:sp>
      <p:pic>
        <p:nvPicPr>
          <p:cNvPr id="4" name="Picture 3" descr="030119_1121_WhatisDataS4.png"/>
          <p:cNvPicPr>
            <a:picLocks noChangeAspect="1"/>
          </p:cNvPicPr>
          <p:nvPr/>
        </p:nvPicPr>
        <p:blipFill>
          <a:blip r:embed="rId2"/>
          <a:stretch>
            <a:fillRect/>
          </a:stretch>
        </p:blipFill>
        <p:spPr>
          <a:xfrm>
            <a:off x="857224" y="1042979"/>
            <a:ext cx="7412340" cy="30289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18</a:t>
            </a:fld>
            <a:endParaRPr lang="en-GB"/>
          </a:p>
        </p:txBody>
      </p:sp>
      <p:sp>
        <p:nvSpPr>
          <p:cNvPr id="3" name="Rectangle 2"/>
          <p:cNvSpPr/>
          <p:nvPr/>
        </p:nvSpPr>
        <p:spPr>
          <a:xfrm>
            <a:off x="142844" y="428604"/>
            <a:ext cx="8715436" cy="6555641"/>
          </a:xfrm>
          <a:prstGeom prst="rect">
            <a:avLst/>
          </a:prstGeom>
        </p:spPr>
        <p:txBody>
          <a:bodyPr wrap="square">
            <a:spAutoFit/>
          </a:bodyPr>
          <a:lstStyle/>
          <a:p>
            <a:pPr algn="just"/>
            <a:r>
              <a:rPr lang="en-GB" sz="2000" b="1" dirty="0" smtClean="0">
                <a:solidFill>
                  <a:srgbClr val="FF0000"/>
                </a:solidFill>
              </a:rPr>
              <a:t>Internet </a:t>
            </a:r>
            <a:r>
              <a:rPr lang="en-GB" sz="2000" b="1" dirty="0">
                <a:solidFill>
                  <a:srgbClr val="FF0000"/>
                </a:solidFill>
              </a:rPr>
              <a:t>Search:</a:t>
            </a:r>
          </a:p>
          <a:p>
            <a:pPr algn="just"/>
            <a:r>
              <a:rPr lang="en-GB" sz="2000" dirty="0"/>
              <a:t>Google search use Data science technology to search a specific result within a fraction of a </a:t>
            </a:r>
            <a:r>
              <a:rPr lang="en-GB" sz="2000" dirty="0" smtClean="0"/>
              <a:t>second</a:t>
            </a:r>
          </a:p>
          <a:p>
            <a:pPr algn="just"/>
            <a:endParaRPr lang="en-GB" sz="2000" dirty="0"/>
          </a:p>
          <a:p>
            <a:pPr algn="just"/>
            <a:r>
              <a:rPr lang="en-GB" sz="2000" b="1" dirty="0">
                <a:solidFill>
                  <a:srgbClr val="FF0000"/>
                </a:solidFill>
              </a:rPr>
              <a:t>Recommendation Systems:</a:t>
            </a:r>
          </a:p>
          <a:p>
            <a:pPr algn="just"/>
            <a:r>
              <a:rPr lang="en-GB" sz="2000" dirty="0"/>
              <a:t>To create a recommendation system. Example, "suggested friends" on </a:t>
            </a:r>
            <a:r>
              <a:rPr lang="en-GB" sz="2000" dirty="0" err="1"/>
              <a:t>Facebook</a:t>
            </a:r>
            <a:r>
              <a:rPr lang="en-GB" sz="2000" dirty="0"/>
              <a:t> or suggested videos" on YouTube, everything is done with the help of Data Science.</a:t>
            </a:r>
          </a:p>
          <a:p>
            <a:pPr algn="just"/>
            <a:endParaRPr lang="en-GB" sz="2000" b="1" dirty="0" smtClean="0">
              <a:solidFill>
                <a:srgbClr val="FF0000"/>
              </a:solidFill>
            </a:endParaRPr>
          </a:p>
          <a:p>
            <a:pPr algn="just"/>
            <a:r>
              <a:rPr lang="en-GB" sz="2000" b="1" dirty="0" smtClean="0">
                <a:solidFill>
                  <a:srgbClr val="FF0000"/>
                </a:solidFill>
              </a:rPr>
              <a:t>Image </a:t>
            </a:r>
            <a:r>
              <a:rPr lang="en-GB" sz="2000" b="1" dirty="0">
                <a:solidFill>
                  <a:srgbClr val="FF0000"/>
                </a:solidFill>
              </a:rPr>
              <a:t>&amp; Speech Recognition:</a:t>
            </a:r>
          </a:p>
          <a:p>
            <a:pPr algn="just"/>
            <a:r>
              <a:rPr lang="en-GB" sz="2000" dirty="0"/>
              <a:t>Speech recognizes system like </a:t>
            </a:r>
            <a:r>
              <a:rPr lang="en-GB" sz="2000" dirty="0" err="1"/>
              <a:t>Siri</a:t>
            </a:r>
            <a:r>
              <a:rPr lang="en-GB" sz="2000" dirty="0"/>
              <a:t>, Google assistant, </a:t>
            </a:r>
            <a:r>
              <a:rPr lang="en-GB" sz="2000" dirty="0" err="1"/>
              <a:t>Alexa</a:t>
            </a:r>
            <a:r>
              <a:rPr lang="en-GB" sz="2000" dirty="0"/>
              <a:t> runs on the technique of Data science. Moreover, </a:t>
            </a:r>
            <a:r>
              <a:rPr lang="en-GB" sz="2000" dirty="0" err="1"/>
              <a:t>Facebook</a:t>
            </a:r>
            <a:r>
              <a:rPr lang="en-GB" sz="2000" dirty="0"/>
              <a:t> recognizes your friend when you upload a photo with them, with the help of Data Science</a:t>
            </a:r>
            <a:r>
              <a:rPr lang="en-GB" sz="2000" dirty="0" smtClean="0"/>
              <a:t>.</a:t>
            </a:r>
          </a:p>
          <a:p>
            <a:pPr algn="just"/>
            <a:endParaRPr lang="en-US" sz="2000" dirty="0"/>
          </a:p>
          <a:p>
            <a:pPr algn="just"/>
            <a:r>
              <a:rPr lang="en-GB" sz="2000" b="1" dirty="0">
                <a:solidFill>
                  <a:srgbClr val="FF0000"/>
                </a:solidFill>
              </a:rPr>
              <a:t>Gaming world:</a:t>
            </a:r>
          </a:p>
          <a:p>
            <a:pPr algn="just"/>
            <a:r>
              <a:rPr lang="en-GB" sz="2000" dirty="0"/>
              <a:t>EA Sports, Sony, Nintendo, are using Data science technology. This enhances your gaming experience. Games are now developed using Machine Learning technique. It can update itself when you move to higher levels</a:t>
            </a:r>
            <a:r>
              <a:rPr lang="en-GB" sz="2000" dirty="0" smtClean="0"/>
              <a:t>.</a:t>
            </a:r>
          </a:p>
          <a:p>
            <a:pPr algn="just"/>
            <a:endParaRPr lang="en-GB" sz="2000" dirty="0"/>
          </a:p>
          <a:p>
            <a:r>
              <a:rPr lang="en-GB" sz="2000" b="1" dirty="0">
                <a:solidFill>
                  <a:srgbClr val="FF0000"/>
                </a:solidFill>
              </a:rPr>
              <a:t>Online Price Comparison:</a:t>
            </a:r>
          </a:p>
          <a:p>
            <a:r>
              <a:rPr lang="en-GB" sz="2000" dirty="0" err="1"/>
              <a:t>PriceRunner</a:t>
            </a:r>
            <a:r>
              <a:rPr lang="en-GB" sz="2000" dirty="0"/>
              <a:t>, </a:t>
            </a:r>
            <a:r>
              <a:rPr lang="en-GB" sz="2000" dirty="0" err="1"/>
              <a:t>Junglee</a:t>
            </a:r>
            <a:r>
              <a:rPr lang="en-GB" sz="2000" dirty="0"/>
              <a:t>, </a:t>
            </a:r>
            <a:r>
              <a:rPr lang="en-GB" sz="2000" dirty="0" err="1"/>
              <a:t>Shopzilla</a:t>
            </a:r>
            <a:r>
              <a:rPr lang="en-GB" sz="2000" dirty="0"/>
              <a:t> work on the Data science mechanism. Here, data is fetched from the relevant websites using APIs</a:t>
            </a:r>
            <a:r>
              <a:rPr lang="en-GB" sz="2000" dirty="0" smtClean="0"/>
              <a:t>.</a:t>
            </a:r>
            <a:endParaRPr lang="en-GB" sz="2000" dirty="0"/>
          </a:p>
        </p:txBody>
      </p:sp>
      <p:sp>
        <p:nvSpPr>
          <p:cNvPr id="4" name="Rectangle 3"/>
          <p:cNvSpPr/>
          <p:nvPr/>
        </p:nvSpPr>
        <p:spPr>
          <a:xfrm>
            <a:off x="2571736" y="-24"/>
            <a:ext cx="3764813" cy="461665"/>
          </a:xfrm>
          <a:prstGeom prst="rect">
            <a:avLst/>
          </a:prstGeom>
        </p:spPr>
        <p:txBody>
          <a:bodyPr wrap="none">
            <a:spAutoFit/>
          </a:bodyPr>
          <a:lstStyle/>
          <a:p>
            <a:pPr algn="just"/>
            <a:r>
              <a:rPr lang="en-GB" sz="2400" b="1" dirty="0" smtClean="0">
                <a:solidFill>
                  <a:srgbClr val="FF0000"/>
                </a:solidFill>
              </a:rPr>
              <a:t>Applications of Data science</a:t>
            </a:r>
            <a:endParaRPr lang="en-GB" sz="2400"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19</a:t>
            </a:fld>
            <a:endParaRPr lang="en-GB"/>
          </a:p>
        </p:txBody>
      </p:sp>
      <p:pic>
        <p:nvPicPr>
          <p:cNvPr id="8193" name="Picture 1"/>
          <p:cNvPicPr>
            <a:picLocks noChangeAspect="1" noChangeArrowheads="1"/>
          </p:cNvPicPr>
          <p:nvPr/>
        </p:nvPicPr>
        <p:blipFill>
          <a:blip r:embed="rId2"/>
          <a:srcRect/>
          <a:stretch>
            <a:fillRect/>
          </a:stretch>
        </p:blipFill>
        <p:spPr bwMode="auto">
          <a:xfrm>
            <a:off x="1643042" y="769819"/>
            <a:ext cx="5934097" cy="5802453"/>
          </a:xfrm>
          <a:prstGeom prst="rect">
            <a:avLst/>
          </a:prstGeom>
          <a:noFill/>
          <a:ln w="9525">
            <a:noFill/>
            <a:miter lim="800000"/>
            <a:headEnd/>
            <a:tailEnd/>
          </a:ln>
          <a:effectLst/>
        </p:spPr>
      </p:pic>
      <p:sp>
        <p:nvSpPr>
          <p:cNvPr id="4" name="Rectangle 3"/>
          <p:cNvSpPr/>
          <p:nvPr/>
        </p:nvSpPr>
        <p:spPr>
          <a:xfrm>
            <a:off x="0" y="71414"/>
            <a:ext cx="9144000" cy="461665"/>
          </a:xfrm>
          <a:prstGeom prst="rect">
            <a:avLst/>
          </a:prstGeom>
        </p:spPr>
        <p:txBody>
          <a:bodyPr wrap="square">
            <a:spAutoFit/>
          </a:bodyPr>
          <a:lstStyle/>
          <a:p>
            <a:pPr algn="ctr"/>
            <a:r>
              <a:rPr lang="en-GB" sz="2400" b="1" dirty="0" smtClean="0">
                <a:solidFill>
                  <a:srgbClr val="FF0000"/>
                </a:solidFill>
              </a:rPr>
              <a:t>Data Science Life Cycle</a:t>
            </a:r>
            <a:endParaRPr lang="en-GB"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BEACC7-C9ED-4672-B3EF-E578EE2B34A5}" type="slidenum">
              <a:rPr lang="en-GB" smtClean="0"/>
              <a:t>2</a:t>
            </a:fld>
            <a:endParaRPr lang="en-GB"/>
          </a:p>
        </p:txBody>
      </p:sp>
      <p:sp>
        <p:nvSpPr>
          <p:cNvPr id="5" name="Rectangle 4"/>
          <p:cNvSpPr/>
          <p:nvPr/>
        </p:nvSpPr>
        <p:spPr>
          <a:xfrm>
            <a:off x="3711157" y="71414"/>
            <a:ext cx="1718099" cy="461665"/>
          </a:xfrm>
          <a:prstGeom prst="rect">
            <a:avLst/>
          </a:prstGeom>
        </p:spPr>
        <p:txBody>
          <a:bodyPr wrap="none">
            <a:spAutoFit/>
          </a:bodyPr>
          <a:lstStyle/>
          <a:p>
            <a:pPr algn="just"/>
            <a:r>
              <a:rPr lang="en-GB" sz="2400" b="1" dirty="0" smtClean="0">
                <a:solidFill>
                  <a:srgbClr val="FF0000"/>
                </a:solidFill>
              </a:rPr>
              <a:t>Data Source</a:t>
            </a:r>
            <a:endParaRPr lang="en-GB" sz="2400" b="1" dirty="0">
              <a:solidFill>
                <a:srgbClr val="FF0000"/>
              </a:solidFill>
            </a:endParaRPr>
          </a:p>
        </p:txBody>
      </p:sp>
      <p:pic>
        <p:nvPicPr>
          <p:cNvPr id="39938" name="Picture 2"/>
          <p:cNvPicPr>
            <a:picLocks noChangeAspect="1" noChangeArrowheads="1"/>
          </p:cNvPicPr>
          <p:nvPr/>
        </p:nvPicPr>
        <p:blipFill>
          <a:blip r:embed="rId2"/>
          <a:srcRect/>
          <a:stretch>
            <a:fillRect/>
          </a:stretch>
        </p:blipFill>
        <p:spPr bwMode="auto">
          <a:xfrm>
            <a:off x="142844" y="571480"/>
            <a:ext cx="8572527" cy="4384490"/>
          </a:xfrm>
          <a:prstGeom prst="rect">
            <a:avLst/>
          </a:prstGeom>
          <a:noFill/>
          <a:ln w="9525">
            <a:noFill/>
            <a:miter lim="800000"/>
            <a:headEnd/>
            <a:tailEnd/>
          </a:ln>
          <a:effectLst/>
        </p:spPr>
      </p:pic>
      <p:sp>
        <p:nvSpPr>
          <p:cNvPr id="7" name="Rectangle 6"/>
          <p:cNvSpPr/>
          <p:nvPr/>
        </p:nvSpPr>
        <p:spPr>
          <a:xfrm>
            <a:off x="71406" y="5143512"/>
            <a:ext cx="8858312" cy="1323439"/>
          </a:xfrm>
          <a:prstGeom prst="rect">
            <a:avLst/>
          </a:prstGeom>
        </p:spPr>
        <p:txBody>
          <a:bodyPr wrap="square">
            <a:spAutoFit/>
          </a:bodyPr>
          <a:lstStyle/>
          <a:p>
            <a:pPr algn="just"/>
            <a:r>
              <a:rPr lang="en-GB" sz="2000" dirty="0" smtClean="0"/>
              <a:t>Evolution of Technology has generated a lot of data, where most of these data are not structured. </a:t>
            </a:r>
          </a:p>
          <a:p>
            <a:pPr algn="just"/>
            <a:r>
              <a:rPr lang="en-US" sz="2000" b="1" dirty="0" smtClean="0"/>
              <a:t>Internet Of Thing (IOT</a:t>
            </a:r>
            <a:r>
              <a:rPr lang="en-US" sz="2000" dirty="0" smtClean="0"/>
              <a:t>) produces huge amount of data that is measured in </a:t>
            </a:r>
            <a:r>
              <a:rPr lang="en-US" sz="2000" dirty="0" err="1" smtClean="0"/>
              <a:t>Zettabyte</a:t>
            </a:r>
            <a:r>
              <a:rPr lang="en-US" sz="2000" dirty="0" smtClean="0"/>
              <a:t> (</a:t>
            </a:r>
            <a:r>
              <a:rPr lang="en-GB" sz="2000" dirty="0"/>
              <a:t>a unit of information equal to one sextillion (10</a:t>
            </a:r>
            <a:r>
              <a:rPr lang="en-GB" sz="2000" baseline="30000" dirty="0"/>
              <a:t>21</a:t>
            </a:r>
            <a:r>
              <a:rPr lang="en-GB" sz="2000" dirty="0"/>
              <a:t>) or, strictly, 2</a:t>
            </a:r>
            <a:r>
              <a:rPr lang="en-GB" sz="2000" baseline="30000" dirty="0"/>
              <a:t>70</a:t>
            </a:r>
            <a:r>
              <a:rPr lang="en-GB" sz="2000" dirty="0"/>
              <a:t> bytes</a:t>
            </a:r>
            <a:r>
              <a:rPr lang="en-GB" sz="2000" dirty="0" smtClean="0"/>
              <a:t>.)</a:t>
            </a:r>
            <a:endParaRPr lang="en-GB"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20</a:t>
            </a:fld>
            <a:endParaRPr lang="en-GB"/>
          </a:p>
        </p:txBody>
      </p:sp>
      <p:pic>
        <p:nvPicPr>
          <p:cNvPr id="7169" name="Picture 1"/>
          <p:cNvPicPr>
            <a:picLocks noChangeAspect="1" noChangeArrowheads="1"/>
          </p:cNvPicPr>
          <p:nvPr/>
        </p:nvPicPr>
        <p:blipFill>
          <a:blip r:embed="rId2"/>
          <a:srcRect/>
          <a:stretch>
            <a:fillRect/>
          </a:stretch>
        </p:blipFill>
        <p:spPr bwMode="auto">
          <a:xfrm>
            <a:off x="1" y="1017671"/>
            <a:ext cx="9143999" cy="4125841"/>
          </a:xfrm>
          <a:prstGeom prst="rect">
            <a:avLst/>
          </a:prstGeom>
          <a:noFill/>
          <a:ln w="9525">
            <a:noFill/>
            <a:miter lim="800000"/>
            <a:headEnd/>
            <a:tailEnd/>
          </a:ln>
          <a:effectLst/>
        </p:spPr>
      </p:pic>
      <p:sp>
        <p:nvSpPr>
          <p:cNvPr id="4" name="Rectangle 3"/>
          <p:cNvSpPr/>
          <p:nvPr/>
        </p:nvSpPr>
        <p:spPr>
          <a:xfrm>
            <a:off x="0" y="71414"/>
            <a:ext cx="9144000" cy="461665"/>
          </a:xfrm>
          <a:prstGeom prst="rect">
            <a:avLst/>
          </a:prstGeom>
        </p:spPr>
        <p:txBody>
          <a:bodyPr wrap="square">
            <a:spAutoFit/>
          </a:bodyPr>
          <a:lstStyle/>
          <a:p>
            <a:pPr algn="ctr"/>
            <a:r>
              <a:rPr lang="en-GB" sz="2400" b="1" dirty="0" smtClean="0">
                <a:solidFill>
                  <a:srgbClr val="FF0000"/>
                </a:solidFill>
              </a:rPr>
              <a:t>1. Business Requirements</a:t>
            </a:r>
            <a:endParaRPr lang="en-GB"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21</a:t>
            </a:fld>
            <a:endParaRPr lang="en-GB"/>
          </a:p>
        </p:txBody>
      </p:sp>
      <p:pic>
        <p:nvPicPr>
          <p:cNvPr id="6145" name="Picture 1"/>
          <p:cNvPicPr>
            <a:picLocks noChangeAspect="1" noChangeArrowheads="1"/>
          </p:cNvPicPr>
          <p:nvPr/>
        </p:nvPicPr>
        <p:blipFill>
          <a:blip r:embed="rId2"/>
          <a:srcRect/>
          <a:stretch>
            <a:fillRect/>
          </a:stretch>
        </p:blipFill>
        <p:spPr bwMode="auto">
          <a:xfrm>
            <a:off x="1" y="1000108"/>
            <a:ext cx="9143999" cy="4168176"/>
          </a:xfrm>
          <a:prstGeom prst="rect">
            <a:avLst/>
          </a:prstGeom>
          <a:noFill/>
          <a:ln w="9525">
            <a:noFill/>
            <a:miter lim="800000"/>
            <a:headEnd/>
            <a:tailEnd/>
          </a:ln>
          <a:effectLst/>
        </p:spPr>
      </p:pic>
      <p:sp>
        <p:nvSpPr>
          <p:cNvPr id="4" name="Rectangle 3"/>
          <p:cNvSpPr/>
          <p:nvPr/>
        </p:nvSpPr>
        <p:spPr>
          <a:xfrm>
            <a:off x="0" y="71414"/>
            <a:ext cx="9144000" cy="461665"/>
          </a:xfrm>
          <a:prstGeom prst="rect">
            <a:avLst/>
          </a:prstGeom>
        </p:spPr>
        <p:txBody>
          <a:bodyPr wrap="square">
            <a:spAutoFit/>
          </a:bodyPr>
          <a:lstStyle/>
          <a:p>
            <a:pPr algn="ctr"/>
            <a:r>
              <a:rPr lang="en-GB" sz="2400" b="1" dirty="0" smtClean="0">
                <a:solidFill>
                  <a:srgbClr val="FF0000"/>
                </a:solidFill>
              </a:rPr>
              <a:t>2. Data Acquisition</a:t>
            </a:r>
            <a:endParaRPr lang="en-GB"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22</a:t>
            </a:fld>
            <a:endParaRPr lang="en-GB"/>
          </a:p>
        </p:txBody>
      </p:sp>
      <p:pic>
        <p:nvPicPr>
          <p:cNvPr id="5121" name="Picture 1"/>
          <p:cNvPicPr>
            <a:picLocks noChangeAspect="1" noChangeArrowheads="1"/>
          </p:cNvPicPr>
          <p:nvPr/>
        </p:nvPicPr>
        <p:blipFill>
          <a:blip r:embed="rId2"/>
          <a:srcRect/>
          <a:stretch>
            <a:fillRect/>
          </a:stretch>
        </p:blipFill>
        <p:spPr bwMode="auto">
          <a:xfrm>
            <a:off x="1" y="857232"/>
            <a:ext cx="9143999" cy="4080934"/>
          </a:xfrm>
          <a:prstGeom prst="rect">
            <a:avLst/>
          </a:prstGeom>
          <a:noFill/>
          <a:ln w="9525">
            <a:noFill/>
            <a:miter lim="800000"/>
            <a:headEnd/>
            <a:tailEnd/>
          </a:ln>
          <a:effectLst/>
        </p:spPr>
      </p:pic>
      <p:sp>
        <p:nvSpPr>
          <p:cNvPr id="6" name="Rectangle 5"/>
          <p:cNvSpPr/>
          <p:nvPr/>
        </p:nvSpPr>
        <p:spPr>
          <a:xfrm>
            <a:off x="0" y="71414"/>
            <a:ext cx="9144000" cy="461665"/>
          </a:xfrm>
          <a:prstGeom prst="rect">
            <a:avLst/>
          </a:prstGeom>
        </p:spPr>
        <p:txBody>
          <a:bodyPr wrap="square">
            <a:spAutoFit/>
          </a:bodyPr>
          <a:lstStyle/>
          <a:p>
            <a:pPr algn="ctr"/>
            <a:r>
              <a:rPr lang="en-GB" sz="2400" b="1" dirty="0" smtClean="0">
                <a:solidFill>
                  <a:srgbClr val="FF0000"/>
                </a:solidFill>
              </a:rPr>
              <a:t>3. Data Processing</a:t>
            </a:r>
            <a:endParaRPr lang="en-GB"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23</a:t>
            </a:fld>
            <a:endParaRPr lang="en-GB"/>
          </a:p>
        </p:txBody>
      </p:sp>
      <p:pic>
        <p:nvPicPr>
          <p:cNvPr id="4097" name="Picture 1"/>
          <p:cNvPicPr>
            <a:picLocks noChangeAspect="1" noChangeArrowheads="1"/>
          </p:cNvPicPr>
          <p:nvPr/>
        </p:nvPicPr>
        <p:blipFill>
          <a:blip r:embed="rId2"/>
          <a:srcRect/>
          <a:stretch>
            <a:fillRect/>
          </a:stretch>
        </p:blipFill>
        <p:spPr bwMode="auto">
          <a:xfrm>
            <a:off x="0" y="857232"/>
            <a:ext cx="9144000" cy="4201396"/>
          </a:xfrm>
          <a:prstGeom prst="rect">
            <a:avLst/>
          </a:prstGeom>
          <a:noFill/>
          <a:ln w="9525">
            <a:noFill/>
            <a:miter lim="800000"/>
            <a:headEnd/>
            <a:tailEnd/>
          </a:ln>
          <a:effectLst/>
        </p:spPr>
      </p:pic>
      <p:sp>
        <p:nvSpPr>
          <p:cNvPr id="4" name="Rectangle 3"/>
          <p:cNvSpPr/>
          <p:nvPr/>
        </p:nvSpPr>
        <p:spPr>
          <a:xfrm>
            <a:off x="0" y="71414"/>
            <a:ext cx="9144000" cy="461665"/>
          </a:xfrm>
          <a:prstGeom prst="rect">
            <a:avLst/>
          </a:prstGeom>
        </p:spPr>
        <p:txBody>
          <a:bodyPr wrap="square">
            <a:spAutoFit/>
          </a:bodyPr>
          <a:lstStyle/>
          <a:p>
            <a:pPr algn="ctr"/>
            <a:r>
              <a:rPr lang="en-GB" sz="2400" b="1" dirty="0" smtClean="0">
                <a:solidFill>
                  <a:srgbClr val="FF0000"/>
                </a:solidFill>
              </a:rPr>
              <a:t>4. Data Exploration</a:t>
            </a:r>
            <a:endParaRPr lang="en-GB"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24</a:t>
            </a:fld>
            <a:endParaRPr lang="en-GB"/>
          </a:p>
        </p:txBody>
      </p:sp>
      <p:pic>
        <p:nvPicPr>
          <p:cNvPr id="3073" name="Picture 1"/>
          <p:cNvPicPr>
            <a:picLocks noChangeAspect="1" noChangeArrowheads="1"/>
          </p:cNvPicPr>
          <p:nvPr/>
        </p:nvPicPr>
        <p:blipFill>
          <a:blip r:embed="rId2"/>
          <a:srcRect/>
          <a:stretch>
            <a:fillRect/>
          </a:stretch>
        </p:blipFill>
        <p:spPr bwMode="auto">
          <a:xfrm>
            <a:off x="1" y="642918"/>
            <a:ext cx="9143999" cy="4081474"/>
          </a:xfrm>
          <a:prstGeom prst="rect">
            <a:avLst/>
          </a:prstGeom>
          <a:noFill/>
          <a:ln w="9525">
            <a:noFill/>
            <a:miter lim="800000"/>
            <a:headEnd/>
            <a:tailEnd/>
          </a:ln>
          <a:effectLst/>
        </p:spPr>
      </p:pic>
      <p:sp>
        <p:nvSpPr>
          <p:cNvPr id="4" name="Rectangle 3"/>
          <p:cNvSpPr/>
          <p:nvPr/>
        </p:nvSpPr>
        <p:spPr>
          <a:xfrm>
            <a:off x="0" y="71414"/>
            <a:ext cx="9144000" cy="461665"/>
          </a:xfrm>
          <a:prstGeom prst="rect">
            <a:avLst/>
          </a:prstGeom>
        </p:spPr>
        <p:txBody>
          <a:bodyPr wrap="square">
            <a:spAutoFit/>
          </a:bodyPr>
          <a:lstStyle/>
          <a:p>
            <a:pPr algn="ctr"/>
            <a:r>
              <a:rPr lang="en-GB" sz="2400" b="1" dirty="0" smtClean="0">
                <a:solidFill>
                  <a:srgbClr val="FF0000"/>
                </a:solidFill>
              </a:rPr>
              <a:t>5. Modelling</a:t>
            </a:r>
            <a:endParaRPr lang="en-GB"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25</a:t>
            </a:fld>
            <a:endParaRPr lang="en-GB"/>
          </a:p>
        </p:txBody>
      </p:sp>
      <p:pic>
        <p:nvPicPr>
          <p:cNvPr id="2049" name="Picture 1"/>
          <p:cNvPicPr>
            <a:picLocks noChangeAspect="1" noChangeArrowheads="1"/>
          </p:cNvPicPr>
          <p:nvPr/>
        </p:nvPicPr>
        <p:blipFill>
          <a:blip r:embed="rId2"/>
          <a:srcRect/>
          <a:stretch>
            <a:fillRect/>
          </a:stretch>
        </p:blipFill>
        <p:spPr bwMode="auto">
          <a:xfrm>
            <a:off x="0" y="1000108"/>
            <a:ext cx="9144000" cy="4229113"/>
          </a:xfrm>
          <a:prstGeom prst="rect">
            <a:avLst/>
          </a:prstGeom>
          <a:noFill/>
          <a:ln w="9525">
            <a:noFill/>
            <a:miter lim="800000"/>
            <a:headEnd/>
            <a:tailEnd/>
          </a:ln>
          <a:effectLst/>
        </p:spPr>
      </p:pic>
      <p:sp>
        <p:nvSpPr>
          <p:cNvPr id="4" name="Rectangle 3"/>
          <p:cNvSpPr/>
          <p:nvPr/>
        </p:nvSpPr>
        <p:spPr>
          <a:xfrm>
            <a:off x="0" y="71414"/>
            <a:ext cx="9144000" cy="461665"/>
          </a:xfrm>
          <a:prstGeom prst="rect">
            <a:avLst/>
          </a:prstGeom>
        </p:spPr>
        <p:txBody>
          <a:bodyPr wrap="square">
            <a:spAutoFit/>
          </a:bodyPr>
          <a:lstStyle/>
          <a:p>
            <a:pPr algn="ctr"/>
            <a:r>
              <a:rPr lang="en-GB" sz="2400" b="1" dirty="0" smtClean="0">
                <a:solidFill>
                  <a:srgbClr val="FF0000"/>
                </a:solidFill>
              </a:rPr>
              <a:t>6. Deployment</a:t>
            </a:r>
            <a:endParaRPr lang="en-GB"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26</a:t>
            </a:fld>
            <a:endParaRPr lang="en-GB"/>
          </a:p>
        </p:txBody>
      </p:sp>
      <p:sp>
        <p:nvSpPr>
          <p:cNvPr id="3" name="Rectangle 2"/>
          <p:cNvSpPr/>
          <p:nvPr/>
        </p:nvSpPr>
        <p:spPr>
          <a:xfrm>
            <a:off x="214282" y="857232"/>
            <a:ext cx="8715436" cy="4199611"/>
          </a:xfrm>
          <a:prstGeom prst="rect">
            <a:avLst/>
          </a:prstGeom>
        </p:spPr>
        <p:txBody>
          <a:bodyPr wrap="square">
            <a:spAutoFit/>
          </a:bodyPr>
          <a:lstStyle/>
          <a:p>
            <a:pPr marL="457200" indent="-457200" algn="just">
              <a:lnSpc>
                <a:spcPct val="150000"/>
              </a:lnSpc>
              <a:buFont typeface="+mj-lt"/>
              <a:buAutoNum type="arabicPeriod"/>
            </a:pPr>
            <a:r>
              <a:rPr lang="en-GB" sz="2000" dirty="0" smtClean="0"/>
              <a:t>High </a:t>
            </a:r>
            <a:r>
              <a:rPr lang="en-GB" sz="2000" dirty="0"/>
              <a:t>variety of information &amp; data is required for accurate analysis</a:t>
            </a:r>
          </a:p>
          <a:p>
            <a:pPr marL="457200" indent="-457200" algn="just">
              <a:lnSpc>
                <a:spcPct val="150000"/>
              </a:lnSpc>
              <a:buFont typeface="+mj-lt"/>
              <a:buAutoNum type="arabicPeriod"/>
            </a:pPr>
            <a:r>
              <a:rPr lang="en-GB" sz="2000" dirty="0"/>
              <a:t>Not adequate data science talent pool available</a:t>
            </a:r>
          </a:p>
          <a:p>
            <a:pPr marL="457200" indent="-457200" algn="just">
              <a:lnSpc>
                <a:spcPct val="150000"/>
              </a:lnSpc>
              <a:buFont typeface="+mj-lt"/>
              <a:buAutoNum type="arabicPeriod"/>
            </a:pPr>
            <a:r>
              <a:rPr lang="en-GB" sz="2000" dirty="0"/>
              <a:t>Management does not provide financial support for a data science team</a:t>
            </a:r>
          </a:p>
          <a:p>
            <a:pPr marL="457200" indent="-457200" algn="just">
              <a:lnSpc>
                <a:spcPct val="150000"/>
              </a:lnSpc>
              <a:buFont typeface="+mj-lt"/>
              <a:buAutoNum type="arabicPeriod"/>
            </a:pPr>
            <a:r>
              <a:rPr lang="en-GB" sz="2000" dirty="0"/>
              <a:t>Unavailability of/difficult access to data</a:t>
            </a:r>
          </a:p>
          <a:p>
            <a:pPr marL="457200" indent="-457200" algn="just">
              <a:lnSpc>
                <a:spcPct val="150000"/>
              </a:lnSpc>
              <a:buFont typeface="+mj-lt"/>
              <a:buAutoNum type="arabicPeriod"/>
            </a:pPr>
            <a:r>
              <a:rPr lang="en-GB" sz="2000" dirty="0"/>
              <a:t>Data Science results not effectively used by business decision makers</a:t>
            </a:r>
          </a:p>
          <a:p>
            <a:pPr marL="457200" indent="-457200" algn="just">
              <a:lnSpc>
                <a:spcPct val="150000"/>
              </a:lnSpc>
              <a:buFont typeface="+mj-lt"/>
              <a:buAutoNum type="arabicPeriod"/>
            </a:pPr>
            <a:r>
              <a:rPr lang="en-GB" sz="2000" dirty="0"/>
              <a:t>Explaining data science to others is difficult</a:t>
            </a:r>
          </a:p>
          <a:p>
            <a:pPr marL="457200" indent="-457200" algn="just">
              <a:lnSpc>
                <a:spcPct val="150000"/>
              </a:lnSpc>
              <a:buFont typeface="+mj-lt"/>
              <a:buAutoNum type="arabicPeriod"/>
            </a:pPr>
            <a:r>
              <a:rPr lang="en-GB" sz="2000" dirty="0"/>
              <a:t>Privacy issues</a:t>
            </a:r>
          </a:p>
          <a:p>
            <a:pPr marL="457200" indent="-457200" algn="just">
              <a:lnSpc>
                <a:spcPct val="150000"/>
              </a:lnSpc>
              <a:buFont typeface="+mj-lt"/>
              <a:buAutoNum type="arabicPeriod"/>
            </a:pPr>
            <a:r>
              <a:rPr lang="en-GB" sz="2000" dirty="0"/>
              <a:t>Lack of significant domain expert</a:t>
            </a:r>
          </a:p>
          <a:p>
            <a:pPr marL="457200" indent="-457200" algn="just">
              <a:lnSpc>
                <a:spcPct val="150000"/>
              </a:lnSpc>
              <a:buFont typeface="+mj-lt"/>
              <a:buAutoNum type="arabicPeriod"/>
            </a:pPr>
            <a:r>
              <a:rPr lang="en-GB" sz="2000" dirty="0"/>
              <a:t>If an organization is very small, they can't have a Data Science team</a:t>
            </a:r>
          </a:p>
        </p:txBody>
      </p:sp>
      <p:sp>
        <p:nvSpPr>
          <p:cNvPr id="4" name="Rectangle 3"/>
          <p:cNvSpPr/>
          <p:nvPr/>
        </p:nvSpPr>
        <p:spPr>
          <a:xfrm>
            <a:off x="2071670" y="142852"/>
            <a:ext cx="5065233" cy="461665"/>
          </a:xfrm>
          <a:prstGeom prst="rect">
            <a:avLst/>
          </a:prstGeom>
        </p:spPr>
        <p:txBody>
          <a:bodyPr wrap="none">
            <a:spAutoFit/>
          </a:bodyPr>
          <a:lstStyle/>
          <a:p>
            <a:r>
              <a:rPr lang="en-GB" sz="2400" b="1" dirty="0" smtClean="0">
                <a:solidFill>
                  <a:srgbClr val="FF0000"/>
                </a:solidFill>
              </a:rPr>
              <a:t>Challenges of Data science Technology</a:t>
            </a:r>
            <a:endParaRPr lang="en-GB" sz="24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BEACC7-C9ED-4672-B3EF-E578EE2B34A5}" type="slidenum">
              <a:rPr lang="en-GB" smtClean="0"/>
              <a:t>27</a:t>
            </a:fld>
            <a:endParaRPr lang="en-GB"/>
          </a:p>
        </p:txBody>
      </p:sp>
      <p:sp>
        <p:nvSpPr>
          <p:cNvPr id="3" name="Rectangle 2"/>
          <p:cNvSpPr/>
          <p:nvPr/>
        </p:nvSpPr>
        <p:spPr>
          <a:xfrm>
            <a:off x="29948" y="300531"/>
            <a:ext cx="9072594" cy="6370975"/>
          </a:xfrm>
          <a:prstGeom prst="rect">
            <a:avLst/>
          </a:prstGeom>
        </p:spPr>
        <p:txBody>
          <a:bodyPr wrap="square">
            <a:spAutoFit/>
          </a:bodyPr>
          <a:lstStyle/>
          <a:p>
            <a:pPr algn="ctr"/>
            <a:r>
              <a:rPr lang="en-GB" sz="2400" b="1" dirty="0" smtClean="0">
                <a:solidFill>
                  <a:srgbClr val="FF0000"/>
                </a:solidFill>
              </a:rPr>
              <a:t>Summary</a:t>
            </a:r>
          </a:p>
          <a:p>
            <a:pPr algn="ctr"/>
            <a:endParaRPr lang="en-GB" sz="2400" b="1" dirty="0">
              <a:solidFill>
                <a:srgbClr val="FF0000"/>
              </a:solidFill>
            </a:endParaRPr>
          </a:p>
          <a:p>
            <a:pPr algn="just"/>
            <a:r>
              <a:rPr lang="en-GB" sz="2000" dirty="0"/>
              <a:t>Data Science is the area of study which involves extracting insights from vast amounts of data by the use of various scientific methods, algorithms, and processes</a:t>
            </a:r>
            <a:r>
              <a:rPr lang="en-GB" sz="2000" dirty="0" smtClean="0"/>
              <a:t>.</a:t>
            </a:r>
          </a:p>
          <a:p>
            <a:pPr algn="just"/>
            <a:endParaRPr lang="en-GB" sz="2000" dirty="0"/>
          </a:p>
          <a:p>
            <a:pPr algn="just"/>
            <a:r>
              <a:rPr lang="en-GB" sz="2000" dirty="0"/>
              <a:t>Statistics, Visualization, Deep Learning, Machine Learning, are important Data Science concepts</a:t>
            </a:r>
            <a:r>
              <a:rPr lang="en-GB" sz="2000" dirty="0" smtClean="0"/>
              <a:t>.</a:t>
            </a:r>
          </a:p>
          <a:p>
            <a:pPr algn="just"/>
            <a:endParaRPr lang="en-GB" sz="2000" dirty="0"/>
          </a:p>
          <a:p>
            <a:pPr algn="just"/>
            <a:r>
              <a:rPr lang="en-GB" sz="2000" dirty="0"/>
              <a:t>Data Science Process goes through Discovery, Data Preparation, Model Planning, Model Building, Operationalize, Communicate Results</a:t>
            </a:r>
            <a:r>
              <a:rPr lang="en-GB" sz="2000" dirty="0" smtClean="0"/>
              <a:t>.</a:t>
            </a:r>
          </a:p>
          <a:p>
            <a:pPr algn="just"/>
            <a:endParaRPr lang="en-GB" sz="2000" dirty="0"/>
          </a:p>
          <a:p>
            <a:pPr algn="just"/>
            <a:r>
              <a:rPr lang="en-GB" sz="2000" dirty="0"/>
              <a:t>Important Data Scientist job roles are: 1) Data Scientist 2) Data Engineer 3) Data Analyst 4) Statistician 5) Data Architect 6) Data Admin 7) Business Analyst 8) Data/Analytics </a:t>
            </a:r>
            <a:r>
              <a:rPr lang="en-GB" sz="2000" dirty="0" smtClean="0"/>
              <a:t>Manager</a:t>
            </a:r>
          </a:p>
          <a:p>
            <a:pPr algn="just"/>
            <a:endParaRPr lang="en-GB" sz="2000" dirty="0"/>
          </a:p>
          <a:p>
            <a:pPr algn="just"/>
            <a:r>
              <a:rPr lang="en-GB" sz="2000" dirty="0"/>
              <a:t>R, SQL, Python, </a:t>
            </a:r>
            <a:r>
              <a:rPr lang="en-GB" sz="2000" dirty="0" err="1"/>
              <a:t>SaS</a:t>
            </a:r>
            <a:r>
              <a:rPr lang="en-GB" sz="2000" dirty="0"/>
              <a:t>, are essential Data science tools</a:t>
            </a:r>
          </a:p>
          <a:p>
            <a:pPr algn="just"/>
            <a:endParaRPr lang="en-GB" sz="2000" dirty="0" smtClean="0"/>
          </a:p>
          <a:p>
            <a:pPr algn="just"/>
            <a:r>
              <a:rPr lang="en-GB" sz="2000" dirty="0" smtClean="0"/>
              <a:t>Important </a:t>
            </a:r>
            <a:r>
              <a:rPr lang="en-GB" sz="2000" dirty="0"/>
              <a:t>applications of Data science are 1) Internet Search 2) Recommendation Systems 3) Image &amp; Speech Recognition 4) Gaming world 5) Online Price Comparison.</a:t>
            </a:r>
          </a:p>
          <a:p>
            <a:pPr algn="just"/>
            <a:r>
              <a:rPr lang="en-GB" sz="2000" dirty="0"/>
              <a:t>High variety of information &amp; data is the biggest challenge of Data Science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BEACC7-C9ED-4672-B3EF-E578EE2B34A5}" type="slidenum">
              <a:rPr lang="en-GB" smtClean="0"/>
              <a:t>3</a:t>
            </a:fld>
            <a:endParaRPr lang="en-GB"/>
          </a:p>
        </p:txBody>
      </p:sp>
      <p:pic>
        <p:nvPicPr>
          <p:cNvPr id="38914" name="Picture 2"/>
          <p:cNvPicPr>
            <a:picLocks noChangeAspect="1" noChangeArrowheads="1"/>
          </p:cNvPicPr>
          <p:nvPr/>
        </p:nvPicPr>
        <p:blipFill>
          <a:blip r:embed="rId2"/>
          <a:srcRect/>
          <a:stretch>
            <a:fillRect/>
          </a:stretch>
        </p:blipFill>
        <p:spPr bwMode="auto">
          <a:xfrm>
            <a:off x="71438" y="642918"/>
            <a:ext cx="8929718" cy="4953000"/>
          </a:xfrm>
          <a:prstGeom prst="rect">
            <a:avLst/>
          </a:prstGeom>
          <a:noFill/>
          <a:ln w="9525">
            <a:noFill/>
            <a:miter lim="800000"/>
            <a:headEnd/>
            <a:tailEnd/>
          </a:ln>
          <a:effectLst/>
        </p:spPr>
      </p:pic>
      <p:sp>
        <p:nvSpPr>
          <p:cNvPr id="8" name="Rectangle 7"/>
          <p:cNvSpPr/>
          <p:nvPr/>
        </p:nvSpPr>
        <p:spPr>
          <a:xfrm>
            <a:off x="3711157" y="71414"/>
            <a:ext cx="1718099" cy="461665"/>
          </a:xfrm>
          <a:prstGeom prst="rect">
            <a:avLst/>
          </a:prstGeom>
        </p:spPr>
        <p:txBody>
          <a:bodyPr wrap="none">
            <a:spAutoFit/>
          </a:bodyPr>
          <a:lstStyle/>
          <a:p>
            <a:pPr algn="just"/>
            <a:r>
              <a:rPr lang="en-GB" sz="2400" b="1" dirty="0" smtClean="0">
                <a:solidFill>
                  <a:srgbClr val="FF0000"/>
                </a:solidFill>
              </a:rPr>
              <a:t>Data Source</a:t>
            </a:r>
            <a:endParaRPr lang="en-GB" sz="24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55586" y="44946"/>
            <a:ext cx="8702694" cy="617220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EBEACC7-C9ED-4672-B3EF-E578EE2B34A5}" type="slidenum">
              <a:rPr lang="en-GB" smtClean="0"/>
              <a:t>4</a:t>
            </a:fld>
            <a:endParaRPr lang="en-GB"/>
          </a:p>
        </p:txBody>
      </p:sp>
      <p:sp>
        <p:nvSpPr>
          <p:cNvPr id="6" name="Rectangle 5"/>
          <p:cNvSpPr/>
          <p:nvPr/>
        </p:nvSpPr>
        <p:spPr>
          <a:xfrm>
            <a:off x="3711157" y="71414"/>
            <a:ext cx="1718099" cy="461665"/>
          </a:xfrm>
          <a:prstGeom prst="rect">
            <a:avLst/>
          </a:prstGeom>
        </p:spPr>
        <p:txBody>
          <a:bodyPr wrap="none">
            <a:spAutoFit/>
          </a:bodyPr>
          <a:lstStyle/>
          <a:p>
            <a:pPr algn="just"/>
            <a:r>
              <a:rPr lang="en-GB" sz="2400" b="1" dirty="0" smtClean="0">
                <a:solidFill>
                  <a:srgbClr val="FF0000"/>
                </a:solidFill>
              </a:rPr>
              <a:t>Data Source</a:t>
            </a:r>
            <a:endParaRPr lang="en-GB" sz="2400" b="1" dirty="0">
              <a:solidFill>
                <a:srgbClr val="FF0000"/>
              </a:solidFill>
            </a:endParaRPr>
          </a:p>
        </p:txBody>
      </p:sp>
      <p:sp>
        <p:nvSpPr>
          <p:cNvPr id="7" name="Rectangle 6"/>
          <p:cNvSpPr/>
          <p:nvPr/>
        </p:nvSpPr>
        <p:spPr>
          <a:xfrm>
            <a:off x="71406" y="6386476"/>
            <a:ext cx="9001156" cy="400110"/>
          </a:xfrm>
          <a:prstGeom prst="rect">
            <a:avLst/>
          </a:prstGeom>
        </p:spPr>
        <p:txBody>
          <a:bodyPr wrap="square">
            <a:spAutoFit/>
          </a:bodyPr>
          <a:lstStyle/>
          <a:p>
            <a:pPr algn="just"/>
            <a:r>
              <a:rPr lang="en-GB" sz="2000" b="1" dirty="0" smtClean="0">
                <a:solidFill>
                  <a:srgbClr val="FF0000"/>
                </a:solidFill>
              </a:rPr>
              <a:t>Therefore, we can not rely on the traditional data processing systems</a:t>
            </a:r>
            <a:endParaRPr lang="en-GB" sz="20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06" y="357166"/>
            <a:ext cx="8786874" cy="3385542"/>
          </a:xfrm>
          <a:prstGeom prst="rect">
            <a:avLst/>
          </a:prstGeom>
        </p:spPr>
        <p:txBody>
          <a:bodyPr wrap="square">
            <a:spAutoFit/>
          </a:bodyPr>
          <a:lstStyle/>
          <a:p>
            <a:pPr algn="just"/>
            <a:r>
              <a:rPr lang="en-GB" sz="2400" b="1" dirty="0">
                <a:solidFill>
                  <a:srgbClr val="FF0000"/>
                </a:solidFill>
              </a:rPr>
              <a:t>What is Data Science</a:t>
            </a:r>
            <a:r>
              <a:rPr lang="en-GB" sz="2400" b="1" dirty="0" smtClean="0">
                <a:solidFill>
                  <a:srgbClr val="FF0000"/>
                </a:solidFill>
              </a:rPr>
              <a:t>?</a:t>
            </a:r>
          </a:p>
          <a:p>
            <a:pPr algn="just"/>
            <a:endParaRPr lang="en-GB" sz="2000" b="1" dirty="0"/>
          </a:p>
          <a:p>
            <a:pPr algn="just">
              <a:lnSpc>
                <a:spcPct val="150000"/>
              </a:lnSpc>
            </a:pPr>
            <a:r>
              <a:rPr lang="en-GB" sz="2000" dirty="0"/>
              <a:t>Data Science is the area of study which involves extracting insights from vast amounts of data by the use of various scientific methods, algorithms, and processes. It helps you to discover hidden patterns from the raw data</a:t>
            </a:r>
            <a:r>
              <a:rPr lang="en-GB" sz="2000" dirty="0" smtClean="0"/>
              <a:t>.</a:t>
            </a:r>
          </a:p>
          <a:p>
            <a:pPr algn="just"/>
            <a:endParaRPr lang="en-GB" sz="2000" dirty="0"/>
          </a:p>
          <a:p>
            <a:pPr algn="just">
              <a:lnSpc>
                <a:spcPct val="150000"/>
              </a:lnSpc>
            </a:pPr>
            <a:r>
              <a:rPr lang="en-GB" sz="2000" dirty="0"/>
              <a:t>The term Data Science has emerged because of the evolution of </a:t>
            </a:r>
            <a:r>
              <a:rPr lang="en-GB" sz="2000" b="1" dirty="0"/>
              <a:t>mathematical statistics</a:t>
            </a:r>
            <a:r>
              <a:rPr lang="en-GB" sz="2000" dirty="0"/>
              <a:t>, </a:t>
            </a:r>
            <a:r>
              <a:rPr lang="en-GB" sz="2000" b="1" dirty="0"/>
              <a:t>data analysis</a:t>
            </a:r>
            <a:r>
              <a:rPr lang="en-GB" sz="2000" dirty="0"/>
              <a:t>, and </a:t>
            </a:r>
            <a:r>
              <a:rPr lang="en-GB" sz="2000" b="1" dirty="0"/>
              <a:t>big data</a:t>
            </a:r>
            <a:r>
              <a:rPr lang="en-GB" sz="2000" dirty="0"/>
              <a:t>.</a:t>
            </a:r>
          </a:p>
        </p:txBody>
      </p:sp>
      <p:sp>
        <p:nvSpPr>
          <p:cNvPr id="5" name="Rectangle 4"/>
          <p:cNvSpPr/>
          <p:nvPr/>
        </p:nvSpPr>
        <p:spPr>
          <a:xfrm>
            <a:off x="112864" y="3984973"/>
            <a:ext cx="8786874" cy="1429622"/>
          </a:xfrm>
          <a:prstGeom prst="rect">
            <a:avLst/>
          </a:prstGeom>
        </p:spPr>
        <p:txBody>
          <a:bodyPr wrap="square">
            <a:spAutoFit/>
          </a:bodyPr>
          <a:lstStyle/>
          <a:p>
            <a:pPr algn="just">
              <a:lnSpc>
                <a:spcPct val="150000"/>
              </a:lnSpc>
            </a:pPr>
            <a:r>
              <a:rPr lang="en-GB" sz="2000" dirty="0"/>
              <a:t>Data Science is an interdisciplinary field that allows you to extract knowledge from structured or unstructured data. Data science enables you to translate a business problem into a research project and then translate it back into a practical solution.</a:t>
            </a:r>
          </a:p>
        </p:txBody>
      </p:sp>
      <p:sp>
        <p:nvSpPr>
          <p:cNvPr id="6" name="Slide Number Placeholder 5"/>
          <p:cNvSpPr>
            <a:spLocks noGrp="1"/>
          </p:cNvSpPr>
          <p:nvPr>
            <p:ph type="sldNum" sz="quarter" idx="12"/>
          </p:nvPr>
        </p:nvSpPr>
        <p:spPr/>
        <p:txBody>
          <a:bodyPr/>
          <a:lstStyle/>
          <a:p>
            <a:fld id="{6EBEACC7-C9ED-4672-B3EF-E578EE2B34A5}"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BEACC7-C9ED-4672-B3EF-E578EE2B34A5}" type="slidenum">
              <a:rPr lang="en-GB" smtClean="0"/>
              <a:t>6</a:t>
            </a:fld>
            <a:endParaRPr lang="en-GB"/>
          </a:p>
        </p:txBody>
      </p:sp>
      <p:pic>
        <p:nvPicPr>
          <p:cNvPr id="41986" name="Picture 2"/>
          <p:cNvPicPr>
            <a:picLocks noChangeAspect="1" noChangeArrowheads="1"/>
          </p:cNvPicPr>
          <p:nvPr/>
        </p:nvPicPr>
        <p:blipFill>
          <a:blip r:embed="rId2"/>
          <a:srcRect/>
          <a:stretch>
            <a:fillRect/>
          </a:stretch>
        </p:blipFill>
        <p:spPr bwMode="auto">
          <a:xfrm>
            <a:off x="423863" y="342890"/>
            <a:ext cx="8296275" cy="1657350"/>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71406" y="4081476"/>
            <a:ext cx="5124450" cy="1276350"/>
          </a:xfrm>
          <a:prstGeom prst="rect">
            <a:avLst/>
          </a:prstGeom>
          <a:noFill/>
          <a:ln w="9525">
            <a:noFill/>
            <a:miter lim="800000"/>
            <a:headEnd/>
            <a:tailEnd/>
          </a:ln>
          <a:effectLst/>
        </p:spPr>
      </p:pic>
      <p:pic>
        <p:nvPicPr>
          <p:cNvPr id="41988" name="Picture 4"/>
          <p:cNvPicPr>
            <a:picLocks noChangeAspect="1" noChangeArrowheads="1"/>
          </p:cNvPicPr>
          <p:nvPr/>
        </p:nvPicPr>
        <p:blipFill>
          <a:blip r:embed="rId4"/>
          <a:srcRect/>
          <a:stretch>
            <a:fillRect/>
          </a:stretch>
        </p:blipFill>
        <p:spPr bwMode="auto">
          <a:xfrm>
            <a:off x="5472142" y="2543190"/>
            <a:ext cx="3314700" cy="3028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786874" cy="5724644"/>
          </a:xfrm>
          <a:prstGeom prst="rect">
            <a:avLst/>
          </a:prstGeom>
        </p:spPr>
        <p:txBody>
          <a:bodyPr wrap="square">
            <a:spAutoFit/>
          </a:bodyPr>
          <a:lstStyle/>
          <a:p>
            <a:pPr algn="ctr">
              <a:lnSpc>
                <a:spcPct val="150000"/>
              </a:lnSpc>
            </a:pPr>
            <a:r>
              <a:rPr lang="en-GB" sz="2400" b="1" dirty="0">
                <a:solidFill>
                  <a:srgbClr val="FF0000"/>
                </a:solidFill>
              </a:rPr>
              <a:t>Why Data Science?</a:t>
            </a:r>
          </a:p>
          <a:p>
            <a:pPr algn="just">
              <a:lnSpc>
                <a:spcPct val="150000"/>
              </a:lnSpc>
            </a:pPr>
            <a:r>
              <a:rPr lang="en-GB" sz="2000" dirty="0"/>
              <a:t>Here, are significant advantages of using Data Analytics Technology:</a:t>
            </a:r>
          </a:p>
          <a:p>
            <a:pPr marL="457200" indent="-457200" algn="just">
              <a:lnSpc>
                <a:spcPct val="150000"/>
              </a:lnSpc>
              <a:buFont typeface="+mj-lt"/>
              <a:buAutoNum type="arabicPeriod"/>
            </a:pPr>
            <a:r>
              <a:rPr lang="en-GB" sz="2000" dirty="0"/>
              <a:t>Data is the oil for today's world. With the right tools, technologies, algorithms, we can use data and convert it into a distinctive business </a:t>
            </a:r>
            <a:r>
              <a:rPr lang="en-GB" sz="2000" dirty="0" smtClean="0"/>
              <a:t>advantage.</a:t>
            </a:r>
            <a:endParaRPr lang="en-GB" sz="2000" dirty="0"/>
          </a:p>
          <a:p>
            <a:pPr marL="457200" indent="-457200" algn="just">
              <a:lnSpc>
                <a:spcPct val="150000"/>
              </a:lnSpc>
              <a:buFont typeface="+mj-lt"/>
              <a:buAutoNum type="arabicPeriod"/>
            </a:pPr>
            <a:r>
              <a:rPr lang="en-GB" sz="2000" dirty="0"/>
              <a:t>Data Science can help you to detect fraud using advanced machine learning </a:t>
            </a:r>
            <a:r>
              <a:rPr lang="en-GB" sz="2000" dirty="0" smtClean="0"/>
              <a:t>algorithms.</a:t>
            </a:r>
            <a:endParaRPr lang="en-GB" sz="2000" dirty="0"/>
          </a:p>
          <a:p>
            <a:pPr marL="457200" indent="-457200" algn="just">
              <a:lnSpc>
                <a:spcPct val="150000"/>
              </a:lnSpc>
              <a:buFont typeface="+mj-lt"/>
              <a:buAutoNum type="arabicPeriod"/>
            </a:pPr>
            <a:r>
              <a:rPr lang="en-GB" sz="2000" dirty="0"/>
              <a:t>It helps you to prevent any significant monetary </a:t>
            </a:r>
            <a:r>
              <a:rPr lang="en-GB" sz="2000" dirty="0" smtClean="0"/>
              <a:t>losses.</a:t>
            </a:r>
            <a:endParaRPr lang="en-GB" sz="2000" dirty="0"/>
          </a:p>
          <a:p>
            <a:pPr marL="457200" indent="-457200" algn="just">
              <a:lnSpc>
                <a:spcPct val="150000"/>
              </a:lnSpc>
              <a:buFont typeface="+mj-lt"/>
              <a:buAutoNum type="arabicPeriod"/>
            </a:pPr>
            <a:r>
              <a:rPr lang="en-GB" sz="2000" dirty="0"/>
              <a:t>Allows to build intelligence ability in </a:t>
            </a:r>
            <a:r>
              <a:rPr lang="en-GB" sz="2000" dirty="0" smtClean="0"/>
              <a:t>machines.</a:t>
            </a:r>
            <a:endParaRPr lang="en-GB" sz="2000" dirty="0"/>
          </a:p>
          <a:p>
            <a:pPr marL="457200" indent="-457200" algn="just">
              <a:lnSpc>
                <a:spcPct val="150000"/>
              </a:lnSpc>
              <a:buFont typeface="+mj-lt"/>
              <a:buAutoNum type="arabicPeriod"/>
            </a:pPr>
            <a:r>
              <a:rPr lang="en-GB" sz="2000" dirty="0"/>
              <a:t>You can perform sentiment analysis to gauge customer brand </a:t>
            </a:r>
            <a:r>
              <a:rPr lang="en-GB" sz="2000" dirty="0" smtClean="0"/>
              <a:t>loyalty.</a:t>
            </a:r>
            <a:endParaRPr lang="en-GB" sz="2000" dirty="0"/>
          </a:p>
          <a:p>
            <a:pPr marL="457200" indent="-457200" algn="just">
              <a:lnSpc>
                <a:spcPct val="150000"/>
              </a:lnSpc>
              <a:buFont typeface="+mj-lt"/>
              <a:buAutoNum type="arabicPeriod"/>
            </a:pPr>
            <a:r>
              <a:rPr lang="en-GB" sz="2000" dirty="0"/>
              <a:t>It enables you to take better and faster </a:t>
            </a:r>
            <a:r>
              <a:rPr lang="en-GB" sz="2000" dirty="0" smtClean="0"/>
              <a:t>decisions.</a:t>
            </a:r>
            <a:endParaRPr lang="en-GB" sz="2000" dirty="0"/>
          </a:p>
          <a:p>
            <a:pPr marL="457200" indent="-457200" algn="just">
              <a:lnSpc>
                <a:spcPct val="150000"/>
              </a:lnSpc>
              <a:buFont typeface="+mj-lt"/>
              <a:buAutoNum type="arabicPeriod"/>
            </a:pPr>
            <a:r>
              <a:rPr lang="en-GB" sz="2000" dirty="0"/>
              <a:t>Helps you to recommend the right product to the right customer to enhance your </a:t>
            </a:r>
            <a:r>
              <a:rPr lang="en-GB" sz="2000" dirty="0" smtClean="0"/>
              <a:t>business.</a:t>
            </a:r>
            <a:endParaRPr lang="en-GB" sz="2000" dirty="0"/>
          </a:p>
        </p:txBody>
      </p:sp>
      <p:sp>
        <p:nvSpPr>
          <p:cNvPr id="3" name="Slide Number Placeholder 2"/>
          <p:cNvSpPr>
            <a:spLocks noGrp="1"/>
          </p:cNvSpPr>
          <p:nvPr>
            <p:ph type="sldNum" sz="quarter" idx="12"/>
          </p:nvPr>
        </p:nvSpPr>
        <p:spPr/>
        <p:txBody>
          <a:bodyPr/>
          <a:lstStyle/>
          <a:p>
            <a:fld id="{6EBEACC7-C9ED-4672-B3EF-E578EE2B34A5}"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71414"/>
            <a:ext cx="4000512" cy="461665"/>
          </a:xfrm>
          <a:prstGeom prst="rect">
            <a:avLst/>
          </a:prstGeom>
        </p:spPr>
        <p:txBody>
          <a:bodyPr wrap="square">
            <a:spAutoFit/>
          </a:bodyPr>
          <a:lstStyle/>
          <a:p>
            <a:pPr algn="ctr"/>
            <a:r>
              <a:rPr lang="en-GB" sz="2400" b="1" dirty="0">
                <a:solidFill>
                  <a:srgbClr val="FF0000"/>
                </a:solidFill>
              </a:rPr>
              <a:t>Data Science </a:t>
            </a:r>
            <a:r>
              <a:rPr lang="en-GB" sz="2400" b="1" dirty="0" smtClean="0">
                <a:solidFill>
                  <a:srgbClr val="FF0000"/>
                </a:solidFill>
              </a:rPr>
              <a:t>Components</a:t>
            </a:r>
            <a:endParaRPr lang="en-GB" sz="2400" b="1" dirty="0">
              <a:solidFill>
                <a:srgbClr val="FF0000"/>
              </a:solidFill>
            </a:endParaRPr>
          </a:p>
        </p:txBody>
      </p:sp>
      <p:pic>
        <p:nvPicPr>
          <p:cNvPr id="3" name="Picture 2" descr="030119_1121_WhatisDataS2.png"/>
          <p:cNvPicPr>
            <a:picLocks noChangeAspect="1"/>
          </p:cNvPicPr>
          <p:nvPr/>
        </p:nvPicPr>
        <p:blipFill>
          <a:blip r:embed="rId2"/>
          <a:stretch>
            <a:fillRect/>
          </a:stretch>
        </p:blipFill>
        <p:spPr>
          <a:xfrm>
            <a:off x="357158" y="773344"/>
            <a:ext cx="8598682" cy="5441738"/>
          </a:xfrm>
          <a:prstGeom prst="rect">
            <a:avLst/>
          </a:prstGeom>
        </p:spPr>
      </p:pic>
      <p:sp>
        <p:nvSpPr>
          <p:cNvPr id="4" name="Slide Number Placeholder 3"/>
          <p:cNvSpPr>
            <a:spLocks noGrp="1"/>
          </p:cNvSpPr>
          <p:nvPr>
            <p:ph type="sldNum" sz="quarter" idx="12"/>
          </p:nvPr>
        </p:nvSpPr>
        <p:spPr/>
        <p:txBody>
          <a:bodyPr/>
          <a:lstStyle/>
          <a:p>
            <a:fld id="{6EBEACC7-C9ED-4672-B3EF-E578EE2B34A5}" type="slidenum">
              <a:rPr lang="en-GB" smtClean="0"/>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841134"/>
            <a:ext cx="8715436" cy="5016758"/>
          </a:xfrm>
          <a:prstGeom prst="rect">
            <a:avLst/>
          </a:prstGeom>
        </p:spPr>
        <p:txBody>
          <a:bodyPr wrap="square">
            <a:spAutoFit/>
          </a:bodyPr>
          <a:lstStyle/>
          <a:p>
            <a:pPr algn="just"/>
            <a:r>
              <a:rPr lang="en-GB" sz="2000" b="1" dirty="0" smtClean="0">
                <a:solidFill>
                  <a:srgbClr val="FF0000"/>
                </a:solidFill>
              </a:rPr>
              <a:t>1. Statistics</a:t>
            </a:r>
            <a:r>
              <a:rPr lang="en-GB" sz="2000" b="1" dirty="0">
                <a:solidFill>
                  <a:srgbClr val="FF0000"/>
                </a:solidFill>
              </a:rPr>
              <a:t>:</a:t>
            </a:r>
          </a:p>
          <a:p>
            <a:pPr marL="269875" algn="just"/>
            <a:r>
              <a:rPr lang="en-GB" sz="2000" dirty="0"/>
              <a:t>Statistics is the most critical unit in Data science. It is the method or science of collecting and analyzing numerical data in large quantities to get useful insights</a:t>
            </a:r>
            <a:r>
              <a:rPr lang="en-GB" sz="2000" dirty="0" smtClean="0"/>
              <a:t>.</a:t>
            </a:r>
          </a:p>
          <a:p>
            <a:pPr algn="just"/>
            <a:endParaRPr lang="en-GB" sz="2000" dirty="0"/>
          </a:p>
          <a:p>
            <a:pPr algn="just"/>
            <a:r>
              <a:rPr lang="en-GB" sz="2000" b="1" dirty="0" smtClean="0">
                <a:solidFill>
                  <a:srgbClr val="FF0000"/>
                </a:solidFill>
              </a:rPr>
              <a:t>2. Visualization</a:t>
            </a:r>
            <a:r>
              <a:rPr lang="en-GB" sz="2000" b="1" dirty="0"/>
              <a:t>:</a:t>
            </a:r>
          </a:p>
          <a:p>
            <a:pPr marL="269875" algn="just"/>
            <a:r>
              <a:rPr lang="en-GB" sz="2000" dirty="0"/>
              <a:t>Visualization technique helps you to access huge </a:t>
            </a:r>
            <a:r>
              <a:rPr lang="en-GB" sz="2000" dirty="0" smtClean="0"/>
              <a:t>amounts of </a:t>
            </a:r>
            <a:r>
              <a:rPr lang="en-GB" sz="2000" dirty="0"/>
              <a:t>data in easy to understand and digestible visuals</a:t>
            </a:r>
            <a:r>
              <a:rPr lang="en-GB" sz="2000" dirty="0" smtClean="0"/>
              <a:t>.</a:t>
            </a:r>
          </a:p>
          <a:p>
            <a:pPr algn="just"/>
            <a:endParaRPr lang="en-GB" sz="2000" dirty="0" smtClean="0"/>
          </a:p>
          <a:p>
            <a:pPr algn="just"/>
            <a:r>
              <a:rPr lang="en-US" sz="2000" b="1" dirty="0" smtClean="0">
                <a:solidFill>
                  <a:srgbClr val="FF0000"/>
                </a:solidFill>
              </a:rPr>
              <a:t>3.</a:t>
            </a:r>
            <a:r>
              <a:rPr lang="en-US" sz="2000" dirty="0" smtClean="0">
                <a:solidFill>
                  <a:srgbClr val="FF0000"/>
                </a:solidFill>
              </a:rPr>
              <a:t> </a:t>
            </a:r>
            <a:r>
              <a:rPr lang="en-GB" sz="2000" b="1" dirty="0">
                <a:solidFill>
                  <a:srgbClr val="FF0000"/>
                </a:solidFill>
              </a:rPr>
              <a:t>domain </a:t>
            </a:r>
            <a:r>
              <a:rPr lang="en-GB" sz="2000" b="1" dirty="0" smtClean="0">
                <a:solidFill>
                  <a:srgbClr val="FF0000"/>
                </a:solidFill>
              </a:rPr>
              <a:t>expert</a:t>
            </a:r>
          </a:p>
          <a:p>
            <a:pPr marL="269875" algn="just"/>
            <a:r>
              <a:rPr lang="en-GB" sz="2000" dirty="0" smtClean="0"/>
              <a:t>is </a:t>
            </a:r>
            <a:r>
              <a:rPr lang="en-GB" sz="2000" dirty="0"/>
              <a:t>a person who is an authority in a particular area or topic. The term domain expert is frequently used in expert systems software development, and there the term always refers to the domain other than the software domain. A domain expert is a person with special knowledge or skills in a particular area of endeavour (e.g. an accountant is an expert in the domain of accountancy). The development of accounting software requires knowledge in two different domains: accounting and software</a:t>
            </a:r>
            <a:r>
              <a:rPr lang="en-GB" sz="2000" dirty="0" smtClean="0"/>
              <a:t>.</a:t>
            </a:r>
            <a:endParaRPr lang="en-GB" sz="2000" dirty="0"/>
          </a:p>
        </p:txBody>
      </p:sp>
      <p:sp>
        <p:nvSpPr>
          <p:cNvPr id="3" name="Rectangle 2"/>
          <p:cNvSpPr/>
          <p:nvPr/>
        </p:nvSpPr>
        <p:spPr>
          <a:xfrm>
            <a:off x="2428860" y="181253"/>
            <a:ext cx="4000512" cy="461665"/>
          </a:xfrm>
          <a:prstGeom prst="rect">
            <a:avLst/>
          </a:prstGeom>
        </p:spPr>
        <p:txBody>
          <a:bodyPr wrap="square">
            <a:spAutoFit/>
          </a:bodyPr>
          <a:lstStyle/>
          <a:p>
            <a:pPr algn="ctr"/>
            <a:r>
              <a:rPr lang="en-GB" sz="2400" b="1" dirty="0">
                <a:solidFill>
                  <a:srgbClr val="FF0000"/>
                </a:solidFill>
              </a:rPr>
              <a:t>Data Science </a:t>
            </a:r>
            <a:r>
              <a:rPr lang="en-GB" sz="2400" b="1" dirty="0" smtClean="0">
                <a:solidFill>
                  <a:srgbClr val="FF0000"/>
                </a:solidFill>
              </a:rPr>
              <a:t>Components</a:t>
            </a:r>
            <a:endParaRPr lang="en-GB" sz="2400" b="1" dirty="0">
              <a:solidFill>
                <a:srgbClr val="FF0000"/>
              </a:solidFill>
            </a:endParaRPr>
          </a:p>
        </p:txBody>
      </p:sp>
      <p:sp>
        <p:nvSpPr>
          <p:cNvPr id="4" name="Slide Number Placeholder 3"/>
          <p:cNvSpPr>
            <a:spLocks noGrp="1"/>
          </p:cNvSpPr>
          <p:nvPr>
            <p:ph type="sldNum" sz="quarter" idx="12"/>
          </p:nvPr>
        </p:nvSpPr>
        <p:spPr/>
        <p:txBody>
          <a:bodyPr/>
          <a:lstStyle/>
          <a:p>
            <a:fld id="{6EBEACC7-C9ED-4672-B3EF-E578EE2B34A5}" type="slidenum">
              <a:rPr lang="en-GB" smtClean="0"/>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1351</Words>
  <Application>Microsoft Office PowerPoint</Application>
  <PresentationFormat>On-screen Show (4:3)</PresentationFormat>
  <Paragraphs>166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Introduction to Data Science Overview</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Overview</dc:title>
  <dc:creator>hp</dc:creator>
  <cp:lastModifiedBy>hp</cp:lastModifiedBy>
  <cp:revision>10</cp:revision>
  <dcterms:created xsi:type="dcterms:W3CDTF">2019-09-27T08:09:20Z</dcterms:created>
  <dcterms:modified xsi:type="dcterms:W3CDTF">2019-09-27T10:46:12Z</dcterms:modified>
</cp:coreProperties>
</file>