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B1B5B-42FF-4F49-AC99-9E8786EE2A5C}" type="datetimeFigureOut">
              <a:rPr lang="en-IN" smtClean="0"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C48B9-3562-4B02-ABCF-B608472747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07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3497" y="25400"/>
            <a:ext cx="8557005" cy="299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fld id="{AF7BB831-58D4-43FB-A6D2-66E5CD24FAEE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fld id="{E24B4E85-A4C8-47B9-AB9A-AC68A702CC7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fld id="{065352DC-E85C-42E5-82DD-ED7B46A8BCB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fld id="{D0FF34D7-4AB8-446E-B5FB-F436941521B8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fld id="{E0730F56-1229-4433-A6FB-586C3720E46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13759" y="714832"/>
            <a:ext cx="2316480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9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844" y="2440533"/>
            <a:ext cx="7835265" cy="2830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5940" y="6455994"/>
            <a:ext cx="558165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fld id="{0A9916F4-A12D-486A-AB19-C5C96C07D3B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44331" y="6455994"/>
            <a:ext cx="389254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CCCCC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5773" y="763600"/>
            <a:ext cx="25406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is Learning</a:t>
            </a:r>
            <a:r>
              <a:rPr spc="-100" dirty="0"/>
              <a:t> </a:t>
            </a:r>
            <a:r>
              <a:rPr dirty="0"/>
              <a:t>?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49D1449-105A-4791-888B-3494B0FA08DD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06576" y="1683207"/>
            <a:ext cx="740537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“Learning </a:t>
            </a:r>
            <a:r>
              <a:rPr sz="2000" dirty="0">
                <a:latin typeface="Times New Roman"/>
                <a:cs typeface="Times New Roman"/>
              </a:rPr>
              <a:t>denotes changes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enable a </a:t>
            </a:r>
            <a:r>
              <a:rPr sz="2000" spc="-5" dirty="0">
                <a:latin typeface="Times New Roman"/>
                <a:cs typeface="Times New Roman"/>
              </a:rPr>
              <a:t>system to do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ct val="100000"/>
              </a:lnSpc>
              <a:tabLst>
                <a:tab pos="4763770" algn="l"/>
              </a:tabLst>
            </a:pPr>
            <a:r>
              <a:rPr sz="2000" spc="-5" dirty="0">
                <a:latin typeface="Times New Roman"/>
                <a:cs typeface="Times New Roman"/>
              </a:rPr>
              <a:t>same task more </a:t>
            </a:r>
            <a:r>
              <a:rPr sz="2000" dirty="0">
                <a:latin typeface="Times New Roman"/>
                <a:cs typeface="Times New Roman"/>
              </a:rPr>
              <a:t>efficiently 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next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time.”	</a:t>
            </a:r>
            <a:r>
              <a:rPr sz="2000" dirty="0">
                <a:latin typeface="Times New Roman"/>
                <a:cs typeface="Times New Roman"/>
              </a:rPr>
              <a:t>- Herbert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1310"/>
              </a:spcBef>
              <a:tabLst>
                <a:tab pos="1858010" algn="l"/>
              </a:tabLst>
            </a:pPr>
            <a:r>
              <a:rPr sz="2000" dirty="0">
                <a:latin typeface="Times New Roman"/>
                <a:cs typeface="Times New Roman"/>
              </a:rPr>
              <a:t>“Learning </a:t>
            </a:r>
            <a:r>
              <a:rPr sz="2000" spc="-5" dirty="0">
                <a:latin typeface="Times New Roman"/>
                <a:cs typeface="Times New Roman"/>
              </a:rPr>
              <a:t>is constructing or modifying representations of </a:t>
            </a:r>
            <a:r>
              <a:rPr sz="2000" dirty="0">
                <a:latin typeface="Times New Roman"/>
                <a:cs typeface="Times New Roman"/>
              </a:rPr>
              <a:t>what </a:t>
            </a:r>
            <a:r>
              <a:rPr sz="2000" spc="-5" dirty="0">
                <a:latin typeface="Times New Roman"/>
                <a:cs typeface="Times New Roman"/>
              </a:rPr>
              <a:t>is being  </a:t>
            </a:r>
            <a:r>
              <a:rPr sz="2000" dirty="0">
                <a:latin typeface="Times New Roman"/>
                <a:cs typeface="Times New Roman"/>
              </a:rPr>
              <a:t>experienced.”	- Ryszard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Michalski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6576" y="3878707"/>
            <a:ext cx="51981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“Learning </a:t>
            </a:r>
            <a:r>
              <a:rPr sz="2000" spc="-5" dirty="0">
                <a:latin typeface="Times New Roman"/>
                <a:cs typeface="Times New Roman"/>
              </a:rPr>
              <a:t>is making </a:t>
            </a:r>
            <a:r>
              <a:rPr sz="2000" dirty="0">
                <a:latin typeface="Times New Roman"/>
                <a:cs typeface="Times New Roman"/>
              </a:rPr>
              <a:t>useful changes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5" dirty="0">
                <a:latin typeface="Times New Roman"/>
                <a:cs typeface="Times New Roman"/>
              </a:rPr>
              <a:t>our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minds.”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20433" y="3878707"/>
            <a:ext cx="17602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- Marvin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Minsky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889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0C4C576-295A-44D4-BE54-D0330314A86F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2406" y="1406397"/>
            <a:ext cx="7839709" cy="41725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</a:t>
            </a:r>
            <a:r>
              <a:rPr sz="2000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Statistics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is closely related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computational statistics, which   </a:t>
            </a:r>
            <a:r>
              <a:rPr sz="2000" dirty="0">
                <a:latin typeface="Times New Roman"/>
                <a:cs typeface="Times New Roman"/>
              </a:rPr>
              <a:t>focuses on </a:t>
            </a:r>
            <a:r>
              <a:rPr sz="2000" spc="-5" dirty="0">
                <a:latin typeface="Times New Roman"/>
                <a:cs typeface="Times New Roman"/>
              </a:rPr>
              <a:t>making predictions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computers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and statistics are closely related fields in </a:t>
            </a:r>
            <a:r>
              <a:rPr sz="2000" spc="-10" dirty="0">
                <a:latin typeface="Times New Roman"/>
                <a:cs typeface="Times New Roman"/>
              </a:rPr>
              <a:t>terms of  </a:t>
            </a:r>
            <a:r>
              <a:rPr sz="2000" spc="-5" dirty="0">
                <a:latin typeface="Times New Roman"/>
                <a:cs typeface="Times New Roman"/>
              </a:rPr>
              <a:t>methods,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distinct in </a:t>
            </a:r>
            <a:r>
              <a:rPr sz="2000" spc="-10" dirty="0">
                <a:latin typeface="Times New Roman"/>
                <a:cs typeface="Times New Roman"/>
              </a:rPr>
              <a:t>their </a:t>
            </a:r>
            <a:r>
              <a:rPr sz="2000" spc="-5" dirty="0">
                <a:latin typeface="Times New Roman"/>
                <a:cs typeface="Times New Roman"/>
              </a:rPr>
              <a:t>principal goal: statistics draws population  inferences from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sample, </a:t>
            </a:r>
            <a:r>
              <a:rPr sz="2000" dirty="0">
                <a:latin typeface="Times New Roman"/>
                <a:cs typeface="Times New Roman"/>
              </a:rPr>
              <a:t>while </a:t>
            </a:r>
            <a:r>
              <a:rPr sz="2000" spc="-5" dirty="0">
                <a:latin typeface="Times New Roman"/>
                <a:cs typeface="Times New Roman"/>
              </a:rPr>
              <a:t>machine learning finds generalizable  </a:t>
            </a:r>
            <a:r>
              <a:rPr sz="2000" dirty="0">
                <a:latin typeface="Times New Roman"/>
                <a:cs typeface="Times New Roman"/>
              </a:rPr>
              <a:t>predictive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patterns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10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Leo </a:t>
            </a:r>
            <a:r>
              <a:rPr sz="2000" spc="-5" dirty="0">
                <a:latin typeface="Times New Roman"/>
                <a:cs typeface="Times New Roman"/>
              </a:rPr>
              <a:t>Breiman distinguished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statistical modeling paradigms: </a:t>
            </a:r>
            <a:r>
              <a:rPr sz="2000" dirty="0">
                <a:latin typeface="Times New Roman"/>
                <a:cs typeface="Times New Roman"/>
              </a:rPr>
              <a:t>data  </a:t>
            </a:r>
            <a:r>
              <a:rPr sz="2000" spc="-5" dirty="0">
                <a:latin typeface="Times New Roman"/>
                <a:cs typeface="Times New Roman"/>
              </a:rPr>
              <a:t>model and algorithmic model wherein "algorithmic model" means more 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less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889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81AEAA1-369D-4EC8-8ACD-E0018EA4032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2406" y="1406397"/>
            <a:ext cx="7839075" cy="462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 Data</a:t>
            </a:r>
            <a:r>
              <a:rPr sz="2000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Science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science 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broader term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only focuses on </a:t>
            </a:r>
            <a:r>
              <a:rPr sz="2000" spc="-10" dirty="0">
                <a:latin typeface="Times New Roman"/>
                <a:cs typeface="Times New Roman"/>
              </a:rPr>
              <a:t>algorithms </a:t>
            </a:r>
            <a:r>
              <a:rPr sz="2000" spc="-5" dirty="0">
                <a:latin typeface="Times New Roman"/>
                <a:cs typeface="Times New Roman"/>
              </a:rPr>
              <a:t>and  statistics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also </a:t>
            </a:r>
            <a:r>
              <a:rPr sz="2000" dirty="0">
                <a:latin typeface="Times New Roman"/>
                <a:cs typeface="Times New Roman"/>
              </a:rPr>
              <a:t>takes care of the entire data processing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methodology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9000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science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an </a:t>
            </a:r>
            <a:r>
              <a:rPr sz="2000" spc="-5" dirty="0">
                <a:latin typeface="Times New Roman"/>
                <a:cs typeface="Times New Roman"/>
              </a:rPr>
              <a:t>inter-disciplinary field that </a:t>
            </a:r>
            <a:r>
              <a:rPr sz="2000" dirty="0">
                <a:latin typeface="Times New Roman"/>
                <a:cs typeface="Times New Roman"/>
              </a:rPr>
              <a:t>uses </a:t>
            </a:r>
            <a:r>
              <a:rPr sz="2000" spc="-5" dirty="0">
                <a:latin typeface="Times New Roman"/>
                <a:cs typeface="Times New Roman"/>
              </a:rPr>
              <a:t>scientific methods,  processes, algorithms and </a:t>
            </a:r>
            <a:r>
              <a:rPr sz="2000" spc="-10" dirty="0">
                <a:latin typeface="Times New Roman"/>
                <a:cs typeface="Times New Roman"/>
              </a:rPr>
              <a:t>systems </a:t>
            </a:r>
            <a:r>
              <a:rPr sz="2000" spc="-5" dirty="0">
                <a:latin typeface="Times New Roman"/>
                <a:cs typeface="Times New Roman"/>
              </a:rPr>
              <a:t>to extract </a:t>
            </a:r>
            <a:r>
              <a:rPr sz="2000" dirty="0">
                <a:latin typeface="Times New Roman"/>
                <a:cs typeface="Times New Roman"/>
              </a:rPr>
              <a:t>knowledge </a:t>
            </a:r>
            <a:r>
              <a:rPr sz="2000" spc="-5" dirty="0">
                <a:latin typeface="Times New Roman"/>
                <a:cs typeface="Times New Roman"/>
              </a:rPr>
              <a:t>and insights 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structural and unstructured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science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related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mining, machine </a:t>
            </a:r>
            <a:r>
              <a:rPr sz="2000" dirty="0">
                <a:latin typeface="Times New Roman"/>
                <a:cs typeface="Times New Roman"/>
              </a:rPr>
              <a:t>learning and big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science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"concept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unify </a:t>
            </a:r>
            <a:r>
              <a:rPr sz="2000" spc="-5" dirty="0">
                <a:latin typeface="Times New Roman"/>
                <a:cs typeface="Times New Roman"/>
              </a:rPr>
              <a:t>statistics,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analysis and </a:t>
            </a:r>
            <a:r>
              <a:rPr sz="2000" spc="-10" dirty="0">
                <a:latin typeface="Times New Roman"/>
                <a:cs typeface="Times New Roman"/>
              </a:rPr>
              <a:t>their  </a:t>
            </a:r>
            <a:r>
              <a:rPr sz="2000" spc="-5" dirty="0">
                <a:latin typeface="Times New Roman"/>
                <a:cs typeface="Times New Roman"/>
              </a:rPr>
              <a:t>related methods"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order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understand and analyze actual phenomena 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41066" y="547573"/>
            <a:ext cx="3749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</a:t>
            </a:r>
            <a:r>
              <a:rPr spc="-5" dirty="0"/>
              <a:t>Learning</a:t>
            </a:r>
            <a:r>
              <a:rPr spc="-55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D503B49-2D0D-4546-9959-3AD66FADD48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2406" y="1190370"/>
            <a:ext cx="7856855" cy="5086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 Deep</a:t>
            </a:r>
            <a:r>
              <a:rPr sz="2000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216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uses </a:t>
            </a:r>
            <a:r>
              <a:rPr sz="2000" spc="-10" dirty="0">
                <a:latin typeface="Times New Roman"/>
                <a:cs typeface="Times New Roman"/>
              </a:rPr>
              <a:t>algorithms </a:t>
            </a:r>
            <a:r>
              <a:rPr sz="2000" spc="-5" dirty="0">
                <a:latin typeface="Times New Roman"/>
                <a:cs typeface="Times New Roman"/>
              </a:rPr>
              <a:t>to parse data, learn from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data, and  make </a:t>
            </a:r>
            <a:r>
              <a:rPr sz="2000" dirty="0">
                <a:latin typeface="Times New Roman"/>
                <a:cs typeface="Times New Roman"/>
              </a:rPr>
              <a:t>informed decisions based on what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Deep </a:t>
            </a:r>
            <a:r>
              <a:rPr sz="2000" spc="-5" dirty="0">
                <a:latin typeface="Times New Roman"/>
                <a:cs typeface="Times New Roman"/>
              </a:rPr>
              <a:t>learning algorithms in layers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create an "artificial </a:t>
            </a:r>
            <a:r>
              <a:rPr sz="2000" dirty="0">
                <a:latin typeface="Times New Roman"/>
                <a:cs typeface="Times New Roman"/>
              </a:rPr>
              <a:t>neural </a:t>
            </a:r>
            <a:r>
              <a:rPr sz="2000" spc="-5" dirty="0">
                <a:latin typeface="Times New Roman"/>
                <a:cs typeface="Times New Roman"/>
              </a:rPr>
              <a:t>network” 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can learn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make intelligent </a:t>
            </a:r>
            <a:r>
              <a:rPr sz="2000" dirty="0">
                <a:latin typeface="Times New Roman"/>
                <a:cs typeface="Times New Roman"/>
              </a:rPr>
              <a:t>decisions on </a:t>
            </a:r>
            <a:r>
              <a:rPr sz="2000" spc="-5" dirty="0">
                <a:latin typeface="Times New Roman"/>
                <a:cs typeface="Times New Roman"/>
              </a:rPr>
              <a:t>its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own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28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Deep learning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what powers the </a:t>
            </a:r>
            <a:r>
              <a:rPr sz="2000" spc="-5" dirty="0">
                <a:latin typeface="Times New Roman"/>
                <a:cs typeface="Times New Roman"/>
              </a:rPr>
              <a:t>most human-like artificial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intelligence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Deep </a:t>
            </a:r>
            <a:r>
              <a:rPr sz="2000" spc="-5" dirty="0">
                <a:latin typeface="Times New Roman"/>
                <a:cs typeface="Times New Roman"/>
              </a:rPr>
              <a:t>learning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subfield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machine learning. </a:t>
            </a:r>
            <a:r>
              <a:rPr sz="2000" dirty="0">
                <a:latin typeface="Times New Roman"/>
                <a:cs typeface="Times New Roman"/>
              </a:rPr>
              <a:t>While </a:t>
            </a:r>
            <a:r>
              <a:rPr sz="2000" spc="-5" dirty="0">
                <a:latin typeface="Times New Roman"/>
                <a:cs typeface="Times New Roman"/>
              </a:rPr>
              <a:t>Machine Learning  is </a:t>
            </a:r>
            <a:r>
              <a:rPr sz="2000" dirty="0">
                <a:latin typeface="Times New Roman"/>
                <a:cs typeface="Times New Roman"/>
              </a:rPr>
              <a:t>subfield of </a:t>
            </a:r>
            <a:r>
              <a:rPr sz="2000" spc="-5" dirty="0">
                <a:latin typeface="Times New Roman"/>
                <a:cs typeface="Times New Roman"/>
              </a:rPr>
              <a:t>artificial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intelligence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715" indent="-342900">
              <a:lnSpc>
                <a:spcPts val="216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2020, </a:t>
            </a:r>
            <a:r>
              <a:rPr sz="2000" spc="-5" dirty="0">
                <a:latin typeface="Times New Roman"/>
                <a:cs typeface="Times New Roman"/>
              </a:rPr>
              <a:t>deep learning has become the dominant approach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much  </a:t>
            </a:r>
            <a:r>
              <a:rPr sz="2000" dirty="0">
                <a:latin typeface="Times New Roman"/>
                <a:cs typeface="Times New Roman"/>
              </a:rPr>
              <a:t>ongoing </a:t>
            </a:r>
            <a:r>
              <a:rPr sz="2000" spc="5" dirty="0">
                <a:latin typeface="Times New Roman"/>
                <a:cs typeface="Times New Roman"/>
              </a:rPr>
              <a:t>work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field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889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9461BC2-AA46-471C-AB08-11246240D32D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0342" y="914401"/>
            <a:ext cx="8551544" cy="57022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Artificial</a:t>
            </a:r>
            <a:r>
              <a:rPr sz="2000" spc="-10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Intelligence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15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Artificial intelligence </a:t>
            </a:r>
            <a:r>
              <a:rPr sz="2000" dirty="0">
                <a:latin typeface="Times New Roman"/>
                <a:cs typeface="Times New Roman"/>
              </a:rPr>
              <a:t>(AI) </a:t>
            </a:r>
            <a:r>
              <a:rPr sz="2000" spc="-5" dirty="0">
                <a:latin typeface="Times New Roman"/>
                <a:cs typeface="Times New Roman"/>
              </a:rPr>
              <a:t>brings with it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promise of genuine human-to-  machine interaction. When machines become intelligent, they can  understand requests, connect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points and </a:t>
            </a:r>
            <a:r>
              <a:rPr sz="2000" dirty="0">
                <a:latin typeface="Times New Roman"/>
                <a:cs typeface="Times New Roman"/>
              </a:rPr>
              <a:t>draw </a:t>
            </a:r>
            <a:r>
              <a:rPr sz="2000" spc="-5" dirty="0">
                <a:latin typeface="Times New Roman"/>
                <a:cs typeface="Times New Roman"/>
              </a:rPr>
              <a:t>conclusions. </a:t>
            </a:r>
            <a:r>
              <a:rPr sz="2000" dirty="0">
                <a:latin typeface="Times New Roman"/>
                <a:cs typeface="Times New Roman"/>
              </a:rPr>
              <a:t>They </a:t>
            </a:r>
            <a:r>
              <a:rPr sz="2000" spc="-5" dirty="0">
                <a:latin typeface="Times New Roman"/>
                <a:cs typeface="Times New Roman"/>
              </a:rPr>
              <a:t>can  </a:t>
            </a:r>
            <a:r>
              <a:rPr sz="2000" dirty="0">
                <a:latin typeface="Times New Roman"/>
                <a:cs typeface="Times New Roman"/>
              </a:rPr>
              <a:t>reason, observe and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plan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AI contains </a:t>
            </a:r>
            <a:r>
              <a:rPr sz="2000" spc="-5" dirty="0">
                <a:latin typeface="Times New Roman"/>
                <a:cs typeface="Times New Roman"/>
              </a:rPr>
              <a:t>many subfields,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including: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285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90100"/>
              </a:lnSpc>
              <a:buChar char="•"/>
              <a:tabLst>
                <a:tab pos="756920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</a:t>
            </a:r>
            <a:r>
              <a:rPr sz="2000" spc="-5" dirty="0">
                <a:latin typeface="Times New Roman"/>
                <a:cs typeface="Times New Roman"/>
              </a:rPr>
              <a:t>automates analytical </a:t>
            </a:r>
            <a:r>
              <a:rPr sz="2000" dirty="0">
                <a:latin typeface="Times New Roman"/>
                <a:cs typeface="Times New Roman"/>
              </a:rPr>
              <a:t>model building. </a:t>
            </a:r>
            <a:r>
              <a:rPr sz="2000" spc="-5" dirty="0">
                <a:latin typeface="Times New Roman"/>
                <a:cs typeface="Times New Roman"/>
              </a:rPr>
              <a:t>While machine learning  is </a:t>
            </a:r>
            <a:r>
              <a:rPr sz="2000" dirty="0">
                <a:latin typeface="Times New Roman"/>
                <a:cs typeface="Times New Roman"/>
              </a:rPr>
              <a:t>based on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idea </a:t>
            </a:r>
            <a:r>
              <a:rPr sz="2000" spc="-5" dirty="0">
                <a:latin typeface="Times New Roman"/>
                <a:cs typeface="Times New Roman"/>
              </a:rPr>
              <a:t>that machines should </a:t>
            </a:r>
            <a:r>
              <a:rPr sz="2000" dirty="0">
                <a:latin typeface="Times New Roman"/>
                <a:cs typeface="Times New Roman"/>
              </a:rPr>
              <a:t>be able </a:t>
            </a:r>
            <a:r>
              <a:rPr sz="2000" spc="-5" dirty="0">
                <a:latin typeface="Times New Roman"/>
                <a:cs typeface="Times New Roman"/>
              </a:rPr>
              <a:t>to learn and adapt </a:t>
            </a:r>
            <a:r>
              <a:rPr sz="2000" dirty="0">
                <a:latin typeface="Times New Roman"/>
                <a:cs typeface="Times New Roman"/>
              </a:rPr>
              <a:t>through  experience, AI </a:t>
            </a:r>
            <a:r>
              <a:rPr sz="2000" spc="-5" dirty="0">
                <a:latin typeface="Times New Roman"/>
                <a:cs typeface="Times New Roman"/>
              </a:rPr>
              <a:t>refers to </a:t>
            </a:r>
            <a:r>
              <a:rPr sz="2000" dirty="0">
                <a:latin typeface="Times New Roman"/>
                <a:cs typeface="Times New Roman"/>
              </a:rPr>
              <a:t>a broader idea where machines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execute tasks</a:t>
            </a:r>
            <a:r>
              <a:rPr sz="2000" spc="-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smartly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990000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1839"/>
              </a:lnSpc>
              <a:buChar char="•"/>
              <a:tabLst>
                <a:tab pos="756920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Neural network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kind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machine learning inspired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workings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</a:t>
            </a:r>
            <a:r>
              <a:rPr sz="2000" dirty="0">
                <a:latin typeface="Times New Roman"/>
                <a:cs typeface="Times New Roman"/>
              </a:rPr>
              <a:t>human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brain</a:t>
            </a:r>
            <a:endParaRPr lang="en-US" sz="2000" spc="-5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1839"/>
              </a:lnSpc>
              <a:buChar char="•"/>
              <a:tabLst>
                <a:tab pos="756920" algn="l"/>
              </a:tabLst>
            </a:pPr>
            <a:endParaRPr lang="en-US" sz="1700" spc="-5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1839"/>
              </a:lnSpc>
              <a:buChar char="•"/>
              <a:tabLst>
                <a:tab pos="756920" algn="l"/>
              </a:tabLst>
            </a:pPr>
            <a:endParaRPr lang="en-US" sz="1700" spc="-5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1839"/>
              </a:lnSpc>
              <a:buChar char="•"/>
              <a:tabLst>
                <a:tab pos="756920" algn="l"/>
              </a:tabLst>
            </a:pP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889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604BF80-717F-427A-9B32-3E8939DFB3C9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450343" y="1406397"/>
            <a:ext cx="8551544" cy="47096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</a:t>
            </a:r>
            <a:r>
              <a:rPr sz="2000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AI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850" dirty="0">
              <a:latin typeface="Times New Roman"/>
              <a:cs typeface="Times New Roman"/>
            </a:endParaRPr>
          </a:p>
          <a:p>
            <a:pPr marL="692150" marR="5080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Deep learning </a:t>
            </a:r>
            <a:r>
              <a:rPr sz="2000" spc="-5" dirty="0">
                <a:latin typeface="Times New Roman"/>
                <a:cs typeface="Times New Roman"/>
              </a:rPr>
              <a:t>uses </a:t>
            </a:r>
            <a:r>
              <a:rPr sz="2000" dirty="0">
                <a:latin typeface="Times New Roman"/>
                <a:cs typeface="Times New Roman"/>
              </a:rPr>
              <a:t>huge </a:t>
            </a:r>
            <a:r>
              <a:rPr sz="2000" spc="-5" dirty="0">
                <a:latin typeface="Times New Roman"/>
                <a:cs typeface="Times New Roman"/>
              </a:rPr>
              <a:t>neural networks with many layers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processing units,  taking advantage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advances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computing power and improved training  </a:t>
            </a:r>
            <a:r>
              <a:rPr sz="2000" dirty="0">
                <a:latin typeface="Times New Roman"/>
                <a:cs typeface="Times New Roman"/>
              </a:rPr>
              <a:t>techniques </a:t>
            </a:r>
            <a:r>
              <a:rPr sz="2000" spc="-5" dirty="0">
                <a:latin typeface="Times New Roman"/>
                <a:cs typeface="Times New Roman"/>
              </a:rPr>
              <a:t>to learn complex patterns in </a:t>
            </a:r>
            <a:r>
              <a:rPr sz="2000" dirty="0">
                <a:latin typeface="Times New Roman"/>
                <a:cs typeface="Times New Roman"/>
              </a:rPr>
              <a:t>large </a:t>
            </a:r>
            <a:r>
              <a:rPr sz="2000" spc="-5" dirty="0">
                <a:latin typeface="Times New Roman"/>
                <a:cs typeface="Times New Roman"/>
              </a:rPr>
              <a:t>amounts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data. </a:t>
            </a:r>
            <a:r>
              <a:rPr sz="2000" dirty="0">
                <a:latin typeface="Times New Roman"/>
                <a:cs typeface="Times New Roman"/>
              </a:rPr>
              <a:t>Common  </a:t>
            </a:r>
            <a:r>
              <a:rPr sz="2000" spc="-5" dirty="0">
                <a:latin typeface="Times New Roman"/>
                <a:cs typeface="Times New Roman"/>
              </a:rPr>
              <a:t>applications include </a:t>
            </a:r>
            <a:r>
              <a:rPr sz="200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speech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recognition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90000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692150" marR="5080" indent="-287020" algn="just">
              <a:lnSpc>
                <a:spcPts val="1839"/>
              </a:lnSpc>
              <a:spcBef>
                <a:spcPts val="5"/>
              </a:spcBef>
              <a:buChar char="•"/>
              <a:tabLst>
                <a:tab pos="692785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Computer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vision </a:t>
            </a:r>
            <a:r>
              <a:rPr sz="2000" spc="-5" dirty="0">
                <a:latin typeface="Times New Roman"/>
                <a:cs typeface="Times New Roman"/>
              </a:rPr>
              <a:t>relies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pattern recognition and deep learning to recognize  </a:t>
            </a:r>
            <a:r>
              <a:rPr sz="2000" dirty="0">
                <a:latin typeface="Times New Roman"/>
                <a:cs typeface="Times New Roman"/>
              </a:rPr>
              <a:t>what’s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picture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video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90000"/>
              </a:buClr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692150" marR="6985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Natural language processing (NLP)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ability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computers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analyze,  </a:t>
            </a:r>
            <a:r>
              <a:rPr sz="2000" dirty="0">
                <a:latin typeface="Times New Roman"/>
                <a:cs typeface="Times New Roman"/>
              </a:rPr>
              <a:t>understand </a:t>
            </a:r>
            <a:r>
              <a:rPr sz="2000" spc="-5" dirty="0">
                <a:latin typeface="Times New Roman"/>
                <a:cs typeface="Times New Roman"/>
              </a:rPr>
              <a:t>and generate </a:t>
            </a:r>
            <a:r>
              <a:rPr sz="2000" dirty="0">
                <a:latin typeface="Times New Roman"/>
                <a:cs typeface="Times New Roman"/>
              </a:rPr>
              <a:t>human language, </a:t>
            </a:r>
            <a:r>
              <a:rPr sz="2000" spc="-5" dirty="0">
                <a:latin typeface="Times New Roman"/>
                <a:cs typeface="Times New Roman"/>
              </a:rPr>
              <a:t>including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speech</a:t>
            </a:r>
            <a:endParaRPr lang="en-US" sz="2000" dirty="0">
              <a:latin typeface="Times New Roman"/>
              <a:cs typeface="Times New Roman"/>
            </a:endParaRPr>
          </a:p>
          <a:p>
            <a:pPr marL="692150" marR="6985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endParaRPr lang="en-US" sz="1700" dirty="0">
              <a:latin typeface="Times New Roman"/>
              <a:cs typeface="Times New Roman"/>
            </a:endParaRPr>
          </a:p>
          <a:p>
            <a:pPr marL="692150" marR="6985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endParaRPr lang="en-US" sz="1700" dirty="0">
              <a:latin typeface="Times New Roman"/>
              <a:cs typeface="Times New Roman"/>
            </a:endParaRPr>
          </a:p>
          <a:p>
            <a:pPr marL="692150" marR="6985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endParaRPr lang="en-US" sz="1700" dirty="0">
              <a:latin typeface="Times New Roman"/>
              <a:cs typeface="Times New Roman"/>
            </a:endParaRPr>
          </a:p>
          <a:p>
            <a:pPr marL="692150" marR="6985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endParaRPr lang="en-US" sz="1700" dirty="0">
              <a:latin typeface="Times New Roman"/>
              <a:cs typeface="Times New Roman"/>
            </a:endParaRPr>
          </a:p>
          <a:p>
            <a:pPr marL="692150" marR="6985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endParaRPr lang="en-US" sz="1700" dirty="0">
              <a:latin typeface="Times New Roman"/>
              <a:cs typeface="Times New Roman"/>
            </a:endParaRPr>
          </a:p>
          <a:p>
            <a:pPr marL="692150" marR="6985" indent="-287020" algn="just">
              <a:lnSpc>
                <a:spcPts val="1839"/>
              </a:lnSpc>
              <a:buChar char="•"/>
              <a:tabLst>
                <a:tab pos="692785" algn="l"/>
              </a:tabLst>
            </a:pP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4846320"/>
            <a:chOff x="0" y="0"/>
            <a:chExt cx="9006840" cy="4846320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7672" y="1046988"/>
              <a:ext cx="5143500" cy="379933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71113" y="432942"/>
            <a:ext cx="23399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0" spc="-5" dirty="0">
                <a:latin typeface="Times New Roman"/>
                <a:cs typeface="Times New Roman"/>
              </a:rPr>
              <a:t>Other Related Fields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A060F3F-2CFC-41AB-90BF-A0A964C5B1FD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025644" y="3606800"/>
            <a:ext cx="201231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psychological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74846" y="1241297"/>
            <a:ext cx="6731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ining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2597" y="2891154"/>
            <a:ext cx="1607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cognitive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3401" y="2195321"/>
            <a:ext cx="1428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decision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4700" y="2738754"/>
            <a:ext cx="1747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482088" y="3348050"/>
            <a:ext cx="903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databases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34358" y="2665857"/>
            <a:ext cx="838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" marR="5080" indent="-762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ma</a:t>
            </a:r>
            <a:r>
              <a:rPr sz="1800" b="1" i="1" spc="5" dirty="0">
                <a:latin typeface="Times New Roman"/>
                <a:cs typeface="Times New Roman"/>
              </a:rPr>
              <a:t>c</a:t>
            </a:r>
            <a:r>
              <a:rPr sz="1800" b="1" i="1" spc="-5" dirty="0">
                <a:latin typeface="Times New Roman"/>
                <a:cs typeface="Times New Roman"/>
              </a:rPr>
              <a:t>hi</a:t>
            </a:r>
            <a:r>
              <a:rPr sz="1800" b="1" i="1" spc="-15" dirty="0">
                <a:latin typeface="Times New Roman"/>
                <a:cs typeface="Times New Roman"/>
              </a:rPr>
              <a:t>n</a:t>
            </a:r>
            <a:r>
              <a:rPr sz="1800" b="1" i="1" dirty="0">
                <a:latin typeface="Times New Roman"/>
                <a:cs typeface="Times New Roman"/>
              </a:rPr>
              <a:t>e  l</a:t>
            </a:r>
            <a:r>
              <a:rPr sz="1800" b="1" i="1" spc="5" dirty="0">
                <a:latin typeface="Times New Roman"/>
                <a:cs typeface="Times New Roman"/>
              </a:rPr>
              <a:t>e</a:t>
            </a:r>
            <a:r>
              <a:rPr sz="1800" b="1" i="1" spc="-5" dirty="0">
                <a:latin typeface="Times New Roman"/>
                <a:cs typeface="Times New Roman"/>
              </a:rPr>
              <a:t>ar</a:t>
            </a:r>
            <a:r>
              <a:rPr sz="1800" b="1" i="1" spc="-15" dirty="0">
                <a:latin typeface="Times New Roman"/>
                <a:cs typeface="Times New Roman"/>
              </a:rPr>
              <a:t>n</a:t>
            </a:r>
            <a:r>
              <a:rPr sz="1800" b="1" i="1" spc="-5" dirty="0">
                <a:latin typeface="Times New Roman"/>
                <a:cs typeface="Times New Roman"/>
              </a:rPr>
              <a:t>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3909" y="4213605"/>
            <a:ext cx="1220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neurosci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nce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14573" y="2031872"/>
            <a:ext cx="814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ist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39923" y="3989323"/>
            <a:ext cx="118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5080" indent="-24892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evo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ut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onary  </a:t>
            </a:r>
            <a:r>
              <a:rPr sz="1800" spc="-5" dirty="0">
                <a:latin typeface="Times New Roman"/>
                <a:cs typeface="Times New Roman"/>
              </a:rPr>
              <a:t>models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9047" y="1428369"/>
            <a:ext cx="131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7050" y="714832"/>
            <a:ext cx="33699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Machine </a:t>
            </a:r>
            <a:r>
              <a:rPr spc="-5" dirty="0"/>
              <a:t>Learning</a:t>
            </a:r>
            <a:r>
              <a:rPr spc="-7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6A93807-72E1-4423-9D4A-370FC57F3091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69009" y="1516853"/>
            <a:ext cx="5897880" cy="392747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10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 spc="-5" dirty="0">
                <a:latin typeface="Times New Roman"/>
                <a:cs typeface="Times New Roman"/>
              </a:rPr>
              <a:t>human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experts</a:t>
            </a: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industrial/manufacturing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control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15" dirty="0">
                <a:latin typeface="Times New Roman"/>
                <a:cs typeface="Times New Roman"/>
              </a:rPr>
              <a:t>mass </a:t>
            </a:r>
            <a:r>
              <a:rPr sz="1600" spc="-5" dirty="0">
                <a:latin typeface="Times New Roman"/>
                <a:cs typeface="Times New Roman"/>
              </a:rPr>
              <a:t>spectrometer analysis, drug design, </a:t>
            </a:r>
            <a:r>
              <a:rPr sz="1600" spc="-10" dirty="0">
                <a:latin typeface="Times New Roman"/>
                <a:cs typeface="Times New Roman"/>
              </a:rPr>
              <a:t>astronomic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discovery</a:t>
            </a:r>
            <a:endParaRPr sz="1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5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Black-box </a:t>
            </a:r>
            <a:r>
              <a:rPr sz="2000" spc="-5" dirty="0">
                <a:latin typeface="Times New Roman"/>
                <a:cs typeface="Times New Roman"/>
              </a:rPr>
              <a:t>human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expertise</a:t>
            </a: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face/handwriting/speech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recognition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driving a car, flying a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plane</a:t>
            </a:r>
            <a:endParaRPr sz="1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Rapidly changing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phenomena</a:t>
            </a: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credit scoring, </a:t>
            </a:r>
            <a:r>
              <a:rPr sz="1600" dirty="0">
                <a:latin typeface="Times New Roman"/>
                <a:cs typeface="Times New Roman"/>
              </a:rPr>
              <a:t>financial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modeling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diagnosis, fraud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detection</a:t>
            </a:r>
            <a:endParaRPr sz="1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Need 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customization/personalization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personalized news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reader</a:t>
            </a:r>
            <a:endParaRPr sz="16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10" dirty="0">
                <a:latin typeface="Times New Roman"/>
                <a:cs typeface="Times New Roman"/>
              </a:rPr>
              <a:t>movie/book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recommendation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572" y="1412747"/>
            <a:ext cx="9153525" cy="4951730"/>
            <a:chOff x="-4572" y="1412747"/>
            <a:chExt cx="9153525" cy="4951730"/>
          </a:xfrm>
        </p:grpSpPr>
        <p:sp>
          <p:nvSpPr>
            <p:cNvPr id="7" name="object 7"/>
            <p:cNvSpPr/>
            <p:nvPr/>
          </p:nvSpPr>
          <p:spPr>
            <a:xfrm>
              <a:off x="0" y="6358127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4000" y="1587"/>
                  </a:lnTo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20011" y="1412747"/>
              <a:ext cx="6536436" cy="4896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3238" y="692022"/>
            <a:ext cx="3992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 Learning</a:t>
            </a:r>
            <a:r>
              <a:rPr spc="-80" dirty="0"/>
              <a:t> </a:t>
            </a:r>
            <a:r>
              <a:rPr dirty="0"/>
              <a:t>Algorithms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8D25EB0-19DB-4390-A5DF-8BCD90A42A09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93238" y="692022"/>
            <a:ext cx="39928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 Learning</a:t>
            </a:r>
            <a:r>
              <a:rPr spc="-80" dirty="0"/>
              <a:t> </a:t>
            </a:r>
            <a:r>
              <a:rPr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A214F48F-9C04-4C65-9015-9417D113C5E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94612" y="1509140"/>
            <a:ext cx="4637405" cy="2312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Reinforcement</a:t>
            </a:r>
            <a:r>
              <a:rPr sz="20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Q-Learning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Temporal </a:t>
            </a:r>
            <a:r>
              <a:rPr sz="2000" dirty="0">
                <a:latin typeface="Times New Roman"/>
                <a:cs typeface="Times New Roman"/>
              </a:rPr>
              <a:t>Difference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(TD)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Monte-Carlo Tree Search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(MCTS)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Asynchronous Actor-Critic Agents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(A3C)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4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Madan Mohan </a:t>
            </a:r>
            <a:r>
              <a:rPr dirty="0"/>
              <a:t>Malaviya </a:t>
            </a:r>
            <a:r>
              <a:rPr spc="-20" dirty="0"/>
              <a:t>Univ. </a:t>
            </a:r>
            <a:r>
              <a:rPr dirty="0"/>
              <a:t>of </a:t>
            </a:r>
            <a:r>
              <a:rPr spc="-25" dirty="0"/>
              <a:t>Technology,</a:t>
            </a:r>
            <a:r>
              <a:rPr spc="50" dirty="0"/>
              <a:t> </a:t>
            </a:r>
            <a:r>
              <a:rPr spc="-5" dirty="0"/>
              <a:t>Gorakhpur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572" y="1346399"/>
            <a:ext cx="9153525" cy="5018405"/>
            <a:chOff x="-4572" y="1346399"/>
            <a:chExt cx="9153525" cy="5018405"/>
          </a:xfrm>
        </p:grpSpPr>
        <p:sp>
          <p:nvSpPr>
            <p:cNvPr id="7" name="object 7"/>
            <p:cNvSpPr/>
            <p:nvPr/>
          </p:nvSpPr>
          <p:spPr>
            <a:xfrm>
              <a:off x="0" y="6358128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4000" y="1587"/>
                  </a:lnTo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9053" y="1346399"/>
              <a:ext cx="6878708" cy="4992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42389" y="582548"/>
            <a:ext cx="6976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Algorithms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their</a:t>
            </a:r>
            <a:r>
              <a:rPr sz="2400" b="1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1FB2125-E41B-4721-9F85-D01FF9982E94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16528" y="763600"/>
            <a:ext cx="2159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Why </a:t>
            </a:r>
            <a:r>
              <a:rPr spc="-5" dirty="0"/>
              <a:t>Learning</a:t>
            </a:r>
            <a:r>
              <a:rPr spc="-7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C9CE057-A6A7-4525-AAB2-328FBB30F001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4339" y="1653032"/>
            <a:ext cx="7459980" cy="2977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Learning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is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used</a:t>
            </a:r>
            <a:r>
              <a:rPr sz="2000" spc="-5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when: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  <a:tab pos="4131310" algn="l"/>
              </a:tabLst>
            </a:pPr>
            <a:r>
              <a:rPr sz="2000" spc="-5" dirty="0">
                <a:latin typeface="Times New Roman"/>
                <a:cs typeface="Times New Roman"/>
              </a:rPr>
              <a:t>Human </a:t>
            </a:r>
            <a:r>
              <a:rPr sz="2000" dirty="0">
                <a:latin typeface="Times New Roman"/>
                <a:cs typeface="Times New Roman"/>
              </a:rPr>
              <a:t>expertise does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	</a:t>
            </a:r>
            <a:r>
              <a:rPr sz="1600" spc="-5" dirty="0">
                <a:latin typeface="Times New Roman"/>
                <a:cs typeface="Times New Roman"/>
              </a:rPr>
              <a:t>(Ex. navigating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Mars)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Humans </a:t>
            </a:r>
            <a:r>
              <a:rPr sz="2000" dirty="0">
                <a:latin typeface="Times New Roman"/>
                <a:cs typeface="Times New Roman"/>
              </a:rPr>
              <a:t>are unable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explain their expertise </a:t>
            </a:r>
            <a:r>
              <a:rPr sz="1600" spc="-5" dirty="0">
                <a:latin typeface="Times New Roman"/>
                <a:cs typeface="Times New Roman"/>
              </a:rPr>
              <a:t>(Ex. speech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recognition)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25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Solution changes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1600" spc="-5" dirty="0">
                <a:latin typeface="Times New Roman"/>
                <a:cs typeface="Times New Roman"/>
              </a:rPr>
              <a:t>(Ex. routing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spc="-10" dirty="0">
                <a:latin typeface="Times New Roman"/>
                <a:cs typeface="Times New Roman"/>
              </a:rPr>
              <a:t>computer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network)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Solution needs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adapted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particular cases </a:t>
            </a:r>
            <a:r>
              <a:rPr sz="1600" spc="-5" dirty="0">
                <a:latin typeface="Times New Roman"/>
                <a:cs typeface="Times New Roman"/>
              </a:rPr>
              <a:t>( Ex. user </a:t>
            </a:r>
            <a:r>
              <a:rPr sz="1600" spc="-10" dirty="0">
                <a:latin typeface="Times New Roman"/>
                <a:cs typeface="Times New Roman"/>
              </a:rPr>
              <a:t>biometrics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4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Madan Mohan </a:t>
            </a:r>
            <a:r>
              <a:rPr dirty="0"/>
              <a:t>Malaviya </a:t>
            </a:r>
            <a:r>
              <a:rPr spc="-20" dirty="0"/>
              <a:t>Univ. </a:t>
            </a:r>
            <a:r>
              <a:rPr dirty="0"/>
              <a:t>of </a:t>
            </a:r>
            <a:r>
              <a:rPr spc="-25" dirty="0"/>
              <a:t>Technology,</a:t>
            </a:r>
            <a:r>
              <a:rPr spc="50" dirty="0"/>
              <a:t> </a:t>
            </a:r>
            <a:r>
              <a:rPr spc="-5" dirty="0"/>
              <a:t>Gorakhpur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572" y="1269491"/>
            <a:ext cx="9153525" cy="5123815"/>
            <a:chOff x="-4572" y="1269491"/>
            <a:chExt cx="9153525" cy="5123815"/>
          </a:xfrm>
        </p:grpSpPr>
        <p:sp>
          <p:nvSpPr>
            <p:cNvPr id="7" name="object 7"/>
            <p:cNvSpPr/>
            <p:nvPr/>
          </p:nvSpPr>
          <p:spPr>
            <a:xfrm>
              <a:off x="0" y="6358127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4000" y="1587"/>
                  </a:lnTo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95272" y="1269491"/>
              <a:ext cx="5728716" cy="51236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342389" y="582548"/>
            <a:ext cx="69761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Algorithms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their</a:t>
            </a:r>
            <a:r>
              <a:rPr sz="2400" b="1" spc="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1EBD458-0405-442D-915F-62CF93C6E0E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75738" y="609041"/>
            <a:ext cx="4553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Advantage </a:t>
            </a:r>
            <a:r>
              <a:rPr sz="2800" spc="-5" dirty="0"/>
              <a:t>of </a:t>
            </a:r>
            <a:r>
              <a:rPr dirty="0"/>
              <a:t>Machine</a:t>
            </a:r>
            <a:r>
              <a:rPr spc="-55" dirty="0"/>
              <a:t> </a:t>
            </a:r>
            <a:r>
              <a:rPr spc="-5" dirty="0"/>
              <a:t>Learning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361962" y="1697367"/>
            <a:ext cx="4893801" cy="41401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41E95207-8FCA-45A4-BF45-3BE3382468B4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68473" y="609041"/>
            <a:ext cx="49682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/>
              <a:t>Disadvantage </a:t>
            </a:r>
            <a:r>
              <a:rPr sz="2800" spc="-5" dirty="0"/>
              <a:t>of </a:t>
            </a:r>
            <a:r>
              <a:rPr dirty="0"/>
              <a:t>Machine</a:t>
            </a:r>
            <a:r>
              <a:rPr spc="-55" dirty="0"/>
              <a:t> </a:t>
            </a:r>
            <a:r>
              <a:rPr spc="-5" dirty="0"/>
              <a:t>Learning</a:t>
            </a:r>
            <a:endParaRPr sz="2800"/>
          </a:p>
        </p:txBody>
      </p:sp>
      <p:sp>
        <p:nvSpPr>
          <p:cNvPr id="8" name="object 8"/>
          <p:cNvSpPr/>
          <p:nvPr/>
        </p:nvSpPr>
        <p:spPr>
          <a:xfrm>
            <a:off x="2705934" y="1615098"/>
            <a:ext cx="4642793" cy="4180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3C2C5B2-1ADB-4D66-ADE2-6A6B1A10F140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8879" y="571246"/>
            <a:ext cx="32785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Components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BFE2875-A627-4562-ABB5-E10A9A7BE93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194612" y="1490319"/>
            <a:ext cx="3583940" cy="16109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Collecting </a:t>
            </a:r>
            <a:r>
              <a:rPr sz="2000" dirty="0">
                <a:latin typeface="Times New Roman"/>
                <a:cs typeface="Times New Roman"/>
              </a:rPr>
              <a:t>and Preparing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Choosing and Training 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Evaluating that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Prediction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2769" y="569722"/>
            <a:ext cx="442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How </a:t>
            </a:r>
            <a:r>
              <a:rPr dirty="0"/>
              <a:t>Machine </a:t>
            </a:r>
            <a:r>
              <a:rPr spc="-5" dirty="0"/>
              <a:t>Learning </a:t>
            </a:r>
            <a:r>
              <a:rPr dirty="0"/>
              <a:t>Works</a:t>
            </a:r>
            <a:r>
              <a:rPr spc="-60" dirty="0"/>
              <a:t> </a:t>
            </a:r>
            <a:r>
              <a:rPr dirty="0"/>
              <a:t>?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736803" y="1470151"/>
            <a:ext cx="455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3792854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ase-I</a:t>
            </a:r>
            <a:r>
              <a:rPr sz="20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(Lear</a:t>
            </a:r>
            <a:r>
              <a:rPr sz="2000" spc="10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ing</a:t>
            </a:r>
            <a:r>
              <a:rPr sz="20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Training</a:t>
            </a:r>
            <a:r>
              <a:rPr sz="2000" spc="-3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of	Mo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803" y="2238248"/>
            <a:ext cx="9785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Training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8028" y="2238248"/>
            <a:ext cx="1088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Pre-processing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434960" y="2238248"/>
            <a:ext cx="15176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Learning or</a:t>
            </a:r>
            <a:r>
              <a:rPr sz="1400" spc="-114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0977" y="2238248"/>
            <a:ext cx="1548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Testing 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803" y="2667000"/>
            <a:ext cx="7949997" cy="37283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Training data: </a:t>
            </a:r>
            <a:r>
              <a:rPr sz="2000" spc="-5" dirty="0">
                <a:latin typeface="Times New Roman"/>
                <a:cs typeface="Times New Roman"/>
              </a:rPr>
              <a:t>Labelled or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Un-labelled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69900" marR="130175" indent="-457200" algn="just">
              <a:lnSpc>
                <a:spcPct val="100699"/>
              </a:lnSpc>
              <a:buFont typeface="Wingdings" pitchFamily="2" charset="2"/>
              <a:buChar char="§"/>
            </a:pPr>
            <a:r>
              <a:rPr sz="2000" spc="-5" dirty="0">
                <a:latin typeface="Times New Roman"/>
                <a:cs typeface="Times New Roman"/>
              </a:rPr>
              <a:t>Pre-processing: Normalization, dimension reduction, </a:t>
            </a:r>
            <a:r>
              <a:rPr sz="2000" spc="-1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processing such as noise  </a:t>
            </a:r>
            <a:r>
              <a:rPr sz="2000" spc="-10" dirty="0">
                <a:latin typeface="Times New Roman"/>
                <a:cs typeface="Times New Roman"/>
              </a:rPr>
              <a:t>removal, </a:t>
            </a:r>
            <a:r>
              <a:rPr sz="2000" spc="-5" dirty="0">
                <a:latin typeface="Times New Roman"/>
                <a:cs typeface="Times New Roman"/>
              </a:rPr>
              <a:t>color </a:t>
            </a:r>
            <a:r>
              <a:rPr sz="2000" spc="-1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into grayscale </a:t>
            </a:r>
            <a:r>
              <a:rPr sz="2000" spc="-1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conversion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etc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699"/>
              </a:lnSpc>
              <a:spcBef>
                <a:spcPts val="123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Learning or Training: </a:t>
            </a:r>
            <a:r>
              <a:rPr sz="2000" spc="-5" dirty="0">
                <a:latin typeface="Times New Roman"/>
                <a:cs typeface="Times New Roman"/>
              </a:rPr>
              <a:t>Learning or Training of Model or Machine using Supervised or  Un-supervised or Reinforcement or combination of these leaning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marR="91440" indent="-342900" algn="just">
              <a:lnSpc>
                <a:spcPct val="100800"/>
              </a:lnSpc>
              <a:spcBef>
                <a:spcPts val="1225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Testing or Validation: </a:t>
            </a:r>
            <a:r>
              <a:rPr sz="2000" spc="-5" dirty="0">
                <a:latin typeface="Times New Roman"/>
                <a:cs typeface="Times New Roman"/>
              </a:rPr>
              <a:t>Cross verify training of Model or Machine whether Model or  </a:t>
            </a:r>
            <a:r>
              <a:rPr sz="2000" spc="-10" dirty="0">
                <a:latin typeface="Times New Roman"/>
                <a:cs typeface="Times New Roman"/>
              </a:rPr>
              <a:t>machine </a:t>
            </a:r>
            <a:r>
              <a:rPr sz="2000" spc="-5" dirty="0">
                <a:latin typeface="Times New Roman"/>
                <a:cs typeface="Times New Roman"/>
              </a:rPr>
              <a:t>is correctly trained (learned) or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36420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5435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90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90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90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7891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48011479-398B-44CD-BFFD-921F5A6523A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42769" y="569722"/>
            <a:ext cx="4422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How </a:t>
            </a:r>
            <a:r>
              <a:rPr dirty="0"/>
              <a:t>Machine </a:t>
            </a:r>
            <a:r>
              <a:rPr spc="-5" dirty="0"/>
              <a:t>Learning </a:t>
            </a:r>
            <a:r>
              <a:rPr dirty="0"/>
              <a:t>Works</a:t>
            </a:r>
            <a:r>
              <a:rPr spc="-60" dirty="0"/>
              <a:t> </a:t>
            </a:r>
            <a:r>
              <a:rPr dirty="0"/>
              <a:t>?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36803" y="1470151"/>
            <a:ext cx="2554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Phase-II</a:t>
            </a:r>
            <a:r>
              <a:rPr sz="2000" spc="434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(Prediction)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8104" y="2634488"/>
            <a:ext cx="704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24765" y="2634488"/>
            <a:ext cx="1089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Trained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63917" y="2634488"/>
            <a:ext cx="1037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Predicted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803" y="3728973"/>
            <a:ext cx="7721397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New data: </a:t>
            </a:r>
            <a:r>
              <a:rPr sz="2000" spc="-5" dirty="0">
                <a:latin typeface="Times New Roman"/>
                <a:cs typeface="Times New Roman"/>
              </a:rPr>
              <a:t>Actual data or real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Trained Model: </a:t>
            </a:r>
            <a:r>
              <a:rPr sz="2000" spc="-5" dirty="0">
                <a:latin typeface="Times New Roman"/>
                <a:cs typeface="Times New Roman"/>
              </a:rPr>
              <a:t>Model or </a:t>
            </a:r>
            <a:r>
              <a:rPr sz="2000" spc="-10" dirty="0">
                <a:latin typeface="Times New Roman"/>
                <a:cs typeface="Times New Roman"/>
              </a:rPr>
              <a:t>machine </a:t>
            </a:r>
            <a:r>
              <a:rPr sz="2000" spc="-5" dirty="0">
                <a:latin typeface="Times New Roman"/>
                <a:cs typeface="Times New Roman"/>
              </a:rPr>
              <a:t>that took training in 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phase-I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Predicted data: </a:t>
            </a:r>
            <a:r>
              <a:rPr sz="2000" spc="-5" dirty="0">
                <a:latin typeface="Times New Roman"/>
                <a:cs typeface="Times New Roman"/>
              </a:rPr>
              <a:t>It is output or response of problem to be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solved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5411" y="274320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1328" y="274320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7CB3015F-68EB-4DA9-8337-78B1E085A26A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29816" y="620014"/>
            <a:ext cx="5969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Types </a:t>
            </a:r>
            <a:r>
              <a:rPr dirty="0"/>
              <a:t>of </a:t>
            </a:r>
            <a:r>
              <a:rPr spc="-5" dirty="0"/>
              <a:t>Learning used by </a:t>
            </a:r>
            <a:r>
              <a:rPr dirty="0"/>
              <a:t>Machine</a:t>
            </a:r>
            <a:r>
              <a:rPr spc="25" dirty="0"/>
              <a:t> </a:t>
            </a:r>
            <a:r>
              <a:rPr spc="-5"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6845D9A-A851-4CA7-958E-2911F7D17EA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53236" y="1414399"/>
            <a:ext cx="7766684" cy="42069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approaches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traditionally divided into three broad  </a:t>
            </a:r>
            <a:r>
              <a:rPr sz="2000" dirty="0">
                <a:latin typeface="Times New Roman"/>
                <a:cs typeface="Times New Roman"/>
              </a:rPr>
              <a:t>categories: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Supervised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Unsupervised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Reinforcement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17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6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Other machine learning approaches have been developed which don't </a:t>
            </a:r>
            <a:r>
              <a:rPr sz="2000" dirty="0">
                <a:latin typeface="Times New Roman"/>
                <a:cs typeface="Times New Roman"/>
              </a:rPr>
              <a:t>fit  neatly </a:t>
            </a:r>
            <a:r>
              <a:rPr sz="2000" spc="-5" dirty="0">
                <a:latin typeface="Times New Roman"/>
                <a:cs typeface="Times New Roman"/>
              </a:rPr>
              <a:t>into these three categories, and sometimes more than </a:t>
            </a:r>
            <a:r>
              <a:rPr sz="2000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is used  </a:t>
            </a:r>
            <a:r>
              <a:rPr sz="2000" dirty="0">
                <a:latin typeface="Times New Roman"/>
                <a:cs typeface="Times New Roman"/>
              </a:rPr>
              <a:t>by the </a:t>
            </a:r>
            <a:r>
              <a:rPr sz="2000" spc="-5" dirty="0">
                <a:latin typeface="Times New Roman"/>
                <a:cs typeface="Times New Roman"/>
              </a:rPr>
              <a:t>same machine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 </a:t>
            </a:r>
            <a:r>
              <a:rPr sz="2000" dirty="0">
                <a:latin typeface="Times New Roman"/>
                <a:cs typeface="Times New Roman"/>
              </a:rPr>
              <a:t>topic </a:t>
            </a:r>
            <a:r>
              <a:rPr sz="2000" spc="-5" dirty="0">
                <a:latin typeface="Times New Roman"/>
                <a:cs typeface="Times New Roman"/>
              </a:rPr>
              <a:t>modeling, dimensionality </a:t>
            </a:r>
            <a:r>
              <a:rPr sz="2000" dirty="0">
                <a:latin typeface="Times New Roman"/>
                <a:cs typeface="Times New Roman"/>
              </a:rPr>
              <a:t>reduction or </a:t>
            </a:r>
            <a:r>
              <a:rPr sz="2000" spc="-10" dirty="0">
                <a:latin typeface="Times New Roman"/>
                <a:cs typeface="Times New Roman"/>
              </a:rPr>
              <a:t>meta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18661" y="294640"/>
            <a:ext cx="2475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and Data</a:t>
            </a:r>
            <a:r>
              <a:rPr spc="-25" dirty="0"/>
              <a:t> </a:t>
            </a:r>
            <a:r>
              <a:rPr dirty="0"/>
              <a:t>sets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644CA12-53D8-448F-BD98-1D3187A86BDC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1291" y="514185"/>
            <a:ext cx="7765415" cy="60330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DATA: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any unprocessed </a:t>
            </a:r>
            <a:r>
              <a:rPr sz="2000" dirty="0">
                <a:latin typeface="Times New Roman"/>
                <a:cs typeface="Times New Roman"/>
              </a:rPr>
              <a:t>fact, </a:t>
            </a:r>
            <a:r>
              <a:rPr sz="2000" spc="-5" dirty="0">
                <a:latin typeface="Times New Roman"/>
                <a:cs typeface="Times New Roman"/>
              </a:rPr>
              <a:t>value, </a:t>
            </a:r>
            <a:r>
              <a:rPr sz="2000" spc="-10" dirty="0">
                <a:latin typeface="Times New Roman"/>
                <a:cs typeface="Times New Roman"/>
              </a:rPr>
              <a:t>text, </a:t>
            </a:r>
            <a:r>
              <a:rPr sz="2000" spc="-5" dirty="0">
                <a:latin typeface="Times New Roman"/>
                <a:cs typeface="Times New Roman"/>
              </a:rPr>
              <a:t>sound or picture that is 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being interpreted and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analyzed</a:t>
            </a:r>
          </a:p>
          <a:p>
            <a:pPr marL="12700" marR="6350">
              <a:lnSpc>
                <a:spcPct val="100000"/>
              </a:lnSpc>
              <a:spcBef>
                <a:spcPts val="71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INFORMATION: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that has been interpreted and manipulated </a:t>
            </a:r>
            <a:r>
              <a:rPr sz="2000" dirty="0">
                <a:latin typeface="Times New Roman"/>
                <a:cs typeface="Times New Roman"/>
              </a:rPr>
              <a:t>and has  </a:t>
            </a:r>
            <a:r>
              <a:rPr sz="2000" spc="5" dirty="0">
                <a:latin typeface="Times New Roman"/>
                <a:cs typeface="Times New Roman"/>
              </a:rPr>
              <a:t>now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meaningful inference for the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</a:p>
          <a:p>
            <a:pPr marL="12700" marR="5080">
              <a:lnSpc>
                <a:spcPct val="100000"/>
              </a:lnSpc>
              <a:spcBef>
                <a:spcPts val="1205"/>
              </a:spcBef>
              <a:tabLst>
                <a:tab pos="1948180" algn="l"/>
                <a:tab pos="3507104" algn="l"/>
                <a:tab pos="3957320" algn="l"/>
                <a:tab pos="4996815" algn="l"/>
                <a:tab pos="6492240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K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O</a:t>
            </a:r>
            <a:r>
              <a:rPr sz="2000" spc="10" dirty="0">
                <a:solidFill>
                  <a:srgbClr val="990000"/>
                </a:solidFill>
                <a:latin typeface="Times New Roman"/>
                <a:cs typeface="Times New Roman"/>
              </a:rPr>
              <a:t>W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LEDGE:	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ina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nfe</a:t>
            </a:r>
            <a:r>
              <a:rPr sz="2000" spc="-10" dirty="0">
                <a:latin typeface="Times New Roman"/>
                <a:cs typeface="Times New Roman"/>
              </a:rPr>
              <a:t>rr</a:t>
            </a:r>
            <a:r>
              <a:rPr sz="2000" dirty="0">
                <a:latin typeface="Times New Roman"/>
                <a:cs typeface="Times New Roman"/>
              </a:rPr>
              <a:t>ed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n,	e</a:t>
            </a:r>
            <a:r>
              <a:rPr sz="2000" spc="-10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ri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nc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s,  learning 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insights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Properties of</a:t>
            </a:r>
            <a:r>
              <a:rPr sz="2000" spc="44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Data:</a:t>
            </a:r>
            <a:endParaRPr sz="2000" dirty="0">
              <a:latin typeface="Times New Roman"/>
              <a:cs typeface="Times New Roman"/>
            </a:endParaRPr>
          </a:p>
          <a:p>
            <a:pPr marL="756285" marR="118745" indent="-756285">
              <a:lnSpc>
                <a:spcPct val="120000"/>
              </a:lnSpc>
              <a:spcBef>
                <a:spcPts val="83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Volume: </a:t>
            </a:r>
            <a:r>
              <a:rPr sz="2000" spc="-5" dirty="0">
                <a:latin typeface="Times New Roman"/>
                <a:cs typeface="Times New Roman"/>
              </a:rPr>
              <a:t>Scale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Data. With growing world population and technology at exposure,  </a:t>
            </a:r>
            <a:r>
              <a:rPr sz="2000" dirty="0">
                <a:latin typeface="Times New Roman"/>
                <a:cs typeface="Times New Roman"/>
              </a:rPr>
              <a:t>huge </a:t>
            </a:r>
            <a:r>
              <a:rPr sz="2000" spc="-5" dirty="0">
                <a:latin typeface="Times New Roman"/>
                <a:cs typeface="Times New Roman"/>
              </a:rPr>
              <a:t>data is being generated </a:t>
            </a:r>
            <a:r>
              <a:rPr sz="2000" spc="-1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and every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millisecond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Variety: </a:t>
            </a:r>
            <a:r>
              <a:rPr sz="2000" spc="-5" dirty="0">
                <a:latin typeface="Times New Roman"/>
                <a:cs typeface="Times New Roman"/>
              </a:rPr>
              <a:t>Different </a:t>
            </a:r>
            <a:r>
              <a:rPr sz="2000" spc="-10" dirty="0">
                <a:latin typeface="Times New Roman"/>
                <a:cs typeface="Times New Roman"/>
              </a:rPr>
              <a:t>forms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data: healthcare, </a:t>
            </a:r>
            <a:r>
              <a:rPr sz="2000" spc="-10" dirty="0">
                <a:latin typeface="Times New Roman"/>
                <a:cs typeface="Times New Roman"/>
              </a:rPr>
              <a:t>images, </a:t>
            </a:r>
            <a:r>
              <a:rPr sz="2000" spc="-5" dirty="0">
                <a:latin typeface="Times New Roman"/>
                <a:cs typeface="Times New Roman"/>
              </a:rPr>
              <a:t>videos, audio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clippings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Velocity: </a:t>
            </a:r>
            <a:r>
              <a:rPr sz="2000" spc="-5" dirty="0">
                <a:latin typeface="Times New Roman"/>
                <a:cs typeface="Times New Roman"/>
              </a:rPr>
              <a:t>Rate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streaming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generation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Value: </a:t>
            </a:r>
            <a:r>
              <a:rPr sz="2000" spc="-5" dirty="0">
                <a:latin typeface="Times New Roman"/>
                <a:cs typeface="Times New Roman"/>
              </a:rPr>
              <a:t>Meaningfulness of data in </a:t>
            </a:r>
            <a:r>
              <a:rPr sz="2000" spc="-10" dirty="0">
                <a:latin typeface="Times New Roman"/>
                <a:cs typeface="Times New Roman"/>
              </a:rPr>
              <a:t>terms </a:t>
            </a:r>
            <a:r>
              <a:rPr sz="2000" spc="-5" dirty="0">
                <a:latin typeface="Times New Roman"/>
                <a:cs typeface="Times New Roman"/>
              </a:rPr>
              <a:t>of information which researchers can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infer</a:t>
            </a:r>
          </a:p>
          <a:p>
            <a:pPr marL="1334135">
              <a:lnSpc>
                <a:spcPct val="100000"/>
              </a:lnSpc>
              <a:spcBef>
                <a:spcPts val="385"/>
              </a:spcBef>
            </a:pPr>
            <a:r>
              <a:rPr sz="2000" spc="-5" dirty="0">
                <a:latin typeface="Times New Roman"/>
                <a:cs typeface="Times New Roman"/>
              </a:rPr>
              <a:t>from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</a:t>
            </a:r>
            <a:endParaRPr sz="2000" dirty="0">
              <a:latin typeface="Times New Roman"/>
              <a:cs typeface="Times New Roman"/>
            </a:endParaRPr>
          </a:p>
          <a:p>
            <a:pPr marL="7562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Veracity: </a:t>
            </a:r>
            <a:r>
              <a:rPr sz="2000" spc="-5" dirty="0">
                <a:latin typeface="Times New Roman"/>
                <a:cs typeface="Times New Roman"/>
              </a:rPr>
              <a:t>Certainty and correctness in data we are working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1709" y="558800"/>
            <a:ext cx="2475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and Data</a:t>
            </a:r>
            <a:r>
              <a:rPr spc="-10" dirty="0"/>
              <a:t> </a:t>
            </a:r>
            <a:r>
              <a:rPr spc="-5" dirty="0"/>
              <a:t>sets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607BB56-9A16-4B77-AF54-3F5D3C8601DA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4339" y="1436877"/>
            <a:ext cx="7763509" cy="1428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Training data</a:t>
            </a:r>
            <a:r>
              <a:rPr sz="2000" b="1" spc="-4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set: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31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part of data which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use to </a:t>
            </a:r>
            <a:r>
              <a:rPr sz="2000" spc="-10" dirty="0">
                <a:latin typeface="Times New Roman"/>
                <a:cs typeface="Times New Roman"/>
              </a:rPr>
              <a:t>train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model.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labelled </a:t>
            </a:r>
            <a:r>
              <a:rPr sz="2000" spc="-10" dirty="0">
                <a:latin typeface="Times New Roman"/>
                <a:cs typeface="Times New Roman"/>
              </a:rPr>
              <a:t>or  </a:t>
            </a:r>
            <a:r>
              <a:rPr sz="2000" dirty="0">
                <a:latin typeface="Times New Roman"/>
                <a:cs typeface="Times New Roman"/>
              </a:rPr>
              <a:t>Un-labelled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4339" y="3723513"/>
            <a:ext cx="7764145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Validation data</a:t>
            </a:r>
            <a:r>
              <a:rPr sz="2000" b="1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set: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131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part of data which is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frequent evaluation </a:t>
            </a:r>
            <a:r>
              <a:rPr sz="2000" spc="-5" dirty="0">
                <a:latin typeface="Times New Roman"/>
                <a:cs typeface="Times New Roman"/>
              </a:rPr>
              <a:t>of the  </a:t>
            </a:r>
            <a:r>
              <a:rPr sz="2000" dirty="0">
                <a:latin typeface="Times New Roman"/>
                <a:cs typeface="Times New Roman"/>
              </a:rPr>
              <a:t>trained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model, </a:t>
            </a:r>
            <a:r>
              <a:rPr sz="2000" dirty="0">
                <a:latin typeface="Times New Roman"/>
                <a:cs typeface="Times New Roman"/>
              </a:rPr>
              <a:t>fit on training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</a:t>
            </a: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This data set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tune the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hyperparameters</a:t>
            </a: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10" dirty="0">
                <a:latin typeface="Times New Roman"/>
                <a:cs typeface="Times New Roman"/>
              </a:rPr>
              <a:t>We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b="1" dirty="0">
                <a:latin typeface="Times New Roman"/>
                <a:cs typeface="Times New Roman"/>
              </a:rPr>
              <a:t>Cross Fold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b="1" dirty="0">
                <a:latin typeface="Times New Roman"/>
                <a:cs typeface="Times New Roman"/>
              </a:rPr>
              <a:t>Hold Out </a:t>
            </a:r>
            <a:r>
              <a:rPr sz="2000" spc="-5" dirty="0">
                <a:latin typeface="Times New Roman"/>
                <a:cs typeface="Times New Roman"/>
              </a:rPr>
              <a:t>methods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4465" y="620014"/>
            <a:ext cx="2475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Data and Data</a:t>
            </a:r>
            <a:r>
              <a:rPr spc="-25" dirty="0"/>
              <a:t> </a:t>
            </a:r>
            <a:r>
              <a:rPr dirty="0"/>
              <a:t>sets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8B8B3D0-7BA6-4B93-A422-BB878D440219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06576" y="1345666"/>
            <a:ext cx="7764780" cy="182498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0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Test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data</a:t>
            </a:r>
            <a:r>
              <a:rPr sz="2000" b="1" spc="-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set: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Once </a:t>
            </a:r>
            <a:r>
              <a:rPr sz="2000" spc="-5" dirty="0">
                <a:latin typeface="Times New Roman"/>
                <a:cs typeface="Times New Roman"/>
              </a:rPr>
              <a:t>our </a:t>
            </a:r>
            <a:r>
              <a:rPr sz="2000" spc="-10" dirty="0">
                <a:latin typeface="Times New Roman"/>
                <a:cs typeface="Times New Roman"/>
              </a:rPr>
              <a:t>model is </a:t>
            </a:r>
            <a:r>
              <a:rPr sz="2000" spc="-5" dirty="0">
                <a:latin typeface="Times New Roman"/>
                <a:cs typeface="Times New Roman"/>
              </a:rPr>
              <a:t>completely trained, testing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provides the unbiased  </a:t>
            </a:r>
            <a:r>
              <a:rPr sz="2000" dirty="0">
                <a:latin typeface="Times New Roman"/>
                <a:cs typeface="Times New Roman"/>
              </a:rPr>
              <a:t>evaluation</a:t>
            </a:r>
          </a:p>
          <a:p>
            <a:pPr marL="355600" marR="571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When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feed testing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an input, our model will predict some  </a:t>
            </a:r>
            <a:r>
              <a:rPr sz="2000" dirty="0">
                <a:latin typeface="Times New Roman"/>
                <a:cs typeface="Times New Roman"/>
              </a:rPr>
              <a:t>values (without seeing </a:t>
            </a:r>
            <a:r>
              <a:rPr sz="2000" spc="-5" dirty="0">
                <a:latin typeface="Times New Roman"/>
                <a:cs typeface="Times New Roman"/>
              </a:rPr>
              <a:t>actual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6576" y="3937482"/>
            <a:ext cx="7764145" cy="11233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Actual data</a:t>
            </a:r>
            <a:r>
              <a:rPr sz="2000" b="1" spc="-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is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operation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(for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trained,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validated and </a:t>
            </a:r>
            <a:r>
              <a:rPr sz="2000" spc="-5" dirty="0">
                <a:latin typeface="Times New Roman"/>
                <a:cs typeface="Times New Roman"/>
              </a:rPr>
              <a:t>tested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0745" y="564641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558800" y="6471920"/>
            <a:ext cx="53530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E285A2F-8CDE-4B79-9791-CBAA604C75B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334515"/>
            <a:ext cx="7981950" cy="47212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4965" marR="5080" indent="-342900" algn="just">
              <a:lnSpc>
                <a:spcPct val="90000"/>
              </a:lnSpc>
              <a:spcBef>
                <a:spcPts val="34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(ML)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type of </a:t>
            </a:r>
            <a:r>
              <a:rPr sz="2000" spc="-10" dirty="0">
                <a:latin typeface="Times New Roman"/>
                <a:cs typeface="Times New Roman"/>
              </a:rPr>
              <a:t>artificial </a:t>
            </a:r>
            <a:r>
              <a:rPr sz="2000" spc="-5" dirty="0">
                <a:latin typeface="Times New Roman"/>
                <a:cs typeface="Times New Roman"/>
              </a:rPr>
              <a:t>intelligence (AI) that allows  software applications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become more accurate at predicting outcomes  without being explicitly programmed to do so. Machine learning  algorithms </a:t>
            </a:r>
            <a:r>
              <a:rPr sz="2000" dirty="0">
                <a:latin typeface="Times New Roman"/>
                <a:cs typeface="Times New Roman"/>
              </a:rPr>
              <a:t>use historical data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input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predict new output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150" dirty="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study of computer algorithms that improve  automatically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</a:t>
            </a:r>
            <a:r>
              <a:rPr sz="2000" spc="-10" dirty="0">
                <a:latin typeface="Times New Roman"/>
                <a:cs typeface="Times New Roman"/>
              </a:rPr>
              <a:t>algorithms </a:t>
            </a:r>
            <a:r>
              <a:rPr sz="2000" spc="-5" dirty="0">
                <a:latin typeface="Times New Roman"/>
                <a:cs typeface="Times New Roman"/>
              </a:rPr>
              <a:t>build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mathematical </a:t>
            </a:r>
            <a:r>
              <a:rPr sz="2000" spc="-5" dirty="0">
                <a:latin typeface="Times New Roman"/>
                <a:cs typeface="Times New Roman"/>
              </a:rPr>
              <a:t>model based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sample  </a:t>
            </a:r>
            <a:r>
              <a:rPr sz="2000" dirty="0">
                <a:latin typeface="Times New Roman"/>
                <a:cs typeface="Times New Roman"/>
              </a:rPr>
              <a:t>data, known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"training data",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order to make predictions or decisions  </a:t>
            </a:r>
            <a:r>
              <a:rPr sz="2000" dirty="0">
                <a:latin typeface="Times New Roman"/>
                <a:cs typeface="Times New Roman"/>
              </a:rPr>
              <a:t>without being </a:t>
            </a:r>
            <a:r>
              <a:rPr sz="2000" spc="-5" dirty="0">
                <a:latin typeface="Times New Roman"/>
                <a:cs typeface="Times New Roman"/>
              </a:rPr>
              <a:t>explicitly programmed to </a:t>
            </a:r>
            <a:r>
              <a:rPr sz="2000" dirty="0">
                <a:latin typeface="Times New Roman"/>
                <a:cs typeface="Times New Roman"/>
              </a:rPr>
              <a:t>do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ts val="2160"/>
              </a:lnSpc>
              <a:spcBef>
                <a:spcPts val="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algorithms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wide </a:t>
            </a:r>
            <a:r>
              <a:rPr sz="2000" spc="-5" dirty="0">
                <a:latin typeface="Times New Roman"/>
                <a:cs typeface="Times New Roman"/>
              </a:rPr>
              <a:t>variety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applications,  such as </a:t>
            </a:r>
            <a:r>
              <a:rPr sz="2000" spc="-10" dirty="0">
                <a:latin typeface="Times New Roman"/>
                <a:cs typeface="Times New Roman"/>
              </a:rPr>
              <a:t>email </a:t>
            </a:r>
            <a:r>
              <a:rPr sz="2000" spc="-5" dirty="0">
                <a:latin typeface="Times New Roman"/>
                <a:cs typeface="Times New Roman"/>
              </a:rPr>
              <a:t>filtering and computer vision, </a:t>
            </a: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it is difficult </a:t>
            </a:r>
            <a:r>
              <a:rPr sz="2000" spc="-10" dirty="0">
                <a:latin typeface="Times New Roman"/>
                <a:cs typeface="Times New Roman"/>
              </a:rPr>
              <a:t>or  </a:t>
            </a:r>
            <a:r>
              <a:rPr sz="2000" dirty="0">
                <a:latin typeface="Times New Roman"/>
                <a:cs typeface="Times New Roman"/>
              </a:rPr>
              <a:t>infeasible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develop conventional </a:t>
            </a:r>
            <a:r>
              <a:rPr sz="2000" spc="-5" dirty="0">
                <a:latin typeface="Times New Roman"/>
                <a:cs typeface="Times New Roman"/>
              </a:rPr>
              <a:t>algorithms to </a:t>
            </a:r>
            <a:r>
              <a:rPr sz="2000" dirty="0">
                <a:latin typeface="Times New Roman"/>
                <a:cs typeface="Times New Roman"/>
              </a:rPr>
              <a:t>perform the needed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5629" y="566420"/>
            <a:ext cx="274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Supervised</a:t>
            </a:r>
            <a:r>
              <a:rPr spc="-50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F4640C2-726E-4F82-90F0-8D1AB128328E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4339" y="1581150"/>
            <a:ext cx="7766684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Supervised learning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learning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train model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machine  using </a:t>
            </a:r>
            <a:r>
              <a:rPr sz="2000" b="1" spc="-5" dirty="0">
                <a:latin typeface="Times New Roman"/>
                <a:cs typeface="Times New Roman"/>
              </a:rPr>
              <a:t>labelled </a:t>
            </a:r>
            <a:r>
              <a:rPr sz="2000" spc="-5" dirty="0">
                <a:latin typeface="Times New Roman"/>
                <a:cs typeface="Times New Roman"/>
              </a:rPr>
              <a:t>training </a:t>
            </a:r>
            <a:r>
              <a:rPr sz="2000" dirty="0">
                <a:latin typeface="Times New Roman"/>
                <a:cs typeface="Times New Roman"/>
              </a:rPr>
              <a:t>data set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guidance of (</a:t>
            </a:r>
            <a:r>
              <a:rPr sz="2000" b="1" spc="-5" dirty="0">
                <a:latin typeface="Times New Roman"/>
                <a:cs typeface="Times New Roman"/>
              </a:rPr>
              <a:t>trainer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b="1" dirty="0">
                <a:latin typeface="Times New Roman"/>
                <a:cs typeface="Times New Roman"/>
              </a:rPr>
              <a:t>teacher </a:t>
            </a:r>
            <a:r>
              <a:rPr sz="2000" spc="-10" dirty="0">
                <a:latin typeface="Times New Roman"/>
                <a:cs typeface="Times New Roman"/>
              </a:rPr>
              <a:t>or  </a:t>
            </a:r>
            <a:r>
              <a:rPr sz="2000" b="1" dirty="0">
                <a:latin typeface="Times New Roman"/>
                <a:cs typeface="Times New Roman"/>
              </a:rPr>
              <a:t>supervisor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trained model or machine is presented with test data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to   </a:t>
            </a:r>
            <a:r>
              <a:rPr sz="2000" dirty="0">
                <a:latin typeface="Times New Roman"/>
                <a:cs typeface="Times New Roman"/>
              </a:rPr>
              <a:t>verify the result of the training and </a:t>
            </a:r>
            <a:r>
              <a:rPr sz="2000" spc="-5" dirty="0">
                <a:latin typeface="Times New Roman"/>
                <a:cs typeface="Times New Roman"/>
              </a:rPr>
              <a:t>measure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After that, trained model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provided 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new </a:t>
            </a:r>
            <a:r>
              <a:rPr sz="2000" dirty="0">
                <a:latin typeface="Times New Roman"/>
                <a:cs typeface="Times New Roman"/>
              </a:rPr>
              <a:t>set of data  for </a:t>
            </a:r>
            <a:r>
              <a:rPr sz="2000" spc="-5" dirty="0">
                <a:latin typeface="Times New Roman"/>
                <a:cs typeface="Times New Roman"/>
              </a:rPr>
              <a:t>prediction.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trained machine or model determines which label the  </a:t>
            </a:r>
            <a:r>
              <a:rPr sz="2000" dirty="0">
                <a:latin typeface="Times New Roman"/>
                <a:cs typeface="Times New Roman"/>
              </a:rPr>
              <a:t>new data belongs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the basis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prior given training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75129" y="569722"/>
            <a:ext cx="4757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How </a:t>
            </a:r>
            <a:r>
              <a:rPr sz="2800" dirty="0"/>
              <a:t>S</a:t>
            </a:r>
            <a:r>
              <a:rPr dirty="0"/>
              <a:t>upervised Learning Works</a:t>
            </a:r>
            <a:r>
              <a:rPr spc="-100" dirty="0"/>
              <a:t> </a:t>
            </a:r>
            <a:r>
              <a:rPr dirty="0"/>
              <a:t>?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36803" y="1470151"/>
            <a:ext cx="455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3792854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ase-I</a:t>
            </a:r>
            <a:r>
              <a:rPr sz="20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(Lear</a:t>
            </a:r>
            <a:r>
              <a:rPr sz="2000" spc="10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ing</a:t>
            </a:r>
            <a:r>
              <a:rPr sz="20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Training</a:t>
            </a:r>
            <a:r>
              <a:rPr sz="2000" spc="-3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of	Mo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803" y="2238248"/>
            <a:ext cx="97853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Training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(labelled)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8028" y="2238248"/>
            <a:ext cx="1088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Pre-processing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1129" y="2238248"/>
            <a:ext cx="1644014" cy="66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Learning or</a:t>
            </a:r>
            <a:r>
              <a:rPr sz="1400" spc="-9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Training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(using supervised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method)</a:t>
            </a:r>
            <a:endParaRPr sz="1200">
              <a:latin typeface="Times New Roman"/>
              <a:cs typeface="Times New Roman"/>
            </a:endParaRPr>
          </a:p>
          <a:p>
            <a:pPr marR="31750" algn="ctr">
              <a:lnSpc>
                <a:spcPct val="100000"/>
              </a:lnSpc>
              <a:spcBef>
                <a:spcPts val="434"/>
              </a:spcBef>
            </a:pPr>
            <a:r>
              <a:rPr sz="1200" spc="-5" dirty="0">
                <a:latin typeface="Times New Roman"/>
                <a:cs typeface="Times New Roman"/>
              </a:rPr>
              <a:t>supervisor 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-5" dirty="0">
                <a:latin typeface="Times New Roman"/>
                <a:cs typeface="Times New Roman"/>
              </a:rPr>
              <a:t>here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0977" y="2238248"/>
            <a:ext cx="1548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Testing 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6803" y="2960877"/>
            <a:ext cx="7360284" cy="3204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Training data: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Labelled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44450">
              <a:lnSpc>
                <a:spcPct val="100699"/>
              </a:lnSpc>
            </a:pPr>
            <a:r>
              <a:rPr sz="2000" spc="-5" dirty="0">
                <a:latin typeface="Times New Roman"/>
                <a:cs typeface="Times New Roman"/>
              </a:rPr>
              <a:t>Pre-processing: </a:t>
            </a:r>
            <a:r>
              <a:rPr sz="1600" spc="-5" dirty="0">
                <a:latin typeface="Times New Roman"/>
                <a:cs typeface="Times New Roman"/>
              </a:rPr>
              <a:t>Normalization, dimension reduction, </a:t>
            </a:r>
            <a:r>
              <a:rPr sz="1600" spc="-10" dirty="0">
                <a:latin typeface="Times New Roman"/>
                <a:cs typeface="Times New Roman"/>
              </a:rPr>
              <a:t>image </a:t>
            </a:r>
            <a:r>
              <a:rPr sz="1600" spc="-5" dirty="0">
                <a:latin typeface="Times New Roman"/>
                <a:cs typeface="Times New Roman"/>
              </a:rPr>
              <a:t>processing such as noise  </a:t>
            </a:r>
            <a:r>
              <a:rPr sz="1600" spc="-10" dirty="0">
                <a:latin typeface="Times New Roman"/>
                <a:cs typeface="Times New Roman"/>
              </a:rPr>
              <a:t>removal, </a:t>
            </a:r>
            <a:r>
              <a:rPr sz="1600" spc="-5" dirty="0">
                <a:latin typeface="Times New Roman"/>
                <a:cs typeface="Times New Roman"/>
              </a:rPr>
              <a:t>color </a:t>
            </a:r>
            <a:r>
              <a:rPr sz="1600" spc="-10" dirty="0">
                <a:latin typeface="Times New Roman"/>
                <a:cs typeface="Times New Roman"/>
              </a:rPr>
              <a:t>image </a:t>
            </a:r>
            <a:r>
              <a:rPr sz="1600" spc="-5" dirty="0">
                <a:latin typeface="Times New Roman"/>
                <a:cs typeface="Times New Roman"/>
              </a:rPr>
              <a:t>into grayscale </a:t>
            </a:r>
            <a:r>
              <a:rPr sz="1600" spc="-10" dirty="0">
                <a:latin typeface="Times New Roman"/>
                <a:cs typeface="Times New Roman"/>
              </a:rPr>
              <a:t>image</a:t>
            </a:r>
            <a:r>
              <a:rPr sz="1600" spc="229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conversion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 marR="140335">
              <a:lnSpc>
                <a:spcPct val="100699"/>
              </a:lnSpc>
              <a:spcBef>
                <a:spcPts val="1230"/>
              </a:spcBef>
            </a:pPr>
            <a:r>
              <a:rPr sz="2000" dirty="0">
                <a:latin typeface="Times New Roman"/>
                <a:cs typeface="Times New Roman"/>
              </a:rPr>
              <a:t>Learning or Training: </a:t>
            </a:r>
            <a:r>
              <a:rPr sz="1600" spc="-5" dirty="0">
                <a:latin typeface="Times New Roman"/>
                <a:cs typeface="Times New Roman"/>
              </a:rPr>
              <a:t>Learning or Training of Model or Machine using Supervised  leaning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method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latin typeface="Times New Roman"/>
                <a:cs typeface="Times New Roman"/>
              </a:rPr>
              <a:t>Testing or Validation: </a:t>
            </a:r>
            <a:r>
              <a:rPr sz="1600" spc="-5" dirty="0">
                <a:latin typeface="Times New Roman"/>
                <a:cs typeface="Times New Roman"/>
              </a:rPr>
              <a:t>Cross verify training of Model or Machine whether Model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600" spc="-10" dirty="0">
                <a:latin typeface="Times New Roman"/>
                <a:cs typeface="Times New Roman"/>
              </a:rPr>
              <a:t>machine </a:t>
            </a:r>
            <a:r>
              <a:rPr sz="1600" spc="-5" dirty="0">
                <a:latin typeface="Times New Roman"/>
                <a:cs typeface="Times New Roman"/>
              </a:rPr>
              <a:t>is correctly trained (learned) or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not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36420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5435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90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90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90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7891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9065675-8B06-4984-8E6F-8557F326091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88845" y="569722"/>
            <a:ext cx="47282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How </a:t>
            </a:r>
            <a:r>
              <a:rPr spc="-5" dirty="0"/>
              <a:t>Supervised </a:t>
            </a:r>
            <a:r>
              <a:rPr dirty="0"/>
              <a:t>Learning Works</a:t>
            </a:r>
            <a:r>
              <a:rPr spc="-45" dirty="0"/>
              <a:t> </a:t>
            </a:r>
            <a:r>
              <a:rPr dirty="0"/>
              <a:t>?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36803" y="1470151"/>
            <a:ext cx="2554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Phase-II</a:t>
            </a:r>
            <a:r>
              <a:rPr sz="2000" spc="434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(Prediction)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8104" y="2634488"/>
            <a:ext cx="7042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Times New Roman"/>
                <a:cs typeface="Times New Roman"/>
              </a:rPr>
              <a:t>New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4765" y="2634488"/>
            <a:ext cx="10890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Trained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Model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63917" y="2634488"/>
            <a:ext cx="10375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Predicted</a:t>
            </a:r>
            <a:r>
              <a:rPr sz="1400" spc="-10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6803" y="3728973"/>
            <a:ext cx="7949997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New data: </a:t>
            </a:r>
            <a:r>
              <a:rPr sz="2000" spc="-5" dirty="0">
                <a:latin typeface="Times New Roman"/>
                <a:cs typeface="Times New Roman"/>
              </a:rPr>
              <a:t>actual data or real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Trained Model: </a:t>
            </a:r>
            <a:r>
              <a:rPr sz="2000" spc="-5" dirty="0">
                <a:latin typeface="Times New Roman"/>
                <a:cs typeface="Times New Roman"/>
              </a:rPr>
              <a:t>Model or </a:t>
            </a:r>
            <a:r>
              <a:rPr sz="2000" spc="-10" dirty="0">
                <a:latin typeface="Times New Roman"/>
                <a:cs typeface="Times New Roman"/>
              </a:rPr>
              <a:t>machine </a:t>
            </a:r>
            <a:r>
              <a:rPr sz="2000" spc="-5" dirty="0">
                <a:latin typeface="Times New Roman"/>
                <a:cs typeface="Times New Roman"/>
              </a:rPr>
              <a:t>that took training in 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phase-I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Predicted data: </a:t>
            </a:r>
            <a:r>
              <a:rPr sz="2000" spc="-5" dirty="0">
                <a:latin typeface="Times New Roman"/>
                <a:cs typeface="Times New Roman"/>
              </a:rPr>
              <a:t>It is output or response of problem to be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solved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5411" y="274320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1328" y="274320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C379E24-B4C2-4149-B513-92B1D54BFDB1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32</a:t>
            </a:fld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02967" y="569722"/>
            <a:ext cx="51365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Applications of </a:t>
            </a:r>
            <a:r>
              <a:rPr spc="-5" dirty="0"/>
              <a:t>Supervised</a:t>
            </a:r>
            <a:r>
              <a:rPr spc="20" dirty="0"/>
              <a:t> </a:t>
            </a:r>
            <a:r>
              <a:rPr dirty="0"/>
              <a:t>Learning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C675E59-86C6-4909-B650-D1F7E4DB6444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42315" y="1473200"/>
            <a:ext cx="7981315" cy="1619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Supervised machine learning algorithms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broadly divided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spc="-5" dirty="0">
                <a:latin typeface="Times New Roman"/>
                <a:cs typeface="Times New Roman"/>
              </a:rPr>
              <a:t>two  types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Classification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Regression.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12896" y="547573"/>
            <a:ext cx="179006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Classifica</a:t>
            </a:r>
            <a:r>
              <a:rPr spc="5" dirty="0"/>
              <a:t>t</a:t>
            </a:r>
            <a:r>
              <a:rPr dirty="0"/>
              <a:t>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F1473FD-7962-44A0-B813-400E4BA909B1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43229" y="1582927"/>
            <a:ext cx="7979409" cy="3899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619885" algn="l"/>
                <a:tab pos="2586355" algn="l"/>
                <a:tab pos="3568700" algn="l"/>
                <a:tab pos="4086860" algn="l"/>
                <a:tab pos="5081905" algn="l"/>
                <a:tab pos="6247765" algn="l"/>
                <a:tab pos="6496050" algn="l"/>
                <a:tab pos="7127240" algn="l"/>
                <a:tab pos="7755255" algn="l"/>
              </a:tabLst>
            </a:pPr>
            <a:r>
              <a:rPr sz="2000" dirty="0">
                <a:latin typeface="Times New Roman"/>
                <a:cs typeface="Times New Roman"/>
              </a:rPr>
              <a:t>Supe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sed	le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rni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g	pr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blem	that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nvo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ves	p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di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a	class	l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bel	</a:t>
            </a:r>
            <a:r>
              <a:rPr sz="2000" spc="-10" dirty="0">
                <a:latin typeface="Times New Roman"/>
                <a:cs typeface="Times New Roman"/>
              </a:rPr>
              <a:t>or  </a:t>
            </a:r>
            <a:r>
              <a:rPr sz="2000" dirty="0">
                <a:latin typeface="Times New Roman"/>
                <a:cs typeface="Times New Roman"/>
              </a:rPr>
              <a:t>category such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“Red” or “blue” or “disease” and “no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disease”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Ex.</a:t>
            </a:r>
          </a:p>
          <a:p>
            <a:pPr marL="756285" lvl="1" indent="-287655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Decision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Tree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Naive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Bayes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ANN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KNN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9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SVM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Logistic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Random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Forest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655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Stochastic Gradient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Descent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21582" y="617982"/>
            <a:ext cx="1449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Regress</a:t>
            </a:r>
            <a:r>
              <a:rPr dirty="0"/>
              <a:t>i</a:t>
            </a:r>
            <a:r>
              <a:rPr spc="-5" dirty="0"/>
              <a:t>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6860A1D-16A4-43A2-8C9D-BC5BA9AB901F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12723" y="1364995"/>
            <a:ext cx="7978775" cy="392479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Supervised learning </a:t>
            </a:r>
            <a:r>
              <a:rPr sz="2000" dirty="0">
                <a:latin typeface="Times New Roman"/>
                <a:cs typeface="Times New Roman"/>
              </a:rPr>
              <a:t>problem that </a:t>
            </a:r>
            <a:r>
              <a:rPr sz="2000" spc="-5" dirty="0">
                <a:latin typeface="Times New Roman"/>
                <a:cs typeface="Times New Roman"/>
              </a:rPr>
              <a:t>involves predicting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numerical label or  </a:t>
            </a:r>
            <a:r>
              <a:rPr sz="2000" dirty="0">
                <a:latin typeface="Times New Roman"/>
                <a:cs typeface="Times New Roman"/>
              </a:rPr>
              <a:t>real value such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“dollars” or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“weight”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Ex.</a:t>
            </a: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Linear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Logistic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Times New Roman"/>
                <a:cs typeface="Times New Roman"/>
              </a:rPr>
              <a:t>Polynomial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Stepwise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Ridge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Lasso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ElasticNet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regression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2873" y="620014"/>
            <a:ext cx="3083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Unsupervised</a:t>
            </a:r>
            <a:r>
              <a:rPr spc="-35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A572FA83-ECA2-48DD-B571-F54A6E4844F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436877"/>
            <a:ext cx="7982584" cy="3178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Unsupervised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which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endParaRPr sz="20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using </a:t>
            </a:r>
            <a:r>
              <a:rPr sz="2000" b="1" dirty="0">
                <a:latin typeface="Times New Roman"/>
                <a:cs typeface="Times New Roman"/>
              </a:rPr>
              <a:t>Un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b="1" dirty="0">
                <a:latin typeface="Times New Roman"/>
                <a:cs typeface="Times New Roman"/>
              </a:rPr>
              <a:t>labelled </a:t>
            </a:r>
            <a:r>
              <a:rPr sz="2000" dirty="0">
                <a:latin typeface="Times New Roman"/>
                <a:cs typeface="Times New Roman"/>
              </a:rPr>
              <a:t>training data set with </a:t>
            </a:r>
            <a:r>
              <a:rPr sz="2000" b="1" dirty="0">
                <a:latin typeface="Times New Roman"/>
                <a:cs typeface="Times New Roman"/>
              </a:rPr>
              <a:t>No guidance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supervision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Then the </a:t>
            </a:r>
            <a:r>
              <a:rPr sz="2000" spc="-5" dirty="0">
                <a:latin typeface="Times New Roman"/>
                <a:cs typeface="Times New Roman"/>
              </a:rPr>
              <a:t>trained model or machine is presented with test data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to verify  </a:t>
            </a:r>
            <a:r>
              <a:rPr sz="2000" dirty="0">
                <a:latin typeface="Times New Roman"/>
                <a:cs typeface="Times New Roman"/>
              </a:rPr>
              <a:t>the result of the training and </a:t>
            </a:r>
            <a:r>
              <a:rPr sz="2000" spc="-5" dirty="0">
                <a:latin typeface="Times New Roman"/>
                <a:cs typeface="Times New Roman"/>
              </a:rPr>
              <a:t>measure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31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After that, trained model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machine is provided with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new </a:t>
            </a:r>
            <a:r>
              <a:rPr sz="2000" dirty="0">
                <a:latin typeface="Times New Roman"/>
                <a:cs typeface="Times New Roman"/>
              </a:rPr>
              <a:t>set of data </a:t>
            </a:r>
            <a:r>
              <a:rPr sz="2000" spc="-5" dirty="0">
                <a:latin typeface="Times New Roman"/>
                <a:cs typeface="Times New Roman"/>
              </a:rPr>
              <a:t>for  prediction. The trained machine </a:t>
            </a:r>
            <a:r>
              <a:rPr sz="2000" dirty="0">
                <a:latin typeface="Times New Roman"/>
                <a:cs typeface="Times New Roman"/>
              </a:rPr>
              <a:t>or </a:t>
            </a:r>
            <a:r>
              <a:rPr sz="2000" spc="-5" dirty="0">
                <a:latin typeface="Times New Roman"/>
                <a:cs typeface="Times New Roman"/>
              </a:rPr>
              <a:t>model determines which label the new  </a:t>
            </a:r>
            <a:r>
              <a:rPr sz="2000" dirty="0">
                <a:latin typeface="Times New Roman"/>
                <a:cs typeface="Times New Roman"/>
              </a:rPr>
              <a:t>data belongs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(on </a:t>
            </a:r>
            <a:r>
              <a:rPr sz="2000" spc="-5" dirty="0">
                <a:latin typeface="Times New Roman"/>
                <a:cs typeface="Times New Roman"/>
              </a:rPr>
              <a:t>the basis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prior given</a:t>
            </a:r>
            <a:r>
              <a:rPr sz="2000" dirty="0">
                <a:latin typeface="Times New Roman"/>
                <a:cs typeface="Times New Roman"/>
              </a:rPr>
              <a:t> training)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7008" y="569722"/>
            <a:ext cx="5153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How </a:t>
            </a:r>
            <a:r>
              <a:rPr sz="2800" dirty="0"/>
              <a:t>Uns</a:t>
            </a:r>
            <a:r>
              <a:rPr dirty="0"/>
              <a:t>upervised Learning Works</a:t>
            </a:r>
            <a:r>
              <a:rPr spc="-95" dirty="0"/>
              <a:t> </a:t>
            </a:r>
            <a:r>
              <a:rPr dirty="0"/>
              <a:t>?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36803" y="1470151"/>
            <a:ext cx="45554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3792854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h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ase-I</a:t>
            </a:r>
            <a:r>
              <a:rPr sz="2000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(Lear</a:t>
            </a:r>
            <a:r>
              <a:rPr sz="2000" spc="10" dirty="0">
                <a:solidFill>
                  <a:srgbClr val="990000"/>
                </a:solidFill>
                <a:latin typeface="Times New Roman"/>
                <a:cs typeface="Times New Roman"/>
              </a:rPr>
              <a:t>n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ing</a:t>
            </a:r>
            <a:r>
              <a:rPr sz="2000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or</a:t>
            </a:r>
            <a:r>
              <a:rPr sz="2000" spc="-1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Training</a:t>
            </a:r>
            <a:r>
              <a:rPr sz="2000" spc="-3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of	Mo</a:t>
            </a: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d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e</a:t>
            </a: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l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803" y="2238248"/>
            <a:ext cx="978535" cy="42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Training</a:t>
            </a:r>
            <a:r>
              <a:rPr sz="1400" spc="-10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data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(un-labelled)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88028" y="2238248"/>
            <a:ext cx="1088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Pre-processing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6296" y="2238248"/>
            <a:ext cx="1880235" cy="661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083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Learning or</a:t>
            </a:r>
            <a:r>
              <a:rPr sz="1400" spc="-9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Training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Times New Roman"/>
                <a:cs typeface="Times New Roman"/>
              </a:rPr>
              <a:t>(using Un-supervised </a:t>
            </a:r>
            <a:r>
              <a:rPr sz="1200" dirty="0">
                <a:latin typeface="Times New Roman"/>
                <a:cs typeface="Times New Roman"/>
              </a:rPr>
              <a:t>method)</a:t>
            </a:r>
            <a:endParaRPr sz="1200">
              <a:latin typeface="Times New Roman"/>
              <a:cs typeface="Times New Roman"/>
            </a:endParaRPr>
          </a:p>
          <a:p>
            <a:pPr marL="365125">
              <a:lnSpc>
                <a:spcPct val="100000"/>
              </a:lnSpc>
              <a:spcBef>
                <a:spcPts val="434"/>
              </a:spcBef>
            </a:pPr>
            <a:r>
              <a:rPr sz="1200" spc="-5" dirty="0">
                <a:latin typeface="Times New Roman"/>
                <a:cs typeface="Times New Roman"/>
              </a:rPr>
              <a:t>No supervisor is here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10977" y="2238248"/>
            <a:ext cx="15481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Testing or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Validation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400" y="2960877"/>
            <a:ext cx="8534399" cy="34113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Training data: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Un-labelled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 marR="194310" algn="just">
              <a:lnSpc>
                <a:spcPct val="100699"/>
              </a:lnSpc>
            </a:pPr>
            <a:r>
              <a:rPr sz="2000" spc="-5" dirty="0">
                <a:latin typeface="Times New Roman"/>
                <a:cs typeface="Times New Roman"/>
              </a:rPr>
              <a:t>Pre-processing: Normalization, dimension reduction, </a:t>
            </a:r>
            <a:r>
              <a:rPr sz="2000" spc="-1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processing such as noise  </a:t>
            </a:r>
            <a:r>
              <a:rPr sz="2000" spc="-10" dirty="0">
                <a:latin typeface="Times New Roman"/>
                <a:cs typeface="Times New Roman"/>
              </a:rPr>
              <a:t>removal, </a:t>
            </a:r>
            <a:r>
              <a:rPr sz="2000" spc="-5" dirty="0">
                <a:latin typeface="Times New Roman"/>
                <a:cs typeface="Times New Roman"/>
              </a:rPr>
              <a:t>color </a:t>
            </a:r>
            <a:r>
              <a:rPr sz="2000" spc="-1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into grayscale </a:t>
            </a:r>
            <a:r>
              <a:rPr sz="2000" spc="-10" dirty="0">
                <a:latin typeface="Times New Roman"/>
                <a:cs typeface="Times New Roman"/>
              </a:rPr>
              <a:t>image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conversion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699"/>
              </a:lnSpc>
              <a:spcBef>
                <a:spcPts val="1230"/>
              </a:spcBef>
            </a:pPr>
            <a:r>
              <a:rPr sz="2000" dirty="0">
                <a:latin typeface="Times New Roman"/>
                <a:cs typeface="Times New Roman"/>
              </a:rPr>
              <a:t>Learning or Training: </a:t>
            </a:r>
            <a:r>
              <a:rPr sz="2000" spc="-5" dirty="0">
                <a:latin typeface="Times New Roman"/>
                <a:cs typeface="Times New Roman"/>
              </a:rPr>
              <a:t>Learning or Training of Model or Machine using </a:t>
            </a:r>
            <a:r>
              <a:rPr sz="2000" dirty="0">
                <a:latin typeface="Times New Roman"/>
                <a:cs typeface="Times New Roman"/>
              </a:rPr>
              <a:t>Un-supervised  </a:t>
            </a:r>
            <a:r>
              <a:rPr sz="2000" spc="-5" dirty="0">
                <a:latin typeface="Times New Roman"/>
                <a:cs typeface="Times New Roman"/>
              </a:rPr>
              <a:t>leaning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245"/>
              </a:spcBef>
            </a:pPr>
            <a:r>
              <a:rPr sz="2000" dirty="0">
                <a:latin typeface="Times New Roman"/>
                <a:cs typeface="Times New Roman"/>
              </a:rPr>
              <a:t>Testing or Validation: </a:t>
            </a:r>
            <a:r>
              <a:rPr sz="2000" spc="-5" dirty="0">
                <a:latin typeface="Times New Roman"/>
                <a:cs typeface="Times New Roman"/>
              </a:rPr>
              <a:t>Cross verify training of Model or Machine whether Model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or</a:t>
            </a:r>
            <a:endParaRPr sz="2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2000" spc="-10" dirty="0">
                <a:latin typeface="Times New Roman"/>
                <a:cs typeface="Times New Roman"/>
              </a:rPr>
              <a:t>machine </a:t>
            </a:r>
            <a:r>
              <a:rPr sz="2000" spc="-5" dirty="0">
                <a:latin typeface="Times New Roman"/>
                <a:cs typeface="Times New Roman"/>
              </a:rPr>
              <a:t>is correctly trained (learned) or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not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36420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55435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90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90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90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707891" y="233172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85C4B2F-864B-4D14-9795-B7D658BEBE8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19680" y="569722"/>
            <a:ext cx="50679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How </a:t>
            </a:r>
            <a:r>
              <a:rPr spc="-5" dirty="0"/>
              <a:t>Unsupervised </a:t>
            </a:r>
            <a:r>
              <a:rPr dirty="0"/>
              <a:t>Learning Works</a:t>
            </a:r>
            <a:r>
              <a:rPr spc="-35" dirty="0"/>
              <a:t> </a:t>
            </a:r>
            <a:r>
              <a:rPr dirty="0"/>
              <a:t>?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736803" y="1470151"/>
            <a:ext cx="25546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Phase-II</a:t>
            </a:r>
            <a:r>
              <a:rPr sz="2000" spc="434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(Prediction)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1997" y="2623502"/>
            <a:ext cx="1253414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New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24765" y="2634488"/>
            <a:ext cx="156656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Trained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163916" y="2634488"/>
            <a:ext cx="1760883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Predicted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36803" y="3728973"/>
            <a:ext cx="8026197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New data: </a:t>
            </a:r>
            <a:r>
              <a:rPr sz="2000" spc="-5" dirty="0">
                <a:latin typeface="Times New Roman"/>
                <a:cs typeface="Times New Roman"/>
              </a:rPr>
              <a:t>actual data or real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problem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Trained Model: </a:t>
            </a:r>
            <a:r>
              <a:rPr sz="2000" spc="-5" dirty="0">
                <a:latin typeface="Times New Roman"/>
                <a:cs typeface="Times New Roman"/>
              </a:rPr>
              <a:t>Model or </a:t>
            </a:r>
            <a:r>
              <a:rPr sz="2000" spc="-10" dirty="0">
                <a:latin typeface="Times New Roman"/>
                <a:cs typeface="Times New Roman"/>
              </a:rPr>
              <a:t>machine </a:t>
            </a:r>
            <a:r>
              <a:rPr sz="2000" spc="-5" dirty="0">
                <a:latin typeface="Times New Roman"/>
                <a:cs typeface="Times New Roman"/>
              </a:rPr>
              <a:t>that took training in the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phase-I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Predicted data: </a:t>
            </a:r>
            <a:r>
              <a:rPr sz="2000" spc="-5" dirty="0">
                <a:latin typeface="Times New Roman"/>
                <a:cs typeface="Times New Roman"/>
              </a:rPr>
              <a:t>It is output or response of problem to be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solved</a:t>
            </a:r>
            <a:r>
              <a:rPr lang="en-US" sz="2000" spc="-5" dirty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915411" y="274320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91328" y="2743200"/>
            <a:ext cx="504190" cy="76200"/>
          </a:xfrm>
          <a:custGeom>
            <a:avLst/>
            <a:gdLst/>
            <a:ahLst/>
            <a:cxnLst/>
            <a:rect l="l" t="t" r="r" b="b"/>
            <a:pathLst>
              <a:path w="504189" h="76200">
                <a:moveTo>
                  <a:pt x="427863" y="0"/>
                </a:moveTo>
                <a:lnTo>
                  <a:pt x="427863" y="76200"/>
                </a:lnTo>
                <a:lnTo>
                  <a:pt x="491363" y="44450"/>
                </a:lnTo>
                <a:lnTo>
                  <a:pt x="440563" y="44450"/>
                </a:lnTo>
                <a:lnTo>
                  <a:pt x="440563" y="31750"/>
                </a:lnTo>
                <a:lnTo>
                  <a:pt x="491363" y="31750"/>
                </a:lnTo>
                <a:lnTo>
                  <a:pt x="427863" y="0"/>
                </a:lnTo>
                <a:close/>
              </a:path>
              <a:path w="504189" h="76200">
                <a:moveTo>
                  <a:pt x="427863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427863" y="44450"/>
                </a:lnTo>
                <a:lnTo>
                  <a:pt x="427863" y="31750"/>
                </a:lnTo>
                <a:close/>
              </a:path>
              <a:path w="504189" h="76200">
                <a:moveTo>
                  <a:pt x="491363" y="31750"/>
                </a:moveTo>
                <a:lnTo>
                  <a:pt x="440563" y="31750"/>
                </a:lnTo>
                <a:lnTo>
                  <a:pt x="440563" y="44450"/>
                </a:lnTo>
                <a:lnTo>
                  <a:pt x="491363" y="44450"/>
                </a:lnTo>
                <a:lnTo>
                  <a:pt x="504063" y="38100"/>
                </a:lnTo>
                <a:lnTo>
                  <a:pt x="491363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E67A643-B188-4B3B-A867-599668CB889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10610" y="547573"/>
            <a:ext cx="3083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Unsupervised</a:t>
            </a:r>
            <a:r>
              <a:rPr spc="-50" dirty="0"/>
              <a:t> </a:t>
            </a:r>
            <a:r>
              <a:rPr spc="-5"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87C19FD-FBC7-46CA-8A12-BD7D759DCD1D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258570"/>
            <a:ext cx="7982584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allows the model to work on </a:t>
            </a:r>
            <a:r>
              <a:rPr sz="2000" b="1" spc="-10" dirty="0">
                <a:latin typeface="Times New Roman"/>
                <a:cs typeface="Times New Roman"/>
              </a:rPr>
              <a:t>its </a:t>
            </a:r>
            <a:r>
              <a:rPr sz="2000" b="1" dirty="0">
                <a:latin typeface="Times New Roman"/>
                <a:cs typeface="Times New Roman"/>
              </a:rPr>
              <a:t>own </a:t>
            </a:r>
            <a:r>
              <a:rPr sz="2000" b="1" spc="-5" dirty="0">
                <a:latin typeface="Times New Roman"/>
                <a:cs typeface="Times New Roman"/>
              </a:rPr>
              <a:t>devises </a:t>
            </a:r>
            <a:r>
              <a:rPr sz="2000" b="1" dirty="0">
                <a:latin typeface="Times New Roman"/>
                <a:cs typeface="Times New Roman"/>
              </a:rPr>
              <a:t>to </a:t>
            </a:r>
            <a:r>
              <a:rPr sz="2000" b="1" spc="-5" dirty="0">
                <a:latin typeface="Times New Roman"/>
                <a:cs typeface="Times New Roman"/>
              </a:rPr>
              <a:t>discover patterns </a:t>
            </a:r>
            <a:r>
              <a:rPr sz="2000" b="1" dirty="0">
                <a:latin typeface="Times New Roman"/>
                <a:cs typeface="Times New Roman"/>
              </a:rPr>
              <a:t>and  </a:t>
            </a:r>
            <a:r>
              <a:rPr sz="2000" b="1" spc="-5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was </a:t>
            </a:r>
            <a:r>
              <a:rPr sz="2000" spc="-5" dirty="0">
                <a:latin typeface="Times New Roman"/>
                <a:cs typeface="Times New Roman"/>
              </a:rPr>
              <a:t>previously undetected.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mainly </a:t>
            </a:r>
            <a:r>
              <a:rPr sz="2000" dirty="0">
                <a:latin typeface="Times New Roman"/>
                <a:cs typeface="Times New Roman"/>
              </a:rPr>
              <a:t>deals </a:t>
            </a:r>
            <a:r>
              <a:rPr sz="2000" spc="-5" dirty="0">
                <a:latin typeface="Times New Roman"/>
                <a:cs typeface="Times New Roman"/>
              </a:rPr>
              <a:t>with un-  labelled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instance, suppose 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given an </a:t>
            </a:r>
            <a:r>
              <a:rPr sz="2000" spc="-10" dirty="0">
                <a:latin typeface="Times New Roman"/>
                <a:cs typeface="Times New Roman"/>
              </a:rPr>
              <a:t>image </a:t>
            </a:r>
            <a:r>
              <a:rPr sz="2000" spc="-5" dirty="0">
                <a:latin typeface="Times New Roman"/>
                <a:cs typeface="Times New Roman"/>
              </a:rPr>
              <a:t>having both dogs and </a:t>
            </a:r>
            <a:r>
              <a:rPr sz="2000" spc="-10" dirty="0">
                <a:latin typeface="Times New Roman"/>
                <a:cs typeface="Times New Roman"/>
              </a:rPr>
              <a:t>cats  </a:t>
            </a:r>
            <a:r>
              <a:rPr sz="2000" spc="-5" dirty="0">
                <a:latin typeface="Times New Roman"/>
                <a:cs typeface="Times New Roman"/>
              </a:rPr>
              <a:t>which have not seen ever. Thus the model has no idea about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features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dogs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cats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131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can categorize them according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their similarities, patterns, and  </a:t>
            </a:r>
            <a:r>
              <a:rPr sz="2000" dirty="0">
                <a:latin typeface="Times New Roman"/>
                <a:cs typeface="Times New Roman"/>
              </a:rPr>
              <a:t>differences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0745" y="763600"/>
            <a:ext cx="3749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</a:t>
            </a:r>
            <a:r>
              <a:rPr spc="-5" dirty="0"/>
              <a:t>Learning</a:t>
            </a:r>
            <a:r>
              <a:rPr spc="-55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CE9EE62-31EA-466A-A02F-80653799300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90473" y="1653032"/>
            <a:ext cx="7916545" cy="417258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4965" marR="7620" indent="-342900" algn="just">
              <a:lnSpc>
                <a:spcPts val="2160"/>
              </a:lnSpc>
              <a:spcBef>
                <a:spcPts val="37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employs various </a:t>
            </a:r>
            <a:r>
              <a:rPr sz="2000" dirty="0">
                <a:latin typeface="Times New Roman"/>
                <a:cs typeface="Times New Roman"/>
              </a:rPr>
              <a:t>approaches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teach computers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spc="-5" dirty="0">
                <a:latin typeface="Times New Roman"/>
                <a:cs typeface="Times New Roman"/>
              </a:rPr>
              <a:t>accomplish tasks </a:t>
            </a:r>
            <a:r>
              <a:rPr sz="2000" dirty="0">
                <a:latin typeface="Times New Roman"/>
                <a:cs typeface="Times New Roman"/>
              </a:rPr>
              <a:t>where no fully satisfactory algorithm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available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simple </a:t>
            </a:r>
            <a:r>
              <a:rPr sz="2000" spc="-10" dirty="0">
                <a:latin typeface="Times New Roman"/>
                <a:cs typeface="Times New Roman"/>
              </a:rPr>
              <a:t>tasks </a:t>
            </a:r>
            <a:r>
              <a:rPr sz="2000" spc="-5" dirty="0">
                <a:latin typeface="Times New Roman"/>
                <a:cs typeface="Times New Roman"/>
              </a:rPr>
              <a:t>assigned to computers, it is possible to </a:t>
            </a:r>
            <a:r>
              <a:rPr sz="2000" dirty="0">
                <a:latin typeface="Times New Roman"/>
                <a:cs typeface="Times New Roman"/>
              </a:rPr>
              <a:t>program  </a:t>
            </a:r>
            <a:r>
              <a:rPr sz="2000" spc="-5" dirty="0">
                <a:latin typeface="Times New Roman"/>
                <a:cs typeface="Times New Roman"/>
              </a:rPr>
              <a:t>algorithms telling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how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execute all steps required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solve  </a:t>
            </a:r>
            <a:r>
              <a:rPr sz="2000" dirty="0">
                <a:latin typeface="Times New Roman"/>
                <a:cs typeface="Times New Roman"/>
              </a:rPr>
              <a:t>the problem </a:t>
            </a:r>
            <a:r>
              <a:rPr sz="2000" spc="-5" dirty="0">
                <a:latin typeface="Times New Roman"/>
                <a:cs typeface="Times New Roman"/>
              </a:rPr>
              <a:t>at </a:t>
            </a:r>
            <a:r>
              <a:rPr sz="2000" dirty="0">
                <a:latin typeface="Times New Roman"/>
                <a:cs typeface="Times New Roman"/>
              </a:rPr>
              <a:t>hand; on the </a:t>
            </a:r>
            <a:r>
              <a:rPr sz="2000" spc="-5" dirty="0">
                <a:latin typeface="Times New Roman"/>
                <a:cs typeface="Times New Roman"/>
              </a:rPr>
              <a:t>computer's </a:t>
            </a:r>
            <a:r>
              <a:rPr sz="2000" dirty="0">
                <a:latin typeface="Times New Roman"/>
                <a:cs typeface="Times New Roman"/>
              </a:rPr>
              <a:t>part, no learning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more advanced tasks, it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challenging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human to manually  </a:t>
            </a:r>
            <a:r>
              <a:rPr sz="2000" dirty="0">
                <a:latin typeface="Times New Roman"/>
                <a:cs typeface="Times New Roman"/>
              </a:rPr>
              <a:t>create the needed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algorithms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4965" marR="6985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practice, </a:t>
            </a:r>
            <a:r>
              <a:rPr sz="2000" spc="-1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-10" dirty="0">
                <a:latin typeface="Times New Roman"/>
                <a:cs typeface="Times New Roman"/>
              </a:rPr>
              <a:t>turn </a:t>
            </a:r>
            <a:r>
              <a:rPr sz="2000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more effective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help the machine  develop its </a:t>
            </a:r>
            <a:r>
              <a:rPr sz="2000" dirty="0">
                <a:latin typeface="Times New Roman"/>
                <a:cs typeface="Times New Roman"/>
              </a:rPr>
              <a:t>own </a:t>
            </a:r>
            <a:r>
              <a:rPr sz="2000" spc="-5" dirty="0">
                <a:latin typeface="Times New Roman"/>
                <a:cs typeface="Times New Roman"/>
              </a:rPr>
              <a:t>algorithm, rather </a:t>
            </a:r>
            <a:r>
              <a:rPr sz="2000" spc="-10" dirty="0">
                <a:latin typeface="Times New Roman"/>
                <a:cs typeface="Times New Roman"/>
              </a:rPr>
              <a:t>than </a:t>
            </a:r>
            <a:r>
              <a:rPr sz="2000" dirty="0">
                <a:latin typeface="Times New Roman"/>
                <a:cs typeface="Times New Roman"/>
              </a:rPr>
              <a:t>having </a:t>
            </a:r>
            <a:r>
              <a:rPr sz="2000" spc="-5" dirty="0">
                <a:latin typeface="Times New Roman"/>
                <a:cs typeface="Times New Roman"/>
              </a:rPr>
              <a:t>human programmers  </a:t>
            </a:r>
            <a:r>
              <a:rPr sz="2000" dirty="0">
                <a:latin typeface="Times New Roman"/>
                <a:cs typeface="Times New Roman"/>
              </a:rPr>
              <a:t>specify every needed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step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1036" y="615188"/>
            <a:ext cx="5132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 </a:t>
            </a:r>
            <a:r>
              <a:rPr dirty="0"/>
              <a:t>of </a:t>
            </a:r>
            <a:r>
              <a:rPr spc="-5" dirty="0"/>
              <a:t>Unsupervised</a:t>
            </a:r>
            <a:r>
              <a:rPr spc="10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1FD238F-BEED-4C86-9D60-2143CFC7D7A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90499" y="1364995"/>
            <a:ext cx="7980045" cy="32015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Unsupervised machine learning algorithms </a:t>
            </a:r>
            <a:r>
              <a:rPr sz="2000" dirty="0">
                <a:latin typeface="Times New Roman"/>
                <a:cs typeface="Times New Roman"/>
              </a:rPr>
              <a:t>can be </a:t>
            </a:r>
            <a:r>
              <a:rPr sz="2000" spc="-5" dirty="0">
                <a:latin typeface="Times New Roman"/>
                <a:cs typeface="Times New Roman"/>
              </a:rPr>
              <a:t>broadly divided </a:t>
            </a:r>
            <a:r>
              <a:rPr sz="2000" spc="-10" dirty="0">
                <a:latin typeface="Times New Roman"/>
                <a:cs typeface="Times New Roman"/>
              </a:rPr>
              <a:t>into 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types: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Clustering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Dimensionality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Reduction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Association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Density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estimation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384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Visualization</a:t>
            </a:r>
            <a:endParaRPr sz="20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38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Projection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1036" y="615188"/>
            <a:ext cx="5132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Applications </a:t>
            </a:r>
            <a:r>
              <a:rPr dirty="0"/>
              <a:t>of </a:t>
            </a:r>
            <a:r>
              <a:rPr spc="-5" dirty="0"/>
              <a:t>Unsupervised</a:t>
            </a:r>
            <a:r>
              <a:rPr spc="10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3558C0F-238F-4EBD-A217-D5C95EDB7CE1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90499" y="1364995"/>
            <a:ext cx="7982584" cy="4142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715" indent="-34353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Clustering: </a:t>
            </a:r>
            <a:r>
              <a:rPr sz="2000" spc="-5" dirty="0">
                <a:latin typeface="Times New Roman"/>
                <a:cs typeface="Times New Roman"/>
              </a:rPr>
              <a:t>Unsupervised learning problem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involves finding groups  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Dimensionality Reduction: </a:t>
            </a:r>
            <a:r>
              <a:rPr sz="2000" dirty="0">
                <a:latin typeface="Times New Roman"/>
                <a:cs typeface="Times New Roman"/>
              </a:rPr>
              <a:t>Unsupervised </a:t>
            </a:r>
            <a:r>
              <a:rPr sz="2000" spc="-5" dirty="0">
                <a:latin typeface="Times New Roman"/>
                <a:cs typeface="Times New Roman"/>
              </a:rPr>
              <a:t>learning problem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reducing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variables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data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355600" marR="8255" indent="-34353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Association: </a:t>
            </a:r>
            <a:r>
              <a:rPr sz="2000" spc="-5" dirty="0">
                <a:latin typeface="Times New Roman"/>
                <a:cs typeface="Times New Roman"/>
              </a:rPr>
              <a:t>Unsupervised learning problem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identifying </a:t>
            </a:r>
            <a:r>
              <a:rPr sz="2000" dirty="0">
                <a:latin typeface="Times New Roman"/>
                <a:cs typeface="Times New Roman"/>
              </a:rPr>
              <a:t>sets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items 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data set that frequently occur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together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  <a:tab pos="356235" algn="l"/>
                <a:tab pos="1376680" algn="l"/>
                <a:tab pos="2847340" algn="l"/>
                <a:tab pos="4446270" algn="l"/>
                <a:tab pos="5480050" algn="l"/>
                <a:tab pos="6523990" algn="l"/>
                <a:tab pos="710819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Density	Estimation:	</a:t>
            </a:r>
            <a:r>
              <a:rPr sz="2000" spc="-5" dirty="0">
                <a:latin typeface="Times New Roman"/>
                <a:cs typeface="Times New Roman"/>
              </a:rPr>
              <a:t>Unsupervised	learning	problem	</a:t>
            </a:r>
            <a:r>
              <a:rPr sz="2000" dirty="0">
                <a:latin typeface="Times New Roman"/>
                <a:cs typeface="Times New Roman"/>
              </a:rPr>
              <a:t>that	</a:t>
            </a:r>
            <a:r>
              <a:rPr sz="2000" spc="-5" dirty="0">
                <a:latin typeface="Times New Roman"/>
                <a:cs typeface="Times New Roman"/>
              </a:rPr>
              <a:t>involves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summarizing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353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Visualization: </a:t>
            </a:r>
            <a:r>
              <a:rPr sz="2000" spc="-5" dirty="0">
                <a:latin typeface="Times New Roman"/>
                <a:cs typeface="Times New Roman"/>
              </a:rPr>
              <a:t>Unsupervised learning problem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involves creating plots 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5600" marR="6985" indent="-343535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Projection: </a:t>
            </a:r>
            <a:r>
              <a:rPr sz="2000" spc="-5" dirty="0">
                <a:latin typeface="Times New Roman"/>
                <a:cs typeface="Times New Roman"/>
              </a:rPr>
              <a:t>Unsupervised learning problem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involves creating lower-  </a:t>
            </a:r>
            <a:r>
              <a:rPr sz="2000" dirty="0">
                <a:latin typeface="Times New Roman"/>
                <a:cs typeface="Times New Roman"/>
              </a:rPr>
              <a:t>dimensional representations of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41929" y="498805"/>
            <a:ext cx="2964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Clustering</a:t>
            </a:r>
            <a:r>
              <a:rPr spc="-95" dirty="0"/>
              <a:t> </a:t>
            </a:r>
            <a:r>
              <a:rPr dirty="0"/>
              <a:t>Techniques</a:t>
            </a:r>
          </a:p>
        </p:txBody>
      </p:sp>
      <p:sp>
        <p:nvSpPr>
          <p:cNvPr id="8" name="object 8"/>
          <p:cNvSpPr/>
          <p:nvPr/>
        </p:nvSpPr>
        <p:spPr>
          <a:xfrm>
            <a:off x="972311" y="1334002"/>
            <a:ext cx="7343637" cy="49509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2D4EF63D-E177-4CAB-BCE5-532A295C5978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11145" y="585038"/>
            <a:ext cx="4970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Dimensionality </a:t>
            </a:r>
            <a:r>
              <a:rPr spc="-5" dirty="0"/>
              <a:t>Reduction</a:t>
            </a:r>
            <a:r>
              <a:rPr spc="-65" dirty="0"/>
              <a:t> </a:t>
            </a:r>
            <a:r>
              <a:rPr dirty="0"/>
              <a:t>Techniques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AFAA1DAB-664C-419D-AF8A-02127EF7514E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07997" y="1468602"/>
            <a:ext cx="4153535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Missing Values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Ratio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Low Variance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Filter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High </a:t>
            </a:r>
            <a:r>
              <a:rPr sz="2000" spc="-5" dirty="0">
                <a:latin typeface="Times New Roman"/>
                <a:cs typeface="Times New Roman"/>
              </a:rPr>
              <a:t>Correlation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Filter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Random </a:t>
            </a:r>
            <a:r>
              <a:rPr sz="2000" spc="-5" dirty="0">
                <a:latin typeface="Times New Roman"/>
                <a:cs typeface="Times New Roman"/>
              </a:rPr>
              <a:t>Forests/Ensemble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Trees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Principal Component Analysis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(PCA)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Backward Feature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Elimination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Forward Feature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Construction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63492" y="566420"/>
            <a:ext cx="2319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Association</a:t>
            </a:r>
            <a:r>
              <a:rPr spc="-80" dirty="0"/>
              <a:t> </a:t>
            </a:r>
            <a:r>
              <a:rPr spc="-5" dirty="0"/>
              <a:t>Rules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54E477D-EE5C-4A63-BC00-9CB7AA3005F4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543558" y="1670782"/>
            <a:ext cx="1487170" cy="148844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7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Support</a:t>
            </a: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fidence</a:t>
            </a: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Lift</a:t>
            </a: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Conviction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38094" y="571246"/>
            <a:ext cx="30664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Association</a:t>
            </a:r>
            <a:r>
              <a:rPr spc="-90" dirty="0"/>
              <a:t> </a:t>
            </a:r>
            <a:r>
              <a:rPr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2E852216-6934-4EC7-8BDF-68EEDEE0317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386332" y="1364995"/>
            <a:ext cx="5076190" cy="179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Many algorithms </a:t>
            </a:r>
            <a:r>
              <a:rPr sz="2000" dirty="0">
                <a:latin typeface="Times New Roman"/>
                <a:cs typeface="Times New Roman"/>
              </a:rPr>
              <a:t>for generating association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rules: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imes New Roman"/>
              <a:cs typeface="Times New Roman"/>
            </a:endParaRPr>
          </a:p>
          <a:p>
            <a:pPr marL="647700" indent="-229235">
              <a:lnSpc>
                <a:spcPct val="100000"/>
              </a:lnSpc>
              <a:spcBef>
                <a:spcPts val="5"/>
              </a:spcBef>
              <a:buChar char="•"/>
              <a:tabLst>
                <a:tab pos="647700" algn="l"/>
                <a:tab pos="648335" algn="l"/>
              </a:tabLst>
            </a:pPr>
            <a:r>
              <a:rPr sz="2000" dirty="0">
                <a:latin typeface="Times New Roman"/>
                <a:cs typeface="Times New Roman"/>
              </a:rPr>
              <a:t>Apriori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647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647700" algn="l"/>
                <a:tab pos="648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Eclat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  <a:p>
            <a:pPr marL="647700" indent="-229235">
              <a:lnSpc>
                <a:spcPct val="100000"/>
              </a:lnSpc>
              <a:spcBef>
                <a:spcPts val="480"/>
              </a:spcBef>
              <a:buChar char="•"/>
              <a:tabLst>
                <a:tab pos="647700" algn="l"/>
                <a:tab pos="648335" algn="l"/>
              </a:tabLst>
            </a:pPr>
            <a:r>
              <a:rPr sz="2000" dirty="0">
                <a:latin typeface="Times New Roman"/>
                <a:cs typeface="Times New Roman"/>
              </a:rPr>
              <a:t>FP-growth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9826" y="620014"/>
            <a:ext cx="323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Reinforcement</a:t>
            </a:r>
            <a:r>
              <a:rPr spc="-105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AAE843A-0F50-4097-B174-4E7F938F628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402841"/>
            <a:ext cx="7981315" cy="405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Reinforcement learning 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learning that allows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agent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decide the   </a:t>
            </a:r>
            <a:r>
              <a:rPr sz="2000" dirty="0">
                <a:latin typeface="Times New Roman"/>
                <a:cs typeface="Times New Roman"/>
              </a:rPr>
              <a:t>best </a:t>
            </a:r>
            <a:r>
              <a:rPr sz="2000" spc="-5" dirty="0">
                <a:latin typeface="Times New Roman"/>
                <a:cs typeface="Times New Roman"/>
              </a:rPr>
              <a:t>next action based on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current state by learning behaviors that will  </a:t>
            </a:r>
            <a:r>
              <a:rPr sz="2000" spc="-10" dirty="0">
                <a:latin typeface="Times New Roman"/>
                <a:cs typeface="Times New Roman"/>
              </a:rPr>
              <a:t>maximize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reward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Three </a:t>
            </a:r>
            <a:r>
              <a:rPr sz="2000" spc="-10" dirty="0">
                <a:latin typeface="Times New Roman"/>
                <a:cs typeface="Times New Roman"/>
              </a:rPr>
              <a:t>major </a:t>
            </a:r>
            <a:r>
              <a:rPr sz="2000" spc="-5" dirty="0">
                <a:latin typeface="Times New Roman"/>
                <a:cs typeface="Times New Roman"/>
              </a:rPr>
              <a:t>components make up reinforcement learning: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agent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environment</a:t>
            </a:r>
            <a:r>
              <a:rPr sz="2000" spc="-5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actions</a:t>
            </a:r>
            <a:r>
              <a:rPr sz="2000" spc="-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agent 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learner or decision-maker,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environment includes everything that the agent interacts with, and the  </a:t>
            </a:r>
            <a:r>
              <a:rPr sz="2000" dirty="0">
                <a:latin typeface="Times New Roman"/>
                <a:cs typeface="Times New Roman"/>
              </a:rPr>
              <a:t>actions are what the agent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Reinforcement learning </a:t>
            </a:r>
            <a:r>
              <a:rPr sz="2000" dirty="0">
                <a:latin typeface="Times New Roman"/>
                <a:cs typeface="Times New Roman"/>
              </a:rPr>
              <a:t>occurs </a:t>
            </a:r>
            <a:r>
              <a:rPr sz="2000" spc="-5" dirty="0">
                <a:latin typeface="Times New Roman"/>
                <a:cs typeface="Times New Roman"/>
              </a:rPr>
              <a:t>when the agent chooses actions </a:t>
            </a:r>
            <a:r>
              <a:rPr sz="2000" spc="-10" dirty="0">
                <a:latin typeface="Times New Roman"/>
                <a:cs typeface="Times New Roman"/>
              </a:rPr>
              <a:t>that  maximize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expected reward over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given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period.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easiest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achieve when the agent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working within a sound policy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79826" y="620014"/>
            <a:ext cx="323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Reinforcement</a:t>
            </a:r>
            <a:r>
              <a:rPr spc="-105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B1EAF46-0451-495A-ABF4-1CE12E4545E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402841"/>
            <a:ext cx="7982584" cy="3928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992630" algn="l"/>
                <a:tab pos="2952750" algn="l"/>
                <a:tab pos="4025900" algn="l"/>
                <a:tab pos="4266565" algn="l"/>
                <a:tab pos="4886960" algn="l"/>
                <a:tab pos="5228590" algn="l"/>
                <a:tab pos="6299835" algn="l"/>
                <a:tab pos="7051675" algn="l"/>
                <a:tab pos="7419975" algn="l"/>
              </a:tabLst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dirty="0">
                <a:latin typeface="Times New Roman"/>
                <a:cs typeface="Times New Roman"/>
              </a:rPr>
              <a:t>orce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	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bes	a	c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p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obl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s	w</a:t>
            </a:r>
            <a:r>
              <a:rPr sz="2000" spc="10" dirty="0">
                <a:latin typeface="Times New Roman"/>
                <a:cs typeface="Times New Roman"/>
              </a:rPr>
              <a:t>h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re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g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nt  operates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dirty="0">
                <a:latin typeface="Times New Roman"/>
                <a:cs typeface="Times New Roman"/>
              </a:rPr>
              <a:t>environment and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feedback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learner (agent)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10" dirty="0">
                <a:latin typeface="Times New Roman"/>
                <a:cs typeface="Times New Roman"/>
              </a:rPr>
              <a:t>told </a:t>
            </a:r>
            <a:r>
              <a:rPr sz="2000" spc="-5" dirty="0">
                <a:latin typeface="Times New Roman"/>
                <a:cs typeface="Times New Roman"/>
              </a:rPr>
              <a:t>which actions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take,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instead must  </a:t>
            </a:r>
            <a:r>
              <a:rPr sz="2000" dirty="0">
                <a:latin typeface="Times New Roman"/>
                <a:cs typeface="Times New Roman"/>
              </a:rPr>
              <a:t>discover which actions </a:t>
            </a:r>
            <a:r>
              <a:rPr sz="2000" spc="-5" dirty="0">
                <a:latin typeface="Times New Roman"/>
                <a:cs typeface="Times New Roman"/>
              </a:rPr>
              <a:t>yield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reward by </a:t>
            </a:r>
            <a:r>
              <a:rPr sz="2000" spc="-5" dirty="0">
                <a:latin typeface="Times New Roman"/>
                <a:cs typeface="Times New Roman"/>
              </a:rPr>
              <a:t>trying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them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It focuses </a:t>
            </a:r>
            <a:r>
              <a:rPr sz="2000" spc="-5" dirty="0">
                <a:latin typeface="Times New Roman"/>
                <a:cs typeface="Times New Roman"/>
              </a:rPr>
              <a:t>on finding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balance between exploration (new) and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exploitation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(of current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knowledge)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Reinforcement algorithms usually </a:t>
            </a:r>
            <a:r>
              <a:rPr sz="2000" spc="-10" dirty="0">
                <a:latin typeface="Times New Roman"/>
                <a:cs typeface="Times New Roman"/>
              </a:rPr>
              <a:t>learn optimal </a:t>
            </a:r>
            <a:r>
              <a:rPr sz="2000" dirty="0">
                <a:latin typeface="Times New Roman"/>
                <a:cs typeface="Times New Roman"/>
              </a:rPr>
              <a:t>actions </a:t>
            </a:r>
            <a:r>
              <a:rPr sz="2000" spc="-5" dirty="0">
                <a:latin typeface="Times New Roman"/>
                <a:cs typeface="Times New Roman"/>
              </a:rPr>
              <a:t>through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trial and 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error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7441" y="672846"/>
            <a:ext cx="323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Reinforcement</a:t>
            </a:r>
            <a:r>
              <a:rPr spc="-105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76A79B13-6845-4702-A986-B5B1F96C9969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1219" y="1707895"/>
            <a:ext cx="7584440" cy="46224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Since, training dataset is un-labelled, it is bound to learn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10" dirty="0">
                <a:latin typeface="Times New Roman"/>
                <a:cs typeface="Times New Roman"/>
              </a:rPr>
              <a:t>its 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Here, </a:t>
            </a:r>
            <a:r>
              <a:rPr sz="2000" spc="-5" dirty="0">
                <a:latin typeface="Times New Roman"/>
                <a:cs typeface="Times New Roman"/>
              </a:rPr>
              <a:t>model is </a:t>
            </a:r>
            <a:r>
              <a:rPr sz="2000" dirty="0">
                <a:latin typeface="Times New Roman"/>
                <a:cs typeface="Times New Roman"/>
              </a:rPr>
              <a:t>trained with agency, </a:t>
            </a:r>
            <a:r>
              <a:rPr sz="2000" spc="5" dirty="0">
                <a:latin typeface="Times New Roman"/>
                <a:cs typeface="Times New Roman"/>
              </a:rPr>
              <a:t>AKA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“agents”</a:t>
            </a: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200" dirty="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00000"/>
              </a:lnSpc>
              <a:spcBef>
                <a:spcPts val="1310"/>
              </a:spcBef>
              <a:buChar char="•"/>
              <a:tabLst>
                <a:tab pos="354965" algn="l"/>
                <a:tab pos="355600" algn="l"/>
                <a:tab pos="794385" algn="l"/>
                <a:tab pos="1948180" algn="l"/>
                <a:tab pos="2298700" algn="l"/>
                <a:tab pos="3792220" algn="l"/>
                <a:tab pos="4839335" algn="l"/>
                <a:tab pos="6415405" algn="l"/>
                <a:tab pos="7402195" algn="l"/>
              </a:tabLst>
            </a:pPr>
            <a:r>
              <a:rPr sz="2000" spc="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15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pa</a:t>
            </a:r>
            <a:r>
              <a:rPr sz="2000" spc="5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unsup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rv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sed	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rn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ng,	re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nf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rce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	l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in terms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goals.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</a:pPr>
            <a:endParaRPr sz="3050" dirty="0">
              <a:latin typeface="Times New Roman"/>
              <a:cs typeface="Times New Roman"/>
            </a:endParaRPr>
          </a:p>
          <a:p>
            <a:pPr marL="698500" lvl="1" indent="-285115" algn="just">
              <a:lnSpc>
                <a:spcPct val="100000"/>
              </a:lnSpc>
              <a:spcBef>
                <a:spcPts val="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While the goal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unsupervised learning is to </a:t>
            </a:r>
            <a:r>
              <a:rPr sz="2000" dirty="0">
                <a:latin typeface="Times New Roman"/>
                <a:cs typeface="Times New Roman"/>
              </a:rPr>
              <a:t>find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similarities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differences</a:t>
            </a:r>
            <a:endParaRPr sz="2000" dirty="0">
              <a:latin typeface="Times New Roman"/>
              <a:cs typeface="Times New Roman"/>
            </a:endParaRPr>
          </a:p>
          <a:p>
            <a:pPr marL="698500" algn="just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between data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points</a:t>
            </a:r>
            <a:endParaRPr sz="2000" dirty="0">
              <a:latin typeface="Times New Roman"/>
              <a:cs typeface="Times New Roman"/>
            </a:endParaRPr>
          </a:p>
          <a:p>
            <a:pPr marL="698500" marR="6985" lvl="1" indent="-285115" algn="just">
              <a:lnSpc>
                <a:spcPct val="100000"/>
              </a:lnSpc>
              <a:spcBef>
                <a:spcPts val="38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reinforcement learning </a:t>
            </a:r>
            <a:r>
              <a:rPr sz="2000" spc="-5" dirty="0">
                <a:latin typeface="Times New Roman"/>
                <a:cs typeface="Times New Roman"/>
              </a:rPr>
              <a:t>the goal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to find a </a:t>
            </a:r>
            <a:r>
              <a:rPr sz="2000" dirty="0">
                <a:latin typeface="Times New Roman"/>
                <a:cs typeface="Times New Roman"/>
              </a:rPr>
              <a:t>suitable </a:t>
            </a:r>
            <a:r>
              <a:rPr sz="2000" spc="-5" dirty="0">
                <a:latin typeface="Times New Roman"/>
                <a:cs typeface="Times New Roman"/>
              </a:rPr>
              <a:t>action </a:t>
            </a:r>
            <a:r>
              <a:rPr sz="2000" spc="-10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would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maximize </a:t>
            </a:r>
            <a:r>
              <a:rPr sz="2000" spc="-5" dirty="0">
                <a:latin typeface="Times New Roman"/>
                <a:cs typeface="Times New Roman"/>
              </a:rPr>
              <a:t>the total </a:t>
            </a: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cumulative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reward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agent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7441" y="672846"/>
            <a:ext cx="3232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Reinforcement</a:t>
            </a:r>
            <a:r>
              <a:rPr spc="-105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A132210-152F-47F5-8FA8-45BF8E0782C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74267" y="1381759"/>
            <a:ext cx="7585709" cy="2952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Example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 </a:t>
            </a:r>
            <a:r>
              <a:rPr sz="2000" spc="-5" dirty="0">
                <a:latin typeface="Times New Roman"/>
                <a:cs typeface="Times New Roman"/>
              </a:rPr>
              <a:t>are robot (agent), diamond (goal), and fire. </a:t>
            </a:r>
            <a:r>
              <a:rPr sz="2000" dirty="0">
                <a:latin typeface="Times New Roman"/>
                <a:cs typeface="Times New Roman"/>
              </a:rPr>
              <a:t>The goal of </a:t>
            </a:r>
            <a:r>
              <a:rPr sz="2000" spc="-5" dirty="0">
                <a:latin typeface="Times New Roman"/>
                <a:cs typeface="Times New Roman"/>
              </a:rPr>
              <a:t>the robot  is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get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reward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diamond and avoid the hurdles that are  fire. The robot learns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trying </a:t>
            </a:r>
            <a:r>
              <a:rPr sz="2000" spc="-10" dirty="0">
                <a:latin typeface="Times New Roman"/>
                <a:cs typeface="Times New Roman"/>
              </a:rPr>
              <a:t>all </a:t>
            </a:r>
            <a:r>
              <a:rPr sz="2000" spc="-5" dirty="0">
                <a:latin typeface="Times New Roman"/>
                <a:cs typeface="Times New Roman"/>
              </a:rPr>
              <a:t>the possible paths and then  choosing the path which gives </a:t>
            </a:r>
            <a:r>
              <a:rPr sz="2000" dirty="0">
                <a:latin typeface="Times New Roman"/>
                <a:cs typeface="Times New Roman"/>
              </a:rPr>
              <a:t>him the reward </a:t>
            </a:r>
            <a:r>
              <a:rPr sz="2000" spc="-5" dirty="0">
                <a:latin typeface="Times New Roman"/>
                <a:cs typeface="Times New Roman"/>
              </a:rPr>
              <a:t>with the least hurdles.  </a:t>
            </a:r>
            <a:r>
              <a:rPr sz="2000" dirty="0">
                <a:latin typeface="Times New Roman"/>
                <a:cs typeface="Times New Roman"/>
              </a:rPr>
              <a:t>Each right </a:t>
            </a:r>
            <a:r>
              <a:rPr sz="2000" spc="-5" dirty="0">
                <a:latin typeface="Times New Roman"/>
                <a:cs typeface="Times New Roman"/>
              </a:rPr>
              <a:t>step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give the robot </a:t>
            </a:r>
            <a:r>
              <a:rPr sz="2000" dirty="0">
                <a:latin typeface="Times New Roman"/>
                <a:cs typeface="Times New Roman"/>
              </a:rPr>
              <a:t>a reward and </a:t>
            </a:r>
            <a:r>
              <a:rPr sz="2000" spc="-5" dirty="0">
                <a:latin typeface="Times New Roman"/>
                <a:cs typeface="Times New Roman"/>
              </a:rPr>
              <a:t>each wrong step </a:t>
            </a:r>
            <a:r>
              <a:rPr sz="2000" dirty="0">
                <a:latin typeface="Times New Roman"/>
                <a:cs typeface="Times New Roman"/>
              </a:rPr>
              <a:t>will  </a:t>
            </a:r>
            <a:r>
              <a:rPr sz="2000" spc="-5" dirty="0">
                <a:latin typeface="Times New Roman"/>
                <a:cs typeface="Times New Roman"/>
              </a:rPr>
              <a:t>subtract the </a:t>
            </a:r>
            <a:r>
              <a:rPr sz="2000" dirty="0">
                <a:latin typeface="Times New Roman"/>
                <a:cs typeface="Times New Roman"/>
              </a:rPr>
              <a:t>reward of </a:t>
            </a:r>
            <a:r>
              <a:rPr sz="2000" spc="-5" dirty="0">
                <a:latin typeface="Times New Roman"/>
                <a:cs typeface="Times New Roman"/>
              </a:rPr>
              <a:t>the robot. The total reward </a:t>
            </a:r>
            <a:r>
              <a:rPr sz="2000" dirty="0">
                <a:latin typeface="Times New Roman"/>
                <a:cs typeface="Times New Roman"/>
              </a:rPr>
              <a:t>will be </a:t>
            </a:r>
            <a:r>
              <a:rPr sz="2000" spc="-5" dirty="0">
                <a:latin typeface="Times New Roman"/>
                <a:cs typeface="Times New Roman"/>
              </a:rPr>
              <a:t>calculated 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it </a:t>
            </a:r>
            <a:r>
              <a:rPr sz="2000" dirty="0">
                <a:latin typeface="Times New Roman"/>
                <a:cs typeface="Times New Roman"/>
              </a:rPr>
              <a:t>reaches the final reward that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diamond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0745" y="763600"/>
            <a:ext cx="37496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</a:t>
            </a:r>
            <a:r>
              <a:rPr spc="-5" dirty="0"/>
              <a:t>Learning</a:t>
            </a:r>
            <a:r>
              <a:rPr spc="-55" dirty="0"/>
              <a:t> </a:t>
            </a:r>
            <a:r>
              <a:rPr dirty="0"/>
              <a:t>?</a:t>
            </a:r>
          </a:p>
        </p:txBody>
      </p:sp>
      <p:sp>
        <p:nvSpPr>
          <p:cNvPr id="8" name="object 8"/>
          <p:cNvSpPr/>
          <p:nvPr/>
        </p:nvSpPr>
        <p:spPr>
          <a:xfrm>
            <a:off x="1603228" y="2131694"/>
            <a:ext cx="6381393" cy="3476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3A4EC92-44B0-4BEA-94A5-749DA526D5E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18664" y="661161"/>
            <a:ext cx="4375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5700" algn="l"/>
              </a:tabLst>
            </a:pPr>
            <a:r>
              <a:rPr spc="-5" dirty="0"/>
              <a:t>Type</a:t>
            </a:r>
            <a:r>
              <a:rPr spc="15" dirty="0"/>
              <a:t> </a:t>
            </a:r>
            <a:r>
              <a:rPr spc="-5" dirty="0"/>
              <a:t>of	Reinforcement</a:t>
            </a:r>
            <a:r>
              <a:rPr spc="-55" dirty="0"/>
              <a:t> </a:t>
            </a:r>
            <a:r>
              <a:rPr dirty="0"/>
              <a:t>Learning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2B01AD8-F8B1-4B24-B485-AD77A15AF05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328419" y="1676857"/>
            <a:ext cx="123126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Positive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Ne</a:t>
            </a:r>
            <a:r>
              <a:rPr sz="2000" spc="5" dirty="0">
                <a:latin typeface="Times New Roman"/>
                <a:cs typeface="Times New Roman"/>
              </a:rPr>
              <a:t>g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ive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1725" y="672846"/>
            <a:ext cx="4783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Reinforcement Learning</a:t>
            </a:r>
            <a:r>
              <a:rPr spc="-110" dirty="0"/>
              <a:t> </a:t>
            </a:r>
            <a:r>
              <a:rPr dirty="0"/>
              <a:t>Algorithms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22BCE35-F3A5-46F6-B37B-B2D27B47F3A0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331467" y="1448790"/>
            <a:ext cx="4578985" cy="14884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5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Q-Learning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Times New Roman"/>
                <a:cs typeface="Times New Roman"/>
              </a:rPr>
              <a:t>Temporal </a:t>
            </a:r>
            <a:r>
              <a:rPr sz="2000" dirty="0">
                <a:latin typeface="Times New Roman"/>
                <a:cs typeface="Times New Roman"/>
              </a:rPr>
              <a:t>Difference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(TD)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Monte-Carlo Tree Search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(MCTS)</a:t>
            </a:r>
            <a:endParaRPr sz="20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Asynchronous Actor-Critic Agents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(A3C)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69284" y="763600"/>
            <a:ext cx="225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B72EAB4-689C-4740-9F89-78EB043429A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050442" y="1578711"/>
            <a:ext cx="2474595" cy="12147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2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Geometric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Probabilistic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Logical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669284" y="763600"/>
            <a:ext cx="225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24B13DD-2964-4BE2-B4CB-6FCF70BCB78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2406" y="1345666"/>
            <a:ext cx="7837805" cy="475170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19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Geometric</a:t>
            </a:r>
            <a:r>
              <a:rPr sz="2000" b="1" spc="-3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Geometric models, features could be described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points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two  dimensions </a:t>
            </a:r>
            <a:r>
              <a:rPr sz="2000" spc="-10" dirty="0">
                <a:latin typeface="Times New Roman"/>
                <a:cs typeface="Times New Roman"/>
              </a:rPr>
              <a:t>(x- </a:t>
            </a:r>
            <a:r>
              <a:rPr sz="2000" spc="-5" dirty="0">
                <a:latin typeface="Times New Roman"/>
                <a:cs typeface="Times New Roman"/>
              </a:rPr>
              <a:t>and y-axis) 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three-dimensional space (x, y, and </a:t>
            </a:r>
            <a:r>
              <a:rPr sz="2000" spc="-10" dirty="0">
                <a:latin typeface="Times New Roman"/>
                <a:cs typeface="Times New Roman"/>
              </a:rPr>
              <a:t>z). </a:t>
            </a:r>
            <a:r>
              <a:rPr sz="2000" spc="-5" dirty="0">
                <a:latin typeface="Times New Roman"/>
                <a:cs typeface="Times New Roman"/>
              </a:rPr>
              <a:t>Even  </a:t>
            </a:r>
            <a:r>
              <a:rPr sz="2000" dirty="0">
                <a:latin typeface="Times New Roman"/>
                <a:cs typeface="Times New Roman"/>
              </a:rPr>
              <a:t>when </a:t>
            </a:r>
            <a:r>
              <a:rPr sz="2000" spc="-5" dirty="0">
                <a:latin typeface="Times New Roman"/>
                <a:cs typeface="Times New Roman"/>
              </a:rPr>
              <a:t>features </a:t>
            </a:r>
            <a:r>
              <a:rPr sz="2000" dirty="0">
                <a:latin typeface="Times New Roman"/>
                <a:cs typeface="Times New Roman"/>
              </a:rPr>
              <a:t>are not </a:t>
            </a:r>
            <a:r>
              <a:rPr sz="2000" spc="-5" dirty="0">
                <a:latin typeface="Times New Roman"/>
                <a:cs typeface="Times New Roman"/>
              </a:rPr>
              <a:t>intrinsically geometric, they could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modelled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geometric manner (for example, temperature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function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dirty="0">
                <a:latin typeface="Times New Roman"/>
                <a:cs typeface="Times New Roman"/>
              </a:rPr>
              <a:t>can </a:t>
            </a:r>
            <a:r>
              <a:rPr sz="2000" spc="5" dirty="0">
                <a:latin typeface="Times New Roman"/>
                <a:cs typeface="Times New Roman"/>
              </a:rPr>
              <a:t>be  </a:t>
            </a:r>
            <a:r>
              <a:rPr sz="2000" spc="-5" dirty="0">
                <a:latin typeface="Times New Roman"/>
                <a:cs typeface="Times New Roman"/>
              </a:rPr>
              <a:t>modelled in two axes).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geometric models, there are two </a:t>
            </a:r>
            <a:r>
              <a:rPr sz="2000" dirty="0">
                <a:latin typeface="Times New Roman"/>
                <a:cs typeface="Times New Roman"/>
              </a:rPr>
              <a:t>ways we </a:t>
            </a:r>
            <a:r>
              <a:rPr sz="2000" spc="-10" dirty="0">
                <a:latin typeface="Times New Roman"/>
                <a:cs typeface="Times New Roman"/>
              </a:rPr>
              <a:t>could  </a:t>
            </a:r>
            <a:r>
              <a:rPr sz="2000" spc="-5" dirty="0">
                <a:latin typeface="Times New Roman"/>
                <a:cs typeface="Times New Roman"/>
              </a:rPr>
              <a:t>impose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similarity.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310"/>
              </a:spcBef>
              <a:buChar char="•"/>
              <a:tabLst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could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geometric concepts like lines or </a:t>
            </a:r>
            <a:r>
              <a:rPr sz="2000" dirty="0">
                <a:latin typeface="Times New Roman"/>
                <a:cs typeface="Times New Roman"/>
              </a:rPr>
              <a:t>planes </a:t>
            </a:r>
            <a:r>
              <a:rPr sz="2000" spc="-5" dirty="0">
                <a:latin typeface="Times New Roman"/>
                <a:cs typeface="Times New Roman"/>
              </a:rPr>
              <a:t>to segment  </a:t>
            </a:r>
            <a:r>
              <a:rPr sz="2000" dirty="0">
                <a:latin typeface="Times New Roman"/>
                <a:cs typeface="Times New Roman"/>
              </a:rPr>
              <a:t>(classify) the instance space. These are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b="1" dirty="0">
                <a:latin typeface="Times New Roman"/>
                <a:cs typeface="Times New Roman"/>
              </a:rPr>
              <a:t>Linear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Alternatively,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the geometric notion of distance to represent  similarity. </a:t>
            </a: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this case, </a:t>
            </a:r>
            <a:r>
              <a:rPr sz="2000" spc="-10" dirty="0">
                <a:latin typeface="Times New Roman"/>
                <a:cs typeface="Times New Roman"/>
              </a:rPr>
              <a:t>if </a:t>
            </a:r>
            <a:r>
              <a:rPr sz="2000" spc="-5" dirty="0">
                <a:latin typeface="Times New Roman"/>
                <a:cs typeface="Times New Roman"/>
              </a:rPr>
              <a:t>two points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10" dirty="0">
                <a:latin typeface="Times New Roman"/>
                <a:cs typeface="Times New Roman"/>
              </a:rPr>
              <a:t>close </a:t>
            </a:r>
            <a:r>
              <a:rPr sz="2000" spc="-5" dirty="0">
                <a:latin typeface="Times New Roman"/>
                <a:cs typeface="Times New Roman"/>
              </a:rPr>
              <a:t>together, </a:t>
            </a:r>
            <a:r>
              <a:rPr sz="2000" spc="-10" dirty="0">
                <a:latin typeface="Times New Roman"/>
                <a:cs typeface="Times New Roman"/>
              </a:rPr>
              <a:t>they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similar  values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features and thus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classed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similar.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call such  models as </a:t>
            </a:r>
            <a:r>
              <a:rPr sz="2000" b="1" dirty="0">
                <a:latin typeface="Times New Roman"/>
                <a:cs typeface="Times New Roman"/>
              </a:rPr>
              <a:t>Distance-based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25139" y="630682"/>
            <a:ext cx="225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0D87F192-4EBC-4213-BE67-F8EF42C8BB3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90473" y="1111352"/>
            <a:ext cx="7983220" cy="46291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0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Probabilistic</a:t>
            </a:r>
            <a:r>
              <a:rPr sz="2000" b="1" spc="-4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Times New Roman"/>
                <a:cs typeface="Times New Roman"/>
              </a:rPr>
              <a:t>Probabilistic models </a:t>
            </a:r>
            <a:r>
              <a:rPr sz="2000" dirty="0">
                <a:latin typeface="Times New Roman"/>
                <a:cs typeface="Times New Roman"/>
              </a:rPr>
              <a:t>see </a:t>
            </a:r>
            <a:r>
              <a:rPr sz="2000" spc="-5" dirty="0">
                <a:latin typeface="Times New Roman"/>
                <a:cs typeface="Times New Roman"/>
              </a:rPr>
              <a:t>features and target variables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random </a:t>
            </a:r>
            <a:r>
              <a:rPr sz="2000" spc="-5" dirty="0">
                <a:latin typeface="Times New Roman"/>
                <a:cs typeface="Times New Roman"/>
              </a:rPr>
              <a:t>variables.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process of modelling represents and manipulates the level of uncertainty  </a:t>
            </a:r>
            <a:r>
              <a:rPr sz="2000" dirty="0">
                <a:latin typeface="Times New Roman"/>
                <a:cs typeface="Times New Roman"/>
              </a:rPr>
              <a:t>with respect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these variables. There are two types of probabilistic models:  </a:t>
            </a:r>
            <a:r>
              <a:rPr sz="2000" dirty="0">
                <a:latin typeface="Times New Roman"/>
                <a:cs typeface="Times New Roman"/>
              </a:rPr>
              <a:t>Predictive and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Generative.</a:t>
            </a:r>
            <a:endParaRPr sz="2000">
              <a:latin typeface="Times New Roman"/>
              <a:cs typeface="Times New Roman"/>
            </a:endParaRPr>
          </a:p>
          <a:p>
            <a:pPr marL="354965" marR="6985" indent="-342900" algn="just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Predictive probability models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idea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conditional probability  distribution </a:t>
            </a:r>
            <a:r>
              <a:rPr sz="2000" dirty="0">
                <a:latin typeface="Times New Roman"/>
                <a:cs typeface="Times New Roman"/>
              </a:rPr>
              <a:t>P (Y |X) from which Y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predicted from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endParaRPr sz="20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Generative models </a:t>
            </a:r>
            <a:r>
              <a:rPr sz="2000" spc="-10" dirty="0">
                <a:latin typeface="Times New Roman"/>
                <a:cs typeface="Times New Roman"/>
              </a:rPr>
              <a:t>estimate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joint </a:t>
            </a:r>
            <a:r>
              <a:rPr sz="2000" spc="-10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P (Y, X). </a:t>
            </a:r>
            <a:r>
              <a:rPr sz="2000" spc="-5" dirty="0">
                <a:latin typeface="Times New Roman"/>
                <a:cs typeface="Times New Roman"/>
              </a:rPr>
              <a:t>Once </a:t>
            </a:r>
            <a:r>
              <a:rPr sz="2000" spc="5" dirty="0">
                <a:latin typeface="Times New Roman"/>
                <a:cs typeface="Times New Roman"/>
              </a:rPr>
              <a:t>we  </a:t>
            </a:r>
            <a:r>
              <a:rPr sz="2000" dirty="0">
                <a:latin typeface="Times New Roman"/>
                <a:cs typeface="Times New Roman"/>
              </a:rPr>
              <a:t>know the </a:t>
            </a:r>
            <a:r>
              <a:rPr sz="2000" spc="-5" dirty="0">
                <a:latin typeface="Times New Roman"/>
                <a:cs typeface="Times New Roman"/>
              </a:rPr>
              <a:t>joint distribution for the generative models,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derive </a:t>
            </a:r>
            <a:r>
              <a:rPr sz="2000" spc="-5" dirty="0">
                <a:latin typeface="Times New Roman"/>
                <a:cs typeface="Times New Roman"/>
              </a:rPr>
              <a:t>any  </a:t>
            </a:r>
            <a:r>
              <a:rPr sz="2000" dirty="0">
                <a:latin typeface="Times New Roman"/>
                <a:cs typeface="Times New Roman"/>
              </a:rPr>
              <a:t>conditional or </a:t>
            </a:r>
            <a:r>
              <a:rPr sz="2000" spc="-5" dirty="0">
                <a:latin typeface="Times New Roman"/>
                <a:cs typeface="Times New Roman"/>
              </a:rPr>
              <a:t>marginal distribution </a:t>
            </a:r>
            <a:r>
              <a:rPr sz="2000" dirty="0">
                <a:latin typeface="Times New Roman"/>
                <a:cs typeface="Times New Roman"/>
              </a:rPr>
              <a:t>involving 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variables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 marR="795655">
              <a:lnSpc>
                <a:spcPct val="130000"/>
              </a:lnSpc>
            </a:pPr>
            <a:r>
              <a:rPr sz="2000" spc="-5" dirty="0">
                <a:latin typeface="Times New Roman"/>
                <a:cs typeface="Times New Roman"/>
              </a:rPr>
              <a:t>Probabilistic models </a:t>
            </a:r>
            <a:r>
              <a:rPr sz="2000" dirty="0">
                <a:latin typeface="Times New Roman"/>
                <a:cs typeface="Times New Roman"/>
              </a:rPr>
              <a:t>use the idea of probability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classify new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entities  </a:t>
            </a:r>
            <a:r>
              <a:rPr sz="2000" dirty="0">
                <a:latin typeface="Times New Roman"/>
                <a:cs typeface="Times New Roman"/>
              </a:rPr>
              <a:t>Naïve </a:t>
            </a:r>
            <a:r>
              <a:rPr sz="2000" spc="-5" dirty="0">
                <a:latin typeface="Times New Roman"/>
                <a:cs typeface="Times New Roman"/>
              </a:rPr>
              <a:t>Bayes is an example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probabilistic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3129" y="475869"/>
            <a:ext cx="225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Models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47A2BC29-BDA7-4766-A5EE-D3C2A2D565F0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582574" y="1178153"/>
            <a:ext cx="7982584" cy="47510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20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Logical</a:t>
            </a:r>
            <a:r>
              <a:rPr sz="2000" b="1" spc="-2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Logical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dirty="0">
                <a:latin typeface="Times New Roman"/>
                <a:cs typeface="Times New Roman"/>
              </a:rPr>
              <a:t>use a </a:t>
            </a:r>
            <a:r>
              <a:rPr sz="2000" spc="-5" dirty="0">
                <a:latin typeface="Times New Roman"/>
                <a:cs typeface="Times New Roman"/>
              </a:rPr>
              <a:t>logical expression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divide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instance space into  segments and </a:t>
            </a:r>
            <a:r>
              <a:rPr sz="2000" dirty="0">
                <a:latin typeface="Times New Roman"/>
                <a:cs typeface="Times New Roman"/>
              </a:rPr>
              <a:t>hence </a:t>
            </a:r>
            <a:r>
              <a:rPr sz="2000" spc="-5" dirty="0">
                <a:latin typeface="Times New Roman"/>
                <a:cs typeface="Times New Roman"/>
              </a:rPr>
              <a:t>construct grouping models.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logical expression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15" dirty="0">
                <a:latin typeface="Times New Roman"/>
                <a:cs typeface="Times New Roman"/>
              </a:rPr>
              <a:t>an  </a:t>
            </a:r>
            <a:r>
              <a:rPr sz="2000" spc="-5" dirty="0">
                <a:latin typeface="Times New Roman"/>
                <a:cs typeface="Times New Roman"/>
              </a:rPr>
              <a:t>expression that returns </a:t>
            </a:r>
            <a:r>
              <a:rPr sz="2000" dirty="0">
                <a:latin typeface="Times New Roman"/>
                <a:cs typeface="Times New Roman"/>
              </a:rPr>
              <a:t>a Boolean </a:t>
            </a:r>
            <a:r>
              <a:rPr sz="2000" spc="-5" dirty="0">
                <a:latin typeface="Times New Roman"/>
                <a:cs typeface="Times New Roman"/>
              </a:rPr>
              <a:t>value, i.e.,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True or False outcome. Once  </a:t>
            </a:r>
            <a:r>
              <a:rPr sz="2000" dirty="0">
                <a:latin typeface="Times New Roman"/>
                <a:cs typeface="Times New Roman"/>
              </a:rPr>
              <a:t>the data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grouped using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logical expression, </a:t>
            </a:r>
            <a:r>
              <a:rPr sz="2000" dirty="0">
                <a:latin typeface="Times New Roman"/>
                <a:cs typeface="Times New Roman"/>
              </a:rPr>
              <a:t>the data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divided into  </a:t>
            </a:r>
            <a:r>
              <a:rPr sz="2000" dirty="0">
                <a:latin typeface="Times New Roman"/>
                <a:cs typeface="Times New Roman"/>
              </a:rPr>
              <a:t>homogeneous groupings for the problem we are </a:t>
            </a:r>
            <a:r>
              <a:rPr sz="2000" spc="-5" dirty="0">
                <a:latin typeface="Times New Roman"/>
                <a:cs typeface="Times New Roman"/>
              </a:rPr>
              <a:t>trying to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solve.</a:t>
            </a:r>
            <a:endParaRPr sz="20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There are two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logical </a:t>
            </a:r>
            <a:r>
              <a:rPr sz="2000" spc="-5" dirty="0">
                <a:latin typeface="Times New Roman"/>
                <a:cs typeface="Times New Roman"/>
              </a:rPr>
              <a:t>models: </a:t>
            </a:r>
            <a:r>
              <a:rPr sz="2000" dirty="0">
                <a:latin typeface="Times New Roman"/>
                <a:cs typeface="Times New Roman"/>
              </a:rPr>
              <a:t>Tree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dirty="0">
                <a:latin typeface="Times New Roman"/>
                <a:cs typeface="Times New Roman"/>
              </a:rPr>
              <a:t>and Rule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models.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Rule models </a:t>
            </a:r>
            <a:r>
              <a:rPr sz="2000" spc="-5" dirty="0">
                <a:latin typeface="Times New Roman"/>
                <a:cs typeface="Times New Roman"/>
              </a:rPr>
              <a:t>consist </a:t>
            </a:r>
            <a:r>
              <a:rPr sz="2000" dirty="0">
                <a:latin typeface="Times New Roman"/>
                <a:cs typeface="Times New Roman"/>
              </a:rPr>
              <a:t>of a </a:t>
            </a:r>
            <a:r>
              <a:rPr sz="2000" spc="-5" dirty="0">
                <a:latin typeface="Times New Roman"/>
                <a:cs typeface="Times New Roman"/>
              </a:rPr>
              <a:t>collection of implications or IF-THEN rules. For  tree-based models, the ‘if-part’ </a:t>
            </a:r>
            <a:r>
              <a:rPr sz="2000" dirty="0">
                <a:latin typeface="Times New Roman"/>
                <a:cs typeface="Times New Roman"/>
              </a:rPr>
              <a:t>deﬁnes a </a:t>
            </a:r>
            <a:r>
              <a:rPr sz="2000" spc="-5" dirty="0">
                <a:latin typeface="Times New Roman"/>
                <a:cs typeface="Times New Roman"/>
              </a:rPr>
              <a:t>segment </a:t>
            </a:r>
            <a:r>
              <a:rPr sz="2000" dirty="0">
                <a:latin typeface="Times New Roman"/>
                <a:cs typeface="Times New Roman"/>
              </a:rPr>
              <a:t>and the </a:t>
            </a:r>
            <a:r>
              <a:rPr sz="2000" spc="-5" dirty="0">
                <a:latin typeface="Times New Roman"/>
                <a:cs typeface="Times New Roman"/>
              </a:rPr>
              <a:t>‘then-part’  </a:t>
            </a:r>
            <a:r>
              <a:rPr sz="2000" dirty="0">
                <a:latin typeface="Times New Roman"/>
                <a:cs typeface="Times New Roman"/>
              </a:rPr>
              <a:t>deﬁnes </a:t>
            </a:r>
            <a:r>
              <a:rPr sz="2000" spc="-5" dirty="0">
                <a:latin typeface="Times New Roman"/>
                <a:cs typeface="Times New Roman"/>
              </a:rPr>
              <a:t>the behaviour of the model for this segment. Rule models follow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reasoning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Tree </a:t>
            </a:r>
            <a:r>
              <a:rPr sz="2000" b="1" dirty="0">
                <a:latin typeface="Times New Roman"/>
                <a:cs typeface="Times New Roman"/>
              </a:rPr>
              <a:t>models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seen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particular type of rule model </a:t>
            </a: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the if-  parts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rules are organised 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tree structure. Both Tree models and  </a:t>
            </a:r>
            <a:r>
              <a:rPr sz="2000" dirty="0">
                <a:latin typeface="Times New Roman"/>
                <a:cs typeface="Times New Roman"/>
              </a:rPr>
              <a:t>Rule </a:t>
            </a:r>
            <a:r>
              <a:rPr sz="2000" spc="-5" dirty="0">
                <a:latin typeface="Times New Roman"/>
                <a:cs typeface="Times New Roman"/>
              </a:rPr>
              <a:t>models </a:t>
            </a:r>
            <a:r>
              <a:rPr sz="2000" dirty="0">
                <a:latin typeface="Times New Roman"/>
                <a:cs typeface="Times New Roman"/>
              </a:rPr>
              <a:t>use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approach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supervised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69284" y="763600"/>
            <a:ext cx="225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Learning</a:t>
            </a:r>
            <a:r>
              <a:rPr sz="2400" b="1" spc="-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3048" y="1293113"/>
            <a:ext cx="3251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Groping and Grading</a:t>
            </a:r>
            <a:r>
              <a:rPr sz="2000" b="1" spc="-12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9304" y="1752600"/>
            <a:ext cx="7196496" cy="4515915"/>
          </a:xfrm>
          <a:prstGeom prst="rect">
            <a:avLst/>
          </a:prstGeom>
          <a:blipFill>
            <a:blip r:embed="rId3" cstate="print"/>
            <a:srcRect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22678E93-6CF2-447D-ACA9-C7D39B55F8D8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56</a:t>
            </a:fld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625722" y="620014"/>
            <a:ext cx="2255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Learning</a:t>
            </a:r>
            <a:r>
              <a:rPr sz="2400" b="1" spc="-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1436877"/>
            <a:ext cx="1798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Groping</a:t>
            </a:r>
            <a:r>
              <a:rPr sz="2000" b="1" spc="-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84859" y="2242405"/>
            <a:ext cx="7994904" cy="36341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EB0B162-C61F-4AF5-B95D-1D796619321A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57</a:t>
            </a:fld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4572" y="2097023"/>
            <a:ext cx="9153525" cy="4267835"/>
            <a:chOff x="-4572" y="2097023"/>
            <a:chExt cx="9153525" cy="4267835"/>
          </a:xfrm>
        </p:grpSpPr>
        <p:sp>
          <p:nvSpPr>
            <p:cNvPr id="7" name="object 7"/>
            <p:cNvSpPr/>
            <p:nvPr/>
          </p:nvSpPr>
          <p:spPr>
            <a:xfrm>
              <a:off x="0" y="6358127"/>
              <a:ext cx="9144000" cy="1905"/>
            </a:xfrm>
            <a:custGeom>
              <a:avLst/>
              <a:gdLst/>
              <a:ahLst/>
              <a:cxnLst/>
              <a:rect l="l" t="t" r="r" b="b"/>
              <a:pathLst>
                <a:path w="9144000" h="1904">
                  <a:moveTo>
                    <a:pt x="0" y="0"/>
                  </a:moveTo>
                  <a:lnTo>
                    <a:pt x="9144000" y="1587"/>
                  </a:lnTo>
                </a:path>
              </a:pathLst>
            </a:custGeom>
            <a:ln w="914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12747" y="2097023"/>
              <a:ext cx="6318504" cy="4212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2265" y="547573"/>
            <a:ext cx="22536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Learning</a:t>
            </a:r>
            <a:r>
              <a:rPr sz="2400" b="1" spc="-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F293EA4-1D78-4A1A-8F41-269B3B6B2FB9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58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09040" y="1436877"/>
            <a:ext cx="1798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Grading</a:t>
            </a:r>
            <a:r>
              <a:rPr sz="2000" b="1" spc="-9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7021" y="510285"/>
            <a:ext cx="2252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Learning</a:t>
            </a:r>
            <a:r>
              <a:rPr sz="2400" b="1" spc="-5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8540" y="1436877"/>
            <a:ext cx="35312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Groping versus Grading</a:t>
            </a:r>
            <a:r>
              <a:rPr sz="2000" b="1" spc="-1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Models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3167" y="2371493"/>
            <a:ext cx="7577328" cy="28101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712C6F54-D010-4026-98EA-7FDD847C679A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59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98394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5BE0645-E5B6-4DCD-A411-0A6FA703B67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2406" y="1550670"/>
            <a:ext cx="7839075" cy="462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 Data</a:t>
            </a:r>
            <a:r>
              <a:rPr sz="2000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Mining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and data </a:t>
            </a:r>
            <a:r>
              <a:rPr sz="2000" spc="-10" dirty="0">
                <a:latin typeface="Times New Roman"/>
                <a:cs typeface="Times New Roman"/>
              </a:rPr>
              <a:t>mining </a:t>
            </a:r>
            <a:r>
              <a:rPr sz="2000" spc="-5" dirty="0">
                <a:latin typeface="Times New Roman"/>
                <a:cs typeface="Times New Roman"/>
              </a:rPr>
              <a:t>often employ the </a:t>
            </a:r>
            <a:r>
              <a:rPr sz="2000" spc="-10" dirty="0">
                <a:latin typeface="Times New Roman"/>
                <a:cs typeface="Times New Roman"/>
              </a:rPr>
              <a:t>same </a:t>
            </a:r>
            <a:r>
              <a:rPr sz="2000" spc="-5" dirty="0">
                <a:latin typeface="Times New Roman"/>
                <a:cs typeface="Times New Roman"/>
              </a:rPr>
              <a:t>methods and  </a:t>
            </a:r>
            <a:r>
              <a:rPr sz="2000" dirty="0">
                <a:latin typeface="Times New Roman"/>
                <a:cs typeface="Times New Roman"/>
              </a:rPr>
              <a:t>overlap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significantly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-5" dirty="0">
                <a:latin typeface="Times New Roman"/>
                <a:cs typeface="Times New Roman"/>
              </a:rPr>
              <a:t>while machine learning </a:t>
            </a:r>
            <a:r>
              <a:rPr sz="2000" dirty="0">
                <a:latin typeface="Times New Roman"/>
                <a:cs typeface="Times New Roman"/>
              </a:rPr>
              <a:t>focuses on </a:t>
            </a:r>
            <a:r>
              <a:rPr sz="2000" spc="-5" dirty="0">
                <a:latin typeface="Times New Roman"/>
                <a:cs typeface="Times New Roman"/>
              </a:rPr>
              <a:t>prediction, based </a:t>
            </a:r>
            <a:r>
              <a:rPr sz="2000" dirty="0">
                <a:latin typeface="Times New Roman"/>
                <a:cs typeface="Times New Roman"/>
              </a:rPr>
              <a:t>on known  properties learned from the training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Where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mining focuses on the discovery of (previously) </a:t>
            </a:r>
            <a:r>
              <a:rPr sz="2000" dirty="0">
                <a:latin typeface="Times New Roman"/>
                <a:cs typeface="Times New Roman"/>
              </a:rPr>
              <a:t>unknown  </a:t>
            </a:r>
            <a:r>
              <a:rPr sz="2000" spc="-5" dirty="0">
                <a:latin typeface="Times New Roman"/>
                <a:cs typeface="Times New Roman"/>
              </a:rPr>
              <a:t>properties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data (this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analysis step of knowledge discovery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dirty="0">
                <a:latin typeface="Times New Roman"/>
                <a:cs typeface="Times New Roman"/>
              </a:rPr>
              <a:t>databases)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mining uses many machine learning methods, </a:t>
            </a:r>
            <a:r>
              <a:rPr sz="2000" spc="5" dirty="0">
                <a:latin typeface="Times New Roman"/>
                <a:cs typeface="Times New Roman"/>
              </a:rPr>
              <a:t>but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different  </a:t>
            </a:r>
            <a:r>
              <a:rPr sz="2000" dirty="0">
                <a:latin typeface="Times New Roman"/>
                <a:cs typeface="Times New Roman"/>
              </a:rPr>
              <a:t>goals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08401" y="636523"/>
            <a:ext cx="31578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 Versus</a:t>
            </a:r>
            <a:r>
              <a:rPr dirty="0"/>
              <a:t> </a:t>
            </a:r>
            <a:r>
              <a:rPr spc="-5" dirty="0"/>
              <a:t>Design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622DD09-2AEC-4BB9-8449-7AF74A48EE9F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436877"/>
            <a:ext cx="8383346" cy="423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powerful </a:t>
            </a:r>
            <a:r>
              <a:rPr sz="2000" spc="-5" dirty="0">
                <a:latin typeface="Times New Roman"/>
                <a:cs typeface="Times New Roman"/>
              </a:rPr>
              <a:t>tool that </a:t>
            </a:r>
            <a:r>
              <a:rPr sz="2000" dirty="0">
                <a:latin typeface="Times New Roman"/>
                <a:cs typeface="Times New Roman"/>
              </a:rPr>
              <a:t>drives </a:t>
            </a:r>
            <a:r>
              <a:rPr sz="2000" spc="-5" dirty="0">
                <a:latin typeface="Times New Roman"/>
                <a:cs typeface="Times New Roman"/>
              </a:rPr>
              <a:t>everything from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curated</a:t>
            </a:r>
            <a:endParaRPr sz="20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content </a:t>
            </a:r>
            <a:r>
              <a:rPr sz="2000" spc="-5" dirty="0">
                <a:latin typeface="Times New Roman"/>
                <a:cs typeface="Times New Roman"/>
              </a:rPr>
              <a:t>recommendations to optimized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interfaces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Machine learning answers questions about user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Machine learning </a:t>
            </a:r>
            <a:r>
              <a:rPr sz="2000" spc="-5" dirty="0">
                <a:latin typeface="Times New Roman"/>
                <a:cs typeface="Times New Roman"/>
              </a:rPr>
              <a:t>customizes </a:t>
            </a:r>
            <a:r>
              <a:rPr sz="2000" dirty="0">
                <a:latin typeface="Times New Roman"/>
                <a:cs typeface="Times New Roman"/>
              </a:rPr>
              <a:t>interfaces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Digital product designers need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get </a:t>
            </a:r>
            <a:r>
              <a:rPr sz="2000" spc="-5" dirty="0">
                <a:latin typeface="Times New Roman"/>
                <a:cs typeface="Times New Roman"/>
              </a:rPr>
              <a:t>familiar </a:t>
            </a:r>
            <a:r>
              <a:rPr sz="200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</a:p>
          <a:p>
            <a:pPr marL="354965" marR="7620" indent="-342900" algn="just">
              <a:lnSpc>
                <a:spcPct val="100000"/>
              </a:lnSpc>
              <a:spcBef>
                <a:spcPts val="72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Many warn that designers </a:t>
            </a:r>
            <a:r>
              <a:rPr sz="2000" dirty="0">
                <a:latin typeface="Times New Roman"/>
                <a:cs typeface="Times New Roman"/>
              </a:rPr>
              <a:t>who </a:t>
            </a:r>
            <a:r>
              <a:rPr sz="2000" spc="-5" dirty="0">
                <a:latin typeface="Times New Roman"/>
                <a:cs typeface="Times New Roman"/>
              </a:rPr>
              <a:t>don’t start learning about </a:t>
            </a:r>
            <a:r>
              <a:rPr sz="2000" dirty="0">
                <a:latin typeface="Times New Roman"/>
                <a:cs typeface="Times New Roman"/>
              </a:rPr>
              <a:t>ML will be </a:t>
            </a:r>
            <a:r>
              <a:rPr sz="2000" spc="-10" dirty="0">
                <a:latin typeface="Times New Roman"/>
                <a:cs typeface="Times New Roman"/>
              </a:rPr>
              <a:t>left  </a:t>
            </a:r>
            <a:r>
              <a:rPr sz="2000" spc="-5" dirty="0">
                <a:latin typeface="Times New Roman"/>
                <a:cs typeface="Times New Roman"/>
              </a:rPr>
              <a:t>behind. But </a:t>
            </a:r>
            <a:r>
              <a:rPr sz="2000" dirty="0">
                <a:latin typeface="Times New Roman"/>
                <a:cs typeface="Times New Roman"/>
              </a:rPr>
              <a:t>I haven’t </a:t>
            </a:r>
            <a:r>
              <a:rPr sz="2000" spc="-5" dirty="0">
                <a:latin typeface="Times New Roman"/>
                <a:cs typeface="Times New Roman"/>
              </a:rPr>
              <a:t>seen one </a:t>
            </a:r>
            <a:r>
              <a:rPr sz="2000" dirty="0">
                <a:latin typeface="Times New Roman"/>
                <a:cs typeface="Times New Roman"/>
              </a:rPr>
              <a:t>that has </a:t>
            </a:r>
            <a:r>
              <a:rPr sz="2000" spc="-5" dirty="0">
                <a:latin typeface="Times New Roman"/>
                <a:cs typeface="Times New Roman"/>
              </a:rPr>
              <a:t>explored what design and machine  </a:t>
            </a:r>
            <a:r>
              <a:rPr sz="2000" dirty="0">
                <a:latin typeface="Times New Roman"/>
                <a:cs typeface="Times New Roman"/>
              </a:rPr>
              <a:t>learning have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offer </a:t>
            </a:r>
            <a:r>
              <a:rPr sz="2000" spc="-5" dirty="0">
                <a:latin typeface="Times New Roman"/>
                <a:cs typeface="Times New Roman"/>
              </a:rPr>
              <a:t>each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</a:p>
          <a:p>
            <a:pPr marL="354965" marR="508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Design </a:t>
            </a:r>
            <a:r>
              <a:rPr sz="2000" spc="-5" dirty="0">
                <a:latin typeface="Times New Roman"/>
                <a:cs typeface="Times New Roman"/>
              </a:rPr>
              <a:t>and machine learning function like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flywheel: when connected,  each provides value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other. Together, </a:t>
            </a:r>
            <a:r>
              <a:rPr sz="2000" dirty="0">
                <a:latin typeface="Times New Roman"/>
                <a:cs typeface="Times New Roman"/>
              </a:rPr>
              <a:t>they open </a:t>
            </a:r>
            <a:r>
              <a:rPr sz="2000" spc="-5" dirty="0">
                <a:latin typeface="Times New Roman"/>
                <a:cs typeface="Times New Roman"/>
              </a:rPr>
              <a:t>up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product  </a:t>
            </a:r>
            <a:r>
              <a:rPr sz="2000" dirty="0">
                <a:latin typeface="Times New Roman"/>
                <a:cs typeface="Times New Roman"/>
              </a:rPr>
              <a:t>experiences and business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</a:t>
            </a: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Design helps </a:t>
            </a:r>
            <a:r>
              <a:rPr sz="2000" spc="-5" dirty="0">
                <a:latin typeface="Times New Roman"/>
                <a:cs typeface="Times New Roman"/>
              </a:rPr>
              <a:t>machine </a:t>
            </a:r>
            <a:r>
              <a:rPr sz="2000" dirty="0">
                <a:latin typeface="Times New Roman"/>
                <a:cs typeface="Times New Roman"/>
              </a:rPr>
              <a:t>learning gather </a:t>
            </a:r>
            <a:r>
              <a:rPr sz="2000" spc="-5" dirty="0">
                <a:latin typeface="Times New Roman"/>
                <a:cs typeface="Times New Roman"/>
              </a:rPr>
              <a:t>better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16401" y="547573"/>
            <a:ext cx="31597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 Versus</a:t>
            </a:r>
            <a:r>
              <a:rPr spc="-25" dirty="0"/>
              <a:t> </a:t>
            </a:r>
            <a:r>
              <a:rPr dirty="0"/>
              <a:t>Design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4A28B10A-BC98-4A67-92BD-C3556EB1F1B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61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436877"/>
            <a:ext cx="798195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is </a:t>
            </a:r>
            <a:r>
              <a:rPr sz="2000" dirty="0">
                <a:latin typeface="Times New Roman"/>
                <a:cs typeface="Times New Roman"/>
              </a:rPr>
              <a:t>a hungry </a:t>
            </a:r>
            <a:r>
              <a:rPr sz="2000" spc="-5" dirty="0">
                <a:latin typeface="Times New Roman"/>
                <a:cs typeface="Times New Roman"/>
              </a:rPr>
              <a:t>beast.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deliver the </a:t>
            </a:r>
            <a:r>
              <a:rPr sz="2000" dirty="0">
                <a:latin typeface="Times New Roman"/>
                <a:cs typeface="Times New Roman"/>
              </a:rPr>
              <a:t>best </a:t>
            </a:r>
            <a:r>
              <a:rPr sz="2000" spc="-5" dirty="0">
                <a:latin typeface="Times New Roman"/>
                <a:cs typeface="Times New Roman"/>
              </a:rPr>
              <a:t>results, learning  algorithms need </a:t>
            </a:r>
            <a:r>
              <a:rPr sz="2000" dirty="0">
                <a:latin typeface="Times New Roman"/>
                <a:cs typeface="Times New Roman"/>
              </a:rPr>
              <a:t>vast </a:t>
            </a:r>
            <a:r>
              <a:rPr sz="2000" spc="-5" dirty="0">
                <a:latin typeface="Times New Roman"/>
                <a:cs typeface="Times New Roman"/>
              </a:rPr>
              <a:t>amounts of detailed </a:t>
            </a:r>
            <a:r>
              <a:rPr sz="2000" dirty="0">
                <a:latin typeface="Times New Roman"/>
                <a:cs typeface="Times New Roman"/>
              </a:rPr>
              <a:t>data, </a:t>
            </a:r>
            <a:r>
              <a:rPr sz="2000" spc="-5" dirty="0">
                <a:latin typeface="Times New Roman"/>
                <a:cs typeface="Times New Roman"/>
              </a:rPr>
              <a:t>clean of any confounding  </a:t>
            </a:r>
            <a:r>
              <a:rPr sz="2000" dirty="0">
                <a:latin typeface="Times New Roman"/>
                <a:cs typeface="Times New Roman"/>
              </a:rPr>
              <a:t>factors or built-in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biases</a:t>
            </a:r>
            <a:endParaRPr sz="2000">
              <a:latin typeface="Times New Roman"/>
              <a:cs typeface="Times New Roman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Designers can help create user experiences that </a:t>
            </a:r>
            <a:r>
              <a:rPr sz="2000" spc="-10" dirty="0">
                <a:latin typeface="Times New Roman"/>
                <a:cs typeface="Times New Roman"/>
              </a:rPr>
              <a:t>eliminate </a:t>
            </a:r>
            <a:r>
              <a:rPr sz="2000" dirty="0">
                <a:latin typeface="Times New Roman"/>
                <a:cs typeface="Times New Roman"/>
              </a:rPr>
              <a:t>noise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data,  </a:t>
            </a:r>
            <a:r>
              <a:rPr sz="2000" dirty="0">
                <a:latin typeface="Times New Roman"/>
                <a:cs typeface="Times New Roman"/>
              </a:rPr>
              <a:t>leading </a:t>
            </a:r>
            <a:r>
              <a:rPr sz="2000" spc="-5" dirty="0">
                <a:latin typeface="Times New Roman"/>
                <a:cs typeface="Times New Roman"/>
              </a:rPr>
              <a:t>to more </a:t>
            </a:r>
            <a:r>
              <a:rPr sz="2000" dirty="0">
                <a:latin typeface="Times New Roman"/>
                <a:cs typeface="Times New Roman"/>
              </a:rPr>
              <a:t>accurate and </a:t>
            </a:r>
            <a:r>
              <a:rPr sz="2000" spc="-5" dirty="0">
                <a:latin typeface="Times New Roman"/>
                <a:cs typeface="Times New Roman"/>
              </a:rPr>
              <a:t>efficient </a:t>
            </a:r>
            <a:r>
              <a:rPr sz="2000" dirty="0">
                <a:latin typeface="Times New Roman"/>
                <a:cs typeface="Times New Roman"/>
              </a:rPr>
              <a:t>ML-powered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Design helps set expectations and establish trust with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83685" y="610870"/>
            <a:ext cx="21412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spc="-5" dirty="0"/>
              <a:t>Noise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BF6A7FA-C593-40C4-97B0-91D83640B50F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62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-17272" y="1249426"/>
            <a:ext cx="9178925" cy="5204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4833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Error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991235" marR="565785" indent="-342900" algn="just">
              <a:lnSpc>
                <a:spcPct val="100000"/>
              </a:lnSpc>
              <a:spcBef>
                <a:spcPts val="1310"/>
              </a:spcBef>
              <a:buFont typeface="Wingdings" pitchFamily="2" charset="2"/>
              <a:buChar char="§"/>
            </a:pPr>
            <a:r>
              <a:rPr sz="2000" spc="-5" dirty="0">
                <a:latin typeface="Times New Roman"/>
                <a:cs typeface="Times New Roman"/>
              </a:rPr>
              <a:t>Error measures are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tool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ML </a:t>
            </a:r>
            <a:r>
              <a:rPr sz="2000" spc="-5" dirty="0">
                <a:latin typeface="Times New Roman"/>
                <a:cs typeface="Times New Roman"/>
              </a:rPr>
              <a:t>that quantify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question “how wrong </a:t>
            </a:r>
            <a:r>
              <a:rPr sz="2000" dirty="0">
                <a:latin typeface="Times New Roman"/>
                <a:cs typeface="Times New Roman"/>
              </a:rPr>
              <a:t>was  our </a:t>
            </a:r>
            <a:r>
              <a:rPr sz="2000" spc="-5" dirty="0">
                <a:latin typeface="Times New Roman"/>
                <a:cs typeface="Times New Roman"/>
              </a:rPr>
              <a:t>estimation”.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function that compares </a:t>
            </a:r>
            <a:r>
              <a:rPr sz="2000" dirty="0">
                <a:latin typeface="Times New Roman"/>
                <a:cs typeface="Times New Roman"/>
              </a:rPr>
              <a:t>the output of a </a:t>
            </a:r>
            <a:r>
              <a:rPr sz="2000" spc="-5" dirty="0">
                <a:latin typeface="Times New Roman"/>
                <a:cs typeface="Times New Roman"/>
              </a:rPr>
              <a:t>learned  hypothesis with the </a:t>
            </a:r>
            <a:r>
              <a:rPr sz="2000" dirty="0">
                <a:latin typeface="Times New Roman"/>
                <a:cs typeface="Times New Roman"/>
              </a:rPr>
              <a:t>output </a:t>
            </a:r>
            <a:r>
              <a:rPr sz="2000" spc="-5" dirty="0">
                <a:latin typeface="Times New Roman"/>
                <a:cs typeface="Times New Roman"/>
              </a:rPr>
              <a:t>of the real target function. What this means in   practice is that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compare the prediction of our model with the </a:t>
            </a:r>
            <a:r>
              <a:rPr sz="2000" dirty="0">
                <a:latin typeface="Times New Roman"/>
                <a:cs typeface="Times New Roman"/>
              </a:rPr>
              <a:t>real </a:t>
            </a:r>
            <a:r>
              <a:rPr sz="2000" spc="-5" dirty="0">
                <a:latin typeface="Times New Roman"/>
                <a:cs typeface="Times New Roman"/>
              </a:rPr>
              <a:t>value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dirty="0">
                <a:latin typeface="Times New Roman"/>
                <a:cs typeface="Times New Roman"/>
              </a:rPr>
              <a:t>data.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spc="-10" dirty="0">
                <a:latin typeface="Times New Roman"/>
                <a:cs typeface="Times New Roman"/>
              </a:rPr>
              <a:t>error </a:t>
            </a:r>
            <a:r>
              <a:rPr sz="2000" spc="-5" dirty="0">
                <a:latin typeface="Times New Roman"/>
                <a:cs typeface="Times New Roman"/>
              </a:rPr>
              <a:t>measure is expressed as E(h, f) </a:t>
            </a:r>
            <a:r>
              <a:rPr sz="2000" dirty="0">
                <a:latin typeface="Times New Roman"/>
                <a:cs typeface="Times New Roman"/>
              </a:rPr>
              <a:t>(a </a:t>
            </a:r>
            <a:r>
              <a:rPr sz="2000" spc="-5" dirty="0">
                <a:latin typeface="Times New Roman"/>
                <a:cs typeface="Times New Roman"/>
              </a:rPr>
              <a:t>hypothesis 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spc="-495" dirty="0">
                <a:latin typeface="DejaVu Sans"/>
                <a:cs typeface="DejaVu Sans"/>
              </a:rPr>
              <a:t>∈ </a:t>
            </a:r>
            <a:r>
              <a:rPr sz="2000" dirty="0">
                <a:latin typeface="Times New Roman"/>
                <a:cs typeface="Times New Roman"/>
              </a:rPr>
              <a:t>H, </a:t>
            </a:r>
            <a:r>
              <a:rPr sz="2000" spc="-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f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target function). </a:t>
            </a:r>
            <a:r>
              <a:rPr sz="2000" dirty="0">
                <a:latin typeface="Times New Roman"/>
                <a:cs typeface="Times New Roman"/>
              </a:rPr>
              <a:t>E </a:t>
            </a:r>
            <a:r>
              <a:rPr sz="2000" spc="-10" dirty="0">
                <a:latin typeface="Times New Roman"/>
                <a:cs typeface="Times New Roman"/>
              </a:rPr>
              <a:t>is almost </a:t>
            </a:r>
            <a:r>
              <a:rPr sz="2000" dirty="0">
                <a:latin typeface="Times New Roman"/>
                <a:cs typeface="Times New Roman"/>
              </a:rPr>
              <a:t>always </a:t>
            </a:r>
            <a:r>
              <a:rPr sz="2000" spc="-5" dirty="0">
                <a:latin typeface="Times New Roman"/>
                <a:cs typeface="Times New Roman"/>
              </a:rPr>
              <a:t>pointwise. </a:t>
            </a:r>
            <a:r>
              <a:rPr sz="2000" dirty="0">
                <a:latin typeface="Times New Roman"/>
                <a:cs typeface="Times New Roman"/>
              </a:rPr>
              <a:t>It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defined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the difference  at two points, therefore, </a:t>
            </a:r>
            <a:r>
              <a:rPr sz="2000" dirty="0">
                <a:latin typeface="Times New Roman"/>
                <a:cs typeface="Times New Roman"/>
              </a:rPr>
              <a:t>we use </a:t>
            </a:r>
            <a:r>
              <a:rPr sz="2000" spc="-5" dirty="0">
                <a:latin typeface="Times New Roman"/>
                <a:cs typeface="Times New Roman"/>
              </a:rPr>
              <a:t>the pointwise definition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error measure  </a:t>
            </a:r>
            <a:r>
              <a:rPr sz="2000" dirty="0">
                <a:latin typeface="Times New Roman"/>
                <a:cs typeface="Times New Roman"/>
              </a:rPr>
              <a:t>e()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compute this error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different points: e(h(x),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f(x)).</a:t>
            </a: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1315"/>
              </a:spcBef>
            </a:pPr>
            <a:r>
              <a:rPr sz="2000" spc="-5" dirty="0">
                <a:latin typeface="Times New Roman"/>
                <a:cs typeface="Times New Roman"/>
              </a:rPr>
              <a:t>Examples:</a:t>
            </a:r>
            <a:endParaRPr sz="2000" dirty="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720"/>
              </a:spcBef>
            </a:pPr>
            <a:r>
              <a:rPr sz="2000" b="1" dirty="0">
                <a:latin typeface="Times New Roman"/>
                <a:cs typeface="Times New Roman"/>
              </a:rPr>
              <a:t>Squared error: </a:t>
            </a:r>
            <a:r>
              <a:rPr sz="2000" dirty="0">
                <a:latin typeface="Times New Roman"/>
                <a:cs typeface="Times New Roman"/>
              </a:rPr>
              <a:t>e(h(x), f(x)) = (h(x)-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f(x))²</a:t>
            </a:r>
          </a:p>
          <a:p>
            <a:pPr marL="648335">
              <a:lnSpc>
                <a:spcPct val="100000"/>
              </a:lnSpc>
              <a:spcBef>
                <a:spcPts val="720"/>
              </a:spcBef>
              <a:tabLst>
                <a:tab pos="1585595" algn="l"/>
                <a:tab pos="2434590" algn="l"/>
                <a:tab pos="3303270" algn="l"/>
                <a:tab pos="3956050" algn="l"/>
                <a:tab pos="4286250" algn="l"/>
                <a:tab pos="5007610" algn="l"/>
                <a:tab pos="5333365" algn="l"/>
                <a:tab pos="6012180" algn="l"/>
                <a:tab pos="6592570" algn="l"/>
                <a:tab pos="7555865" algn="l"/>
                <a:tab pos="7955280" algn="l"/>
              </a:tabLst>
            </a:pPr>
            <a:r>
              <a:rPr sz="2000" b="1" dirty="0">
                <a:latin typeface="Times New Roman"/>
                <a:cs typeface="Times New Roman"/>
              </a:rPr>
              <a:t>Binary	</a:t>
            </a:r>
            <a:r>
              <a:rPr sz="2000" b="1" spc="-5" dirty="0">
                <a:latin typeface="Times New Roman"/>
                <a:cs typeface="Times New Roman"/>
              </a:rPr>
              <a:t>error:	</a:t>
            </a:r>
            <a:r>
              <a:rPr sz="2000" spc="-5" dirty="0">
                <a:latin typeface="Times New Roman"/>
                <a:cs typeface="Times New Roman"/>
              </a:rPr>
              <a:t>e(h(x),	f(x))	</a:t>
            </a:r>
            <a:r>
              <a:rPr sz="2000" dirty="0">
                <a:latin typeface="Times New Roman"/>
                <a:cs typeface="Times New Roman"/>
              </a:rPr>
              <a:t>=	</a:t>
            </a:r>
            <a:r>
              <a:rPr sz="2000" spc="-30" dirty="0">
                <a:latin typeface="DejaVu Sans"/>
                <a:cs typeface="DejaVu Sans"/>
              </a:rPr>
              <a:t>⟦</a:t>
            </a:r>
            <a:r>
              <a:rPr sz="2000" spc="-30" dirty="0">
                <a:latin typeface="Times New Roman"/>
                <a:cs typeface="Times New Roman"/>
              </a:rPr>
              <a:t>h(x)	</a:t>
            </a:r>
            <a:r>
              <a:rPr sz="2000" dirty="0">
                <a:latin typeface="Times New Roman"/>
                <a:cs typeface="Times New Roman"/>
              </a:rPr>
              <a:t>≠	</a:t>
            </a:r>
            <a:r>
              <a:rPr sz="2000" spc="-25" dirty="0">
                <a:latin typeface="Times New Roman"/>
                <a:cs typeface="Times New Roman"/>
              </a:rPr>
              <a:t>f(x)</a:t>
            </a:r>
            <a:r>
              <a:rPr sz="2000" spc="-25" dirty="0">
                <a:latin typeface="DejaVu Sans"/>
                <a:cs typeface="DejaVu Sans"/>
              </a:rPr>
              <a:t>⟧	</a:t>
            </a:r>
            <a:r>
              <a:rPr sz="2000" spc="-5" dirty="0">
                <a:latin typeface="Times New Roman"/>
                <a:cs typeface="Times New Roman"/>
              </a:rPr>
              <a:t>(the	number	of	wrong</a:t>
            </a:r>
            <a:endParaRPr sz="2000" dirty="0">
              <a:latin typeface="Times New Roman"/>
              <a:cs typeface="Times New Roman"/>
            </a:endParaRPr>
          </a:p>
          <a:p>
            <a:pPr marL="12065">
              <a:lnSpc>
                <a:spcPct val="100000"/>
              </a:lnSpc>
              <a:tabLst>
                <a:tab pos="648335" algn="l"/>
                <a:tab pos="9165590" algn="l"/>
              </a:tabLst>
            </a:pPr>
            <a:r>
              <a:rPr sz="2000" u="sng" dirty="0"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sng" spc="-5" dirty="0"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classifications)	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63771" y="763600"/>
            <a:ext cx="2141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Error and</a:t>
            </a:r>
            <a:r>
              <a:rPr spc="-85" dirty="0"/>
              <a:t> </a:t>
            </a:r>
            <a:r>
              <a:rPr spc="-5" dirty="0"/>
              <a:t>Noise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D9E7CFA-AD27-4E9D-803A-EB4D9ACD133E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402841"/>
            <a:ext cx="7981950" cy="4232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Noise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 dirty="0">
              <a:latin typeface="Times New Roman"/>
              <a:cs typeface="Times New Roman"/>
            </a:endParaRPr>
          </a:p>
          <a:p>
            <a:pPr marL="355600" marR="1422400" indent="-342900" algn="just">
              <a:lnSpc>
                <a:spcPct val="130100"/>
              </a:lnSpc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It refers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the irrelevant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or randomness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  </a:t>
            </a:r>
            <a:r>
              <a:rPr sz="2000" spc="1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express noisy target </a:t>
            </a:r>
            <a:r>
              <a:rPr sz="2000" spc="-5" dirty="0">
                <a:latin typeface="Times New Roman"/>
                <a:cs typeface="Times New Roman"/>
              </a:rPr>
              <a:t>as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follows: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Noisy </a:t>
            </a:r>
            <a:r>
              <a:rPr sz="2000" spc="-5" dirty="0">
                <a:latin typeface="Times New Roman"/>
                <a:cs typeface="Times New Roman"/>
              </a:rPr>
              <a:t>target= deterministic target </a:t>
            </a:r>
            <a:r>
              <a:rPr sz="2000" dirty="0">
                <a:latin typeface="Times New Roman"/>
                <a:cs typeface="Times New Roman"/>
              </a:rPr>
              <a:t>+ noise = </a:t>
            </a:r>
            <a:r>
              <a:rPr sz="2000" spc="10" dirty="0">
                <a:latin typeface="DejaVu Sans"/>
                <a:cs typeface="DejaVu Sans"/>
              </a:rPr>
              <a:t>𝔼</a:t>
            </a:r>
            <a:r>
              <a:rPr sz="2000" spc="10" dirty="0">
                <a:latin typeface="Times New Roman"/>
                <a:cs typeface="Times New Roman"/>
              </a:rPr>
              <a:t>[y|x] </a:t>
            </a:r>
            <a:r>
              <a:rPr sz="2000" dirty="0">
                <a:latin typeface="Times New Roman"/>
                <a:cs typeface="Times New Roman"/>
              </a:rPr>
              <a:t>+ ε </a:t>
            </a:r>
            <a:r>
              <a:rPr sz="2000" spc="-5" dirty="0">
                <a:latin typeface="Times New Roman"/>
                <a:cs typeface="Times New Roman"/>
              </a:rPr>
              <a:t>where </a:t>
            </a:r>
            <a:r>
              <a:rPr sz="2000" dirty="0">
                <a:latin typeface="Times New Roman"/>
                <a:cs typeface="Times New Roman"/>
              </a:rPr>
              <a:t>ε = (y - </a:t>
            </a:r>
            <a:r>
              <a:rPr sz="2000" spc="-10" dirty="0">
                <a:latin typeface="Times New Roman"/>
                <a:cs typeface="Times New Roman"/>
              </a:rPr>
              <a:t>f(x))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the difference between the </a:t>
            </a:r>
            <a:r>
              <a:rPr sz="2000" spc="-5" dirty="0">
                <a:latin typeface="Times New Roman"/>
                <a:cs typeface="Times New Roman"/>
              </a:rPr>
              <a:t>outcome </a:t>
            </a:r>
            <a:r>
              <a:rPr sz="2000" dirty="0">
                <a:latin typeface="Times New Roman"/>
                <a:cs typeface="Times New Roman"/>
              </a:rPr>
              <a:t>and the predicted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value.</a:t>
            </a:r>
          </a:p>
          <a:p>
            <a:pPr marL="355600" marR="7620" indent="-342900" algn="just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spc="10" dirty="0">
                <a:latin typeface="DejaVu Sans"/>
                <a:cs typeface="DejaVu Sans"/>
              </a:rPr>
              <a:t>𝔼</a:t>
            </a:r>
            <a:r>
              <a:rPr sz="2000" spc="10" dirty="0">
                <a:latin typeface="Times New Roman"/>
                <a:cs typeface="Times New Roman"/>
              </a:rPr>
              <a:t>[y|x] </a:t>
            </a:r>
            <a:r>
              <a:rPr sz="2000" spc="-5" dirty="0">
                <a:latin typeface="Times New Roman"/>
                <a:cs typeface="Times New Roman"/>
              </a:rPr>
              <a:t>is the expected value </a:t>
            </a:r>
            <a:r>
              <a:rPr sz="2000" dirty="0">
                <a:latin typeface="Times New Roman"/>
                <a:cs typeface="Times New Roman"/>
              </a:rPr>
              <a:t>of y knowing x, y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prediction using </a:t>
            </a:r>
            <a:r>
              <a:rPr sz="2000" dirty="0">
                <a:latin typeface="Times New Roman"/>
                <a:cs typeface="Times New Roman"/>
              </a:rPr>
              <a:t>the  target function h(x) and f(x)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real value of the data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introduced P(y|x) into </a:t>
            </a:r>
            <a:r>
              <a:rPr sz="2000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learning scheme to account for </a:t>
            </a:r>
            <a:r>
              <a:rPr sz="2000" dirty="0">
                <a:latin typeface="Times New Roman"/>
                <a:cs typeface="Times New Roman"/>
              </a:rPr>
              <a:t>the fact </a:t>
            </a:r>
            <a:r>
              <a:rPr sz="2000" spc="-5" dirty="0">
                <a:latin typeface="Times New Roman"/>
                <a:cs typeface="Times New Roman"/>
              </a:rPr>
              <a:t>that  there will always </a:t>
            </a:r>
            <a:r>
              <a:rPr sz="2000" dirty="0">
                <a:latin typeface="Times New Roman"/>
                <a:cs typeface="Times New Roman"/>
              </a:rPr>
              <a:t>be noise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relationship between </a:t>
            </a:r>
            <a:r>
              <a:rPr sz="2000" dirty="0">
                <a:latin typeface="Times New Roman"/>
                <a:cs typeface="Times New Roman"/>
              </a:rPr>
              <a:t>x and y </a:t>
            </a:r>
            <a:r>
              <a:rPr sz="2000" spc="-5" dirty="0">
                <a:latin typeface="Times New Roman"/>
                <a:cs typeface="Times New Roman"/>
              </a:rPr>
              <a:t>while P(x)  represents the </a:t>
            </a:r>
            <a:r>
              <a:rPr sz="2000" dirty="0">
                <a:latin typeface="Times New Roman"/>
                <a:cs typeface="Times New Roman"/>
              </a:rPr>
              <a:t>random </a:t>
            </a:r>
            <a:r>
              <a:rPr sz="2000" spc="-5" dirty="0">
                <a:latin typeface="Times New Roman"/>
                <a:cs typeface="Times New Roman"/>
              </a:rPr>
              <a:t>variable </a:t>
            </a: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and is necessary for us to </a:t>
            </a:r>
            <a:r>
              <a:rPr sz="2000" dirty="0">
                <a:latin typeface="Times New Roman"/>
                <a:cs typeface="Times New Roman"/>
              </a:rPr>
              <a:t>use </a:t>
            </a:r>
            <a:r>
              <a:rPr sz="2000" spc="-5" dirty="0">
                <a:latin typeface="Times New Roman"/>
                <a:cs typeface="Times New Roman"/>
              </a:rPr>
              <a:t>Hoeffding‘s  </a:t>
            </a:r>
            <a:r>
              <a:rPr sz="2000" dirty="0">
                <a:latin typeface="Times New Roman"/>
                <a:cs typeface="Times New Roman"/>
              </a:rPr>
              <a:t>inequality.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3166" y="763600"/>
            <a:ext cx="312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 versus</a:t>
            </a:r>
            <a:r>
              <a:rPr spc="-100" dirty="0"/>
              <a:t> </a:t>
            </a:r>
            <a:r>
              <a:rPr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D8FF93F-5768-442F-AC0A-F0EDF1FD324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509140"/>
            <a:ext cx="7981950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a </a:t>
            </a:r>
            <a:r>
              <a:rPr sz="2000" spc="-5" dirty="0">
                <a:latin typeface="Times New Roman"/>
                <a:cs typeface="Times New Roman"/>
              </a:rPr>
              <a:t>dataset,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training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is implemented to build up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model, while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test  </a:t>
            </a:r>
            <a:r>
              <a:rPr sz="2000" dirty="0">
                <a:latin typeface="Times New Roman"/>
                <a:cs typeface="Times New Roman"/>
              </a:rPr>
              <a:t>(or </a:t>
            </a:r>
            <a:r>
              <a:rPr sz="2000" spc="-5" dirty="0">
                <a:latin typeface="Times New Roman"/>
                <a:cs typeface="Times New Roman"/>
              </a:rPr>
              <a:t>validation)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is to validate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spc="-10" dirty="0">
                <a:latin typeface="Times New Roman"/>
                <a:cs typeface="Times New Roman"/>
              </a:rPr>
              <a:t>built.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points in the training  </a:t>
            </a:r>
            <a:r>
              <a:rPr sz="2000" dirty="0">
                <a:latin typeface="Times New Roman"/>
                <a:cs typeface="Times New Roman"/>
              </a:rPr>
              <a:t>set are excluded from the </a:t>
            </a:r>
            <a:r>
              <a:rPr sz="2000" spc="-5" dirty="0">
                <a:latin typeface="Times New Roman"/>
                <a:cs typeface="Times New Roman"/>
              </a:rPr>
              <a:t>test (validation)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Learning,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basically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try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predict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Usually,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dataset is divided into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training set,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validation set (some  </a:t>
            </a:r>
            <a:r>
              <a:rPr sz="2000" dirty="0">
                <a:latin typeface="Times New Roman"/>
                <a:cs typeface="Times New Roman"/>
              </a:rPr>
              <a:t>people use </a:t>
            </a:r>
            <a:r>
              <a:rPr sz="2000" spc="-10" dirty="0">
                <a:latin typeface="Times New Roman"/>
                <a:cs typeface="Times New Roman"/>
              </a:rPr>
              <a:t>‘test set’ </a:t>
            </a:r>
            <a:r>
              <a:rPr sz="2000" spc="-5" dirty="0">
                <a:latin typeface="Times New Roman"/>
                <a:cs typeface="Times New Roman"/>
              </a:rPr>
              <a:t>instead) in each </a:t>
            </a:r>
            <a:r>
              <a:rPr sz="2000" spc="-10" dirty="0">
                <a:latin typeface="Times New Roman"/>
                <a:cs typeface="Times New Roman"/>
              </a:rPr>
              <a:t>iteration, </a:t>
            </a:r>
            <a:r>
              <a:rPr sz="2000" spc="-5" dirty="0">
                <a:latin typeface="Times New Roman"/>
                <a:cs typeface="Times New Roman"/>
              </a:rPr>
              <a:t>or divided into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training  set, </a:t>
            </a:r>
            <a:r>
              <a:rPr sz="2000" dirty="0">
                <a:latin typeface="Times New Roman"/>
                <a:cs typeface="Times New Roman"/>
              </a:rPr>
              <a:t>a validation set and a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in each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iteration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53333" y="547573"/>
            <a:ext cx="312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 versus</a:t>
            </a:r>
            <a:r>
              <a:rPr spc="-100" dirty="0"/>
              <a:t> </a:t>
            </a:r>
            <a:r>
              <a:rPr dirty="0"/>
              <a:t>Testing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ED510164-1FA4-41DE-9EF2-100BDDA7992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18540" y="1364995"/>
            <a:ext cx="7981315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Times New Roman"/>
                <a:cs typeface="Times New Roman"/>
              </a:rPr>
              <a:t>Sets: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131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Training </a:t>
            </a:r>
            <a:r>
              <a:rPr sz="2000" b="1" dirty="0">
                <a:latin typeface="Times New Roman"/>
                <a:cs typeface="Times New Roman"/>
              </a:rPr>
              <a:t>Set: </a:t>
            </a:r>
            <a:r>
              <a:rPr sz="2000" spc="-5" dirty="0">
                <a:latin typeface="Times New Roman"/>
                <a:cs typeface="Times New Roman"/>
              </a:rPr>
              <a:t>Here, you have the complete training dataset. </a:t>
            </a:r>
            <a:r>
              <a:rPr sz="2000" dirty="0">
                <a:latin typeface="Times New Roman"/>
                <a:cs typeface="Times New Roman"/>
              </a:rPr>
              <a:t>You </a:t>
            </a:r>
            <a:r>
              <a:rPr sz="2000" spc="-5" dirty="0">
                <a:latin typeface="Times New Roman"/>
                <a:cs typeface="Times New Roman"/>
              </a:rPr>
              <a:t>can  </a:t>
            </a:r>
            <a:r>
              <a:rPr sz="2000" dirty="0">
                <a:latin typeface="Times New Roman"/>
                <a:cs typeface="Times New Roman"/>
              </a:rPr>
              <a:t>extract features and </a:t>
            </a:r>
            <a:r>
              <a:rPr sz="2000" spc="-5" dirty="0">
                <a:latin typeface="Times New Roman"/>
                <a:cs typeface="Times New Roman"/>
              </a:rPr>
              <a:t>train to </a:t>
            </a:r>
            <a:r>
              <a:rPr sz="2000" dirty="0">
                <a:latin typeface="Times New Roman"/>
                <a:cs typeface="Times New Roman"/>
              </a:rPr>
              <a:t>fit a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and so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on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Validation Set: </a:t>
            </a:r>
            <a:r>
              <a:rPr sz="2000" spc="-10" dirty="0">
                <a:latin typeface="Times New Roman"/>
                <a:cs typeface="Times New Roman"/>
              </a:rPr>
              <a:t>This is </a:t>
            </a:r>
            <a:r>
              <a:rPr sz="2000" spc="-5" dirty="0">
                <a:latin typeface="Times New Roman"/>
                <a:cs typeface="Times New Roman"/>
              </a:rPr>
              <a:t>crucial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choose </a:t>
            </a:r>
            <a:r>
              <a:rPr sz="2000" spc="-5" dirty="0">
                <a:latin typeface="Times New Roman"/>
                <a:cs typeface="Times New Roman"/>
              </a:rPr>
              <a:t>the right parameters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10" dirty="0">
                <a:latin typeface="Times New Roman"/>
                <a:cs typeface="Times New Roman"/>
              </a:rPr>
              <a:t>your  </a:t>
            </a:r>
            <a:r>
              <a:rPr sz="2000" spc="-5" dirty="0">
                <a:latin typeface="Times New Roman"/>
                <a:cs typeface="Times New Roman"/>
              </a:rPr>
              <a:t>estimator. </a:t>
            </a:r>
            <a:r>
              <a:rPr sz="2000" spc="1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divide the training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10" dirty="0">
                <a:latin typeface="Times New Roman"/>
                <a:cs typeface="Times New Roman"/>
              </a:rPr>
              <a:t>into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train set and validation set.  Based on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validation test results, the </a:t>
            </a:r>
            <a:r>
              <a:rPr sz="2000" spc="-10" dirty="0">
                <a:latin typeface="Times New Roman"/>
                <a:cs typeface="Times New Roman"/>
              </a:rPr>
              <a:t>model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trained(for instance,  </a:t>
            </a:r>
            <a:r>
              <a:rPr sz="2000" dirty="0">
                <a:latin typeface="Times New Roman"/>
                <a:cs typeface="Times New Roman"/>
              </a:rPr>
              <a:t>changing </a:t>
            </a:r>
            <a:r>
              <a:rPr sz="2000" spc="-5" dirty="0">
                <a:latin typeface="Times New Roman"/>
                <a:cs typeface="Times New Roman"/>
              </a:rPr>
              <a:t>parameters,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classifiers)</a:t>
            </a:r>
            <a:endParaRPr sz="20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Testing Set: </a:t>
            </a:r>
            <a:r>
              <a:rPr sz="2000" dirty="0">
                <a:latin typeface="Times New Roman"/>
                <a:cs typeface="Times New Roman"/>
              </a:rPr>
              <a:t>Here, once </a:t>
            </a:r>
            <a:r>
              <a:rPr sz="2000" spc="-5" dirty="0">
                <a:latin typeface="Times New Roman"/>
                <a:cs typeface="Times New Roman"/>
              </a:rPr>
              <a:t>the model is obtained, you can predict using the  model </a:t>
            </a:r>
            <a:r>
              <a:rPr sz="2000" dirty="0">
                <a:latin typeface="Times New Roman"/>
                <a:cs typeface="Times New Roman"/>
              </a:rPr>
              <a:t>obtained on the training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33166" y="763600"/>
            <a:ext cx="312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 versus</a:t>
            </a:r>
            <a:r>
              <a:rPr spc="-100" dirty="0"/>
              <a:t> </a:t>
            </a:r>
            <a:r>
              <a:rPr dirty="0"/>
              <a:t>Testing</a:t>
            </a:r>
          </a:p>
        </p:txBody>
      </p:sp>
      <p:sp>
        <p:nvSpPr>
          <p:cNvPr id="8" name="object 8"/>
          <p:cNvSpPr/>
          <p:nvPr/>
        </p:nvSpPr>
        <p:spPr>
          <a:xfrm>
            <a:off x="693573" y="1710082"/>
            <a:ext cx="8125814" cy="4221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9805C9D-03B2-468D-AF88-5E2DE5BD658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66</a:t>
            </a:fld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40201" y="763600"/>
            <a:ext cx="33108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Theory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Generalization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5858AEE-3D82-4ED0-85F7-8B1361E348FD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1509140"/>
            <a:ext cx="7835900" cy="356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89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machine learning, generalization usually refers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ability of </a:t>
            </a:r>
            <a:r>
              <a:rPr sz="2000" spc="-15" dirty="0">
                <a:latin typeface="Times New Roman"/>
                <a:cs typeface="Times New Roman"/>
              </a:rPr>
              <a:t>an  </a:t>
            </a:r>
            <a:r>
              <a:rPr sz="2000" dirty="0">
                <a:latin typeface="Times New Roman"/>
                <a:cs typeface="Times New Roman"/>
              </a:rPr>
              <a:t>algorithm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effective across a range of inputs and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Our key </a:t>
            </a:r>
            <a:r>
              <a:rPr sz="2000" spc="-5" dirty="0">
                <a:latin typeface="Times New Roman"/>
                <a:cs typeface="Times New Roman"/>
              </a:rPr>
              <a:t>working assumption is that data is generated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an underlying,  </a:t>
            </a:r>
            <a:r>
              <a:rPr sz="2000" dirty="0">
                <a:latin typeface="Times New Roman"/>
                <a:cs typeface="Times New Roman"/>
              </a:rPr>
              <a:t>unknown </a:t>
            </a:r>
            <a:r>
              <a:rPr sz="2000" spc="-5" dirty="0">
                <a:latin typeface="Times New Roman"/>
                <a:cs typeface="Times New Roman"/>
              </a:rPr>
              <a:t>distribution D. Rather than accessing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distribution directly,  statistical learning assumes that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are given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training sample </a:t>
            </a:r>
            <a:r>
              <a:rPr sz="2000" dirty="0">
                <a:latin typeface="Times New Roman"/>
                <a:cs typeface="Times New Roman"/>
              </a:rPr>
              <a:t>S, where  </a:t>
            </a:r>
            <a:r>
              <a:rPr sz="2000" spc="-5" dirty="0">
                <a:latin typeface="Times New Roman"/>
                <a:cs typeface="Times New Roman"/>
              </a:rPr>
              <a:t>every element </a:t>
            </a:r>
            <a:r>
              <a:rPr sz="2000" dirty="0">
                <a:latin typeface="Times New Roman"/>
                <a:cs typeface="Times New Roman"/>
              </a:rPr>
              <a:t>of S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spc="-10" dirty="0">
                <a:latin typeface="Times New Roman"/>
                <a:cs typeface="Times New Roman"/>
              </a:rPr>
              <a:t>i.i.d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generated </a:t>
            </a:r>
            <a:r>
              <a:rPr sz="2000" dirty="0">
                <a:latin typeface="Times New Roman"/>
                <a:cs typeface="Times New Roman"/>
              </a:rPr>
              <a:t>according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D. A </a:t>
            </a:r>
            <a:r>
              <a:rPr sz="2000" spc="-5" dirty="0">
                <a:latin typeface="Times New Roman"/>
                <a:cs typeface="Times New Roman"/>
              </a:rPr>
              <a:t>learning  algorithm chooses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function (hypothesis h) from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function </a:t>
            </a:r>
            <a:r>
              <a:rPr sz="2000" dirty="0">
                <a:latin typeface="Times New Roman"/>
                <a:cs typeface="Times New Roman"/>
              </a:rPr>
              <a:t>space  (hypothesis class) H where H = {f(x, </a:t>
            </a:r>
            <a:r>
              <a:rPr sz="2000" spc="-5" dirty="0">
                <a:latin typeface="Times New Roman"/>
                <a:cs typeface="Times New Roman"/>
              </a:rPr>
              <a:t>α)} </a:t>
            </a:r>
            <a:r>
              <a:rPr sz="2000" dirty="0">
                <a:latin typeface="Times New Roman"/>
                <a:cs typeface="Times New Roman"/>
              </a:rPr>
              <a:t>where α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parameter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vector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5" dirty="0">
                <a:latin typeface="Times New Roman"/>
                <a:cs typeface="Times New Roman"/>
              </a:rPr>
              <a:t>can then </a:t>
            </a:r>
            <a:r>
              <a:rPr sz="2000" dirty="0">
                <a:latin typeface="Times New Roman"/>
                <a:cs typeface="Times New Roman"/>
              </a:rPr>
              <a:t>define </a:t>
            </a:r>
            <a:r>
              <a:rPr sz="2000" spc="-5" dirty="0">
                <a:latin typeface="Times New Roman"/>
                <a:cs typeface="Times New Roman"/>
              </a:rPr>
              <a:t>the generalization error of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hypothesis </a:t>
            </a:r>
            <a:r>
              <a:rPr sz="2000" dirty="0">
                <a:latin typeface="Times New Roman"/>
                <a:cs typeface="Times New Roman"/>
              </a:rPr>
              <a:t>h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difference between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expectation of the error on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sample </a:t>
            </a:r>
            <a:r>
              <a:rPr sz="2000" dirty="0">
                <a:latin typeface="Times New Roman"/>
                <a:cs typeface="Times New Roman"/>
              </a:rPr>
              <a:t>x </a:t>
            </a:r>
            <a:r>
              <a:rPr sz="2000" spc="-5" dirty="0">
                <a:latin typeface="Times New Roman"/>
                <a:cs typeface="Times New Roman"/>
              </a:rPr>
              <a:t>picked   </a:t>
            </a:r>
            <a:r>
              <a:rPr sz="2000" dirty="0">
                <a:latin typeface="Times New Roman"/>
                <a:cs typeface="Times New Roman"/>
              </a:rPr>
              <a:t>from the </a:t>
            </a:r>
            <a:r>
              <a:rPr sz="2000" spc="-5" dirty="0">
                <a:latin typeface="Times New Roman"/>
                <a:cs typeface="Times New Roman"/>
              </a:rPr>
              <a:t>distribution </a:t>
            </a:r>
            <a:r>
              <a:rPr sz="2000" dirty="0">
                <a:latin typeface="Times New Roman"/>
                <a:cs typeface="Times New Roman"/>
              </a:rPr>
              <a:t>D and the </a:t>
            </a:r>
            <a:r>
              <a:rPr sz="2000" spc="-5" dirty="0">
                <a:latin typeface="Times New Roman"/>
                <a:cs typeface="Times New Roman"/>
              </a:rPr>
              <a:t>empirical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loss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844" y="1509140"/>
            <a:ext cx="7835900" cy="1336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objective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learning is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achieve </a:t>
            </a:r>
            <a:r>
              <a:rPr sz="2000" dirty="0">
                <a:latin typeface="Times New Roman"/>
                <a:cs typeface="Times New Roman"/>
              </a:rPr>
              <a:t>good </a:t>
            </a:r>
            <a:r>
              <a:rPr sz="2000" spc="-5" dirty="0">
                <a:latin typeface="Times New Roman"/>
                <a:cs typeface="Times New Roman"/>
              </a:rPr>
              <a:t>generalization to new cases,  </a:t>
            </a:r>
            <a:r>
              <a:rPr sz="2000" dirty="0">
                <a:latin typeface="Times New Roman"/>
                <a:cs typeface="Times New Roman"/>
              </a:rPr>
              <a:t>otherwise just use a look-up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  <a:tab pos="2025650" algn="l"/>
                <a:tab pos="2557780" algn="l"/>
                <a:tab pos="2975610" algn="l"/>
                <a:tab pos="3916045" algn="l"/>
                <a:tab pos="4304665" algn="l"/>
                <a:tab pos="4595495" algn="l"/>
                <a:tab pos="6136640" algn="l"/>
                <a:tab pos="7609205" algn="l"/>
              </a:tabLst>
            </a:pPr>
            <a:r>
              <a:rPr sz="2000" dirty="0">
                <a:latin typeface="Times New Roman"/>
                <a:cs typeface="Times New Roman"/>
              </a:rPr>
              <a:t>Ge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ral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za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	d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ned	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	a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al	in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l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</a:t>
            </a:r>
            <a:r>
              <a:rPr sz="2000" spc="5" dirty="0">
                <a:latin typeface="Times New Roman"/>
                <a:cs typeface="Times New Roman"/>
              </a:rPr>
              <a:t>or  </a:t>
            </a:r>
            <a:r>
              <a:rPr sz="2000" dirty="0">
                <a:latin typeface="Times New Roman"/>
                <a:cs typeface="Times New Roman"/>
              </a:rPr>
              <a:t>regression over a set of training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36748" y="3352800"/>
            <a:ext cx="4073652" cy="205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03678ECE-52A3-4044-B9EE-FC7B5D58FC7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68</a:t>
            </a:fld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8" name="object 8"/>
          <p:cNvSpPr/>
          <p:nvPr/>
        </p:nvSpPr>
        <p:spPr>
          <a:xfrm>
            <a:off x="1205482" y="1522475"/>
            <a:ext cx="7645019" cy="46421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78D25D1-823A-4410-8248-527C42A29F6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69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889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20290400-B1CE-4196-8368-D7455B4675AF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2406" y="1550670"/>
            <a:ext cx="7693025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 Data</a:t>
            </a:r>
            <a:r>
              <a:rPr sz="2000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Mining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the other hand, machine learning also employs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mining </a:t>
            </a:r>
            <a:r>
              <a:rPr sz="2000" spc="-10" dirty="0">
                <a:latin typeface="Times New Roman"/>
                <a:cs typeface="Times New Roman"/>
              </a:rPr>
              <a:t>methods  </a:t>
            </a:r>
            <a:r>
              <a:rPr sz="2000" spc="-5" dirty="0">
                <a:latin typeface="Times New Roman"/>
                <a:cs typeface="Times New Roman"/>
              </a:rPr>
              <a:t>as "unsupervised learning" or as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preprocessing step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improve learner 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mining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related field of study, focusing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5" dirty="0">
                <a:latin typeface="Times New Roman"/>
                <a:cs typeface="Times New Roman"/>
              </a:rPr>
              <a:t>exploratory </a:t>
            </a:r>
            <a:r>
              <a:rPr sz="2000" dirty="0">
                <a:latin typeface="Times New Roman"/>
                <a:cs typeface="Times New Roman"/>
              </a:rPr>
              <a:t>data  analysis through unsupervised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ts val="2160"/>
              </a:lnSpc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its </a:t>
            </a:r>
            <a:r>
              <a:rPr sz="2000" spc="-5" dirty="0">
                <a:latin typeface="Times New Roman"/>
                <a:cs typeface="Times New Roman"/>
              </a:rPr>
              <a:t>application across business problems, machine learning is </a:t>
            </a:r>
            <a:r>
              <a:rPr sz="2000" spc="-10" dirty="0">
                <a:latin typeface="Times New Roman"/>
                <a:cs typeface="Times New Roman"/>
              </a:rPr>
              <a:t>also  </a:t>
            </a:r>
            <a:r>
              <a:rPr sz="2000" dirty="0">
                <a:latin typeface="Times New Roman"/>
                <a:cs typeface="Times New Roman"/>
              </a:rPr>
              <a:t>referred </a:t>
            </a:r>
            <a:r>
              <a:rPr sz="2000" spc="-5" dirty="0">
                <a:latin typeface="Times New Roman"/>
                <a:cs typeface="Times New Roman"/>
              </a:rPr>
              <a:t>to as predictive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analytics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8" name="object 8"/>
          <p:cNvSpPr/>
          <p:nvPr/>
        </p:nvSpPr>
        <p:spPr>
          <a:xfrm>
            <a:off x="609600" y="1700782"/>
            <a:ext cx="7696200" cy="41666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E74A808-261D-46C8-B421-9501F41891DB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70</a:t>
            </a:fld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8" name="object 8"/>
          <p:cNvSpPr/>
          <p:nvPr/>
        </p:nvSpPr>
        <p:spPr>
          <a:xfrm>
            <a:off x="762000" y="1371600"/>
            <a:ext cx="7728203" cy="3928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29DE449-CABD-4F1B-B18A-1311233F6A0D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71</a:t>
            </a:fld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8540" y="1402841"/>
            <a:ext cx="7978775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objective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learning </a:t>
            </a:r>
            <a:r>
              <a:rPr sz="2000" spc="-10" dirty="0">
                <a:latin typeface="Times New Roman"/>
                <a:cs typeface="Times New Roman"/>
              </a:rPr>
              <a:t>is to </a:t>
            </a:r>
            <a:r>
              <a:rPr sz="2000" spc="-5" dirty="0">
                <a:latin typeface="Times New Roman"/>
                <a:cs typeface="Times New Roman"/>
              </a:rPr>
              <a:t>achieve </a:t>
            </a:r>
            <a:r>
              <a:rPr sz="2000" dirty="0">
                <a:latin typeface="Times New Roman"/>
                <a:cs typeface="Times New Roman"/>
              </a:rPr>
              <a:t>good </a:t>
            </a:r>
            <a:r>
              <a:rPr sz="2000" spc="-5" dirty="0">
                <a:latin typeface="Times New Roman"/>
                <a:cs typeface="Times New Roman"/>
              </a:rPr>
              <a:t>generalization to </a:t>
            </a:r>
            <a:r>
              <a:rPr sz="2000" dirty="0">
                <a:latin typeface="Times New Roman"/>
                <a:cs typeface="Times New Roman"/>
              </a:rPr>
              <a:t>new </a:t>
            </a:r>
            <a:r>
              <a:rPr sz="2000" spc="-5" dirty="0">
                <a:latin typeface="Times New Roman"/>
                <a:cs typeface="Times New Roman"/>
              </a:rPr>
              <a:t>cases,  </a:t>
            </a:r>
            <a:r>
              <a:rPr sz="2000" dirty="0">
                <a:latin typeface="Times New Roman"/>
                <a:cs typeface="Times New Roman"/>
              </a:rPr>
              <a:t>otherwise just use a look-up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2044064" algn="l"/>
                <a:tab pos="2594610" algn="l"/>
                <a:tab pos="3030220" algn="l"/>
                <a:tab pos="3987800" algn="l"/>
                <a:tab pos="4396105" algn="l"/>
                <a:tab pos="4705350" algn="l"/>
                <a:tab pos="6264910" algn="l"/>
                <a:tab pos="7753984" algn="l"/>
              </a:tabLst>
            </a:pPr>
            <a:r>
              <a:rPr sz="2000" dirty="0">
                <a:latin typeface="Times New Roman"/>
                <a:cs typeface="Times New Roman"/>
              </a:rPr>
              <a:t>Ge</a:t>
            </a:r>
            <a:r>
              <a:rPr sz="2000" spc="5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ral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za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5" dirty="0">
                <a:latin typeface="Times New Roman"/>
                <a:cs typeface="Times New Roman"/>
              </a:rPr>
              <a:t>ca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	d</a:t>
            </a:r>
            <a:r>
              <a:rPr sz="2000" spc="-10" dirty="0">
                <a:latin typeface="Times New Roman"/>
                <a:cs typeface="Times New Roman"/>
              </a:rPr>
              <a:t>ef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	a	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athe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cal	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nt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rpola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n	</a:t>
            </a:r>
            <a:r>
              <a:rPr sz="2000" spc="-10" dirty="0">
                <a:latin typeface="Times New Roman"/>
                <a:cs typeface="Times New Roman"/>
              </a:rPr>
              <a:t>or</a:t>
            </a:r>
            <a:endParaRPr sz="20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regression </a:t>
            </a:r>
            <a:r>
              <a:rPr sz="2000" spc="5" dirty="0">
                <a:latin typeface="Times New Roman"/>
                <a:cs typeface="Times New Roman"/>
              </a:rPr>
              <a:t>over </a:t>
            </a:r>
            <a:r>
              <a:rPr sz="2000" dirty="0">
                <a:latin typeface="Times New Roman"/>
                <a:cs typeface="Times New Roman"/>
              </a:rPr>
              <a:t>a set of training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points: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676400" y="2971801"/>
            <a:ext cx="5410200" cy="2667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684D1B7-65C1-4845-B17D-997A4890206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72</a:t>
            </a:fld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97A4140-A841-4A00-A117-0094088BD10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66571" y="1414399"/>
            <a:ext cx="6828790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990000"/>
                </a:solidFill>
                <a:latin typeface="Times New Roman"/>
                <a:cs typeface="Times New Roman"/>
              </a:rPr>
              <a:t>Over-Training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equivalent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over-fitting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points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curve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too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complex</a:t>
            </a:r>
            <a:endParaRPr sz="200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1391920" algn="l"/>
                <a:tab pos="2146300" algn="l"/>
                <a:tab pos="3140075" algn="l"/>
                <a:tab pos="4257675" algn="l"/>
                <a:tab pos="5080635" algn="l"/>
                <a:tab pos="5553075" algn="l"/>
                <a:tab pos="5941695" algn="l"/>
              </a:tabLst>
            </a:pPr>
            <a:r>
              <a:rPr sz="2000" spc="-5" dirty="0">
                <a:latin typeface="Times New Roman"/>
                <a:cs typeface="Times New Roman"/>
              </a:rPr>
              <a:t>Occa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spc="-105" dirty="0">
                <a:latin typeface="Times New Roman"/>
                <a:cs typeface="Times New Roman"/>
              </a:rPr>
              <a:t>’</a:t>
            </a:r>
            <a:r>
              <a:rPr sz="2000" dirty="0">
                <a:latin typeface="Times New Roman"/>
                <a:cs typeface="Times New Roman"/>
              </a:rPr>
              <a:t>s	R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z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dirty="0">
                <a:latin typeface="Times New Roman"/>
                <a:cs typeface="Times New Roman"/>
              </a:rPr>
              <a:t>130</a:t>
            </a:r>
            <a:r>
              <a:rPr sz="2000" spc="-15" dirty="0">
                <a:latin typeface="Times New Roman"/>
                <a:cs typeface="Times New Roman"/>
              </a:rPr>
              <a:t>0</a:t>
            </a:r>
            <a:r>
              <a:rPr sz="2000" dirty="0">
                <a:latin typeface="Times New Roman"/>
                <a:cs typeface="Times New Roman"/>
              </a:rPr>
              <a:t>s):	</a:t>
            </a:r>
            <a:r>
              <a:rPr sz="2000" spc="-15" dirty="0">
                <a:latin typeface="Times New Roman"/>
                <a:cs typeface="Times New Roman"/>
              </a:rPr>
              <a:t>“</a:t>
            </a:r>
            <a:r>
              <a:rPr sz="2000" dirty="0">
                <a:latin typeface="Times New Roman"/>
                <a:cs typeface="Times New Roman"/>
              </a:rPr>
              <a:t>p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ura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y	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hou</a:t>
            </a:r>
            <a:r>
              <a:rPr sz="2000" spc="-15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d	</a:t>
            </a:r>
            <a:r>
              <a:rPr sz="2000" spc="5" dirty="0">
                <a:latin typeface="Times New Roman"/>
                <a:cs typeface="Times New Roman"/>
              </a:rPr>
              <a:t>no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5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e	a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su</a:t>
            </a:r>
            <a:r>
              <a:rPr sz="2000" spc="-3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ed  without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necessity”</a:t>
            </a:r>
          </a:p>
          <a:p>
            <a:pPr marL="355600" marR="889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simplest model which explains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majority 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 </a:t>
            </a:r>
            <a:r>
              <a:rPr sz="2000" spc="-20" dirty="0">
                <a:latin typeface="Times New Roman"/>
                <a:cs typeface="Times New Roman"/>
              </a:rPr>
              <a:t>is  </a:t>
            </a:r>
            <a:r>
              <a:rPr sz="2000" dirty="0">
                <a:latin typeface="Times New Roman"/>
                <a:cs typeface="Times New Roman"/>
              </a:rPr>
              <a:t>usually the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best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34A1870-C6FA-44BB-8316-27D98D5E985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66571" y="1414399"/>
            <a:ext cx="6828155" cy="2465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Preventing</a:t>
            </a:r>
            <a:r>
              <a:rPr sz="2000" spc="-4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Over-training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Use a separate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or tuning set 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Monitor error on the </a:t>
            </a:r>
            <a:r>
              <a:rPr sz="2000" spc="-5" dirty="0">
                <a:latin typeface="Times New Roman"/>
                <a:cs typeface="Times New Roman"/>
              </a:rPr>
              <a:t>test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as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trains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  <a:tab pos="948055" algn="l"/>
                <a:tab pos="2821940" algn="l"/>
                <a:tab pos="3935729" algn="l"/>
                <a:tab pos="4258945" algn="l"/>
                <a:tab pos="5139690" algn="l"/>
                <a:tab pos="5758815" algn="l"/>
              </a:tabLst>
            </a:pPr>
            <a:r>
              <a:rPr sz="2000" dirty="0">
                <a:latin typeface="Times New Roman"/>
                <a:cs typeface="Times New Roman"/>
              </a:rPr>
              <a:t>St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p	net</a:t>
            </a:r>
            <a:r>
              <a:rPr sz="2000" spc="-10" dirty="0">
                <a:latin typeface="Times New Roman"/>
                <a:cs typeface="Times New Roman"/>
              </a:rPr>
              <a:t>w</a:t>
            </a:r>
            <a:r>
              <a:rPr sz="2000" dirty="0">
                <a:latin typeface="Times New Roman"/>
                <a:cs typeface="Times New Roman"/>
              </a:rPr>
              <a:t>ork 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just 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or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o	ov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spc="-4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0" dirty="0">
                <a:latin typeface="Times New Roman"/>
                <a:cs typeface="Times New Roman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t	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rr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oc</a:t>
            </a:r>
            <a:r>
              <a:rPr sz="2000" spc="-1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ur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ng-  early stopping or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tuning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Number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effective </a:t>
            </a:r>
            <a:r>
              <a:rPr sz="2000" dirty="0">
                <a:latin typeface="Times New Roman"/>
                <a:cs typeface="Times New Roman"/>
              </a:rPr>
              <a:t>weights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reduced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Most new </a:t>
            </a:r>
            <a:r>
              <a:rPr sz="2000" spc="-5" dirty="0">
                <a:latin typeface="Times New Roman"/>
                <a:cs typeface="Times New Roman"/>
              </a:rPr>
              <a:t>systems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automated </a:t>
            </a:r>
            <a:r>
              <a:rPr sz="2000" dirty="0">
                <a:latin typeface="Times New Roman"/>
                <a:cs typeface="Times New Roman"/>
              </a:rPr>
              <a:t>early stopping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methods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F37C6FE-2522-4FE4-91EF-5E4079E08934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1266571" y="1509140"/>
            <a:ext cx="682752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5" dirty="0">
                <a:solidFill>
                  <a:srgbClr val="990000"/>
                </a:solidFill>
                <a:latin typeface="Times New Roman"/>
                <a:cs typeface="Times New Roman"/>
              </a:rPr>
              <a:t>How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can </a:t>
            </a: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we control number of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effective</a:t>
            </a:r>
            <a:r>
              <a:rPr sz="2000" spc="-11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weights?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Manually or automatically select optimum number of hidden  </a:t>
            </a:r>
            <a:r>
              <a:rPr sz="2000" dirty="0">
                <a:latin typeface="Times New Roman"/>
                <a:cs typeface="Times New Roman"/>
              </a:rPr>
              <a:t>nodes 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connections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Prevent </a:t>
            </a:r>
            <a:r>
              <a:rPr sz="2000" spc="-5" dirty="0">
                <a:latin typeface="Times New Roman"/>
                <a:cs typeface="Times New Roman"/>
              </a:rPr>
              <a:t>over-fitting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over-training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5" dirty="0">
                <a:latin typeface="Times New Roman"/>
                <a:cs typeface="Times New Roman"/>
              </a:rPr>
              <a:t>Add </a:t>
            </a:r>
            <a:r>
              <a:rPr sz="2000" dirty="0">
                <a:latin typeface="Times New Roman"/>
                <a:cs typeface="Times New Roman"/>
              </a:rPr>
              <a:t>a weight-cost </a:t>
            </a:r>
            <a:r>
              <a:rPr sz="2000" spc="-5" dirty="0">
                <a:latin typeface="Times New Roman"/>
                <a:cs typeface="Times New Roman"/>
              </a:rPr>
              <a:t>term to </a:t>
            </a:r>
            <a:r>
              <a:rPr sz="2000" dirty="0">
                <a:latin typeface="Times New Roman"/>
                <a:cs typeface="Times New Roman"/>
              </a:rPr>
              <a:t>the bp error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equation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6317" y="714832"/>
            <a:ext cx="2893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Generalization</a:t>
            </a:r>
            <a:r>
              <a:rPr spc="-100" dirty="0"/>
              <a:t> </a:t>
            </a:r>
            <a:r>
              <a:rPr spc="-5" dirty="0"/>
              <a:t>Bound</a:t>
            </a:r>
          </a:p>
        </p:txBody>
      </p:sp>
      <p:sp>
        <p:nvSpPr>
          <p:cNvPr id="8" name="object 8"/>
          <p:cNvSpPr/>
          <p:nvPr/>
        </p:nvSpPr>
        <p:spPr>
          <a:xfrm>
            <a:off x="1380810" y="1579489"/>
            <a:ext cx="6889903" cy="4267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2A731EE-12E3-4DB3-BD48-A4FDB1D5794D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6317" y="714832"/>
            <a:ext cx="2893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Generalization</a:t>
            </a:r>
            <a:r>
              <a:rPr spc="-100" dirty="0"/>
              <a:t> </a:t>
            </a:r>
            <a:r>
              <a:rPr spc="-5" dirty="0"/>
              <a:t>Bound</a:t>
            </a:r>
          </a:p>
        </p:txBody>
      </p:sp>
      <p:sp>
        <p:nvSpPr>
          <p:cNvPr id="8" name="object 8"/>
          <p:cNvSpPr/>
          <p:nvPr/>
        </p:nvSpPr>
        <p:spPr>
          <a:xfrm>
            <a:off x="1128028" y="1720673"/>
            <a:ext cx="7319050" cy="32488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A8E82441-906F-4C35-9001-BC1AD1563EBA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77</a:t>
            </a:fld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06317" y="714832"/>
            <a:ext cx="28930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Generalization</a:t>
            </a:r>
            <a:r>
              <a:rPr spc="-100" dirty="0"/>
              <a:t> </a:t>
            </a:r>
            <a:r>
              <a:rPr spc="-5" dirty="0"/>
              <a:t>Bound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64844" y="1591353"/>
            <a:ext cx="3825240" cy="10521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9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 are two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bound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latin typeface="Times New Roman"/>
                <a:cs typeface="Times New Roman"/>
              </a:rPr>
              <a:t>VC </a:t>
            </a:r>
            <a:r>
              <a:rPr sz="1800" dirty="0">
                <a:latin typeface="Times New Roman"/>
                <a:cs typeface="Times New Roman"/>
              </a:rPr>
              <a:t>generalization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bound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dirty="0">
                <a:latin typeface="Times New Roman"/>
                <a:cs typeface="Times New Roman"/>
              </a:rPr>
              <a:t>Distributed function based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bound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63980" y="3191255"/>
            <a:ext cx="6416040" cy="1158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FF1249F-C843-4B4F-8A11-BCD7CBF359B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78</a:t>
            </a:fld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4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Madan Mohan </a:t>
            </a:r>
            <a:r>
              <a:rPr dirty="0"/>
              <a:t>Malaviya </a:t>
            </a:r>
            <a:r>
              <a:rPr spc="-20" dirty="0"/>
              <a:t>Univ. </a:t>
            </a:r>
            <a:r>
              <a:rPr dirty="0"/>
              <a:t>of </a:t>
            </a:r>
            <a:r>
              <a:rPr spc="-25" dirty="0"/>
              <a:t>Technology,</a:t>
            </a:r>
            <a:r>
              <a:rPr spc="50" dirty="0"/>
              <a:t> </a:t>
            </a:r>
            <a:r>
              <a:rPr spc="-5" dirty="0"/>
              <a:t>Gorakhpur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17598" y="763600"/>
            <a:ext cx="5356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Approximation-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Generalization</a:t>
            </a:r>
            <a:r>
              <a:rPr sz="2400" b="1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Tradeoff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1975" y="1676400"/>
            <a:ext cx="6664452" cy="3965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3A5A3A3F-2707-4361-9A42-CC42DCA961CE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79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889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F3DA5A5-E254-48A3-9041-7326A8DF8B5B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834339" y="1478661"/>
            <a:ext cx="7621270" cy="3623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</a:t>
            </a:r>
            <a:r>
              <a:rPr sz="2000" spc="-7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Optimization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15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ts val="2160"/>
              </a:lnSpc>
              <a:buChar char="•"/>
              <a:tabLst>
                <a:tab pos="356235" algn="l"/>
              </a:tabLst>
            </a:pPr>
            <a:r>
              <a:rPr sz="2000" spc="-5" dirty="0">
                <a:latin typeface="Times New Roman"/>
                <a:cs typeface="Times New Roman"/>
              </a:rPr>
              <a:t>Machine learning also has </a:t>
            </a:r>
            <a:r>
              <a:rPr sz="2000" spc="-10" dirty="0">
                <a:latin typeface="Times New Roman"/>
                <a:cs typeface="Times New Roman"/>
              </a:rPr>
              <a:t>intimate </a:t>
            </a:r>
            <a:r>
              <a:rPr sz="2000" spc="-5" dirty="0">
                <a:latin typeface="Times New Roman"/>
                <a:cs typeface="Times New Roman"/>
              </a:rPr>
              <a:t>ties to optimization: many learning  problems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formulated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minimization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loss </a:t>
            </a:r>
            <a:r>
              <a:rPr sz="2000" spc="-5" dirty="0">
                <a:latin typeface="Times New Roman"/>
                <a:cs typeface="Times New Roman"/>
              </a:rPr>
              <a:t>function </a:t>
            </a:r>
            <a:r>
              <a:rPr sz="2000" dirty="0">
                <a:latin typeface="Times New Roman"/>
                <a:cs typeface="Times New Roman"/>
              </a:rPr>
              <a:t>on a  training set of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examples.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715" indent="-343535" algn="just">
              <a:lnSpc>
                <a:spcPts val="2160"/>
              </a:lnSpc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Loss </a:t>
            </a:r>
            <a:r>
              <a:rPr sz="2000" spc="-5" dirty="0">
                <a:latin typeface="Times New Roman"/>
                <a:cs typeface="Times New Roman"/>
              </a:rPr>
              <a:t>functions express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discrepancy between the predictions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 model </a:t>
            </a:r>
            <a:r>
              <a:rPr sz="2000" dirty="0">
                <a:latin typeface="Times New Roman"/>
                <a:cs typeface="Times New Roman"/>
              </a:rPr>
              <a:t>being trained and the </a:t>
            </a:r>
            <a:r>
              <a:rPr sz="2000" spc="-5" dirty="0">
                <a:latin typeface="Times New Roman"/>
                <a:cs typeface="Times New Roman"/>
              </a:rPr>
              <a:t>actual </a:t>
            </a: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6350" indent="-343535" algn="just">
              <a:lnSpc>
                <a:spcPts val="2160"/>
              </a:lnSpc>
              <a:spcBef>
                <a:spcPts val="5"/>
              </a:spcBef>
              <a:buChar char="•"/>
              <a:tabLst>
                <a:tab pos="3562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difference between the </a:t>
            </a:r>
            <a:r>
              <a:rPr sz="2000" dirty="0">
                <a:latin typeface="Times New Roman"/>
                <a:cs typeface="Times New Roman"/>
              </a:rPr>
              <a:t>two </a:t>
            </a:r>
            <a:r>
              <a:rPr sz="2000" spc="-5" dirty="0">
                <a:latin typeface="Times New Roman"/>
                <a:cs typeface="Times New Roman"/>
              </a:rPr>
              <a:t>fields arises from </a:t>
            </a:r>
            <a:r>
              <a:rPr sz="2000" dirty="0">
                <a:latin typeface="Times New Roman"/>
                <a:cs typeface="Times New Roman"/>
              </a:rPr>
              <a:t>the goal </a:t>
            </a:r>
            <a:r>
              <a:rPr sz="2000" spc="-10" dirty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generalization: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8419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Madan Mohan </a:t>
            </a:r>
            <a:r>
              <a:rPr dirty="0"/>
              <a:t>Malaviya </a:t>
            </a:r>
            <a:r>
              <a:rPr spc="-20" dirty="0"/>
              <a:t>Univ. </a:t>
            </a:r>
            <a:r>
              <a:rPr dirty="0"/>
              <a:t>of </a:t>
            </a:r>
            <a:r>
              <a:rPr spc="-25" dirty="0"/>
              <a:t>Technology,</a:t>
            </a:r>
            <a:r>
              <a:rPr spc="50" dirty="0"/>
              <a:t> </a:t>
            </a:r>
            <a:r>
              <a:rPr spc="-5" dirty="0"/>
              <a:t>Gorakhpur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17598" y="763600"/>
            <a:ext cx="5356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990000"/>
                </a:solidFill>
                <a:latin typeface="Times New Roman"/>
                <a:cs typeface="Times New Roman"/>
              </a:rPr>
              <a:t>Approximation-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Generalization</a:t>
            </a:r>
            <a:r>
              <a:rPr sz="2400" b="1" spc="-30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Tradeoff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68760" y="2228747"/>
            <a:ext cx="5006479" cy="336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917F12C-7A2E-4002-9568-D5645BC26E48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80</a:t>
            </a:fld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48759" y="714832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spc="-10" dirty="0"/>
              <a:t>t</a:t>
            </a:r>
            <a:r>
              <a:rPr dirty="0"/>
              <a:t>ing</a:t>
            </a:r>
          </a:p>
        </p:txBody>
      </p:sp>
      <p:sp>
        <p:nvSpPr>
          <p:cNvPr id="8" name="object 8"/>
          <p:cNvSpPr/>
          <p:nvPr/>
        </p:nvSpPr>
        <p:spPr>
          <a:xfrm>
            <a:off x="1691639" y="1629155"/>
            <a:ext cx="6120384" cy="45347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31D065D-B6BB-447A-B3F0-6197C82DF40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5" y="763600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1719072" y="1557527"/>
            <a:ext cx="5705856" cy="46669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B27EB36C-6D67-4FB2-A88C-D9C73C9CB0FC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82</a:t>
            </a:fld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5" y="763600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1607819" y="1629155"/>
            <a:ext cx="6288024" cy="4137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0671B142-2ACF-45FD-8AB6-BBFE6EDBD990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5" y="763600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1979676" y="1557527"/>
            <a:ext cx="5565648" cy="4425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0A7383B5-C509-41F6-9836-5EF16B6C285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84</a:t>
            </a:fld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5" y="763600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2051304" y="1453896"/>
            <a:ext cx="5544312" cy="45042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F886BA5-9BE9-444C-8DB1-F2F94E813B7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85</a:t>
            </a:fld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5" y="763600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2051304" y="1493519"/>
            <a:ext cx="5373624" cy="4290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06D1AD4-B45B-4BFF-AF09-173470EC9861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86</a:t>
            </a:fld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5" y="763600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1970532" y="1484375"/>
            <a:ext cx="5562600" cy="4381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23675309-B52A-44F7-8EEF-5C668AAE64F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87</a:t>
            </a:fld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54855" y="763600"/>
            <a:ext cx="14833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</a:t>
            </a:r>
            <a:r>
              <a:rPr spc="5" dirty="0"/>
              <a:t>f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ti</a:t>
            </a:r>
            <a:r>
              <a:rPr spc="-10" dirty="0"/>
              <a:t>n</a:t>
            </a:r>
            <a:r>
              <a:rPr dirty="0"/>
              <a:t>g</a:t>
            </a:r>
          </a:p>
        </p:txBody>
      </p:sp>
      <p:sp>
        <p:nvSpPr>
          <p:cNvPr id="8" name="object 8"/>
          <p:cNvSpPr/>
          <p:nvPr/>
        </p:nvSpPr>
        <p:spPr>
          <a:xfrm>
            <a:off x="1908048" y="1772411"/>
            <a:ext cx="5541264" cy="44597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80E2BBD9-0CB4-4D2E-82F0-267776CF3903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88</a:t>
            </a:fld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5670" y="763600"/>
            <a:ext cx="2415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Bias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dirty="0"/>
              <a:t>Variance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6E76C4D0-9070-4B8F-AFAC-0BAA384E9067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89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1418310"/>
            <a:ext cx="7829550" cy="4952638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Bias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spc="-5" dirty="0">
                <a:latin typeface="Times New Roman"/>
                <a:cs typeface="Times New Roman"/>
              </a:rPr>
              <a:t>Bias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difference between the Predicted Value and the Expected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Value.</a:t>
            </a: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spc="-5" dirty="0">
                <a:latin typeface="Times New Roman"/>
                <a:cs typeface="Times New Roman"/>
              </a:rPr>
              <a:t>Mathematically, let </a:t>
            </a:r>
            <a:r>
              <a:rPr sz="2000" dirty="0">
                <a:latin typeface="Times New Roman"/>
                <a:cs typeface="Times New Roman"/>
              </a:rPr>
              <a:t>the input variables be X and a target variable Y. </a:t>
            </a:r>
            <a:r>
              <a:rPr sz="2000" spc="10" dirty="0">
                <a:latin typeface="Times New Roman"/>
                <a:cs typeface="Times New Roman"/>
              </a:rPr>
              <a:t>We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map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relationship </a:t>
            </a:r>
            <a:r>
              <a:rPr sz="2000" dirty="0">
                <a:latin typeface="Times New Roman"/>
                <a:cs typeface="Times New Roman"/>
              </a:rPr>
              <a:t>between the two using a function f.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Therefore,</a:t>
            </a:r>
          </a:p>
          <a:p>
            <a:pPr marL="30607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Times New Roman"/>
                <a:cs typeface="Times New Roman"/>
              </a:rPr>
              <a:t>Y = f(X) +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</a:t>
            </a:r>
          </a:p>
          <a:p>
            <a:pPr marL="355600" marR="182245" indent="-342900" algn="just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Here ‘e’ is the error that is </a:t>
            </a:r>
            <a:r>
              <a:rPr sz="2000" spc="-5" dirty="0">
                <a:latin typeface="Times New Roman"/>
                <a:cs typeface="Times New Roman"/>
              </a:rPr>
              <a:t>normally distributed.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aim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5" dirty="0">
                <a:latin typeface="Times New Roman"/>
                <a:cs typeface="Times New Roman"/>
              </a:rPr>
              <a:t>our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f'(x)  is to predict values as </a:t>
            </a:r>
            <a:r>
              <a:rPr sz="2000" spc="-5" dirty="0">
                <a:latin typeface="Times New Roman"/>
                <a:cs typeface="Times New Roman"/>
              </a:rPr>
              <a:t>close </a:t>
            </a:r>
            <a:r>
              <a:rPr sz="2000" dirty="0">
                <a:latin typeface="Times New Roman"/>
                <a:cs typeface="Times New Roman"/>
              </a:rPr>
              <a:t>to f(x) as possible. Here, the </a:t>
            </a:r>
            <a:r>
              <a:rPr sz="2000" spc="-5" dirty="0">
                <a:latin typeface="Times New Roman"/>
                <a:cs typeface="Times New Roman"/>
              </a:rPr>
              <a:t>Bias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model  </a:t>
            </a:r>
            <a:r>
              <a:rPr sz="2000" dirty="0">
                <a:latin typeface="Times New Roman"/>
                <a:cs typeface="Times New Roman"/>
              </a:rPr>
              <a:t>is:</a:t>
            </a:r>
          </a:p>
          <a:p>
            <a:pPr marL="2679700" algn="just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Times New Roman"/>
                <a:cs typeface="Times New Roman"/>
              </a:rPr>
              <a:t>Bias[f'(X)] = E[f'(X) –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f(X)]</a:t>
            </a:r>
          </a:p>
          <a:p>
            <a:pPr marL="355600" marR="242570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As I explained above, when the </a:t>
            </a:r>
            <a:r>
              <a:rPr sz="2000" spc="-5" dirty="0">
                <a:latin typeface="Times New Roman"/>
                <a:cs typeface="Times New Roman"/>
              </a:rPr>
              <a:t>model makes </a:t>
            </a:r>
            <a:r>
              <a:rPr sz="2000" dirty="0">
                <a:latin typeface="Times New Roman"/>
                <a:cs typeface="Times New Roman"/>
              </a:rPr>
              <a:t>the generalizations i.e.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  there is a high bias error, it results in a very </a:t>
            </a:r>
            <a:r>
              <a:rPr sz="2000" spc="-5" dirty="0">
                <a:latin typeface="Times New Roman"/>
                <a:cs typeface="Times New Roman"/>
              </a:rPr>
              <a:t>simplistic model </a:t>
            </a:r>
            <a:r>
              <a:rPr sz="2000" dirty="0">
                <a:latin typeface="Times New Roman"/>
                <a:cs typeface="Times New Roman"/>
              </a:rPr>
              <a:t>that does </a:t>
            </a:r>
            <a:r>
              <a:rPr sz="2000" spc="5" dirty="0">
                <a:latin typeface="Times New Roman"/>
                <a:cs typeface="Times New Roman"/>
              </a:rPr>
              <a:t>not  </a:t>
            </a:r>
            <a:r>
              <a:rPr sz="2000" dirty="0">
                <a:latin typeface="Times New Roman"/>
                <a:cs typeface="Times New Roman"/>
              </a:rPr>
              <a:t>consider the variations very </a:t>
            </a:r>
            <a:r>
              <a:rPr sz="2000" spc="-5" dirty="0">
                <a:latin typeface="Times New Roman"/>
                <a:cs typeface="Times New Roman"/>
              </a:rPr>
              <a:t>well. Since </a:t>
            </a:r>
            <a:r>
              <a:rPr sz="2000" dirty="0">
                <a:latin typeface="Times New Roman"/>
                <a:cs typeface="Times New Roman"/>
              </a:rPr>
              <a:t>it 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dirty="0">
                <a:latin typeface="Times New Roman"/>
                <a:cs typeface="Times New Roman"/>
              </a:rPr>
              <a:t>the training data  very well, it is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Underfitting.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889" y="692022"/>
            <a:ext cx="374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</a:t>
            </a:r>
            <a:r>
              <a:rPr dirty="0"/>
              <a:t>is Machine Learning</a:t>
            </a:r>
            <a:r>
              <a:rPr spc="-90" dirty="0"/>
              <a:t> </a:t>
            </a:r>
            <a:r>
              <a:rPr dirty="0"/>
              <a:t>?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535940" y="6455994"/>
            <a:ext cx="55816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C76061D1-D11B-49B2-9BAC-6E3A0DFEB722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907796" y="1478661"/>
            <a:ext cx="7402830" cy="2190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990000"/>
                </a:solidFill>
                <a:latin typeface="Times New Roman"/>
                <a:cs typeface="Times New Roman"/>
              </a:rPr>
              <a:t>Machine Learning vs</a:t>
            </a:r>
            <a:r>
              <a:rPr sz="2000" spc="-65" dirty="0">
                <a:solidFill>
                  <a:srgbClr val="99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990000"/>
                </a:solidFill>
                <a:latin typeface="Times New Roman"/>
                <a:cs typeface="Times New Roman"/>
              </a:rPr>
              <a:t>Optimization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850">
              <a:latin typeface="Times New Roman"/>
              <a:cs typeface="Times New Roman"/>
            </a:endParaRPr>
          </a:p>
          <a:p>
            <a:pPr marL="756285" marR="6350" indent="-287020">
              <a:lnSpc>
                <a:spcPts val="1730"/>
              </a:lnSpc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Optimization algorithms </a:t>
            </a:r>
            <a:r>
              <a:rPr sz="1600" spc="-10" dirty="0">
                <a:latin typeface="Times New Roman"/>
                <a:cs typeface="Times New Roman"/>
              </a:rPr>
              <a:t>can </a:t>
            </a:r>
            <a:r>
              <a:rPr sz="1600" spc="-5" dirty="0">
                <a:latin typeface="Times New Roman"/>
                <a:cs typeface="Times New Roman"/>
              </a:rPr>
              <a:t>minimize the loss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a training </a:t>
            </a:r>
            <a:r>
              <a:rPr sz="1600" dirty="0">
                <a:latin typeface="Times New Roman"/>
                <a:cs typeface="Times New Roman"/>
              </a:rPr>
              <a:t>set while </a:t>
            </a:r>
            <a:r>
              <a:rPr sz="1600" spc="-5" dirty="0">
                <a:latin typeface="Times New Roman"/>
                <a:cs typeface="Times New Roman"/>
              </a:rPr>
              <a:t>machine  learning is concerned with </a:t>
            </a:r>
            <a:r>
              <a:rPr sz="1600" spc="-10" dirty="0">
                <a:latin typeface="Times New Roman"/>
                <a:cs typeface="Times New Roman"/>
              </a:rPr>
              <a:t>minimizing </a:t>
            </a:r>
            <a:r>
              <a:rPr sz="1600" spc="-5" dirty="0">
                <a:latin typeface="Times New Roman"/>
                <a:cs typeface="Times New Roman"/>
              </a:rPr>
              <a:t>the loss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unseen</a:t>
            </a:r>
            <a:r>
              <a:rPr sz="1600" spc="2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samples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16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study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optimization delivers methods, </a:t>
            </a:r>
            <a:r>
              <a:rPr sz="2000" dirty="0">
                <a:latin typeface="Times New Roman"/>
                <a:cs typeface="Times New Roman"/>
              </a:rPr>
              <a:t>theory </a:t>
            </a:r>
            <a:r>
              <a:rPr sz="2000" spc="-5" dirty="0">
                <a:latin typeface="Times New Roman"/>
                <a:cs typeface="Times New Roman"/>
              </a:rPr>
              <a:t>and application  domains to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field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5670" y="763600"/>
            <a:ext cx="2415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Bias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dirty="0"/>
              <a:t>Variance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53AA0407-BD32-468D-A6F0-910B5E30FED6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90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1418310"/>
            <a:ext cx="7664450" cy="42322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1" dirty="0">
                <a:solidFill>
                  <a:srgbClr val="990000"/>
                </a:solidFill>
                <a:latin typeface="Times New Roman"/>
                <a:cs typeface="Times New Roman"/>
              </a:rPr>
              <a:t>Variance</a:t>
            </a:r>
            <a:endParaRPr sz="2000" dirty="0">
              <a:latin typeface="Times New Roman"/>
              <a:cs typeface="Times New Roman"/>
            </a:endParaRPr>
          </a:p>
          <a:p>
            <a:pPr marL="355600" marR="281305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Contrary to bias, the Variance is when the </a:t>
            </a:r>
            <a:r>
              <a:rPr sz="2000" spc="-5" dirty="0">
                <a:latin typeface="Times New Roman"/>
                <a:cs typeface="Times New Roman"/>
              </a:rPr>
              <a:t>model takes </a:t>
            </a:r>
            <a:r>
              <a:rPr sz="2000" dirty="0">
                <a:latin typeface="Times New Roman"/>
                <a:cs typeface="Times New Roman"/>
              </a:rPr>
              <a:t>into account the  fluctuations in the data i.e. the noise as </a:t>
            </a:r>
            <a:r>
              <a:rPr sz="2000" spc="-5" dirty="0">
                <a:latin typeface="Times New Roman"/>
                <a:cs typeface="Times New Roman"/>
              </a:rPr>
              <a:t>well. </a:t>
            </a:r>
            <a:r>
              <a:rPr sz="2000" dirty="0">
                <a:latin typeface="Times New Roman"/>
                <a:cs typeface="Times New Roman"/>
              </a:rPr>
              <a:t>So, what happens when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our 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has a high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variance?</a:t>
            </a: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will </a:t>
            </a:r>
            <a:r>
              <a:rPr sz="2000" spc="-5" dirty="0">
                <a:latin typeface="Times New Roman"/>
                <a:cs typeface="Times New Roman"/>
              </a:rPr>
              <a:t>still </a:t>
            </a:r>
            <a:r>
              <a:rPr sz="2000" dirty="0">
                <a:latin typeface="Times New Roman"/>
                <a:cs typeface="Times New Roman"/>
              </a:rPr>
              <a:t>consider the variance as </a:t>
            </a:r>
            <a:r>
              <a:rPr sz="2000" spc="-5" dirty="0">
                <a:latin typeface="Times New Roman"/>
                <a:cs typeface="Times New Roman"/>
              </a:rPr>
              <a:t>something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learn from. </a:t>
            </a:r>
            <a:r>
              <a:rPr sz="2000" dirty="0">
                <a:latin typeface="Times New Roman"/>
                <a:cs typeface="Times New Roman"/>
              </a:rPr>
              <a:t>That  is, 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learns too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from the training data, so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so, that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  confronted with new (testing) data, it is unable to predict accurately based  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it.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spc="-5" dirty="0">
                <a:latin typeface="Times New Roman"/>
                <a:cs typeface="Times New Roman"/>
              </a:rPr>
              <a:t>Mathematically, </a:t>
            </a:r>
            <a:r>
              <a:rPr sz="2000" dirty="0">
                <a:latin typeface="Times New Roman"/>
                <a:cs typeface="Times New Roman"/>
              </a:rPr>
              <a:t>the variance error in the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is:</a:t>
            </a:r>
          </a:p>
          <a:p>
            <a:pPr marL="2806065">
              <a:lnSpc>
                <a:spcPct val="100000"/>
              </a:lnSpc>
              <a:spcBef>
                <a:spcPts val="725"/>
              </a:spcBef>
            </a:pPr>
            <a:r>
              <a:rPr sz="2000" spc="-5" dirty="0">
                <a:latin typeface="Times New Roman"/>
                <a:cs typeface="Times New Roman"/>
              </a:rPr>
              <a:t>Variance[f(x))=E[X^2]−E[X]^2</a:t>
            </a:r>
            <a:endParaRPr sz="2000" dirty="0">
              <a:latin typeface="Times New Roman"/>
              <a:cs typeface="Times New Roman"/>
            </a:endParaRPr>
          </a:p>
          <a:p>
            <a:pPr marL="355600" marR="490220" indent="-342900">
              <a:lnSpc>
                <a:spcPct val="100000"/>
              </a:lnSpc>
              <a:spcBef>
                <a:spcPts val="720"/>
              </a:spcBef>
              <a:buFont typeface="Wingdings" pitchFamily="2" charset="2"/>
              <a:buChar char="§"/>
            </a:pPr>
            <a:r>
              <a:rPr sz="2000" dirty="0">
                <a:latin typeface="Times New Roman"/>
                <a:cs typeface="Times New Roman"/>
              </a:rPr>
              <a:t>Since in the case of high variance, the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learns too </a:t>
            </a:r>
            <a:r>
              <a:rPr sz="2000" spc="-5" dirty="0">
                <a:latin typeface="Times New Roman"/>
                <a:cs typeface="Times New Roman"/>
              </a:rPr>
              <a:t>much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 training data, it is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overfitting</a:t>
            </a:r>
            <a:r>
              <a:rPr sz="20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5670" y="763600"/>
            <a:ext cx="24155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Bias </a:t>
            </a:r>
            <a:r>
              <a:rPr spc="-5" dirty="0"/>
              <a:t>and</a:t>
            </a:r>
            <a:r>
              <a:rPr spc="-70" dirty="0"/>
              <a:t> </a:t>
            </a:r>
            <a:r>
              <a:rPr dirty="0"/>
              <a:t>Variance</a:t>
            </a:r>
          </a:p>
        </p:txBody>
      </p:sp>
      <p:sp>
        <p:nvSpPr>
          <p:cNvPr id="8" name="object 8"/>
          <p:cNvSpPr/>
          <p:nvPr/>
        </p:nvSpPr>
        <p:spPr>
          <a:xfrm>
            <a:off x="1957170" y="1952243"/>
            <a:ext cx="5295210" cy="3905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11509EBB-9D6A-4833-A9D1-2DE6EE807995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91</a:t>
            </a:fld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5670" y="763600"/>
            <a:ext cx="215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curves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9BE93ACD-A453-45AF-8C0B-6B82589BD429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92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1402841"/>
            <a:ext cx="7837170" cy="304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Learning </a:t>
            </a:r>
            <a:r>
              <a:rPr sz="2000" spc="-5" dirty="0">
                <a:latin typeface="Times New Roman"/>
                <a:cs typeface="Times New Roman"/>
              </a:rPr>
              <a:t>curves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plots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show </a:t>
            </a:r>
            <a:r>
              <a:rPr sz="2000" spc="-5" dirty="0">
                <a:latin typeface="Times New Roman"/>
                <a:cs typeface="Times New Roman"/>
              </a:rPr>
              <a:t>changes in learning performance  </a:t>
            </a:r>
            <a:r>
              <a:rPr sz="2000" dirty="0">
                <a:latin typeface="Times New Roman"/>
                <a:cs typeface="Times New Roman"/>
              </a:rPr>
              <a:t>over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in terms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experience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curves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performance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train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validation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datasets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spc="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diagnose an underfit, overfit, or well-fit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Learning </a:t>
            </a:r>
            <a:r>
              <a:rPr sz="2000" spc="-5" dirty="0">
                <a:latin typeface="Times New Roman"/>
                <a:cs typeface="Times New Roman"/>
              </a:rPr>
              <a:t>curves of model performance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diagnose whether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train or validation datasets are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relatively representative of </a:t>
            </a:r>
            <a:r>
              <a:rPr sz="2000" dirty="0">
                <a:latin typeface="Times New Roman"/>
                <a:cs typeface="Times New Roman"/>
              </a:rPr>
              <a:t>the  problem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domain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Generally,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learning curve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a plot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shows </a:t>
            </a:r>
            <a:r>
              <a:rPr sz="2000" spc="-10" dirty="0">
                <a:latin typeface="Times New Roman"/>
                <a:cs typeface="Times New Roman"/>
              </a:rPr>
              <a:t>time </a:t>
            </a:r>
            <a:r>
              <a:rPr sz="2000" spc="-5" dirty="0">
                <a:latin typeface="Times New Roman"/>
                <a:cs typeface="Times New Roman"/>
              </a:rPr>
              <a:t>or experience 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x-axis and learning or </a:t>
            </a:r>
            <a:r>
              <a:rPr sz="2000" spc="-5" dirty="0">
                <a:latin typeface="Times New Roman"/>
                <a:cs typeface="Times New Roman"/>
              </a:rPr>
              <a:t>improvement </a:t>
            </a:r>
            <a:r>
              <a:rPr sz="2000" dirty="0">
                <a:latin typeface="Times New Roman"/>
                <a:cs typeface="Times New Roman"/>
              </a:rPr>
              <a:t>on the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y-axis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809" y="4844034"/>
            <a:ext cx="7922259" cy="1323340"/>
          </a:xfrm>
          <a:prstGeom prst="rect">
            <a:avLst/>
          </a:prstGeom>
          <a:ln w="19811">
            <a:solidFill>
              <a:srgbClr val="007DEA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0805" marR="83185" algn="just">
              <a:lnSpc>
                <a:spcPct val="100000"/>
              </a:lnSpc>
              <a:spcBef>
                <a:spcPts val="285"/>
              </a:spcBef>
            </a:pPr>
            <a:r>
              <a:rPr sz="2000" dirty="0">
                <a:latin typeface="Times New Roman"/>
                <a:cs typeface="Times New Roman"/>
              </a:rPr>
              <a:t>Learning </a:t>
            </a:r>
            <a:r>
              <a:rPr sz="2000" spc="-5" dirty="0">
                <a:latin typeface="Times New Roman"/>
                <a:cs typeface="Times New Roman"/>
              </a:rPr>
              <a:t>curves are deemed </a:t>
            </a:r>
            <a:r>
              <a:rPr sz="2000" spc="-10" dirty="0">
                <a:latin typeface="Times New Roman"/>
                <a:cs typeface="Times New Roman"/>
              </a:rPr>
              <a:t>effective </a:t>
            </a:r>
            <a:r>
              <a:rPr sz="2000" spc="-5" dirty="0">
                <a:latin typeface="Times New Roman"/>
                <a:cs typeface="Times New Roman"/>
              </a:rPr>
              <a:t>tools for monitoring the performance 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workers exposed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 new </a:t>
            </a:r>
            <a:r>
              <a:rPr sz="2000" spc="-5" dirty="0">
                <a:latin typeface="Times New Roman"/>
                <a:cs typeface="Times New Roman"/>
              </a:rPr>
              <a:t>task. </a:t>
            </a:r>
            <a:r>
              <a:rPr sz="2000" dirty="0">
                <a:latin typeface="Times New Roman"/>
                <a:cs typeface="Times New Roman"/>
              </a:rPr>
              <a:t>LCs provide a </a:t>
            </a:r>
            <a:r>
              <a:rPr sz="2000" spc="-5" dirty="0">
                <a:latin typeface="Times New Roman"/>
                <a:cs typeface="Times New Roman"/>
              </a:rPr>
              <a:t>mathematical  representation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learning </a:t>
            </a:r>
            <a:r>
              <a:rPr sz="2000" dirty="0">
                <a:latin typeface="Times New Roman"/>
                <a:cs typeface="Times New Roman"/>
              </a:rPr>
              <a:t>process </a:t>
            </a:r>
            <a:r>
              <a:rPr sz="2000" spc="-5" dirty="0">
                <a:latin typeface="Times New Roman"/>
                <a:cs typeface="Times New Roman"/>
              </a:rPr>
              <a:t>that takes </a:t>
            </a:r>
            <a:r>
              <a:rPr sz="2000" dirty="0">
                <a:latin typeface="Times New Roman"/>
                <a:cs typeface="Times New Roman"/>
              </a:rPr>
              <a:t>place </a:t>
            </a:r>
            <a:r>
              <a:rPr sz="2000" spc="-10" dirty="0">
                <a:latin typeface="Times New Roman"/>
                <a:cs typeface="Times New Roman"/>
              </a:rPr>
              <a:t>as </a:t>
            </a:r>
            <a:r>
              <a:rPr sz="2000" spc="-5" dirty="0">
                <a:latin typeface="Times New Roman"/>
                <a:cs typeface="Times New Roman"/>
              </a:rPr>
              <a:t>task repetition  </a:t>
            </a:r>
            <a:r>
              <a:rPr sz="2000" dirty="0">
                <a:latin typeface="Times New Roman"/>
                <a:cs typeface="Times New Roman"/>
              </a:rPr>
              <a:t>occurs.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5670" y="617042"/>
            <a:ext cx="215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curves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759184A-2647-4D1A-85FE-C801D9446BBE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93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1220546"/>
            <a:ext cx="783717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Train </a:t>
            </a:r>
            <a:r>
              <a:rPr sz="2000" b="1" spc="-5" dirty="0">
                <a:latin typeface="Times New Roman"/>
                <a:cs typeface="Times New Roman"/>
              </a:rPr>
              <a:t>Learning Curve: </a:t>
            </a:r>
            <a:r>
              <a:rPr sz="2000" spc="-5" dirty="0">
                <a:latin typeface="Times New Roman"/>
                <a:cs typeface="Times New Roman"/>
              </a:rPr>
              <a:t>Learning curve calculated from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training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dataset that gives </a:t>
            </a:r>
            <a:r>
              <a:rPr sz="2000" spc="-5" dirty="0">
                <a:latin typeface="Times New Roman"/>
                <a:cs typeface="Times New Roman"/>
              </a:rPr>
              <a:t>an </a:t>
            </a:r>
            <a:r>
              <a:rPr sz="2000" dirty="0">
                <a:latin typeface="Times New Roman"/>
                <a:cs typeface="Times New Roman"/>
              </a:rPr>
              <a:t>idea of </a:t>
            </a:r>
            <a:r>
              <a:rPr sz="2000" spc="5" dirty="0">
                <a:latin typeface="Times New Roman"/>
                <a:cs typeface="Times New Roman"/>
              </a:rPr>
              <a:t>how </a:t>
            </a:r>
            <a:r>
              <a:rPr sz="2000" dirty="0">
                <a:latin typeface="Times New Roman"/>
                <a:cs typeface="Times New Roman"/>
              </a:rPr>
              <a:t>well the </a:t>
            </a:r>
            <a:r>
              <a:rPr sz="2000" spc="-5" dirty="0">
                <a:latin typeface="Times New Roman"/>
                <a:cs typeface="Times New Roman"/>
              </a:rPr>
              <a:t>model is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Validation </a:t>
            </a:r>
            <a:r>
              <a:rPr sz="2000" b="1" dirty="0">
                <a:latin typeface="Times New Roman"/>
                <a:cs typeface="Times New Roman"/>
              </a:rPr>
              <a:t>Learning </a:t>
            </a:r>
            <a:r>
              <a:rPr sz="2000" b="1" spc="-5" dirty="0">
                <a:latin typeface="Times New Roman"/>
                <a:cs typeface="Times New Roman"/>
              </a:rPr>
              <a:t>Curve: </a:t>
            </a:r>
            <a:r>
              <a:rPr sz="2000" spc="-5" dirty="0">
                <a:latin typeface="Times New Roman"/>
                <a:cs typeface="Times New Roman"/>
              </a:rPr>
              <a:t>Learning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curve calculated from </a:t>
            </a:r>
            <a:r>
              <a:rPr sz="2000" dirty="0">
                <a:latin typeface="Times New Roman"/>
                <a:cs typeface="Times New Roman"/>
              </a:rPr>
              <a:t>a hold-out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7744" y="2226945"/>
            <a:ext cx="7491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05865" algn="l"/>
                <a:tab pos="2089785" algn="l"/>
                <a:tab pos="2647950" algn="l"/>
                <a:tab pos="3362960" algn="l"/>
                <a:tab pos="3782060" algn="l"/>
                <a:tab pos="4384040" algn="l"/>
                <a:tab pos="4774565" algn="l"/>
                <a:tab pos="5393055" algn="l"/>
                <a:tab pos="6009005" algn="l"/>
                <a:tab pos="6499860" algn="l"/>
                <a:tab pos="7312025" algn="l"/>
              </a:tabLst>
            </a:pPr>
            <a:r>
              <a:rPr sz="2000" dirty="0">
                <a:latin typeface="Times New Roman"/>
                <a:cs typeface="Times New Roman"/>
              </a:rPr>
              <a:t>val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dat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	da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aset	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dirty="0">
                <a:latin typeface="Times New Roman"/>
                <a:cs typeface="Times New Roman"/>
              </a:rPr>
              <a:t>hat	g</a:t>
            </a:r>
            <a:r>
              <a:rPr sz="2000" spc="-15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v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s	</a:t>
            </a:r>
            <a:r>
              <a:rPr sz="2000" spc="-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	id</a:t>
            </a:r>
            <a:r>
              <a:rPr sz="2000" spc="-15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a	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	how	well	the	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o</a:t>
            </a:r>
            <a:r>
              <a:rPr sz="2000" spc="10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el	</a:t>
            </a:r>
            <a:r>
              <a:rPr sz="2000" spc="-20" dirty="0">
                <a:latin typeface="Times New Roman"/>
                <a:cs typeface="Times New Roman"/>
              </a:rPr>
              <a:t>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19"/>
              </a:spcBef>
            </a:pPr>
            <a:r>
              <a:rPr dirty="0"/>
              <a:t>generalizing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725"/>
              </a:spcBef>
              <a:buFont typeface="Times New Roman"/>
              <a:buChar char="•"/>
              <a:tabLst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Optimization Learning Curves: </a:t>
            </a:r>
            <a:r>
              <a:rPr spc="-5" dirty="0"/>
              <a:t>Learning curves calculated on the  metric </a:t>
            </a:r>
            <a:r>
              <a:rPr dirty="0"/>
              <a:t>by </a:t>
            </a:r>
            <a:r>
              <a:rPr spc="-5" dirty="0"/>
              <a:t>which the parameters of the model </a:t>
            </a:r>
            <a:r>
              <a:rPr dirty="0"/>
              <a:t>are </a:t>
            </a:r>
            <a:r>
              <a:rPr spc="-5" dirty="0"/>
              <a:t>being optimized, e.g.  </a:t>
            </a:r>
            <a:r>
              <a:rPr dirty="0"/>
              <a:t>loss</a:t>
            </a: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Font typeface="Times New Roman"/>
              <a:buChar char="•"/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Performance </a:t>
            </a:r>
            <a:r>
              <a:rPr b="1" spc="-5" dirty="0">
                <a:latin typeface="Times New Roman"/>
                <a:cs typeface="Times New Roman"/>
              </a:rPr>
              <a:t>Learning Curves: </a:t>
            </a:r>
            <a:r>
              <a:rPr spc="-5" dirty="0"/>
              <a:t>Learning curves calculated on</a:t>
            </a:r>
            <a:r>
              <a:rPr spc="155" dirty="0"/>
              <a:t> </a:t>
            </a:r>
            <a:r>
              <a:rPr spc="-5" dirty="0"/>
              <a:t>the</a:t>
            </a:r>
          </a:p>
          <a:p>
            <a:pPr marL="355600" algn="just">
              <a:lnSpc>
                <a:spcPct val="100000"/>
              </a:lnSpc>
            </a:pPr>
            <a:r>
              <a:rPr spc="-5" dirty="0"/>
              <a:t>metric </a:t>
            </a:r>
            <a:r>
              <a:rPr dirty="0"/>
              <a:t>by which the </a:t>
            </a:r>
            <a:r>
              <a:rPr spc="-5" dirty="0"/>
              <a:t>model will </a:t>
            </a:r>
            <a:r>
              <a:rPr dirty="0"/>
              <a:t>be evaluated and </a:t>
            </a:r>
            <a:r>
              <a:rPr spc="-5" dirty="0"/>
              <a:t>selected, </a:t>
            </a:r>
            <a:r>
              <a:rPr dirty="0"/>
              <a:t>e.g.</a:t>
            </a:r>
            <a:r>
              <a:rPr spc="-120" dirty="0"/>
              <a:t> </a:t>
            </a:r>
            <a:r>
              <a:rPr dirty="0"/>
              <a:t>accuracy</a:t>
            </a:r>
          </a:p>
          <a:p>
            <a:pPr marL="355600" marR="6985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dirty="0"/>
              <a:t>There </a:t>
            </a:r>
            <a:r>
              <a:rPr spc="-5" dirty="0"/>
              <a:t>are </a:t>
            </a:r>
            <a:r>
              <a:rPr spc="-10" dirty="0"/>
              <a:t>three common </a:t>
            </a:r>
            <a:r>
              <a:rPr b="1" spc="-5" dirty="0">
                <a:latin typeface="Times New Roman"/>
                <a:cs typeface="Times New Roman"/>
              </a:rPr>
              <a:t>dynamics </a:t>
            </a:r>
            <a:r>
              <a:rPr spc="-5" dirty="0"/>
              <a:t>that </a:t>
            </a:r>
            <a:r>
              <a:rPr dirty="0"/>
              <a:t>you </a:t>
            </a:r>
            <a:r>
              <a:rPr spc="-5" dirty="0"/>
              <a:t>are likely to observe </a:t>
            </a:r>
            <a:r>
              <a:rPr spc="-20" dirty="0"/>
              <a:t>in  </a:t>
            </a:r>
            <a:r>
              <a:rPr dirty="0"/>
              <a:t>learning curves; they</a:t>
            </a:r>
            <a:r>
              <a:rPr spc="-100" dirty="0"/>
              <a:t> </a:t>
            </a:r>
            <a:r>
              <a:rPr dirty="0"/>
              <a:t>are: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222044" y="5247538"/>
            <a:ext cx="1038860" cy="9036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84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Underfit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Overfit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Times New Roman"/>
                <a:cs typeface="Times New Roman"/>
              </a:rPr>
              <a:t>Good</a:t>
            </a:r>
            <a:r>
              <a:rPr sz="1600" spc="-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Fit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5670" y="763600"/>
            <a:ext cx="215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curves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FC59D129-F2E4-4D3E-8A26-91C19786B45B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94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1418310"/>
            <a:ext cx="7835900" cy="36855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Underfitting refers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</a:t>
            </a:r>
            <a:r>
              <a:rPr sz="2000" dirty="0">
                <a:latin typeface="Times New Roman"/>
                <a:cs typeface="Times New Roman"/>
              </a:rPr>
              <a:t>that cannot </a:t>
            </a:r>
            <a:r>
              <a:rPr sz="2000" spc="-5" dirty="0">
                <a:latin typeface="Times New Roman"/>
                <a:cs typeface="Times New Roman"/>
              </a:rPr>
              <a:t>learn </a:t>
            </a:r>
            <a:r>
              <a:rPr sz="2000" dirty="0">
                <a:latin typeface="Times New Roman"/>
                <a:cs typeface="Times New Roman"/>
              </a:rPr>
              <a:t>the training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dataset.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plot of learning curves shows </a:t>
            </a:r>
            <a:r>
              <a:rPr sz="2000" spc="-5" dirty="0">
                <a:latin typeface="Times New Roman"/>
                <a:cs typeface="Times New Roman"/>
              </a:rPr>
              <a:t>underfitting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training loss </a:t>
            </a:r>
            <a:r>
              <a:rPr sz="1600" spc="-10" dirty="0">
                <a:latin typeface="Times New Roman"/>
                <a:cs typeface="Times New Roman"/>
              </a:rPr>
              <a:t>remains </a:t>
            </a:r>
            <a:r>
              <a:rPr sz="1600" spc="-5" dirty="0">
                <a:latin typeface="Times New Roman"/>
                <a:cs typeface="Times New Roman"/>
              </a:rPr>
              <a:t>flat regardless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training loss continues to decrease until the end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training</a:t>
            </a:r>
            <a:endParaRPr sz="16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1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60"/>
              </a:spcBef>
              <a:buChar char="•"/>
              <a:tabLst>
                <a:tab pos="355600" algn="l"/>
              </a:tabLst>
            </a:pPr>
            <a:r>
              <a:rPr sz="2000" spc="-5" dirty="0">
                <a:latin typeface="Times New Roman"/>
                <a:cs typeface="Times New Roman"/>
              </a:rPr>
              <a:t>Overfitting refers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model that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learned the training </a:t>
            </a:r>
            <a:r>
              <a:rPr sz="2000" dirty="0">
                <a:latin typeface="Times New Roman"/>
                <a:cs typeface="Times New Roman"/>
              </a:rPr>
              <a:t>dataset </a:t>
            </a:r>
            <a:r>
              <a:rPr sz="2000" spc="-5" dirty="0">
                <a:latin typeface="Times New Roman"/>
                <a:cs typeface="Times New Roman"/>
              </a:rPr>
              <a:t>too  well, including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statistical </a:t>
            </a:r>
            <a:r>
              <a:rPr sz="2000" dirty="0">
                <a:latin typeface="Times New Roman"/>
                <a:cs typeface="Times New Roman"/>
              </a:rPr>
              <a:t>noise or random </a:t>
            </a:r>
            <a:r>
              <a:rPr sz="2000" spc="-5" dirty="0">
                <a:latin typeface="Times New Roman"/>
                <a:cs typeface="Times New Roman"/>
              </a:rPr>
              <a:t>fluctuations in the training  </a:t>
            </a:r>
            <a:r>
              <a:rPr sz="2000" dirty="0">
                <a:latin typeface="Times New Roman"/>
                <a:cs typeface="Times New Roman"/>
              </a:rPr>
              <a:t>dataset.</a:t>
            </a:r>
            <a:endParaRPr sz="20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plot of learning curves shows </a:t>
            </a:r>
            <a:r>
              <a:rPr sz="2000" spc="-5" dirty="0">
                <a:latin typeface="Times New Roman"/>
                <a:cs typeface="Times New Roman"/>
              </a:rPr>
              <a:t>overfitting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if: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plot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training loss continues to decrease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endParaRPr sz="1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 plot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validation loss decreases to a point and begins increasing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again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5372" y="25400"/>
            <a:ext cx="5485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Madan Mohan </a:t>
            </a:r>
            <a:r>
              <a:rPr sz="1800" b="1" i="1" dirty="0">
                <a:latin typeface="Times New Roman"/>
                <a:cs typeface="Times New Roman"/>
              </a:rPr>
              <a:t>Malaviya </a:t>
            </a:r>
            <a:r>
              <a:rPr sz="1800" b="1" i="1" spc="-20" dirty="0">
                <a:latin typeface="Times New Roman"/>
                <a:cs typeface="Times New Roman"/>
              </a:rPr>
              <a:t>Univ. </a:t>
            </a:r>
            <a:r>
              <a:rPr sz="1800" b="1" i="1" dirty="0">
                <a:latin typeface="Times New Roman"/>
                <a:cs typeface="Times New Roman"/>
              </a:rPr>
              <a:t>of </a:t>
            </a:r>
            <a:r>
              <a:rPr sz="1800" b="1" i="1" spc="-25" dirty="0">
                <a:latin typeface="Times New Roman"/>
                <a:cs typeface="Times New Roman"/>
              </a:rPr>
              <a:t>Technology,</a:t>
            </a:r>
            <a:r>
              <a:rPr sz="1800" b="1" i="1" spc="50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Gorakhpur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006840" cy="1007744"/>
            <a:chOff x="0" y="0"/>
            <a:chExt cx="9006840" cy="1007744"/>
          </a:xfrm>
        </p:grpSpPr>
        <p:sp>
          <p:nvSpPr>
            <p:cNvPr id="4" name="object 4"/>
            <p:cNvSpPr/>
            <p:nvPr/>
          </p:nvSpPr>
          <p:spPr>
            <a:xfrm>
              <a:off x="858011" y="356615"/>
              <a:ext cx="8143875" cy="1905"/>
            </a:xfrm>
            <a:custGeom>
              <a:avLst/>
              <a:gdLst/>
              <a:ahLst/>
              <a:cxnLst/>
              <a:rect l="l" t="t" r="r" b="b"/>
              <a:pathLst>
                <a:path w="8143875" h="1904">
                  <a:moveTo>
                    <a:pt x="0" y="0"/>
                  </a:moveTo>
                  <a:lnTo>
                    <a:pt x="8143875" y="1524"/>
                  </a:lnTo>
                </a:path>
              </a:pathLst>
            </a:custGeom>
            <a:ln w="9144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00684" cy="10073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6358128"/>
            <a:ext cx="9144000" cy="1905"/>
          </a:xfrm>
          <a:custGeom>
            <a:avLst/>
            <a:gdLst/>
            <a:ahLst/>
            <a:cxnLst/>
            <a:rect l="l" t="t" r="r" b="b"/>
            <a:pathLst>
              <a:path w="9144000" h="1904">
                <a:moveTo>
                  <a:pt x="0" y="0"/>
                </a:moveTo>
                <a:lnTo>
                  <a:pt x="9144000" y="1587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5670" y="763600"/>
            <a:ext cx="2152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Learning</a:t>
            </a:r>
            <a:r>
              <a:rPr spc="-50" dirty="0"/>
              <a:t> </a:t>
            </a:r>
            <a:r>
              <a:rPr dirty="0"/>
              <a:t>curves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fld id="{DDF04194-63C6-4E4A-AF64-0DFBA086296E}" type="datetime1">
              <a:rPr lang="en-US" spc="-5" smtClean="0"/>
              <a:t>7/1/2021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Side</a:t>
            </a:r>
            <a:r>
              <a:rPr spc="-25" dirty="0"/>
              <a:t> </a:t>
            </a:r>
            <a:fld id="{81D60167-4931-47E6-BA6A-407CBD079E47}" type="slidenum">
              <a:rPr dirty="0"/>
              <a:t>95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764844" y="1509140"/>
            <a:ext cx="7833359" cy="27578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good </a:t>
            </a:r>
            <a:r>
              <a:rPr sz="2000" spc="-5" dirty="0">
                <a:latin typeface="Times New Roman"/>
                <a:cs typeface="Times New Roman"/>
              </a:rPr>
              <a:t>fit is the </a:t>
            </a:r>
            <a:r>
              <a:rPr sz="2000" dirty="0">
                <a:latin typeface="Times New Roman"/>
                <a:cs typeface="Times New Roman"/>
              </a:rPr>
              <a:t>goal </a:t>
            </a:r>
            <a:r>
              <a:rPr sz="2000" spc="-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learning algorithm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exists between </a:t>
            </a:r>
            <a:r>
              <a:rPr sz="2000" spc="-15" dirty="0">
                <a:latin typeface="Times New Roman"/>
                <a:cs typeface="Times New Roman"/>
              </a:rPr>
              <a:t>an  </a:t>
            </a:r>
            <a:r>
              <a:rPr sz="2000" dirty="0">
                <a:latin typeface="Times New Roman"/>
                <a:cs typeface="Times New Roman"/>
              </a:rPr>
              <a:t>overfit and underfit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good </a:t>
            </a:r>
            <a:r>
              <a:rPr sz="2000" spc="-5" dirty="0">
                <a:latin typeface="Times New Roman"/>
                <a:cs typeface="Times New Roman"/>
              </a:rPr>
              <a:t>fit is identified </a:t>
            </a:r>
            <a:r>
              <a:rPr sz="2000" dirty="0">
                <a:latin typeface="Times New Roman"/>
                <a:cs typeface="Times New Roman"/>
              </a:rPr>
              <a:t>by a </a:t>
            </a:r>
            <a:r>
              <a:rPr sz="2000" spc="-5" dirty="0">
                <a:latin typeface="Times New Roman"/>
                <a:cs typeface="Times New Roman"/>
              </a:rPr>
              <a:t>training and validation loss </a:t>
            </a:r>
            <a:r>
              <a:rPr sz="2000" spc="-10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decreases </a:t>
            </a:r>
            <a:r>
              <a:rPr sz="2000" spc="-20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a point of </a:t>
            </a:r>
            <a:r>
              <a:rPr sz="2000" spc="-5" dirty="0">
                <a:latin typeface="Times New Roman"/>
                <a:cs typeface="Times New Roman"/>
              </a:rPr>
              <a:t>stability </a:t>
            </a:r>
            <a:r>
              <a:rPr sz="2000" dirty="0">
                <a:latin typeface="Times New Roman"/>
                <a:cs typeface="Times New Roman"/>
              </a:rPr>
              <a:t>with a </a:t>
            </a:r>
            <a:r>
              <a:rPr sz="2000" spc="-10" dirty="0">
                <a:latin typeface="Times New Roman"/>
                <a:cs typeface="Times New Roman"/>
              </a:rPr>
              <a:t>minimal </a:t>
            </a:r>
            <a:r>
              <a:rPr sz="2000" dirty="0">
                <a:latin typeface="Times New Roman"/>
                <a:cs typeface="Times New Roman"/>
              </a:rPr>
              <a:t>gap between the two final loss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values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 plot of learning curves shows a </a:t>
            </a:r>
            <a:r>
              <a:rPr sz="2000" spc="5" dirty="0">
                <a:latin typeface="Times New Roman"/>
                <a:cs typeface="Times New Roman"/>
              </a:rPr>
              <a:t>good </a:t>
            </a:r>
            <a:r>
              <a:rPr sz="2000" dirty="0">
                <a:latin typeface="Times New Roman"/>
                <a:cs typeface="Times New Roman"/>
              </a:rPr>
              <a:t>fit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if:</a:t>
            </a:r>
            <a:endParaRPr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plot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training loss decreases to a point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stability</a:t>
            </a:r>
            <a:endParaRPr sz="2000" dirty="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8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The plot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validation loss decreases to a point </a:t>
            </a:r>
            <a:r>
              <a:rPr sz="2000" dirty="0">
                <a:latin typeface="Times New Roman"/>
                <a:cs typeface="Times New Roman"/>
              </a:rPr>
              <a:t>of stability </a:t>
            </a:r>
            <a:r>
              <a:rPr sz="2000" spc="-5" dirty="0">
                <a:latin typeface="Times New Roman"/>
                <a:cs typeface="Times New Roman"/>
              </a:rPr>
              <a:t>and has a </a:t>
            </a:r>
            <a:r>
              <a:rPr sz="2000" dirty="0">
                <a:latin typeface="Times New Roman"/>
                <a:cs typeface="Times New Roman"/>
              </a:rPr>
              <a:t>small </a:t>
            </a:r>
            <a:r>
              <a:rPr sz="2000" spc="-5" dirty="0">
                <a:latin typeface="Times New Roman"/>
                <a:cs typeface="Times New Roman"/>
              </a:rPr>
              <a:t>gap </a:t>
            </a:r>
            <a:r>
              <a:rPr sz="2000" dirty="0">
                <a:latin typeface="Times New Roman"/>
                <a:cs typeface="Times New Roman"/>
              </a:rPr>
              <a:t>with  </a:t>
            </a:r>
            <a:r>
              <a:rPr sz="2000" spc="-5" dirty="0">
                <a:latin typeface="Times New Roman"/>
                <a:cs typeface="Times New Roman"/>
              </a:rPr>
              <a:t>the training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loss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609601"/>
            <a:ext cx="8066709" cy="276998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</a:t>
            </a:r>
            <a:r>
              <a:rPr lang="en-US" b="1" dirty="0"/>
              <a:t>THANK YOU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2E524-0B2D-4D01-A115-6B8FFB5F35F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fld id="{F7524D92-CEA6-4FBF-986B-D8B31F09D73E}" type="datetime1">
              <a:rPr lang="en-US" spc="-5" smtClean="0"/>
              <a:t>7/1/2021</a:t>
            </a:fld>
            <a:endParaRPr lang="en-US" spc="-5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4CFD6-79EF-4CFF-B93A-FFAB20ED87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en-IN" spc="-5"/>
              <a:t>Side</a:t>
            </a:r>
            <a:r>
              <a:rPr lang="en-IN" spc="-25"/>
              <a:t> </a:t>
            </a:r>
            <a:fld id="{81D60167-4931-47E6-BA6A-407CBD079E47}" type="slidenum">
              <a:rPr smtClean="0"/>
              <a:t>96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963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6531</Words>
  <Application>Microsoft Office PowerPoint</Application>
  <PresentationFormat>On-screen Show (4:3)</PresentationFormat>
  <Paragraphs>872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Calibri</vt:lpstr>
      <vt:lpstr>Carlito</vt:lpstr>
      <vt:lpstr>DejaVu Sans</vt:lpstr>
      <vt:lpstr>Times New Roman</vt:lpstr>
      <vt:lpstr>Wingdings</vt:lpstr>
      <vt:lpstr>Office Theme</vt:lpstr>
      <vt:lpstr>What is Learning ?</vt:lpstr>
      <vt:lpstr>Why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What is Machine Learning ?</vt:lpstr>
      <vt:lpstr>Other Related Fields</vt:lpstr>
      <vt:lpstr>Why Machine Learning ?</vt:lpstr>
      <vt:lpstr>Machine Learning Algorithms</vt:lpstr>
      <vt:lpstr>Machine Learning Algorithms</vt:lpstr>
      <vt:lpstr>Madan Mohan Malaviya Univ. of Technology, Gorakhpur</vt:lpstr>
      <vt:lpstr>Madan Mohan Malaviya Univ. of Technology, Gorakhpur</vt:lpstr>
      <vt:lpstr>Advantage of Machine Learning</vt:lpstr>
      <vt:lpstr>Disadvantage of Machine Learning</vt:lpstr>
      <vt:lpstr>Components of Learning</vt:lpstr>
      <vt:lpstr>How Machine Learning Works ?</vt:lpstr>
      <vt:lpstr>How Machine Learning Works ?</vt:lpstr>
      <vt:lpstr>Types of Learning used by Machine Learning</vt:lpstr>
      <vt:lpstr>Data and Data sets</vt:lpstr>
      <vt:lpstr>Data and Data sets</vt:lpstr>
      <vt:lpstr>Data and Data sets</vt:lpstr>
      <vt:lpstr>Supervised Learning</vt:lpstr>
      <vt:lpstr>How Supervised Learning Works ?</vt:lpstr>
      <vt:lpstr>How Supervised Learning Works ?</vt:lpstr>
      <vt:lpstr>Applications of Supervised Learning</vt:lpstr>
      <vt:lpstr>Classification</vt:lpstr>
      <vt:lpstr>Regression</vt:lpstr>
      <vt:lpstr>Unsupervised Learning</vt:lpstr>
      <vt:lpstr>How Unsupervised Learning Works ?</vt:lpstr>
      <vt:lpstr>How Unsupervised Learning Works ?</vt:lpstr>
      <vt:lpstr>Unsupervised Learning</vt:lpstr>
      <vt:lpstr>Applications of Unsupervised Learning</vt:lpstr>
      <vt:lpstr>Applications of Unsupervised Learning</vt:lpstr>
      <vt:lpstr>Clustering Techniques</vt:lpstr>
      <vt:lpstr>Dimensionality Reduction Techniques</vt:lpstr>
      <vt:lpstr>Association Rules</vt:lpstr>
      <vt:lpstr>Association Algorithms</vt:lpstr>
      <vt:lpstr>Reinforcement Learning</vt:lpstr>
      <vt:lpstr>Reinforcement Learning</vt:lpstr>
      <vt:lpstr>Reinforcement Learning</vt:lpstr>
      <vt:lpstr>Reinforcement Learning</vt:lpstr>
      <vt:lpstr>Type of Reinforcement Learning</vt:lpstr>
      <vt:lpstr>Reinforcement Learning Algorithms</vt:lpstr>
      <vt:lpstr>Learning Models</vt:lpstr>
      <vt:lpstr>Learning Models</vt:lpstr>
      <vt:lpstr>Learning Models</vt:lpstr>
      <vt:lpstr>Learning Models</vt:lpstr>
      <vt:lpstr>PowerPoint Presentation</vt:lpstr>
      <vt:lpstr>PowerPoint Presentation</vt:lpstr>
      <vt:lpstr>PowerPoint Presentation</vt:lpstr>
      <vt:lpstr>PowerPoint Presentation</vt:lpstr>
      <vt:lpstr>Learning Versus Design</vt:lpstr>
      <vt:lpstr>Learning Versus Design</vt:lpstr>
      <vt:lpstr>Error and Noise</vt:lpstr>
      <vt:lpstr>Error and Noise</vt:lpstr>
      <vt:lpstr>Training versus Testing</vt:lpstr>
      <vt:lpstr>Training versus Testing</vt:lpstr>
      <vt:lpstr>Training versus Testing</vt:lpstr>
      <vt:lpstr>Theory of 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</vt:lpstr>
      <vt:lpstr>Generalization Bound</vt:lpstr>
      <vt:lpstr>Generalization Bound</vt:lpstr>
      <vt:lpstr>Generalization Bound</vt:lpstr>
      <vt:lpstr>Madan Mohan Malaviya Univ. of Technology, Gorakhpur</vt:lpstr>
      <vt:lpstr>Madan Mohan Malaviya Univ. of Technology, Gorakhpur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Overfitting</vt:lpstr>
      <vt:lpstr>Bias and Variance</vt:lpstr>
      <vt:lpstr>Bias and Variance</vt:lpstr>
      <vt:lpstr>Bias and Variance</vt:lpstr>
      <vt:lpstr>Learning curves</vt:lpstr>
      <vt:lpstr>Learning curves</vt:lpstr>
      <vt:lpstr>Learning curves</vt:lpstr>
      <vt:lpstr>Learning curves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Dias nummer 1</dc:title>
  <dc:creator>gh</dc:creator>
  <cp:lastModifiedBy>Swapnita Srivastava</cp:lastModifiedBy>
  <cp:revision>4</cp:revision>
  <dcterms:created xsi:type="dcterms:W3CDTF">2021-03-19T03:26:50Z</dcterms:created>
  <dcterms:modified xsi:type="dcterms:W3CDTF">2021-07-01T08:47:57Z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2020-09-21T00:00:00Z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2021-03-19T00:00:00Z</vt:filetime>
  </property>
</Properties>
</file>