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49"/>
  </p:notesMasterIdLst>
  <p:sldIdLst>
    <p:sldId id="301" r:id="rId2"/>
    <p:sldId id="302"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30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61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8" Type="http://schemas.openxmlformats.org/officeDocument/2006/relationships/slide" Target="slides/slide7.xml" /><Relationship Id="rId51"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BFADEB-005B-44FD-891C-F7AC087F7906}" type="datetimeFigureOut">
              <a:rPr lang="en-US" smtClean="0"/>
              <a:pPr/>
              <a:t>9/22/2023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4B4A98-69B4-4474-B72F-AB8B60D2A5A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4B4A98-69B4-4474-B72F-AB8B60D2A5AC}"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Title 28"/>
          <p:cNvSpPr>
            <a:spLocks noGrp="1"/>
          </p:cNvSpPr>
          <p:nvPr>
            <p:ph type="ctrTitle"/>
          </p:nvPr>
        </p:nvSpPr>
        <p:spPr>
          <a:xfrm>
            <a:off x="381000" y="4853411"/>
            <a:ext cx="8458200" cy="1222375"/>
          </a:xfrm>
        </p:spPr>
        <p:txBody>
          <a:bodyPr anchor="t"/>
          <a:lstStyle/>
          <a:p>
            <a:r>
              <a:rPr kumimoji="0" lang="en-US"/>
              <a:t>Click to edit Master title style</a:t>
            </a:r>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6" name="Date Placeholder 15"/>
          <p:cNvSpPr>
            <a:spLocks noGrp="1"/>
          </p:cNvSpPr>
          <p:nvPr>
            <p:ph type="dt" sz="half" idx="10"/>
          </p:nvPr>
        </p:nvSpPr>
        <p:spPr/>
        <p:txBody>
          <a:bodyPr/>
          <a:lstStyle/>
          <a:p>
            <a:fld id="{F1F1EB67-E88C-4C91-AD79-33C056605585}" type="datetimeFigureOut">
              <a:rPr lang="en-US" smtClean="0"/>
              <a:pPr/>
              <a:t>9/22/2023</a:t>
            </a:fld>
            <a:endParaRPr lang="en-US" dirty="0"/>
          </a:p>
        </p:txBody>
      </p:sp>
      <p:sp>
        <p:nvSpPr>
          <p:cNvPr id="2" name="Footer Placeholder 1"/>
          <p:cNvSpPr>
            <a:spLocks noGrp="1"/>
          </p:cNvSpPr>
          <p:nvPr>
            <p:ph type="ftr" sz="quarter" idx="11"/>
          </p:nvPr>
        </p:nvSpPr>
        <p:spPr/>
        <p:txBody>
          <a:bodyPr/>
          <a:lstStyle/>
          <a:p>
            <a:endParaRPr lang="en-US" dirty="0"/>
          </a:p>
        </p:txBody>
      </p:sp>
      <p:sp>
        <p:nvSpPr>
          <p:cNvPr id="15" name="Slide Number Placeholder 14"/>
          <p:cNvSpPr>
            <a:spLocks noGrp="1"/>
          </p:cNvSpPr>
          <p:nvPr>
            <p:ph type="sldNum" sz="quarter" idx="12"/>
          </p:nvPr>
        </p:nvSpPr>
        <p:spPr>
          <a:xfrm>
            <a:off x="8229600" y="6473952"/>
            <a:ext cx="758952" cy="246888"/>
          </a:xfrm>
        </p:spPr>
        <p:txBody>
          <a:bodyPr/>
          <a:lstStyle/>
          <a:p>
            <a:fld id="{A2B45792-A3C1-41D1-B1E8-5FEC9C99BA2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1F1EB67-E88C-4C91-AD79-33C056605585}" type="datetimeFigureOut">
              <a:rPr lang="en-US" smtClean="0"/>
              <a:pPr/>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B45792-A3C1-41D1-B1E8-5FEC9C99BA2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1F1EB67-E88C-4C91-AD79-33C056605585}" type="datetimeFigureOut">
              <a:rPr lang="en-US" smtClean="0"/>
              <a:pPr/>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B45792-A3C1-41D1-B1E8-5FEC9C99BA2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a:t>Click to edit Master title style</a:t>
            </a:r>
          </a:p>
        </p:txBody>
      </p:sp>
      <p:sp>
        <p:nvSpPr>
          <p:cNvPr id="27" name="Content Placeholder 26"/>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F1F1EB67-E88C-4C91-AD79-33C056605585}" type="datetimeFigureOut">
              <a:rPr lang="en-US" smtClean="0"/>
              <a:pPr/>
              <a:t>9/22/2023</a:t>
            </a:fld>
            <a:endParaRPr lang="en-US" dirty="0"/>
          </a:p>
        </p:txBody>
      </p:sp>
      <p:sp>
        <p:nvSpPr>
          <p:cNvPr id="19" name="Footer Placeholder 18"/>
          <p:cNvSpPr>
            <a:spLocks noGrp="1"/>
          </p:cNvSpPr>
          <p:nvPr>
            <p:ph type="ftr" sz="quarter" idx="11"/>
          </p:nvPr>
        </p:nvSpPr>
        <p:spPr>
          <a:xfrm>
            <a:off x="3581400" y="76200"/>
            <a:ext cx="2895600" cy="288925"/>
          </a:xfrm>
        </p:spPr>
        <p:txBody>
          <a:bodyPr/>
          <a:lstStyle/>
          <a:p>
            <a:endParaRPr lang="en-US" dirty="0"/>
          </a:p>
        </p:txBody>
      </p:sp>
      <p:sp>
        <p:nvSpPr>
          <p:cNvPr id="16" name="Slide Number Placeholder 15"/>
          <p:cNvSpPr>
            <a:spLocks noGrp="1"/>
          </p:cNvSpPr>
          <p:nvPr>
            <p:ph type="sldNum" sz="quarter" idx="12"/>
          </p:nvPr>
        </p:nvSpPr>
        <p:spPr>
          <a:xfrm>
            <a:off x="8229600" y="6473952"/>
            <a:ext cx="758952" cy="246888"/>
          </a:xfrm>
        </p:spPr>
        <p:txBody>
          <a:bodyPr/>
          <a:lstStyle/>
          <a:p>
            <a:fld id="{A2B45792-A3C1-41D1-B1E8-5FEC9C99BA2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9" name="Date Placeholder 18"/>
          <p:cNvSpPr>
            <a:spLocks noGrp="1"/>
          </p:cNvSpPr>
          <p:nvPr>
            <p:ph type="dt" sz="half" idx="10"/>
          </p:nvPr>
        </p:nvSpPr>
        <p:spPr/>
        <p:txBody>
          <a:bodyPr/>
          <a:lstStyle/>
          <a:p>
            <a:fld id="{F1F1EB67-E88C-4C91-AD79-33C056605585}" type="datetimeFigureOut">
              <a:rPr lang="en-US" smtClean="0"/>
              <a:pPr/>
              <a:t>9/22/2023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6" name="Slide Number Placeholder 15"/>
          <p:cNvSpPr>
            <a:spLocks noGrp="1"/>
          </p:cNvSpPr>
          <p:nvPr>
            <p:ph type="sldNum" sz="quarter" idx="12"/>
          </p:nvPr>
        </p:nvSpPr>
        <p:spPr/>
        <p:txBody>
          <a:bodyPr/>
          <a:lstStyle/>
          <a:p>
            <a:fld id="{A2B45792-A3C1-41D1-B1E8-5FEC9C99BA20}" type="slidenum">
              <a:rPr lang="en-US" smtClean="0"/>
              <a:pPr/>
              <a:t>‹#›</a:t>
            </a:fld>
            <a:endParaRPr lang="en-US" dirty="0"/>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a:t>Click to edit Master title style</a:t>
            </a:r>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0"/>
          </p:nvPr>
        </p:nvSpPr>
        <p:spPr/>
        <p:txBody>
          <a:bodyPr/>
          <a:lstStyle/>
          <a:p>
            <a:fld id="{F1F1EB67-E88C-4C91-AD79-33C056605585}" type="datetimeFigureOut">
              <a:rPr lang="en-US" smtClean="0"/>
              <a:pPr/>
              <a:t>9/22/2023</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A2B45792-A3C1-41D1-B1E8-5FEC9C99BA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a:t>Click to edit Master title style</a:t>
            </a:r>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0"/>
          </p:nvPr>
        </p:nvSpPr>
        <p:spPr/>
        <p:txBody>
          <a:bodyPr/>
          <a:lstStyle/>
          <a:p>
            <a:fld id="{F1F1EB67-E88C-4C91-AD79-33C056605585}" type="datetimeFigureOut">
              <a:rPr lang="en-US" smtClean="0"/>
              <a:pPr/>
              <a:t>9/22/2023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229600" y="6477000"/>
            <a:ext cx="762000" cy="246888"/>
          </a:xfrm>
        </p:spPr>
        <p:txBody>
          <a:bodyPr/>
          <a:lstStyle/>
          <a:p>
            <a:fld id="{A2B45792-A3C1-41D1-B1E8-5FEC9C99BA20}" type="slidenum">
              <a:rPr lang="en-US" smtClean="0"/>
              <a:pPr/>
              <a:t>‹#›</a:t>
            </a:fld>
            <a:endParaRPr lang="en-US" dirty="0"/>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a:t>Click to edit Master title style</a:t>
            </a:r>
          </a:p>
        </p:txBody>
      </p:sp>
      <p:sp>
        <p:nvSpPr>
          <p:cNvPr id="12" name="Date Placeholder 11"/>
          <p:cNvSpPr>
            <a:spLocks noGrp="1"/>
          </p:cNvSpPr>
          <p:nvPr>
            <p:ph type="dt" sz="half" idx="10"/>
          </p:nvPr>
        </p:nvSpPr>
        <p:spPr/>
        <p:txBody>
          <a:bodyPr/>
          <a:lstStyle/>
          <a:p>
            <a:fld id="{F1F1EB67-E88C-4C91-AD79-33C056605585}" type="datetimeFigureOut">
              <a:rPr lang="en-US" smtClean="0"/>
              <a:pPr/>
              <a:t>9/22/2023</a:t>
            </a:fld>
            <a:endParaRPr lang="en-US" dirty="0"/>
          </a:p>
        </p:txBody>
      </p:sp>
      <p:sp>
        <p:nvSpPr>
          <p:cNvPr id="21" name="Footer Placeholder 20"/>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B45792-A3C1-41D1-B1E8-5FEC9C99BA2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1F1EB67-E88C-4C91-AD79-33C056605585}" type="datetimeFigureOut">
              <a:rPr lang="en-US" smtClean="0"/>
              <a:pPr/>
              <a:t>9/22/2023</a:t>
            </a:fld>
            <a:endParaRPr lang="en-US" dirty="0"/>
          </a:p>
        </p:txBody>
      </p:sp>
      <p:sp>
        <p:nvSpPr>
          <p:cNvPr id="24" name="Footer Placeholder 23"/>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2B45792-A3C1-41D1-B1E8-5FEC9C99BA2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F1F1EB67-E88C-4C91-AD79-33C056605585}" type="datetimeFigureOut">
              <a:rPr lang="en-US" smtClean="0"/>
              <a:pPr/>
              <a:t>9/22/2023</a:t>
            </a:fld>
            <a:endParaRPr lang="en-US" dirty="0"/>
          </a:p>
        </p:txBody>
      </p:sp>
      <p:sp>
        <p:nvSpPr>
          <p:cNvPr id="29" name="Footer Placeholder 28"/>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2B45792-A3C1-41D1-B1E8-5FEC9C99BA2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dirty="0"/>
              <a:t>Click icon to add picture</a:t>
            </a:r>
          </a:p>
        </p:txBody>
      </p:sp>
      <p:sp>
        <p:nvSpPr>
          <p:cNvPr id="7" name="Date Placeholder 6"/>
          <p:cNvSpPr>
            <a:spLocks noGrp="1"/>
          </p:cNvSpPr>
          <p:nvPr>
            <p:ph type="dt" sz="half" idx="10"/>
          </p:nvPr>
        </p:nvSpPr>
        <p:spPr/>
        <p:txBody>
          <a:bodyPr/>
          <a:lstStyle/>
          <a:p>
            <a:fld id="{F1F1EB67-E88C-4C91-AD79-33C056605585}" type="datetimeFigureOut">
              <a:rPr lang="en-US" smtClean="0"/>
              <a:pPr/>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A2B45792-A3C1-41D1-B1E8-5FEC9C99BA20}" type="slidenum">
              <a:rPr lang="en-US" smtClean="0"/>
              <a:pPr/>
              <a:t>‹#›</a:t>
            </a:fld>
            <a:endParaRPr lang="en-US" dirty="0"/>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F1F1EB67-E88C-4C91-AD79-33C056605585}" type="datetimeFigureOut">
              <a:rPr lang="en-US" smtClean="0"/>
              <a:pPr/>
              <a:t>9/22/2023</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dirty="0"/>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A2B45792-A3C1-41D1-B1E8-5FEC9C99BA20}" type="slidenum">
              <a:rPr lang="en-US" smtClean="0"/>
              <a:pPr/>
              <a:t>‹#›</a:t>
            </a:fld>
            <a:endParaRPr lang="en-US" dirty="0"/>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a:t>Click to edit Master title style</a:t>
            </a:r>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jpeg" /><Relationship Id="rId1" Type="http://schemas.openxmlformats.org/officeDocument/2006/relationships/slideLayout" Target="../slideLayouts/slideLayout3.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Autofit/>
          </a:bodyPr>
          <a:lstStyle/>
          <a:p>
            <a:pPr algn="l"/>
            <a:r>
              <a:rPr lang="en-US" sz="4000" dirty="0">
                <a:solidFill>
                  <a:srgbClr val="00B0F0"/>
                </a:solidFill>
                <a:latin typeface="Times New Roman" pitchFamily="18" charset="0"/>
                <a:cs typeface="Times New Roman" pitchFamily="18" charset="0"/>
              </a:rPr>
              <a:t>ENGINEERING AND MANAGERIAL ECONOMICS, UNIT-II</a:t>
            </a:r>
          </a:p>
        </p:txBody>
      </p:sp>
      <p:sp>
        <p:nvSpPr>
          <p:cNvPr id="3" name="Title 2"/>
          <p:cNvSpPr>
            <a:spLocks noGrp="1"/>
          </p:cNvSpPr>
          <p:nvPr>
            <p:ph type="title"/>
          </p:nvPr>
        </p:nvSpPr>
        <p:spPr/>
        <p:txBody>
          <a:bodyPr/>
          <a:lstStyle/>
          <a:p>
            <a:r>
              <a:rPr lang="en-US" sz="2400" dirty="0">
                <a:latin typeface="Times New Roman" pitchFamily="18" charset="0"/>
                <a:cs typeface="Times New Roman" pitchFamily="18" charset="0"/>
              </a:rPr>
              <a:t>By</a:t>
            </a:r>
            <a:r>
              <a:rPr lang="en-US" dirty="0"/>
              <a:t> </a:t>
            </a:r>
            <a:r>
              <a:rPr lang="en-US" dirty="0">
                <a:solidFill>
                  <a:srgbClr val="92D050"/>
                </a:solidFill>
              </a:rPr>
              <a:t>D</a:t>
            </a:r>
            <a:r>
              <a:rPr lang="en-US" cap="none" dirty="0">
                <a:solidFill>
                  <a:srgbClr val="92D050"/>
                </a:solidFill>
              </a:rPr>
              <a:t>r. RAVI KUMAR GUPTA</a:t>
            </a:r>
            <a:endParaRPr lang="en-US" dirty="0">
              <a:solidFill>
                <a:srgbClr val="92D050"/>
              </a:solidFill>
            </a:endParaRPr>
          </a:p>
        </p:txBody>
      </p:sp>
      <p:pic>
        <p:nvPicPr>
          <p:cNvPr id="60418" name="Picture 2" descr="C:\Users\atharv\Desktop\maxresdefault.jpg"/>
          <p:cNvPicPr>
            <a:picLocks noChangeAspect="1" noChangeArrowheads="1"/>
          </p:cNvPicPr>
          <p:nvPr/>
        </p:nvPicPr>
        <p:blipFill>
          <a:blip r:embed="rId2"/>
          <a:srcRect/>
          <a:stretch>
            <a:fillRect/>
          </a:stretch>
        </p:blipFill>
        <p:spPr bwMode="auto">
          <a:xfrm>
            <a:off x="228600" y="3810000"/>
            <a:ext cx="4114800" cy="2819400"/>
          </a:xfrm>
          <a:prstGeom prst="rect">
            <a:avLst/>
          </a:prstGeom>
          <a:noFill/>
        </p:spPr>
      </p:pic>
      <p:pic>
        <p:nvPicPr>
          <p:cNvPr id="60419" name="Picture 3" descr="C:\Users\atharv\Desktop\38263817_thumb5_690x400.gif"/>
          <p:cNvPicPr>
            <a:picLocks noChangeAspect="1" noChangeArrowheads="1"/>
          </p:cNvPicPr>
          <p:nvPr/>
        </p:nvPicPr>
        <p:blipFill>
          <a:blip r:embed="rId3"/>
          <a:srcRect/>
          <a:stretch>
            <a:fillRect/>
          </a:stretch>
        </p:blipFill>
        <p:spPr bwMode="auto">
          <a:xfrm>
            <a:off x="4953000" y="3810000"/>
            <a:ext cx="3962400" cy="28194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381000"/>
          </a:xfrm>
        </p:spPr>
        <p:txBody>
          <a:bodyPr>
            <a:normAutofit fontScale="90000"/>
          </a:bodyPr>
          <a:lstStyle/>
          <a:p>
            <a:r>
              <a:rPr lang="en-US" dirty="0"/>
              <a:t>Continued…..</a:t>
            </a:r>
          </a:p>
        </p:txBody>
      </p:sp>
      <p:sp>
        <p:nvSpPr>
          <p:cNvPr id="3" name="Content Placeholder 2"/>
          <p:cNvSpPr>
            <a:spLocks noGrp="1"/>
          </p:cNvSpPr>
          <p:nvPr>
            <p:ph idx="1"/>
          </p:nvPr>
        </p:nvSpPr>
        <p:spPr>
          <a:xfrm>
            <a:off x="304800" y="1143000"/>
            <a:ext cx="8686800" cy="5486400"/>
          </a:xfrm>
        </p:spPr>
        <p:txBody>
          <a:bodyPr>
            <a:normAutofit lnSpcReduction="10000"/>
          </a:bodyPr>
          <a:lstStyle/>
          <a:p>
            <a:pPr algn="just">
              <a:buNone/>
            </a:pPr>
            <a:r>
              <a:rPr lang="en-US" sz="2000" b="1" dirty="0">
                <a:latin typeface="Times New Roman" pitchFamily="18" charset="0"/>
                <a:cs typeface="Times New Roman" pitchFamily="18" charset="0"/>
              </a:rPr>
              <a:t>5.  </a:t>
            </a:r>
            <a:r>
              <a:rPr lang="en-US" sz="2000" b="1" u="sng" dirty="0">
                <a:latin typeface="Times New Roman" pitchFamily="18" charset="0"/>
                <a:cs typeface="Times New Roman" pitchFamily="18" charset="0"/>
              </a:rPr>
              <a:t>Total market and market segment demand: </a:t>
            </a:r>
          </a:p>
          <a:p>
            <a:pPr algn="just">
              <a:buNone/>
            </a:pPr>
            <a:r>
              <a:rPr lang="en-US" sz="2000" dirty="0">
                <a:latin typeface="Times New Roman" pitchFamily="18" charset="0"/>
                <a:cs typeface="Times New Roman" pitchFamily="18" charset="0"/>
              </a:rPr>
              <a:t>      </a:t>
            </a:r>
          </a:p>
          <a:p>
            <a:pPr algn="just">
              <a:buNone/>
            </a:pPr>
            <a:r>
              <a:rPr lang="en-US" sz="2000" dirty="0">
                <a:latin typeface="Times New Roman" pitchFamily="18" charset="0"/>
                <a:cs typeface="Times New Roman" pitchFamily="18" charset="0"/>
              </a:rPr>
              <a:t>     </a:t>
            </a:r>
            <a:r>
              <a:rPr lang="en-US" sz="2000" dirty="0">
                <a:solidFill>
                  <a:schemeClr val="accent1">
                    <a:lumMod val="50000"/>
                  </a:schemeClr>
                </a:solidFill>
                <a:latin typeface="Times New Roman" pitchFamily="18" charset="0"/>
                <a:cs typeface="Times New Roman" pitchFamily="18" charset="0"/>
              </a:rPr>
              <a:t>A particular segment of the markets demand is called as segment demand (example: demand for 21 laptops by engineering students) </a:t>
            </a:r>
          </a:p>
          <a:p>
            <a:pPr algn="just">
              <a:buNone/>
            </a:pPr>
            <a:r>
              <a:rPr lang="en-US" sz="2000" dirty="0">
                <a:solidFill>
                  <a:schemeClr val="accent1">
                    <a:lumMod val="50000"/>
                  </a:schemeClr>
                </a:solidFill>
                <a:latin typeface="Times New Roman" pitchFamily="18" charset="0"/>
                <a:cs typeface="Times New Roman" pitchFamily="18" charset="0"/>
              </a:rPr>
              <a:t>     </a:t>
            </a:r>
          </a:p>
          <a:p>
            <a:pPr algn="just">
              <a:buNone/>
            </a:pPr>
            <a:r>
              <a:rPr lang="en-US" sz="2000" dirty="0">
                <a:solidFill>
                  <a:schemeClr val="accent1">
                    <a:lumMod val="50000"/>
                  </a:schemeClr>
                </a:solidFill>
                <a:latin typeface="Times New Roman" pitchFamily="18" charset="0"/>
                <a:cs typeface="Times New Roman" pitchFamily="18" charset="0"/>
              </a:rPr>
              <a:t>     The sum total of the demand for laptops by various segments in India is the total market demand. (example: demand for laptops in India) </a:t>
            </a:r>
          </a:p>
          <a:p>
            <a:pPr algn="just">
              <a:buNone/>
            </a:pPr>
            <a:endParaRPr lang="en-US" sz="2000" b="1" dirty="0">
              <a:latin typeface="Times New Roman" pitchFamily="18" charset="0"/>
              <a:cs typeface="Times New Roman" pitchFamily="18" charset="0"/>
            </a:endParaRPr>
          </a:p>
          <a:p>
            <a:pPr algn="just">
              <a:buNone/>
            </a:pPr>
            <a:r>
              <a:rPr lang="en-US" sz="2000" b="1" dirty="0">
                <a:latin typeface="Times New Roman" pitchFamily="18" charset="0"/>
                <a:cs typeface="Times New Roman" pitchFamily="18" charset="0"/>
              </a:rPr>
              <a:t>6.  </a:t>
            </a:r>
            <a:r>
              <a:rPr lang="en-US" sz="2000" b="1" u="sng" dirty="0">
                <a:latin typeface="Times New Roman" pitchFamily="18" charset="0"/>
                <a:cs typeface="Times New Roman" pitchFamily="18" charset="0"/>
              </a:rPr>
              <a:t>Short run and long run demand: </a:t>
            </a:r>
          </a:p>
          <a:p>
            <a:pPr algn="just">
              <a:buNone/>
            </a:pPr>
            <a:r>
              <a:rPr lang="en-US" sz="2000" dirty="0">
                <a:latin typeface="Times New Roman" pitchFamily="18" charset="0"/>
                <a:cs typeface="Times New Roman" pitchFamily="18" charset="0"/>
              </a:rPr>
              <a:t>     </a:t>
            </a:r>
          </a:p>
          <a:p>
            <a:pPr algn="just">
              <a:buNone/>
            </a:pPr>
            <a:r>
              <a:rPr lang="en-US" sz="2000" dirty="0">
                <a:solidFill>
                  <a:srgbClr val="0070C0"/>
                </a:solidFill>
                <a:latin typeface="Times New Roman" pitchFamily="18" charset="0"/>
                <a:cs typeface="Times New Roman" pitchFamily="18" charset="0"/>
              </a:rPr>
              <a:t>     Short run demand refers to demand with its immediate reaction to price changes and income fluctuations. </a:t>
            </a:r>
          </a:p>
          <a:p>
            <a:pPr algn="just">
              <a:buNone/>
            </a:pPr>
            <a:r>
              <a:rPr lang="en-US" sz="2000" dirty="0">
                <a:solidFill>
                  <a:srgbClr val="0070C0"/>
                </a:solidFill>
                <a:latin typeface="Times New Roman" pitchFamily="18" charset="0"/>
                <a:cs typeface="Times New Roman" pitchFamily="18" charset="0"/>
              </a:rPr>
              <a:t>    </a:t>
            </a:r>
          </a:p>
          <a:p>
            <a:pPr algn="just">
              <a:buNone/>
            </a:pPr>
            <a:r>
              <a:rPr lang="en-US" sz="2000" dirty="0">
                <a:solidFill>
                  <a:srgbClr val="0070C0"/>
                </a:solidFill>
                <a:latin typeface="Times New Roman" pitchFamily="18" charset="0"/>
                <a:cs typeface="Times New Roman" pitchFamily="18" charset="0"/>
              </a:rPr>
              <a:t>     Long run demand is that which will ultimately exist as a result of the changes in pricing, promotion or product improvement after market adjustment with sufficient time.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457200"/>
          </a:xfrm>
        </p:spPr>
        <p:txBody>
          <a:bodyPr>
            <a:normAutofit fontScale="90000"/>
          </a:bodyPr>
          <a:lstStyle/>
          <a:p>
            <a:r>
              <a:rPr lang="en-US" b="1" dirty="0">
                <a:latin typeface="Times New Roman" pitchFamily="18" charset="0"/>
                <a:cs typeface="Times New Roman" pitchFamily="18" charset="0"/>
              </a:rPr>
              <a:t>Continued…..</a:t>
            </a:r>
          </a:p>
        </p:txBody>
      </p:sp>
      <p:sp>
        <p:nvSpPr>
          <p:cNvPr id="3" name="Content Placeholder 2"/>
          <p:cNvSpPr>
            <a:spLocks noGrp="1"/>
          </p:cNvSpPr>
          <p:nvPr>
            <p:ph idx="1"/>
          </p:nvPr>
        </p:nvSpPr>
        <p:spPr>
          <a:xfrm>
            <a:off x="304800" y="1066800"/>
            <a:ext cx="8686800" cy="5486400"/>
          </a:xfrm>
        </p:spPr>
        <p:txBody>
          <a:bodyPr>
            <a:normAutofit fontScale="77500" lnSpcReduction="20000"/>
          </a:bodyPr>
          <a:lstStyle/>
          <a:p>
            <a:pPr algn="just">
              <a:buNone/>
            </a:pPr>
            <a:r>
              <a:rPr lang="en-US" sz="2600" b="1" dirty="0">
                <a:latin typeface="Times New Roman" pitchFamily="18" charset="0"/>
                <a:cs typeface="Times New Roman" pitchFamily="18" charset="0"/>
              </a:rPr>
              <a:t>7. </a:t>
            </a:r>
            <a:r>
              <a:rPr lang="en-US" sz="2600" b="1" u="sng" dirty="0">
                <a:latin typeface="Times New Roman" pitchFamily="18" charset="0"/>
                <a:cs typeface="Times New Roman" pitchFamily="18" charset="0"/>
              </a:rPr>
              <a:t>Joint demand and Composite demand: </a:t>
            </a:r>
          </a:p>
          <a:p>
            <a:pPr algn="just">
              <a:buNone/>
            </a:pPr>
            <a:r>
              <a:rPr lang="en-US" sz="2600" dirty="0">
                <a:latin typeface="Times New Roman" pitchFamily="18" charset="0"/>
                <a:cs typeface="Times New Roman" pitchFamily="18" charset="0"/>
              </a:rPr>
              <a:t>    </a:t>
            </a:r>
          </a:p>
          <a:p>
            <a:pPr algn="just">
              <a:buNone/>
            </a:pPr>
            <a:r>
              <a:rPr lang="en-US" sz="2600" dirty="0">
                <a:latin typeface="Times New Roman" pitchFamily="18" charset="0"/>
                <a:cs typeface="Times New Roman" pitchFamily="18" charset="0"/>
              </a:rPr>
              <a:t>    </a:t>
            </a:r>
            <a:r>
              <a:rPr lang="en-US" sz="2600" dirty="0">
                <a:solidFill>
                  <a:srgbClr val="FF0000"/>
                </a:solidFill>
                <a:latin typeface="Times New Roman" pitchFamily="18" charset="0"/>
                <a:cs typeface="Times New Roman" pitchFamily="18" charset="0"/>
              </a:rPr>
              <a:t>When two goods are demanded in conjunction with one another at the same time to satisfy a single want, it is called as joint or complementary demand. (example: demand for petrol and two wheelers) </a:t>
            </a:r>
          </a:p>
          <a:p>
            <a:pPr algn="just">
              <a:buNone/>
            </a:pPr>
            <a:r>
              <a:rPr lang="en-US" sz="2600" dirty="0">
                <a:solidFill>
                  <a:srgbClr val="FF0000"/>
                </a:solidFill>
                <a:latin typeface="Times New Roman" pitchFamily="18" charset="0"/>
                <a:cs typeface="Times New Roman" pitchFamily="18" charset="0"/>
              </a:rPr>
              <a:t>     </a:t>
            </a:r>
          </a:p>
          <a:p>
            <a:pPr algn="just">
              <a:buNone/>
            </a:pPr>
            <a:r>
              <a:rPr lang="en-US" sz="2600" dirty="0">
                <a:solidFill>
                  <a:srgbClr val="FF0000"/>
                </a:solidFill>
                <a:latin typeface="Times New Roman" pitchFamily="18" charset="0"/>
                <a:cs typeface="Times New Roman" pitchFamily="18" charset="0"/>
              </a:rPr>
              <a:t>     A composite demand is one in which a good is wanted for several different uses. ( example: demand for iron rods for various purposes) </a:t>
            </a:r>
          </a:p>
          <a:p>
            <a:pPr algn="just">
              <a:buNone/>
            </a:pPr>
            <a:endParaRPr lang="en-US" sz="2600" b="1" dirty="0">
              <a:latin typeface="Times New Roman" pitchFamily="18" charset="0"/>
              <a:cs typeface="Times New Roman" pitchFamily="18" charset="0"/>
            </a:endParaRPr>
          </a:p>
          <a:p>
            <a:pPr algn="just">
              <a:buNone/>
            </a:pPr>
            <a:r>
              <a:rPr lang="en-US" sz="2600" b="1" dirty="0">
                <a:latin typeface="Times New Roman" pitchFamily="18" charset="0"/>
                <a:cs typeface="Times New Roman" pitchFamily="18" charset="0"/>
              </a:rPr>
              <a:t>8. </a:t>
            </a:r>
            <a:r>
              <a:rPr lang="en-US" sz="2600" b="1" u="sng" dirty="0">
                <a:latin typeface="Times New Roman" pitchFamily="18" charset="0"/>
                <a:cs typeface="Times New Roman" pitchFamily="18" charset="0"/>
              </a:rPr>
              <a:t>Price demand, income demand and cross demand: </a:t>
            </a:r>
          </a:p>
          <a:p>
            <a:pPr algn="just">
              <a:buNone/>
            </a:pPr>
            <a:r>
              <a:rPr lang="en-US" sz="2600" dirty="0">
                <a:latin typeface="Times New Roman" pitchFamily="18" charset="0"/>
                <a:cs typeface="Times New Roman" pitchFamily="18" charset="0"/>
              </a:rPr>
              <a:t>     </a:t>
            </a:r>
          </a:p>
          <a:p>
            <a:pPr algn="just">
              <a:buNone/>
            </a:pPr>
            <a:r>
              <a:rPr lang="en-US" sz="2600" dirty="0">
                <a:solidFill>
                  <a:srgbClr val="7030A0"/>
                </a:solidFill>
                <a:latin typeface="Times New Roman" pitchFamily="18" charset="0"/>
                <a:cs typeface="Times New Roman" pitchFamily="18" charset="0"/>
              </a:rPr>
              <a:t>     Demand for commodities by the consumers at alternative prices are called as price demand. </a:t>
            </a:r>
          </a:p>
          <a:p>
            <a:pPr algn="just">
              <a:buNone/>
            </a:pPr>
            <a:r>
              <a:rPr lang="en-US" sz="2600" dirty="0">
                <a:solidFill>
                  <a:srgbClr val="7030A0"/>
                </a:solidFill>
                <a:latin typeface="Times New Roman" pitchFamily="18" charset="0"/>
                <a:cs typeface="Times New Roman" pitchFamily="18" charset="0"/>
              </a:rPr>
              <a:t>      </a:t>
            </a:r>
          </a:p>
          <a:p>
            <a:pPr algn="just">
              <a:buNone/>
            </a:pPr>
            <a:r>
              <a:rPr lang="en-US" sz="2600" dirty="0">
                <a:solidFill>
                  <a:srgbClr val="7030A0"/>
                </a:solidFill>
                <a:latin typeface="Times New Roman" pitchFamily="18" charset="0"/>
                <a:cs typeface="Times New Roman" pitchFamily="18" charset="0"/>
              </a:rPr>
              <a:t>     Quantity demanded by the consumers at alternative levels of income is income demand. </a:t>
            </a:r>
          </a:p>
          <a:p>
            <a:pPr algn="just">
              <a:buNone/>
            </a:pPr>
            <a:endParaRPr lang="en-US" sz="2600" dirty="0">
              <a:solidFill>
                <a:srgbClr val="7030A0"/>
              </a:solidFill>
              <a:latin typeface="Times New Roman" pitchFamily="18" charset="0"/>
              <a:cs typeface="Times New Roman" pitchFamily="18" charset="0"/>
            </a:endParaRPr>
          </a:p>
          <a:p>
            <a:pPr algn="just">
              <a:buNone/>
            </a:pPr>
            <a:r>
              <a:rPr lang="en-US" sz="2600" dirty="0">
                <a:solidFill>
                  <a:srgbClr val="7030A0"/>
                </a:solidFill>
                <a:latin typeface="Times New Roman" pitchFamily="18" charset="0"/>
                <a:cs typeface="Times New Roman" pitchFamily="18" charset="0"/>
              </a:rPr>
              <a:t>     Cross demand refers to the quantity demanded of commodity ‘X’ at a price of a related commodity ‘Y’ which may be a substitute or complementary to X.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latin typeface="Times New Roman" pitchFamily="18" charset="0"/>
                <a:cs typeface="Times New Roman" pitchFamily="18" charset="0"/>
              </a:rPr>
              <a:t>The Law of Demand </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US" dirty="0"/>
              <a:t>  </a:t>
            </a:r>
            <a:r>
              <a:rPr lang="en-US" sz="2000" dirty="0">
                <a:latin typeface="Times New Roman" pitchFamily="18" charset="0"/>
                <a:cs typeface="Times New Roman" pitchFamily="18" charset="0"/>
              </a:rPr>
              <a:t>The law of demand states that, if all other factors remain equal,</a:t>
            </a:r>
          </a:p>
          <a:p>
            <a:pPr>
              <a:buNone/>
            </a:pPr>
            <a:r>
              <a:rPr lang="en-US" sz="2000" i="1" dirty="0">
                <a:latin typeface="Times New Roman" pitchFamily="18" charset="0"/>
                <a:cs typeface="Times New Roman" pitchFamily="18" charset="0"/>
              </a:rPr>
              <a:t>     </a:t>
            </a:r>
            <a:r>
              <a:rPr lang="en-US" sz="2000" i="1" dirty="0">
                <a:solidFill>
                  <a:srgbClr val="0070C0"/>
                </a:solidFill>
                <a:latin typeface="Times New Roman" pitchFamily="18" charset="0"/>
                <a:cs typeface="Times New Roman" pitchFamily="18" charset="0"/>
              </a:rPr>
              <a:t>“As the price increases, quantity demanded of that commodity decreases and as the price decreases the quantity demanded of the </a:t>
            </a:r>
            <a:r>
              <a:rPr lang="en-US" sz="2000" i="1">
                <a:solidFill>
                  <a:srgbClr val="0070C0"/>
                </a:solidFill>
                <a:latin typeface="Times New Roman" pitchFamily="18" charset="0"/>
                <a:cs typeface="Times New Roman" pitchFamily="18" charset="0"/>
              </a:rPr>
              <a:t>commodity increases</a:t>
            </a:r>
            <a:r>
              <a:rPr lang="en-US" sz="2000" i="1" dirty="0">
                <a:solidFill>
                  <a:srgbClr val="0070C0"/>
                </a:solidFill>
                <a:latin typeface="Times New Roman" pitchFamily="18" charset="0"/>
                <a:cs typeface="Times New Roman" pitchFamily="18" charset="0"/>
              </a:rPr>
              <a:t>.”</a:t>
            </a:r>
          </a:p>
          <a:p>
            <a:pPr>
              <a:buNone/>
            </a:pPr>
            <a:endParaRPr lang="en-US" sz="2000" i="1" dirty="0">
              <a:latin typeface="Times New Roman" pitchFamily="18" charset="0"/>
              <a:cs typeface="Times New Roman" pitchFamily="18" charset="0"/>
            </a:endParaRPr>
          </a:p>
          <a:p>
            <a:pPr>
              <a:buNone/>
            </a:pPr>
            <a:r>
              <a:rPr lang="en-US" sz="2000" b="1" i="1" dirty="0">
                <a:latin typeface="Times New Roman" pitchFamily="18" charset="0"/>
                <a:cs typeface="Times New Roman" pitchFamily="18" charset="0"/>
              </a:rPr>
              <a:t>                          </a:t>
            </a:r>
            <a:r>
              <a:rPr lang="en-US" sz="2000" b="1" i="1" dirty="0" err="1">
                <a:latin typeface="Times New Roman" pitchFamily="18" charset="0"/>
                <a:cs typeface="Times New Roman" pitchFamily="18" charset="0"/>
              </a:rPr>
              <a:t>Px</a:t>
            </a:r>
            <a:r>
              <a:rPr lang="en-US" sz="2000" b="1" i="1" dirty="0">
                <a:latin typeface="Times New Roman" pitchFamily="18" charset="0"/>
                <a:cs typeface="Times New Roman" pitchFamily="18" charset="0"/>
              </a:rPr>
              <a:t>                                   </a:t>
            </a:r>
            <a:r>
              <a:rPr lang="en-US" sz="2000" b="1" i="1" dirty="0" err="1">
                <a:latin typeface="Times New Roman" pitchFamily="18" charset="0"/>
                <a:cs typeface="Times New Roman" pitchFamily="18" charset="0"/>
              </a:rPr>
              <a:t>Dx</a:t>
            </a:r>
            <a:endParaRPr lang="en-US" sz="2000" b="1" i="1" dirty="0">
              <a:latin typeface="Times New Roman" pitchFamily="18" charset="0"/>
              <a:cs typeface="Times New Roman" pitchFamily="18" charset="0"/>
            </a:endParaRPr>
          </a:p>
          <a:p>
            <a:pPr>
              <a:buNone/>
            </a:pPr>
            <a:r>
              <a:rPr lang="en-US" sz="2000" b="1" i="1" dirty="0">
                <a:latin typeface="Times New Roman" pitchFamily="18" charset="0"/>
                <a:cs typeface="Times New Roman" pitchFamily="18" charset="0"/>
              </a:rPr>
              <a:t>                         </a:t>
            </a:r>
          </a:p>
          <a:p>
            <a:pPr>
              <a:buNone/>
            </a:pPr>
            <a:r>
              <a:rPr lang="en-US" sz="2000" b="1" i="1" dirty="0">
                <a:latin typeface="Times New Roman" pitchFamily="18" charset="0"/>
                <a:cs typeface="Times New Roman" pitchFamily="18" charset="0"/>
              </a:rPr>
              <a:t>                          </a:t>
            </a:r>
            <a:r>
              <a:rPr lang="en-US" sz="2000" b="1" i="1" dirty="0" err="1">
                <a:latin typeface="Times New Roman" pitchFamily="18" charset="0"/>
                <a:cs typeface="Times New Roman" pitchFamily="18" charset="0"/>
              </a:rPr>
              <a:t>Px</a:t>
            </a:r>
            <a:r>
              <a:rPr lang="en-US" sz="2000" b="1" i="1" dirty="0">
                <a:latin typeface="Times New Roman" pitchFamily="18" charset="0"/>
                <a:cs typeface="Times New Roman" pitchFamily="18" charset="0"/>
              </a:rPr>
              <a:t>                                   </a:t>
            </a:r>
            <a:r>
              <a:rPr lang="en-US" sz="2000" b="1" i="1" dirty="0" err="1">
                <a:latin typeface="Times New Roman" pitchFamily="18" charset="0"/>
                <a:cs typeface="Times New Roman" pitchFamily="18" charset="0"/>
              </a:rPr>
              <a:t>Dx</a:t>
            </a:r>
            <a:endParaRPr lang="en-US" sz="2000" b="1" i="1" dirty="0">
              <a:latin typeface="Times New Roman" pitchFamily="18" charset="0"/>
              <a:cs typeface="Times New Roman" pitchFamily="18" charset="0"/>
            </a:endParaRPr>
          </a:p>
          <a:p>
            <a:pPr>
              <a:buNone/>
            </a:pPr>
            <a:endParaRPr lang="en-US" sz="2000" b="1" i="1" dirty="0">
              <a:latin typeface="Times New Roman" pitchFamily="18" charset="0"/>
              <a:cs typeface="Times New Roman" pitchFamily="18" charset="0"/>
            </a:endParaRPr>
          </a:p>
          <a:p>
            <a:pPr>
              <a:buNone/>
            </a:pPr>
            <a:r>
              <a:rPr lang="en-US" sz="2000" b="1" i="1" dirty="0">
                <a:latin typeface="Times New Roman" pitchFamily="18" charset="0"/>
                <a:cs typeface="Times New Roman" pitchFamily="18" charset="0"/>
              </a:rPr>
              <a:t>Where,</a:t>
            </a:r>
          </a:p>
          <a:p>
            <a:pPr>
              <a:buNone/>
            </a:pPr>
            <a:r>
              <a:rPr lang="en-US" sz="2000" b="1" i="1" dirty="0">
                <a:latin typeface="Times New Roman" pitchFamily="18" charset="0"/>
                <a:cs typeface="Times New Roman" pitchFamily="18" charset="0"/>
              </a:rPr>
              <a:t>                  </a:t>
            </a:r>
            <a:r>
              <a:rPr lang="en-US" sz="2000" b="1" i="1" dirty="0" err="1">
                <a:latin typeface="Times New Roman" pitchFamily="18" charset="0"/>
                <a:cs typeface="Times New Roman" pitchFamily="18" charset="0"/>
              </a:rPr>
              <a:t>Px</a:t>
            </a:r>
            <a:r>
              <a:rPr lang="en-US" sz="2000" b="1" i="1" dirty="0">
                <a:latin typeface="Times New Roman" pitchFamily="18" charset="0"/>
                <a:cs typeface="Times New Roman" pitchFamily="18" charset="0"/>
              </a:rPr>
              <a:t>= Price of Commodity X</a:t>
            </a:r>
          </a:p>
          <a:p>
            <a:pPr>
              <a:buNone/>
            </a:pPr>
            <a:r>
              <a:rPr lang="en-US" sz="2000" b="1" i="1" dirty="0">
                <a:latin typeface="Times New Roman" pitchFamily="18" charset="0"/>
                <a:cs typeface="Times New Roman" pitchFamily="18" charset="0"/>
              </a:rPr>
              <a:t>                   </a:t>
            </a:r>
            <a:r>
              <a:rPr lang="en-US" sz="2000" b="1" i="1" dirty="0" err="1">
                <a:latin typeface="Times New Roman" pitchFamily="18" charset="0"/>
                <a:cs typeface="Times New Roman" pitchFamily="18" charset="0"/>
              </a:rPr>
              <a:t>Dx</a:t>
            </a:r>
            <a:r>
              <a:rPr lang="en-US" sz="2000" b="1" i="1" dirty="0">
                <a:latin typeface="Times New Roman" pitchFamily="18" charset="0"/>
                <a:cs typeface="Times New Roman" pitchFamily="18" charset="0"/>
              </a:rPr>
              <a:t>= Demand of  Commodity X</a:t>
            </a:r>
          </a:p>
        </p:txBody>
      </p:sp>
      <p:cxnSp>
        <p:nvCxnSpPr>
          <p:cNvPr id="5" name="Straight Arrow Connector 4"/>
          <p:cNvCxnSpPr/>
          <p:nvPr/>
        </p:nvCxnSpPr>
        <p:spPr>
          <a:xfrm rot="5400000">
            <a:off x="2286000" y="3352800"/>
            <a:ext cx="3048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rot="5400000">
            <a:off x="4762500" y="4076700"/>
            <a:ext cx="381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flipH="1" flipV="1">
            <a:off x="2247900" y="4076700"/>
            <a:ext cx="381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6200000" flipV="1">
            <a:off x="4801394" y="3352006"/>
            <a:ext cx="304006" cy="79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Assumptions to law of demand</a:t>
            </a:r>
          </a:p>
        </p:txBody>
      </p:sp>
      <p:sp>
        <p:nvSpPr>
          <p:cNvPr id="3" name="Content Placeholder 2"/>
          <p:cNvSpPr>
            <a:spLocks noGrp="1"/>
          </p:cNvSpPr>
          <p:nvPr>
            <p:ph idx="1"/>
          </p:nvPr>
        </p:nvSpPr>
        <p:spPr>
          <a:xfrm>
            <a:off x="304800" y="1600200"/>
            <a:ext cx="8686800" cy="4648200"/>
          </a:xfrm>
        </p:spPr>
        <p:txBody>
          <a:bodyPr>
            <a:normAutofit/>
          </a:bodyPr>
          <a:lstStyle/>
          <a:p>
            <a:pPr marL="571500" lvl="0" indent="-571500" algn="just" fontAlgn="base">
              <a:lnSpc>
                <a:spcPct val="150000"/>
              </a:lnSpc>
              <a:buClr>
                <a:schemeClr val="tx1"/>
              </a:buClr>
              <a:buFont typeface="+mj-lt"/>
              <a:buAutoNum type="romanUcPeriod"/>
            </a:pPr>
            <a:endParaRPr lang="en-US" sz="2000" dirty="0">
              <a:latin typeface="Times New Roman" pitchFamily="18" charset="0"/>
              <a:cs typeface="Times New Roman" pitchFamily="18" charset="0"/>
            </a:endParaRPr>
          </a:p>
          <a:p>
            <a:pPr marL="571500" lvl="0" indent="-571500" algn="just" fontAlgn="base">
              <a:lnSpc>
                <a:spcPct val="150000"/>
              </a:lnSpc>
              <a:buClr>
                <a:schemeClr val="tx1"/>
              </a:buClr>
              <a:buFont typeface="+mj-lt"/>
              <a:buAutoNum type="romanUcPeriod"/>
            </a:pPr>
            <a:r>
              <a:rPr lang="en-US" sz="2000" dirty="0">
                <a:solidFill>
                  <a:schemeClr val="bg2">
                    <a:lumMod val="25000"/>
                  </a:schemeClr>
                </a:solidFill>
                <a:latin typeface="Times New Roman" pitchFamily="18" charset="0"/>
                <a:cs typeface="Times New Roman" pitchFamily="18" charset="0"/>
              </a:rPr>
              <a:t>There is no change in the tastes and preferences of the consumer; </a:t>
            </a:r>
          </a:p>
          <a:p>
            <a:pPr marL="571500" lvl="0" indent="-571500" algn="just" fontAlgn="base">
              <a:lnSpc>
                <a:spcPct val="150000"/>
              </a:lnSpc>
              <a:buClr>
                <a:schemeClr val="tx1"/>
              </a:buClr>
              <a:buFont typeface="+mj-lt"/>
              <a:buAutoNum type="romanUcPeriod"/>
            </a:pPr>
            <a:r>
              <a:rPr lang="en-US" sz="2000" dirty="0">
                <a:solidFill>
                  <a:schemeClr val="bg2">
                    <a:lumMod val="25000"/>
                  </a:schemeClr>
                </a:solidFill>
                <a:latin typeface="Times New Roman" pitchFamily="18" charset="0"/>
                <a:cs typeface="Times New Roman" pitchFamily="18" charset="0"/>
              </a:rPr>
              <a:t>The income of the consumer remains constant; </a:t>
            </a:r>
          </a:p>
          <a:p>
            <a:pPr marL="571500" lvl="0" indent="-571500" algn="just" fontAlgn="base">
              <a:lnSpc>
                <a:spcPct val="150000"/>
              </a:lnSpc>
              <a:buClr>
                <a:schemeClr val="tx1"/>
              </a:buClr>
              <a:buFont typeface="+mj-lt"/>
              <a:buAutoNum type="romanUcPeriod"/>
            </a:pPr>
            <a:r>
              <a:rPr lang="en-US" sz="2000" dirty="0">
                <a:solidFill>
                  <a:schemeClr val="bg2">
                    <a:lumMod val="25000"/>
                  </a:schemeClr>
                </a:solidFill>
                <a:latin typeface="Times New Roman" pitchFamily="18" charset="0"/>
                <a:cs typeface="Times New Roman" pitchFamily="18" charset="0"/>
              </a:rPr>
              <a:t>There is no change in customs; </a:t>
            </a:r>
          </a:p>
          <a:p>
            <a:pPr marL="571500" lvl="0" indent="-571500" algn="just" fontAlgn="base">
              <a:lnSpc>
                <a:spcPct val="150000"/>
              </a:lnSpc>
              <a:buClr>
                <a:schemeClr val="tx1"/>
              </a:buClr>
              <a:buFont typeface="+mj-lt"/>
              <a:buAutoNum type="romanUcPeriod"/>
            </a:pPr>
            <a:r>
              <a:rPr lang="en-US" sz="2000" dirty="0">
                <a:solidFill>
                  <a:schemeClr val="bg2">
                    <a:lumMod val="25000"/>
                  </a:schemeClr>
                </a:solidFill>
                <a:latin typeface="Times New Roman" pitchFamily="18" charset="0"/>
                <a:cs typeface="Times New Roman" pitchFamily="18" charset="0"/>
              </a:rPr>
              <a:t>There should not be any substitutes of the commodity; </a:t>
            </a:r>
          </a:p>
          <a:p>
            <a:pPr marL="571500" lvl="0" indent="-571500" algn="just" fontAlgn="base">
              <a:lnSpc>
                <a:spcPct val="150000"/>
              </a:lnSpc>
              <a:buClr>
                <a:schemeClr val="tx1"/>
              </a:buClr>
              <a:buFont typeface="+mj-lt"/>
              <a:buAutoNum type="romanUcPeriod"/>
            </a:pPr>
            <a:r>
              <a:rPr lang="en-US" sz="2000" dirty="0">
                <a:solidFill>
                  <a:schemeClr val="bg2">
                    <a:lumMod val="25000"/>
                  </a:schemeClr>
                </a:solidFill>
                <a:latin typeface="Times New Roman" pitchFamily="18" charset="0"/>
                <a:cs typeface="Times New Roman" pitchFamily="18" charset="0"/>
              </a:rPr>
              <a:t>There should not be any change in the prices of other products; </a:t>
            </a:r>
          </a:p>
          <a:p>
            <a:pPr marL="571500" indent="-571500" algn="just" fontAlgn="base">
              <a:lnSpc>
                <a:spcPct val="150000"/>
              </a:lnSpc>
              <a:buClr>
                <a:schemeClr val="tx1"/>
              </a:buClr>
              <a:buFont typeface="+mj-lt"/>
              <a:buAutoNum type="romanUcPeriod"/>
            </a:pPr>
            <a:r>
              <a:rPr lang="en-US" sz="2000" dirty="0">
                <a:solidFill>
                  <a:schemeClr val="bg2">
                    <a:lumMod val="25000"/>
                  </a:schemeClr>
                </a:solidFill>
                <a:latin typeface="Times New Roman" pitchFamily="18" charset="0"/>
                <a:cs typeface="Times New Roman" pitchFamily="18" charset="0"/>
              </a:rPr>
              <a:t>There should not be any change in the quality of the product; and </a:t>
            </a:r>
          </a:p>
          <a:p>
            <a:pPr marL="571500" indent="-571500" algn="just" fontAlgn="base">
              <a:lnSpc>
                <a:spcPct val="150000"/>
              </a:lnSpc>
              <a:buClr>
                <a:schemeClr val="tx1"/>
              </a:buClr>
              <a:buFont typeface="+mj-lt"/>
              <a:buAutoNum type="romanUcPeriod"/>
            </a:pPr>
            <a:r>
              <a:rPr lang="en-US" sz="2000" dirty="0">
                <a:solidFill>
                  <a:schemeClr val="bg2">
                    <a:lumMod val="25000"/>
                  </a:schemeClr>
                </a:solidFill>
                <a:latin typeface="Times New Roman" pitchFamily="18" charset="0"/>
                <a:cs typeface="Times New Roman" pitchFamily="18" charset="0"/>
              </a:rPr>
              <a:t>The habits of the consumers should remain unchanged. </a:t>
            </a:r>
          </a:p>
          <a:p>
            <a:pPr marL="514350" indent="-514350" algn="just">
              <a:lnSpc>
                <a:spcPct val="150000"/>
              </a:lnSpc>
              <a:buClr>
                <a:schemeClr val="tx1"/>
              </a:buClr>
              <a:buFont typeface="+mj-lt"/>
              <a:buAutoNum type="romanUcPeriod"/>
            </a:pPr>
            <a:endParaRPr lang="en-US" sz="20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Exceptions to the Law of Demand</a:t>
            </a:r>
            <a:r>
              <a:rPr lang="en-US" b="1" dirty="0"/>
              <a:t>:</a:t>
            </a:r>
            <a:endParaRPr lang="en-US" dirty="0"/>
          </a:p>
        </p:txBody>
      </p:sp>
      <p:sp>
        <p:nvSpPr>
          <p:cNvPr id="3" name="Content Placeholder 2"/>
          <p:cNvSpPr>
            <a:spLocks noGrp="1"/>
          </p:cNvSpPr>
          <p:nvPr>
            <p:ph idx="1"/>
          </p:nvPr>
        </p:nvSpPr>
        <p:spPr/>
        <p:txBody>
          <a:bodyPr>
            <a:normAutofit lnSpcReduction="10000"/>
          </a:bodyPr>
          <a:lstStyle/>
          <a:p>
            <a:pPr algn="just">
              <a:buClrTx/>
              <a:buSzPct val="100000"/>
              <a:buNone/>
            </a:pPr>
            <a:r>
              <a:rPr lang="en-US" sz="2000" dirty="0">
                <a:latin typeface="Times New Roman" pitchFamily="18" charset="0"/>
                <a:cs typeface="Times New Roman" pitchFamily="18" charset="0"/>
              </a:rPr>
              <a:t>      In certain cases, the demand curve slopes up from left to right, i.e., it has a positive slope. Under certain circumstances, consumers buy more when the price of a commodity rises, and less when price falls:</a:t>
            </a:r>
          </a:p>
          <a:p>
            <a:pPr algn="just">
              <a:buClrTx/>
              <a:buSzPct val="100000"/>
              <a:buNone/>
            </a:pPr>
            <a:endParaRPr lang="en-US" sz="2000" dirty="0">
              <a:latin typeface="Times New Roman" pitchFamily="18" charset="0"/>
              <a:cs typeface="Times New Roman" pitchFamily="18" charset="0"/>
            </a:endParaRPr>
          </a:p>
          <a:p>
            <a:pPr marL="514350" indent="-514350" algn="just" fontAlgn="base">
              <a:buClrTx/>
              <a:buSzPct val="100000"/>
              <a:buAutoNum type="romanLcParenBoth"/>
            </a:pPr>
            <a:r>
              <a:rPr lang="en-US" sz="2000" b="1" dirty="0">
                <a:latin typeface="Times New Roman" pitchFamily="18" charset="0"/>
                <a:cs typeface="Times New Roman" pitchFamily="18" charset="0"/>
              </a:rPr>
              <a:t>War:- </a:t>
            </a:r>
            <a:r>
              <a:rPr lang="en-US" sz="2000" dirty="0">
                <a:solidFill>
                  <a:schemeClr val="accent4">
                    <a:lumMod val="50000"/>
                  </a:schemeClr>
                </a:solidFill>
                <a:latin typeface="Times New Roman" pitchFamily="18" charset="0"/>
                <a:cs typeface="Times New Roman" pitchFamily="18" charset="0"/>
              </a:rPr>
              <a:t>If shortage is feared in anticipation of war, people “may start buying for building stocks or for hoarding even when the” price rises.</a:t>
            </a:r>
          </a:p>
          <a:p>
            <a:pPr marL="514350" indent="-514350" algn="just" fontAlgn="base">
              <a:buClrTx/>
              <a:buSzPct val="100000"/>
              <a:buAutoNum type="romanLcParenBoth"/>
            </a:pPr>
            <a:endParaRPr lang="en-US" sz="2000" dirty="0">
              <a:latin typeface="Times New Roman" pitchFamily="18" charset="0"/>
              <a:cs typeface="Times New Roman" pitchFamily="18" charset="0"/>
            </a:endParaRPr>
          </a:p>
          <a:p>
            <a:pPr marL="514350" indent="-514350" algn="just" fontAlgn="base">
              <a:buClrTx/>
              <a:buSzPct val="100000"/>
              <a:buAutoNum type="romanLcParenBoth" startAt="2"/>
            </a:pPr>
            <a:r>
              <a:rPr lang="en-US" sz="2000" b="1" dirty="0">
                <a:latin typeface="Times New Roman" pitchFamily="18" charset="0"/>
                <a:cs typeface="Times New Roman" pitchFamily="18" charset="0"/>
              </a:rPr>
              <a:t>Depression:- </a:t>
            </a:r>
            <a:r>
              <a:rPr lang="en-US" sz="2000" dirty="0">
                <a:solidFill>
                  <a:srgbClr val="7030A0"/>
                </a:solidFill>
                <a:latin typeface="Times New Roman" pitchFamily="18" charset="0"/>
                <a:cs typeface="Times New Roman" pitchFamily="18" charset="0"/>
              </a:rPr>
              <a:t>During a depression, the prices of commodities are very low and the demand for them is also less. This is because of the lack of purchasing power with consumers.</a:t>
            </a:r>
          </a:p>
          <a:p>
            <a:pPr marL="514350" indent="-514350" algn="just" fontAlgn="base">
              <a:buClrTx/>
              <a:buSzPct val="100000"/>
              <a:buAutoNum type="romanLcParenBoth" startAt="2"/>
            </a:pPr>
            <a:endParaRPr lang="en-US" sz="2000" dirty="0">
              <a:latin typeface="Times New Roman" pitchFamily="18" charset="0"/>
              <a:cs typeface="Times New Roman" pitchFamily="18" charset="0"/>
            </a:endParaRPr>
          </a:p>
          <a:p>
            <a:pPr marL="514350" indent="-514350" algn="just" fontAlgn="base">
              <a:buClrTx/>
              <a:buSzPct val="100000"/>
              <a:buAutoNum type="romanLcParenBoth" startAt="3"/>
            </a:pPr>
            <a:r>
              <a:rPr lang="en-US" sz="2000" b="1" dirty="0">
                <a:latin typeface="Times New Roman" pitchFamily="18" charset="0"/>
                <a:cs typeface="Times New Roman" pitchFamily="18" charset="0"/>
              </a:rPr>
              <a:t>Ignorance Effect:- </a:t>
            </a:r>
            <a:r>
              <a:rPr lang="en-US" sz="2000" dirty="0">
                <a:solidFill>
                  <a:srgbClr val="C00000"/>
                </a:solidFill>
                <a:latin typeface="Times New Roman" pitchFamily="18" charset="0"/>
                <a:cs typeface="Times New Roman" pitchFamily="18" charset="0"/>
              </a:rPr>
              <a:t>Consumers buy more at a higher price under the influence of the “ignorance effect”, where a commodity may be mistaken for some other commodity, due to deceptive packing, label, etc.</a:t>
            </a:r>
          </a:p>
          <a:p>
            <a:pPr marL="514350" indent="-514350" algn="just" fontAlgn="base">
              <a:buClrTx/>
              <a:buSzPct val="100000"/>
              <a:buAutoNum type="romanLcParenBoth" startAt="3"/>
            </a:pPr>
            <a:endParaRPr lang="en-US" sz="2000" dirty="0">
              <a:latin typeface="Times New Roman" pitchFamily="18" charset="0"/>
              <a:cs typeface="Times New Roman" pitchFamily="18" charset="0"/>
            </a:endParaRPr>
          </a:p>
          <a:p>
            <a:pPr marL="514350" indent="-514350" algn="just" fontAlgn="base">
              <a:buAutoNum type="romanLcParenBoth" startAt="5"/>
            </a:pPr>
            <a:endParaRPr lang="en-US" sz="2000" dirty="0"/>
          </a:p>
          <a:p>
            <a:pPr marL="514350" indent="-514350" algn="just" fontAlgn="base">
              <a:buAutoNum type="romanLcParenBoth" startAt="2"/>
            </a:pPr>
            <a:endParaRPr lang="en-US" sz="2000" dirty="0"/>
          </a:p>
          <a:p>
            <a:pPr marL="514350" indent="-514350" algn="just" fontAlgn="base">
              <a:buNone/>
            </a:pP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685800"/>
          </a:xfrm>
        </p:spPr>
        <p:txBody>
          <a:bodyPr>
            <a:normAutofit/>
          </a:bodyPr>
          <a:lstStyle/>
          <a:p>
            <a:r>
              <a:rPr lang="en-US" sz="3200" b="1" dirty="0">
                <a:latin typeface="Times New Roman" pitchFamily="18" charset="0"/>
                <a:cs typeface="Times New Roman" pitchFamily="18" charset="0"/>
              </a:rPr>
              <a:t>Continued…..</a:t>
            </a:r>
          </a:p>
        </p:txBody>
      </p:sp>
      <p:sp>
        <p:nvSpPr>
          <p:cNvPr id="3" name="Content Placeholder 2"/>
          <p:cNvSpPr>
            <a:spLocks noGrp="1"/>
          </p:cNvSpPr>
          <p:nvPr>
            <p:ph idx="1"/>
          </p:nvPr>
        </p:nvSpPr>
        <p:spPr/>
        <p:txBody>
          <a:bodyPr>
            <a:normAutofit/>
          </a:bodyPr>
          <a:lstStyle/>
          <a:p>
            <a:pPr marL="514350" indent="-514350" algn="just" fontAlgn="base">
              <a:buNone/>
            </a:pPr>
            <a:r>
              <a:rPr lang="en-US" sz="2000" b="1" dirty="0">
                <a:latin typeface="Times New Roman" pitchFamily="18" charset="0"/>
                <a:cs typeface="Times New Roman" pitchFamily="18" charset="0"/>
              </a:rPr>
              <a:t>(iv)  </a:t>
            </a:r>
            <a:r>
              <a:rPr lang="en-US" sz="2000" b="1" dirty="0" err="1">
                <a:latin typeface="Times New Roman" pitchFamily="18" charset="0"/>
                <a:cs typeface="Times New Roman" pitchFamily="18" charset="0"/>
              </a:rPr>
              <a:t>Giffen</a:t>
            </a:r>
            <a:r>
              <a:rPr lang="en-US" sz="2000" b="1" dirty="0">
                <a:latin typeface="Times New Roman" pitchFamily="18" charset="0"/>
                <a:cs typeface="Times New Roman" pitchFamily="18" charset="0"/>
              </a:rPr>
              <a:t> Paradox:- </a:t>
            </a:r>
            <a:r>
              <a:rPr lang="en-US" sz="2000" dirty="0">
                <a:solidFill>
                  <a:srgbClr val="00B050"/>
                </a:solidFill>
                <a:latin typeface="Times New Roman" pitchFamily="18" charset="0"/>
                <a:cs typeface="Times New Roman" pitchFamily="18" charset="0"/>
              </a:rPr>
              <a:t>If a commodity happens to be a necessity of life like wheat and its price goes up, consumers are forced to curtail the consumption of more expensive foods like meat and fish, and wheat being still the cheapest, food they will consume more of it.</a:t>
            </a:r>
          </a:p>
          <a:p>
            <a:pPr marL="514350" indent="-514350" algn="just" fontAlgn="base">
              <a:buAutoNum type="romanLcParenBoth" startAt="3"/>
            </a:pPr>
            <a:endParaRPr lang="en-US" sz="2000" dirty="0">
              <a:latin typeface="Times New Roman" pitchFamily="18" charset="0"/>
              <a:cs typeface="Times New Roman" pitchFamily="18" charset="0"/>
            </a:endParaRPr>
          </a:p>
          <a:p>
            <a:pPr marL="514350" indent="-514350" algn="just" fontAlgn="base">
              <a:buClrTx/>
              <a:buSzPct val="100000"/>
              <a:buAutoNum type="romanLcParenBoth" startAt="5"/>
            </a:pPr>
            <a:r>
              <a:rPr lang="en-US" sz="2000" b="1" dirty="0">
                <a:latin typeface="Times New Roman" pitchFamily="18" charset="0"/>
                <a:cs typeface="Times New Roman" pitchFamily="18" charset="0"/>
              </a:rPr>
              <a:t>Demonstration Effect (Veblen Goods</a:t>
            </a:r>
            <a:r>
              <a:rPr lang="en-US" sz="2000" b="1" dirty="0">
                <a:solidFill>
                  <a:srgbClr val="0070C0"/>
                </a:solidFill>
                <a:latin typeface="Times New Roman" pitchFamily="18" charset="0"/>
                <a:cs typeface="Times New Roman" pitchFamily="18" charset="0"/>
              </a:rPr>
              <a:t>):- </a:t>
            </a:r>
            <a:r>
              <a:rPr lang="en-US" sz="2000" dirty="0">
                <a:solidFill>
                  <a:srgbClr val="0070C0"/>
                </a:solidFill>
                <a:latin typeface="Times New Roman" pitchFamily="18" charset="0"/>
                <a:cs typeface="Times New Roman" pitchFamily="18" charset="0"/>
              </a:rPr>
              <a:t>If consumers are affected by the principle of conspicuous consumption or demonstration effect, they will like to buy more of those commodities which confer distinction on the possessor, when their prices rise. On the other hand, with the fall in the prices of such articles, their demand falls, as is the case with diamonds.</a:t>
            </a:r>
          </a:p>
          <a:p>
            <a:pPr marL="514350" indent="-514350" algn="just" fontAlgn="base">
              <a:buAutoNum type="romanLcParenBoth" startAt="5"/>
            </a:pPr>
            <a:endParaRPr lang="en-US" sz="2000" dirty="0">
              <a:latin typeface="Times New Roman" pitchFamily="18" charset="0"/>
              <a:cs typeface="Times New Roman" pitchFamily="18" charset="0"/>
            </a:endParaRPr>
          </a:p>
          <a:p>
            <a:pPr marL="514350" indent="-514350" fontAlgn="base">
              <a:buAutoNum type="romanLcParenBoth" startAt="4"/>
            </a:pPr>
            <a:endParaRPr lang="en-US" sz="2000" dirty="0"/>
          </a:p>
          <a:p>
            <a:pPr marL="514350" indent="-514350" algn="just" fontAlgn="base">
              <a:buAutoNum type="romanLcParenBoth" startAt="3"/>
            </a:pPr>
            <a:endParaRPr lang="en-US" sz="2000" dirty="0">
              <a:latin typeface="Times New Roman" pitchFamily="18" charset="0"/>
              <a:cs typeface="Times New Roman" pitchFamily="18" charset="0"/>
            </a:endParaRPr>
          </a:p>
          <a:p>
            <a:pPr algn="just" fontAlgn="base">
              <a:buNone/>
            </a:pPr>
            <a:endParaRPr lang="en-US" sz="2000" dirty="0">
              <a:latin typeface="Times New Roman" pitchFamily="18" charset="0"/>
              <a:cs typeface="Times New Roman" pitchFamily="18" charset="0"/>
            </a:endParaRPr>
          </a:p>
          <a:p>
            <a:pPr algn="just" fontAlgn="base">
              <a:buNone/>
            </a:pPr>
            <a:endParaRPr lang="en-US" sz="20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latin typeface="Times New Roman" pitchFamily="18" charset="0"/>
                <a:cs typeface="Times New Roman" pitchFamily="18" charset="0"/>
              </a:rPr>
              <a:t>Determinants of Demand</a:t>
            </a:r>
          </a:p>
        </p:txBody>
      </p:sp>
      <p:sp>
        <p:nvSpPr>
          <p:cNvPr id="3" name="Content Placeholder 2"/>
          <p:cNvSpPr>
            <a:spLocks noGrp="1"/>
          </p:cNvSpPr>
          <p:nvPr>
            <p:ph idx="1"/>
          </p:nvPr>
        </p:nvSpPr>
        <p:spPr/>
        <p:txBody>
          <a:bodyPr/>
          <a:lstStyle/>
          <a:p>
            <a:pPr algn="just">
              <a:buNone/>
            </a:pPr>
            <a:r>
              <a:rPr lang="en-US" sz="2000" dirty="0">
                <a:latin typeface="Times New Roman" pitchFamily="18" charset="0"/>
                <a:cs typeface="Times New Roman" pitchFamily="18" charset="0"/>
              </a:rPr>
              <a:t>     </a:t>
            </a:r>
            <a:r>
              <a:rPr lang="en-US" sz="2000" dirty="0">
                <a:solidFill>
                  <a:srgbClr val="0070C0"/>
                </a:solidFill>
                <a:latin typeface="Times New Roman" pitchFamily="18" charset="0"/>
                <a:cs typeface="Times New Roman" pitchFamily="18" charset="0"/>
              </a:rPr>
              <a:t>The demand for a product is determined by different factors. The main demand determinants are price, income, price of related goods and advertising. </a:t>
            </a:r>
          </a:p>
          <a:p>
            <a:pPr algn="just">
              <a:buNone/>
            </a:pPr>
            <a:r>
              <a:rPr lang="en-US" sz="2000" dirty="0">
                <a:latin typeface="Times New Roman" pitchFamily="18" charset="0"/>
                <a:cs typeface="Times New Roman" pitchFamily="18" charset="0"/>
              </a:rPr>
              <a:t>          Therefore, demand is a multivariate relationship, i.e. it is determined by many factors simultaneously.</a:t>
            </a:r>
          </a:p>
          <a:p>
            <a:pPr>
              <a:buNone/>
            </a:pPr>
            <a:endParaRPr lang="en-US" sz="2000" dirty="0">
              <a:latin typeface="Times New Roman" pitchFamily="18" charset="0"/>
              <a:cs typeface="Times New Roman" pitchFamily="18" charset="0"/>
            </a:endParaRPr>
          </a:p>
          <a:p>
            <a:pPr marL="457200" indent="-457200" algn="just" fontAlgn="base">
              <a:buClrTx/>
              <a:buSzPct val="100000"/>
              <a:buAutoNum type="alphaUcParenBoth"/>
            </a:pPr>
            <a:r>
              <a:rPr lang="en-US" sz="2000" b="1" dirty="0">
                <a:latin typeface="Times New Roman" pitchFamily="18" charset="0"/>
                <a:cs typeface="Times New Roman" pitchFamily="18" charset="0"/>
              </a:rPr>
              <a:t>Determinants of Individual Demand: </a:t>
            </a:r>
            <a:r>
              <a:rPr lang="en-US" sz="2000" dirty="0">
                <a:latin typeface="Times New Roman" pitchFamily="18" charset="0"/>
                <a:cs typeface="Times New Roman" pitchFamily="18" charset="0"/>
              </a:rPr>
              <a:t>Let us discuss the variables which     influence the individual demand.</a:t>
            </a:r>
          </a:p>
          <a:p>
            <a:pPr>
              <a:buNone/>
            </a:pPr>
            <a:endParaRPr lang="en-US" sz="2000" dirty="0">
              <a:latin typeface="Times New Roman" pitchFamily="18" charset="0"/>
              <a:cs typeface="Times New Roman" pitchFamily="18" charset="0"/>
            </a:endParaRPr>
          </a:p>
          <a:p>
            <a:pPr algn="just" fontAlgn="base">
              <a:buNone/>
            </a:pPr>
            <a:r>
              <a:rPr lang="en-US" sz="2000" b="1" dirty="0">
                <a:latin typeface="Times New Roman" pitchFamily="18" charset="0"/>
                <a:cs typeface="Times New Roman" pitchFamily="18" charset="0"/>
              </a:rPr>
              <a:t>1. Price of the Commodity:- </a:t>
            </a:r>
            <a:r>
              <a:rPr lang="en-US" sz="2000" dirty="0">
                <a:solidFill>
                  <a:srgbClr val="FF0000"/>
                </a:solidFill>
                <a:latin typeface="Times New Roman" pitchFamily="18" charset="0"/>
                <a:cs typeface="Times New Roman" pitchFamily="18" charset="0"/>
              </a:rPr>
              <a:t>Normally a larger quantity is demanded at a lower price that at a higher price. There is inverse relationship between the price and quantity demanded. This is called the law of demand.</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533400"/>
          </a:xfrm>
        </p:spPr>
        <p:txBody>
          <a:bodyPr>
            <a:normAutofit fontScale="90000"/>
          </a:bodyPr>
          <a:lstStyle/>
          <a:p>
            <a:r>
              <a:rPr lang="en-US" b="1" dirty="0">
                <a:latin typeface="Times New Roman" pitchFamily="18" charset="0"/>
                <a:cs typeface="Times New Roman" pitchFamily="18" charset="0"/>
              </a:rPr>
              <a:t>Continued…..</a:t>
            </a:r>
            <a:endParaRPr lang="en-US" dirty="0"/>
          </a:p>
        </p:txBody>
      </p:sp>
      <p:sp>
        <p:nvSpPr>
          <p:cNvPr id="3" name="Content Placeholder 2"/>
          <p:cNvSpPr>
            <a:spLocks noGrp="1"/>
          </p:cNvSpPr>
          <p:nvPr>
            <p:ph idx="1"/>
          </p:nvPr>
        </p:nvSpPr>
        <p:spPr/>
        <p:txBody>
          <a:bodyPr>
            <a:normAutofit fontScale="92500" lnSpcReduction="10000"/>
          </a:bodyPr>
          <a:lstStyle/>
          <a:p>
            <a:pPr marL="457200" indent="-457200" algn="just" fontAlgn="base">
              <a:buClrTx/>
              <a:buSzPct val="100000"/>
              <a:buAutoNum type="arabicPeriod" startAt="2"/>
            </a:pPr>
            <a:r>
              <a:rPr lang="en-US" sz="2200" b="1" dirty="0">
                <a:latin typeface="Times New Roman" pitchFamily="18" charset="0"/>
                <a:cs typeface="Times New Roman" pitchFamily="18" charset="0"/>
              </a:rPr>
              <a:t>Income of the Consumer:- </a:t>
            </a:r>
            <a:r>
              <a:rPr lang="en-US" sz="2200" dirty="0">
                <a:solidFill>
                  <a:srgbClr val="7030A0"/>
                </a:solidFill>
                <a:latin typeface="Times New Roman" pitchFamily="18" charset="0"/>
                <a:cs typeface="Times New Roman" pitchFamily="18" charset="0"/>
              </a:rPr>
              <a:t>The income of the consumer is another important variable which influences demand. The ability to buy a commodity depends upon the income of the consumer. When the income of the consumers increases, they buy more and when income falls they buy less.</a:t>
            </a:r>
          </a:p>
          <a:p>
            <a:pPr marL="457200" indent="-457200" algn="just" fontAlgn="base">
              <a:buAutoNum type="arabicPeriod" startAt="2"/>
            </a:pPr>
            <a:endParaRPr lang="en-US" sz="2200" dirty="0">
              <a:latin typeface="Times New Roman" pitchFamily="18" charset="0"/>
              <a:cs typeface="Times New Roman" pitchFamily="18" charset="0"/>
            </a:endParaRPr>
          </a:p>
          <a:p>
            <a:pPr marL="457200" indent="-457200" algn="just" fontAlgn="base">
              <a:buNone/>
            </a:pPr>
            <a:r>
              <a:rPr lang="en-US" sz="2200" b="1" dirty="0">
                <a:latin typeface="Times New Roman" pitchFamily="18" charset="0"/>
                <a:cs typeface="Times New Roman" pitchFamily="18" charset="0"/>
              </a:rPr>
              <a:t>3.   Tastes and Preferences:- </a:t>
            </a:r>
            <a:r>
              <a:rPr lang="en-US" sz="2200" dirty="0">
                <a:solidFill>
                  <a:srgbClr val="FF0000"/>
                </a:solidFill>
                <a:latin typeface="Times New Roman" pitchFamily="18" charset="0"/>
                <a:cs typeface="Times New Roman" pitchFamily="18" charset="0"/>
              </a:rPr>
              <a:t>The demand for a product depends upon tastes and preferences of the consumers. If the con­sumers develop taste for a commodity they buy whatever may be the price.</a:t>
            </a:r>
          </a:p>
          <a:p>
            <a:pPr algn="just" fontAlgn="base">
              <a:buNone/>
            </a:pPr>
            <a:endParaRPr lang="en-US" sz="2200" dirty="0">
              <a:latin typeface="Times New Roman" pitchFamily="18" charset="0"/>
              <a:cs typeface="Times New Roman" pitchFamily="18" charset="0"/>
            </a:endParaRPr>
          </a:p>
          <a:p>
            <a:pPr marL="457200" indent="-457200" algn="just" fontAlgn="base">
              <a:buNone/>
            </a:pPr>
            <a:r>
              <a:rPr lang="en-US" sz="2200" b="1" dirty="0">
                <a:latin typeface="Times New Roman" pitchFamily="18" charset="0"/>
                <a:cs typeface="Times New Roman" pitchFamily="18" charset="0"/>
              </a:rPr>
              <a:t>4.  Prices of Related Goods:-</a:t>
            </a:r>
            <a:r>
              <a:rPr lang="en-US" sz="2200" dirty="0">
                <a:solidFill>
                  <a:srgbClr val="00B050"/>
                </a:solidFill>
                <a:latin typeface="Times New Roman" pitchFamily="18" charset="0"/>
                <a:cs typeface="Times New Roman" pitchFamily="18" charset="0"/>
              </a:rPr>
              <a:t>The related goods are generally substitutes and complementary goods. The demand for a product is also influenced by the prices of substitutes and complements. When a want can be satisfied by alternative similar goods they are called substitutes, such as coffee and tea. Whenever the price of one good and the demand for another are inversely related then the goods are said to be complementary, such as car and petrol.</a:t>
            </a:r>
          </a:p>
          <a:p>
            <a:pPr marL="457200" indent="-457200" algn="just" fontAlgn="base">
              <a:buClrTx/>
              <a:buSzPct val="100000"/>
              <a:buAutoNum type="arabicPeriod" startAt="4"/>
            </a:pPr>
            <a:endParaRPr lang="en-US" sz="2200" dirty="0">
              <a:latin typeface="Times New Roman" pitchFamily="18" charset="0"/>
              <a:cs typeface="Times New Roman" pitchFamily="18" charset="0"/>
            </a:endParaRPr>
          </a:p>
          <a:p>
            <a:pPr algn="just" fontAlgn="base">
              <a:buNone/>
            </a:pPr>
            <a:endParaRPr lang="en-US" sz="2200" dirty="0">
              <a:latin typeface="Times New Roman" pitchFamily="18" charset="0"/>
              <a:cs typeface="Times New Roman" pitchFamily="18" charset="0"/>
            </a:endParaRPr>
          </a:p>
          <a:p>
            <a:pPr algn="just" fontAlgn="base">
              <a:buNone/>
            </a:pPr>
            <a:endParaRPr lang="en-US" sz="2200" dirty="0">
              <a:latin typeface="Times New Roman" pitchFamily="18" charset="0"/>
              <a:cs typeface="Times New Roman" pitchFamily="18" charset="0"/>
            </a:endParaRPr>
          </a:p>
          <a:p>
            <a:pPr algn="just" fontAlgn="base">
              <a:buNone/>
            </a:pPr>
            <a:endParaRPr lang="en-US" sz="2200" dirty="0">
              <a:latin typeface="Times New Roman" pitchFamily="18" charset="0"/>
              <a:cs typeface="Times New Roman" pitchFamily="18" charset="0"/>
            </a:endParaRPr>
          </a:p>
          <a:p>
            <a:pPr algn="just" fontAlgn="base">
              <a:buNone/>
            </a:pPr>
            <a:endParaRPr lang="en-US" sz="2000" dirty="0">
              <a:latin typeface="Times New Roman" pitchFamily="18" charset="0"/>
              <a:cs typeface="Times New Roman" pitchFamily="18" charset="0"/>
            </a:endParaRPr>
          </a:p>
          <a:p>
            <a:pPr algn="just" fontAlgn="base">
              <a:buNone/>
            </a:pPr>
            <a:endParaRPr lang="en-US" sz="2000" dirty="0">
              <a:latin typeface="Times New Roman" pitchFamily="18" charset="0"/>
              <a:cs typeface="Times New Roman" pitchFamily="18" charset="0"/>
            </a:endParaRPr>
          </a:p>
          <a:p>
            <a:pPr algn="just" fontAlgn="base">
              <a:buNone/>
            </a:pPr>
            <a:endParaRPr lang="en-US" sz="20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457200"/>
          </a:xfrm>
        </p:spPr>
        <p:txBody>
          <a:bodyPr>
            <a:normAutofit fontScale="90000"/>
          </a:bodyPr>
          <a:lstStyle/>
          <a:p>
            <a:r>
              <a:rPr lang="en-US" b="1" dirty="0">
                <a:latin typeface="Times New Roman" pitchFamily="18" charset="0"/>
                <a:cs typeface="Times New Roman" pitchFamily="18" charset="0"/>
              </a:rPr>
              <a:t>Continued…..</a:t>
            </a:r>
            <a:endParaRPr lang="en-US" dirty="0"/>
          </a:p>
        </p:txBody>
      </p:sp>
      <p:sp>
        <p:nvSpPr>
          <p:cNvPr id="3" name="Content Placeholder 2"/>
          <p:cNvSpPr>
            <a:spLocks noGrp="1"/>
          </p:cNvSpPr>
          <p:nvPr>
            <p:ph idx="1"/>
          </p:nvPr>
        </p:nvSpPr>
        <p:spPr/>
        <p:txBody>
          <a:bodyPr>
            <a:normAutofit/>
          </a:bodyPr>
          <a:lstStyle/>
          <a:p>
            <a:pPr marL="457200" indent="-457200" algn="just" fontAlgn="base">
              <a:buClrTx/>
              <a:buSzPct val="100000"/>
              <a:buAutoNum type="arabicPeriod" startAt="5"/>
            </a:pPr>
            <a:r>
              <a:rPr lang="en-US" sz="2000" b="1" dirty="0">
                <a:latin typeface="Times New Roman" pitchFamily="18" charset="0"/>
                <a:cs typeface="Times New Roman" pitchFamily="18" charset="0"/>
              </a:rPr>
              <a:t>Advertisement and Sales Propaganda:- </a:t>
            </a:r>
            <a:r>
              <a:rPr lang="en-US" sz="2000" dirty="0">
                <a:solidFill>
                  <a:schemeClr val="accent2">
                    <a:lumMod val="75000"/>
                  </a:schemeClr>
                </a:solidFill>
                <a:latin typeface="Times New Roman" pitchFamily="18" charset="0"/>
                <a:cs typeface="Times New Roman" pitchFamily="18" charset="0"/>
              </a:rPr>
              <a:t>Advertisement helps in increasing demand by informing the potential consumers about the avail­ability of the product, by showing the superiority of the product, and by influencing consumer choice against the rival products. The demand for products like detergents and cosmetics is mainly caused by advertisement.</a:t>
            </a:r>
          </a:p>
          <a:p>
            <a:pPr algn="just" fontAlgn="base">
              <a:buNone/>
            </a:pPr>
            <a:endParaRPr lang="en-US" sz="2000" dirty="0">
              <a:latin typeface="Times New Roman" pitchFamily="18" charset="0"/>
              <a:cs typeface="Times New Roman" pitchFamily="18" charset="0"/>
            </a:endParaRPr>
          </a:p>
          <a:p>
            <a:pPr algn="just" fontAlgn="base">
              <a:buNone/>
            </a:pPr>
            <a:endParaRPr lang="en-US" sz="2000" dirty="0">
              <a:latin typeface="Times New Roman" pitchFamily="18" charset="0"/>
              <a:cs typeface="Times New Roman" pitchFamily="18" charset="0"/>
            </a:endParaRPr>
          </a:p>
          <a:p>
            <a:pPr marL="457200" indent="-457200" algn="just" fontAlgn="base">
              <a:buClrTx/>
              <a:buSzPct val="100000"/>
              <a:buAutoNum type="arabicPeriod" startAt="6"/>
            </a:pPr>
            <a:r>
              <a:rPr lang="en-US" sz="2000" b="1" dirty="0">
                <a:latin typeface="Times New Roman" pitchFamily="18" charset="0"/>
                <a:cs typeface="Times New Roman" pitchFamily="18" charset="0"/>
              </a:rPr>
              <a:t>Consumer’s Expectation:- </a:t>
            </a:r>
            <a:r>
              <a:rPr lang="en-US" sz="2000" dirty="0">
                <a:solidFill>
                  <a:srgbClr val="00B050"/>
                </a:solidFill>
                <a:latin typeface="Times New Roman" pitchFamily="18" charset="0"/>
                <a:cs typeface="Times New Roman" pitchFamily="18" charset="0"/>
              </a:rPr>
              <a:t>A consumer s expectation about the future changes in price and income may also affect his demand. If a consumer expects a rise in prices he may buy large quantities of that particular commodity. Similarly, if he expects its prices to fall in future, he will tend to buy less at present. Similarly, expectation of rising income may induce him to increase his current consumption.</a:t>
            </a:r>
          </a:p>
          <a:p>
            <a:pPr marL="457200" indent="-457200" algn="just" fontAlgn="base">
              <a:buAutoNum type="arabicPeriod" startAt="6"/>
            </a:pPr>
            <a:endParaRPr lang="en-US" sz="2400" dirty="0">
              <a:latin typeface="Times New Roman" pitchFamily="18" charset="0"/>
              <a:cs typeface="Times New Roman" pitchFamily="18" charset="0"/>
            </a:endParaRPr>
          </a:p>
          <a:p>
            <a:pPr algn="just" fontAlgn="base">
              <a:buNone/>
            </a:pPr>
            <a:endParaRPr lang="en-US" sz="2400" dirty="0">
              <a:latin typeface="Times New Roman" pitchFamily="18" charset="0"/>
              <a:cs typeface="Times New Roman" pitchFamily="18" charset="0"/>
            </a:endParaRPr>
          </a:p>
          <a:p>
            <a:pPr algn="just" fontAlgn="base">
              <a:buNone/>
            </a:pPr>
            <a:endParaRPr lang="en-US" sz="2400" dirty="0">
              <a:latin typeface="Times New Roman" pitchFamily="18" charset="0"/>
              <a:cs typeface="Times New Roman" pitchFamily="18" charset="0"/>
            </a:endParaRPr>
          </a:p>
          <a:p>
            <a:pPr algn="just" fontAlgn="base">
              <a:buNone/>
            </a:pPr>
            <a:endParaRPr lang="en-US" sz="2400" dirty="0">
              <a:latin typeface="Times New Roman" pitchFamily="18" charset="0"/>
              <a:cs typeface="Times New Roman" pitchFamily="18" charset="0"/>
            </a:endParaRP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457200"/>
          </a:xfrm>
        </p:spPr>
        <p:txBody>
          <a:bodyPr>
            <a:normAutofit fontScale="90000"/>
          </a:bodyPr>
          <a:lstStyle/>
          <a:p>
            <a:r>
              <a:rPr lang="en-US" b="1" dirty="0">
                <a:latin typeface="Times New Roman" pitchFamily="18" charset="0"/>
                <a:cs typeface="Times New Roman" pitchFamily="18" charset="0"/>
              </a:rPr>
              <a:t>Continued…..</a:t>
            </a:r>
            <a:endParaRPr lang="en-US" dirty="0"/>
          </a:p>
        </p:txBody>
      </p:sp>
      <p:sp>
        <p:nvSpPr>
          <p:cNvPr id="3" name="Content Placeholder 2"/>
          <p:cNvSpPr>
            <a:spLocks noGrp="1"/>
          </p:cNvSpPr>
          <p:nvPr>
            <p:ph idx="1"/>
          </p:nvPr>
        </p:nvSpPr>
        <p:spPr/>
        <p:txBody>
          <a:bodyPr>
            <a:normAutofit lnSpcReduction="10000"/>
          </a:bodyPr>
          <a:lstStyle/>
          <a:p>
            <a:pPr marL="457200" indent="-457200" algn="just" fontAlgn="base">
              <a:buClrTx/>
              <a:buSzPct val="100000"/>
              <a:buAutoNum type="alphaUcParenBoth" startAt="2"/>
            </a:pPr>
            <a:r>
              <a:rPr lang="en-US" sz="2000" b="1" dirty="0">
                <a:latin typeface="Times New Roman" pitchFamily="18" charset="0"/>
                <a:cs typeface="Times New Roman" pitchFamily="18" charset="0"/>
              </a:rPr>
              <a:t>Determinants of Market Demand:- </a:t>
            </a:r>
            <a:r>
              <a:rPr lang="en-US" sz="2000" dirty="0">
                <a:solidFill>
                  <a:srgbClr val="FF0000"/>
                </a:solidFill>
                <a:latin typeface="Times New Roman" pitchFamily="18" charset="0"/>
                <a:cs typeface="Times New Roman" pitchFamily="18" charset="0"/>
              </a:rPr>
              <a:t>Market demand for a product refers to the total demand of all the buyers taken together. How much quantity the consumers in general would buy at a given period of time constitutes the total market demand for the product.</a:t>
            </a:r>
          </a:p>
          <a:p>
            <a:pPr marL="457200" indent="-457200" algn="just" fontAlgn="base">
              <a:buClrTx/>
              <a:buSzPct val="100000"/>
              <a:buAutoNum type="alphaUcParenBoth" startAt="2"/>
            </a:pPr>
            <a:endParaRPr lang="en-US" sz="2000" dirty="0">
              <a:latin typeface="Times New Roman" pitchFamily="18" charset="0"/>
              <a:cs typeface="Times New Roman" pitchFamily="18" charset="0"/>
            </a:endParaRPr>
          </a:p>
          <a:p>
            <a:pPr marL="457200" indent="-457200" algn="just" fontAlgn="base">
              <a:buClrTx/>
              <a:buSzPct val="100000"/>
              <a:buAutoNum type="arabicPeriod"/>
            </a:pPr>
            <a:r>
              <a:rPr lang="en-US" sz="2000" b="1" dirty="0">
                <a:latin typeface="Times New Roman" pitchFamily="18" charset="0"/>
                <a:cs typeface="Times New Roman" pitchFamily="18" charset="0"/>
              </a:rPr>
              <a:t>Price of the Product:- </a:t>
            </a:r>
            <a:r>
              <a:rPr lang="en-US" sz="2000" dirty="0">
                <a:solidFill>
                  <a:srgbClr val="7030A0"/>
                </a:solidFill>
                <a:latin typeface="Times New Roman" pitchFamily="18" charset="0"/>
                <a:cs typeface="Times New Roman" pitchFamily="18" charset="0"/>
              </a:rPr>
              <a:t>The law of demand states that if other things remain the same when price falls, demand increases and vice-versa.</a:t>
            </a:r>
          </a:p>
          <a:p>
            <a:pPr marL="457200" indent="-457200" algn="just" fontAlgn="base">
              <a:buClrTx/>
              <a:buSzPct val="100000"/>
              <a:buAutoNum type="arabicPeriod"/>
            </a:pPr>
            <a:endParaRPr lang="en-US" sz="2000" dirty="0">
              <a:latin typeface="Times New Roman" pitchFamily="18" charset="0"/>
              <a:cs typeface="Times New Roman" pitchFamily="18" charset="0"/>
            </a:endParaRPr>
          </a:p>
          <a:p>
            <a:pPr marL="457200" indent="-457200" algn="just" fontAlgn="base">
              <a:buClrTx/>
              <a:buSzPct val="100000"/>
              <a:buAutoNum type="arabicPeriod" startAt="2"/>
            </a:pPr>
            <a:r>
              <a:rPr lang="en-US" sz="2000" b="1" dirty="0">
                <a:latin typeface="Times New Roman" pitchFamily="18" charset="0"/>
                <a:cs typeface="Times New Roman" pitchFamily="18" charset="0"/>
              </a:rPr>
              <a:t>Standard of Living and Spending Habits:- </a:t>
            </a:r>
            <a:r>
              <a:rPr lang="en-US" sz="2000" dirty="0">
                <a:solidFill>
                  <a:srgbClr val="FF0000"/>
                </a:solidFill>
                <a:latin typeface="Times New Roman" pitchFamily="18" charset="0"/>
                <a:cs typeface="Times New Roman" pitchFamily="18" charset="0"/>
              </a:rPr>
              <a:t>When people are accustomed to high standard of living their spending on comforts and luxuries also increase, that automatically increase the demand.</a:t>
            </a:r>
          </a:p>
          <a:p>
            <a:pPr marL="457200" indent="-457200" algn="just" fontAlgn="base">
              <a:buClrTx/>
              <a:buSzPct val="100000"/>
              <a:buAutoNum type="arabicPeriod" startAt="2"/>
            </a:pPr>
            <a:endParaRPr lang="en-US" sz="2000" dirty="0">
              <a:latin typeface="Times New Roman" pitchFamily="18" charset="0"/>
              <a:cs typeface="Times New Roman" pitchFamily="18" charset="0"/>
            </a:endParaRPr>
          </a:p>
          <a:p>
            <a:pPr marL="457200" indent="-457200" algn="just" fontAlgn="base">
              <a:buClrTx/>
              <a:buSzPct val="100000"/>
              <a:buAutoNum type="arabicPeriod" startAt="3"/>
            </a:pPr>
            <a:r>
              <a:rPr lang="en-US" sz="2000" b="1" dirty="0">
                <a:latin typeface="Times New Roman" pitchFamily="18" charset="0"/>
                <a:cs typeface="Times New Roman" pitchFamily="18" charset="0"/>
              </a:rPr>
              <a:t>Distribution of Income Pattern:- </a:t>
            </a:r>
            <a:r>
              <a:rPr lang="en-US" sz="2000" dirty="0">
                <a:solidFill>
                  <a:srgbClr val="0070C0"/>
                </a:solidFill>
                <a:latin typeface="Times New Roman" pitchFamily="18" charset="0"/>
                <a:cs typeface="Times New Roman" pitchFamily="18" charset="0"/>
              </a:rPr>
              <a:t>If the distribution pattern of income is fair and equal the market demand for essential items tends to be greater.</a:t>
            </a:r>
          </a:p>
          <a:p>
            <a:pPr marL="457200" indent="-457200" algn="just" fontAlgn="base">
              <a:buAutoNum type="arabicPeriod" startAt="3"/>
            </a:pPr>
            <a:endParaRPr lang="en-US" sz="2000" dirty="0">
              <a:latin typeface="Times New Roman" pitchFamily="18" charset="0"/>
              <a:cs typeface="Times New Roman" pitchFamily="18" charset="0"/>
            </a:endParaRPr>
          </a:p>
          <a:p>
            <a:pPr marL="457200" indent="-457200" algn="just" fontAlgn="base">
              <a:buClrTx/>
              <a:buSzPct val="100000"/>
              <a:buNone/>
            </a:pPr>
            <a:endParaRPr lang="en-US" sz="2000" dirty="0">
              <a:latin typeface="Times New Roman" pitchFamily="18" charset="0"/>
              <a:cs typeface="Times New Roman" pitchFamily="18" charset="0"/>
            </a:endParaRPr>
          </a:p>
          <a:p>
            <a:pPr marL="457200" indent="-457200" algn="just" fontAlgn="base">
              <a:buAutoNum type="alphaUcParenBoth" startAt="2"/>
            </a:pPr>
            <a:endParaRPr lang="en-US" sz="2000" dirty="0">
              <a:latin typeface="Times New Roman" pitchFamily="18" charset="0"/>
              <a:cs typeface="Times New Roman" pitchFamily="18" charset="0"/>
            </a:endParaRP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4400" b="1">
                <a:latin typeface="Times New Roman" pitchFamily="18" charset="0"/>
                <a:cs typeface="Times New Roman" pitchFamily="18" charset="0"/>
              </a:rPr>
              <a:t>Table of content</a:t>
            </a:r>
            <a:endParaRPr lang="en-US" sz="4400" b="1" dirty="0">
              <a:latin typeface="Times New Roman" pitchFamily="18" charset="0"/>
              <a:cs typeface="Times New Roman" pitchFamily="18" charset="0"/>
            </a:endParaRPr>
          </a:p>
        </p:txBody>
      </p:sp>
      <p:sp>
        <p:nvSpPr>
          <p:cNvPr id="5" name="Content Placeholder 4"/>
          <p:cNvSpPr>
            <a:spLocks noGrp="1"/>
          </p:cNvSpPr>
          <p:nvPr>
            <p:ph idx="1"/>
          </p:nvPr>
        </p:nvSpPr>
        <p:spPr>
          <a:xfrm>
            <a:off x="304800" y="1554162"/>
            <a:ext cx="8686800" cy="4770438"/>
          </a:xfrm>
        </p:spPr>
        <p:txBody>
          <a:bodyPr>
            <a:normAutofit fontScale="92500" lnSpcReduction="20000"/>
          </a:bodyPr>
          <a:lstStyle/>
          <a:p>
            <a:pPr algn="just">
              <a:buNone/>
            </a:pPr>
            <a:r>
              <a:rPr lang="en-US" sz="2600" b="1" u="sng" dirty="0">
                <a:latin typeface="Times New Roman" pitchFamily="18" charset="0"/>
                <a:cs typeface="Times New Roman" pitchFamily="18" charset="0"/>
              </a:rPr>
              <a:t>Concepts of Demand and Supply: </a:t>
            </a:r>
          </a:p>
          <a:p>
            <a:pPr algn="just">
              <a:lnSpc>
                <a:spcPct val="150000"/>
              </a:lnSpc>
              <a:buFont typeface="Wingdings" pitchFamily="2" charset="2"/>
              <a:buChar char="q"/>
            </a:pPr>
            <a:r>
              <a:rPr lang="en-US" sz="2000" b="1" dirty="0">
                <a:latin typeface="Times New Roman" pitchFamily="18" charset="0"/>
                <a:cs typeface="Times New Roman" pitchFamily="18" charset="0"/>
              </a:rPr>
              <a:t>Demand Analysis </a:t>
            </a:r>
          </a:p>
          <a:p>
            <a:pPr algn="just">
              <a:lnSpc>
                <a:spcPct val="150000"/>
              </a:lnSpc>
              <a:buFont typeface="Wingdings" pitchFamily="2" charset="2"/>
              <a:buChar char="q"/>
            </a:pPr>
            <a:r>
              <a:rPr lang="en-US" sz="2000" b="1" dirty="0">
                <a:latin typeface="Times New Roman" pitchFamily="18" charset="0"/>
                <a:cs typeface="Times New Roman" pitchFamily="18" charset="0"/>
              </a:rPr>
              <a:t>Law of Demand</a:t>
            </a:r>
          </a:p>
          <a:p>
            <a:pPr algn="just">
              <a:lnSpc>
                <a:spcPct val="150000"/>
              </a:lnSpc>
              <a:buFont typeface="Wingdings" pitchFamily="2" charset="2"/>
              <a:buChar char="q"/>
            </a:pPr>
            <a:r>
              <a:rPr lang="en-US" sz="2000" b="1" dirty="0">
                <a:latin typeface="Times New Roman" pitchFamily="18" charset="0"/>
                <a:cs typeface="Times New Roman" pitchFamily="18" charset="0"/>
              </a:rPr>
              <a:t>Determinants of Demand</a:t>
            </a:r>
          </a:p>
          <a:p>
            <a:pPr algn="just">
              <a:lnSpc>
                <a:spcPct val="150000"/>
              </a:lnSpc>
              <a:buFont typeface="Wingdings" pitchFamily="2" charset="2"/>
              <a:buChar char="q"/>
            </a:pPr>
            <a:r>
              <a:rPr lang="en-US" sz="2000" b="1" dirty="0">
                <a:latin typeface="Times New Roman" pitchFamily="18" charset="0"/>
                <a:cs typeface="Times New Roman" pitchFamily="18" charset="0"/>
              </a:rPr>
              <a:t>Elasticity of Demand: Price, Income and cross Elasticity </a:t>
            </a:r>
          </a:p>
          <a:p>
            <a:pPr algn="just">
              <a:lnSpc>
                <a:spcPct val="150000"/>
              </a:lnSpc>
              <a:buFont typeface="Wingdings" pitchFamily="2" charset="2"/>
              <a:buChar char="q"/>
            </a:pPr>
            <a:r>
              <a:rPr lang="en-US" sz="2000" b="1" dirty="0">
                <a:latin typeface="Times New Roman" pitchFamily="18" charset="0"/>
                <a:cs typeface="Times New Roman" pitchFamily="18" charset="0"/>
              </a:rPr>
              <a:t>Uses of concept of elasticity of demand in managerial decision</a:t>
            </a:r>
          </a:p>
          <a:p>
            <a:pPr algn="just">
              <a:lnSpc>
                <a:spcPct val="150000"/>
              </a:lnSpc>
              <a:buFont typeface="Wingdings" pitchFamily="2" charset="2"/>
              <a:buChar char="q"/>
            </a:pPr>
            <a:r>
              <a:rPr lang="en-US" sz="2000" b="1" dirty="0">
                <a:latin typeface="Times New Roman" pitchFamily="18" charset="0"/>
                <a:cs typeface="Times New Roman" pitchFamily="18" charset="0"/>
              </a:rPr>
              <a:t>Demand Forecasting: Meaning, significance and methods of demand forecasting,</a:t>
            </a:r>
          </a:p>
          <a:p>
            <a:pPr algn="just">
              <a:lnSpc>
                <a:spcPct val="150000"/>
              </a:lnSpc>
              <a:buFont typeface="Wingdings" pitchFamily="2" charset="2"/>
              <a:buChar char="q"/>
            </a:pPr>
            <a:r>
              <a:rPr lang="en-US" sz="2000" b="1" dirty="0">
                <a:latin typeface="Times New Roman" pitchFamily="18" charset="0"/>
                <a:cs typeface="Times New Roman" pitchFamily="18" charset="0"/>
              </a:rPr>
              <a:t>Law of Supply</a:t>
            </a:r>
          </a:p>
          <a:p>
            <a:pPr algn="just">
              <a:lnSpc>
                <a:spcPct val="150000"/>
              </a:lnSpc>
              <a:buFont typeface="Wingdings" pitchFamily="2" charset="2"/>
              <a:buChar char="q"/>
            </a:pPr>
            <a:r>
              <a:rPr lang="en-US" sz="2000" b="1" dirty="0">
                <a:latin typeface="Times New Roman" pitchFamily="18" charset="0"/>
                <a:cs typeface="Times New Roman" pitchFamily="18" charset="0"/>
              </a:rPr>
              <a:t>Determinants of supply </a:t>
            </a:r>
          </a:p>
          <a:p>
            <a:pPr algn="just">
              <a:lnSpc>
                <a:spcPct val="150000"/>
              </a:lnSpc>
              <a:buFont typeface="Wingdings" pitchFamily="2" charset="2"/>
              <a:buChar char="q"/>
            </a:pPr>
            <a:r>
              <a:rPr lang="en-US" sz="2000" b="1" dirty="0">
                <a:latin typeface="Times New Roman" pitchFamily="18" charset="0"/>
                <a:cs typeface="Times New Roman" pitchFamily="18" charset="0"/>
              </a:rPr>
              <a:t>Elasticity of supply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457200"/>
          </a:xfrm>
        </p:spPr>
        <p:txBody>
          <a:bodyPr>
            <a:normAutofit fontScale="90000"/>
          </a:bodyPr>
          <a:lstStyle/>
          <a:p>
            <a:r>
              <a:rPr lang="en-US" b="1" dirty="0">
                <a:latin typeface="Times New Roman" pitchFamily="18" charset="0"/>
                <a:cs typeface="Times New Roman" pitchFamily="18" charset="0"/>
              </a:rPr>
              <a:t>Continued…..</a:t>
            </a:r>
            <a:endParaRPr lang="en-US" dirty="0"/>
          </a:p>
        </p:txBody>
      </p:sp>
      <p:sp>
        <p:nvSpPr>
          <p:cNvPr id="3" name="Content Placeholder 2"/>
          <p:cNvSpPr>
            <a:spLocks noGrp="1"/>
          </p:cNvSpPr>
          <p:nvPr>
            <p:ph idx="1"/>
          </p:nvPr>
        </p:nvSpPr>
        <p:spPr>
          <a:xfrm>
            <a:off x="304800" y="1371600"/>
            <a:ext cx="8686800" cy="4953000"/>
          </a:xfrm>
        </p:spPr>
        <p:txBody>
          <a:bodyPr>
            <a:normAutofit fontScale="92500" lnSpcReduction="10000"/>
          </a:bodyPr>
          <a:lstStyle/>
          <a:p>
            <a:pPr marL="457200" indent="-457200" algn="just" fontAlgn="base">
              <a:buClrTx/>
              <a:buSzPct val="100000"/>
              <a:buAutoNum type="arabicPeriod" startAt="4"/>
            </a:pPr>
            <a:r>
              <a:rPr lang="en-US" sz="2200" b="1" dirty="0">
                <a:latin typeface="Times New Roman" pitchFamily="18" charset="0"/>
                <a:cs typeface="Times New Roman" pitchFamily="18" charset="0"/>
              </a:rPr>
              <a:t>The Scale of Preferences:- </a:t>
            </a:r>
            <a:r>
              <a:rPr lang="en-US" sz="2200" dirty="0">
                <a:solidFill>
                  <a:srgbClr val="C00000"/>
                </a:solidFill>
                <a:latin typeface="Times New Roman" pitchFamily="18" charset="0"/>
                <a:cs typeface="Times New Roman" pitchFamily="18" charset="0"/>
              </a:rPr>
              <a:t>The market demand for a product is also affected by the scale of preference of buyers. If there is a shift in consumers’ preference from x to y, the demand for у tends to increase.</a:t>
            </a:r>
          </a:p>
          <a:p>
            <a:pPr marL="457200" indent="-457200" algn="just" fontAlgn="base">
              <a:buClrTx/>
              <a:buSzPct val="100000"/>
              <a:buAutoNum type="arabicPeriod" startAt="4"/>
            </a:pPr>
            <a:endParaRPr lang="en-US" sz="2200" dirty="0">
              <a:latin typeface="Times New Roman" pitchFamily="18" charset="0"/>
              <a:cs typeface="Times New Roman" pitchFamily="18" charset="0"/>
            </a:endParaRPr>
          </a:p>
          <a:p>
            <a:pPr marL="457200" indent="-457200" algn="just" fontAlgn="base">
              <a:buClrTx/>
              <a:buSzPct val="100000"/>
              <a:buAutoNum type="arabicPeriod" startAt="5"/>
            </a:pPr>
            <a:r>
              <a:rPr lang="en-US" sz="2200" b="1" dirty="0">
                <a:latin typeface="Times New Roman" pitchFamily="18" charset="0"/>
                <a:cs typeface="Times New Roman" pitchFamily="18" charset="0"/>
              </a:rPr>
              <a:t>The Growth of Population:- </a:t>
            </a:r>
            <a:r>
              <a:rPr lang="en-US" sz="2200" dirty="0">
                <a:solidFill>
                  <a:srgbClr val="00B050"/>
                </a:solidFill>
                <a:latin typeface="Times New Roman" pitchFamily="18" charset="0"/>
                <a:cs typeface="Times New Roman" pitchFamily="18" charset="0"/>
              </a:rPr>
              <a:t>The growth of population is also another important factor that affects the market demand. With the increase in population, people naturally demand more goods for their survival.</a:t>
            </a:r>
          </a:p>
          <a:p>
            <a:pPr marL="457200" indent="-457200" algn="just" fontAlgn="base">
              <a:buClrTx/>
              <a:buSzPct val="100000"/>
              <a:buAutoNum type="arabicPeriod" startAt="5"/>
            </a:pPr>
            <a:endParaRPr lang="en-US" sz="2200" dirty="0">
              <a:latin typeface="Times New Roman" pitchFamily="18" charset="0"/>
              <a:cs typeface="Times New Roman" pitchFamily="18" charset="0"/>
            </a:endParaRPr>
          </a:p>
          <a:p>
            <a:pPr marL="457200" indent="-457200" algn="just" fontAlgn="base">
              <a:buClrTx/>
              <a:buSzPct val="100000"/>
              <a:buAutoNum type="arabicPeriod" startAt="6"/>
            </a:pPr>
            <a:r>
              <a:rPr lang="en-US" sz="2200" b="1" dirty="0">
                <a:latin typeface="Times New Roman" pitchFamily="18" charset="0"/>
                <a:cs typeface="Times New Roman" pitchFamily="18" charset="0"/>
              </a:rPr>
              <a:t>Social Customs and Ceremonies:- </a:t>
            </a:r>
            <a:r>
              <a:rPr lang="en-US" sz="2200" dirty="0">
                <a:solidFill>
                  <a:srgbClr val="0070C0"/>
                </a:solidFill>
                <a:latin typeface="Times New Roman" pitchFamily="18" charset="0"/>
                <a:cs typeface="Times New Roman" pitchFamily="18" charset="0"/>
              </a:rPr>
              <a:t>Social customs and ceremonies are usually celebrated collectively. They involve extra expenditure on certain items and thereby increase the demand.</a:t>
            </a:r>
          </a:p>
          <a:p>
            <a:pPr marL="457200" indent="-457200" algn="just" fontAlgn="base">
              <a:buClrTx/>
              <a:buSzPct val="100000"/>
              <a:buAutoNum type="arabicPeriod" startAt="6"/>
            </a:pPr>
            <a:endParaRPr lang="en-US" sz="2200" dirty="0">
              <a:latin typeface="Times New Roman" pitchFamily="18" charset="0"/>
              <a:cs typeface="Times New Roman" pitchFamily="18" charset="0"/>
            </a:endParaRPr>
          </a:p>
          <a:p>
            <a:pPr marL="457200" indent="-457200" algn="just" fontAlgn="base">
              <a:buClrTx/>
              <a:buSzPct val="100000"/>
              <a:buAutoNum type="arabicPeriod" startAt="7"/>
            </a:pPr>
            <a:r>
              <a:rPr lang="en-US" sz="2200" b="1" dirty="0">
                <a:latin typeface="Times New Roman" pitchFamily="18" charset="0"/>
                <a:cs typeface="Times New Roman" pitchFamily="18" charset="0"/>
              </a:rPr>
              <a:t>Future Expectation:- </a:t>
            </a:r>
            <a:r>
              <a:rPr lang="en-US" sz="2200" dirty="0">
                <a:solidFill>
                  <a:schemeClr val="bg2">
                    <a:lumMod val="25000"/>
                  </a:schemeClr>
                </a:solidFill>
                <a:latin typeface="Times New Roman" pitchFamily="18" charset="0"/>
                <a:cs typeface="Times New Roman" pitchFamily="18" charset="0"/>
              </a:rPr>
              <a:t>People are not sure about their future, because future is uncertain. If the consumers expect a rise in prices of products, they buy more at present and preserve the same for the future, thereby the market demand would be affected.</a:t>
            </a:r>
          </a:p>
          <a:p>
            <a:pPr marL="457200" indent="-457200" algn="just" fontAlgn="base">
              <a:buClrTx/>
              <a:buSzPct val="100000"/>
              <a:buAutoNum type="arabicPeriod" startAt="7"/>
            </a:pPr>
            <a:endParaRPr lang="en-US" sz="2000" dirty="0">
              <a:solidFill>
                <a:schemeClr val="bg2">
                  <a:lumMod val="25000"/>
                </a:schemeClr>
              </a:solidFill>
              <a:latin typeface="Times New Roman" pitchFamily="18" charset="0"/>
              <a:cs typeface="Times New Roman" pitchFamily="18" charset="0"/>
            </a:endParaRPr>
          </a:p>
          <a:p>
            <a:pPr algn="just">
              <a:buNone/>
            </a:pPr>
            <a:endParaRPr lang="en-US" sz="20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457200"/>
          </a:xfrm>
        </p:spPr>
        <p:txBody>
          <a:bodyPr>
            <a:normAutofit fontScale="90000"/>
          </a:bodyPr>
          <a:lstStyle/>
          <a:p>
            <a:r>
              <a:rPr lang="en-US" b="1" dirty="0">
                <a:latin typeface="Times New Roman" pitchFamily="18" charset="0"/>
                <a:cs typeface="Times New Roman" pitchFamily="18" charset="0"/>
              </a:rPr>
              <a:t>Continued…..</a:t>
            </a:r>
            <a:endParaRPr lang="en-US" dirty="0"/>
          </a:p>
        </p:txBody>
      </p:sp>
      <p:sp>
        <p:nvSpPr>
          <p:cNvPr id="3" name="Content Placeholder 2"/>
          <p:cNvSpPr>
            <a:spLocks noGrp="1"/>
          </p:cNvSpPr>
          <p:nvPr>
            <p:ph idx="1"/>
          </p:nvPr>
        </p:nvSpPr>
        <p:spPr/>
        <p:txBody>
          <a:bodyPr>
            <a:normAutofit fontScale="92500"/>
          </a:bodyPr>
          <a:lstStyle/>
          <a:p>
            <a:pPr marL="514350" indent="-514350" algn="just" fontAlgn="base">
              <a:buClrTx/>
              <a:buSzPct val="100000"/>
              <a:buAutoNum type="arabicPeriod" startAt="8"/>
            </a:pPr>
            <a:r>
              <a:rPr lang="en-US" sz="2200" b="1" dirty="0">
                <a:latin typeface="Times New Roman" pitchFamily="18" charset="0"/>
                <a:cs typeface="Times New Roman" pitchFamily="18" charset="0"/>
              </a:rPr>
              <a:t>Tax Rate:- </a:t>
            </a:r>
            <a:r>
              <a:rPr lang="en-US" sz="2200" dirty="0">
                <a:solidFill>
                  <a:schemeClr val="accent4">
                    <a:lumMod val="75000"/>
                  </a:schemeClr>
                </a:solidFill>
                <a:latin typeface="Times New Roman" pitchFamily="18" charset="0"/>
                <a:cs typeface="Times New Roman" pitchFamily="18" charset="0"/>
              </a:rPr>
              <a:t>High tax rate would generally mean a low demand for the goods. At certain times the government restricts the consumption of a commodity and uses the tax as a weapon. </a:t>
            </a:r>
          </a:p>
          <a:p>
            <a:pPr marL="514350" indent="-514350" algn="just" fontAlgn="base">
              <a:buClrTx/>
              <a:buSzPct val="100000"/>
              <a:buNone/>
            </a:pPr>
            <a:endParaRPr lang="en-US" sz="2200" dirty="0">
              <a:latin typeface="Times New Roman" pitchFamily="18" charset="0"/>
              <a:cs typeface="Times New Roman" pitchFamily="18" charset="0"/>
            </a:endParaRPr>
          </a:p>
          <a:p>
            <a:pPr marL="514350" indent="-514350" algn="just" fontAlgn="base">
              <a:buClrTx/>
              <a:buSzPct val="100000"/>
              <a:buAutoNum type="arabicPeriod" startAt="9"/>
            </a:pPr>
            <a:r>
              <a:rPr lang="en-US" sz="2200" b="1" dirty="0">
                <a:latin typeface="Times New Roman" pitchFamily="18" charset="0"/>
                <a:cs typeface="Times New Roman" pitchFamily="18" charset="0"/>
              </a:rPr>
              <a:t>Inventions and Innovations:- </a:t>
            </a:r>
            <a:r>
              <a:rPr lang="en-US" sz="2200" dirty="0">
                <a:solidFill>
                  <a:srgbClr val="0070C0"/>
                </a:solidFill>
                <a:latin typeface="Times New Roman" pitchFamily="18" charset="0"/>
                <a:cs typeface="Times New Roman" pitchFamily="18" charset="0"/>
              </a:rPr>
              <a:t>Inventions and innovations introduce new goods in the market. The consumers will have a strong tendency to purchase the new product. The preference over the new goods adversely affects the demand for the existing goods in the market.</a:t>
            </a:r>
          </a:p>
          <a:p>
            <a:pPr marL="514350" indent="-514350" algn="just" fontAlgn="base">
              <a:buClrTx/>
              <a:buSzPct val="100000"/>
              <a:buAutoNum type="arabicPeriod" startAt="9"/>
            </a:pPr>
            <a:endParaRPr lang="en-US" sz="2200" dirty="0">
              <a:latin typeface="Times New Roman" pitchFamily="18" charset="0"/>
              <a:cs typeface="Times New Roman" pitchFamily="18" charset="0"/>
            </a:endParaRPr>
          </a:p>
          <a:p>
            <a:pPr marL="514350" indent="-514350" algn="just" fontAlgn="base">
              <a:buClrTx/>
              <a:buSzPct val="100000"/>
              <a:buAutoNum type="arabicPeriod" startAt="10"/>
            </a:pPr>
            <a:r>
              <a:rPr lang="en-US" sz="2200" b="1" dirty="0">
                <a:latin typeface="Times New Roman" pitchFamily="18" charset="0"/>
                <a:cs typeface="Times New Roman" pitchFamily="18" charset="0"/>
              </a:rPr>
              <a:t>Weather Conditions:- </a:t>
            </a:r>
            <a:r>
              <a:rPr lang="en-US" sz="2200" dirty="0">
                <a:solidFill>
                  <a:srgbClr val="C00000"/>
                </a:solidFill>
                <a:latin typeface="Times New Roman" pitchFamily="18" charset="0"/>
                <a:cs typeface="Times New Roman" pitchFamily="18" charset="0"/>
              </a:rPr>
              <a:t>Seasonal factors also affect the demand. The demand for certain items purely depends on climatic and weather conditions. For example, the growing demand for cold drinks during the summer season and the demand for sweaters during the winter season.</a:t>
            </a:r>
          </a:p>
          <a:p>
            <a:pPr marL="514350" indent="-514350" algn="just" fontAlgn="base">
              <a:buAutoNum type="arabicPeriod" startAt="10"/>
            </a:pPr>
            <a:endParaRPr lang="en-US" sz="2400" dirty="0">
              <a:solidFill>
                <a:srgbClr val="C00000"/>
              </a:solidFill>
              <a:latin typeface="Times New Roman" pitchFamily="18" charset="0"/>
              <a:cs typeface="Times New Roman" pitchFamily="18" charset="0"/>
            </a:endParaRPr>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457200"/>
          </a:xfrm>
        </p:spPr>
        <p:txBody>
          <a:bodyPr>
            <a:normAutofit fontScale="90000"/>
          </a:bodyPr>
          <a:lstStyle/>
          <a:p>
            <a:r>
              <a:rPr lang="en-US" b="1" dirty="0">
                <a:latin typeface="Times New Roman" pitchFamily="18" charset="0"/>
                <a:cs typeface="Times New Roman" pitchFamily="18" charset="0"/>
              </a:rPr>
              <a:t>Continued…..</a:t>
            </a:r>
            <a:endParaRPr lang="en-US" dirty="0"/>
          </a:p>
        </p:txBody>
      </p:sp>
      <p:sp>
        <p:nvSpPr>
          <p:cNvPr id="3" name="Content Placeholder 2"/>
          <p:cNvSpPr>
            <a:spLocks noGrp="1"/>
          </p:cNvSpPr>
          <p:nvPr>
            <p:ph idx="1"/>
          </p:nvPr>
        </p:nvSpPr>
        <p:spPr/>
        <p:txBody>
          <a:bodyPr>
            <a:normAutofit fontScale="62500" lnSpcReduction="20000"/>
          </a:bodyPr>
          <a:lstStyle/>
          <a:p>
            <a:pPr marL="514350" indent="-514350" algn="just" fontAlgn="base">
              <a:buClrTx/>
              <a:buSzPct val="100000"/>
              <a:buAutoNum type="arabicPeriod" startAt="11"/>
            </a:pPr>
            <a:r>
              <a:rPr lang="en-US" b="1" dirty="0">
                <a:latin typeface="Times New Roman" pitchFamily="18" charset="0"/>
                <a:cs typeface="Times New Roman" pitchFamily="18" charset="0"/>
              </a:rPr>
              <a:t>Availability of Credit:- </a:t>
            </a:r>
            <a:r>
              <a:rPr lang="en-US" dirty="0">
                <a:solidFill>
                  <a:srgbClr val="FF0000"/>
                </a:solidFill>
                <a:latin typeface="Times New Roman" pitchFamily="18" charset="0"/>
                <a:cs typeface="Times New Roman" pitchFamily="18" charset="0"/>
              </a:rPr>
              <a:t>The purchasing power is influenced by the availability of credit. If there is availability of cheap credit, the consumers try to spend more on consumer durables thereby the demand for certain products increase.</a:t>
            </a:r>
          </a:p>
          <a:p>
            <a:pPr marL="514350" indent="-514350" algn="just" fontAlgn="base">
              <a:buClrTx/>
              <a:buSzPct val="100000"/>
              <a:buAutoNum type="arabicPeriod" startAt="11"/>
            </a:pPr>
            <a:endParaRPr lang="en-US" dirty="0">
              <a:latin typeface="Times New Roman" pitchFamily="18" charset="0"/>
              <a:cs typeface="Times New Roman" pitchFamily="18" charset="0"/>
            </a:endParaRPr>
          </a:p>
          <a:p>
            <a:pPr marL="514350" indent="-514350" algn="just" fontAlgn="base">
              <a:buClrTx/>
              <a:buSzPct val="100000"/>
              <a:buAutoNum type="arabicPeriod" startAt="12"/>
            </a:pPr>
            <a:r>
              <a:rPr lang="en-US" b="1" dirty="0">
                <a:latin typeface="Times New Roman" pitchFamily="18" charset="0"/>
                <a:cs typeface="Times New Roman" pitchFamily="18" charset="0"/>
              </a:rPr>
              <a:t>Pattern of Saving:- </a:t>
            </a:r>
            <a:r>
              <a:rPr lang="en-US" dirty="0">
                <a:solidFill>
                  <a:srgbClr val="002060"/>
                </a:solidFill>
                <a:latin typeface="Times New Roman" pitchFamily="18" charset="0"/>
                <a:cs typeface="Times New Roman" pitchFamily="18" charset="0"/>
              </a:rPr>
              <a:t>If people begin to save more, their demand will decrease. It means the disposable income will be less to purchase the goods and services. On the contrary, if saving is less their demand will increase.</a:t>
            </a:r>
          </a:p>
          <a:p>
            <a:pPr marL="514350" indent="-514350" algn="just" fontAlgn="base">
              <a:buClrTx/>
              <a:buSzPct val="100000"/>
              <a:buAutoNum type="arabicPeriod" startAt="12"/>
            </a:pPr>
            <a:endParaRPr lang="en-US" dirty="0">
              <a:latin typeface="Times New Roman" pitchFamily="18" charset="0"/>
              <a:cs typeface="Times New Roman" pitchFamily="18" charset="0"/>
            </a:endParaRPr>
          </a:p>
          <a:p>
            <a:pPr marL="514350" indent="-514350" algn="just" fontAlgn="base">
              <a:buClrTx/>
              <a:buSzPct val="100000"/>
              <a:buAutoNum type="arabicPeriod" startAt="13"/>
            </a:pPr>
            <a:r>
              <a:rPr lang="en-US" b="1" dirty="0">
                <a:latin typeface="Times New Roman" pitchFamily="18" charset="0"/>
                <a:cs typeface="Times New Roman" pitchFamily="18" charset="0"/>
              </a:rPr>
              <a:t>Demonstration Effect:- </a:t>
            </a:r>
            <a:r>
              <a:rPr lang="en-US" dirty="0">
                <a:solidFill>
                  <a:srgbClr val="7030A0"/>
                </a:solidFill>
                <a:latin typeface="Times New Roman" pitchFamily="18" charset="0"/>
                <a:cs typeface="Times New Roman" pitchFamily="18" charset="0"/>
              </a:rPr>
              <a:t>Demonstration effect helps to increase human wants. In underde­veloped countries, there is a desire in the minds of the people to imitate other people for conspicuous consumption and that is why they are not able to save. This change in the saving habits of the people is due to “contact effect”. The demonstration effect has a positive effect on the demand for comforts and luxury goods.</a:t>
            </a:r>
          </a:p>
          <a:p>
            <a:pPr marL="514350" indent="-514350" algn="just" fontAlgn="base">
              <a:buAutoNum type="arabicPeriod" startAt="13"/>
            </a:pPr>
            <a:endParaRPr lang="en-US" dirty="0">
              <a:latin typeface="Times New Roman" pitchFamily="18" charset="0"/>
              <a:cs typeface="Times New Roman" pitchFamily="18" charset="0"/>
            </a:endParaRPr>
          </a:p>
          <a:p>
            <a:pPr marL="514350" indent="-514350" algn="just" fontAlgn="base">
              <a:buAutoNum type="arabicPeriod" startAt="14"/>
            </a:pPr>
            <a:endParaRPr lang="en-US" dirty="0">
              <a:latin typeface="Times New Roman" pitchFamily="18" charset="0"/>
              <a:cs typeface="Times New Roman" pitchFamily="18" charset="0"/>
            </a:endParaRPr>
          </a:p>
          <a:p>
            <a:pPr algn="just">
              <a:buNone/>
            </a:pPr>
            <a:endParaRPr lang="en-US"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ELASTICITY OF DEMAND </a:t>
            </a:r>
            <a:endParaRPr lang="en-US" dirty="0"/>
          </a:p>
        </p:txBody>
      </p:sp>
      <p:sp>
        <p:nvSpPr>
          <p:cNvPr id="3" name="Content Placeholder 2"/>
          <p:cNvSpPr>
            <a:spLocks noGrp="1"/>
          </p:cNvSpPr>
          <p:nvPr>
            <p:ph idx="1"/>
          </p:nvPr>
        </p:nvSpPr>
        <p:spPr>
          <a:xfrm>
            <a:off x="304800" y="1554162"/>
            <a:ext cx="8686800" cy="4846638"/>
          </a:xfrm>
        </p:spPr>
        <p:txBody>
          <a:bodyPr>
            <a:normAutofit/>
          </a:bodyPr>
          <a:lstStyle/>
          <a:p>
            <a:pPr>
              <a:buNone/>
            </a:pPr>
            <a:r>
              <a:rPr lang="en-US" sz="2000" dirty="0">
                <a:solidFill>
                  <a:srgbClr val="00B050"/>
                </a:solidFill>
                <a:latin typeface="Times New Roman" pitchFamily="18" charset="0"/>
                <a:cs typeface="Times New Roman" pitchFamily="18" charset="0"/>
              </a:rPr>
              <a:t>      If price changes we know the demand changes, but by how many percentage? Means what is the elasticity of that demand? </a:t>
            </a:r>
          </a:p>
          <a:p>
            <a:pPr algn="just">
              <a:buNone/>
            </a:pPr>
            <a:r>
              <a:rPr lang="en-US" sz="2000" dirty="0">
                <a:solidFill>
                  <a:srgbClr val="FF0000"/>
                </a:solidFill>
                <a:latin typeface="Times New Roman" pitchFamily="18" charset="0"/>
                <a:cs typeface="Times New Roman" pitchFamily="18" charset="0"/>
              </a:rPr>
              <a:t>      Elasticity measures the extent to which demand will change. Elasticity  of demand is a measure to responsiveness of  change in quantity demanded of a commodity due to change in a particular factor of demand</a:t>
            </a:r>
            <a:r>
              <a:rPr lang="en-US" sz="2000" dirty="0">
                <a:latin typeface="Times New Roman" pitchFamily="18" charset="0"/>
                <a:cs typeface="Times New Roman" pitchFamily="18" charset="0"/>
              </a:rPr>
              <a:t>.</a:t>
            </a:r>
          </a:p>
          <a:p>
            <a:pPr algn="just">
              <a:buNone/>
            </a:pPr>
            <a:endParaRPr lang="en-US" sz="2000" dirty="0">
              <a:latin typeface="Times New Roman" pitchFamily="18" charset="0"/>
              <a:cs typeface="Times New Roman" pitchFamily="18" charset="0"/>
            </a:endParaRPr>
          </a:p>
          <a:p>
            <a:pPr algn="just">
              <a:buNone/>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Elasticity of Demand= </a:t>
            </a:r>
          </a:p>
          <a:p>
            <a:pPr algn="just">
              <a:buNone/>
            </a:pPr>
            <a:endParaRPr lang="en-US" sz="2000" dirty="0">
              <a:latin typeface="Times New Roman" pitchFamily="18" charset="0"/>
              <a:cs typeface="Times New Roman" pitchFamily="18" charset="0"/>
            </a:endParaRPr>
          </a:p>
          <a:p>
            <a:pPr algn="just">
              <a:buNone/>
            </a:pPr>
            <a:r>
              <a:rPr lang="en-US" sz="2000" b="1" dirty="0">
                <a:latin typeface="Times New Roman" pitchFamily="18" charset="0"/>
                <a:cs typeface="Times New Roman" pitchFamily="18" charset="0"/>
              </a:rPr>
              <a:t>Elasticity can be of three types:</a:t>
            </a:r>
          </a:p>
          <a:p>
            <a:pPr marL="457200" indent="-457200" algn="just">
              <a:buClrTx/>
              <a:buSzPct val="100000"/>
              <a:buAutoNum type="arabicPeriod"/>
            </a:pPr>
            <a:r>
              <a:rPr lang="en-US" sz="2000" dirty="0">
                <a:latin typeface="Times New Roman" pitchFamily="18" charset="0"/>
                <a:cs typeface="Times New Roman" pitchFamily="18" charset="0"/>
              </a:rPr>
              <a:t>Price Elasticity of Demand</a:t>
            </a:r>
          </a:p>
          <a:p>
            <a:pPr marL="457200" indent="-457200" algn="just">
              <a:buClrTx/>
              <a:buSzPct val="100000"/>
              <a:buAutoNum type="arabicPeriod"/>
            </a:pPr>
            <a:r>
              <a:rPr lang="en-US" sz="2000" dirty="0">
                <a:latin typeface="Times New Roman" pitchFamily="18" charset="0"/>
                <a:cs typeface="Times New Roman" pitchFamily="18" charset="0"/>
              </a:rPr>
              <a:t>Income Elasticity of Demand</a:t>
            </a:r>
          </a:p>
          <a:p>
            <a:pPr marL="457200" indent="-457200" algn="just">
              <a:buClrTx/>
              <a:buSzPct val="100000"/>
              <a:buAutoNum type="arabicPeriod"/>
            </a:pPr>
            <a:r>
              <a:rPr lang="en-US" sz="2000" dirty="0">
                <a:latin typeface="Times New Roman" pitchFamily="18" charset="0"/>
                <a:cs typeface="Times New Roman" pitchFamily="18" charset="0"/>
              </a:rPr>
              <a:t>Cross Elasticity of Demand</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a:clrChange>
              <a:clrFrom>
                <a:srgbClr val="FFFFFF"/>
              </a:clrFrom>
              <a:clrTo>
                <a:srgbClr val="FFFFFF">
                  <a:alpha val="0"/>
                </a:srgbClr>
              </a:clrTo>
            </a:clrChange>
            <a:duotone>
              <a:prstClr val="black"/>
              <a:schemeClr val="accent2">
                <a:tint val="45000"/>
                <a:satMod val="400000"/>
              </a:schemeClr>
            </a:duotone>
          </a:blip>
          <a:srcRect/>
          <a:stretch>
            <a:fillRect/>
          </a:stretch>
        </p:blipFill>
        <p:spPr bwMode="auto">
          <a:xfrm>
            <a:off x="3733800" y="3429000"/>
            <a:ext cx="2971800" cy="7620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1. </a:t>
            </a:r>
            <a:r>
              <a:rPr lang="en-US" sz="3200" b="1" dirty="0">
                <a:latin typeface="Times New Roman" pitchFamily="18" charset="0"/>
                <a:cs typeface="Times New Roman" pitchFamily="18" charset="0"/>
              </a:rPr>
              <a:t>PRICE ELASTICITY OF DEMAND </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buNone/>
            </a:pPr>
            <a:r>
              <a:rPr lang="en-US" sz="2000" dirty="0">
                <a:latin typeface="Times New Roman" pitchFamily="18" charset="0"/>
                <a:cs typeface="Times New Roman" pitchFamily="18" charset="0"/>
              </a:rPr>
              <a:t>      </a:t>
            </a:r>
            <a:r>
              <a:rPr lang="en-US" sz="2000" dirty="0">
                <a:solidFill>
                  <a:srgbClr val="63301B"/>
                </a:solidFill>
                <a:latin typeface="Times New Roman" pitchFamily="18" charset="0"/>
                <a:cs typeface="Times New Roman" pitchFamily="18" charset="0"/>
              </a:rPr>
              <a:t>Price elasticity of demand measures the percentage change in quantity demanded caused by a percent change in price. </a:t>
            </a:r>
          </a:p>
          <a:p>
            <a:pPr algn="just">
              <a:buNone/>
            </a:pPr>
            <a:endParaRPr lang="en-US" sz="2000" dirty="0">
              <a:latin typeface="Times New Roman" pitchFamily="18" charset="0"/>
              <a:cs typeface="Times New Roman" pitchFamily="18" charset="0"/>
            </a:endParaRPr>
          </a:p>
          <a:p>
            <a:pPr algn="just">
              <a:buNone/>
            </a:pPr>
            <a:r>
              <a:rPr lang="en-US" sz="2000" b="1" dirty="0">
                <a:latin typeface="Times New Roman" pitchFamily="18" charset="0"/>
                <a:cs typeface="Times New Roman" pitchFamily="18" charset="0"/>
              </a:rPr>
              <a:t>    Price Elasticity of Demand (</a:t>
            </a:r>
            <a:r>
              <a:rPr lang="en-US" sz="2000" b="1" dirty="0" err="1">
                <a:latin typeface="Times New Roman" pitchFamily="18" charset="0"/>
                <a:cs typeface="Times New Roman" pitchFamily="18" charset="0"/>
              </a:rPr>
              <a:t>Ep</a:t>
            </a:r>
            <a:r>
              <a:rPr lang="en-US" sz="2000" b="1" dirty="0">
                <a:latin typeface="Times New Roman" pitchFamily="18" charset="0"/>
                <a:cs typeface="Times New Roman" pitchFamily="18" charset="0"/>
              </a:rPr>
              <a:t>)=</a:t>
            </a:r>
          </a:p>
          <a:p>
            <a:pPr algn="just">
              <a:buNone/>
            </a:pPr>
            <a:endParaRPr lang="en-US" sz="2000" b="1" dirty="0">
              <a:latin typeface="Times New Roman" pitchFamily="18" charset="0"/>
              <a:cs typeface="Times New Roman" pitchFamily="18" charset="0"/>
            </a:endParaRPr>
          </a:p>
          <a:p>
            <a:pPr algn="just">
              <a:buNone/>
            </a:pPr>
            <a:endParaRPr lang="en-US" sz="2000" b="1" dirty="0">
              <a:latin typeface="Times New Roman" pitchFamily="18" charset="0"/>
              <a:cs typeface="Times New Roman" pitchFamily="18" charset="0"/>
            </a:endParaRPr>
          </a:p>
          <a:p>
            <a:pPr algn="just">
              <a:buNone/>
            </a:pP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Ep</a:t>
            </a:r>
            <a:r>
              <a:rPr lang="en-US" sz="2000" b="1" dirty="0">
                <a:latin typeface="Times New Roman" pitchFamily="18" charset="0"/>
                <a:cs typeface="Times New Roman" pitchFamily="18" charset="0"/>
              </a:rPr>
              <a:t>=  </a:t>
            </a:r>
          </a:p>
          <a:p>
            <a:pPr algn="just">
              <a:buNone/>
            </a:pPr>
            <a:endParaRPr lang="en-US" sz="2000" b="1" dirty="0">
              <a:latin typeface="Times New Roman" pitchFamily="18" charset="0"/>
              <a:cs typeface="Times New Roman" pitchFamily="18" charset="0"/>
            </a:endParaRPr>
          </a:p>
          <a:p>
            <a:pPr algn="just">
              <a:buNone/>
            </a:pPr>
            <a:r>
              <a:rPr lang="en-US" sz="2000" b="1" dirty="0">
                <a:latin typeface="Times New Roman" pitchFamily="18" charset="0"/>
                <a:cs typeface="Times New Roman" pitchFamily="18" charset="0"/>
              </a:rPr>
              <a:t>     Where,</a:t>
            </a:r>
          </a:p>
          <a:p>
            <a:pPr algn="just">
              <a:buNone/>
            </a:pPr>
            <a:r>
              <a:rPr lang="en-US" sz="2000" b="1" dirty="0">
                <a:latin typeface="Times New Roman" pitchFamily="18" charset="0"/>
                <a:cs typeface="Times New Roman" pitchFamily="18" charset="0"/>
              </a:rPr>
              <a:t>             </a:t>
            </a:r>
            <a:r>
              <a:rPr lang="en-US" sz="2000" b="1" dirty="0"/>
              <a:t>∆q= Change in quantity demanded of commodity x</a:t>
            </a:r>
          </a:p>
          <a:p>
            <a:pPr algn="just">
              <a:buNone/>
            </a:pPr>
            <a:r>
              <a:rPr lang="en-US" sz="2000" b="1" dirty="0"/>
              <a:t>             ∆p= Change in price of commodity x</a:t>
            </a:r>
          </a:p>
          <a:p>
            <a:pPr algn="just">
              <a:buNone/>
            </a:pPr>
            <a:r>
              <a:rPr lang="en-US" sz="2000" b="1" dirty="0">
                <a:latin typeface="Times New Roman" pitchFamily="18" charset="0"/>
                <a:cs typeface="Times New Roman" pitchFamily="18" charset="0"/>
              </a:rPr>
              <a:t>                p= </a:t>
            </a:r>
            <a:r>
              <a:rPr lang="en-US" sz="2000" b="1" dirty="0"/>
              <a:t>price of commodity x</a:t>
            </a:r>
          </a:p>
          <a:p>
            <a:pPr algn="just">
              <a:buNone/>
            </a:pPr>
            <a:r>
              <a:rPr lang="en-US" sz="2000" b="1" dirty="0">
                <a:latin typeface="Times New Roman" pitchFamily="18" charset="0"/>
                <a:cs typeface="Times New Roman" pitchFamily="18" charset="0"/>
              </a:rPr>
              <a:t>                q= </a:t>
            </a:r>
            <a:r>
              <a:rPr lang="en-US" sz="2000" b="1" dirty="0"/>
              <a:t>quantity demanded of commodity x</a:t>
            </a:r>
            <a:endParaRPr lang="en-US" sz="2000" b="1" dirty="0">
              <a:latin typeface="Times New Roman" pitchFamily="18" charset="0"/>
              <a:cs typeface="Times New Roman" pitchFamily="18" charset="0"/>
            </a:endParaRPr>
          </a:p>
          <a:p>
            <a:pPr algn="just">
              <a:buNone/>
            </a:pPr>
            <a:endParaRPr lang="en-US" sz="2000" dirty="0">
              <a:latin typeface="Times New Roman" pitchFamily="18" charset="0"/>
              <a:cs typeface="Times New Roman" pitchFamily="18" charset="0"/>
            </a:endParaRPr>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7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70" name="Picture 6"/>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505200" y="3352800"/>
            <a:ext cx="704850" cy="666750"/>
          </a:xfrm>
          <a:prstGeom prst="rect">
            <a:avLst/>
          </a:prstGeom>
          <a:noFill/>
        </p:spPr>
      </p:pic>
      <p:sp>
        <p:nvSpPr>
          <p:cNvPr id="3687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4577"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267200" y="2286000"/>
            <a:ext cx="3124200" cy="7620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a:latin typeface="Times New Roman" pitchFamily="18" charset="0"/>
                <a:cs typeface="Times New Roman" pitchFamily="18" charset="0"/>
              </a:rPr>
              <a:t>Types of Price Elasticity of demand</a:t>
            </a:r>
          </a:p>
        </p:txBody>
      </p:sp>
      <p:sp>
        <p:nvSpPr>
          <p:cNvPr id="3" name="Content Placeholder 2"/>
          <p:cNvSpPr>
            <a:spLocks noGrp="1"/>
          </p:cNvSpPr>
          <p:nvPr>
            <p:ph idx="1"/>
          </p:nvPr>
        </p:nvSpPr>
        <p:spPr/>
        <p:txBody>
          <a:bodyPr>
            <a:normAutofit lnSpcReduction="10000"/>
          </a:bodyPr>
          <a:lstStyle/>
          <a:p>
            <a:pPr marL="457200" indent="-457200" algn="just">
              <a:buClrTx/>
              <a:buSzPct val="100000"/>
              <a:buAutoNum type="arabicPeriod"/>
            </a:pPr>
            <a:r>
              <a:rPr lang="en-US" sz="2000" b="1" dirty="0">
                <a:latin typeface="Times New Roman" pitchFamily="18" charset="0"/>
                <a:cs typeface="Times New Roman" pitchFamily="18" charset="0"/>
              </a:rPr>
              <a:t>ELASTIC DEMAND:</a:t>
            </a:r>
            <a:r>
              <a:rPr lang="en-US" sz="2000" dirty="0">
                <a:latin typeface="Times New Roman" pitchFamily="18" charset="0"/>
                <a:cs typeface="Times New Roman" pitchFamily="18" charset="0"/>
              </a:rPr>
              <a:t>- </a:t>
            </a:r>
            <a:r>
              <a:rPr lang="en-US" sz="2000" dirty="0">
                <a:solidFill>
                  <a:srgbClr val="FF0000"/>
                </a:solidFill>
                <a:latin typeface="Times New Roman" pitchFamily="18" charset="0"/>
                <a:cs typeface="Times New Roman" pitchFamily="18" charset="0"/>
              </a:rPr>
              <a:t>a change in price, results in a greater than proportional change in the quantity demanded.</a:t>
            </a:r>
            <a:r>
              <a:rPr lang="en-US" sz="2000" dirty="0">
                <a:latin typeface="Times New Roman" pitchFamily="18" charset="0"/>
                <a:cs typeface="Times New Roman" pitchFamily="18" charset="0"/>
              </a:rPr>
              <a:t> </a:t>
            </a:r>
            <a:r>
              <a:rPr lang="en-US" sz="2000" b="1" dirty="0" err="1">
                <a:latin typeface="Times New Roman" pitchFamily="18" charset="0"/>
                <a:cs typeface="Times New Roman" pitchFamily="18" charset="0"/>
              </a:rPr>
              <a:t>Ep</a:t>
            </a:r>
            <a:r>
              <a:rPr lang="en-US" sz="2000" b="1" dirty="0">
                <a:latin typeface="Times New Roman" pitchFamily="18" charset="0"/>
                <a:cs typeface="Times New Roman" pitchFamily="18" charset="0"/>
              </a:rPr>
              <a:t>&gt;1</a:t>
            </a:r>
            <a:r>
              <a:rPr lang="en-US" sz="2000" dirty="0">
                <a:latin typeface="Times New Roman" pitchFamily="18" charset="0"/>
                <a:cs typeface="Times New Roman" pitchFamily="18" charset="0"/>
              </a:rPr>
              <a:t> </a:t>
            </a:r>
          </a:p>
          <a:p>
            <a:pPr marL="457200" indent="-457200" algn="just">
              <a:buClrTx/>
              <a:buSzPct val="100000"/>
              <a:buAutoNum type="arabicPeriod" startAt="2"/>
            </a:pPr>
            <a:endParaRPr lang="en-US" sz="2000" b="1" dirty="0">
              <a:latin typeface="Times New Roman" pitchFamily="18" charset="0"/>
              <a:cs typeface="Times New Roman" pitchFamily="18" charset="0"/>
            </a:endParaRPr>
          </a:p>
          <a:p>
            <a:pPr marL="457200" indent="-457200" algn="just">
              <a:buClrTx/>
              <a:buSzPct val="100000"/>
              <a:buAutoNum type="arabicPeriod" startAt="2"/>
            </a:pPr>
            <a:r>
              <a:rPr lang="en-US" sz="2000" b="1" dirty="0">
                <a:latin typeface="Times New Roman" pitchFamily="18" charset="0"/>
                <a:cs typeface="Times New Roman" pitchFamily="18" charset="0"/>
              </a:rPr>
              <a:t>INELASTIC DEMAND:- </a:t>
            </a:r>
            <a:r>
              <a:rPr lang="en-US" sz="2000" dirty="0">
                <a:solidFill>
                  <a:schemeClr val="bg2">
                    <a:lumMod val="25000"/>
                  </a:schemeClr>
                </a:solidFill>
                <a:latin typeface="Times New Roman" pitchFamily="18" charset="0"/>
                <a:cs typeface="Times New Roman" pitchFamily="18" charset="0"/>
              </a:rPr>
              <a:t>a change in price results in a less than proportional change.</a:t>
            </a:r>
            <a:r>
              <a:rPr lang="en-US" sz="2000" dirty="0">
                <a:latin typeface="Times New Roman" pitchFamily="18" charset="0"/>
                <a:cs typeface="Times New Roman" pitchFamily="18" charset="0"/>
              </a:rPr>
              <a:t> </a:t>
            </a:r>
            <a:r>
              <a:rPr lang="en-US" sz="2000" b="1" dirty="0" err="1">
                <a:latin typeface="Times New Roman" pitchFamily="18" charset="0"/>
                <a:cs typeface="Times New Roman" pitchFamily="18" charset="0"/>
              </a:rPr>
              <a:t>Ep</a:t>
            </a:r>
            <a:r>
              <a:rPr lang="en-US" sz="2000" b="1" dirty="0">
                <a:latin typeface="Times New Roman" pitchFamily="18" charset="0"/>
                <a:cs typeface="Times New Roman" pitchFamily="18" charset="0"/>
              </a:rPr>
              <a:t>&lt;1</a:t>
            </a:r>
          </a:p>
          <a:p>
            <a:pPr marL="457200" indent="-457200" algn="just">
              <a:buClrTx/>
              <a:buSzPct val="100000"/>
              <a:buAutoNum type="arabicPeriod" startAt="3"/>
            </a:pPr>
            <a:endParaRPr lang="en-US" sz="2000" b="1" dirty="0">
              <a:latin typeface="Times New Roman" pitchFamily="18" charset="0"/>
              <a:cs typeface="Times New Roman" pitchFamily="18" charset="0"/>
            </a:endParaRPr>
          </a:p>
          <a:p>
            <a:pPr marL="457200" indent="-457200" algn="just">
              <a:buClrTx/>
              <a:buSzPct val="100000"/>
              <a:buAutoNum type="arabicPeriod" startAt="3"/>
            </a:pPr>
            <a:r>
              <a:rPr lang="en-US" sz="2000" b="1" dirty="0">
                <a:latin typeface="Times New Roman" pitchFamily="18" charset="0"/>
                <a:cs typeface="Times New Roman" pitchFamily="18" charset="0"/>
              </a:rPr>
              <a:t>UNITARY ELASTIC DEMAND :- </a:t>
            </a:r>
            <a:r>
              <a:rPr lang="en-US" sz="2000" dirty="0">
                <a:solidFill>
                  <a:srgbClr val="0070C0"/>
                </a:solidFill>
                <a:latin typeface="Times New Roman" pitchFamily="18" charset="0"/>
                <a:cs typeface="Times New Roman" pitchFamily="18" charset="0"/>
              </a:rPr>
              <a:t>a change in price results in n equal proportional change.</a:t>
            </a:r>
            <a:r>
              <a:rPr lang="en-US" sz="2000" dirty="0">
                <a:latin typeface="Times New Roman" pitchFamily="18" charset="0"/>
                <a:cs typeface="Times New Roman" pitchFamily="18" charset="0"/>
              </a:rPr>
              <a:t> </a:t>
            </a:r>
            <a:r>
              <a:rPr lang="en-US" sz="2000" b="1" dirty="0" err="1">
                <a:latin typeface="Times New Roman" pitchFamily="18" charset="0"/>
                <a:cs typeface="Times New Roman" pitchFamily="18" charset="0"/>
              </a:rPr>
              <a:t>Ep</a:t>
            </a:r>
            <a:r>
              <a:rPr lang="en-US" sz="2000" b="1" dirty="0">
                <a:latin typeface="Times New Roman" pitchFamily="18" charset="0"/>
                <a:cs typeface="Times New Roman" pitchFamily="18" charset="0"/>
              </a:rPr>
              <a:t>=1</a:t>
            </a:r>
            <a:endParaRPr lang="en-US" sz="2000" dirty="0">
              <a:latin typeface="Times New Roman" pitchFamily="18" charset="0"/>
              <a:cs typeface="Times New Roman" pitchFamily="18" charset="0"/>
            </a:endParaRPr>
          </a:p>
          <a:p>
            <a:pPr marL="457200" indent="-457200" algn="just">
              <a:buClrTx/>
              <a:buSzPct val="100000"/>
              <a:buAutoNum type="arabicPeriod" startAt="3"/>
            </a:pPr>
            <a:endParaRPr lang="en-US" sz="2000" b="1" dirty="0">
              <a:latin typeface="Times New Roman" pitchFamily="18" charset="0"/>
              <a:cs typeface="Times New Roman" pitchFamily="18" charset="0"/>
            </a:endParaRPr>
          </a:p>
          <a:p>
            <a:pPr marL="457200" indent="-457200" algn="just">
              <a:buClrTx/>
              <a:buSzPct val="100000"/>
              <a:buAutoNum type="arabicPeriod" startAt="3"/>
            </a:pPr>
            <a:r>
              <a:rPr lang="en-US" sz="2000" b="1" dirty="0">
                <a:latin typeface="Times New Roman" pitchFamily="18" charset="0"/>
                <a:cs typeface="Times New Roman" pitchFamily="18" charset="0"/>
              </a:rPr>
              <a:t>PERFECTLY ELASTIC DEMAND :- </a:t>
            </a:r>
            <a:r>
              <a:rPr lang="en-US" sz="2000" dirty="0">
                <a:solidFill>
                  <a:srgbClr val="7030A0"/>
                </a:solidFill>
                <a:latin typeface="Times New Roman" pitchFamily="18" charset="0"/>
                <a:cs typeface="Times New Roman" pitchFamily="18" charset="0"/>
              </a:rPr>
              <a:t>demand changes even when price remains unchanged. </a:t>
            </a:r>
            <a:r>
              <a:rPr lang="en-US" sz="2000" b="1" dirty="0" err="1">
                <a:latin typeface="Times New Roman" pitchFamily="18" charset="0"/>
                <a:cs typeface="Times New Roman" pitchFamily="18" charset="0"/>
              </a:rPr>
              <a:t>Ep</a:t>
            </a:r>
            <a:r>
              <a:rPr lang="en-US" sz="2000" b="1"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marL="457200" indent="-457200" algn="just">
              <a:buClrTx/>
              <a:buSzPct val="100000"/>
              <a:buAutoNum type="arabicPeriod" startAt="3"/>
            </a:pPr>
            <a:endParaRPr lang="en-US" sz="2000" b="1" dirty="0">
              <a:latin typeface="Times New Roman" pitchFamily="18" charset="0"/>
              <a:cs typeface="Times New Roman" pitchFamily="18" charset="0"/>
            </a:endParaRPr>
          </a:p>
          <a:p>
            <a:pPr marL="457200" indent="-457200" algn="just">
              <a:buClrTx/>
              <a:buSzPct val="100000"/>
              <a:buAutoNum type="arabicPeriod" startAt="3"/>
            </a:pPr>
            <a:r>
              <a:rPr lang="en-US" sz="2000" b="1" dirty="0">
                <a:latin typeface="Times New Roman" pitchFamily="18" charset="0"/>
                <a:cs typeface="Times New Roman" pitchFamily="18" charset="0"/>
              </a:rPr>
              <a:t>PERFECTLY INELASTIC DEMAND ;- </a:t>
            </a:r>
            <a:r>
              <a:rPr lang="en-US" sz="2000" dirty="0">
                <a:solidFill>
                  <a:srgbClr val="C00000"/>
                </a:solidFill>
                <a:latin typeface="Times New Roman" pitchFamily="18" charset="0"/>
                <a:cs typeface="Times New Roman" pitchFamily="18" charset="0"/>
              </a:rPr>
              <a:t>change in price does not result in any change.</a:t>
            </a:r>
            <a:r>
              <a:rPr lang="en-US" sz="2000" dirty="0">
                <a:latin typeface="Times New Roman" pitchFamily="18" charset="0"/>
                <a:cs typeface="Times New Roman" pitchFamily="18" charset="0"/>
              </a:rPr>
              <a:t> </a:t>
            </a:r>
            <a:r>
              <a:rPr lang="en-US" sz="2000" b="1" dirty="0" err="1">
                <a:latin typeface="Times New Roman" pitchFamily="18" charset="0"/>
                <a:cs typeface="Times New Roman" pitchFamily="18" charset="0"/>
              </a:rPr>
              <a:t>Ep</a:t>
            </a:r>
            <a:r>
              <a:rPr lang="en-US" sz="2000" b="1" dirty="0">
                <a:latin typeface="Times New Roman" pitchFamily="18" charset="0"/>
                <a:cs typeface="Times New Roman" pitchFamily="18" charset="0"/>
              </a:rPr>
              <a:t>=0</a:t>
            </a:r>
          </a:p>
          <a:p>
            <a:pPr marL="457200" indent="-457200" algn="just">
              <a:buAutoNum type="arabicPeriod" startAt="2"/>
            </a:pPr>
            <a:endParaRPr lang="en-US" sz="20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Income elasticity of demand</a:t>
            </a:r>
            <a:endParaRPr lang="en-US" sz="3200" dirty="0"/>
          </a:p>
        </p:txBody>
      </p:sp>
      <p:sp>
        <p:nvSpPr>
          <p:cNvPr id="3" name="Content Placeholder 2"/>
          <p:cNvSpPr>
            <a:spLocks noGrp="1"/>
          </p:cNvSpPr>
          <p:nvPr>
            <p:ph idx="1"/>
          </p:nvPr>
        </p:nvSpPr>
        <p:spPr>
          <a:xfrm>
            <a:off x="304800" y="1554162"/>
            <a:ext cx="8686800" cy="4770438"/>
          </a:xfrm>
        </p:spPr>
        <p:txBody>
          <a:bodyPr>
            <a:normAutofit lnSpcReduction="10000"/>
          </a:bodyPr>
          <a:lstStyle/>
          <a:p>
            <a:pPr algn="just">
              <a:buNone/>
            </a:pPr>
            <a:r>
              <a:rPr lang="en-US" sz="2000" dirty="0">
                <a:latin typeface="Times New Roman" pitchFamily="18" charset="0"/>
                <a:cs typeface="Times New Roman" pitchFamily="18" charset="0"/>
              </a:rPr>
              <a:t>     </a:t>
            </a:r>
            <a:r>
              <a:rPr lang="en-US" sz="2000" dirty="0">
                <a:solidFill>
                  <a:srgbClr val="7030A0"/>
                </a:solidFill>
                <a:latin typeface="Times New Roman" pitchFamily="18" charset="0"/>
                <a:cs typeface="Times New Roman" pitchFamily="18" charset="0"/>
              </a:rPr>
              <a:t>The percentage change in quantity demanded due to percentage change in income is called income elasticity of demand. Income elasticity of demand measures the responsiveness of demand for a good to change in income of consumer.</a:t>
            </a:r>
          </a:p>
          <a:p>
            <a:pPr algn="just">
              <a:buNone/>
            </a:pPr>
            <a:endParaRPr lang="en-US" sz="2000" dirty="0">
              <a:latin typeface="Times New Roman" pitchFamily="18" charset="0"/>
              <a:cs typeface="Times New Roman" pitchFamily="18" charset="0"/>
            </a:endParaRPr>
          </a:p>
          <a:p>
            <a:pPr algn="just">
              <a:buNone/>
            </a:pPr>
            <a:r>
              <a:rPr lang="en-US" sz="2000" dirty="0">
                <a:latin typeface="Times New Roman" pitchFamily="18" charset="0"/>
                <a:cs typeface="Times New Roman" pitchFamily="18" charset="0"/>
              </a:rPr>
              <a:t>         Income Elasticity of Demand (</a:t>
            </a:r>
            <a:r>
              <a:rPr lang="en-US" sz="2000" dirty="0" err="1">
                <a:latin typeface="Times New Roman" pitchFamily="18" charset="0"/>
                <a:cs typeface="Times New Roman" pitchFamily="18" charset="0"/>
              </a:rPr>
              <a:t>Ey</a:t>
            </a:r>
            <a:r>
              <a:rPr lang="en-US" sz="2000" dirty="0">
                <a:latin typeface="Times New Roman" pitchFamily="18" charset="0"/>
                <a:cs typeface="Times New Roman" pitchFamily="18" charset="0"/>
              </a:rPr>
              <a:t>) =</a:t>
            </a:r>
          </a:p>
          <a:p>
            <a:pPr algn="just">
              <a:buNone/>
            </a:pPr>
            <a:endParaRPr lang="en-US" sz="2000" dirty="0">
              <a:latin typeface="Times New Roman" pitchFamily="18" charset="0"/>
              <a:cs typeface="Times New Roman" pitchFamily="18" charset="0"/>
            </a:endParaRPr>
          </a:p>
          <a:p>
            <a:pPr algn="just">
              <a:buNone/>
            </a:pPr>
            <a:endParaRPr lang="en-US" sz="2000" dirty="0">
              <a:latin typeface="Times New Roman" pitchFamily="18" charset="0"/>
              <a:cs typeface="Times New Roman" pitchFamily="18" charset="0"/>
            </a:endParaRPr>
          </a:p>
          <a:p>
            <a:pPr algn="just">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Ey</a:t>
            </a:r>
            <a:r>
              <a:rPr lang="en-US" sz="2000" dirty="0">
                <a:latin typeface="Times New Roman" pitchFamily="18" charset="0"/>
                <a:cs typeface="Times New Roman" pitchFamily="18" charset="0"/>
              </a:rPr>
              <a:t>=</a:t>
            </a:r>
          </a:p>
          <a:p>
            <a:pPr algn="just">
              <a:buNone/>
            </a:pPr>
            <a:r>
              <a:rPr lang="en-US" sz="2000" dirty="0">
                <a:latin typeface="Times New Roman" pitchFamily="18" charset="0"/>
                <a:cs typeface="Times New Roman" pitchFamily="18" charset="0"/>
              </a:rPr>
              <a:t>      Where,</a:t>
            </a:r>
          </a:p>
          <a:p>
            <a:pPr algn="just">
              <a:buNone/>
            </a:pPr>
            <a:r>
              <a:rPr lang="en-US" sz="2000" dirty="0">
                <a:latin typeface="Times New Roman" pitchFamily="18" charset="0"/>
                <a:cs typeface="Times New Roman" pitchFamily="18" charset="0"/>
              </a:rPr>
              <a:t>                </a:t>
            </a:r>
            <a:r>
              <a:rPr lang="en-US" sz="2000" b="1" dirty="0"/>
              <a:t>∆q= change in quantity demanded of commodity x</a:t>
            </a:r>
          </a:p>
          <a:p>
            <a:pPr algn="just">
              <a:buNone/>
            </a:pPr>
            <a:r>
              <a:rPr lang="en-US" sz="2000" b="1" dirty="0">
                <a:latin typeface="Times New Roman" pitchFamily="18" charset="0"/>
                <a:cs typeface="Times New Roman" pitchFamily="18" charset="0"/>
              </a:rPr>
              <a:t>                </a:t>
            </a:r>
            <a:r>
              <a:rPr lang="en-US" sz="2000" b="1" dirty="0"/>
              <a:t>∆y=  change in the income of  the consumer</a:t>
            </a:r>
          </a:p>
          <a:p>
            <a:pPr algn="just">
              <a:buNone/>
            </a:pPr>
            <a:r>
              <a:rPr lang="en-US" sz="2000" b="1" dirty="0">
                <a:latin typeface="Times New Roman" pitchFamily="18" charset="0"/>
                <a:cs typeface="Times New Roman" pitchFamily="18" charset="0"/>
              </a:rPr>
              <a:t>                   q= quantity demanded of commodity x</a:t>
            </a:r>
          </a:p>
          <a:p>
            <a:pPr algn="just">
              <a:buNone/>
            </a:pPr>
            <a:r>
              <a:rPr lang="en-US" sz="2000" b="1" dirty="0">
                <a:latin typeface="Times New Roman" pitchFamily="18" charset="0"/>
                <a:cs typeface="Times New Roman" pitchFamily="18" charset="0"/>
              </a:rPr>
              <a:t>                   y= income of the consumer</a:t>
            </a:r>
            <a:r>
              <a:rPr lang="en-US" sz="2000" dirty="0">
                <a:latin typeface="Times New Roman" pitchFamily="18" charset="0"/>
                <a:cs typeface="Times New Roman" pitchFamily="18" charset="0"/>
              </a:rPr>
              <a:t>                  </a:t>
            </a:r>
          </a:p>
        </p:txBody>
      </p:sp>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788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724400" y="2895600"/>
            <a:ext cx="4267200" cy="676275"/>
          </a:xfrm>
          <a:prstGeom prst="rect">
            <a:avLst/>
          </a:prstGeom>
          <a:noFill/>
        </p:spPr>
      </p:pic>
      <p:sp>
        <p:nvSpPr>
          <p:cNvPr id="378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7891"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667000" y="3886200"/>
            <a:ext cx="695325" cy="66675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000" dirty="0">
                <a:latin typeface="Times New Roman" pitchFamily="18" charset="0"/>
                <a:cs typeface="Times New Roman" pitchFamily="18" charset="0"/>
              </a:rPr>
              <a:t>Types of Income elasticity of demand</a:t>
            </a:r>
          </a:p>
        </p:txBody>
      </p:sp>
      <p:sp>
        <p:nvSpPr>
          <p:cNvPr id="3" name="Content Placeholder 2"/>
          <p:cNvSpPr>
            <a:spLocks noGrp="1"/>
          </p:cNvSpPr>
          <p:nvPr>
            <p:ph idx="1"/>
          </p:nvPr>
        </p:nvSpPr>
        <p:spPr/>
        <p:txBody>
          <a:bodyPr>
            <a:normAutofit/>
          </a:bodyPr>
          <a:lstStyle/>
          <a:p>
            <a:pPr algn="just">
              <a:buNone/>
            </a:pPr>
            <a:r>
              <a:rPr lang="en-US" sz="2000" b="1" dirty="0">
                <a:latin typeface="Times New Roman" pitchFamily="18" charset="0"/>
                <a:cs typeface="Times New Roman" pitchFamily="18" charset="0"/>
              </a:rPr>
              <a:t>1.   </a:t>
            </a:r>
            <a:r>
              <a:rPr lang="en-US" sz="2000" b="1" u="sng" dirty="0">
                <a:latin typeface="Times New Roman" pitchFamily="18" charset="0"/>
                <a:cs typeface="Times New Roman" pitchFamily="18" charset="0"/>
              </a:rPr>
              <a:t>POSITIVE INCOME ELASTICITY </a:t>
            </a:r>
          </a:p>
          <a:p>
            <a:pPr algn="just">
              <a:buNone/>
            </a:pPr>
            <a:r>
              <a:rPr lang="en-US" sz="2000" dirty="0">
                <a:latin typeface="Times New Roman" pitchFamily="18" charset="0"/>
                <a:cs typeface="Times New Roman" pitchFamily="18" charset="0"/>
              </a:rPr>
              <a:t>      </a:t>
            </a:r>
            <a:r>
              <a:rPr lang="en-US" sz="2000" dirty="0">
                <a:solidFill>
                  <a:srgbClr val="FF0000"/>
                </a:solidFill>
                <a:latin typeface="Times New Roman" pitchFamily="18" charset="0"/>
                <a:cs typeface="Times New Roman" pitchFamily="18" charset="0"/>
              </a:rPr>
              <a:t>A rise in income will cause a rise in demand , A fall in income will cause a fall in demand.  </a:t>
            </a:r>
            <a:r>
              <a:rPr lang="en-US" sz="2000" b="1" dirty="0" err="1">
                <a:latin typeface="Times New Roman" pitchFamily="18" charset="0"/>
                <a:cs typeface="Times New Roman" pitchFamily="18" charset="0"/>
              </a:rPr>
              <a:t>Ey</a:t>
            </a:r>
            <a:r>
              <a:rPr lang="en-US" sz="2000" b="1" dirty="0">
                <a:latin typeface="Times New Roman" pitchFamily="18" charset="0"/>
                <a:cs typeface="Times New Roman" pitchFamily="18" charset="0"/>
              </a:rPr>
              <a:t>&gt;0</a:t>
            </a:r>
          </a:p>
          <a:p>
            <a:pPr algn="just">
              <a:buNone/>
            </a:pPr>
            <a:endParaRPr lang="en-US" sz="2000" dirty="0">
              <a:latin typeface="Times New Roman" pitchFamily="18" charset="0"/>
              <a:cs typeface="Times New Roman" pitchFamily="18" charset="0"/>
            </a:endParaRPr>
          </a:p>
          <a:p>
            <a:pPr algn="just">
              <a:buNone/>
            </a:pPr>
            <a:r>
              <a:rPr lang="en-US" sz="2000" b="1" dirty="0">
                <a:latin typeface="Times New Roman" pitchFamily="18" charset="0"/>
                <a:cs typeface="Times New Roman" pitchFamily="18" charset="0"/>
              </a:rPr>
              <a:t>2.   </a:t>
            </a:r>
            <a:r>
              <a:rPr lang="en-US" sz="2000" b="1" u="sng" dirty="0">
                <a:latin typeface="Times New Roman" pitchFamily="18" charset="0"/>
                <a:cs typeface="Times New Roman" pitchFamily="18" charset="0"/>
              </a:rPr>
              <a:t>NEGATIVE INCOME ELASTICITY </a:t>
            </a:r>
          </a:p>
          <a:p>
            <a:pPr algn="just">
              <a:buNone/>
            </a:pPr>
            <a:r>
              <a:rPr lang="en-US" sz="2000" dirty="0">
                <a:latin typeface="Times New Roman" pitchFamily="18" charset="0"/>
                <a:cs typeface="Times New Roman" pitchFamily="18" charset="0"/>
              </a:rPr>
              <a:t>      </a:t>
            </a:r>
            <a:r>
              <a:rPr lang="en-US" sz="2000" dirty="0">
                <a:solidFill>
                  <a:srgbClr val="0070C0"/>
                </a:solidFill>
                <a:latin typeface="Times New Roman" pitchFamily="18" charset="0"/>
                <a:cs typeface="Times New Roman" pitchFamily="18" charset="0"/>
              </a:rPr>
              <a:t>An increase in income will result in a decrease in demand, A decrease in income will result in a rise in demand. (ex. Inferior good)</a:t>
            </a:r>
            <a:r>
              <a:rPr lang="en-US" sz="2000" dirty="0">
                <a:latin typeface="Times New Roman" pitchFamily="18" charset="0"/>
                <a:cs typeface="Times New Roman" pitchFamily="18" charset="0"/>
              </a:rPr>
              <a:t> </a:t>
            </a:r>
            <a:r>
              <a:rPr lang="en-US" sz="2000" b="1" dirty="0" err="1">
                <a:latin typeface="Times New Roman" pitchFamily="18" charset="0"/>
                <a:cs typeface="Times New Roman" pitchFamily="18" charset="0"/>
              </a:rPr>
              <a:t>Ey</a:t>
            </a:r>
            <a:r>
              <a:rPr lang="en-US" sz="2000" b="1" dirty="0">
                <a:latin typeface="Times New Roman" pitchFamily="18" charset="0"/>
                <a:cs typeface="Times New Roman" pitchFamily="18" charset="0"/>
              </a:rPr>
              <a:t>&lt;0</a:t>
            </a:r>
          </a:p>
          <a:p>
            <a:pPr algn="just">
              <a:buNone/>
            </a:pPr>
            <a:endParaRPr lang="en-US" sz="2000" dirty="0">
              <a:latin typeface="Times New Roman" pitchFamily="18" charset="0"/>
              <a:cs typeface="Times New Roman" pitchFamily="18" charset="0"/>
            </a:endParaRPr>
          </a:p>
          <a:p>
            <a:pPr algn="just">
              <a:buNone/>
            </a:pPr>
            <a:r>
              <a:rPr lang="en-US" sz="2000" b="1" dirty="0">
                <a:latin typeface="Times New Roman" pitchFamily="18" charset="0"/>
                <a:cs typeface="Times New Roman" pitchFamily="18" charset="0"/>
              </a:rPr>
              <a:t>3.   </a:t>
            </a:r>
            <a:r>
              <a:rPr lang="en-US" sz="2000" b="1" u="sng" dirty="0">
                <a:latin typeface="Times New Roman" pitchFamily="18" charset="0"/>
                <a:cs typeface="Times New Roman" pitchFamily="18" charset="0"/>
              </a:rPr>
              <a:t>ZERO INCOME ELASTICITIES </a:t>
            </a:r>
          </a:p>
          <a:p>
            <a:pPr algn="just">
              <a:buNone/>
            </a:pPr>
            <a:r>
              <a:rPr lang="en-US" sz="2000" dirty="0">
                <a:latin typeface="Times New Roman" pitchFamily="18" charset="0"/>
                <a:cs typeface="Times New Roman" pitchFamily="18" charset="0"/>
              </a:rPr>
              <a:t>      </a:t>
            </a:r>
            <a:r>
              <a:rPr lang="en-US" sz="2000" dirty="0">
                <a:solidFill>
                  <a:srgbClr val="C00000"/>
                </a:solidFill>
                <a:latin typeface="Times New Roman" pitchFamily="18" charset="0"/>
                <a:cs typeface="Times New Roman" pitchFamily="18" charset="0"/>
              </a:rPr>
              <a:t>This occurs when a change in income has NO effect on the demand for goods. (ex. A rise of 5% income will leave the Demand for salt unchanged).</a:t>
            </a:r>
            <a:r>
              <a:rPr lang="en-US" sz="2000" dirty="0">
                <a:latin typeface="Times New Roman" pitchFamily="18" charset="0"/>
                <a:cs typeface="Times New Roman" pitchFamily="18" charset="0"/>
              </a:rPr>
              <a:t> </a:t>
            </a:r>
            <a:r>
              <a:rPr lang="en-US" sz="2000" b="1" dirty="0" err="1">
                <a:latin typeface="Times New Roman" pitchFamily="18" charset="0"/>
                <a:cs typeface="Times New Roman" pitchFamily="18" charset="0"/>
              </a:rPr>
              <a:t>Ey</a:t>
            </a:r>
            <a:r>
              <a:rPr lang="en-US" sz="2000" b="1" dirty="0">
                <a:latin typeface="Times New Roman" pitchFamily="18" charset="0"/>
                <a:cs typeface="Times New Roman" pitchFamily="18" charset="0"/>
              </a:rPr>
              <a:t>=0</a:t>
            </a:r>
          </a:p>
          <a:p>
            <a:pPr algn="just">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Cross Elasticity of demand</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554162"/>
            <a:ext cx="8686800" cy="4999038"/>
          </a:xfrm>
        </p:spPr>
        <p:txBody>
          <a:bodyPr>
            <a:normAutofit lnSpcReduction="10000"/>
          </a:bodyPr>
          <a:lstStyle/>
          <a:p>
            <a:pPr algn="just">
              <a:buNone/>
            </a:pPr>
            <a:r>
              <a:rPr lang="en-US" dirty="0"/>
              <a:t>   </a:t>
            </a:r>
            <a:r>
              <a:rPr lang="en-US" sz="2000" dirty="0">
                <a:latin typeface="Times New Roman" pitchFamily="18" charset="0"/>
                <a:cs typeface="Times New Roman" pitchFamily="18" charset="0"/>
              </a:rPr>
              <a:t>There is </a:t>
            </a:r>
            <a:r>
              <a:rPr lang="en-US" sz="2000" b="1" dirty="0">
                <a:latin typeface="Times New Roman" pitchFamily="18" charset="0"/>
                <a:cs typeface="Times New Roman" pitchFamily="18" charset="0"/>
              </a:rPr>
              <a:t>cross elasticity of demand</a:t>
            </a:r>
            <a:r>
              <a:rPr lang="en-US" sz="2000" dirty="0">
                <a:latin typeface="Times New Roman" pitchFamily="18" charset="0"/>
                <a:cs typeface="Times New Roman" pitchFamily="18" charset="0"/>
              </a:rPr>
              <a:t> </a:t>
            </a:r>
            <a:r>
              <a:rPr lang="en-US" sz="2000" dirty="0">
                <a:solidFill>
                  <a:srgbClr val="7030A0"/>
                </a:solidFill>
                <a:latin typeface="Times New Roman" pitchFamily="18" charset="0"/>
                <a:cs typeface="Times New Roman" pitchFamily="18" charset="0"/>
              </a:rPr>
              <a:t>when demand for a commodity changes due to a change in the price of another related commodity. In fact cross elasticity of demand measures the change in demand of a commodity (say coffee) when the prices of another related commodity (say tea) changes by small amount. </a:t>
            </a:r>
          </a:p>
          <a:p>
            <a:pPr algn="just">
              <a:buNone/>
            </a:pPr>
            <a:r>
              <a:rPr lang="en-US" sz="2000" dirty="0">
                <a:latin typeface="Times New Roman" pitchFamily="18" charset="0"/>
                <a:cs typeface="Times New Roman" pitchFamily="18" charset="0"/>
              </a:rPr>
              <a:t>           </a:t>
            </a:r>
          </a:p>
          <a:p>
            <a:pPr algn="just">
              <a:buNone/>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Cross Elasticity of Demand (</a:t>
            </a:r>
            <a:r>
              <a:rPr lang="en-US" sz="2000" b="1" dirty="0" err="1">
                <a:latin typeface="Times New Roman" pitchFamily="18" charset="0"/>
                <a:cs typeface="Times New Roman" pitchFamily="18" charset="0"/>
              </a:rPr>
              <a:t>Ec</a:t>
            </a:r>
            <a:r>
              <a:rPr lang="en-US" sz="2000" b="1" dirty="0">
                <a:latin typeface="Times New Roman" pitchFamily="18" charset="0"/>
                <a:cs typeface="Times New Roman" pitchFamily="18" charset="0"/>
              </a:rPr>
              <a:t>)= </a:t>
            </a:r>
          </a:p>
          <a:p>
            <a:pPr algn="just">
              <a:buNone/>
            </a:pPr>
            <a:endParaRPr lang="en-US" sz="2000" b="1" dirty="0">
              <a:latin typeface="Times New Roman" pitchFamily="18" charset="0"/>
              <a:cs typeface="Times New Roman" pitchFamily="18" charset="0"/>
            </a:endParaRPr>
          </a:p>
          <a:p>
            <a:pPr algn="just">
              <a:buNone/>
            </a:pP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Ec</a:t>
            </a:r>
            <a:r>
              <a:rPr lang="en-US" sz="2000" b="1" dirty="0">
                <a:latin typeface="Times New Roman" pitchFamily="18" charset="0"/>
                <a:cs typeface="Times New Roman" pitchFamily="18" charset="0"/>
              </a:rPr>
              <a:t>= </a:t>
            </a:r>
          </a:p>
          <a:p>
            <a:pPr algn="just">
              <a:buNone/>
            </a:pPr>
            <a:r>
              <a:rPr lang="en-US" sz="2000" b="1" dirty="0">
                <a:latin typeface="Times New Roman" pitchFamily="18" charset="0"/>
                <a:cs typeface="Times New Roman" pitchFamily="18" charset="0"/>
              </a:rPr>
              <a:t>       Where,</a:t>
            </a:r>
          </a:p>
          <a:p>
            <a:pPr algn="just">
              <a:buNone/>
            </a:pP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qx</a:t>
            </a:r>
            <a:r>
              <a:rPr lang="en-US" sz="2000" b="1" dirty="0">
                <a:latin typeface="Times New Roman" pitchFamily="18" charset="0"/>
                <a:cs typeface="Times New Roman" pitchFamily="18" charset="0"/>
              </a:rPr>
              <a:t>= change in quantity demanded of commodity ‘</a:t>
            </a:r>
            <a:r>
              <a:rPr lang="en-US" sz="2000" b="1" i="1" dirty="0">
                <a:latin typeface="Times New Roman" pitchFamily="18" charset="0"/>
                <a:cs typeface="Times New Roman" pitchFamily="18" charset="0"/>
              </a:rPr>
              <a:t>x’</a:t>
            </a:r>
          </a:p>
          <a:p>
            <a:pPr algn="just">
              <a:buNone/>
            </a:pP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px</a:t>
            </a:r>
            <a:r>
              <a:rPr lang="en-US" sz="2000" b="1" dirty="0">
                <a:latin typeface="Times New Roman" pitchFamily="18" charset="0"/>
                <a:cs typeface="Times New Roman" pitchFamily="18" charset="0"/>
              </a:rPr>
              <a:t> = change in Price of related commodity ‘</a:t>
            </a:r>
            <a:r>
              <a:rPr lang="en-US" sz="2000" b="1" i="1" dirty="0">
                <a:latin typeface="Times New Roman" pitchFamily="18" charset="0"/>
                <a:cs typeface="Times New Roman" pitchFamily="18" charset="0"/>
              </a:rPr>
              <a:t>y’</a:t>
            </a:r>
            <a:endParaRPr lang="en-US" sz="2000" i="1" dirty="0">
              <a:latin typeface="Times New Roman" pitchFamily="18" charset="0"/>
              <a:cs typeface="Times New Roman" pitchFamily="18" charset="0"/>
            </a:endParaRPr>
          </a:p>
          <a:p>
            <a:pPr algn="just">
              <a:buNone/>
            </a:pPr>
            <a:r>
              <a:rPr lang="en-US" sz="2000" dirty="0">
                <a:latin typeface="Times New Roman" pitchFamily="18" charset="0"/>
                <a:cs typeface="Times New Roman" pitchFamily="18" charset="0"/>
              </a:rPr>
              <a:t>                   </a:t>
            </a:r>
            <a:r>
              <a:rPr lang="en-US" sz="2000" b="1" dirty="0" err="1">
                <a:latin typeface="Times New Roman" pitchFamily="18" charset="0"/>
                <a:cs typeface="Times New Roman" pitchFamily="18" charset="0"/>
              </a:rPr>
              <a:t>qx</a:t>
            </a:r>
            <a:r>
              <a:rPr lang="en-US" sz="2000" b="1" dirty="0">
                <a:latin typeface="Times New Roman" pitchFamily="18" charset="0"/>
                <a:cs typeface="Times New Roman" pitchFamily="18" charset="0"/>
              </a:rPr>
              <a:t> = quantity demanded of commodity </a:t>
            </a:r>
            <a:r>
              <a:rPr lang="en-US" sz="2000" b="1" i="1" dirty="0">
                <a:latin typeface="Times New Roman" pitchFamily="18" charset="0"/>
                <a:cs typeface="Times New Roman" pitchFamily="18" charset="0"/>
              </a:rPr>
              <a:t>‘x’</a:t>
            </a:r>
          </a:p>
          <a:p>
            <a:pPr algn="just">
              <a:buNone/>
            </a:pP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px</a:t>
            </a:r>
            <a:r>
              <a:rPr lang="en-US" sz="2000" b="1" dirty="0">
                <a:latin typeface="Times New Roman" pitchFamily="18" charset="0"/>
                <a:cs typeface="Times New Roman" pitchFamily="18" charset="0"/>
              </a:rPr>
              <a:t> = Price of related goods ‘y’ (substitute or complementary goods) </a:t>
            </a:r>
          </a:p>
        </p:txBody>
      </p:sp>
      <p:sp>
        <p:nvSpPr>
          <p:cNvPr id="399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99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9939"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495800" y="3352800"/>
            <a:ext cx="4429125" cy="676275"/>
          </a:xfrm>
          <a:prstGeom prst="rect">
            <a:avLst/>
          </a:prstGeom>
          <a:noFill/>
        </p:spPr>
      </p:pic>
      <p:sp>
        <p:nvSpPr>
          <p:cNvPr id="3994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9941"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276600" y="4038600"/>
            <a:ext cx="1009650" cy="66675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latin typeface="Times New Roman" pitchFamily="18" charset="0"/>
                <a:cs typeface="Times New Roman" pitchFamily="18" charset="0"/>
              </a:rPr>
              <a:t>Types of Cross Elasticity of demand</a:t>
            </a:r>
          </a:p>
        </p:txBody>
      </p:sp>
      <p:sp>
        <p:nvSpPr>
          <p:cNvPr id="3" name="Content Placeholder 2"/>
          <p:cNvSpPr>
            <a:spLocks noGrp="1"/>
          </p:cNvSpPr>
          <p:nvPr>
            <p:ph idx="1"/>
          </p:nvPr>
        </p:nvSpPr>
        <p:spPr/>
        <p:txBody>
          <a:bodyPr/>
          <a:lstStyle/>
          <a:p>
            <a:pPr marL="514350" indent="-514350" algn="just">
              <a:buClrTx/>
              <a:buSzPct val="100000"/>
              <a:buAutoNum type="arabicPeriod"/>
            </a:pPr>
            <a:r>
              <a:rPr lang="en-US" sz="2000" b="1" u="sng" dirty="0">
                <a:latin typeface="Times New Roman" pitchFamily="18" charset="0"/>
                <a:cs typeface="Times New Roman" pitchFamily="18" charset="0"/>
              </a:rPr>
              <a:t>Positive Cross Elasticity of Demand</a:t>
            </a:r>
          </a:p>
          <a:p>
            <a:pPr marL="514350" indent="-514350" algn="just">
              <a:buClrTx/>
              <a:buSzPct val="100000"/>
              <a:buNone/>
            </a:pPr>
            <a:r>
              <a:rPr lang="en-US" sz="2000" dirty="0">
                <a:latin typeface="Times New Roman" pitchFamily="18" charset="0"/>
                <a:cs typeface="Times New Roman" pitchFamily="18" charset="0"/>
              </a:rPr>
              <a:t>        </a:t>
            </a:r>
            <a:r>
              <a:rPr lang="en-US" sz="2000" dirty="0">
                <a:solidFill>
                  <a:srgbClr val="7030A0"/>
                </a:solidFill>
                <a:latin typeface="Times New Roman" pitchFamily="18" charset="0"/>
                <a:cs typeface="Times New Roman" pitchFamily="18" charset="0"/>
              </a:rPr>
              <a:t>Implies that the cross elasticity of demand would be positive when increase in the price of one good (Y) causes increase in the demand for the other good (X). In simple terms, cross elasticity would be positive for substitutes. (ex. Tea and coffee). </a:t>
            </a:r>
            <a:r>
              <a:rPr lang="en-US" sz="2000" b="1" dirty="0" err="1">
                <a:solidFill>
                  <a:schemeClr val="tx1"/>
                </a:solidFill>
                <a:latin typeface="Times New Roman" pitchFamily="18" charset="0"/>
                <a:cs typeface="Times New Roman" pitchFamily="18" charset="0"/>
              </a:rPr>
              <a:t>Ec</a:t>
            </a:r>
            <a:r>
              <a:rPr lang="en-US" sz="2000" b="1" dirty="0">
                <a:solidFill>
                  <a:schemeClr val="tx1"/>
                </a:solidFill>
                <a:latin typeface="Times New Roman" pitchFamily="18" charset="0"/>
                <a:cs typeface="Times New Roman" pitchFamily="18" charset="0"/>
              </a:rPr>
              <a:t>&gt;0 </a:t>
            </a:r>
          </a:p>
          <a:p>
            <a:pPr marL="514350" indent="-514350" algn="just">
              <a:buClrTx/>
              <a:buSzPct val="100000"/>
              <a:buNone/>
            </a:pPr>
            <a:endParaRPr lang="en-US" sz="2000" b="1" dirty="0">
              <a:latin typeface="Times New Roman" pitchFamily="18" charset="0"/>
              <a:cs typeface="Times New Roman" pitchFamily="18" charset="0"/>
            </a:endParaRPr>
          </a:p>
          <a:p>
            <a:pPr marL="457200" indent="-457200" algn="just" fontAlgn="base">
              <a:buClrTx/>
              <a:buSzPct val="100000"/>
              <a:buAutoNum type="arabicPeriod" startAt="2"/>
            </a:pPr>
            <a:r>
              <a:rPr lang="en-US" sz="2000" b="1" u="sng" dirty="0">
                <a:latin typeface="Times New Roman" pitchFamily="18" charset="0"/>
                <a:cs typeface="Times New Roman" pitchFamily="18" charset="0"/>
              </a:rPr>
              <a:t>Negative Cross Elasticity of Demand</a:t>
            </a:r>
            <a:endParaRPr lang="en-US" sz="2000" b="1" dirty="0">
              <a:latin typeface="Times New Roman" pitchFamily="18" charset="0"/>
              <a:cs typeface="Times New Roman" pitchFamily="18" charset="0"/>
            </a:endParaRPr>
          </a:p>
          <a:p>
            <a:pPr marL="457200" indent="-457200" algn="just" fontAlgn="base">
              <a:buClrTx/>
              <a:buSzPct val="100000"/>
              <a:buNone/>
            </a:pPr>
            <a:r>
              <a:rPr lang="en-US" sz="2000" b="1" dirty="0">
                <a:solidFill>
                  <a:srgbClr val="002060"/>
                </a:solidFill>
                <a:latin typeface="Times New Roman" pitchFamily="18" charset="0"/>
                <a:cs typeface="Times New Roman" pitchFamily="18" charset="0"/>
              </a:rPr>
              <a:t>       </a:t>
            </a:r>
            <a:r>
              <a:rPr lang="en-US" sz="2000" dirty="0">
                <a:solidFill>
                  <a:srgbClr val="002060"/>
                </a:solidFill>
                <a:latin typeface="Times New Roman" pitchFamily="18" charset="0"/>
                <a:cs typeface="Times New Roman" pitchFamily="18" charset="0"/>
              </a:rPr>
              <a:t>Refers to a situation when the rise in the price of one good (Y) reduces the demand for the other good (X). The cross elasticity of demand would be negative for complementary goods. (ex. Pen and Ink) </a:t>
            </a:r>
            <a:r>
              <a:rPr lang="en-US" sz="2000" b="1" dirty="0" err="1">
                <a:solidFill>
                  <a:schemeClr val="tx1"/>
                </a:solidFill>
                <a:latin typeface="Times New Roman" pitchFamily="18" charset="0"/>
                <a:cs typeface="Times New Roman" pitchFamily="18" charset="0"/>
              </a:rPr>
              <a:t>Ec</a:t>
            </a:r>
            <a:r>
              <a:rPr lang="en-US" sz="2000" b="1" dirty="0">
                <a:solidFill>
                  <a:schemeClr val="tx1"/>
                </a:solidFill>
                <a:latin typeface="Times New Roman" pitchFamily="18" charset="0"/>
                <a:cs typeface="Times New Roman" pitchFamily="18" charset="0"/>
              </a:rPr>
              <a:t>&lt;0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381000"/>
            <a:ext cx="8686800" cy="762000"/>
          </a:xfrm>
        </p:spPr>
        <p:txBody>
          <a:bodyPr>
            <a:normAutofit/>
          </a:bodyPr>
          <a:lstStyle/>
          <a:p>
            <a:pPr algn="ctr"/>
            <a:r>
              <a:rPr lang="en-US" sz="4400" b="1" u="sng" dirty="0">
                <a:latin typeface="Times New Roman" pitchFamily="18" charset="0"/>
                <a:cs typeface="Times New Roman" pitchFamily="18" charset="0"/>
              </a:rPr>
              <a:t>Demand </a:t>
            </a:r>
          </a:p>
        </p:txBody>
      </p:sp>
      <p:sp>
        <p:nvSpPr>
          <p:cNvPr id="5" name="Content Placeholder 4"/>
          <p:cNvSpPr>
            <a:spLocks noGrp="1"/>
          </p:cNvSpPr>
          <p:nvPr>
            <p:ph idx="1"/>
          </p:nvPr>
        </p:nvSpPr>
        <p:spPr>
          <a:scene3d>
            <a:camera prst="orthographicFront"/>
            <a:lightRig rig="threePt" dir="t"/>
          </a:scene3d>
          <a:sp3d>
            <a:bevelB prst="relaxedInset"/>
          </a:sp3d>
        </p:spPr>
        <p:txBody>
          <a:bodyPr>
            <a:normAutofit/>
          </a:bodyPr>
          <a:lstStyle/>
          <a:p>
            <a:pPr algn="just"/>
            <a:r>
              <a:rPr lang="en-US" sz="2000" dirty="0">
                <a:solidFill>
                  <a:srgbClr val="FF0000"/>
                </a:solidFill>
                <a:latin typeface="Times New Roman" pitchFamily="18" charset="0"/>
                <a:cs typeface="Times New Roman" pitchFamily="18" charset="0"/>
              </a:rPr>
              <a:t>Demand refers to the willingness and ability of consumers to purchase a given quantity of a good or service at a given price, at a point of time and at given place.</a:t>
            </a:r>
          </a:p>
          <a:p>
            <a:pPr algn="just"/>
            <a:endParaRPr lang="en-US" sz="2000" dirty="0">
              <a:latin typeface="Times New Roman" pitchFamily="18" charset="0"/>
              <a:cs typeface="Times New Roman" pitchFamily="18" charset="0"/>
            </a:endParaRPr>
          </a:p>
          <a:p>
            <a:pPr algn="just"/>
            <a:r>
              <a:rPr lang="en-US" sz="2000" dirty="0">
                <a:solidFill>
                  <a:srgbClr val="002060"/>
                </a:solidFill>
                <a:latin typeface="Times New Roman" pitchFamily="18" charset="0"/>
                <a:cs typeface="Times New Roman" pitchFamily="18" charset="0"/>
              </a:rPr>
              <a:t>In economics, demand is formally defined as ‘effective’ demand meaning that it is a consumer want or a need supported by an ability to pay – namely a budget derived from disposable income. Income provides individuals with a purchasing power which they exercise in a market through effective demand.</a:t>
            </a:r>
          </a:p>
          <a:p>
            <a:pPr>
              <a:buNone/>
            </a:pPr>
            <a:endParaRPr lang="en-US"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990600" y="4191000"/>
          <a:ext cx="7391400" cy="2177331"/>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0000"/>
                    </a:ext>
                  </a:extLst>
                </a:gridCol>
                <a:gridCol w="1847850">
                  <a:extLst>
                    <a:ext uri="{9D8B030D-6E8A-4147-A177-3AD203B41FA5}">
                      <a16:colId xmlns:a16="http://schemas.microsoft.com/office/drawing/2014/main" val="20001"/>
                    </a:ext>
                  </a:extLst>
                </a:gridCol>
                <a:gridCol w="1847850">
                  <a:extLst>
                    <a:ext uri="{9D8B030D-6E8A-4147-A177-3AD203B41FA5}">
                      <a16:colId xmlns:a16="http://schemas.microsoft.com/office/drawing/2014/main" val="20002"/>
                    </a:ext>
                  </a:extLst>
                </a:gridCol>
                <a:gridCol w="1847850">
                  <a:extLst>
                    <a:ext uri="{9D8B030D-6E8A-4147-A177-3AD203B41FA5}">
                      <a16:colId xmlns:a16="http://schemas.microsoft.com/office/drawing/2014/main" val="20003"/>
                    </a:ext>
                  </a:extLst>
                </a:gridCol>
              </a:tblGrid>
              <a:tr h="779228">
                <a:tc>
                  <a:txBody>
                    <a:bodyPr/>
                    <a:lstStyle/>
                    <a:p>
                      <a:r>
                        <a:rPr lang="en-US" sz="2400" dirty="0">
                          <a:solidFill>
                            <a:schemeClr val="accent1">
                              <a:lumMod val="75000"/>
                            </a:schemeClr>
                          </a:solidFill>
                        </a:rPr>
                        <a:t>Wish to buy </a:t>
                      </a:r>
                    </a:p>
                  </a:txBody>
                  <a:tcPr>
                    <a:noFill/>
                  </a:tcPr>
                </a:tc>
                <a:tc>
                  <a:txBody>
                    <a:bodyPr/>
                    <a:lstStyle/>
                    <a:p>
                      <a:r>
                        <a:rPr lang="en-US" sz="2400" dirty="0">
                          <a:solidFill>
                            <a:schemeClr val="accent1">
                              <a:lumMod val="75000"/>
                            </a:schemeClr>
                          </a:solidFill>
                        </a:rPr>
                        <a:t>Willingness to pay</a:t>
                      </a:r>
                    </a:p>
                  </a:txBody>
                  <a:tcPr>
                    <a:noFill/>
                  </a:tcPr>
                </a:tc>
                <a:tc>
                  <a:txBody>
                    <a:bodyPr/>
                    <a:lstStyle/>
                    <a:p>
                      <a:r>
                        <a:rPr lang="en-US" sz="2400" dirty="0">
                          <a:solidFill>
                            <a:schemeClr val="accent1">
                              <a:lumMod val="75000"/>
                            </a:schemeClr>
                          </a:solidFill>
                        </a:rPr>
                        <a:t>Ability to pay</a:t>
                      </a:r>
                    </a:p>
                  </a:txBody>
                  <a:tcPr>
                    <a:noFill/>
                  </a:tcPr>
                </a:tc>
                <a:tc>
                  <a:txBody>
                    <a:bodyPr/>
                    <a:lstStyle/>
                    <a:p>
                      <a:r>
                        <a:rPr lang="en-US" sz="2400" dirty="0">
                          <a:solidFill>
                            <a:schemeClr val="accent1">
                              <a:lumMod val="75000"/>
                            </a:schemeClr>
                          </a:solidFill>
                        </a:rPr>
                        <a:t>=Demand</a:t>
                      </a:r>
                    </a:p>
                  </a:txBody>
                  <a:tcPr>
                    <a:noFill/>
                  </a:tcPr>
                </a:tc>
                <a:extLst>
                  <a:ext uri="{0D108BD9-81ED-4DB2-BD59-A6C34878D82A}">
                    <a16:rowId xmlns:a16="http://schemas.microsoft.com/office/drawing/2014/main" val="10000"/>
                  </a:ext>
                </a:extLst>
              </a:tr>
              <a:tr h="451457">
                <a:tc>
                  <a:txBody>
                    <a:bodyPr/>
                    <a:lstStyle/>
                    <a:p>
                      <a:r>
                        <a:rPr lang="en-US" b="1" dirty="0">
                          <a:solidFill>
                            <a:srgbClr val="7030A0"/>
                          </a:solidFill>
                        </a:rPr>
                        <a:t>yes</a:t>
                      </a:r>
                    </a:p>
                  </a:txBody>
                  <a:tcPr>
                    <a:noFill/>
                  </a:tcPr>
                </a:tc>
                <a:tc>
                  <a:txBody>
                    <a:bodyPr/>
                    <a:lstStyle/>
                    <a:p>
                      <a:r>
                        <a:rPr lang="en-US" b="1" dirty="0">
                          <a:solidFill>
                            <a:srgbClr val="7030A0"/>
                          </a:solidFill>
                        </a:rPr>
                        <a:t>No </a:t>
                      </a:r>
                    </a:p>
                  </a:txBody>
                  <a:tcPr>
                    <a:noFill/>
                  </a:tcPr>
                </a:tc>
                <a:tc>
                  <a:txBody>
                    <a:bodyPr/>
                    <a:lstStyle/>
                    <a:p>
                      <a:r>
                        <a:rPr lang="en-US" b="1" dirty="0">
                          <a:solidFill>
                            <a:srgbClr val="7030A0"/>
                          </a:solidFill>
                        </a:rPr>
                        <a:t>No </a:t>
                      </a:r>
                    </a:p>
                  </a:txBody>
                  <a:tcPr>
                    <a:noFill/>
                  </a:tcPr>
                </a:tc>
                <a:tc>
                  <a:txBody>
                    <a:bodyPr/>
                    <a:lstStyle/>
                    <a:p>
                      <a:r>
                        <a:rPr lang="en-US" b="1" dirty="0">
                          <a:solidFill>
                            <a:srgbClr val="7030A0"/>
                          </a:solidFill>
                        </a:rPr>
                        <a:t>No </a:t>
                      </a:r>
                    </a:p>
                  </a:txBody>
                  <a:tcPr>
                    <a:noFill/>
                  </a:tcPr>
                </a:tc>
                <a:extLst>
                  <a:ext uri="{0D108BD9-81ED-4DB2-BD59-A6C34878D82A}">
                    <a16:rowId xmlns:a16="http://schemas.microsoft.com/office/drawing/2014/main" val="10001"/>
                  </a:ext>
                </a:extLst>
              </a:tr>
              <a:tr h="451457">
                <a:tc>
                  <a:txBody>
                    <a:bodyPr/>
                    <a:lstStyle/>
                    <a:p>
                      <a:r>
                        <a:rPr lang="en-US" b="1" dirty="0">
                          <a:solidFill>
                            <a:srgbClr val="7030A0"/>
                          </a:solidFill>
                        </a:rPr>
                        <a:t>Yes </a:t>
                      </a:r>
                    </a:p>
                  </a:txBody>
                  <a:tcPr>
                    <a:noFill/>
                  </a:tcPr>
                </a:tc>
                <a:tc>
                  <a:txBody>
                    <a:bodyPr/>
                    <a:lstStyle/>
                    <a:p>
                      <a:r>
                        <a:rPr lang="en-US" b="1" dirty="0">
                          <a:solidFill>
                            <a:srgbClr val="7030A0"/>
                          </a:solidFill>
                        </a:rPr>
                        <a:t>Yes</a:t>
                      </a:r>
                      <a:r>
                        <a:rPr lang="en-US" b="1" baseline="0" dirty="0">
                          <a:solidFill>
                            <a:srgbClr val="7030A0"/>
                          </a:solidFill>
                        </a:rPr>
                        <a:t> </a:t>
                      </a:r>
                      <a:endParaRPr lang="en-US" b="1" dirty="0">
                        <a:solidFill>
                          <a:srgbClr val="7030A0"/>
                        </a:solidFill>
                      </a:endParaRPr>
                    </a:p>
                  </a:txBody>
                  <a:tcPr>
                    <a:noFill/>
                  </a:tcPr>
                </a:tc>
                <a:tc>
                  <a:txBody>
                    <a:bodyPr/>
                    <a:lstStyle/>
                    <a:p>
                      <a:r>
                        <a:rPr lang="en-US" b="1" dirty="0">
                          <a:solidFill>
                            <a:srgbClr val="7030A0"/>
                          </a:solidFill>
                        </a:rPr>
                        <a:t>No </a:t>
                      </a:r>
                    </a:p>
                  </a:txBody>
                  <a:tcPr>
                    <a:noFill/>
                  </a:tcPr>
                </a:tc>
                <a:tc>
                  <a:txBody>
                    <a:bodyPr/>
                    <a:lstStyle/>
                    <a:p>
                      <a:r>
                        <a:rPr lang="en-US" b="1" dirty="0">
                          <a:solidFill>
                            <a:srgbClr val="7030A0"/>
                          </a:solidFill>
                        </a:rPr>
                        <a:t>No </a:t>
                      </a:r>
                    </a:p>
                  </a:txBody>
                  <a:tcPr>
                    <a:noFill/>
                  </a:tcPr>
                </a:tc>
                <a:extLst>
                  <a:ext uri="{0D108BD9-81ED-4DB2-BD59-A6C34878D82A}">
                    <a16:rowId xmlns:a16="http://schemas.microsoft.com/office/drawing/2014/main" val="10002"/>
                  </a:ext>
                </a:extLst>
              </a:tr>
              <a:tr h="451457">
                <a:tc>
                  <a:txBody>
                    <a:bodyPr/>
                    <a:lstStyle/>
                    <a:p>
                      <a:r>
                        <a:rPr lang="en-US" b="1" dirty="0">
                          <a:solidFill>
                            <a:srgbClr val="7030A0"/>
                          </a:solidFill>
                        </a:rPr>
                        <a:t>Yes </a:t>
                      </a:r>
                    </a:p>
                  </a:txBody>
                  <a:tcPr>
                    <a:noFill/>
                  </a:tcPr>
                </a:tc>
                <a:tc>
                  <a:txBody>
                    <a:bodyPr/>
                    <a:lstStyle/>
                    <a:p>
                      <a:r>
                        <a:rPr lang="en-US" b="1" dirty="0">
                          <a:solidFill>
                            <a:srgbClr val="7030A0"/>
                          </a:solidFill>
                        </a:rPr>
                        <a:t>Yes </a:t>
                      </a:r>
                    </a:p>
                  </a:txBody>
                  <a:tcPr>
                    <a:noFill/>
                  </a:tcPr>
                </a:tc>
                <a:tc>
                  <a:txBody>
                    <a:bodyPr/>
                    <a:lstStyle/>
                    <a:p>
                      <a:r>
                        <a:rPr lang="en-US" b="1" dirty="0">
                          <a:solidFill>
                            <a:srgbClr val="7030A0"/>
                          </a:solidFill>
                        </a:rPr>
                        <a:t>Yes </a:t>
                      </a:r>
                    </a:p>
                  </a:txBody>
                  <a:tcPr>
                    <a:noFill/>
                  </a:tcPr>
                </a:tc>
                <a:tc>
                  <a:txBody>
                    <a:bodyPr/>
                    <a:lstStyle/>
                    <a:p>
                      <a:r>
                        <a:rPr lang="en-US" b="1" dirty="0">
                          <a:solidFill>
                            <a:srgbClr val="7030A0"/>
                          </a:solidFill>
                        </a:rPr>
                        <a:t>Yes </a:t>
                      </a:r>
                    </a:p>
                  </a:txBody>
                  <a:tcP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838200"/>
          </a:xfrm>
        </p:spPr>
        <p:txBody>
          <a:bodyPr>
            <a:noAutofit/>
          </a:bodyPr>
          <a:lstStyle/>
          <a:p>
            <a:r>
              <a:rPr lang="en-US" sz="3200" b="1" dirty="0">
                <a:latin typeface="Times New Roman" pitchFamily="18" charset="0"/>
                <a:cs typeface="Times New Roman" pitchFamily="18" charset="0"/>
              </a:rPr>
              <a:t>Use of elasticity of demand in </a:t>
            </a:r>
            <a:r>
              <a:rPr lang="en-US" sz="3200" b="1" dirty="0" err="1">
                <a:latin typeface="Times New Roman" pitchFamily="18" charset="0"/>
                <a:cs typeface="Times New Roman" pitchFamily="18" charset="0"/>
              </a:rPr>
              <a:t>mangerial</a:t>
            </a:r>
            <a:r>
              <a:rPr lang="en-US" sz="3200" b="1" dirty="0">
                <a:latin typeface="Times New Roman" pitchFamily="18" charset="0"/>
                <a:cs typeface="Times New Roman" pitchFamily="18" charset="0"/>
              </a:rPr>
              <a:t> decisions</a:t>
            </a:r>
          </a:p>
        </p:txBody>
      </p:sp>
      <p:sp>
        <p:nvSpPr>
          <p:cNvPr id="3" name="Content Placeholder 2"/>
          <p:cNvSpPr>
            <a:spLocks noGrp="1"/>
          </p:cNvSpPr>
          <p:nvPr>
            <p:ph idx="1"/>
          </p:nvPr>
        </p:nvSpPr>
        <p:spPr/>
        <p:txBody>
          <a:bodyPr>
            <a:normAutofit/>
          </a:bodyPr>
          <a:lstStyle/>
          <a:p>
            <a:pPr marL="457200" indent="-457200" algn="just">
              <a:buClrTx/>
              <a:buSzPct val="100000"/>
              <a:buFont typeface="+mj-lt"/>
              <a:buAutoNum type="arabicPeriod"/>
            </a:pPr>
            <a:r>
              <a:rPr lang="en-US" sz="2000" b="1" u="sng" dirty="0">
                <a:latin typeface="Times New Roman" pitchFamily="18" charset="0"/>
                <a:cs typeface="Times New Roman" pitchFamily="18" charset="0"/>
              </a:rPr>
              <a:t>Price Discrimination:- </a:t>
            </a:r>
            <a:r>
              <a:rPr lang="en-US" sz="2000" dirty="0">
                <a:solidFill>
                  <a:srgbClr val="7030A0"/>
                </a:solidFill>
                <a:latin typeface="Times New Roman" pitchFamily="18" charset="0"/>
                <a:cs typeface="Times New Roman" pitchFamily="18" charset="0"/>
              </a:rPr>
              <a:t>A monopolist adopts a price discrimination policy only when the elasticity of demand of different consumers or sub-markets is different. Consumers whose demand is inelastic can be charged a higher price than those with more elastic demand.</a:t>
            </a:r>
          </a:p>
          <a:p>
            <a:pPr marL="457200" indent="-457200" algn="just">
              <a:buClrTx/>
              <a:buSzPct val="100000"/>
              <a:buFont typeface="+mj-lt"/>
              <a:buAutoNum type="arabicPeriod"/>
            </a:pPr>
            <a:endParaRPr lang="en-US" sz="2000" b="1" u="sng" dirty="0">
              <a:latin typeface="Times New Roman" pitchFamily="18" charset="0"/>
              <a:cs typeface="Times New Roman" pitchFamily="18" charset="0"/>
            </a:endParaRPr>
          </a:p>
          <a:p>
            <a:pPr marL="457200" indent="-457200" algn="just">
              <a:buClrTx/>
              <a:buSzPct val="100000"/>
              <a:buFont typeface="+mj-lt"/>
              <a:buAutoNum type="arabicPeriod"/>
            </a:pPr>
            <a:r>
              <a:rPr lang="en-US" sz="2000" b="1" u="sng" dirty="0">
                <a:latin typeface="Times New Roman" pitchFamily="18" charset="0"/>
                <a:cs typeface="Times New Roman" pitchFamily="18" charset="0"/>
              </a:rPr>
              <a:t>Factor pricing</a:t>
            </a:r>
            <a:r>
              <a:rPr lang="en-US" sz="2000" b="1" i="1" u="sng" dirty="0">
                <a:latin typeface="Times New Roman" pitchFamily="18" charset="0"/>
                <a:cs typeface="Times New Roman" pitchFamily="18" charset="0"/>
              </a:rPr>
              <a:t>:-</a:t>
            </a:r>
            <a:r>
              <a:rPr lang="en-US" sz="2000" dirty="0">
                <a:solidFill>
                  <a:srgbClr val="C00000"/>
                </a:solidFill>
                <a:latin typeface="Times New Roman" pitchFamily="18" charset="0"/>
                <a:cs typeface="Times New Roman" pitchFamily="18" charset="0"/>
              </a:rPr>
              <a:t>Elasticity of demand is used as tool to determine prices of factors of production. In case of inelastic demand prices are fixed high. When there is an elastic demand prices are fixed at low level.</a:t>
            </a:r>
          </a:p>
          <a:p>
            <a:pPr marL="457200" indent="-457200" algn="just" fontAlgn="base">
              <a:buClr>
                <a:schemeClr val="tx1"/>
              </a:buClr>
              <a:buSzPct val="100000"/>
              <a:buFont typeface="+mj-lt"/>
              <a:buAutoNum type="arabicPeriod"/>
            </a:pPr>
            <a:endParaRPr lang="en-US" sz="2000" b="1" u="sng" dirty="0">
              <a:latin typeface="Times New Roman" pitchFamily="18" charset="0"/>
              <a:cs typeface="Times New Roman" pitchFamily="18" charset="0"/>
            </a:endParaRPr>
          </a:p>
          <a:p>
            <a:pPr marL="457200" indent="-457200" algn="just" fontAlgn="base">
              <a:buClr>
                <a:schemeClr val="tx1"/>
              </a:buClr>
              <a:buSzPct val="100000"/>
              <a:buFont typeface="+mj-lt"/>
              <a:buAutoNum type="arabicPeriod"/>
            </a:pPr>
            <a:r>
              <a:rPr lang="en-US" sz="2000" b="1" u="sng" dirty="0">
                <a:latin typeface="Times New Roman" pitchFamily="18" charset="0"/>
                <a:cs typeface="Times New Roman" pitchFamily="18" charset="0"/>
              </a:rPr>
              <a:t>For forecasting demand:- </a:t>
            </a:r>
            <a:r>
              <a:rPr lang="en-US" sz="2000" dirty="0">
                <a:solidFill>
                  <a:schemeClr val="bg2">
                    <a:lumMod val="25000"/>
                  </a:schemeClr>
                </a:solidFill>
                <a:latin typeface="Times New Roman" pitchFamily="18" charset="0"/>
                <a:cs typeface="Times New Roman" pitchFamily="18" charset="0"/>
              </a:rPr>
              <a:t>Income elasticity of demand can be used for predicting future demand of any goods and services in a case when manufacturers have knowledge of probable future income of the consumers.</a:t>
            </a:r>
          </a:p>
          <a:p>
            <a:pPr algn="just">
              <a:buNone/>
            </a:pPr>
            <a:endParaRPr lang="en-US" sz="2000"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457200"/>
          </a:xfrm>
        </p:spPr>
        <p:txBody>
          <a:bodyPr>
            <a:normAutofit fontScale="90000"/>
          </a:bodyPr>
          <a:lstStyle/>
          <a:p>
            <a:r>
              <a:rPr lang="en-US" b="1" dirty="0">
                <a:latin typeface="Times New Roman" pitchFamily="18" charset="0"/>
                <a:cs typeface="Times New Roman" pitchFamily="18" charset="0"/>
              </a:rPr>
              <a:t>Continued……</a:t>
            </a:r>
            <a:endParaRPr lang="en-US" dirty="0"/>
          </a:p>
        </p:txBody>
      </p:sp>
      <p:sp>
        <p:nvSpPr>
          <p:cNvPr id="3" name="Content Placeholder 2"/>
          <p:cNvSpPr>
            <a:spLocks noGrp="1"/>
          </p:cNvSpPr>
          <p:nvPr>
            <p:ph idx="1"/>
          </p:nvPr>
        </p:nvSpPr>
        <p:spPr/>
        <p:txBody>
          <a:bodyPr>
            <a:normAutofit lnSpcReduction="10000"/>
          </a:bodyPr>
          <a:lstStyle/>
          <a:p>
            <a:pPr marL="457200" indent="-457200" algn="just">
              <a:buClrTx/>
              <a:buSzPct val="100000"/>
              <a:buAutoNum type="arabicPeriod" startAt="4"/>
            </a:pPr>
            <a:r>
              <a:rPr lang="en-US" sz="2000" b="1" u="sng" dirty="0">
                <a:latin typeface="Times New Roman" pitchFamily="18" charset="0"/>
                <a:cs typeface="Times New Roman" pitchFamily="18" charset="0"/>
              </a:rPr>
              <a:t>Prices and output determination</a:t>
            </a:r>
            <a:r>
              <a:rPr lang="en-US" sz="2000" b="1" i="1" u="sng" dirty="0">
                <a:latin typeface="Times New Roman" pitchFamily="18" charset="0"/>
                <a:cs typeface="Times New Roman" pitchFamily="18" charset="0"/>
              </a:rPr>
              <a:t>:- </a:t>
            </a:r>
            <a:r>
              <a:rPr lang="en-US" sz="2000" dirty="0">
                <a:solidFill>
                  <a:srgbClr val="C00000"/>
                </a:solidFill>
                <a:latin typeface="Times New Roman" pitchFamily="18" charset="0"/>
                <a:cs typeface="Times New Roman" pitchFamily="18" charset="0"/>
              </a:rPr>
              <a:t>The producers make decisions about output and prices. Elasticity of demand is helpful information for producers. The price is high for less elastic demand. In case of elastic demand price is low.</a:t>
            </a:r>
          </a:p>
          <a:p>
            <a:pPr marL="457200" indent="-457200" algn="just">
              <a:buClrTx/>
              <a:buSzPct val="100000"/>
              <a:buAutoNum type="arabicPeriod" startAt="4"/>
            </a:pPr>
            <a:endParaRPr lang="en-US" sz="2000" dirty="0">
              <a:latin typeface="Times New Roman" pitchFamily="18" charset="0"/>
              <a:cs typeface="Times New Roman" pitchFamily="18" charset="0"/>
            </a:endParaRPr>
          </a:p>
          <a:p>
            <a:pPr marL="457200" indent="-457200" algn="just">
              <a:buClrTx/>
              <a:buSzPct val="100000"/>
              <a:buAutoNum type="arabicPeriod" startAt="5"/>
            </a:pPr>
            <a:r>
              <a:rPr lang="en-US" sz="2000" b="1" u="sng" dirty="0">
                <a:latin typeface="Times New Roman" pitchFamily="18" charset="0"/>
                <a:cs typeface="Times New Roman" pitchFamily="18" charset="0"/>
              </a:rPr>
              <a:t>Sales policy in super market</a:t>
            </a:r>
            <a:r>
              <a:rPr lang="en-US" sz="2000" b="1" i="1" u="sng" dirty="0">
                <a:latin typeface="Times New Roman" pitchFamily="18" charset="0"/>
                <a:cs typeface="Times New Roman" pitchFamily="18" charset="0"/>
              </a:rPr>
              <a:t>:- </a:t>
            </a:r>
            <a:r>
              <a:rPr lang="en-US" sz="2000" dirty="0">
                <a:solidFill>
                  <a:srgbClr val="002060"/>
                </a:solidFill>
                <a:latin typeface="Times New Roman" pitchFamily="18" charset="0"/>
                <a:cs typeface="Times New Roman" pitchFamily="18" charset="0"/>
              </a:rPr>
              <a:t>In super market sales policy is determined on the basis of elasticity of demand. Lowering price level maximizes the sales. So they lower the price to increase sales quantity, Which will result as increase in final sale value.</a:t>
            </a:r>
          </a:p>
          <a:p>
            <a:pPr marL="457200" indent="-457200" algn="just">
              <a:buClrTx/>
              <a:buSzPct val="100000"/>
              <a:buNone/>
            </a:pPr>
            <a:endParaRPr lang="en-US" sz="2000" dirty="0">
              <a:latin typeface="Times New Roman" pitchFamily="18" charset="0"/>
              <a:cs typeface="Times New Roman" pitchFamily="18" charset="0"/>
            </a:endParaRPr>
          </a:p>
          <a:p>
            <a:pPr marL="457200" indent="-457200" algn="just">
              <a:buClrTx/>
              <a:buSzPct val="100000"/>
              <a:buAutoNum type="arabicPeriod" startAt="6"/>
            </a:pPr>
            <a:r>
              <a:rPr lang="en-US" sz="2000" b="1" u="sng" dirty="0">
                <a:latin typeface="Times New Roman" pitchFamily="18" charset="0"/>
                <a:cs typeface="Times New Roman" pitchFamily="18" charset="0"/>
              </a:rPr>
              <a:t>Labor Force Replacement:- </a:t>
            </a:r>
            <a:r>
              <a:rPr lang="en-US" sz="2000" dirty="0">
                <a:solidFill>
                  <a:srgbClr val="00B050"/>
                </a:solidFill>
                <a:latin typeface="Times New Roman" pitchFamily="18" charset="0"/>
                <a:cs typeface="Times New Roman" pitchFamily="18" charset="0"/>
              </a:rPr>
              <a:t>Elasticity of demand for production determines whether or not machines will replace labor. In case of inelastic demand output will be fixed, so labor force can be replaced by machines. But in case of elastic demand, output keep changing and to cope-up with that change labor force is needed.</a:t>
            </a:r>
          </a:p>
          <a:p>
            <a:pPr marL="457200" indent="-457200" algn="just">
              <a:buAutoNum type="arabicPeriod" startAt="6"/>
            </a:pPr>
            <a:endParaRPr lang="en-US" sz="2000" dirty="0">
              <a:latin typeface="Times New Roman" pitchFamily="18" charset="0"/>
              <a:cs typeface="Times New Roman" pitchFamily="18" charset="0"/>
            </a:endParaRPr>
          </a:p>
          <a:p>
            <a:pPr>
              <a:buNone/>
            </a:pPr>
            <a:endParaRPr lang="en-US" b="1" i="1" dirty="0"/>
          </a:p>
          <a:p>
            <a:pPr>
              <a:buNone/>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457200"/>
          </a:xfrm>
        </p:spPr>
        <p:txBody>
          <a:bodyPr>
            <a:normAutofit fontScale="90000"/>
          </a:bodyPr>
          <a:lstStyle/>
          <a:p>
            <a:r>
              <a:rPr lang="en-US" b="1" dirty="0">
                <a:latin typeface="Times New Roman" pitchFamily="18" charset="0"/>
                <a:cs typeface="Times New Roman" pitchFamily="18" charset="0"/>
              </a:rPr>
              <a:t>Continued……</a:t>
            </a:r>
          </a:p>
        </p:txBody>
      </p:sp>
      <p:sp>
        <p:nvSpPr>
          <p:cNvPr id="3" name="Content Placeholder 2"/>
          <p:cNvSpPr>
            <a:spLocks noGrp="1"/>
          </p:cNvSpPr>
          <p:nvPr>
            <p:ph idx="1"/>
          </p:nvPr>
        </p:nvSpPr>
        <p:spPr>
          <a:xfrm>
            <a:off x="304800" y="1371600"/>
            <a:ext cx="8686800" cy="5029200"/>
          </a:xfrm>
        </p:spPr>
        <p:txBody>
          <a:bodyPr>
            <a:normAutofit fontScale="92500" lnSpcReduction="20000"/>
          </a:bodyPr>
          <a:lstStyle/>
          <a:p>
            <a:pPr marL="457200" indent="-457200" algn="just">
              <a:buClrTx/>
              <a:buSzPct val="100000"/>
              <a:buAutoNum type="arabicPeriod" startAt="7"/>
            </a:pPr>
            <a:r>
              <a:rPr lang="en-US" sz="2200" b="1" u="sng" dirty="0">
                <a:latin typeface="Times New Roman" pitchFamily="18" charset="0"/>
                <a:cs typeface="Times New Roman" pitchFamily="18" charset="0"/>
              </a:rPr>
              <a:t>Shifting of Tax Burden:- </a:t>
            </a:r>
            <a:r>
              <a:rPr lang="en-US" sz="2200" dirty="0">
                <a:solidFill>
                  <a:srgbClr val="63301B"/>
                </a:solidFill>
                <a:latin typeface="Times New Roman" pitchFamily="18" charset="0"/>
                <a:cs typeface="Times New Roman" pitchFamily="18" charset="0"/>
              </a:rPr>
              <a:t>It is possible for a business to shift a commodity tax in case of inelastic demand to his customers. But if the demand is elastic, he will have to bear the tax burden himself, otherwise demand for his goods will go down sharply.</a:t>
            </a:r>
          </a:p>
          <a:p>
            <a:pPr marL="457200" indent="-457200" algn="just">
              <a:buClrTx/>
              <a:buSzPct val="100000"/>
              <a:buAutoNum type="arabicPeriod" startAt="7"/>
            </a:pPr>
            <a:endParaRPr lang="en-US" sz="2200" dirty="0">
              <a:latin typeface="Times New Roman" pitchFamily="18" charset="0"/>
              <a:cs typeface="Times New Roman" pitchFamily="18" charset="0"/>
            </a:endParaRPr>
          </a:p>
          <a:p>
            <a:pPr marL="457200" indent="-457200" algn="just">
              <a:buClrTx/>
              <a:buSzPct val="100000"/>
              <a:buAutoNum type="arabicPeriod" startAt="8"/>
            </a:pPr>
            <a:r>
              <a:rPr lang="en-US" sz="2200" b="1" u="sng" dirty="0">
                <a:latin typeface="Times New Roman" pitchFamily="18" charset="0"/>
                <a:cs typeface="Times New Roman" pitchFamily="18" charset="0"/>
              </a:rPr>
              <a:t>Joint Product Prices:-</a:t>
            </a:r>
            <a:r>
              <a:rPr lang="en-US" sz="2200" dirty="0">
                <a:solidFill>
                  <a:srgbClr val="7030A0"/>
                </a:solidFill>
                <a:latin typeface="Times New Roman" pitchFamily="18" charset="0"/>
                <a:cs typeface="Times New Roman" pitchFamily="18" charset="0"/>
              </a:rPr>
              <a:t>Certain goods, being products of the same process are jointly supplied, e.g. milk and butter. Here if the demand for milk is inelastic compared to the demand for butter, a higher price for milk can be charged with advantage.</a:t>
            </a:r>
          </a:p>
          <a:p>
            <a:pPr marL="457200" indent="-457200" algn="just">
              <a:buClrTx/>
              <a:buSzPct val="100000"/>
              <a:buAutoNum type="arabicPeriod" startAt="8"/>
            </a:pPr>
            <a:endParaRPr lang="en-US" sz="2200" dirty="0">
              <a:latin typeface="Times New Roman" pitchFamily="18" charset="0"/>
              <a:cs typeface="Times New Roman" pitchFamily="18" charset="0"/>
            </a:endParaRPr>
          </a:p>
          <a:p>
            <a:pPr marL="457200" indent="-457200" algn="just">
              <a:buClrTx/>
              <a:buSzPct val="100000"/>
              <a:buAutoNum type="arabicPeriod" startAt="9"/>
            </a:pPr>
            <a:r>
              <a:rPr lang="en-US" sz="2200" b="1" u="sng" dirty="0">
                <a:latin typeface="Times New Roman" pitchFamily="18" charset="0"/>
                <a:cs typeface="Times New Roman" pitchFamily="18" charset="0"/>
              </a:rPr>
              <a:t>Imposition of  GST</a:t>
            </a:r>
            <a:r>
              <a:rPr lang="en-US" sz="2200" b="1" i="1" u="sng" dirty="0">
                <a:latin typeface="Times New Roman" pitchFamily="18" charset="0"/>
                <a:cs typeface="Times New Roman" pitchFamily="18" charset="0"/>
              </a:rPr>
              <a:t>:- </a:t>
            </a:r>
            <a:r>
              <a:rPr lang="en-US" sz="2200" dirty="0">
                <a:solidFill>
                  <a:srgbClr val="C00000"/>
                </a:solidFill>
                <a:latin typeface="Times New Roman" pitchFamily="18" charset="0"/>
                <a:cs typeface="Times New Roman" pitchFamily="18" charset="0"/>
              </a:rPr>
              <a:t>The government can impose GST on different goods. Elasticity of demand is helpful to select goods for tax. When demand is inelastic tax GST can be imposed at high rate. In case of elastic demand tax GST will be imposed at lower rate.</a:t>
            </a:r>
          </a:p>
          <a:p>
            <a:pPr marL="457200" indent="-457200" algn="just">
              <a:buAutoNum type="arabicPeriod" startAt="9"/>
            </a:pPr>
            <a:endParaRPr lang="en-US" sz="2200" dirty="0">
              <a:latin typeface="Times New Roman" pitchFamily="18" charset="0"/>
              <a:cs typeface="Times New Roman" pitchFamily="18" charset="0"/>
            </a:endParaRPr>
          </a:p>
          <a:p>
            <a:pPr marL="457200" indent="-457200" algn="just">
              <a:buClrTx/>
              <a:buSzPct val="100000"/>
              <a:buAutoNum type="arabicPeriod" startAt="10"/>
            </a:pPr>
            <a:r>
              <a:rPr lang="en-US" sz="2200" b="1" u="sng" dirty="0">
                <a:latin typeface="Times New Roman" pitchFamily="18" charset="0"/>
                <a:cs typeface="Times New Roman" pitchFamily="18" charset="0"/>
              </a:rPr>
              <a:t>Others:- </a:t>
            </a:r>
            <a:r>
              <a:rPr lang="en-US" sz="2200" dirty="0">
                <a:solidFill>
                  <a:srgbClr val="0070C0"/>
                </a:solidFill>
                <a:latin typeface="Times New Roman" pitchFamily="18" charset="0"/>
                <a:cs typeface="Times New Roman" pitchFamily="18" charset="0"/>
              </a:rPr>
              <a:t>Product dumping, deciding of price strategy, Public utility pricing etc.</a:t>
            </a:r>
          </a:p>
          <a:p>
            <a:pPr marL="457200" indent="-457200" algn="just">
              <a:buAutoNum type="arabicPeriod" startAt="10"/>
            </a:pPr>
            <a:endParaRPr lang="en-US" sz="2000" dirty="0">
              <a:latin typeface="Times New Roman" pitchFamily="18" charset="0"/>
              <a:cs typeface="Times New Roman" pitchFamily="18" charset="0"/>
            </a:endParaRPr>
          </a:p>
          <a:p>
            <a:pPr algn="just">
              <a:buNone/>
            </a:pPr>
            <a:endParaRPr lang="en-US" sz="2000" dirty="0">
              <a:latin typeface="Times New Roman" pitchFamily="18" charset="0"/>
              <a:cs typeface="Times New Roman" pitchFamily="18" charset="0"/>
            </a:endParaRPr>
          </a:p>
          <a:p>
            <a:pPr>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Demand forecasting</a:t>
            </a:r>
          </a:p>
        </p:txBody>
      </p:sp>
      <p:sp>
        <p:nvSpPr>
          <p:cNvPr id="3" name="Content Placeholder 2"/>
          <p:cNvSpPr>
            <a:spLocks noGrp="1"/>
          </p:cNvSpPr>
          <p:nvPr>
            <p:ph idx="1"/>
          </p:nvPr>
        </p:nvSpPr>
        <p:spPr/>
        <p:txBody>
          <a:bodyPr>
            <a:normAutofit/>
          </a:bodyPr>
          <a:lstStyle/>
          <a:p>
            <a:pPr algn="just">
              <a:buNone/>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Demand forecasting is a combination of two words;</a:t>
            </a:r>
          </a:p>
          <a:p>
            <a:pPr algn="just">
              <a:buNone/>
            </a:pPr>
            <a:r>
              <a:rPr lang="en-US" sz="2000" dirty="0">
                <a:solidFill>
                  <a:srgbClr val="0070C0"/>
                </a:solidFill>
                <a:latin typeface="Times New Roman" pitchFamily="18" charset="0"/>
                <a:cs typeface="Times New Roman" pitchFamily="18" charset="0"/>
              </a:rPr>
              <a:t>      the first one is Demand and another forecasting. Demand means outside requirements of a product or service. In general, forecasting means making an estimation in the present for a future occurring event.</a:t>
            </a:r>
          </a:p>
          <a:p>
            <a:pPr algn="just">
              <a:buNone/>
            </a:pPr>
            <a:endParaRPr lang="en-US" sz="2000" dirty="0">
              <a:latin typeface="Times New Roman" pitchFamily="18" charset="0"/>
              <a:cs typeface="Times New Roman" pitchFamily="18" charset="0"/>
            </a:endParaRPr>
          </a:p>
          <a:p>
            <a:pPr algn="just">
              <a:buNone/>
            </a:pPr>
            <a:r>
              <a:rPr lang="en-US" sz="2000" dirty="0">
                <a:latin typeface="Times New Roman" pitchFamily="18" charset="0"/>
                <a:cs typeface="Times New Roman" pitchFamily="18" charset="0"/>
              </a:rPr>
              <a:t>          So, </a:t>
            </a:r>
            <a:r>
              <a:rPr lang="en-US" sz="2000" b="1" dirty="0">
                <a:latin typeface="Times New Roman" pitchFamily="18" charset="0"/>
                <a:cs typeface="Times New Roman" pitchFamily="18" charset="0"/>
              </a:rPr>
              <a:t>“Demand forecasting is the process of making estimations about future customer demand over a defined period, using historical data and other information.”</a:t>
            </a:r>
          </a:p>
          <a:p>
            <a:pPr algn="just">
              <a:buNone/>
            </a:pPr>
            <a:endParaRPr lang="en-US" sz="2000" dirty="0">
              <a:latin typeface="Times New Roman" pitchFamily="18" charset="0"/>
              <a:cs typeface="Times New Roman" pitchFamily="18" charset="0"/>
            </a:endParaRPr>
          </a:p>
          <a:p>
            <a:pPr algn="just">
              <a:buNone/>
            </a:pPr>
            <a:r>
              <a:rPr lang="en-US" sz="2000" dirty="0">
                <a:latin typeface="Times New Roman" pitchFamily="18" charset="0"/>
                <a:cs typeface="Times New Roman" pitchFamily="18" charset="0"/>
              </a:rPr>
              <a:t>           </a:t>
            </a:r>
            <a:r>
              <a:rPr lang="en-US" sz="2000" dirty="0">
                <a:solidFill>
                  <a:srgbClr val="FF0000"/>
                </a:solidFill>
                <a:latin typeface="Times New Roman" pitchFamily="18" charset="0"/>
                <a:cs typeface="Times New Roman" pitchFamily="18" charset="0"/>
              </a:rPr>
              <a:t>Critical business assumptions like turnover, profit margins, cash flow, capital expenditure, risk assessment and mitigation plans, capacity planning, etc. are dependent on Demand Forecasting.</a:t>
            </a:r>
          </a:p>
          <a:p>
            <a:pPr algn="just">
              <a:buNone/>
            </a:pPr>
            <a:endParaRPr lang="en-US" sz="2000" dirty="0">
              <a:solidFill>
                <a:srgbClr val="FF0000"/>
              </a:solidFill>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Importance of Demand forecasting</a:t>
            </a:r>
          </a:p>
        </p:txBody>
      </p:sp>
      <p:sp>
        <p:nvSpPr>
          <p:cNvPr id="3" name="Content Placeholder 2"/>
          <p:cNvSpPr>
            <a:spLocks noGrp="1"/>
          </p:cNvSpPr>
          <p:nvPr>
            <p:ph idx="1"/>
          </p:nvPr>
        </p:nvSpPr>
        <p:spPr/>
        <p:txBody>
          <a:bodyPr>
            <a:normAutofit/>
          </a:bodyPr>
          <a:lstStyle/>
          <a:p>
            <a:pPr algn="just">
              <a:buClrTx/>
              <a:buSzPct val="100000"/>
              <a:buFont typeface="Wingdings" pitchFamily="2" charset="2"/>
              <a:buChar char="Ø"/>
            </a:pPr>
            <a:r>
              <a:rPr lang="en-US" sz="2000" dirty="0">
                <a:solidFill>
                  <a:srgbClr val="7030A0"/>
                </a:solidFill>
                <a:latin typeface="Times New Roman" pitchFamily="18" charset="0"/>
                <a:cs typeface="Times New Roman" pitchFamily="18" charset="0"/>
              </a:rPr>
              <a:t>Sales forecasting helps with business planning, budgeting, and goal setting.</a:t>
            </a:r>
          </a:p>
          <a:p>
            <a:pPr algn="just">
              <a:buClrTx/>
              <a:buSzPct val="100000"/>
              <a:buFont typeface="Wingdings" pitchFamily="2" charset="2"/>
              <a:buChar char="Ø"/>
            </a:pPr>
            <a:endParaRPr lang="en-US" sz="2000" dirty="0">
              <a:solidFill>
                <a:srgbClr val="7030A0"/>
              </a:solidFill>
              <a:latin typeface="Times New Roman" pitchFamily="18" charset="0"/>
              <a:cs typeface="Times New Roman" pitchFamily="18" charset="0"/>
            </a:endParaRPr>
          </a:p>
          <a:p>
            <a:pPr algn="just">
              <a:buClrTx/>
              <a:buSzPct val="100000"/>
              <a:buFont typeface="Wingdings" pitchFamily="2" charset="2"/>
              <a:buChar char="Ø"/>
            </a:pPr>
            <a:r>
              <a:rPr lang="en-US" sz="2000" dirty="0">
                <a:solidFill>
                  <a:srgbClr val="7030A0"/>
                </a:solidFill>
                <a:latin typeface="Times New Roman" pitchFamily="18" charset="0"/>
                <a:cs typeface="Times New Roman" pitchFamily="18" charset="0"/>
              </a:rPr>
              <a:t>It allows businesses to more effectively</a:t>
            </a:r>
            <a:r>
              <a:rPr lang="en-US" sz="2000" b="1" dirty="0">
                <a:solidFill>
                  <a:srgbClr val="7030A0"/>
                </a:solidFill>
                <a:latin typeface="Times New Roman" pitchFamily="18" charset="0"/>
                <a:cs typeface="Times New Roman" pitchFamily="18" charset="0"/>
              </a:rPr>
              <a:t> </a:t>
            </a:r>
            <a:r>
              <a:rPr lang="en-US" sz="2000" dirty="0">
                <a:solidFill>
                  <a:srgbClr val="7030A0"/>
                </a:solidFill>
                <a:latin typeface="Times New Roman" pitchFamily="18" charset="0"/>
                <a:cs typeface="Times New Roman" pitchFamily="18" charset="0"/>
              </a:rPr>
              <a:t>optimize inventory, increase inventory turnover rates</a:t>
            </a:r>
            <a:r>
              <a:rPr lang="en-US" sz="2000" b="1" dirty="0">
                <a:solidFill>
                  <a:srgbClr val="7030A0"/>
                </a:solidFill>
                <a:latin typeface="Times New Roman" pitchFamily="18" charset="0"/>
                <a:cs typeface="Times New Roman" pitchFamily="18" charset="0"/>
              </a:rPr>
              <a:t> </a:t>
            </a:r>
            <a:r>
              <a:rPr lang="en-US" sz="2000" dirty="0">
                <a:solidFill>
                  <a:srgbClr val="7030A0"/>
                </a:solidFill>
                <a:latin typeface="Times New Roman" pitchFamily="18" charset="0"/>
                <a:cs typeface="Times New Roman" pitchFamily="18" charset="0"/>
              </a:rPr>
              <a:t>and reduce holding costs.</a:t>
            </a:r>
          </a:p>
          <a:p>
            <a:pPr algn="just">
              <a:buClrTx/>
              <a:buSzPct val="100000"/>
              <a:buFont typeface="Wingdings" pitchFamily="2" charset="2"/>
              <a:buChar char="Ø"/>
            </a:pPr>
            <a:endParaRPr lang="en-US" sz="2000" dirty="0">
              <a:solidFill>
                <a:srgbClr val="7030A0"/>
              </a:solidFill>
              <a:latin typeface="Times New Roman" pitchFamily="18" charset="0"/>
              <a:cs typeface="Times New Roman" pitchFamily="18" charset="0"/>
            </a:endParaRPr>
          </a:p>
          <a:p>
            <a:pPr algn="just">
              <a:buClrTx/>
              <a:buSzPct val="100000"/>
              <a:buFont typeface="Wingdings" pitchFamily="2" charset="2"/>
              <a:buChar char="Ø"/>
            </a:pPr>
            <a:r>
              <a:rPr lang="en-US" sz="2000" dirty="0">
                <a:solidFill>
                  <a:srgbClr val="7030A0"/>
                </a:solidFill>
                <a:latin typeface="Times New Roman" pitchFamily="18" charset="0"/>
                <a:cs typeface="Times New Roman" pitchFamily="18" charset="0"/>
              </a:rPr>
              <a:t>Plays a crucial role in making budget by estimating costs and expected revenues. </a:t>
            </a:r>
          </a:p>
          <a:p>
            <a:pPr algn="just">
              <a:buClrTx/>
              <a:buSzPct val="100000"/>
              <a:buFont typeface="Wingdings" pitchFamily="2" charset="2"/>
              <a:buChar char="Ø"/>
            </a:pPr>
            <a:endParaRPr lang="en-US" sz="2000" dirty="0">
              <a:solidFill>
                <a:srgbClr val="7030A0"/>
              </a:solidFill>
              <a:latin typeface="Times New Roman" pitchFamily="18" charset="0"/>
              <a:cs typeface="Times New Roman" pitchFamily="18" charset="0"/>
            </a:endParaRPr>
          </a:p>
          <a:p>
            <a:pPr algn="just">
              <a:buClrTx/>
              <a:buSzPct val="100000"/>
              <a:buFont typeface="Wingdings" pitchFamily="2" charset="2"/>
              <a:buChar char="Ø"/>
            </a:pPr>
            <a:r>
              <a:rPr lang="en-US" sz="2000" dirty="0">
                <a:solidFill>
                  <a:srgbClr val="7030A0"/>
                </a:solidFill>
                <a:latin typeface="Times New Roman" pitchFamily="18" charset="0"/>
                <a:cs typeface="Times New Roman" pitchFamily="18" charset="0"/>
              </a:rPr>
              <a:t>Anticipating demand means knowing when to increase staff and other resources to keep operations running smoothly during peak periods.</a:t>
            </a:r>
          </a:p>
          <a:p>
            <a:pPr algn="just">
              <a:buClrTx/>
              <a:buSzPct val="100000"/>
              <a:buFont typeface="Wingdings" pitchFamily="2" charset="2"/>
              <a:buChar char="Ø"/>
            </a:pPr>
            <a:endParaRPr lang="en-US" sz="2000" dirty="0">
              <a:solidFill>
                <a:srgbClr val="7030A0"/>
              </a:solidFill>
              <a:latin typeface="Times New Roman" pitchFamily="18" charset="0"/>
              <a:cs typeface="Times New Roman" pitchFamily="18" charset="0"/>
            </a:endParaRPr>
          </a:p>
          <a:p>
            <a:pPr algn="just">
              <a:buClrTx/>
              <a:buSzPct val="100000"/>
              <a:buFont typeface="Wingdings" pitchFamily="2" charset="2"/>
              <a:buChar char="Ø"/>
            </a:pPr>
            <a:r>
              <a:rPr lang="en-US" sz="2000" dirty="0">
                <a:solidFill>
                  <a:srgbClr val="7030A0"/>
                </a:solidFill>
                <a:latin typeface="Times New Roman" pitchFamily="18" charset="0"/>
                <a:cs typeface="Times New Roman" pitchFamily="18" charset="0"/>
              </a:rPr>
              <a:t>It helps an organization to control its production and recruitment activities.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Methods of Demand forecasting</a:t>
            </a:r>
          </a:p>
        </p:txBody>
      </p:sp>
      <p:sp>
        <p:nvSpPr>
          <p:cNvPr id="3" name="Content Placeholder 2"/>
          <p:cNvSpPr>
            <a:spLocks noGrp="1"/>
          </p:cNvSpPr>
          <p:nvPr>
            <p:ph idx="1"/>
          </p:nvPr>
        </p:nvSpPr>
        <p:spPr/>
        <p:txBody>
          <a:bodyPr>
            <a:normAutofit fontScale="77500" lnSpcReduction="20000"/>
          </a:bodyPr>
          <a:lstStyle/>
          <a:p>
            <a:endParaRPr lang="en-US" dirty="0"/>
          </a:p>
          <a:p>
            <a:pPr algn="just">
              <a:buNone/>
            </a:pPr>
            <a:r>
              <a:rPr lang="en-US" b="1" dirty="0" err="1">
                <a:latin typeface="Times New Roman" pitchFamily="18" charset="0"/>
                <a:cs typeface="Times New Roman" pitchFamily="18" charset="0"/>
              </a:rPr>
              <a:t>i</a:t>
            </a:r>
            <a:r>
              <a:rPr lang="en-US" b="1" dirty="0">
                <a:latin typeface="Times New Roman" pitchFamily="18" charset="0"/>
                <a:cs typeface="Times New Roman" pitchFamily="18" charset="0"/>
              </a:rPr>
              <a:t>. </a:t>
            </a:r>
            <a:r>
              <a:rPr lang="en-US" b="1" u="sng" dirty="0">
                <a:latin typeface="Times New Roman" pitchFamily="18" charset="0"/>
                <a:cs typeface="Times New Roman" pitchFamily="18" charset="0"/>
              </a:rPr>
              <a:t>OPINION POLLING METHODS </a:t>
            </a:r>
          </a:p>
          <a:p>
            <a:pPr algn="just"/>
            <a:endParaRPr lang="en-US" dirty="0">
              <a:latin typeface="Times New Roman" pitchFamily="18" charset="0"/>
              <a:cs typeface="Times New Roman" pitchFamily="18" charset="0"/>
            </a:endParaRPr>
          </a:p>
          <a:p>
            <a:pPr marL="971550" indent="-914400" algn="just">
              <a:buClrTx/>
              <a:buSzPct val="100000"/>
              <a:buFont typeface="+mj-lt"/>
              <a:buAutoNum type="alphaLcParenR"/>
            </a:pPr>
            <a:r>
              <a:rPr lang="en-US" sz="2900" b="1" dirty="0">
                <a:latin typeface="Times New Roman" pitchFamily="18" charset="0"/>
                <a:cs typeface="Times New Roman" pitchFamily="18" charset="0"/>
              </a:rPr>
              <a:t>EXPERT’S OPINION METHOD :- </a:t>
            </a:r>
            <a:r>
              <a:rPr lang="en-US" sz="2900" dirty="0">
                <a:solidFill>
                  <a:srgbClr val="FF0000"/>
                </a:solidFill>
                <a:latin typeface="Times New Roman" pitchFamily="18" charset="0"/>
                <a:cs typeface="Times New Roman" pitchFamily="18" charset="0"/>
              </a:rPr>
              <a:t>In this method, the experts on the particular product whose demand is under study are requested to give their ‘opinion’ or ‘feel’ about the product. These experts, dealing in the same or similar product, are able to predict the likely sales of a given product in future periods under different conditions based on their experience.</a:t>
            </a:r>
          </a:p>
          <a:p>
            <a:pPr marL="971550" indent="-914400" algn="just">
              <a:buClrTx/>
              <a:buSzPct val="100000"/>
              <a:buFont typeface="+mj-lt"/>
              <a:buAutoNum type="alphaLcParenR"/>
            </a:pPr>
            <a:endParaRPr lang="en-US" sz="2900" dirty="0">
              <a:latin typeface="Times New Roman" pitchFamily="18" charset="0"/>
              <a:cs typeface="Times New Roman" pitchFamily="18" charset="0"/>
            </a:endParaRPr>
          </a:p>
          <a:p>
            <a:pPr marL="971550" indent="-914400" algn="just">
              <a:buClrTx/>
              <a:buSzPct val="100000"/>
              <a:buFont typeface="+mj-lt"/>
              <a:buAutoNum type="alphaLcParenR"/>
            </a:pPr>
            <a:r>
              <a:rPr lang="en-US" sz="2900" b="1" dirty="0">
                <a:latin typeface="Times New Roman" pitchFamily="18" charset="0"/>
                <a:cs typeface="Times New Roman" pitchFamily="18" charset="0"/>
              </a:rPr>
              <a:t>CONSUMER’S SURVEY METHOD</a:t>
            </a:r>
            <a:r>
              <a:rPr lang="en-US" sz="2900" dirty="0">
                <a:latin typeface="Times New Roman" pitchFamily="18" charset="0"/>
                <a:cs typeface="Times New Roman" pitchFamily="18" charset="0"/>
              </a:rPr>
              <a:t>:- </a:t>
            </a:r>
            <a:r>
              <a:rPr lang="en-US" sz="2900" dirty="0">
                <a:solidFill>
                  <a:srgbClr val="0070C0"/>
                </a:solidFill>
                <a:latin typeface="Times New Roman" pitchFamily="18" charset="0"/>
                <a:cs typeface="Times New Roman" pitchFamily="18" charset="0"/>
              </a:rPr>
              <a:t>Under this method, the forecaster selects few consuming units out of the relevant population and then collects data on their probable demands for the product during the forecast period. </a:t>
            </a:r>
          </a:p>
          <a:p>
            <a:pPr marL="971550" indent="-914400" algn="just">
              <a:buClrTx/>
              <a:buSzPct val="100000"/>
              <a:buNone/>
            </a:pPr>
            <a:endParaRPr lang="en-US"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457200"/>
          </a:xfrm>
        </p:spPr>
        <p:txBody>
          <a:bodyPr>
            <a:normAutofit fontScale="90000"/>
          </a:bodyPr>
          <a:lstStyle/>
          <a:p>
            <a:r>
              <a:rPr lang="en-US" b="1" dirty="0">
                <a:latin typeface="Times New Roman" pitchFamily="18" charset="0"/>
                <a:cs typeface="Times New Roman" pitchFamily="18" charset="0"/>
              </a:rPr>
              <a:t>Continued……</a:t>
            </a:r>
            <a:endParaRPr lang="en-US" dirty="0"/>
          </a:p>
        </p:txBody>
      </p:sp>
      <p:sp>
        <p:nvSpPr>
          <p:cNvPr id="3" name="Content Placeholder 2"/>
          <p:cNvSpPr>
            <a:spLocks noGrp="1"/>
          </p:cNvSpPr>
          <p:nvPr>
            <p:ph idx="1"/>
          </p:nvPr>
        </p:nvSpPr>
        <p:spPr/>
        <p:txBody>
          <a:bodyPr>
            <a:normAutofit lnSpcReduction="10000"/>
          </a:bodyPr>
          <a:lstStyle/>
          <a:p>
            <a:pPr algn="just">
              <a:buNone/>
            </a:pPr>
            <a:r>
              <a:rPr lang="en-US" sz="2000" b="1" dirty="0">
                <a:latin typeface="Times New Roman" pitchFamily="18" charset="0"/>
                <a:cs typeface="Times New Roman" pitchFamily="18" charset="0"/>
              </a:rPr>
              <a:t>c. COMPLETE ENUMERATION SURVEY :- </a:t>
            </a:r>
            <a:r>
              <a:rPr lang="en-US" sz="2000" dirty="0">
                <a:solidFill>
                  <a:schemeClr val="accent1">
                    <a:lumMod val="75000"/>
                  </a:schemeClr>
                </a:solidFill>
                <a:latin typeface="Times New Roman" pitchFamily="18" charset="0"/>
                <a:cs typeface="Times New Roman" pitchFamily="18" charset="0"/>
              </a:rPr>
              <a:t>Under this, the forecaster undertakes complete survey of all consumers whose demand he intends to forecast, So here large number of consumers will be there to get the unbiased information. The main advantage of this method is its accuracy and its main drawback is it is time consuming one.</a:t>
            </a:r>
          </a:p>
          <a:p>
            <a:pPr algn="just">
              <a:buNone/>
            </a:pPr>
            <a:endParaRPr lang="en-US" sz="2000" dirty="0">
              <a:latin typeface="Times New Roman" pitchFamily="18" charset="0"/>
              <a:cs typeface="Times New Roman" pitchFamily="18" charset="0"/>
            </a:endParaRPr>
          </a:p>
          <a:p>
            <a:pPr algn="just">
              <a:buNone/>
            </a:pPr>
            <a:r>
              <a:rPr lang="en-US" sz="2000" b="1" dirty="0">
                <a:latin typeface="Times New Roman" pitchFamily="18" charset="0"/>
                <a:cs typeface="Times New Roman" pitchFamily="18" charset="0"/>
              </a:rPr>
              <a:t>d</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DELPHI METHOD:- </a:t>
            </a:r>
            <a:r>
              <a:rPr lang="en-US" sz="2000" dirty="0">
                <a:solidFill>
                  <a:srgbClr val="0070C0"/>
                </a:solidFill>
                <a:latin typeface="Times New Roman" pitchFamily="18" charset="0"/>
                <a:cs typeface="Times New Roman" pitchFamily="18" charset="0"/>
              </a:rPr>
              <a:t>is a forecasting process framework based on the results of multiple rounds of questionnaires sent to a panel of experts. Several rounds of questionnaires are sent out to the group of experts, and the anonymous responses are aggregated and shared with the group after each round. The experts are allowed to adjust their answers in subsequent rounds, based on how they interpret the "group response" that has been provided to them. Since multiple rounds of questions are asked and the panel is told what the group thinks as a whole, the Delphi method seeks to reach the correct response through consensus.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533400"/>
          </a:xfrm>
        </p:spPr>
        <p:txBody>
          <a:bodyPr>
            <a:normAutofit fontScale="90000"/>
          </a:bodyPr>
          <a:lstStyle/>
          <a:p>
            <a:r>
              <a:rPr lang="en-US" b="1" dirty="0">
                <a:latin typeface="Times New Roman" pitchFamily="18" charset="0"/>
                <a:cs typeface="Times New Roman" pitchFamily="18" charset="0"/>
              </a:rPr>
              <a:t>Continued……</a:t>
            </a:r>
            <a:endParaRPr lang="en-US" dirty="0"/>
          </a:p>
        </p:txBody>
      </p:sp>
      <p:sp>
        <p:nvSpPr>
          <p:cNvPr id="3" name="Content Placeholder 2"/>
          <p:cNvSpPr>
            <a:spLocks noGrp="1"/>
          </p:cNvSpPr>
          <p:nvPr>
            <p:ph idx="1"/>
          </p:nvPr>
        </p:nvSpPr>
        <p:spPr>
          <a:xfrm>
            <a:off x="304800" y="1447800"/>
            <a:ext cx="8686800" cy="4800600"/>
          </a:xfrm>
        </p:spPr>
        <p:txBody>
          <a:bodyPr>
            <a:normAutofit fontScale="92500" lnSpcReduction="10000"/>
          </a:bodyPr>
          <a:lstStyle/>
          <a:p>
            <a:pPr>
              <a:buNone/>
            </a:pPr>
            <a:r>
              <a:rPr lang="en-US" sz="2200" b="1" dirty="0">
                <a:latin typeface="Times New Roman" pitchFamily="18" charset="0"/>
                <a:cs typeface="Times New Roman" pitchFamily="18" charset="0"/>
              </a:rPr>
              <a:t>ii.</a:t>
            </a:r>
            <a:r>
              <a:rPr lang="en-US" sz="2200" dirty="0">
                <a:latin typeface="Times New Roman" pitchFamily="18" charset="0"/>
                <a:cs typeface="Times New Roman" pitchFamily="18" charset="0"/>
              </a:rPr>
              <a:t> </a:t>
            </a:r>
            <a:r>
              <a:rPr lang="en-US" sz="2200" b="1" u="sng" dirty="0">
                <a:latin typeface="Times New Roman" pitchFamily="18" charset="0"/>
                <a:cs typeface="Times New Roman" pitchFamily="18" charset="0"/>
              </a:rPr>
              <a:t>STATISTICAL METHODS:</a:t>
            </a:r>
          </a:p>
          <a:p>
            <a:pPr>
              <a:buNone/>
            </a:pPr>
            <a:endParaRPr lang="en-US" sz="2200" b="1" u="sng" dirty="0">
              <a:latin typeface="Times New Roman" pitchFamily="18" charset="0"/>
              <a:cs typeface="Times New Roman" pitchFamily="18" charset="0"/>
            </a:endParaRPr>
          </a:p>
          <a:p>
            <a:pPr marL="457200" indent="-457200" algn="just">
              <a:buClrTx/>
              <a:buSzPct val="100000"/>
              <a:buAutoNum type="alphaLcPeriod"/>
              <a:tabLst>
                <a:tab pos="2517775" algn="l"/>
              </a:tabLst>
            </a:pPr>
            <a:r>
              <a:rPr lang="en-US" sz="2200" b="1" dirty="0">
                <a:latin typeface="Times New Roman" pitchFamily="18" charset="0"/>
                <a:cs typeface="Times New Roman" pitchFamily="18" charset="0"/>
              </a:rPr>
              <a:t>TREND PROJECTION METHOD:- </a:t>
            </a:r>
            <a:r>
              <a:rPr lang="en-US" sz="2200" dirty="0">
                <a:solidFill>
                  <a:srgbClr val="FF0000"/>
                </a:solidFill>
                <a:latin typeface="Times New Roman" pitchFamily="18" charset="0"/>
                <a:cs typeface="Times New Roman" pitchFamily="18" charset="0"/>
              </a:rPr>
              <a:t>Under this method, the time series data on the under forecast are used to fit a trend line or curve either graphically or through statistical method of Least Squares. The trend line is worked out by fitting a trend equation to time series data with the aid of an estimation method. The trend equation could take either a linear or any kind of non-linear form. </a:t>
            </a:r>
          </a:p>
          <a:p>
            <a:pPr marL="457200" indent="-457200" algn="just">
              <a:buClrTx/>
              <a:buSzPct val="100000"/>
              <a:buAutoNum type="alphaLcPeriod"/>
            </a:pPr>
            <a:endParaRPr lang="en-US" sz="2200" u="sng" dirty="0">
              <a:latin typeface="Times New Roman" pitchFamily="18" charset="0"/>
              <a:cs typeface="Times New Roman" pitchFamily="18" charset="0"/>
            </a:endParaRPr>
          </a:p>
          <a:p>
            <a:pPr marL="457200" indent="-457200" algn="just">
              <a:buClrTx/>
              <a:buSzPct val="100000"/>
              <a:buFont typeface="Wingdings 2"/>
              <a:buAutoNum type="alphaLcPeriod"/>
            </a:pPr>
            <a:r>
              <a:rPr lang="en-US" sz="2200" b="1" dirty="0">
                <a:latin typeface="Times New Roman" pitchFamily="18" charset="0"/>
                <a:cs typeface="Times New Roman" pitchFamily="18" charset="0"/>
              </a:rPr>
              <a:t>BAROMETRIC TECHNIQUE:- </a:t>
            </a:r>
            <a:r>
              <a:rPr lang="en-US" sz="2200" dirty="0">
                <a:solidFill>
                  <a:srgbClr val="7030A0"/>
                </a:solidFill>
                <a:latin typeface="Times New Roman" pitchFamily="18" charset="0"/>
                <a:cs typeface="Times New Roman" pitchFamily="18" charset="0"/>
              </a:rPr>
              <a:t>the barometric method of forecasting is used by the meteorologists in weather forecasting. The weather conditions are forecasted on the basis of the movement of mercury in a barometer. This method is based on the past demands of the product and tries to project the past into the future. The economic indicators are used to predict the future trends of the business. Based on future trends, the demand for the product is forecasted.</a:t>
            </a:r>
            <a:endParaRPr lang="en-US" sz="2200" b="1" dirty="0">
              <a:solidFill>
                <a:srgbClr val="7030A0"/>
              </a:solidFill>
              <a:latin typeface="Times New Roman" pitchFamily="18" charset="0"/>
              <a:cs typeface="Times New Roman" pitchFamily="18" charset="0"/>
            </a:endParaRPr>
          </a:p>
          <a:p>
            <a:pPr marL="457200" indent="-457200" algn="just">
              <a:buClrTx/>
              <a:buSzPct val="100000"/>
              <a:buAutoNum type="alphaLcPeriod"/>
            </a:pPr>
            <a:endParaRPr lang="en-US" sz="2000" b="1" u="sng"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457200"/>
          </a:xfrm>
        </p:spPr>
        <p:txBody>
          <a:bodyPr>
            <a:normAutofit fontScale="90000"/>
          </a:bodyPr>
          <a:lstStyle/>
          <a:p>
            <a:r>
              <a:rPr lang="en-US" b="1" dirty="0">
                <a:latin typeface="Times New Roman" pitchFamily="18" charset="0"/>
                <a:cs typeface="Times New Roman" pitchFamily="18" charset="0"/>
              </a:rPr>
              <a:t>Continued……</a:t>
            </a:r>
            <a:endParaRPr lang="en-US" dirty="0"/>
          </a:p>
        </p:txBody>
      </p:sp>
      <p:sp>
        <p:nvSpPr>
          <p:cNvPr id="3" name="Content Placeholder 2"/>
          <p:cNvSpPr>
            <a:spLocks noGrp="1"/>
          </p:cNvSpPr>
          <p:nvPr>
            <p:ph idx="1"/>
          </p:nvPr>
        </p:nvSpPr>
        <p:spPr/>
        <p:txBody>
          <a:bodyPr>
            <a:normAutofit/>
          </a:bodyPr>
          <a:lstStyle/>
          <a:p>
            <a:pPr algn="just">
              <a:buNone/>
            </a:pPr>
            <a:r>
              <a:rPr lang="en-US" sz="2000" b="1" dirty="0">
                <a:latin typeface="Times New Roman" pitchFamily="18" charset="0"/>
                <a:cs typeface="Times New Roman" pitchFamily="18" charset="0"/>
              </a:rPr>
              <a:t>c.</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REGRESSION ANALYSIS:</a:t>
            </a:r>
            <a:r>
              <a:rPr lang="en-US" sz="2000" dirty="0">
                <a:latin typeface="Times New Roman" pitchFamily="18" charset="0"/>
                <a:cs typeface="Times New Roman" pitchFamily="18" charset="0"/>
              </a:rPr>
              <a:t> </a:t>
            </a:r>
            <a:r>
              <a:rPr lang="en-US" sz="2000" dirty="0">
                <a:solidFill>
                  <a:srgbClr val="FF0000"/>
                </a:solidFill>
                <a:latin typeface="Times New Roman" pitchFamily="18" charset="0"/>
                <a:cs typeface="Times New Roman" pitchFamily="18" charset="0"/>
              </a:rPr>
              <a:t>This method establishes a relationship between the dependent variable and the independent variables. In our case, the quantity demanded is the dependent variable and income, the price of goods, the price of related goods, the price of substitute goods, etc. are independent variables. The regression equation is derived assuming the relationship to be linear. Regression Equation: </a:t>
            </a:r>
            <a:r>
              <a:rPr lang="en-US" sz="2000" dirty="0">
                <a:solidFill>
                  <a:srgbClr val="0070C0"/>
                </a:solidFill>
                <a:latin typeface="Times New Roman" pitchFamily="18" charset="0"/>
                <a:cs typeface="Times New Roman" pitchFamily="18" charset="0"/>
              </a:rPr>
              <a:t>Y = a + </a:t>
            </a:r>
            <a:r>
              <a:rPr lang="en-US" sz="2000" dirty="0" err="1">
                <a:solidFill>
                  <a:srgbClr val="0070C0"/>
                </a:solidFill>
                <a:latin typeface="Times New Roman" pitchFamily="18" charset="0"/>
                <a:cs typeface="Times New Roman" pitchFamily="18" charset="0"/>
              </a:rPr>
              <a:t>bX.</a:t>
            </a:r>
            <a:r>
              <a:rPr lang="en-US" sz="2000" dirty="0">
                <a:solidFill>
                  <a:srgbClr val="0070C0"/>
                </a:solidFill>
                <a:latin typeface="Times New Roman" pitchFamily="18" charset="0"/>
                <a:cs typeface="Times New Roman" pitchFamily="18" charset="0"/>
              </a:rPr>
              <a:t> Where Y is the forecasted demand for a product or service.</a:t>
            </a:r>
          </a:p>
          <a:p>
            <a:pPr algn="just">
              <a:buNone/>
            </a:pPr>
            <a:endParaRPr lang="en-US" sz="2000" dirty="0">
              <a:latin typeface="Times New Roman" pitchFamily="18" charset="0"/>
              <a:cs typeface="Times New Roman" pitchFamily="18" charset="0"/>
            </a:endParaRPr>
          </a:p>
          <a:p>
            <a:pPr algn="just">
              <a:buNone/>
            </a:pPr>
            <a:r>
              <a:rPr lang="en-US" sz="2000" dirty="0">
                <a:latin typeface="Times New Roman" pitchFamily="18" charset="0"/>
                <a:cs typeface="Times New Roman" pitchFamily="18" charset="0"/>
              </a:rPr>
              <a:t> </a:t>
            </a:r>
            <a:r>
              <a:rPr lang="en-US" sz="2000" b="1" dirty="0"/>
              <a:t>d. </a:t>
            </a:r>
            <a:r>
              <a:rPr lang="en-US" sz="2000" b="1" dirty="0">
                <a:latin typeface="Times New Roman" pitchFamily="18" charset="0"/>
                <a:cs typeface="Times New Roman" pitchFamily="18" charset="0"/>
              </a:rPr>
              <a:t>SIMPLE MOVING AVERAGES:- </a:t>
            </a:r>
            <a:r>
              <a:rPr lang="en-US" sz="2000" dirty="0">
                <a:solidFill>
                  <a:srgbClr val="7030A0"/>
                </a:solidFill>
                <a:latin typeface="Times New Roman" pitchFamily="18" charset="0"/>
                <a:cs typeface="Times New Roman" pitchFamily="18" charset="0"/>
              </a:rPr>
              <a:t>The best-known forecasting methods is the moving averages or simply takes a certain number of past periods and add them together; then divide by the number of periods. Simple Moving Averages (MA) is effective and efficient approach provided the time series is stationary in both mean and variance. The following formula is used in finding the moving average of order n,</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MA(n) for a period t+1, </a:t>
            </a:r>
          </a:p>
          <a:p>
            <a:pPr algn="just">
              <a:buNone/>
            </a:pPr>
            <a:endParaRPr lang="en-US" sz="2000" dirty="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a:latin typeface="Times New Roman" pitchFamily="18" charset="0"/>
                <a:cs typeface="Times New Roman" pitchFamily="18" charset="0"/>
              </a:rPr>
              <a:t>Supply</a:t>
            </a:r>
          </a:p>
        </p:txBody>
      </p:sp>
      <p:sp>
        <p:nvSpPr>
          <p:cNvPr id="3" name="Content Placeholder 2"/>
          <p:cNvSpPr>
            <a:spLocks noGrp="1"/>
          </p:cNvSpPr>
          <p:nvPr>
            <p:ph idx="1"/>
          </p:nvPr>
        </p:nvSpPr>
        <p:spPr>
          <a:xfrm>
            <a:off x="304800" y="1554162"/>
            <a:ext cx="8686800" cy="4770438"/>
          </a:xfrm>
        </p:spPr>
        <p:txBody>
          <a:bodyPr>
            <a:noAutofit/>
          </a:bodyPr>
          <a:lstStyle/>
          <a:p>
            <a:pPr>
              <a:buNone/>
            </a:pPr>
            <a:r>
              <a:rPr lang="en-US" sz="2000" b="1" u="sng" dirty="0">
                <a:latin typeface="Times New Roman" pitchFamily="18" charset="0"/>
                <a:cs typeface="Times New Roman" pitchFamily="18" charset="0"/>
              </a:rPr>
              <a:t>MEANING OF SUPPLY </a:t>
            </a:r>
          </a:p>
          <a:p>
            <a:pPr algn="just">
              <a:buNone/>
            </a:pPr>
            <a:r>
              <a:rPr lang="en-US" sz="2000" b="1" dirty="0">
                <a:latin typeface="Times New Roman" pitchFamily="18" charset="0"/>
                <a:cs typeface="Times New Roman" pitchFamily="18" charset="0"/>
              </a:rPr>
              <a:t>     </a:t>
            </a:r>
            <a:r>
              <a:rPr lang="en-US" sz="2000" dirty="0">
                <a:solidFill>
                  <a:srgbClr val="FF0000"/>
                </a:solidFill>
                <a:latin typeface="Times New Roman" pitchFamily="18" charset="0"/>
                <a:cs typeface="Times New Roman" pitchFamily="18" charset="0"/>
              </a:rPr>
              <a:t>Supply of a commodity refers to the various quantities of the commodity which a seller is willing and able to sell at different prices in a given market at a point of time, other things remaining the same. </a:t>
            </a:r>
            <a:r>
              <a:rPr lang="en-US" sz="2000" b="1" dirty="0">
                <a:latin typeface="Times New Roman" pitchFamily="18" charset="0"/>
                <a:cs typeface="Times New Roman" pitchFamily="18" charset="0"/>
              </a:rPr>
              <a:t>Supply is what the seller is able and willing to offer for sale. </a:t>
            </a:r>
          </a:p>
          <a:p>
            <a:pPr algn="just">
              <a:buNone/>
            </a:pPr>
            <a:r>
              <a:rPr lang="en-US" sz="2000" dirty="0">
                <a:latin typeface="Times New Roman" pitchFamily="18" charset="0"/>
                <a:cs typeface="Times New Roman" pitchFamily="18" charset="0"/>
              </a:rPr>
              <a:t>          </a:t>
            </a:r>
            <a:r>
              <a:rPr lang="en-US" sz="2000" dirty="0">
                <a:solidFill>
                  <a:srgbClr val="0070C0"/>
                </a:solidFill>
                <a:latin typeface="Times New Roman" pitchFamily="18" charset="0"/>
                <a:cs typeface="Times New Roman" pitchFamily="18" charset="0"/>
              </a:rPr>
              <a:t>The quantity supplied is the amount of a particular commodity that a firm is willing and able to offer for sale at a particular price during a given time period. </a:t>
            </a:r>
          </a:p>
          <a:p>
            <a:pPr algn="just">
              <a:buNone/>
            </a:pPr>
            <a:endParaRPr lang="en-US" sz="2000" u="sng" dirty="0">
              <a:latin typeface="Times New Roman" pitchFamily="18" charset="0"/>
              <a:cs typeface="Times New Roman" pitchFamily="18" charset="0"/>
            </a:endParaRPr>
          </a:p>
          <a:p>
            <a:pPr algn="just">
              <a:buNone/>
            </a:pPr>
            <a:r>
              <a:rPr lang="en-US" sz="2000" b="1" u="sng" dirty="0">
                <a:latin typeface="Times New Roman" pitchFamily="18" charset="0"/>
                <a:cs typeface="Times New Roman" pitchFamily="18" charset="0"/>
              </a:rPr>
              <a:t>Law of Supply</a:t>
            </a:r>
          </a:p>
          <a:p>
            <a:pPr algn="just">
              <a:buNone/>
            </a:pP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States that, all other factors being equal, </a:t>
            </a:r>
            <a:r>
              <a:rPr lang="en-US" sz="2000" b="1" dirty="0">
                <a:latin typeface="Times New Roman" pitchFamily="18" charset="0"/>
                <a:cs typeface="Times New Roman" pitchFamily="18" charset="0"/>
              </a:rPr>
              <a:t>“as the price of a good or service increases, the quantity of goods or services that suppliers offer will increase, and vice versa.” </a:t>
            </a:r>
            <a:r>
              <a:rPr lang="en-US" sz="2000" dirty="0">
                <a:solidFill>
                  <a:srgbClr val="7030A0"/>
                </a:solidFill>
                <a:latin typeface="Times New Roman" pitchFamily="18" charset="0"/>
                <a:cs typeface="Times New Roman" pitchFamily="18" charset="0"/>
              </a:rPr>
              <a:t>The law of supply says that as the price of an item goes up, suppliers will attempt to maximize their profits by increasing the quantity offered for sale.</a:t>
            </a:r>
            <a:endParaRPr lang="en-US" sz="2000" b="1" u="sng" dirty="0">
              <a:solidFill>
                <a:srgbClr val="7030A0"/>
              </a:solidFill>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85800"/>
          </a:xfrm>
        </p:spPr>
        <p:txBody>
          <a:bodyPr/>
          <a:lstStyle/>
          <a:p>
            <a:r>
              <a:rPr lang="en-US" dirty="0"/>
              <a:t>Clarification…..</a:t>
            </a:r>
          </a:p>
        </p:txBody>
      </p:sp>
      <p:sp>
        <p:nvSpPr>
          <p:cNvPr id="3" name="Content Placeholder 2"/>
          <p:cNvSpPr>
            <a:spLocks noGrp="1"/>
          </p:cNvSpPr>
          <p:nvPr>
            <p:ph idx="1"/>
          </p:nvPr>
        </p:nvSpPr>
        <p:spPr>
          <a:xfrm>
            <a:off x="304800" y="1066800"/>
            <a:ext cx="8686800" cy="5334000"/>
          </a:xfrm>
        </p:spPr>
        <p:txBody>
          <a:bodyPr>
            <a:noAutofit/>
          </a:bodyPr>
          <a:lstStyle/>
          <a:p>
            <a:pPr algn="just"/>
            <a:r>
              <a:rPr lang="en-US" sz="2000" dirty="0">
                <a:solidFill>
                  <a:schemeClr val="tx2">
                    <a:lumMod val="75000"/>
                  </a:schemeClr>
                </a:solidFill>
                <a:latin typeface="Times New Roman" pitchFamily="18" charset="0"/>
                <a:cs typeface="Times New Roman" pitchFamily="18" charset="0"/>
              </a:rPr>
              <a:t>Here consideration of possibility of sales of goods is important because we always see the demand from the producers perspective. So any desire of consumer which can not be converted into sales will not be amounted as demand and hence not relevant.</a:t>
            </a:r>
          </a:p>
          <a:p>
            <a:pPr algn="just">
              <a:buNone/>
            </a:pPr>
            <a:r>
              <a:rPr lang="en-US" sz="2000" dirty="0">
                <a:solidFill>
                  <a:schemeClr val="tx2">
                    <a:lumMod val="75000"/>
                  </a:schemeClr>
                </a:solidFill>
                <a:latin typeface="Times New Roman" pitchFamily="18" charset="0"/>
                <a:cs typeface="Times New Roman" pitchFamily="18" charset="0"/>
              </a:rPr>
              <a:t>          means any ‘desire or willingness to buy’ a product if not supported by ‘willingness to pay’ and ‘ability to pay’ will not be considered as demand.</a:t>
            </a:r>
          </a:p>
          <a:p>
            <a:pPr algn="just">
              <a:lnSpc>
                <a:spcPct val="150000"/>
              </a:lnSpc>
              <a:buNone/>
            </a:pPr>
            <a:r>
              <a:rPr lang="en-US" sz="2000" dirty="0">
                <a:solidFill>
                  <a:schemeClr val="tx2">
                    <a:lumMod val="75000"/>
                  </a:schemeClr>
                </a:solidFill>
                <a:latin typeface="Times New Roman" pitchFamily="18" charset="0"/>
                <a:cs typeface="Times New Roman" pitchFamily="18" charset="0"/>
              </a:rPr>
              <a:t>                 So, </a:t>
            </a:r>
            <a:r>
              <a:rPr lang="en-US" sz="2000" b="1" dirty="0">
                <a:solidFill>
                  <a:srgbClr val="FF0000"/>
                </a:solidFill>
                <a:latin typeface="Times New Roman" pitchFamily="18" charset="0"/>
                <a:cs typeface="Times New Roman" pitchFamily="18" charset="0"/>
              </a:rPr>
              <a:t>Demand</a:t>
            </a:r>
            <a:r>
              <a:rPr lang="en-US" sz="2000" b="1" dirty="0">
                <a:solidFill>
                  <a:schemeClr val="tx2">
                    <a:lumMod val="75000"/>
                  </a:schemeClr>
                </a:solidFill>
                <a:latin typeface="Times New Roman" pitchFamily="18" charset="0"/>
                <a:cs typeface="Times New Roman" pitchFamily="18" charset="0"/>
              </a:rPr>
              <a:t>= </a:t>
            </a:r>
            <a:r>
              <a:rPr lang="en-US" sz="2000" b="1" dirty="0">
                <a:solidFill>
                  <a:srgbClr val="0070C0"/>
                </a:solidFill>
                <a:latin typeface="Times New Roman" pitchFamily="18" charset="0"/>
                <a:cs typeface="Times New Roman" pitchFamily="18" charset="0"/>
              </a:rPr>
              <a:t>Wish to buy </a:t>
            </a:r>
            <a:r>
              <a:rPr lang="en-US" sz="2000" b="1" dirty="0">
                <a:solidFill>
                  <a:schemeClr val="tx2">
                    <a:lumMod val="75000"/>
                  </a:schemeClr>
                </a:solidFill>
                <a:latin typeface="Times New Roman" pitchFamily="18" charset="0"/>
                <a:cs typeface="Times New Roman" pitchFamily="18" charset="0"/>
              </a:rPr>
              <a:t>+ </a:t>
            </a:r>
            <a:r>
              <a:rPr lang="en-US" sz="2000" b="1" dirty="0">
                <a:solidFill>
                  <a:srgbClr val="00B050"/>
                </a:solidFill>
                <a:latin typeface="Times New Roman" pitchFamily="18" charset="0"/>
                <a:cs typeface="Times New Roman" pitchFamily="18" charset="0"/>
              </a:rPr>
              <a:t>Willingness to pay </a:t>
            </a:r>
            <a:r>
              <a:rPr lang="en-US" sz="2000" b="1" dirty="0">
                <a:solidFill>
                  <a:schemeClr val="tx2">
                    <a:lumMod val="75000"/>
                  </a:schemeClr>
                </a:solidFill>
                <a:latin typeface="Times New Roman" pitchFamily="18" charset="0"/>
                <a:cs typeface="Times New Roman" pitchFamily="18" charset="0"/>
              </a:rPr>
              <a:t>+ </a:t>
            </a:r>
            <a:r>
              <a:rPr lang="en-US" sz="2000" b="1" dirty="0">
                <a:solidFill>
                  <a:srgbClr val="7030A0"/>
                </a:solidFill>
                <a:latin typeface="Times New Roman" pitchFamily="18" charset="0"/>
                <a:cs typeface="Times New Roman" pitchFamily="18" charset="0"/>
              </a:rPr>
              <a:t>Ability to pay</a:t>
            </a:r>
          </a:p>
          <a:p>
            <a:pPr algn="just">
              <a:buNone/>
            </a:pPr>
            <a:r>
              <a:rPr lang="en-US" sz="2000" b="1" dirty="0">
                <a:solidFill>
                  <a:srgbClr val="7030A0"/>
                </a:solidFill>
                <a:latin typeface="Times New Roman" pitchFamily="18" charset="0"/>
                <a:cs typeface="Times New Roman" pitchFamily="18" charset="0"/>
              </a:rPr>
              <a:t>   Further, </a:t>
            </a:r>
            <a:r>
              <a:rPr lang="en-US" sz="2000" b="1" dirty="0">
                <a:solidFill>
                  <a:schemeClr val="tx1">
                    <a:lumMod val="95000"/>
                    <a:lumOff val="5000"/>
                  </a:schemeClr>
                </a:solidFill>
                <a:latin typeface="Times New Roman" pitchFamily="18" charset="0"/>
                <a:cs typeface="Times New Roman" pitchFamily="18" charset="0"/>
              </a:rPr>
              <a:t>Demand can be specify only at given price, for give period of time and for given place.</a:t>
            </a:r>
          </a:p>
          <a:p>
            <a:pPr algn="just">
              <a:buNone/>
            </a:pPr>
            <a:r>
              <a:rPr lang="en-US" sz="2000" b="1" dirty="0">
                <a:solidFill>
                  <a:srgbClr val="C00000"/>
                </a:solidFill>
                <a:latin typeface="Times New Roman" pitchFamily="18" charset="0"/>
                <a:cs typeface="Times New Roman" pitchFamily="18" charset="0"/>
              </a:rPr>
              <a:t>   Example</a:t>
            </a:r>
            <a:r>
              <a:rPr lang="en-US" sz="2000" b="1" dirty="0">
                <a:solidFill>
                  <a:srgbClr val="7030A0"/>
                </a:solidFill>
                <a:latin typeface="Times New Roman" pitchFamily="18" charset="0"/>
                <a:cs typeface="Times New Roman" pitchFamily="18" charset="0"/>
              </a:rPr>
              <a:t>,</a:t>
            </a:r>
            <a:r>
              <a:rPr lang="en-US" sz="2000" b="1" dirty="0">
                <a:solidFill>
                  <a:schemeClr val="tx1">
                    <a:lumMod val="95000"/>
                    <a:lumOff val="5000"/>
                  </a:schemeClr>
                </a:solidFill>
                <a:latin typeface="Times New Roman" pitchFamily="18" charset="0"/>
                <a:cs typeface="Times New Roman" pitchFamily="18" charset="0"/>
              </a:rPr>
              <a:t> if we ask, what is the demand of BMW car? The question does not clarifies demand at which price, for which year or month, in which country or state. </a:t>
            </a:r>
          </a:p>
          <a:p>
            <a:pPr algn="just">
              <a:buNone/>
            </a:pPr>
            <a:r>
              <a:rPr lang="en-US" sz="2000" b="1" dirty="0">
                <a:solidFill>
                  <a:schemeClr val="tx1">
                    <a:lumMod val="95000"/>
                    <a:lumOff val="5000"/>
                  </a:schemeClr>
                </a:solidFill>
                <a:latin typeface="Times New Roman" pitchFamily="18" charset="0"/>
                <a:cs typeface="Times New Roman" pitchFamily="18" charset="0"/>
              </a:rPr>
              <a:t>     The complete question will be, What will be demand of BMW in 2021, in India at a price of Rs. 5 millions?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latin typeface="Times New Roman" pitchFamily="18" charset="0"/>
                <a:cs typeface="Times New Roman" pitchFamily="18" charset="0"/>
              </a:rPr>
              <a:t>Law of Supply</a:t>
            </a:r>
            <a:endParaRPr lang="en-US" dirty="0"/>
          </a:p>
        </p:txBody>
      </p:sp>
      <p:sp>
        <p:nvSpPr>
          <p:cNvPr id="3" name="Content Placeholder 2"/>
          <p:cNvSpPr>
            <a:spLocks noGrp="1"/>
          </p:cNvSpPr>
          <p:nvPr>
            <p:ph idx="1"/>
          </p:nvPr>
        </p:nvSpPr>
        <p:spPr/>
        <p:txBody>
          <a:bodyPr/>
          <a:lstStyle/>
          <a:p>
            <a:pPr algn="just">
              <a:buNone/>
            </a:pPr>
            <a:r>
              <a:rPr lang="en-US" dirty="0">
                <a:latin typeface="Times New Roman" pitchFamily="18" charset="0"/>
                <a:cs typeface="Times New Roman" pitchFamily="18" charset="0"/>
              </a:rPr>
              <a:t>   </a:t>
            </a:r>
            <a:r>
              <a:rPr lang="en-US" sz="2000" dirty="0">
                <a:solidFill>
                  <a:srgbClr val="0070C0"/>
                </a:solidFill>
                <a:latin typeface="Times New Roman" pitchFamily="18" charset="0"/>
                <a:cs typeface="Times New Roman" pitchFamily="18" charset="0"/>
              </a:rPr>
              <a:t>States that, all other factors being equal, </a:t>
            </a:r>
            <a:r>
              <a:rPr lang="en-US" sz="2000" b="1" dirty="0">
                <a:latin typeface="Times New Roman" pitchFamily="18" charset="0"/>
                <a:cs typeface="Times New Roman" pitchFamily="18" charset="0"/>
              </a:rPr>
              <a:t>“as the price of a good or service increases, the quantity of goods or services that suppliers offer will increase, and vice versa.” </a:t>
            </a:r>
            <a:r>
              <a:rPr lang="en-US" sz="2000" dirty="0">
                <a:solidFill>
                  <a:srgbClr val="FF0000"/>
                </a:solidFill>
                <a:latin typeface="Times New Roman" pitchFamily="18" charset="0"/>
                <a:cs typeface="Times New Roman" pitchFamily="18" charset="0"/>
              </a:rPr>
              <a:t>The law of supply says that as the price of an item goes up, suppliers will attempt to maximize their profits by increasing the quantity offered for sale.</a:t>
            </a:r>
            <a:endParaRPr lang="en-US" sz="2000" b="1" u="sng" dirty="0">
              <a:solidFill>
                <a:srgbClr val="FF0000"/>
              </a:solidFill>
              <a:latin typeface="Times New Roman" pitchFamily="18" charset="0"/>
              <a:cs typeface="Times New Roman" pitchFamily="18" charset="0"/>
            </a:endParaRPr>
          </a:p>
          <a:p>
            <a:pPr>
              <a:buNone/>
            </a:pPr>
            <a:r>
              <a:rPr lang="en-US" sz="2000" b="1" u="sng" dirty="0">
                <a:latin typeface="Times New Roman" pitchFamily="18" charset="0"/>
                <a:cs typeface="Times New Roman" pitchFamily="18" charset="0"/>
              </a:rPr>
              <a:t>Assumptions:-</a:t>
            </a:r>
          </a:p>
          <a:p>
            <a:pPr algn="just">
              <a:buClrTx/>
              <a:buSzPct val="100000"/>
              <a:buFont typeface="Wingdings" pitchFamily="2" charset="2"/>
              <a:buChar char="Ø"/>
            </a:pPr>
            <a:r>
              <a:rPr lang="en-US" sz="2000" dirty="0">
                <a:latin typeface="Times New Roman" pitchFamily="18" charset="0"/>
                <a:cs typeface="Times New Roman" pitchFamily="18" charset="0"/>
              </a:rPr>
              <a:t>No change in cost of production</a:t>
            </a:r>
          </a:p>
          <a:p>
            <a:pPr algn="just">
              <a:buClrTx/>
              <a:buSzPct val="100000"/>
              <a:buFont typeface="Wingdings" pitchFamily="2" charset="2"/>
              <a:buChar char="Ø"/>
            </a:pPr>
            <a:r>
              <a:rPr lang="en-US" sz="2000" dirty="0">
                <a:latin typeface="Times New Roman" pitchFamily="18" charset="0"/>
                <a:cs typeface="Times New Roman" pitchFamily="18" charset="0"/>
              </a:rPr>
              <a:t>No change in technology</a:t>
            </a:r>
          </a:p>
          <a:p>
            <a:pPr algn="just">
              <a:buClrTx/>
              <a:buSzPct val="100000"/>
              <a:buFont typeface="Wingdings" pitchFamily="2" charset="2"/>
              <a:buChar char="Ø"/>
            </a:pPr>
            <a:r>
              <a:rPr lang="en-US" sz="2000" dirty="0">
                <a:latin typeface="Times New Roman" pitchFamily="18" charset="0"/>
                <a:cs typeface="Times New Roman" pitchFamily="18" charset="0"/>
              </a:rPr>
              <a:t>No change in prices of substitutes</a:t>
            </a:r>
          </a:p>
          <a:p>
            <a:pPr algn="just">
              <a:buClrTx/>
              <a:buSzPct val="100000"/>
              <a:buFont typeface="Wingdings" pitchFamily="2" charset="2"/>
              <a:buChar char="Ø"/>
            </a:pPr>
            <a:r>
              <a:rPr lang="en-US" sz="2000" dirty="0">
                <a:latin typeface="Times New Roman" pitchFamily="18" charset="0"/>
                <a:cs typeface="Times New Roman" pitchFamily="18" charset="0"/>
              </a:rPr>
              <a:t>No change in price of capital goods</a:t>
            </a:r>
          </a:p>
          <a:p>
            <a:pPr algn="just">
              <a:buClrTx/>
              <a:buSzPct val="100000"/>
              <a:buFont typeface="Wingdings" pitchFamily="2" charset="2"/>
              <a:buChar char="Ø"/>
            </a:pPr>
            <a:r>
              <a:rPr lang="en-US" sz="2000" dirty="0">
                <a:latin typeface="Times New Roman" pitchFamily="18" charset="0"/>
                <a:cs typeface="Times New Roman" pitchFamily="18" charset="0"/>
              </a:rPr>
              <a:t>No change in tax policy</a:t>
            </a:r>
          </a:p>
          <a:p>
            <a:pPr algn="just">
              <a:buClrTx/>
              <a:buSzPct val="100000"/>
              <a:buFont typeface="Wingdings" pitchFamily="2" charset="2"/>
              <a:buChar char="Ø"/>
            </a:pPr>
            <a:r>
              <a:rPr lang="en-US" sz="2000" dirty="0">
                <a:latin typeface="Times New Roman" pitchFamily="18" charset="0"/>
                <a:cs typeface="Times New Roman" pitchFamily="18" charset="0"/>
              </a:rPr>
              <a:t>No change in climate</a:t>
            </a:r>
          </a:p>
          <a:p>
            <a:pPr>
              <a:buNone/>
            </a:pPr>
            <a:endParaRPr lang="en-US" sz="2000" b="1" u="sng" dirty="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determinants of supply</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457200" indent="-457200" algn="just">
              <a:buClrTx/>
              <a:buSzPct val="100000"/>
              <a:buFont typeface="+mj-lt"/>
              <a:buAutoNum type="arabicPeriod"/>
            </a:pPr>
            <a:r>
              <a:rPr lang="en-US" sz="2000" b="1" dirty="0">
                <a:latin typeface="Times New Roman" pitchFamily="18" charset="0"/>
                <a:cs typeface="Times New Roman" pitchFamily="18" charset="0"/>
              </a:rPr>
              <a:t>Change in Factors Prices:-</a:t>
            </a:r>
            <a:r>
              <a:rPr lang="en-US" sz="2000" dirty="0">
                <a:solidFill>
                  <a:srgbClr val="7030A0"/>
                </a:solidFill>
                <a:latin typeface="Times New Roman" pitchFamily="18" charset="0"/>
                <a:cs typeface="Times New Roman" pitchFamily="18" charset="0"/>
              </a:rPr>
              <a:t>There are various factors which are used in the production of commodities. The prices of those factors affect the cost of commodity. If the prices of the factors increase, the supply of a commodity decreases due to increased in the cost of production. And if the prices of these factors decrease, it will result in decreasing the cost of production and the supply of a commodity will increase.</a:t>
            </a:r>
          </a:p>
          <a:p>
            <a:pPr marL="457200" indent="-457200" algn="just">
              <a:buClrTx/>
              <a:buSzPct val="100000"/>
              <a:buFont typeface="+mj-lt"/>
              <a:buAutoNum type="arabicPeriod"/>
            </a:pPr>
            <a:endParaRPr lang="en-US" sz="2000" dirty="0">
              <a:latin typeface="Times New Roman" pitchFamily="18" charset="0"/>
              <a:cs typeface="Times New Roman" pitchFamily="18" charset="0"/>
            </a:endParaRPr>
          </a:p>
          <a:p>
            <a:pPr marL="457200" indent="-457200" algn="just">
              <a:buClrTx/>
              <a:buSzPct val="100000"/>
              <a:buFont typeface="+mj-lt"/>
              <a:buAutoNum type="arabicPeriod"/>
            </a:pPr>
            <a:r>
              <a:rPr lang="en-US" sz="2000" b="1" dirty="0">
                <a:latin typeface="Times New Roman" pitchFamily="18" charset="0"/>
                <a:cs typeface="Times New Roman" pitchFamily="18" charset="0"/>
              </a:rPr>
              <a:t>Means of Transport and Communication:- </a:t>
            </a:r>
            <a:r>
              <a:rPr lang="en-US" sz="2000" dirty="0">
                <a:solidFill>
                  <a:srgbClr val="FF0000"/>
                </a:solidFill>
                <a:latin typeface="Times New Roman" pitchFamily="18" charset="0"/>
                <a:cs typeface="Times New Roman" pitchFamily="18" charset="0"/>
              </a:rPr>
              <a:t>The means of transport and communications are roads, railways, aero planes, ships, telephones, TV., radio etc. These means are important factors for economic growth of an economy. By the provision and improvement of these means, people can sell their products in all markets in a short time. Especially, the supply of perishable goods (Fruit, vegetables) can be ensured due to fast means of transport and communication.</a:t>
            </a:r>
          </a:p>
          <a:p>
            <a:pPr algn="just">
              <a:buNone/>
            </a:pPr>
            <a:endParaRPr lang="en-US" sz="2000" dirty="0">
              <a:latin typeface="Times New Roman" pitchFamily="18" charset="0"/>
              <a:cs typeface="Times New Roman" pitchFamily="18" charset="0"/>
            </a:endParaRPr>
          </a:p>
          <a:p>
            <a:pPr>
              <a:buNone/>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457200"/>
          </a:xfrm>
        </p:spPr>
        <p:txBody>
          <a:bodyPr>
            <a:normAutofit fontScale="90000"/>
          </a:bodyPr>
          <a:lstStyle/>
          <a:p>
            <a:r>
              <a:rPr lang="en-US" b="1" dirty="0">
                <a:latin typeface="Times New Roman" pitchFamily="18" charset="0"/>
                <a:cs typeface="Times New Roman" pitchFamily="18" charset="0"/>
              </a:rPr>
              <a:t>Continued……</a:t>
            </a:r>
            <a:endParaRPr lang="en-US" dirty="0"/>
          </a:p>
        </p:txBody>
      </p:sp>
      <p:sp>
        <p:nvSpPr>
          <p:cNvPr id="3" name="Content Placeholder 2"/>
          <p:cNvSpPr>
            <a:spLocks noGrp="1"/>
          </p:cNvSpPr>
          <p:nvPr>
            <p:ph idx="1"/>
          </p:nvPr>
        </p:nvSpPr>
        <p:spPr/>
        <p:txBody>
          <a:bodyPr>
            <a:normAutofit/>
          </a:bodyPr>
          <a:lstStyle/>
          <a:p>
            <a:pPr marL="457200" indent="-457200" algn="just">
              <a:buClrTx/>
              <a:buSzPct val="100000"/>
              <a:buAutoNum type="arabicPeriod" startAt="3"/>
            </a:pPr>
            <a:r>
              <a:rPr lang="en-US" sz="2000" b="1" dirty="0">
                <a:latin typeface="Times New Roman" pitchFamily="18" charset="0"/>
                <a:cs typeface="Times New Roman" pitchFamily="18" charset="0"/>
              </a:rPr>
              <a:t>Climatic Changes:- </a:t>
            </a:r>
            <a:r>
              <a:rPr lang="en-US" sz="2000" dirty="0">
                <a:solidFill>
                  <a:srgbClr val="00B050"/>
                </a:solidFill>
                <a:latin typeface="Times New Roman" pitchFamily="18" charset="0"/>
                <a:cs typeface="Times New Roman" pitchFamily="18" charset="0"/>
              </a:rPr>
              <a:t>The weather conditions affect the supply of agricultural products. There will be possibility of bumper crops due to favorable climatic conditions. On the other hand, the supply of agricultural products decreases in the presence of natural calamities or unfavorable weather conditions, e.g. if rain is not timely and plentiful, it will cause lower the supply of crops.</a:t>
            </a:r>
          </a:p>
          <a:p>
            <a:pPr algn="just">
              <a:buClrTx/>
              <a:buSzPct val="100000"/>
            </a:pPr>
            <a:endParaRPr lang="en-US" sz="2000" b="1" dirty="0">
              <a:latin typeface="Times New Roman" pitchFamily="18" charset="0"/>
              <a:cs typeface="Times New Roman" pitchFamily="18" charset="0"/>
            </a:endParaRPr>
          </a:p>
          <a:p>
            <a:pPr marL="457200" indent="-457200" algn="just">
              <a:buClrTx/>
              <a:buSzPct val="100000"/>
              <a:buAutoNum type="arabicPeriod" startAt="4"/>
            </a:pPr>
            <a:r>
              <a:rPr lang="en-US" sz="2000" b="1" dirty="0">
                <a:latin typeface="Times New Roman" pitchFamily="18" charset="0"/>
                <a:cs typeface="Times New Roman" pitchFamily="18" charset="0"/>
              </a:rPr>
              <a:t>Trade Policy:- </a:t>
            </a:r>
            <a:r>
              <a:rPr lang="en-US" sz="2000" dirty="0">
                <a:solidFill>
                  <a:srgbClr val="0070C0"/>
                </a:solidFill>
                <a:latin typeface="Times New Roman" pitchFamily="18" charset="0"/>
                <a:cs typeface="Times New Roman" pitchFamily="18" charset="0"/>
              </a:rPr>
              <a:t>The government announces its trade policy every year. If the government announces some concessions in trade policy, then the quantity supplied increases.</a:t>
            </a:r>
          </a:p>
          <a:p>
            <a:pPr algn="just">
              <a:buClrTx/>
              <a:buSzPct val="100000"/>
              <a:buNone/>
            </a:pPr>
            <a:endParaRPr lang="en-US" sz="2000" b="1" dirty="0">
              <a:latin typeface="Times New Roman" pitchFamily="18" charset="0"/>
              <a:cs typeface="Times New Roman" pitchFamily="18" charset="0"/>
            </a:endParaRPr>
          </a:p>
          <a:p>
            <a:pPr marL="457200" indent="-457200" algn="just">
              <a:buClrTx/>
              <a:buSzPct val="100000"/>
              <a:buAutoNum type="arabicPeriod" startAt="5"/>
            </a:pPr>
            <a:r>
              <a:rPr lang="en-US" sz="2000" b="1" dirty="0">
                <a:latin typeface="Times New Roman" pitchFamily="18" charset="0"/>
                <a:cs typeface="Times New Roman" pitchFamily="18" charset="0"/>
              </a:rPr>
              <a:t>Industrial Expansion:- </a:t>
            </a:r>
            <a:r>
              <a:rPr lang="en-US" sz="2000" dirty="0">
                <a:solidFill>
                  <a:srgbClr val="C00000"/>
                </a:solidFill>
                <a:latin typeface="Times New Roman" pitchFamily="18" charset="0"/>
                <a:cs typeface="Times New Roman" pitchFamily="18" charset="0"/>
              </a:rPr>
              <a:t>There is a tendency of industrial expansion in a country, the productive capacity of industrial units will increase and quantity supplied also will increase.</a:t>
            </a:r>
          </a:p>
          <a:p>
            <a:pPr marL="457200" indent="-457200" algn="just">
              <a:buAutoNum type="arabicPeriod" startAt="5"/>
            </a:pPr>
            <a:endParaRPr lang="en-US" sz="2000" dirty="0">
              <a:solidFill>
                <a:srgbClr val="C00000"/>
              </a:solidFill>
              <a:latin typeface="Times New Roman" pitchFamily="18" charset="0"/>
              <a:cs typeface="Times New Roman" pitchFamily="18" charset="0"/>
            </a:endParaRPr>
          </a:p>
          <a:p>
            <a:pPr algn="just">
              <a:buNone/>
            </a:pPr>
            <a:endParaRPr lang="en-US" sz="2000" b="1" dirty="0">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457200"/>
          </a:xfrm>
        </p:spPr>
        <p:txBody>
          <a:bodyPr>
            <a:normAutofit fontScale="90000"/>
          </a:bodyPr>
          <a:lstStyle/>
          <a:p>
            <a:r>
              <a:rPr lang="en-US" b="1" dirty="0">
                <a:latin typeface="Times New Roman" pitchFamily="18" charset="0"/>
                <a:cs typeface="Times New Roman" pitchFamily="18" charset="0"/>
              </a:rPr>
              <a:t>Continued……</a:t>
            </a:r>
            <a:endParaRPr lang="en-US" dirty="0"/>
          </a:p>
        </p:txBody>
      </p:sp>
      <p:sp>
        <p:nvSpPr>
          <p:cNvPr id="3" name="Content Placeholder 2"/>
          <p:cNvSpPr>
            <a:spLocks noGrp="1"/>
          </p:cNvSpPr>
          <p:nvPr>
            <p:ph idx="1"/>
          </p:nvPr>
        </p:nvSpPr>
        <p:spPr/>
        <p:txBody>
          <a:bodyPr>
            <a:normAutofit lnSpcReduction="10000"/>
          </a:bodyPr>
          <a:lstStyle/>
          <a:p>
            <a:pPr marL="457200" indent="-457200" algn="just">
              <a:buClrTx/>
              <a:buSzPct val="100000"/>
              <a:buAutoNum type="arabicPeriod" startAt="6"/>
            </a:pPr>
            <a:r>
              <a:rPr lang="en-US" sz="2000" b="1" dirty="0">
                <a:latin typeface="Times New Roman" pitchFamily="18" charset="0"/>
                <a:cs typeface="Times New Roman" pitchFamily="18" charset="0"/>
              </a:rPr>
              <a:t>Future Expectations:- </a:t>
            </a:r>
            <a:r>
              <a:rPr lang="en-US" sz="2000" dirty="0">
                <a:solidFill>
                  <a:schemeClr val="accent6">
                    <a:lumMod val="75000"/>
                  </a:schemeClr>
                </a:solidFill>
                <a:latin typeface="Times New Roman" pitchFamily="18" charset="0"/>
                <a:cs typeface="Times New Roman" pitchFamily="18" charset="0"/>
              </a:rPr>
              <a:t>The goal of a firm is to maximize its profit. If an entrepreneur expects higher profits in the future, he will take the risk of more investment and the goods are produced on large scale. It will result to increase in the supply of commodity and the supply curve will shift upward.</a:t>
            </a:r>
          </a:p>
          <a:p>
            <a:pPr marL="457200" indent="-457200" algn="just">
              <a:buClrTx/>
              <a:buSzPct val="100000"/>
              <a:buAutoNum type="arabicPeriod" startAt="6"/>
            </a:pPr>
            <a:endParaRPr lang="en-US" sz="2000" dirty="0">
              <a:latin typeface="Times New Roman" pitchFamily="18" charset="0"/>
              <a:cs typeface="Times New Roman" pitchFamily="18" charset="0"/>
            </a:endParaRPr>
          </a:p>
          <a:p>
            <a:pPr marL="457200" indent="-457200" algn="just">
              <a:buClrTx/>
              <a:buSzPct val="100000"/>
              <a:buAutoNum type="arabicPeriod" startAt="7"/>
            </a:pPr>
            <a:r>
              <a:rPr lang="en-US" sz="2000" b="1" dirty="0">
                <a:latin typeface="Times New Roman" pitchFamily="18" charset="0"/>
                <a:cs typeface="Times New Roman" pitchFamily="18" charset="0"/>
              </a:rPr>
              <a:t>Scientific Development:- </a:t>
            </a:r>
            <a:r>
              <a:rPr lang="en-US" sz="2000" dirty="0">
                <a:solidFill>
                  <a:srgbClr val="7030A0"/>
                </a:solidFill>
                <a:latin typeface="Times New Roman" pitchFamily="18" charset="0"/>
                <a:cs typeface="Times New Roman" pitchFamily="18" charset="0"/>
              </a:rPr>
              <a:t>If scientific methods are developing in a country the cost of production is decreasing due to the new discoveries and inventions. Then the quantity supplied will increase.</a:t>
            </a:r>
          </a:p>
          <a:p>
            <a:pPr marL="457200" indent="-457200" algn="just">
              <a:buClrTx/>
              <a:buSzPct val="100000"/>
              <a:buAutoNum type="arabicPeriod" startAt="7"/>
            </a:pPr>
            <a:endParaRPr lang="en-US" sz="2000" b="1" dirty="0">
              <a:latin typeface="Times New Roman" pitchFamily="18" charset="0"/>
              <a:cs typeface="Times New Roman" pitchFamily="18" charset="0"/>
            </a:endParaRPr>
          </a:p>
          <a:p>
            <a:pPr marL="457200" indent="-457200" algn="just">
              <a:buClrTx/>
              <a:buSzPct val="100000"/>
              <a:buAutoNum type="arabicPeriod" startAt="8"/>
            </a:pPr>
            <a:r>
              <a:rPr lang="en-US" sz="2000" b="1" dirty="0">
                <a:latin typeface="Times New Roman" pitchFamily="18" charset="0"/>
                <a:cs typeface="Times New Roman" pitchFamily="18" charset="0"/>
              </a:rPr>
              <a:t>Political Conditions:- </a:t>
            </a:r>
            <a:r>
              <a:rPr lang="en-US" sz="2000" dirty="0">
                <a:solidFill>
                  <a:srgbClr val="C00000"/>
                </a:solidFill>
                <a:latin typeface="Times New Roman" pitchFamily="18" charset="0"/>
                <a:cs typeface="Times New Roman" pitchFamily="18" charset="0"/>
              </a:rPr>
              <a:t>The political stability or instability affects the supply of goods in the economy. The stable law and order situation encourages the local as well as foreign investment progress. The supply curve shifts to the left or downward of the original supply curve due to some kinds of political disturbances e.g. War, dictatorship, changes in governments, weak political institutions etc. </a:t>
            </a:r>
          </a:p>
          <a:p>
            <a:pPr marL="457200" indent="-457200" algn="just">
              <a:buAutoNum type="arabicPeriod" startAt="8"/>
            </a:pPr>
            <a:endParaRPr lang="en-US" sz="2000" dirty="0">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457200"/>
          </a:xfrm>
        </p:spPr>
        <p:txBody>
          <a:bodyPr>
            <a:normAutofit fontScale="90000"/>
          </a:bodyPr>
          <a:lstStyle/>
          <a:p>
            <a:r>
              <a:rPr lang="en-US" b="1" dirty="0">
                <a:latin typeface="Times New Roman" pitchFamily="18" charset="0"/>
                <a:cs typeface="Times New Roman" pitchFamily="18" charset="0"/>
              </a:rPr>
              <a:t>Continued……</a:t>
            </a:r>
            <a:endParaRPr lang="en-US" dirty="0"/>
          </a:p>
        </p:txBody>
      </p:sp>
      <p:sp>
        <p:nvSpPr>
          <p:cNvPr id="3" name="Content Placeholder 2"/>
          <p:cNvSpPr>
            <a:spLocks noGrp="1"/>
          </p:cNvSpPr>
          <p:nvPr>
            <p:ph idx="1"/>
          </p:nvPr>
        </p:nvSpPr>
        <p:spPr/>
        <p:txBody>
          <a:bodyPr>
            <a:normAutofit fontScale="92500" lnSpcReduction="10000"/>
          </a:bodyPr>
          <a:lstStyle/>
          <a:p>
            <a:pPr marL="457200" indent="-457200" algn="just">
              <a:buClrTx/>
              <a:buSzPct val="100000"/>
              <a:buAutoNum type="arabicPeriod" startAt="9"/>
            </a:pPr>
            <a:r>
              <a:rPr lang="en-US" sz="2200" b="1" dirty="0">
                <a:latin typeface="Times New Roman" pitchFamily="18" charset="0"/>
                <a:cs typeface="Times New Roman" pitchFamily="18" charset="0"/>
              </a:rPr>
              <a:t>Taxation Policy:- </a:t>
            </a:r>
            <a:r>
              <a:rPr lang="en-US" sz="2200" dirty="0">
                <a:solidFill>
                  <a:srgbClr val="00B050"/>
                </a:solidFill>
                <a:latin typeface="Times New Roman" pitchFamily="18" charset="0"/>
                <a:cs typeface="Times New Roman" pitchFamily="18" charset="0"/>
              </a:rPr>
              <a:t>The Taxation policy of a government directly affects the supply of locally manufactured goods as well as imports. If government levies heavy taxes, the supply of imports decreases. The supply curve shifts upward or down ward by decreasing or increasing the rate of taxes.</a:t>
            </a:r>
          </a:p>
          <a:p>
            <a:pPr marL="457200" indent="-457200" algn="just">
              <a:buClrTx/>
              <a:buSzPct val="100000"/>
              <a:buAutoNum type="arabicPeriod" startAt="9"/>
            </a:pPr>
            <a:endParaRPr lang="en-US" sz="2200" dirty="0">
              <a:latin typeface="Times New Roman" pitchFamily="18" charset="0"/>
              <a:cs typeface="Times New Roman" pitchFamily="18" charset="0"/>
            </a:endParaRPr>
          </a:p>
          <a:p>
            <a:pPr marL="457200" indent="-457200" algn="just">
              <a:buClrTx/>
              <a:buSzPct val="100000"/>
              <a:buAutoNum type="arabicPeriod" startAt="10"/>
            </a:pPr>
            <a:r>
              <a:rPr lang="en-US" sz="2200" b="1" dirty="0">
                <a:latin typeface="Times New Roman" pitchFamily="18" charset="0"/>
                <a:cs typeface="Times New Roman" pitchFamily="18" charset="0"/>
              </a:rPr>
              <a:t>Means of Transport and Communications:- </a:t>
            </a:r>
            <a:r>
              <a:rPr lang="en-US" sz="2200" dirty="0">
                <a:solidFill>
                  <a:srgbClr val="FF0000"/>
                </a:solidFill>
                <a:latin typeface="Times New Roman" pitchFamily="18" charset="0"/>
                <a:cs typeface="Times New Roman" pitchFamily="18" charset="0"/>
              </a:rPr>
              <a:t>The means of transport and communications are important factors for economic growth of an economy. By the provision and improvement of these means, people can sell their products in all markets in a short time. Especially, the supply of perishable goods (Fruit, vegetables) can be ensured due to fast means of transport and communication.</a:t>
            </a:r>
          </a:p>
          <a:p>
            <a:pPr marL="457200" indent="-457200" algn="just">
              <a:buClrTx/>
              <a:buSzPct val="100000"/>
              <a:buAutoNum type="arabicPeriod" startAt="10"/>
            </a:pPr>
            <a:endParaRPr lang="en-US" sz="2200" dirty="0">
              <a:latin typeface="Times New Roman" pitchFamily="18" charset="0"/>
              <a:cs typeface="Times New Roman" pitchFamily="18" charset="0"/>
            </a:endParaRPr>
          </a:p>
          <a:p>
            <a:pPr algn="just">
              <a:buClrTx/>
              <a:buSzPct val="100000"/>
              <a:buNone/>
            </a:pPr>
            <a:endParaRPr lang="en-US" sz="2200" dirty="0">
              <a:latin typeface="Times New Roman" pitchFamily="18" charset="0"/>
              <a:cs typeface="Times New Roman" pitchFamily="18" charset="0"/>
            </a:endParaRPr>
          </a:p>
          <a:p>
            <a:pPr marL="457200" indent="-457200" algn="just">
              <a:buClrTx/>
              <a:buSzPct val="100000"/>
              <a:buAutoNum type="arabicPeriod" startAt="11"/>
            </a:pPr>
            <a:r>
              <a:rPr lang="en-US" sz="2200" b="1" dirty="0">
                <a:latin typeface="Times New Roman" pitchFamily="18" charset="0"/>
                <a:cs typeface="Times New Roman" pitchFamily="18" charset="0"/>
              </a:rPr>
              <a:t>Change in the Prices of Substitutes:- </a:t>
            </a:r>
            <a:r>
              <a:rPr lang="en-US" sz="2200" dirty="0">
                <a:solidFill>
                  <a:srgbClr val="0070C0"/>
                </a:solidFill>
                <a:latin typeface="Times New Roman" pitchFamily="18" charset="0"/>
                <a:cs typeface="Times New Roman" pitchFamily="18" charset="0"/>
              </a:rPr>
              <a:t>If the. Prices of substitutes decrease the purchasing tendency of buyers will divert to that commodities and the supply of commodity will decrease.</a:t>
            </a:r>
          </a:p>
          <a:p>
            <a:pPr marL="457200" indent="-457200" algn="just">
              <a:buAutoNum type="arabicPeriod" startAt="11"/>
            </a:pPr>
            <a:endParaRPr lang="en-US" sz="2000" dirty="0">
              <a:latin typeface="Times New Roman" pitchFamily="18" charset="0"/>
              <a:cs typeface="Times New Roman" pitchFamily="18" charset="0"/>
            </a:endParaRPr>
          </a:p>
          <a:p>
            <a:pPr algn="just">
              <a:buNone/>
            </a:pPr>
            <a:endParaRPr lang="en-US" sz="2000" dirty="0">
              <a:latin typeface="Times New Roman" pitchFamily="18" charset="0"/>
              <a:cs typeface="Times New Roman" pitchFamily="18" charset="0"/>
            </a:endParaRPr>
          </a:p>
          <a:p>
            <a:pPr algn="just">
              <a:buNone/>
            </a:pPr>
            <a:endParaRPr lang="en-US" sz="2000" dirty="0">
              <a:latin typeface="Times New Roman" pitchFamily="18" charset="0"/>
              <a:cs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ELASTICITY OF SUPPLY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None/>
            </a:pPr>
            <a:r>
              <a:rPr lang="en-US" sz="2000" dirty="0">
                <a:latin typeface="Times New Roman" pitchFamily="18" charset="0"/>
                <a:cs typeface="Times New Roman" pitchFamily="18" charset="0"/>
              </a:rPr>
              <a:t>      </a:t>
            </a:r>
            <a:r>
              <a:rPr lang="en-US" sz="2000" dirty="0">
                <a:solidFill>
                  <a:srgbClr val="0070C0"/>
                </a:solidFill>
                <a:latin typeface="Times New Roman" pitchFamily="18" charset="0"/>
                <a:cs typeface="Times New Roman" pitchFamily="18" charset="0"/>
              </a:rPr>
              <a:t>Responsiveness of producers to changes in the price of their goods or services. As a general rule, if prices rise so does the supply. </a:t>
            </a:r>
          </a:p>
          <a:p>
            <a:pPr algn="just">
              <a:buNone/>
            </a:pPr>
            <a:r>
              <a:rPr lang="en-US" sz="2000" dirty="0">
                <a:latin typeface="Times New Roman" pitchFamily="18" charset="0"/>
                <a:cs typeface="Times New Roman" pitchFamily="18" charset="0"/>
              </a:rPr>
              <a:t>          </a:t>
            </a:r>
            <a:r>
              <a:rPr lang="en-US" sz="2000" dirty="0">
                <a:solidFill>
                  <a:srgbClr val="FF0000"/>
                </a:solidFill>
                <a:latin typeface="Times New Roman" pitchFamily="18" charset="0"/>
                <a:cs typeface="Times New Roman" pitchFamily="18" charset="0"/>
              </a:rPr>
              <a:t>Elasticity of supply is measured as the ratio of proportionate change in the quantity supplied to the proportionate change in price. High elasticity indicates the supply is sensitive to changes in prices, low elasticity indicates little sensitivity to price changes, and no elasticity means no relationship with price. Also called price elasticity of supply. </a:t>
            </a:r>
          </a:p>
          <a:p>
            <a:pPr algn="just">
              <a:buNone/>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Price elasticity of supply </a:t>
            </a:r>
            <a:r>
              <a:rPr lang="en-US" sz="2000" dirty="0">
                <a:latin typeface="Times New Roman" pitchFamily="18" charset="0"/>
                <a:cs typeface="Times New Roman" pitchFamily="18" charset="0"/>
              </a:rPr>
              <a:t>measures the relationship between change in quantity supplied and a change in price. </a:t>
            </a:r>
          </a:p>
          <a:p>
            <a:pPr algn="just">
              <a:buNone/>
            </a:pPr>
            <a:endParaRPr lang="en-US" sz="2000" dirty="0">
              <a:latin typeface="Times New Roman" pitchFamily="18" charset="0"/>
              <a:cs typeface="Times New Roman" pitchFamily="18" charset="0"/>
            </a:endParaRPr>
          </a:p>
          <a:p>
            <a:pPr algn="just">
              <a:buNone/>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Elasticity of Supply (Es)=</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073"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657600" y="4724400"/>
            <a:ext cx="3886200" cy="685800"/>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Types Of price Elasticity of supply</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514350" indent="-514350" algn="just">
              <a:buClrTx/>
              <a:buSzPct val="100000"/>
              <a:buFont typeface="+mj-lt"/>
              <a:buAutoNum type="arabicPeriod"/>
            </a:pPr>
            <a:r>
              <a:rPr lang="en-US" sz="2000" b="1" dirty="0">
                <a:latin typeface="Times New Roman" pitchFamily="18" charset="0"/>
                <a:cs typeface="Times New Roman" pitchFamily="18" charset="0"/>
              </a:rPr>
              <a:t>Perfectly inelastic: </a:t>
            </a:r>
            <a:r>
              <a:rPr lang="en-US" sz="2000" dirty="0">
                <a:solidFill>
                  <a:srgbClr val="0070C0"/>
                </a:solidFill>
                <a:latin typeface="Times New Roman" pitchFamily="18" charset="0"/>
                <a:cs typeface="Times New Roman" pitchFamily="18" charset="0"/>
              </a:rPr>
              <a:t>If there is no response in supply to a change in price. </a:t>
            </a:r>
            <a:r>
              <a:rPr lang="en-US" sz="2000" b="1" dirty="0">
                <a:solidFill>
                  <a:srgbClr val="0070C0"/>
                </a:solidFill>
                <a:latin typeface="Times New Roman" pitchFamily="18" charset="0"/>
                <a:cs typeface="Times New Roman" pitchFamily="18" charset="0"/>
              </a:rPr>
              <a:t>Es=0</a:t>
            </a:r>
          </a:p>
          <a:p>
            <a:pPr marL="514350" indent="-514350" algn="just">
              <a:lnSpc>
                <a:spcPct val="150000"/>
              </a:lnSpc>
              <a:buClrTx/>
              <a:buSzPct val="100000"/>
              <a:buFont typeface="+mj-lt"/>
              <a:buAutoNum type="arabicPeriod"/>
            </a:pPr>
            <a:r>
              <a:rPr lang="en-US" sz="2000" b="1" dirty="0">
                <a:latin typeface="Times New Roman" pitchFamily="18" charset="0"/>
                <a:cs typeface="Times New Roman" pitchFamily="18" charset="0"/>
              </a:rPr>
              <a:t>Inelastic supply: </a:t>
            </a:r>
            <a:r>
              <a:rPr lang="en-US" sz="2000" dirty="0">
                <a:solidFill>
                  <a:srgbClr val="FF0000"/>
                </a:solidFill>
                <a:latin typeface="Times New Roman" pitchFamily="18" charset="0"/>
                <a:cs typeface="Times New Roman" pitchFamily="18" charset="0"/>
              </a:rPr>
              <a:t>The proportionate change in supply is less than the change in price.</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Es&lt;1</a:t>
            </a:r>
          </a:p>
          <a:p>
            <a:pPr marL="514350" indent="-514350" algn="just">
              <a:lnSpc>
                <a:spcPct val="150000"/>
              </a:lnSpc>
              <a:buClrTx/>
              <a:buSzPct val="100000"/>
              <a:buFont typeface="+mj-lt"/>
              <a:buAutoNum type="arabicPeriod"/>
            </a:pPr>
            <a:r>
              <a:rPr lang="en-US" sz="2000" b="1" dirty="0">
                <a:latin typeface="Times New Roman" pitchFamily="18" charset="0"/>
                <a:cs typeface="Times New Roman" pitchFamily="18" charset="0"/>
              </a:rPr>
              <a:t>Unitary elastic: </a:t>
            </a:r>
            <a:r>
              <a:rPr lang="en-US" sz="2000" dirty="0">
                <a:solidFill>
                  <a:srgbClr val="7030A0"/>
                </a:solidFill>
                <a:latin typeface="Times New Roman" pitchFamily="18" charset="0"/>
                <a:cs typeface="Times New Roman" pitchFamily="18" charset="0"/>
              </a:rPr>
              <a:t>The percentage change in quantity supplied equals the change in price.</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Es=1 </a:t>
            </a:r>
          </a:p>
          <a:p>
            <a:pPr marL="514350" indent="-514350" algn="just">
              <a:buClrTx/>
              <a:buSzPct val="100000"/>
              <a:buFont typeface="+mj-lt"/>
              <a:buAutoNum type="arabicPeriod"/>
            </a:pPr>
            <a:endParaRPr lang="en-US" sz="2000" dirty="0">
              <a:latin typeface="Times New Roman" pitchFamily="18" charset="0"/>
              <a:cs typeface="Times New Roman" pitchFamily="18" charset="0"/>
            </a:endParaRPr>
          </a:p>
          <a:p>
            <a:pPr marL="514350" indent="-514350" algn="just">
              <a:buClrTx/>
              <a:buSzPct val="100000"/>
              <a:buFont typeface="+mj-lt"/>
              <a:buAutoNum type="arabicPeriod"/>
            </a:pPr>
            <a:r>
              <a:rPr lang="en-US" sz="2000" b="1" dirty="0">
                <a:latin typeface="Times New Roman" pitchFamily="18" charset="0"/>
                <a:cs typeface="Times New Roman" pitchFamily="18" charset="0"/>
              </a:rPr>
              <a:t>Elastic: </a:t>
            </a:r>
            <a:r>
              <a:rPr lang="en-US" sz="2000" dirty="0">
                <a:solidFill>
                  <a:srgbClr val="C00000"/>
                </a:solidFill>
                <a:latin typeface="Times New Roman" pitchFamily="18" charset="0"/>
                <a:cs typeface="Times New Roman" pitchFamily="18" charset="0"/>
              </a:rPr>
              <a:t>The change in quantity supplied is more than the change in price. </a:t>
            </a:r>
            <a:r>
              <a:rPr lang="en-US" sz="2000" b="1" dirty="0">
                <a:solidFill>
                  <a:schemeClr val="tx1"/>
                </a:solidFill>
                <a:latin typeface="Times New Roman" pitchFamily="18" charset="0"/>
                <a:cs typeface="Times New Roman" pitchFamily="18" charset="0"/>
              </a:rPr>
              <a:t>Es&gt;1 </a:t>
            </a:r>
          </a:p>
          <a:p>
            <a:pPr marL="514350" indent="-514350" algn="just">
              <a:buClrTx/>
              <a:buSzPct val="100000"/>
              <a:buFont typeface="+mj-lt"/>
              <a:buAutoNum type="arabicPeriod"/>
            </a:pPr>
            <a:endParaRPr lang="en-US" sz="2000" dirty="0">
              <a:latin typeface="Times New Roman" pitchFamily="18" charset="0"/>
              <a:cs typeface="Times New Roman" pitchFamily="18" charset="0"/>
            </a:endParaRPr>
          </a:p>
          <a:p>
            <a:pPr marL="514350" indent="-514350" algn="just">
              <a:buClrTx/>
              <a:buSzPct val="100000"/>
              <a:buFont typeface="+mj-lt"/>
              <a:buAutoNum type="arabicPeriod"/>
            </a:pPr>
            <a:r>
              <a:rPr lang="en-US" sz="2000" b="1" dirty="0">
                <a:latin typeface="Times New Roman" pitchFamily="18" charset="0"/>
                <a:cs typeface="Times New Roman" pitchFamily="18" charset="0"/>
              </a:rPr>
              <a:t>Perfectly elastic: </a:t>
            </a:r>
            <a:r>
              <a:rPr lang="en-US" sz="2000" dirty="0">
                <a:solidFill>
                  <a:srgbClr val="00B050"/>
                </a:solidFill>
                <a:latin typeface="Times New Roman" pitchFamily="18" charset="0"/>
                <a:cs typeface="Times New Roman" pitchFamily="18" charset="0"/>
              </a:rPr>
              <a:t>Suppliers are willing to supply any amount at a given price. </a:t>
            </a:r>
            <a:r>
              <a:rPr lang="en-US" sz="2000" b="1" dirty="0">
                <a:latin typeface="Times New Roman" pitchFamily="18" charset="0"/>
                <a:cs typeface="Times New Roman" pitchFamily="18" charset="0"/>
              </a:rPr>
              <a:t>Es=∞</a:t>
            </a:r>
          </a:p>
          <a:p>
            <a:pPr marL="514350" indent="-514350" algn="just">
              <a:buClrTx/>
              <a:buSzPct val="100000"/>
              <a:buFont typeface="+mj-lt"/>
              <a:buAutoNum type="arabicPeriod"/>
            </a:pPr>
            <a:endParaRPr lang="en-US" sz="2000" b="1" dirty="0">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descr="C:\Users\atharv\Desktop\download (1).jpg"/>
          <p:cNvPicPr>
            <a:picLocks noChangeAspect="1" noChangeArrowheads="1"/>
          </p:cNvPicPr>
          <p:nvPr/>
        </p:nvPicPr>
        <p:blipFill>
          <a:blip r:embed="rId2"/>
          <a:srcRect/>
          <a:stretch>
            <a:fillRect/>
          </a:stretch>
        </p:blipFill>
        <p:spPr bwMode="auto">
          <a:xfrm>
            <a:off x="533400" y="609600"/>
            <a:ext cx="8077200" cy="56388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Demand Function</a:t>
            </a:r>
          </a:p>
        </p:txBody>
      </p:sp>
      <p:sp>
        <p:nvSpPr>
          <p:cNvPr id="3" name="Content Placeholder 2"/>
          <p:cNvSpPr>
            <a:spLocks noGrp="1"/>
          </p:cNvSpPr>
          <p:nvPr>
            <p:ph idx="1"/>
          </p:nvPr>
        </p:nvSpPr>
        <p:spPr/>
        <p:txBody>
          <a:bodyPr>
            <a:normAutofit lnSpcReduction="10000"/>
          </a:bodyPr>
          <a:lstStyle/>
          <a:p>
            <a:pPr algn="just">
              <a:buNone/>
            </a:pPr>
            <a:r>
              <a:rPr lang="en-US" sz="2000" dirty="0">
                <a:solidFill>
                  <a:srgbClr val="7030A0"/>
                </a:solidFill>
                <a:latin typeface="Times New Roman" pitchFamily="18" charset="0"/>
                <a:cs typeface="Times New Roman" pitchFamily="18" charset="0"/>
              </a:rPr>
              <a:t>     A mathematical expression of relationship between quantity demanded of the commodity and its determinants is known as the demand function. Explained below.</a:t>
            </a:r>
          </a:p>
          <a:p>
            <a:pPr algn="just">
              <a:buNone/>
            </a:pPr>
            <a:r>
              <a:rPr lang="en-US" sz="2000" dirty="0">
                <a:latin typeface="Times New Roman" pitchFamily="18" charset="0"/>
                <a:cs typeface="Times New Roman" pitchFamily="18" charset="0"/>
              </a:rPr>
              <a:t>              </a:t>
            </a:r>
          </a:p>
          <a:p>
            <a:pPr algn="just">
              <a:buNone/>
            </a:pPr>
            <a:r>
              <a:rPr lang="en-US" sz="2000" dirty="0">
                <a:latin typeface="Times New Roman" pitchFamily="18" charset="0"/>
                <a:cs typeface="Times New Roman" pitchFamily="18" charset="0"/>
              </a:rPr>
              <a:t>                    </a:t>
            </a:r>
            <a:r>
              <a:rPr lang="en-US" sz="2000" b="1" dirty="0" err="1">
                <a:latin typeface="Times New Roman" pitchFamily="18" charset="0"/>
                <a:cs typeface="Times New Roman" pitchFamily="18" charset="0"/>
              </a:rPr>
              <a:t>Qx</a:t>
            </a:r>
            <a:r>
              <a:rPr lang="en-US" sz="2000" b="1" dirty="0">
                <a:latin typeface="Times New Roman" pitchFamily="18" charset="0"/>
                <a:cs typeface="Times New Roman" pitchFamily="18" charset="0"/>
              </a:rPr>
              <a:t> = f(</a:t>
            </a:r>
            <a:r>
              <a:rPr lang="en-US" sz="2000" b="1" dirty="0" err="1">
                <a:latin typeface="Times New Roman" pitchFamily="18" charset="0"/>
                <a:cs typeface="Times New Roman" pitchFamily="18" charset="0"/>
              </a:rPr>
              <a:t>Px</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Py</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Pz</a:t>
            </a:r>
            <a:r>
              <a:rPr lang="en-US" sz="2000" b="1" dirty="0">
                <a:latin typeface="Times New Roman" pitchFamily="18" charset="0"/>
                <a:cs typeface="Times New Roman" pitchFamily="18" charset="0"/>
              </a:rPr>
              <a:t>, I, T, etc.)</a:t>
            </a:r>
          </a:p>
          <a:p>
            <a:pPr algn="just">
              <a:buNone/>
            </a:pPr>
            <a:endParaRPr lang="en-US" sz="2000" dirty="0">
              <a:latin typeface="Times New Roman" pitchFamily="18" charset="0"/>
              <a:cs typeface="Times New Roman" pitchFamily="18" charset="0"/>
            </a:endParaRPr>
          </a:p>
          <a:p>
            <a:pPr algn="just">
              <a:buNone/>
            </a:pPr>
            <a:r>
              <a:rPr lang="en-US" sz="2000" dirty="0">
                <a:latin typeface="Times New Roman" pitchFamily="18" charset="0"/>
                <a:cs typeface="Times New Roman" pitchFamily="18" charset="0"/>
              </a:rPr>
              <a:t>   Where,</a:t>
            </a:r>
          </a:p>
          <a:p>
            <a:pPr algn="just">
              <a:buNone/>
            </a:pP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Qx</a:t>
            </a:r>
            <a:r>
              <a:rPr lang="en-US" sz="2000" b="1" dirty="0">
                <a:latin typeface="Times New Roman" pitchFamily="18" charset="0"/>
                <a:cs typeface="Times New Roman" pitchFamily="18" charset="0"/>
              </a:rPr>
              <a:t>= Quantity Demanded of X</a:t>
            </a:r>
          </a:p>
          <a:p>
            <a:pPr algn="just">
              <a:buNone/>
            </a:pP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Px</a:t>
            </a:r>
            <a:r>
              <a:rPr lang="en-US" sz="2000" b="1" dirty="0">
                <a:latin typeface="Times New Roman" pitchFamily="18" charset="0"/>
                <a:cs typeface="Times New Roman" pitchFamily="18" charset="0"/>
              </a:rPr>
              <a:t>=  Price of commodity X</a:t>
            </a:r>
          </a:p>
          <a:p>
            <a:pPr algn="just">
              <a:buNone/>
            </a:pP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Py</a:t>
            </a:r>
            <a:r>
              <a:rPr lang="en-US" sz="2000" b="1" dirty="0">
                <a:latin typeface="Times New Roman" pitchFamily="18" charset="0"/>
                <a:cs typeface="Times New Roman" pitchFamily="18" charset="0"/>
              </a:rPr>
              <a:t>= Price of Substitute goods</a:t>
            </a:r>
          </a:p>
          <a:p>
            <a:pPr algn="just">
              <a:buNone/>
            </a:pP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Pz</a:t>
            </a:r>
            <a:r>
              <a:rPr lang="en-US" sz="2000" b="1" dirty="0">
                <a:latin typeface="Times New Roman" pitchFamily="18" charset="0"/>
                <a:cs typeface="Times New Roman" pitchFamily="18" charset="0"/>
              </a:rPr>
              <a:t>= Price of complementary goods</a:t>
            </a:r>
          </a:p>
          <a:p>
            <a:pPr algn="just">
              <a:buNone/>
            </a:pPr>
            <a:r>
              <a:rPr lang="en-US" sz="2000" b="1" dirty="0">
                <a:latin typeface="Times New Roman" pitchFamily="18" charset="0"/>
                <a:cs typeface="Times New Roman" pitchFamily="18" charset="0"/>
              </a:rPr>
              <a:t>                I  = Income of the Customer</a:t>
            </a:r>
          </a:p>
          <a:p>
            <a:pPr algn="just">
              <a:buNone/>
            </a:pPr>
            <a:r>
              <a:rPr lang="en-US" sz="2000" b="1" dirty="0">
                <a:latin typeface="Times New Roman" pitchFamily="18" charset="0"/>
                <a:cs typeface="Times New Roman" pitchFamily="18" charset="0"/>
              </a:rPr>
              <a:t>                T = Taste of the consumer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Demand Schedule</a:t>
            </a:r>
          </a:p>
        </p:txBody>
      </p:sp>
      <p:sp>
        <p:nvSpPr>
          <p:cNvPr id="3" name="Content Placeholder 2"/>
          <p:cNvSpPr>
            <a:spLocks noGrp="1"/>
          </p:cNvSpPr>
          <p:nvPr>
            <p:ph idx="1"/>
          </p:nvPr>
        </p:nvSpPr>
        <p:spPr/>
        <p:txBody>
          <a:bodyPr>
            <a:normAutofit lnSpcReduction="10000"/>
          </a:bodyPr>
          <a:lstStyle/>
          <a:p>
            <a:pPr algn="just">
              <a:buNone/>
            </a:pPr>
            <a:r>
              <a:rPr lang="en-US" sz="2000" dirty="0">
                <a:solidFill>
                  <a:srgbClr val="FF0000"/>
                </a:solidFill>
                <a:latin typeface="Times New Roman" pitchFamily="18" charset="0"/>
                <a:cs typeface="Times New Roman" pitchFamily="18" charset="0"/>
              </a:rPr>
              <a:t>      Demand schedule is a tabular statement showing various quantities of a commodity being demanded at various levels of price, during a given period of time. It shows the relationship between price of the commodity and its quantity demanded.</a:t>
            </a:r>
          </a:p>
          <a:p>
            <a:pPr algn="just">
              <a:buNone/>
            </a:pPr>
            <a:endParaRPr lang="en-US" sz="2000" dirty="0">
              <a:latin typeface="Times New Roman" pitchFamily="18" charset="0"/>
              <a:cs typeface="Times New Roman" pitchFamily="18" charset="0"/>
            </a:endParaRPr>
          </a:p>
          <a:p>
            <a:pPr algn="just" fontAlgn="base">
              <a:buNone/>
            </a:pPr>
            <a:r>
              <a:rPr lang="en-US" sz="2000" dirty="0">
                <a:solidFill>
                  <a:srgbClr val="002060"/>
                </a:solidFill>
                <a:latin typeface="Times New Roman" pitchFamily="18" charset="0"/>
                <a:cs typeface="Times New Roman" pitchFamily="18" charset="0"/>
              </a:rPr>
              <a:t>         A demand schedule can be determined both for individual buyers and for the entire market. So, demand schedule is of two types:</a:t>
            </a:r>
          </a:p>
          <a:p>
            <a:pPr algn="just" fontAlgn="base">
              <a:buNone/>
            </a:pPr>
            <a:r>
              <a:rPr lang="en-US" sz="2000" b="1" dirty="0">
                <a:latin typeface="Times New Roman" pitchFamily="18" charset="0"/>
                <a:cs typeface="Times New Roman" pitchFamily="18" charset="0"/>
              </a:rPr>
              <a:t>1.</a:t>
            </a:r>
            <a:r>
              <a:rPr lang="en-US" sz="2000" dirty="0">
                <a:latin typeface="Times New Roman" pitchFamily="18" charset="0"/>
                <a:cs typeface="Times New Roman" pitchFamily="18" charset="0"/>
              </a:rPr>
              <a:t> </a:t>
            </a:r>
            <a:r>
              <a:rPr lang="en-US" sz="2000" b="1" u="sng" dirty="0">
                <a:latin typeface="Times New Roman" pitchFamily="18" charset="0"/>
                <a:cs typeface="Times New Roman" pitchFamily="18" charset="0"/>
              </a:rPr>
              <a:t>Individual Demand Schedule:-</a:t>
            </a:r>
            <a:r>
              <a:rPr lang="en-US" sz="2000" dirty="0">
                <a:latin typeface="Times New Roman" pitchFamily="18" charset="0"/>
                <a:cs typeface="Times New Roman" pitchFamily="18" charset="0"/>
              </a:rPr>
              <a:t> Individual demand schedule refers to a tabular statement showing various quantities of a commodity that </a:t>
            </a:r>
            <a:r>
              <a:rPr lang="en-US" sz="2000" dirty="0">
                <a:solidFill>
                  <a:srgbClr val="0070C0"/>
                </a:solidFill>
                <a:latin typeface="Times New Roman" pitchFamily="18" charset="0"/>
                <a:cs typeface="Times New Roman" pitchFamily="18" charset="0"/>
              </a:rPr>
              <a:t>a consumer </a:t>
            </a:r>
            <a:r>
              <a:rPr lang="en-US" sz="2000" dirty="0">
                <a:latin typeface="Times New Roman" pitchFamily="18" charset="0"/>
                <a:cs typeface="Times New Roman" pitchFamily="18" charset="0"/>
              </a:rPr>
              <a:t>is willing to buy at various levels of price, during a given period of time.</a:t>
            </a:r>
          </a:p>
          <a:p>
            <a:pPr algn="just" fontAlgn="base">
              <a:buNone/>
            </a:pPr>
            <a:endParaRPr lang="en-US" sz="2000" b="1" dirty="0">
              <a:latin typeface="Times New Roman" pitchFamily="18" charset="0"/>
              <a:cs typeface="Times New Roman" pitchFamily="18" charset="0"/>
            </a:endParaRPr>
          </a:p>
          <a:p>
            <a:pPr algn="just" fontAlgn="base">
              <a:buNone/>
            </a:pPr>
            <a:r>
              <a:rPr lang="en-US" sz="2000" b="1" dirty="0">
                <a:latin typeface="Times New Roman" pitchFamily="18" charset="0"/>
                <a:cs typeface="Times New Roman" pitchFamily="18" charset="0"/>
              </a:rPr>
              <a:t>2. </a:t>
            </a:r>
            <a:r>
              <a:rPr lang="en-US" sz="2000" b="1" u="sng" dirty="0">
                <a:latin typeface="Times New Roman" pitchFamily="18" charset="0"/>
                <a:cs typeface="Times New Roman" pitchFamily="18" charset="0"/>
              </a:rPr>
              <a:t>Market Demand Schedule:-</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Market demand schedule refers to a tabular statement showing various quantities of a commodity that all the consumers are willing to buy at various levels of price, during a given period of time. It is the </a:t>
            </a:r>
            <a:r>
              <a:rPr lang="en-US" sz="2000" dirty="0">
                <a:solidFill>
                  <a:srgbClr val="0070C0"/>
                </a:solidFill>
                <a:latin typeface="Times New Roman" pitchFamily="18" charset="0"/>
                <a:cs typeface="Times New Roman" pitchFamily="18" charset="0"/>
              </a:rPr>
              <a:t>sum of all individual demand schedules </a:t>
            </a:r>
            <a:r>
              <a:rPr lang="en-US" sz="2000" dirty="0">
                <a:latin typeface="Times New Roman" pitchFamily="18" charset="0"/>
                <a:cs typeface="Times New Roman" pitchFamily="18" charset="0"/>
              </a:rPr>
              <a:t>at each and every price.</a:t>
            </a:r>
          </a:p>
          <a:p>
            <a:pPr algn="just">
              <a:buNone/>
            </a:pPr>
            <a:endParaRPr lang="en-US"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Demand Curve</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None/>
            </a:pPr>
            <a:r>
              <a:rPr lang="en-US" dirty="0"/>
              <a:t>   </a:t>
            </a:r>
            <a:r>
              <a:rPr lang="en-US" sz="2000" dirty="0">
                <a:solidFill>
                  <a:srgbClr val="0070C0"/>
                </a:solidFill>
                <a:latin typeface="Times New Roman" pitchFamily="18" charset="0"/>
                <a:cs typeface="Times New Roman" pitchFamily="18" charset="0"/>
              </a:rPr>
              <a:t>Demand curve is the graphical representation of the demand schedule. Demand curve is obtained by plotting a demand schedule on a graph. As discussed earlier, demand curve slopes downward from left to right. It has a negative slope. It shows there is inverse relationship between price and quantity demanded of a commodity.</a:t>
            </a:r>
          </a:p>
        </p:txBody>
      </p:sp>
      <p:pic>
        <p:nvPicPr>
          <p:cNvPr id="1028" name="Picture 4" descr="C:\Users\atharv\Desktop\images (1).jpg"/>
          <p:cNvPicPr>
            <a:picLocks noChangeAspect="1" noChangeArrowheads="1"/>
          </p:cNvPicPr>
          <p:nvPr/>
        </p:nvPicPr>
        <p:blipFill>
          <a:blip r:embed="rId2"/>
          <a:srcRect/>
          <a:stretch>
            <a:fillRect/>
          </a:stretch>
        </p:blipFill>
        <p:spPr bwMode="auto">
          <a:xfrm>
            <a:off x="914400" y="3429000"/>
            <a:ext cx="6629400" cy="32004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685800"/>
          </a:xfrm>
        </p:spPr>
        <p:txBody>
          <a:bodyPr>
            <a:normAutofit/>
          </a:bodyPr>
          <a:lstStyle/>
          <a:p>
            <a:r>
              <a:rPr lang="en-US" sz="3200" b="1" dirty="0">
                <a:latin typeface="Times New Roman" pitchFamily="18" charset="0"/>
                <a:cs typeface="Times New Roman" pitchFamily="18" charset="0"/>
              </a:rPr>
              <a:t>TYPES OF DEMAND</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143000"/>
            <a:ext cx="8686800" cy="5410200"/>
          </a:xfrm>
        </p:spPr>
        <p:txBody>
          <a:bodyPr>
            <a:normAutofit lnSpcReduction="10000"/>
          </a:bodyPr>
          <a:lstStyle/>
          <a:p>
            <a:pPr>
              <a:buNone/>
            </a:pPr>
            <a:r>
              <a:rPr lang="en-US" sz="2000" b="1" dirty="0">
                <a:solidFill>
                  <a:srgbClr val="FF0000"/>
                </a:solidFill>
                <a:latin typeface="Times New Roman" pitchFamily="18" charset="0"/>
                <a:cs typeface="Times New Roman" pitchFamily="18" charset="0"/>
              </a:rPr>
              <a:t>1. </a:t>
            </a:r>
            <a:r>
              <a:rPr lang="en-US" sz="2000" b="1" u="sng" dirty="0">
                <a:solidFill>
                  <a:srgbClr val="FF0000"/>
                </a:solidFill>
                <a:latin typeface="Times New Roman" pitchFamily="18" charset="0"/>
                <a:cs typeface="Times New Roman" pitchFamily="18" charset="0"/>
              </a:rPr>
              <a:t>Direct and indirect demand: </a:t>
            </a:r>
          </a:p>
          <a:p>
            <a:pPr algn="just">
              <a:buNone/>
            </a:pPr>
            <a:r>
              <a:rPr lang="en-US" sz="2000" dirty="0">
                <a:solidFill>
                  <a:srgbClr val="FF0000"/>
                </a:solidFill>
                <a:latin typeface="Times New Roman" pitchFamily="18" charset="0"/>
                <a:cs typeface="Times New Roman" pitchFamily="18" charset="0"/>
              </a:rPr>
              <a:t>     </a:t>
            </a:r>
          </a:p>
          <a:p>
            <a:pPr algn="just">
              <a:buNone/>
            </a:pPr>
            <a:r>
              <a:rPr lang="en-US" sz="2000" dirty="0">
                <a:solidFill>
                  <a:srgbClr val="FF0000"/>
                </a:solidFill>
                <a:latin typeface="Times New Roman" pitchFamily="18" charset="0"/>
                <a:cs typeface="Times New Roman" pitchFamily="18" charset="0"/>
              </a:rPr>
              <a:t>     Producers’ goods and consumers’ goods: demand for goods that are directly used for consumption by the ultimate consumer is known as direct demand (example: Demand for T shirts). </a:t>
            </a:r>
          </a:p>
          <a:p>
            <a:pPr algn="just">
              <a:buNone/>
            </a:pPr>
            <a:r>
              <a:rPr lang="en-US" sz="2000" dirty="0">
                <a:solidFill>
                  <a:srgbClr val="FF0000"/>
                </a:solidFill>
                <a:latin typeface="Times New Roman" pitchFamily="18" charset="0"/>
                <a:cs typeface="Times New Roman" pitchFamily="18" charset="0"/>
              </a:rPr>
              <a:t>      </a:t>
            </a:r>
          </a:p>
          <a:p>
            <a:pPr algn="just">
              <a:buNone/>
            </a:pPr>
            <a:r>
              <a:rPr lang="en-US" sz="2000" dirty="0">
                <a:solidFill>
                  <a:srgbClr val="FF0000"/>
                </a:solidFill>
                <a:latin typeface="Times New Roman" pitchFamily="18" charset="0"/>
                <a:cs typeface="Times New Roman" pitchFamily="18" charset="0"/>
              </a:rPr>
              <a:t>     On the other hand demand for goods that are used by producers for producing goods and services. (example: Demand for cotton by a textile mill) </a:t>
            </a:r>
          </a:p>
          <a:p>
            <a:pPr>
              <a:buNone/>
            </a:pPr>
            <a:endParaRPr lang="en-US" sz="2000" dirty="0">
              <a:latin typeface="Times New Roman" pitchFamily="18" charset="0"/>
              <a:cs typeface="Times New Roman" pitchFamily="18" charset="0"/>
            </a:endParaRPr>
          </a:p>
          <a:p>
            <a:pPr algn="just">
              <a:buNone/>
            </a:pPr>
            <a:r>
              <a:rPr lang="en-US" sz="2000" b="1" dirty="0">
                <a:solidFill>
                  <a:srgbClr val="002060"/>
                </a:solidFill>
                <a:latin typeface="Times New Roman" pitchFamily="18" charset="0"/>
                <a:cs typeface="Times New Roman" pitchFamily="18" charset="0"/>
              </a:rPr>
              <a:t>2. </a:t>
            </a:r>
            <a:r>
              <a:rPr lang="en-US" sz="2000" b="1" u="sng" dirty="0">
                <a:solidFill>
                  <a:srgbClr val="002060"/>
                </a:solidFill>
                <a:latin typeface="Times New Roman" pitchFamily="18" charset="0"/>
                <a:cs typeface="Times New Roman" pitchFamily="18" charset="0"/>
              </a:rPr>
              <a:t>Derived demand and autonomous demand: </a:t>
            </a:r>
          </a:p>
          <a:p>
            <a:pPr algn="just">
              <a:buNone/>
            </a:pPr>
            <a:r>
              <a:rPr lang="en-US" sz="2000" dirty="0">
                <a:solidFill>
                  <a:srgbClr val="002060"/>
                </a:solidFill>
                <a:latin typeface="Times New Roman" pitchFamily="18" charset="0"/>
                <a:cs typeface="Times New Roman" pitchFamily="18" charset="0"/>
              </a:rPr>
              <a:t>      </a:t>
            </a:r>
          </a:p>
          <a:p>
            <a:pPr algn="just">
              <a:buNone/>
            </a:pPr>
            <a:r>
              <a:rPr lang="en-US" sz="2000" dirty="0">
                <a:solidFill>
                  <a:srgbClr val="002060"/>
                </a:solidFill>
                <a:latin typeface="Times New Roman" pitchFamily="18" charset="0"/>
                <a:cs typeface="Times New Roman" pitchFamily="18" charset="0"/>
              </a:rPr>
              <a:t>     When a produce derives its usage from the use of some primary product it is known as derived demand. (example: demand for </a:t>
            </a:r>
            <a:r>
              <a:rPr lang="en-US" sz="2000" dirty="0" err="1">
                <a:solidFill>
                  <a:srgbClr val="002060"/>
                </a:solidFill>
                <a:latin typeface="Times New Roman" pitchFamily="18" charset="0"/>
                <a:cs typeface="Times New Roman" pitchFamily="18" charset="0"/>
              </a:rPr>
              <a:t>tyres</a:t>
            </a:r>
            <a:r>
              <a:rPr lang="en-US" sz="2000" dirty="0">
                <a:solidFill>
                  <a:srgbClr val="002060"/>
                </a:solidFill>
                <a:latin typeface="Times New Roman" pitchFamily="18" charset="0"/>
                <a:cs typeface="Times New Roman" pitchFamily="18" charset="0"/>
              </a:rPr>
              <a:t> derived from demand for car) </a:t>
            </a:r>
          </a:p>
          <a:p>
            <a:pPr algn="just">
              <a:buNone/>
            </a:pPr>
            <a:r>
              <a:rPr lang="en-US" sz="2000" dirty="0">
                <a:solidFill>
                  <a:srgbClr val="002060"/>
                </a:solidFill>
                <a:latin typeface="Times New Roman" pitchFamily="18" charset="0"/>
                <a:cs typeface="Times New Roman" pitchFamily="18" charset="0"/>
              </a:rPr>
              <a:t>      </a:t>
            </a:r>
          </a:p>
          <a:p>
            <a:pPr algn="just">
              <a:buNone/>
            </a:pPr>
            <a:r>
              <a:rPr lang="en-US" sz="2000" dirty="0">
                <a:solidFill>
                  <a:srgbClr val="002060"/>
                </a:solidFill>
                <a:latin typeface="Times New Roman" pitchFamily="18" charset="0"/>
                <a:cs typeface="Times New Roman" pitchFamily="18" charset="0"/>
              </a:rPr>
              <a:t>     Autonomous demand is the demand for a product that can be independently used. (example: demand for a washing machine)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457200"/>
          </a:xfrm>
        </p:spPr>
        <p:txBody>
          <a:bodyPr>
            <a:normAutofit fontScale="90000"/>
          </a:bodyPr>
          <a:lstStyle/>
          <a:p>
            <a:r>
              <a:rPr lang="en-US" dirty="0"/>
              <a:t>Continued…..</a:t>
            </a:r>
          </a:p>
        </p:txBody>
      </p:sp>
      <p:sp>
        <p:nvSpPr>
          <p:cNvPr id="3" name="Content Placeholder 2"/>
          <p:cNvSpPr>
            <a:spLocks noGrp="1"/>
          </p:cNvSpPr>
          <p:nvPr>
            <p:ph idx="1"/>
          </p:nvPr>
        </p:nvSpPr>
        <p:spPr>
          <a:xfrm>
            <a:off x="304800" y="1219200"/>
            <a:ext cx="8686800" cy="5105400"/>
          </a:xfrm>
        </p:spPr>
        <p:txBody>
          <a:bodyPr>
            <a:normAutofit/>
          </a:bodyPr>
          <a:lstStyle/>
          <a:p>
            <a:pPr algn="just">
              <a:buNone/>
            </a:pPr>
            <a:r>
              <a:rPr lang="en-US" sz="2000" b="1" dirty="0">
                <a:solidFill>
                  <a:srgbClr val="7030A0"/>
                </a:solidFill>
                <a:latin typeface="Times New Roman" pitchFamily="18" charset="0"/>
                <a:cs typeface="Times New Roman" pitchFamily="18" charset="0"/>
              </a:rPr>
              <a:t>3. </a:t>
            </a:r>
            <a:r>
              <a:rPr lang="en-US" sz="2000" b="1" u="sng" dirty="0">
                <a:solidFill>
                  <a:srgbClr val="7030A0"/>
                </a:solidFill>
                <a:latin typeface="Times New Roman" pitchFamily="18" charset="0"/>
                <a:cs typeface="Times New Roman" pitchFamily="18" charset="0"/>
              </a:rPr>
              <a:t>Durable and non durable goods demand: </a:t>
            </a:r>
          </a:p>
          <a:p>
            <a:pPr algn="just">
              <a:buNone/>
            </a:pPr>
            <a:r>
              <a:rPr lang="en-US" sz="2000" dirty="0">
                <a:solidFill>
                  <a:srgbClr val="7030A0"/>
                </a:solidFill>
                <a:latin typeface="Times New Roman" pitchFamily="18" charset="0"/>
                <a:cs typeface="Times New Roman" pitchFamily="18" charset="0"/>
              </a:rPr>
              <a:t>    </a:t>
            </a:r>
          </a:p>
          <a:p>
            <a:pPr algn="just">
              <a:buNone/>
            </a:pPr>
            <a:r>
              <a:rPr lang="en-US" sz="2000" dirty="0">
                <a:solidFill>
                  <a:srgbClr val="7030A0"/>
                </a:solidFill>
                <a:latin typeface="Times New Roman" pitchFamily="18" charset="0"/>
                <a:cs typeface="Times New Roman" pitchFamily="18" charset="0"/>
              </a:rPr>
              <a:t>     Durable goods are those that can be used more than once, over a period of time (example: Microwave oven) </a:t>
            </a:r>
          </a:p>
          <a:p>
            <a:pPr algn="just">
              <a:buNone/>
            </a:pPr>
            <a:r>
              <a:rPr lang="en-US" sz="2000" dirty="0">
                <a:solidFill>
                  <a:srgbClr val="7030A0"/>
                </a:solidFill>
                <a:latin typeface="Times New Roman" pitchFamily="18" charset="0"/>
                <a:cs typeface="Times New Roman" pitchFamily="18" charset="0"/>
              </a:rPr>
              <a:t>    </a:t>
            </a:r>
          </a:p>
          <a:p>
            <a:pPr algn="just">
              <a:buNone/>
            </a:pPr>
            <a:r>
              <a:rPr lang="en-US" sz="2000" dirty="0">
                <a:solidFill>
                  <a:srgbClr val="7030A0"/>
                </a:solidFill>
                <a:latin typeface="Times New Roman" pitchFamily="18" charset="0"/>
                <a:cs typeface="Times New Roman" pitchFamily="18" charset="0"/>
              </a:rPr>
              <a:t>     Non durable goods can be used only once (example: Band-aid) </a:t>
            </a:r>
          </a:p>
          <a:p>
            <a:pPr algn="just">
              <a:buNone/>
            </a:pPr>
            <a:endParaRPr lang="en-US" sz="2000" b="1" dirty="0">
              <a:latin typeface="Times New Roman" pitchFamily="18" charset="0"/>
              <a:cs typeface="Times New Roman" pitchFamily="18" charset="0"/>
            </a:endParaRPr>
          </a:p>
          <a:p>
            <a:pPr algn="just">
              <a:buNone/>
            </a:pPr>
            <a:r>
              <a:rPr lang="en-US" sz="2000" b="1" dirty="0">
                <a:solidFill>
                  <a:srgbClr val="C00000"/>
                </a:solidFill>
                <a:latin typeface="Times New Roman" pitchFamily="18" charset="0"/>
                <a:cs typeface="Times New Roman" pitchFamily="18" charset="0"/>
              </a:rPr>
              <a:t>4. </a:t>
            </a:r>
            <a:r>
              <a:rPr lang="en-US" sz="2000" b="1" u="sng" dirty="0">
                <a:solidFill>
                  <a:srgbClr val="C00000"/>
                </a:solidFill>
                <a:latin typeface="Times New Roman" pitchFamily="18" charset="0"/>
                <a:cs typeface="Times New Roman" pitchFamily="18" charset="0"/>
              </a:rPr>
              <a:t>Firm and industry demand: </a:t>
            </a:r>
          </a:p>
          <a:p>
            <a:pPr algn="just">
              <a:buNone/>
            </a:pPr>
            <a:r>
              <a:rPr lang="en-US" sz="2000" dirty="0">
                <a:solidFill>
                  <a:srgbClr val="C00000"/>
                </a:solidFill>
                <a:latin typeface="Times New Roman" pitchFamily="18" charset="0"/>
                <a:cs typeface="Times New Roman" pitchFamily="18" charset="0"/>
              </a:rPr>
              <a:t>     </a:t>
            </a:r>
          </a:p>
          <a:p>
            <a:pPr algn="just">
              <a:buNone/>
            </a:pPr>
            <a:r>
              <a:rPr lang="en-US" sz="2000" dirty="0">
                <a:solidFill>
                  <a:srgbClr val="C00000"/>
                </a:solidFill>
                <a:latin typeface="Times New Roman" pitchFamily="18" charset="0"/>
                <a:cs typeface="Times New Roman" pitchFamily="18" charset="0"/>
              </a:rPr>
              <a:t>     Firm demand is the demand for the product of a particular firm. (example: Dove soap) </a:t>
            </a:r>
          </a:p>
          <a:p>
            <a:pPr algn="just">
              <a:buNone/>
            </a:pPr>
            <a:r>
              <a:rPr lang="en-US" sz="2000" dirty="0">
                <a:solidFill>
                  <a:srgbClr val="C00000"/>
                </a:solidFill>
                <a:latin typeface="Times New Roman" pitchFamily="18" charset="0"/>
                <a:cs typeface="Times New Roman" pitchFamily="18" charset="0"/>
              </a:rPr>
              <a:t>     </a:t>
            </a:r>
          </a:p>
          <a:p>
            <a:pPr algn="just">
              <a:buNone/>
            </a:pPr>
            <a:r>
              <a:rPr lang="en-US" sz="2000" dirty="0">
                <a:solidFill>
                  <a:srgbClr val="C00000"/>
                </a:solidFill>
                <a:latin typeface="Times New Roman" pitchFamily="18" charset="0"/>
                <a:cs typeface="Times New Roman" pitchFamily="18" charset="0"/>
              </a:rPr>
              <a:t>     The demand for the product of a particular industry is industry demand (example: demand for steel in India ) </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3437</TotalTime>
  <Words>4751</Words>
  <Application>Microsoft Office PowerPoint</Application>
  <PresentationFormat>On-screen Show (4:3)</PresentationFormat>
  <Paragraphs>391</Paragraphs>
  <Slides>47</Slides>
  <Notes>1</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Trek</vt:lpstr>
      <vt:lpstr>By Dr. RAVI KUMAR GUPTA</vt:lpstr>
      <vt:lpstr>Table of content</vt:lpstr>
      <vt:lpstr>Demand </vt:lpstr>
      <vt:lpstr>Clarification…..</vt:lpstr>
      <vt:lpstr>Demand Function</vt:lpstr>
      <vt:lpstr>Demand Schedule</vt:lpstr>
      <vt:lpstr>Demand Curve</vt:lpstr>
      <vt:lpstr>TYPES OF DEMAND</vt:lpstr>
      <vt:lpstr>Continued…..</vt:lpstr>
      <vt:lpstr>Continued…..</vt:lpstr>
      <vt:lpstr>Continued…..</vt:lpstr>
      <vt:lpstr>The Law of Demand </vt:lpstr>
      <vt:lpstr>Assumptions to law of demand</vt:lpstr>
      <vt:lpstr>Exceptions to the Law of Demand:</vt:lpstr>
      <vt:lpstr>Continued…..</vt:lpstr>
      <vt:lpstr>Determinants of Demand</vt:lpstr>
      <vt:lpstr>Continued…..</vt:lpstr>
      <vt:lpstr>Continued…..</vt:lpstr>
      <vt:lpstr>Continued…..</vt:lpstr>
      <vt:lpstr>Continued…..</vt:lpstr>
      <vt:lpstr>Continued…..</vt:lpstr>
      <vt:lpstr>Continued…..</vt:lpstr>
      <vt:lpstr>ELASTICITY OF DEMAND </vt:lpstr>
      <vt:lpstr>1. PRICE ELASTICITY OF DEMAND </vt:lpstr>
      <vt:lpstr>Types of Price Elasticity of demand</vt:lpstr>
      <vt:lpstr>Income elasticity of demand</vt:lpstr>
      <vt:lpstr>Types of Income elasticity of demand</vt:lpstr>
      <vt:lpstr>Cross Elasticity of demand</vt:lpstr>
      <vt:lpstr>Types of Cross Elasticity of demand</vt:lpstr>
      <vt:lpstr>Use of elasticity of demand in mangerial decisions</vt:lpstr>
      <vt:lpstr>Continued……</vt:lpstr>
      <vt:lpstr>Continued……</vt:lpstr>
      <vt:lpstr>Demand forecasting</vt:lpstr>
      <vt:lpstr>Importance of Demand forecasting</vt:lpstr>
      <vt:lpstr>Methods of Demand forecasting</vt:lpstr>
      <vt:lpstr>Continued……</vt:lpstr>
      <vt:lpstr>Continued……</vt:lpstr>
      <vt:lpstr>Continued……</vt:lpstr>
      <vt:lpstr>Supply</vt:lpstr>
      <vt:lpstr>Law of Supply</vt:lpstr>
      <vt:lpstr>determinants of supply</vt:lpstr>
      <vt:lpstr>Continued……</vt:lpstr>
      <vt:lpstr>Continued……</vt:lpstr>
      <vt:lpstr>Continued……</vt:lpstr>
      <vt:lpstr>ELASTICITY OF SUPPLY </vt:lpstr>
      <vt:lpstr>Types Of price Elasticity of supply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DEManD ANALYSIS</dc:title>
  <dc:creator>atharv</dc:creator>
  <cp:lastModifiedBy>Dr. Ravi Kumar Gupta</cp:lastModifiedBy>
  <cp:revision>116</cp:revision>
  <dcterms:created xsi:type="dcterms:W3CDTF">2020-08-26T18:37:32Z</dcterms:created>
  <dcterms:modified xsi:type="dcterms:W3CDTF">2023-09-22T10:25:22Z</dcterms:modified>
</cp:coreProperties>
</file>