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83" r:id="rId3"/>
    <p:sldId id="260" r:id="rId4"/>
    <p:sldId id="261" r:id="rId5"/>
    <p:sldId id="262" r:id="rId6"/>
    <p:sldId id="263" r:id="rId7"/>
    <p:sldId id="264" r:id="rId8"/>
    <p:sldId id="265" r:id="rId9"/>
    <p:sldId id="257" r:id="rId10"/>
    <p:sldId id="258" r:id="rId11"/>
    <p:sldId id="259"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4"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2413" cy="6856413"/>
            <a:chOff x="0" y="0"/>
            <a:chExt cx="5759" cy="4319"/>
          </a:xfrm>
        </p:grpSpPr>
        <p:grpSp>
          <p:nvGrpSpPr>
            <p:cNvPr id="3075" name="Group 3"/>
            <p:cNvGrpSpPr>
              <a:grpSpLocks/>
            </p:cNvGrpSpPr>
            <p:nvPr/>
          </p:nvGrpSpPr>
          <p:grpSpPr bwMode="auto">
            <a:xfrm>
              <a:off x="0" y="0"/>
              <a:ext cx="5759" cy="4319"/>
              <a:chOff x="0" y="0"/>
              <a:chExt cx="5759" cy="4319"/>
            </a:xfrm>
          </p:grpSpPr>
          <p:pic>
            <p:nvPicPr>
              <p:cNvPr id="3076" name="Picture 4"/>
              <p:cNvPicPr>
                <a:picLocks noChangeArrowheads="1"/>
              </p:cNvPicPr>
              <p:nvPr/>
            </p:nvPicPr>
            <p:blipFill>
              <a:blip r:embed="rId2"/>
              <a:srcRect/>
              <a:stretch>
                <a:fillRect/>
              </a:stretch>
            </p:blipFill>
            <p:spPr bwMode="auto">
              <a:xfrm>
                <a:off x="0" y="0"/>
                <a:ext cx="832" cy="4319"/>
              </a:xfrm>
              <a:prstGeom prst="rect">
                <a:avLst/>
              </a:prstGeom>
              <a:noFill/>
              <a:ln w="9525">
                <a:noFill/>
                <a:miter lim="800000"/>
                <a:headEnd/>
                <a:tailEnd/>
              </a:ln>
              <a:effectLst/>
            </p:spPr>
          </p:pic>
          <p:sp>
            <p:nvSpPr>
              <p:cNvPr id="3077" name="Rectangle 5"/>
              <p:cNvSpPr>
                <a:spLocks noChangeArrowheads="1"/>
              </p:cNvSpPr>
              <p:nvPr/>
            </p:nvSpPr>
            <p:spPr bwMode="auto">
              <a:xfrm>
                <a:off x="0" y="1152"/>
                <a:ext cx="5759" cy="1200"/>
              </a:xfrm>
              <a:prstGeom prst="rect">
                <a:avLst/>
              </a:prstGeom>
              <a:solidFill>
                <a:schemeClr val="bg1">
                  <a:alpha val="50000"/>
                </a:schemeClr>
              </a:solidFill>
              <a:ln w="9525">
                <a:noFill/>
                <a:miter lim="800000"/>
                <a:headEnd/>
                <a:tailEnd/>
              </a:ln>
              <a:effectLst/>
            </p:spPr>
            <p:txBody>
              <a:bodyPr/>
              <a:lstStyle/>
              <a:p>
                <a:endParaRPr lang="en-US"/>
              </a:p>
            </p:txBody>
          </p:sp>
        </p:grpSp>
        <p:pic>
          <p:nvPicPr>
            <p:cNvPr id="3078" name="Picture 6"/>
            <p:cNvPicPr>
              <a:picLocks noChangeArrowheads="1"/>
            </p:cNvPicPr>
            <p:nvPr/>
          </p:nvPicPr>
          <p:blipFill>
            <a:blip r:embed="rId3"/>
            <a:srcRect/>
            <a:stretch>
              <a:fillRect/>
            </a:stretch>
          </p:blipFill>
          <p:spPr bwMode="auto">
            <a:xfrm>
              <a:off x="288" y="836"/>
              <a:ext cx="1152" cy="1208"/>
            </a:xfrm>
            <a:prstGeom prst="rect">
              <a:avLst/>
            </a:prstGeom>
            <a:noFill/>
            <a:ln w="9525">
              <a:noFill/>
              <a:miter lim="800000"/>
              <a:headEnd/>
              <a:tailEnd/>
            </a:ln>
            <a:effectLst/>
          </p:spPr>
        </p:pic>
      </p:grpSp>
      <p:sp>
        <p:nvSpPr>
          <p:cNvPr id="3079" name="Rectangle 7"/>
          <p:cNvSpPr>
            <a:spLocks noGrp="1" noChangeArrowheads="1"/>
          </p:cNvSpPr>
          <p:nvPr>
            <p:ph type="ctrTitle" sz="quarter"/>
          </p:nvPr>
        </p:nvSpPr>
        <p:spPr>
          <a:xfrm>
            <a:off x="2362200" y="1828800"/>
            <a:ext cx="6780213" cy="1905000"/>
          </a:xfrm>
        </p:spPr>
        <p:txBody>
          <a:bodyPr/>
          <a:lstStyle>
            <a:lvl1pPr>
              <a:defRPr>
                <a:effectLst>
                  <a:outerShdw blurRad="38100" dist="38100" dir="2700000" algn="tl">
                    <a:srgbClr val="000000"/>
                  </a:outerShdw>
                </a:effectLst>
              </a:defRPr>
            </a:lvl1pPr>
          </a:lstStyle>
          <a:p>
            <a:r>
              <a:rPr lang="en-US"/>
              <a:t>Click to edit Master title style</a:t>
            </a:r>
          </a:p>
        </p:txBody>
      </p:sp>
      <p:sp>
        <p:nvSpPr>
          <p:cNvPr id="3080" name="Rectangle 8"/>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3081" name="Rectangle 9"/>
          <p:cNvSpPr>
            <a:spLocks noGrp="1" noChangeArrowheads="1"/>
          </p:cNvSpPr>
          <p:nvPr>
            <p:ph type="dt" sz="quarter" idx="2"/>
          </p:nvPr>
        </p:nvSpPr>
        <p:spPr/>
        <p:txBody>
          <a:bodyPr/>
          <a:lstStyle>
            <a:lvl1pPr>
              <a:defRPr>
                <a:solidFill>
                  <a:srgbClr val="FFCC66"/>
                </a:solidFill>
              </a:defRPr>
            </a:lvl1pPr>
          </a:lstStyle>
          <a:p>
            <a:endParaRPr lang="en-US"/>
          </a:p>
        </p:txBody>
      </p:sp>
      <p:sp>
        <p:nvSpPr>
          <p:cNvPr id="3082" name="Rectangle 10"/>
          <p:cNvSpPr>
            <a:spLocks noGrp="1" noChangeArrowheads="1"/>
          </p:cNvSpPr>
          <p:nvPr>
            <p:ph type="ftr" sz="quarter" idx="3"/>
          </p:nvPr>
        </p:nvSpPr>
        <p:spPr/>
        <p:txBody>
          <a:bodyPr/>
          <a:lstStyle>
            <a:lvl1pPr>
              <a:defRPr>
                <a:solidFill>
                  <a:srgbClr val="FFCC66"/>
                </a:solidFill>
              </a:defRPr>
            </a:lvl1pPr>
          </a:lstStyle>
          <a:p>
            <a:endParaRPr lang="en-US"/>
          </a:p>
        </p:txBody>
      </p:sp>
      <p:sp>
        <p:nvSpPr>
          <p:cNvPr id="3083" name="Rectangle 11"/>
          <p:cNvSpPr>
            <a:spLocks noGrp="1" noChangeArrowheads="1"/>
          </p:cNvSpPr>
          <p:nvPr>
            <p:ph type="sldNum" sz="quarter" idx="4"/>
          </p:nvPr>
        </p:nvSpPr>
        <p:spPr/>
        <p:txBody>
          <a:bodyPr/>
          <a:lstStyle>
            <a:lvl1pPr>
              <a:defRPr>
                <a:solidFill>
                  <a:srgbClr val="FFCC66"/>
                </a:solidFill>
              </a:defRPr>
            </a:lvl1pPr>
          </a:lstStyle>
          <a:p>
            <a:fld id="{CD3DA5FA-B495-4040-89B4-0CB79C293ED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6EF53D3-5DB3-470A-AD05-3E7A2127A90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055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545E18E-0568-4B6E-A7CA-715BC48B3BD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22ADAB-CD51-4D38-BEF7-A54715CED9B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44C0517-B733-47D0-9269-29D8ABFF921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0386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0695FCA-C249-449B-80BD-690D94983CA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D132D12-3A8B-4BEA-97A9-1FE9AC74203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B2E6E26-17CB-4928-AD07-0A203CA0DC5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CC8BD28-A341-46C8-A9DF-FFD3EB7CEE2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E11B40A-51F6-4B71-AFF9-D71C57C33B5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D21C475-F062-4EB2-840B-2A2291FF87A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2413" cy="6856413"/>
            <a:chOff x="0" y="0"/>
            <a:chExt cx="5759" cy="4319"/>
          </a:xfrm>
        </p:grpSpPr>
        <p:pic>
          <p:nvPicPr>
            <p:cNvPr id="2051" name="Picture 3"/>
            <p:cNvPicPr>
              <a:picLocks noChangeArrowheads="1"/>
            </p:cNvPicPr>
            <p:nvPr/>
          </p:nvPicPr>
          <p:blipFill>
            <a:blip r:embed="rId13"/>
            <a:srcRect/>
            <a:stretch>
              <a:fillRect/>
            </a:stretch>
          </p:blipFill>
          <p:spPr bwMode="auto">
            <a:xfrm>
              <a:off x="4927" y="0"/>
              <a:ext cx="832" cy="4319"/>
            </a:xfrm>
            <a:prstGeom prst="rect">
              <a:avLst/>
            </a:prstGeom>
            <a:noFill/>
            <a:ln w="9525">
              <a:noFill/>
              <a:miter lim="800000"/>
              <a:headEnd/>
              <a:tailEnd/>
            </a:ln>
            <a:effectLst/>
          </p:spPr>
        </p:pic>
        <p:sp>
          <p:nvSpPr>
            <p:cNvPr id="2052" name="Rectangle 4"/>
            <p:cNvSpPr>
              <a:spLocks noChangeArrowheads="1"/>
            </p:cNvSpPr>
            <p:nvPr/>
          </p:nvSpPr>
          <p:spPr bwMode="auto">
            <a:xfrm>
              <a:off x="0" y="384"/>
              <a:ext cx="5759" cy="720"/>
            </a:xfrm>
            <a:prstGeom prst="rect">
              <a:avLst/>
            </a:prstGeom>
            <a:solidFill>
              <a:schemeClr val="bg1">
                <a:alpha val="50000"/>
              </a:schemeClr>
            </a:solidFill>
            <a:ln w="9525">
              <a:noFill/>
              <a:miter lim="800000"/>
              <a:headEnd/>
              <a:tailEnd/>
            </a:ln>
            <a:effectLst/>
          </p:spPr>
          <p:txBody>
            <a:bodyPr/>
            <a:lstStyle/>
            <a:p>
              <a:endParaRPr lang="en-US"/>
            </a:p>
          </p:txBody>
        </p:sp>
      </p:grpSp>
      <p:sp>
        <p:nvSpPr>
          <p:cNvPr id="2053" name="Rectangle 5"/>
          <p:cNvSpPr>
            <a:spLocks noGrp="1" noChangeArrowheads="1"/>
          </p:cNvSpPr>
          <p:nvPr>
            <p:ph type="title"/>
          </p:nvPr>
        </p:nvSpPr>
        <p:spPr bwMode="auto">
          <a:xfrm>
            <a:off x="762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054" name="Rectangle 6"/>
          <p:cNvSpPr>
            <a:spLocks noGrp="1" noChangeArrowheads="1"/>
          </p:cNvSpPr>
          <p:nvPr>
            <p:ph type="body" idx="1"/>
          </p:nvPr>
        </p:nvSpPr>
        <p:spPr bwMode="auto">
          <a:xfrm>
            <a:off x="762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5" name="Rectangle 7"/>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vl1pPr>
          </a:lstStyle>
          <a:p>
            <a:endParaRPr lang="en-US"/>
          </a:p>
        </p:txBody>
      </p:sp>
      <p:sp>
        <p:nvSpPr>
          <p:cNvPr id="2056" name="Rectangle 8"/>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vl1pPr>
          </a:lstStyle>
          <a:p>
            <a:endParaRPr lang="en-US"/>
          </a:p>
        </p:txBody>
      </p:sp>
      <p:sp>
        <p:nvSpPr>
          <p:cNvPr id="2057" name="Rectangle 9"/>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vl1pPr>
          </a:lstStyle>
          <a:p>
            <a:fld id="{D4ABA558-2C56-4986-9736-F367937FEEFD}"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defRPr>
      </a:lvl2pPr>
      <a:lvl3pPr algn="ctr" rtl="0" eaLnBrk="1" fontAlgn="base" hangingPunct="1">
        <a:spcBef>
          <a:spcPct val="0"/>
        </a:spcBef>
        <a:spcAft>
          <a:spcPct val="0"/>
        </a:spcAft>
        <a:defRPr kumimoji="1" sz="4400">
          <a:solidFill>
            <a:schemeClr val="tx2"/>
          </a:solidFill>
          <a:latin typeface="Times New Roman" pitchFamily="18" charset="0"/>
        </a:defRPr>
      </a:lvl3pPr>
      <a:lvl4pPr algn="ctr" rtl="0" eaLnBrk="1" fontAlgn="base" hangingPunct="1">
        <a:spcBef>
          <a:spcPct val="0"/>
        </a:spcBef>
        <a:spcAft>
          <a:spcPct val="0"/>
        </a:spcAft>
        <a:defRPr kumimoji="1" sz="4400">
          <a:solidFill>
            <a:schemeClr val="tx2"/>
          </a:solidFill>
          <a:latin typeface="Times New Roman" pitchFamily="18" charset="0"/>
        </a:defRPr>
      </a:lvl4pPr>
      <a:lvl5pPr algn="ctr" rtl="0" eaLnBrk="1" fontAlgn="base" hangingPunct="1">
        <a:spcBef>
          <a:spcPct val="0"/>
        </a:spcBef>
        <a:spcAft>
          <a:spcPct val="0"/>
        </a:spcAft>
        <a:defRPr kumimoji="1" sz="4400">
          <a:solidFill>
            <a:schemeClr val="tx2"/>
          </a:solidFill>
          <a:latin typeface="Times New Roman" pitchFamily="18" charset="0"/>
        </a:defRPr>
      </a:lvl5pPr>
      <a:lvl6pPr marL="457200" algn="ctr" rtl="0" eaLnBrk="1" fontAlgn="base" hangingPunct="1">
        <a:spcBef>
          <a:spcPct val="0"/>
        </a:spcBef>
        <a:spcAft>
          <a:spcPct val="0"/>
        </a:spcAft>
        <a:defRPr kumimoji="1" sz="4400">
          <a:solidFill>
            <a:schemeClr val="tx2"/>
          </a:solidFill>
          <a:latin typeface="Times New Roman" pitchFamily="18" charset="0"/>
        </a:defRPr>
      </a:lvl6pPr>
      <a:lvl7pPr marL="914400" algn="ctr" rtl="0" eaLnBrk="1" fontAlgn="base" hangingPunct="1">
        <a:spcBef>
          <a:spcPct val="0"/>
        </a:spcBef>
        <a:spcAft>
          <a:spcPct val="0"/>
        </a:spcAft>
        <a:defRPr kumimoji="1" sz="4400">
          <a:solidFill>
            <a:schemeClr val="tx2"/>
          </a:solidFill>
          <a:latin typeface="Times New Roman" pitchFamily="18" charset="0"/>
        </a:defRPr>
      </a:lvl7pPr>
      <a:lvl8pPr marL="1371600" algn="ctr" rtl="0" eaLnBrk="1" fontAlgn="base" hangingPunct="1">
        <a:spcBef>
          <a:spcPct val="0"/>
        </a:spcBef>
        <a:spcAft>
          <a:spcPct val="0"/>
        </a:spcAft>
        <a:defRPr kumimoji="1" sz="4400">
          <a:solidFill>
            <a:schemeClr val="tx2"/>
          </a:solidFill>
          <a:latin typeface="Times New Roman" pitchFamily="18" charset="0"/>
        </a:defRPr>
      </a:lvl8pPr>
      <a:lvl9pPr marL="1828800" algn="ctr" rtl="0" eaLnBrk="1" fontAlgn="base" hangingPunct="1">
        <a:spcBef>
          <a:spcPct val="0"/>
        </a:spcBef>
        <a:spcAft>
          <a:spcPct val="0"/>
        </a:spcAft>
        <a:defRPr kumimoji="1"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defRPr>
      </a:lvl2pPr>
      <a:lvl3pPr marL="1143000" indent="-228600" algn="l" rtl="0" eaLnBrk="1" fontAlgn="base" hangingPunct="1">
        <a:spcBef>
          <a:spcPct val="20000"/>
        </a:spcBef>
        <a:spcAft>
          <a:spcPct val="0"/>
        </a:spcAft>
        <a:buChar char="•"/>
        <a:defRPr kumimoji="1" sz="2400">
          <a:solidFill>
            <a:schemeClr val="tx1"/>
          </a:solidFill>
          <a:latin typeface="+mn-lt"/>
        </a:defRPr>
      </a:lvl3pPr>
      <a:lvl4pPr marL="1600200" indent="-228600" algn="l" rtl="0" eaLnBrk="1" fontAlgn="base" hangingPunct="1">
        <a:spcBef>
          <a:spcPct val="20000"/>
        </a:spcBef>
        <a:spcAft>
          <a:spcPct val="0"/>
        </a:spcAft>
        <a:buChar char="–"/>
        <a:defRPr kumimoji="1" sz="2000">
          <a:solidFill>
            <a:schemeClr val="tx1"/>
          </a:solidFill>
          <a:latin typeface="+mn-lt"/>
        </a:defRPr>
      </a:lvl4pPr>
      <a:lvl5pPr marL="2057400" indent="-228600" algn="l" rtl="0" eaLnBrk="1" fontAlgn="base" hangingPunct="1">
        <a:spcBef>
          <a:spcPct val="20000"/>
        </a:spcBef>
        <a:spcAft>
          <a:spcPct val="0"/>
        </a:spcAft>
        <a:buChar char="•"/>
        <a:defRPr kumimoji="1" sz="2000">
          <a:solidFill>
            <a:schemeClr val="tx1"/>
          </a:solidFill>
          <a:latin typeface="+mn-lt"/>
        </a:defRPr>
      </a:lvl5pPr>
      <a:lvl6pPr marL="2514600" indent="-228600" algn="l" rtl="0" eaLnBrk="1" fontAlgn="base" hangingPunct="1">
        <a:spcBef>
          <a:spcPct val="20000"/>
        </a:spcBef>
        <a:spcAft>
          <a:spcPct val="0"/>
        </a:spcAft>
        <a:buChar char="•"/>
        <a:defRPr kumimoji="1" sz="2000">
          <a:solidFill>
            <a:schemeClr val="tx1"/>
          </a:solidFill>
          <a:latin typeface="+mn-lt"/>
        </a:defRPr>
      </a:lvl6pPr>
      <a:lvl7pPr marL="2971800" indent="-228600" algn="l" rtl="0" eaLnBrk="1" fontAlgn="base" hangingPunct="1">
        <a:spcBef>
          <a:spcPct val="20000"/>
        </a:spcBef>
        <a:spcAft>
          <a:spcPct val="0"/>
        </a:spcAft>
        <a:buChar char="•"/>
        <a:defRPr kumimoji="1" sz="2000">
          <a:solidFill>
            <a:schemeClr val="tx1"/>
          </a:solidFill>
          <a:latin typeface="+mn-lt"/>
        </a:defRPr>
      </a:lvl7pPr>
      <a:lvl8pPr marL="3429000" indent="-228600" algn="l" rtl="0" eaLnBrk="1" fontAlgn="base" hangingPunct="1">
        <a:spcBef>
          <a:spcPct val="20000"/>
        </a:spcBef>
        <a:spcAft>
          <a:spcPct val="0"/>
        </a:spcAft>
        <a:buChar char="•"/>
        <a:defRPr kumimoji="1" sz="2000">
          <a:solidFill>
            <a:schemeClr val="tx1"/>
          </a:solidFill>
          <a:latin typeface="+mn-lt"/>
        </a:defRPr>
      </a:lvl8pPr>
      <a:lvl9pPr marL="38862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5400" dirty="0">
                <a:solidFill>
                  <a:srgbClr val="FF0000"/>
                </a:solidFill>
              </a:rPr>
              <a:t>Engineering and Managerial Economics</a:t>
            </a:r>
          </a:p>
        </p:txBody>
      </p:sp>
      <p:sp>
        <p:nvSpPr>
          <p:cNvPr id="3" name="Subtitle 2"/>
          <p:cNvSpPr>
            <a:spLocks noGrp="1"/>
          </p:cNvSpPr>
          <p:nvPr>
            <p:ph type="subTitle" sz="quarter" idx="1"/>
          </p:nvPr>
        </p:nvSpPr>
        <p:spPr>
          <a:xfrm>
            <a:off x="3581400" y="4114800"/>
            <a:ext cx="6400800" cy="1752600"/>
          </a:xfrm>
        </p:spPr>
        <p:txBody>
          <a:bodyPr/>
          <a:lstStyle/>
          <a:p>
            <a:r>
              <a:rPr lang="en-US" dirty="0">
                <a:solidFill>
                  <a:schemeClr val="accent6">
                    <a:lumMod val="60000"/>
                    <a:lumOff val="40000"/>
                  </a:schemeClr>
                </a:solidFill>
              </a:rPr>
              <a:t>By Dr. Ravi Kumar Gupta</a:t>
            </a:r>
          </a:p>
        </p:txBody>
      </p:sp>
      <p:pic>
        <p:nvPicPr>
          <p:cNvPr id="1027" name="Picture 3" descr="C:\Users\atharv\Desktop\eme.jpg"/>
          <p:cNvPicPr>
            <a:picLocks noChangeAspect="1" noChangeArrowheads="1"/>
          </p:cNvPicPr>
          <p:nvPr/>
        </p:nvPicPr>
        <p:blipFill>
          <a:blip r:embed="rId2"/>
          <a:srcRect/>
          <a:stretch>
            <a:fillRect/>
          </a:stretch>
        </p:blipFill>
        <p:spPr bwMode="auto">
          <a:xfrm>
            <a:off x="1295400" y="3733800"/>
            <a:ext cx="3810000" cy="3124200"/>
          </a:xfrm>
          <a:prstGeom prst="rect">
            <a:avLst/>
          </a:prstGeom>
          <a:solidFill>
            <a:schemeClr val="tx2"/>
          </a:solid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7772400" cy="1143000"/>
          </a:xfrm>
        </p:spPr>
        <p:txBody>
          <a:bodyPr/>
          <a:lstStyle/>
          <a:p>
            <a:pPr algn="l"/>
            <a:r>
              <a:rPr lang="en-US" sz="3200" b="1" u="sng" dirty="0">
                <a:solidFill>
                  <a:srgbClr val="FFC000"/>
                </a:solidFill>
              </a:rPr>
              <a:t>Nature of Micro-economics</a:t>
            </a:r>
          </a:p>
        </p:txBody>
      </p:sp>
      <p:sp>
        <p:nvSpPr>
          <p:cNvPr id="5" name="Content Placeholder 4"/>
          <p:cNvSpPr>
            <a:spLocks noGrp="1"/>
          </p:cNvSpPr>
          <p:nvPr>
            <p:ph idx="1"/>
          </p:nvPr>
        </p:nvSpPr>
        <p:spPr>
          <a:xfrm>
            <a:off x="76200" y="1524000"/>
            <a:ext cx="7772400" cy="4800600"/>
          </a:xfrm>
        </p:spPr>
        <p:txBody>
          <a:bodyPr/>
          <a:lstStyle/>
          <a:p>
            <a:pPr algn="just">
              <a:lnSpc>
                <a:spcPct val="150000"/>
              </a:lnSpc>
            </a:pPr>
            <a:r>
              <a:rPr lang="en-US" sz="2200" dirty="0">
                <a:solidFill>
                  <a:schemeClr val="accent2">
                    <a:lumMod val="60000"/>
                    <a:lumOff val="40000"/>
                  </a:schemeClr>
                </a:solidFill>
              </a:rPr>
              <a:t>Micro in nature.</a:t>
            </a:r>
          </a:p>
          <a:p>
            <a:pPr algn="just">
              <a:lnSpc>
                <a:spcPct val="150000"/>
              </a:lnSpc>
            </a:pPr>
            <a:r>
              <a:rPr lang="en-US" sz="2200" dirty="0">
                <a:solidFill>
                  <a:schemeClr val="accent2">
                    <a:lumMod val="60000"/>
                    <a:lumOff val="40000"/>
                  </a:schemeClr>
                </a:solidFill>
              </a:rPr>
              <a:t>It is pragmatic i.e. a practical subject.</a:t>
            </a:r>
          </a:p>
          <a:p>
            <a:pPr algn="just">
              <a:lnSpc>
                <a:spcPct val="150000"/>
              </a:lnSpc>
            </a:pPr>
            <a:r>
              <a:rPr lang="en-US" sz="2200" dirty="0">
                <a:solidFill>
                  <a:schemeClr val="accent2">
                    <a:lumMod val="60000"/>
                    <a:lumOff val="40000"/>
                  </a:schemeClr>
                </a:solidFill>
              </a:rPr>
              <a:t>It is Normative – i.e. descriptive as well as prescriptive.</a:t>
            </a:r>
          </a:p>
          <a:p>
            <a:pPr algn="just">
              <a:lnSpc>
                <a:spcPct val="150000"/>
              </a:lnSpc>
            </a:pPr>
            <a:r>
              <a:rPr lang="en-US" sz="2200" dirty="0">
                <a:solidFill>
                  <a:schemeClr val="accent2">
                    <a:lumMod val="60000"/>
                    <a:lumOff val="40000"/>
                  </a:schemeClr>
                </a:solidFill>
              </a:rPr>
              <a:t>It is conceptual.</a:t>
            </a:r>
          </a:p>
          <a:p>
            <a:pPr algn="just">
              <a:lnSpc>
                <a:spcPct val="150000"/>
              </a:lnSpc>
            </a:pPr>
            <a:r>
              <a:rPr lang="en-US" sz="2200" dirty="0">
                <a:solidFill>
                  <a:schemeClr val="accent2">
                    <a:lumMod val="60000"/>
                    <a:lumOff val="40000"/>
                  </a:schemeClr>
                </a:solidFill>
              </a:rPr>
              <a:t>Micro Economics aims at Problem solving.</a:t>
            </a:r>
          </a:p>
          <a:p>
            <a:pPr algn="just">
              <a:lnSpc>
                <a:spcPct val="150000"/>
              </a:lnSpc>
            </a:pPr>
            <a:r>
              <a:rPr lang="en-US" sz="2200" dirty="0">
                <a:solidFill>
                  <a:schemeClr val="accent2">
                    <a:lumMod val="60000"/>
                    <a:lumOff val="40000"/>
                  </a:schemeClr>
                </a:solidFill>
              </a:rPr>
              <a:t>Micro Economics borrows from mathematical, operational, research, statistical and accounting principles and tools to analyze and determine relationships between various economic variables.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u="sng" dirty="0"/>
              <a:t>Scope of Micro-economics</a:t>
            </a:r>
          </a:p>
        </p:txBody>
      </p:sp>
      <p:sp>
        <p:nvSpPr>
          <p:cNvPr id="3" name="Content Placeholder 2"/>
          <p:cNvSpPr>
            <a:spLocks noGrp="1"/>
          </p:cNvSpPr>
          <p:nvPr>
            <p:ph idx="1"/>
          </p:nvPr>
        </p:nvSpPr>
        <p:spPr/>
        <p:txBody>
          <a:bodyPr/>
          <a:lstStyle/>
          <a:p>
            <a:pPr>
              <a:lnSpc>
                <a:spcPct val="150000"/>
              </a:lnSpc>
            </a:pPr>
            <a:r>
              <a:rPr lang="en-US" sz="2200" dirty="0">
                <a:solidFill>
                  <a:schemeClr val="tx1">
                    <a:lumMod val="75000"/>
                  </a:schemeClr>
                </a:solidFill>
              </a:rPr>
              <a:t>Demand Analysis and Forecasting</a:t>
            </a:r>
          </a:p>
          <a:p>
            <a:pPr>
              <a:lnSpc>
                <a:spcPct val="150000"/>
              </a:lnSpc>
            </a:pPr>
            <a:r>
              <a:rPr lang="en-US" sz="2200" dirty="0">
                <a:solidFill>
                  <a:schemeClr val="tx1">
                    <a:lumMod val="75000"/>
                  </a:schemeClr>
                </a:solidFill>
              </a:rPr>
              <a:t>Cost and Product Analysis</a:t>
            </a:r>
          </a:p>
          <a:p>
            <a:pPr>
              <a:lnSpc>
                <a:spcPct val="150000"/>
              </a:lnSpc>
            </a:pPr>
            <a:r>
              <a:rPr lang="en-US" sz="2200" dirty="0">
                <a:solidFill>
                  <a:schemeClr val="tx1">
                    <a:lumMod val="75000"/>
                  </a:schemeClr>
                </a:solidFill>
              </a:rPr>
              <a:t>Pricing decision</a:t>
            </a:r>
          </a:p>
          <a:p>
            <a:pPr>
              <a:lnSpc>
                <a:spcPct val="150000"/>
              </a:lnSpc>
            </a:pPr>
            <a:r>
              <a:rPr lang="en-US" sz="2200" dirty="0">
                <a:solidFill>
                  <a:schemeClr val="tx1">
                    <a:lumMod val="75000"/>
                  </a:schemeClr>
                </a:solidFill>
              </a:rPr>
              <a:t>Profit Management</a:t>
            </a:r>
          </a:p>
          <a:p>
            <a:pPr>
              <a:lnSpc>
                <a:spcPct val="150000"/>
              </a:lnSpc>
            </a:pPr>
            <a:r>
              <a:rPr lang="en-US" sz="2200" dirty="0">
                <a:solidFill>
                  <a:schemeClr val="tx1">
                    <a:lumMod val="75000"/>
                  </a:schemeClr>
                </a:solidFill>
              </a:rPr>
              <a:t>Capital Management</a:t>
            </a:r>
          </a:p>
          <a:p>
            <a:pPr>
              <a:lnSpc>
                <a:spcPct val="150000"/>
              </a:lnSpc>
            </a:pPr>
            <a:r>
              <a:rPr lang="en-US" sz="2200" dirty="0">
                <a:solidFill>
                  <a:schemeClr val="tx1">
                    <a:lumMod val="75000"/>
                  </a:schemeClr>
                </a:solidFill>
              </a:rPr>
              <a:t>Analysis of Business Environment</a:t>
            </a:r>
          </a:p>
          <a:p>
            <a:pPr>
              <a:lnSpc>
                <a:spcPct val="150000"/>
              </a:lnSpc>
            </a:pPr>
            <a:r>
              <a:rPr lang="en-US" sz="2200" dirty="0">
                <a:solidFill>
                  <a:schemeClr val="tx1">
                    <a:lumMod val="75000"/>
                  </a:schemeClr>
                </a:solidFill>
              </a:rPr>
              <a:t>Business decisions related to economic concepts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Managerial Economics</a:t>
            </a:r>
            <a:endParaRPr lang="en-US" u="sng" dirty="0"/>
          </a:p>
        </p:txBody>
      </p:sp>
      <p:sp>
        <p:nvSpPr>
          <p:cNvPr id="3" name="Content Placeholder 2"/>
          <p:cNvSpPr>
            <a:spLocks noGrp="1"/>
          </p:cNvSpPr>
          <p:nvPr>
            <p:ph idx="1"/>
          </p:nvPr>
        </p:nvSpPr>
        <p:spPr>
          <a:xfrm>
            <a:off x="76200" y="1752600"/>
            <a:ext cx="7772400" cy="4343400"/>
          </a:xfrm>
        </p:spPr>
        <p:txBody>
          <a:bodyPr/>
          <a:lstStyle/>
          <a:p>
            <a:pPr algn="just">
              <a:buNone/>
            </a:pPr>
            <a:r>
              <a:rPr lang="en-US" sz="2000" dirty="0"/>
              <a:t>      </a:t>
            </a:r>
            <a:r>
              <a:rPr lang="en-US" sz="2000" dirty="0">
                <a:solidFill>
                  <a:schemeClr val="accent4">
                    <a:lumMod val="20000"/>
                    <a:lumOff val="80000"/>
                  </a:schemeClr>
                </a:solidFill>
              </a:rPr>
              <a:t>Managerial economics is a discipline which deals with the application of economic theory to business management. It deals with the use of economic concepts and principles of business decision making. Formerly it was known as “Business Economics” but the term has now been discarded in favor of Managerial Economics.</a:t>
            </a:r>
          </a:p>
          <a:p>
            <a:pPr algn="just">
              <a:buNone/>
            </a:pPr>
            <a:r>
              <a:rPr lang="en-US" sz="2000" dirty="0">
                <a:solidFill>
                  <a:schemeClr val="accent4">
                    <a:lumMod val="20000"/>
                    <a:lumOff val="80000"/>
                  </a:schemeClr>
                </a:solidFill>
              </a:rPr>
              <a:t>     </a:t>
            </a:r>
          </a:p>
          <a:p>
            <a:pPr algn="just">
              <a:buNone/>
            </a:pPr>
            <a:r>
              <a:rPr lang="en-US" sz="2000" dirty="0">
                <a:solidFill>
                  <a:schemeClr val="accent4">
                    <a:lumMod val="20000"/>
                    <a:lumOff val="80000"/>
                  </a:schemeClr>
                </a:solidFill>
              </a:rPr>
              <a:t>     </a:t>
            </a:r>
            <a:r>
              <a:rPr lang="en-IN" sz="2000" dirty="0">
                <a:solidFill>
                  <a:schemeClr val="accent4">
                    <a:lumMod val="20000"/>
                    <a:lumOff val="80000"/>
                  </a:schemeClr>
                </a:solidFill>
              </a:rPr>
              <a:t>    Managerial Economics may be defined as the study of economic theories, logic and methodology which are generally applied to seek solution to the practical problems of business. </a:t>
            </a:r>
          </a:p>
          <a:p>
            <a:pPr algn="just">
              <a:buNone/>
            </a:pPr>
            <a:endParaRPr lang="en-IN" sz="2000" dirty="0"/>
          </a:p>
          <a:p>
            <a:pPr algn="just">
              <a:buNone/>
            </a:pPr>
            <a:r>
              <a:rPr lang="en-IN" sz="2000" b="1" dirty="0"/>
              <a:t>         According to </a:t>
            </a:r>
            <a:r>
              <a:rPr lang="en-IN" sz="2000" b="1" i="1" dirty="0" err="1"/>
              <a:t>Spencer</a:t>
            </a:r>
            <a:r>
              <a:rPr lang="en-IN" sz="2000" b="1" dirty="0" err="1"/>
              <a:t>and</a:t>
            </a:r>
            <a:r>
              <a:rPr lang="en-IN" sz="2000" b="1" dirty="0"/>
              <a:t> </a:t>
            </a:r>
            <a:r>
              <a:rPr lang="en-IN" sz="2000" b="1" i="1" dirty="0" err="1"/>
              <a:t>Seegelman</a:t>
            </a:r>
            <a:r>
              <a:rPr lang="en-IN" sz="2000" b="1" i="1" dirty="0"/>
              <a:t> </a:t>
            </a:r>
            <a:r>
              <a:rPr lang="en-IN" sz="2000" dirty="0"/>
              <a:t>“Business Economics (Managerial Economics) is the integration of economic theory with business practice for the purpose of facilitating decision making and forward planning by management.” </a:t>
            </a:r>
            <a:endParaRPr lang="en-US" sz="2000" dirty="0"/>
          </a:p>
          <a:p>
            <a:pPr algn="just">
              <a:buNone/>
            </a:pPr>
            <a:endParaRPr lang="en-US" sz="2000"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u="sng" dirty="0">
                <a:solidFill>
                  <a:srgbClr val="FFC000"/>
                </a:solidFill>
              </a:rPr>
              <a:t>Nature of Managerial economics</a:t>
            </a:r>
            <a:endParaRPr lang="en-US" sz="3600" dirty="0"/>
          </a:p>
        </p:txBody>
      </p:sp>
      <p:sp>
        <p:nvSpPr>
          <p:cNvPr id="3" name="Content Placeholder 2"/>
          <p:cNvSpPr>
            <a:spLocks noGrp="1"/>
          </p:cNvSpPr>
          <p:nvPr>
            <p:ph idx="1"/>
          </p:nvPr>
        </p:nvSpPr>
        <p:spPr>
          <a:xfrm>
            <a:off x="0" y="1981200"/>
            <a:ext cx="7772400" cy="4114800"/>
          </a:xfrm>
        </p:spPr>
        <p:txBody>
          <a:bodyPr/>
          <a:lstStyle/>
          <a:p>
            <a:pPr marL="457200" indent="-457200" algn="just">
              <a:buAutoNum type="arabicParenBoth"/>
            </a:pPr>
            <a:r>
              <a:rPr lang="en-US" sz="2000" b="1" u="sng" dirty="0">
                <a:solidFill>
                  <a:schemeClr val="accent6">
                    <a:lumMod val="20000"/>
                    <a:lumOff val="80000"/>
                  </a:schemeClr>
                </a:solidFill>
              </a:rPr>
              <a:t>Micro in nature;</a:t>
            </a:r>
            <a:r>
              <a:rPr lang="en-US" sz="2000" dirty="0">
                <a:solidFill>
                  <a:schemeClr val="accent6">
                    <a:lumMod val="20000"/>
                    <a:lumOff val="80000"/>
                  </a:schemeClr>
                </a:solidFill>
              </a:rPr>
              <a:t>-Managerial economics is concerned with the analysis of finding optimal solutions to decision making problems of businesses/ firms.</a:t>
            </a:r>
          </a:p>
          <a:p>
            <a:pPr marL="457200" indent="-457200" algn="just">
              <a:buAutoNum type="arabicParenBoth"/>
            </a:pPr>
            <a:endParaRPr lang="en-US" sz="2000" b="1" u="sng" dirty="0">
              <a:solidFill>
                <a:schemeClr val="accent6">
                  <a:lumMod val="20000"/>
                  <a:lumOff val="80000"/>
                </a:schemeClr>
              </a:solidFill>
            </a:endParaRPr>
          </a:p>
          <a:p>
            <a:pPr marL="457200" indent="-457200" algn="just">
              <a:buAutoNum type="arabicParenBoth"/>
            </a:pPr>
            <a:r>
              <a:rPr lang="en-US" sz="2000" b="1" u="sng" dirty="0">
                <a:solidFill>
                  <a:schemeClr val="accent6">
                    <a:lumMod val="20000"/>
                    <a:lumOff val="80000"/>
                  </a:schemeClr>
                </a:solidFill>
              </a:rPr>
              <a:t>Pragmatic:- </a:t>
            </a:r>
            <a:r>
              <a:rPr lang="en-US" sz="2000" dirty="0">
                <a:solidFill>
                  <a:schemeClr val="accent6">
                    <a:lumMod val="20000"/>
                    <a:lumOff val="80000"/>
                  </a:schemeClr>
                </a:solidFill>
              </a:rPr>
              <a:t>It is a practical and logical approach towards the day to day business problems.</a:t>
            </a:r>
          </a:p>
          <a:p>
            <a:pPr marL="457200" indent="-457200" algn="just">
              <a:buFontTx/>
              <a:buAutoNum type="arabicParenBoth"/>
            </a:pPr>
            <a:endParaRPr lang="en-US" sz="2000" b="1" u="sng" dirty="0">
              <a:solidFill>
                <a:schemeClr val="accent6">
                  <a:lumMod val="20000"/>
                  <a:lumOff val="80000"/>
                </a:schemeClr>
              </a:solidFill>
            </a:endParaRPr>
          </a:p>
          <a:p>
            <a:pPr marL="457200" indent="-457200" algn="just">
              <a:buFontTx/>
              <a:buAutoNum type="arabicParenBoth"/>
            </a:pPr>
            <a:r>
              <a:rPr lang="en-US" sz="2000" b="1" u="sng" dirty="0">
                <a:solidFill>
                  <a:schemeClr val="accent6">
                    <a:lumMod val="20000"/>
                    <a:lumOff val="80000"/>
                  </a:schemeClr>
                </a:solidFill>
              </a:rPr>
              <a:t>Positive as well as Normative science:- </a:t>
            </a:r>
            <a:r>
              <a:rPr lang="en-US" sz="2000" dirty="0">
                <a:solidFill>
                  <a:schemeClr val="accent6">
                    <a:lumMod val="20000"/>
                    <a:lumOff val="80000"/>
                  </a:schemeClr>
                </a:solidFill>
              </a:rPr>
              <a:t>Managerial economics describes, what is the observed economic phenomenon (positive economics) and prescribes what ought to be (normative economics)</a:t>
            </a:r>
          </a:p>
          <a:p>
            <a:pPr marL="457200" indent="-457200" algn="just">
              <a:buAutoNum type="arabicParenBoth"/>
            </a:pPr>
            <a:endParaRPr lang="en-US" sz="2000" b="1" u="sng" dirty="0">
              <a:solidFill>
                <a:schemeClr val="accent6">
                  <a:lumMod val="20000"/>
                  <a:lumOff val="80000"/>
                </a:schemeClr>
              </a:solidFill>
            </a:endParaRPr>
          </a:p>
          <a:p>
            <a:pPr marL="457200" indent="-457200" algn="just">
              <a:buAutoNum type="arabicParenBoth"/>
            </a:pPr>
            <a:r>
              <a:rPr lang="en-US" sz="2000" b="1" u="sng" dirty="0">
                <a:solidFill>
                  <a:schemeClr val="accent6">
                    <a:lumMod val="20000"/>
                    <a:lumOff val="80000"/>
                  </a:schemeClr>
                </a:solidFill>
              </a:rPr>
              <a:t>Conceptual in nature:-</a:t>
            </a:r>
            <a:r>
              <a:rPr lang="en-US" sz="2000" dirty="0">
                <a:solidFill>
                  <a:schemeClr val="accent6">
                    <a:lumMod val="20000"/>
                    <a:lumOff val="80000"/>
                  </a:schemeClr>
                </a:solidFill>
              </a:rPr>
              <a:t> Managerial economics is based on strong economic concepts.</a:t>
            </a:r>
          </a:p>
          <a:p>
            <a:pPr marL="457200" indent="-457200" algn="just">
              <a:buNone/>
            </a:pPr>
            <a:endParaRPr lang="en-US" sz="2000" b="1" u="sng" dirty="0">
              <a:solidFill>
                <a:schemeClr val="accent6">
                  <a:lumMod val="20000"/>
                  <a:lumOff val="8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t>Continued……</a:t>
            </a:r>
          </a:p>
        </p:txBody>
      </p:sp>
      <p:sp>
        <p:nvSpPr>
          <p:cNvPr id="3" name="Content Placeholder 2"/>
          <p:cNvSpPr>
            <a:spLocks noGrp="1"/>
          </p:cNvSpPr>
          <p:nvPr>
            <p:ph idx="1"/>
          </p:nvPr>
        </p:nvSpPr>
        <p:spPr/>
        <p:txBody>
          <a:bodyPr/>
          <a:lstStyle/>
          <a:p>
            <a:pPr algn="just">
              <a:buNone/>
            </a:pPr>
            <a:r>
              <a:rPr lang="en-US" sz="2000" b="1" dirty="0">
                <a:solidFill>
                  <a:schemeClr val="accent6">
                    <a:lumMod val="20000"/>
                    <a:lumOff val="80000"/>
                  </a:schemeClr>
                </a:solidFill>
              </a:rPr>
              <a:t>(5) </a:t>
            </a:r>
            <a:r>
              <a:rPr lang="en-US" sz="2000" b="1" u="sng" dirty="0">
                <a:solidFill>
                  <a:schemeClr val="accent6">
                    <a:lumMod val="20000"/>
                    <a:lumOff val="80000"/>
                  </a:schemeClr>
                </a:solidFill>
              </a:rPr>
              <a:t>Macro in nature:- </a:t>
            </a:r>
            <a:r>
              <a:rPr lang="en-US" sz="2000" dirty="0">
                <a:solidFill>
                  <a:schemeClr val="accent6">
                    <a:lumMod val="20000"/>
                    <a:lumOff val="80000"/>
                  </a:schemeClr>
                </a:solidFill>
              </a:rPr>
              <a:t>A business functions in an external environment, i.e. it serves the market, which is a part of the economy as a whole.</a:t>
            </a:r>
          </a:p>
          <a:p>
            <a:pPr algn="just">
              <a:buNone/>
            </a:pPr>
            <a:endParaRPr lang="en-US" sz="2000" dirty="0">
              <a:solidFill>
                <a:schemeClr val="accent6">
                  <a:lumMod val="20000"/>
                  <a:lumOff val="80000"/>
                </a:schemeClr>
              </a:solidFill>
            </a:endParaRPr>
          </a:p>
          <a:p>
            <a:pPr algn="just">
              <a:buNone/>
            </a:pPr>
            <a:r>
              <a:rPr lang="en-US" sz="2000" dirty="0">
                <a:solidFill>
                  <a:schemeClr val="accent6">
                    <a:lumMod val="20000"/>
                    <a:lumOff val="80000"/>
                  </a:schemeClr>
                </a:solidFill>
              </a:rPr>
              <a:t>(6) </a:t>
            </a:r>
            <a:r>
              <a:rPr lang="en-US" sz="2000" b="1" u="sng" dirty="0">
                <a:solidFill>
                  <a:schemeClr val="accent6">
                    <a:lumMod val="20000"/>
                    <a:lumOff val="80000"/>
                  </a:schemeClr>
                </a:solidFill>
              </a:rPr>
              <a:t>Multi-disciplinary</a:t>
            </a:r>
            <a:r>
              <a:rPr lang="en-US" sz="2000" dirty="0">
                <a:solidFill>
                  <a:schemeClr val="accent6">
                    <a:lumMod val="20000"/>
                    <a:lumOff val="80000"/>
                  </a:schemeClr>
                </a:solidFill>
              </a:rPr>
              <a:t>:- It uses many tools and principles belonging to various disciplines such as accounting, finance, statistics, mathematics, production, operation research, human resource, marketing, etc.</a:t>
            </a:r>
          </a:p>
          <a:p>
            <a:pPr algn="just">
              <a:buNone/>
            </a:pPr>
            <a:endParaRPr lang="en-US" sz="2000" dirty="0">
              <a:solidFill>
                <a:schemeClr val="accent6">
                  <a:lumMod val="20000"/>
                  <a:lumOff val="80000"/>
                </a:schemeClr>
              </a:solidFill>
            </a:endParaRPr>
          </a:p>
          <a:p>
            <a:pPr algn="just">
              <a:buNone/>
            </a:pPr>
            <a:r>
              <a:rPr lang="en-US" sz="2000" b="1" dirty="0">
                <a:solidFill>
                  <a:schemeClr val="accent6">
                    <a:lumMod val="20000"/>
                    <a:lumOff val="80000"/>
                  </a:schemeClr>
                </a:solidFill>
              </a:rPr>
              <a:t>(7) </a:t>
            </a:r>
            <a:r>
              <a:rPr lang="en-US" sz="2000" b="1" u="sng" dirty="0">
                <a:solidFill>
                  <a:schemeClr val="accent6">
                    <a:lumMod val="20000"/>
                    <a:lumOff val="80000"/>
                  </a:schemeClr>
                </a:solidFill>
              </a:rPr>
              <a:t>Science and Art both:-</a:t>
            </a:r>
            <a:r>
              <a:rPr lang="en-US" sz="2000" dirty="0">
                <a:solidFill>
                  <a:schemeClr val="accent6">
                    <a:lumMod val="20000"/>
                    <a:lumOff val="80000"/>
                  </a:schemeClr>
                </a:solidFill>
              </a:rPr>
              <a:t> It come up with ‘technique to solve the problem’(Science) and also involves ‘application of those techniques’(Art) to solve the business problems.</a:t>
            </a:r>
            <a:endParaRPr lang="en-US" sz="2000" b="1" dirty="0">
              <a:solidFill>
                <a:schemeClr val="accent6">
                  <a:lumMod val="20000"/>
                  <a:lumOff val="8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200" b="1" u="sng" dirty="0">
                <a:solidFill>
                  <a:schemeClr val="tx1">
                    <a:lumMod val="90000"/>
                  </a:schemeClr>
                </a:solidFill>
              </a:rPr>
              <a:t>Scope of Managerial Economics</a:t>
            </a:r>
            <a:endParaRPr lang="en-US" dirty="0">
              <a:solidFill>
                <a:schemeClr val="tx1">
                  <a:lumMod val="90000"/>
                </a:schemeClr>
              </a:solidFill>
            </a:endParaRPr>
          </a:p>
        </p:txBody>
      </p:sp>
      <p:sp>
        <p:nvSpPr>
          <p:cNvPr id="3" name="Content Placeholder 2"/>
          <p:cNvSpPr>
            <a:spLocks noGrp="1"/>
          </p:cNvSpPr>
          <p:nvPr>
            <p:ph idx="1"/>
          </p:nvPr>
        </p:nvSpPr>
        <p:spPr/>
        <p:txBody>
          <a:bodyPr/>
          <a:lstStyle/>
          <a:p>
            <a:pPr algn="just">
              <a:buNone/>
            </a:pPr>
            <a:r>
              <a:rPr lang="en-IN" sz="2000" b="1" dirty="0"/>
              <a:t>(1) </a:t>
            </a:r>
            <a:r>
              <a:rPr lang="en-IN" sz="2000" b="1" u="sng" dirty="0">
                <a:solidFill>
                  <a:schemeClr val="tx1">
                    <a:lumMod val="75000"/>
                  </a:schemeClr>
                </a:solidFill>
              </a:rPr>
              <a:t>Demand Analysis and Forecasting</a:t>
            </a:r>
            <a:r>
              <a:rPr lang="en-IN" sz="2000" b="1" dirty="0">
                <a:solidFill>
                  <a:schemeClr val="tx1">
                    <a:lumMod val="75000"/>
                  </a:schemeClr>
                </a:solidFill>
              </a:rPr>
              <a:t>:-</a:t>
            </a:r>
            <a:r>
              <a:rPr lang="en-US" sz="2000" b="1" dirty="0">
                <a:solidFill>
                  <a:schemeClr val="tx1">
                    <a:lumMod val="75000"/>
                  </a:schemeClr>
                </a:solidFill>
              </a:rPr>
              <a:t> </a:t>
            </a:r>
            <a:r>
              <a:rPr lang="en-IN" sz="2000" dirty="0">
                <a:solidFill>
                  <a:schemeClr val="tx1">
                    <a:lumMod val="75000"/>
                  </a:schemeClr>
                </a:solidFill>
              </a:rPr>
              <a:t>A major part of managerial decision making depends on accurate estimates of demand. A forecast of future sales serves as a guide to management for preparing production schedules and employing resources. Demand analysis and forecasting occupies a strategic place in Managerial Economics.</a:t>
            </a:r>
            <a:endParaRPr lang="en-US" sz="2000" dirty="0">
              <a:solidFill>
                <a:schemeClr val="tx1">
                  <a:lumMod val="75000"/>
                </a:schemeClr>
              </a:solidFill>
            </a:endParaRPr>
          </a:p>
          <a:p>
            <a:pPr lvl="0" algn="just">
              <a:buNone/>
            </a:pPr>
            <a:endParaRPr lang="en-IN" sz="2000" b="1" dirty="0">
              <a:solidFill>
                <a:schemeClr val="tx1">
                  <a:lumMod val="75000"/>
                </a:schemeClr>
              </a:solidFill>
            </a:endParaRPr>
          </a:p>
          <a:p>
            <a:pPr lvl="0" algn="just">
              <a:buNone/>
            </a:pPr>
            <a:r>
              <a:rPr lang="en-IN" sz="2000" b="1" dirty="0">
                <a:solidFill>
                  <a:schemeClr val="tx1">
                    <a:lumMod val="75000"/>
                  </a:schemeClr>
                </a:solidFill>
              </a:rPr>
              <a:t>(2) </a:t>
            </a:r>
            <a:r>
              <a:rPr lang="en-IN" sz="2000" b="1" u="sng" dirty="0">
                <a:solidFill>
                  <a:schemeClr val="tx1">
                    <a:lumMod val="75000"/>
                  </a:schemeClr>
                </a:solidFill>
              </a:rPr>
              <a:t>Cost and production analysis</a:t>
            </a:r>
            <a:r>
              <a:rPr lang="en-IN" sz="2000" u="sng" dirty="0">
                <a:solidFill>
                  <a:schemeClr val="tx1">
                    <a:lumMod val="75000"/>
                  </a:schemeClr>
                </a:solidFill>
              </a:rPr>
              <a:t>:- </a:t>
            </a:r>
            <a:r>
              <a:rPr lang="en-IN" sz="2000" dirty="0">
                <a:solidFill>
                  <a:schemeClr val="tx1">
                    <a:lumMod val="75000"/>
                  </a:schemeClr>
                </a:solidFill>
              </a:rPr>
              <a:t>A wise production manger </a:t>
            </a:r>
            <a:r>
              <a:rPr lang="en-US" sz="2000" dirty="0">
                <a:solidFill>
                  <a:schemeClr val="tx1">
                    <a:lumMod val="75000"/>
                  </a:schemeClr>
                </a:solidFill>
              </a:rPr>
              <a:t>concerned with the volume of production, process, capital and </a:t>
            </a:r>
            <a:r>
              <a:rPr lang="en-US" sz="2000" dirty="0" err="1">
                <a:solidFill>
                  <a:schemeClr val="tx1">
                    <a:lumMod val="75000"/>
                  </a:schemeClr>
                </a:solidFill>
              </a:rPr>
              <a:t>labour</a:t>
            </a:r>
            <a:r>
              <a:rPr lang="en-US" sz="2000" dirty="0">
                <a:solidFill>
                  <a:schemeClr val="tx1">
                    <a:lumMod val="75000"/>
                  </a:schemeClr>
                </a:solidFill>
              </a:rPr>
              <a:t> required, cost involved, etc. to minimize cost of production by applying managerial economic concepts like-</a:t>
            </a:r>
            <a:r>
              <a:rPr lang="en-IN" sz="2000" dirty="0">
                <a:solidFill>
                  <a:schemeClr val="tx1">
                    <a:lumMod val="75000"/>
                  </a:schemeClr>
                </a:solidFill>
              </a:rPr>
              <a:t> Cost concepts, cost-output relationships, Economics and Diseconomies of scale and cost control etc.</a:t>
            </a:r>
            <a:endParaRPr lang="en-US" sz="2000" u="sng" dirty="0">
              <a:solidFill>
                <a:schemeClr val="tx1">
                  <a:lumMod val="7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t>Continued……</a:t>
            </a:r>
          </a:p>
        </p:txBody>
      </p:sp>
      <p:sp>
        <p:nvSpPr>
          <p:cNvPr id="3" name="Content Placeholder 2"/>
          <p:cNvSpPr>
            <a:spLocks noGrp="1"/>
          </p:cNvSpPr>
          <p:nvPr>
            <p:ph idx="1"/>
          </p:nvPr>
        </p:nvSpPr>
        <p:spPr>
          <a:xfrm>
            <a:off x="76200" y="1828800"/>
            <a:ext cx="7772400" cy="4267200"/>
          </a:xfrm>
        </p:spPr>
        <p:txBody>
          <a:bodyPr/>
          <a:lstStyle/>
          <a:p>
            <a:pPr algn="just">
              <a:buNone/>
            </a:pPr>
            <a:r>
              <a:rPr lang="en-IN" sz="2000" b="1" dirty="0">
                <a:solidFill>
                  <a:schemeClr val="tx1">
                    <a:lumMod val="75000"/>
                  </a:schemeClr>
                </a:solidFill>
              </a:rPr>
              <a:t>(3) </a:t>
            </a:r>
            <a:r>
              <a:rPr lang="en-US" sz="2000" b="1" u="sng" dirty="0">
                <a:solidFill>
                  <a:schemeClr val="tx1">
                    <a:lumMod val="75000"/>
                  </a:schemeClr>
                </a:solidFill>
              </a:rPr>
              <a:t>Pricing Theory and Analysis of Market Structure</a:t>
            </a:r>
            <a:r>
              <a:rPr lang="en-US" sz="2000" dirty="0">
                <a:solidFill>
                  <a:schemeClr val="tx1">
                    <a:lumMod val="75000"/>
                  </a:schemeClr>
                </a:solidFill>
              </a:rPr>
              <a:t>:- It focuses on the price determination of a product keeping in mind the competitors, market conditions, cost of production, maximizing sales volume, etc.</a:t>
            </a:r>
          </a:p>
          <a:p>
            <a:pPr algn="just">
              <a:buNone/>
            </a:pPr>
            <a:endParaRPr lang="en-US" sz="2000" b="1" u="sng" dirty="0">
              <a:solidFill>
                <a:schemeClr val="tx1">
                  <a:lumMod val="75000"/>
                </a:schemeClr>
              </a:solidFill>
            </a:endParaRPr>
          </a:p>
          <a:p>
            <a:pPr algn="just">
              <a:buNone/>
            </a:pPr>
            <a:r>
              <a:rPr lang="en-US" sz="2000" b="1" dirty="0">
                <a:solidFill>
                  <a:schemeClr val="tx1">
                    <a:lumMod val="75000"/>
                  </a:schemeClr>
                </a:solidFill>
              </a:rPr>
              <a:t>(4) </a:t>
            </a:r>
            <a:r>
              <a:rPr lang="en-US" sz="2000" b="1" u="sng" dirty="0">
                <a:solidFill>
                  <a:schemeClr val="tx1">
                    <a:lumMod val="75000"/>
                  </a:schemeClr>
                </a:solidFill>
              </a:rPr>
              <a:t>Profit Analysis and Management:-</a:t>
            </a:r>
            <a:r>
              <a:rPr lang="en-US" sz="2000" b="1" dirty="0">
                <a:solidFill>
                  <a:schemeClr val="tx1">
                    <a:lumMod val="75000"/>
                  </a:schemeClr>
                </a:solidFill>
              </a:rPr>
              <a:t> </a:t>
            </a:r>
            <a:r>
              <a:rPr lang="en-IN" sz="2000" dirty="0">
                <a:solidFill>
                  <a:schemeClr val="tx1">
                    <a:lumMod val="75000"/>
                  </a:schemeClr>
                </a:solidFill>
              </a:rPr>
              <a:t>Business firms are generally organized for earning profit and in the long period, it is profit which provides the chief measure of success of a firm. Economics tells us that profits are the reward for uncertainty bearing and risk taking.</a:t>
            </a:r>
          </a:p>
          <a:p>
            <a:pPr algn="just">
              <a:buNone/>
            </a:pPr>
            <a:endParaRPr lang="en-IN" sz="2000" b="1" u="sng" dirty="0">
              <a:solidFill>
                <a:schemeClr val="tx1">
                  <a:lumMod val="75000"/>
                </a:schemeClr>
              </a:solidFill>
            </a:endParaRPr>
          </a:p>
          <a:p>
            <a:pPr algn="just">
              <a:buNone/>
            </a:pPr>
            <a:r>
              <a:rPr lang="en-US" sz="2000" b="1" dirty="0">
                <a:solidFill>
                  <a:schemeClr val="tx1">
                    <a:lumMod val="75000"/>
                  </a:schemeClr>
                </a:solidFill>
              </a:rPr>
              <a:t>(5) Capital and Investment Decisions</a:t>
            </a:r>
            <a:r>
              <a:rPr lang="en-US" sz="2000" dirty="0">
                <a:solidFill>
                  <a:schemeClr val="tx1">
                    <a:lumMod val="75000"/>
                  </a:schemeClr>
                </a:solidFill>
              </a:rPr>
              <a:t>: Capital is the most critical factor of business. </a:t>
            </a:r>
            <a:r>
              <a:rPr lang="en-IN" sz="2000" dirty="0">
                <a:solidFill>
                  <a:schemeClr val="tx1">
                    <a:lumMod val="75000"/>
                  </a:schemeClr>
                </a:solidFill>
              </a:rPr>
              <a:t>Capital management implies planning and control of capital expenditure. The main topics dealt with under capital management are cost of capital, rate of return and selection of projects.</a:t>
            </a:r>
            <a:endParaRPr lang="en-US" sz="2000" b="1" u="sng" dirty="0">
              <a:solidFill>
                <a:schemeClr val="tx1">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u="sng" dirty="0"/>
              <a:t>Role of Managerial Economics in business decision making</a:t>
            </a:r>
          </a:p>
        </p:txBody>
      </p:sp>
      <p:sp>
        <p:nvSpPr>
          <p:cNvPr id="3" name="Content Placeholder 2"/>
          <p:cNvSpPr>
            <a:spLocks noGrp="1"/>
          </p:cNvSpPr>
          <p:nvPr>
            <p:ph idx="1"/>
          </p:nvPr>
        </p:nvSpPr>
        <p:spPr>
          <a:xfrm>
            <a:off x="76200" y="1981200"/>
            <a:ext cx="7772400" cy="4114800"/>
          </a:xfrm>
        </p:spPr>
        <p:txBody>
          <a:bodyPr/>
          <a:lstStyle/>
          <a:p>
            <a:pPr algn="just">
              <a:buNone/>
            </a:pPr>
            <a:endParaRPr lang="en-US" sz="2000" dirty="0"/>
          </a:p>
          <a:p>
            <a:pPr algn="just">
              <a:buNone/>
            </a:pPr>
            <a:r>
              <a:rPr lang="en-US" sz="2000" dirty="0"/>
              <a:t>     The performances of firms get analyzed in the framework of an economic model. The economic model of a firm is called the theory of the firm. Business decisions include many vital decisions like whether a firm should undertake research and development program, should a company launch a new product, etc.</a:t>
            </a:r>
          </a:p>
          <a:p>
            <a:pPr algn="just">
              <a:buNone/>
            </a:pPr>
            <a:r>
              <a:rPr lang="en-US" sz="2000" dirty="0"/>
              <a:t> </a:t>
            </a:r>
          </a:p>
          <a:p>
            <a:pPr algn="just">
              <a:buNone/>
            </a:pPr>
            <a:r>
              <a:rPr lang="en-US" sz="2000" dirty="0"/>
              <a:t>         Business decisions made by the managers are very important for the success and failure of a firm. Complexity in the business world continuously grows making the role of a manager or a decision maker of an </a:t>
            </a:r>
            <a:r>
              <a:rPr lang="en-US" sz="2000" dirty="0" err="1"/>
              <a:t>organisation</a:t>
            </a:r>
            <a:r>
              <a:rPr lang="en-US" sz="2000" dirty="0"/>
              <a:t> more challenging! The impact of goods production, marketing, and technological changes highly contribute to the complexity of the business environment.</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t>Managerial Economics and Decision Making:</a:t>
            </a:r>
            <a:br>
              <a:rPr lang="en-US" sz="3200" b="1" dirty="0"/>
            </a:br>
            <a:endParaRPr lang="en-US" sz="3200" b="1" u="sng" dirty="0"/>
          </a:p>
        </p:txBody>
      </p:sp>
      <p:sp>
        <p:nvSpPr>
          <p:cNvPr id="3" name="Content Placeholder 2"/>
          <p:cNvSpPr>
            <a:spLocks noGrp="1"/>
          </p:cNvSpPr>
          <p:nvPr>
            <p:ph idx="1"/>
          </p:nvPr>
        </p:nvSpPr>
        <p:spPr>
          <a:xfrm>
            <a:off x="76200" y="1828800"/>
            <a:ext cx="7772400" cy="4038600"/>
          </a:xfrm>
        </p:spPr>
        <p:txBody>
          <a:bodyPr/>
          <a:lstStyle/>
          <a:p>
            <a:pPr>
              <a:buNone/>
            </a:pPr>
            <a:endParaRPr lang="en-US" sz="2400" b="1" dirty="0"/>
          </a:p>
          <a:p>
            <a:pPr>
              <a:buFont typeface="Wingdings" pitchFamily="2" charset="2"/>
              <a:buChar char="§"/>
            </a:pPr>
            <a:r>
              <a:rPr lang="en-US" sz="2400" dirty="0">
                <a:solidFill>
                  <a:schemeClr val="bg2">
                    <a:lumMod val="20000"/>
                    <a:lumOff val="80000"/>
                  </a:schemeClr>
                </a:solidFill>
              </a:rPr>
              <a:t>A decision is simply a selection from two or more courses of action.</a:t>
            </a:r>
          </a:p>
          <a:p>
            <a:pPr>
              <a:buFont typeface="Wingdings" pitchFamily="2" charset="2"/>
              <a:buChar char="§"/>
            </a:pPr>
            <a:endParaRPr lang="en-US" sz="2400" dirty="0">
              <a:solidFill>
                <a:schemeClr val="bg2">
                  <a:lumMod val="20000"/>
                  <a:lumOff val="80000"/>
                </a:schemeClr>
              </a:solidFill>
            </a:endParaRPr>
          </a:p>
          <a:p>
            <a:pPr>
              <a:buFont typeface="Wingdings" pitchFamily="2" charset="2"/>
              <a:buChar char="§"/>
            </a:pPr>
            <a:r>
              <a:rPr lang="en-US" sz="2400" dirty="0">
                <a:solidFill>
                  <a:schemeClr val="bg2">
                    <a:lumMod val="20000"/>
                    <a:lumOff val="80000"/>
                  </a:schemeClr>
                </a:solidFill>
              </a:rPr>
              <a:t>The Essence of an economics is the solution to an economic problem.</a:t>
            </a:r>
          </a:p>
          <a:p>
            <a:pPr>
              <a:buFont typeface="Wingdings" pitchFamily="2" charset="2"/>
              <a:buChar char="§"/>
            </a:pPr>
            <a:endParaRPr lang="en-US" sz="2400" dirty="0">
              <a:solidFill>
                <a:schemeClr val="bg2">
                  <a:lumMod val="20000"/>
                  <a:lumOff val="80000"/>
                </a:schemeClr>
              </a:solidFill>
            </a:endParaRPr>
          </a:p>
          <a:p>
            <a:pPr>
              <a:buFont typeface="Wingdings" pitchFamily="2" charset="2"/>
              <a:buChar char="§"/>
            </a:pPr>
            <a:r>
              <a:rPr lang="en-US" sz="2400" dirty="0">
                <a:solidFill>
                  <a:schemeClr val="bg2">
                    <a:lumMod val="20000"/>
                    <a:lumOff val="80000"/>
                  </a:schemeClr>
                </a:solidFill>
              </a:rPr>
              <a:t>When two or more alternative courses of economic action are available there is the problem of choice- The economic problem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t>Optimization:</a:t>
            </a:r>
          </a:p>
        </p:txBody>
      </p:sp>
      <p:sp>
        <p:nvSpPr>
          <p:cNvPr id="3" name="Content Placeholder 2"/>
          <p:cNvSpPr>
            <a:spLocks noGrp="1"/>
          </p:cNvSpPr>
          <p:nvPr>
            <p:ph idx="1"/>
          </p:nvPr>
        </p:nvSpPr>
        <p:spPr>
          <a:xfrm>
            <a:off x="76200" y="1752600"/>
            <a:ext cx="7772400" cy="4343400"/>
          </a:xfrm>
        </p:spPr>
        <p:txBody>
          <a:bodyPr/>
          <a:lstStyle/>
          <a:p>
            <a:pPr>
              <a:buFont typeface="Wingdings" pitchFamily="2" charset="2"/>
              <a:buChar char="§"/>
            </a:pPr>
            <a:r>
              <a:rPr lang="en-US" sz="2000" dirty="0">
                <a:solidFill>
                  <a:schemeClr val="accent6">
                    <a:lumMod val="60000"/>
                    <a:lumOff val="40000"/>
                  </a:schemeClr>
                </a:solidFill>
              </a:rPr>
              <a:t>Optimization is the act of choosing the best alternative out of all the available ones.</a:t>
            </a:r>
          </a:p>
          <a:p>
            <a:pPr>
              <a:buFont typeface="Wingdings" pitchFamily="2" charset="2"/>
              <a:buChar char="§"/>
            </a:pPr>
            <a:endParaRPr lang="en-US" sz="2000" dirty="0">
              <a:solidFill>
                <a:schemeClr val="accent6">
                  <a:lumMod val="60000"/>
                  <a:lumOff val="40000"/>
                </a:schemeClr>
              </a:solidFill>
            </a:endParaRPr>
          </a:p>
          <a:p>
            <a:pPr>
              <a:buFont typeface="Wingdings" pitchFamily="2" charset="2"/>
              <a:buChar char="§"/>
            </a:pPr>
            <a:r>
              <a:rPr lang="en-US" sz="2000" dirty="0">
                <a:solidFill>
                  <a:schemeClr val="accent6">
                    <a:lumMod val="60000"/>
                    <a:lumOff val="40000"/>
                  </a:schemeClr>
                </a:solidFill>
              </a:rPr>
              <a:t>It describes how decisions or choice among  alternatives are taken or should be made.</a:t>
            </a:r>
          </a:p>
          <a:p>
            <a:pPr>
              <a:buFont typeface="Wingdings" pitchFamily="2" charset="2"/>
              <a:buChar char="§"/>
            </a:pPr>
            <a:endParaRPr lang="en-US" sz="2000" dirty="0">
              <a:solidFill>
                <a:schemeClr val="accent6">
                  <a:lumMod val="60000"/>
                  <a:lumOff val="40000"/>
                </a:schemeClr>
              </a:solidFill>
            </a:endParaRPr>
          </a:p>
          <a:p>
            <a:pPr>
              <a:buFont typeface="Wingdings" pitchFamily="2" charset="2"/>
              <a:buChar char="§"/>
            </a:pPr>
            <a:r>
              <a:rPr lang="en-US" sz="2000" dirty="0">
                <a:solidFill>
                  <a:schemeClr val="accent6">
                    <a:lumMod val="60000"/>
                    <a:lumOff val="40000"/>
                  </a:schemeClr>
                </a:solidFill>
              </a:rPr>
              <a:t>It is important in efficiently managing an enterprise’s resources and thereby maximizing shareholder wealth.</a:t>
            </a:r>
          </a:p>
          <a:p>
            <a:pPr>
              <a:buFont typeface="Wingdings" pitchFamily="2" charset="2"/>
              <a:buChar char="§"/>
            </a:pPr>
            <a:endParaRPr lang="en-US" sz="2000" dirty="0">
              <a:solidFill>
                <a:schemeClr val="accent6">
                  <a:lumMod val="60000"/>
                  <a:lumOff val="40000"/>
                </a:schemeClr>
              </a:solidFill>
            </a:endParaRPr>
          </a:p>
          <a:p>
            <a:pPr>
              <a:buFont typeface="Wingdings" pitchFamily="2" charset="2"/>
              <a:buChar char="§"/>
            </a:pPr>
            <a:r>
              <a:rPr lang="en-US" sz="2000" dirty="0">
                <a:solidFill>
                  <a:schemeClr val="accent6">
                    <a:lumMod val="60000"/>
                    <a:lumOff val="40000"/>
                  </a:schemeClr>
                </a:solidFill>
              </a:rPr>
              <a:t>Optimization is a paint which is either maximum or minimum.</a:t>
            </a:r>
          </a:p>
          <a:p>
            <a:pPr>
              <a:buFont typeface="Wingdings" pitchFamily="2" charset="2"/>
              <a:buChar char="§"/>
            </a:pPr>
            <a:endParaRPr lang="en-US" sz="2000" dirty="0">
              <a:solidFill>
                <a:schemeClr val="accent6">
                  <a:lumMod val="60000"/>
                  <a:lumOff val="40000"/>
                </a:schemeClr>
              </a:solidFill>
            </a:endParaRPr>
          </a:p>
          <a:p>
            <a:pPr>
              <a:buFont typeface="Wingdings" pitchFamily="2" charset="2"/>
              <a:buChar char="§"/>
            </a:pPr>
            <a:r>
              <a:rPr lang="en-US" sz="2000" dirty="0">
                <a:solidFill>
                  <a:schemeClr val="accent6">
                    <a:lumMod val="60000"/>
                    <a:lumOff val="40000"/>
                  </a:schemeClr>
                </a:solidFill>
              </a:rPr>
              <a:t>It helps in making decision.</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What Is Economics?</a:t>
            </a:r>
          </a:p>
        </p:txBody>
      </p:sp>
      <p:sp>
        <p:nvSpPr>
          <p:cNvPr id="3" name="Content Placeholder 2"/>
          <p:cNvSpPr>
            <a:spLocks noGrp="1"/>
          </p:cNvSpPr>
          <p:nvPr>
            <p:ph idx="1"/>
          </p:nvPr>
        </p:nvSpPr>
        <p:spPr>
          <a:xfrm>
            <a:off x="76200" y="1981200"/>
            <a:ext cx="7772400" cy="4572000"/>
          </a:xfrm>
        </p:spPr>
        <p:txBody>
          <a:bodyPr/>
          <a:lstStyle/>
          <a:p>
            <a:pPr algn="just">
              <a:buNone/>
            </a:pPr>
            <a:r>
              <a:rPr lang="en-US" sz="2000" dirty="0"/>
              <a:t>      </a:t>
            </a:r>
            <a:r>
              <a:rPr lang="en-US" sz="2000" dirty="0">
                <a:solidFill>
                  <a:schemeClr val="accent2">
                    <a:lumMod val="20000"/>
                    <a:lumOff val="80000"/>
                  </a:schemeClr>
                </a:solidFill>
              </a:rPr>
              <a:t>Economics is a social science concerned with the production, distribution, and consumption of goods and services. It studies how individuals, businesses, governments, and nations make choices on allocating resources to satisfy their wants and needs, trying to determine how these groups should organize and coordinate efforts to achieve maximum output.</a:t>
            </a:r>
          </a:p>
          <a:p>
            <a:pPr>
              <a:buNone/>
            </a:pPr>
            <a:r>
              <a:rPr lang="en-US" sz="2000" b="1" dirty="0">
                <a:solidFill>
                  <a:srgbClr val="00B0F0"/>
                </a:solidFill>
              </a:rPr>
              <a:t>     </a:t>
            </a:r>
          </a:p>
          <a:p>
            <a:pPr>
              <a:buNone/>
            </a:pPr>
            <a:r>
              <a:rPr lang="en-US" sz="2000" b="1" dirty="0">
                <a:solidFill>
                  <a:srgbClr val="00B0F0"/>
                </a:solidFill>
              </a:rPr>
              <a:t>      </a:t>
            </a:r>
            <a:r>
              <a:rPr lang="en-US" sz="2000" b="1" dirty="0">
                <a:solidFill>
                  <a:schemeClr val="tx2">
                    <a:lumMod val="90000"/>
                  </a:schemeClr>
                </a:solidFill>
              </a:rPr>
              <a:t>Economics can generally be broken down into :</a:t>
            </a:r>
          </a:p>
          <a:p>
            <a:pPr>
              <a:buNone/>
            </a:pPr>
            <a:r>
              <a:rPr lang="en-US" sz="2000" b="1" dirty="0">
                <a:solidFill>
                  <a:schemeClr val="tx1">
                    <a:lumMod val="50000"/>
                  </a:schemeClr>
                </a:solidFill>
              </a:rPr>
              <a:t>(1) Macroeconomics</a:t>
            </a:r>
            <a:r>
              <a:rPr lang="en-US" sz="2000" dirty="0">
                <a:solidFill>
                  <a:schemeClr val="tx1">
                    <a:lumMod val="50000"/>
                  </a:schemeClr>
                </a:solidFill>
              </a:rPr>
              <a:t>:-</a:t>
            </a:r>
            <a:r>
              <a:rPr lang="en-US" sz="2000" dirty="0"/>
              <a:t>which concentrates on the behavior of the aggregate economy, and </a:t>
            </a:r>
          </a:p>
          <a:p>
            <a:pPr>
              <a:buNone/>
            </a:pPr>
            <a:r>
              <a:rPr lang="en-US" sz="2000" b="1" dirty="0">
                <a:solidFill>
                  <a:schemeClr val="accent6">
                    <a:lumMod val="40000"/>
                    <a:lumOff val="60000"/>
                  </a:schemeClr>
                </a:solidFill>
              </a:rPr>
              <a:t>(2) Microeconomics:-</a:t>
            </a:r>
            <a:r>
              <a:rPr lang="en-US" sz="2000" dirty="0">
                <a:solidFill>
                  <a:schemeClr val="accent6">
                    <a:lumMod val="40000"/>
                    <a:lumOff val="60000"/>
                  </a:schemeClr>
                </a:solidFill>
              </a:rPr>
              <a:t> </a:t>
            </a:r>
            <a:r>
              <a:rPr lang="en-US" sz="2000" dirty="0"/>
              <a:t>which focuses on individual consumers and businesses.</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u="sng" dirty="0"/>
              <a:t>Some of important Business Decision Problems</a:t>
            </a:r>
          </a:p>
        </p:txBody>
      </p:sp>
      <p:sp>
        <p:nvSpPr>
          <p:cNvPr id="3" name="Content Placeholder 2"/>
          <p:cNvSpPr>
            <a:spLocks noGrp="1"/>
          </p:cNvSpPr>
          <p:nvPr>
            <p:ph idx="1"/>
          </p:nvPr>
        </p:nvSpPr>
        <p:spPr/>
        <p:txBody>
          <a:bodyPr/>
          <a:lstStyle/>
          <a:p>
            <a:pPr>
              <a:lnSpc>
                <a:spcPct val="150000"/>
              </a:lnSpc>
              <a:buNone/>
            </a:pPr>
            <a:r>
              <a:rPr lang="en-US" sz="2400" b="1" dirty="0"/>
              <a:t>Product Price and Output</a:t>
            </a:r>
          </a:p>
          <a:p>
            <a:pPr>
              <a:lnSpc>
                <a:spcPct val="150000"/>
              </a:lnSpc>
              <a:buFont typeface="Wingdings" pitchFamily="2" charset="2"/>
              <a:buChar char="§"/>
            </a:pPr>
            <a:r>
              <a:rPr lang="en-US" sz="2000" b="1" dirty="0"/>
              <a:t>Make or Buy decision</a:t>
            </a:r>
          </a:p>
          <a:p>
            <a:pPr>
              <a:lnSpc>
                <a:spcPct val="150000"/>
              </a:lnSpc>
              <a:buFont typeface="Wingdings" pitchFamily="2" charset="2"/>
              <a:buChar char="§"/>
            </a:pPr>
            <a:r>
              <a:rPr lang="en-US" sz="2000" b="1" dirty="0"/>
              <a:t>Production Technique</a:t>
            </a:r>
          </a:p>
          <a:p>
            <a:pPr>
              <a:lnSpc>
                <a:spcPct val="150000"/>
              </a:lnSpc>
              <a:buFont typeface="Wingdings" pitchFamily="2" charset="2"/>
              <a:buChar char="§"/>
            </a:pPr>
            <a:r>
              <a:rPr lang="en-US" sz="2000" b="1" dirty="0"/>
              <a:t>Advertising media and intensity</a:t>
            </a:r>
          </a:p>
          <a:p>
            <a:pPr>
              <a:lnSpc>
                <a:spcPct val="150000"/>
              </a:lnSpc>
              <a:buFont typeface="Wingdings" pitchFamily="2" charset="2"/>
              <a:buChar char="§"/>
            </a:pPr>
            <a:r>
              <a:rPr lang="en-US" sz="2000" b="1" dirty="0"/>
              <a:t>Inventory management decision</a:t>
            </a:r>
          </a:p>
          <a:p>
            <a:pPr>
              <a:lnSpc>
                <a:spcPct val="150000"/>
              </a:lnSpc>
              <a:buFont typeface="Wingdings" pitchFamily="2" charset="2"/>
              <a:buChar char="§"/>
            </a:pPr>
            <a:r>
              <a:rPr lang="en-US" sz="2000" b="1" dirty="0"/>
              <a:t>Investment and Financing Decision</a:t>
            </a:r>
          </a:p>
          <a:p>
            <a:pPr>
              <a:lnSpc>
                <a:spcPct val="150000"/>
              </a:lnSpc>
              <a:buFont typeface="Wingdings" pitchFamily="2" charset="2"/>
              <a:buChar char="§"/>
            </a:pPr>
            <a:r>
              <a:rPr lang="en-US" sz="2000" b="1" dirty="0"/>
              <a:t>Cost Decision</a:t>
            </a:r>
          </a:p>
          <a:p>
            <a:pPr>
              <a:lnSpc>
                <a:spcPct val="150000"/>
              </a:lnSpc>
              <a:buFont typeface="Wingdings" pitchFamily="2" charset="2"/>
              <a:buChar char="§"/>
            </a:pPr>
            <a:r>
              <a:rPr lang="en-US" sz="2000" b="1" dirty="0"/>
              <a:t>Marketing decision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a:t>Decision Sciences</a:t>
            </a:r>
          </a:p>
        </p:txBody>
      </p:sp>
      <p:sp>
        <p:nvSpPr>
          <p:cNvPr id="3" name="Content Placeholder 2"/>
          <p:cNvSpPr>
            <a:spLocks noGrp="1"/>
          </p:cNvSpPr>
          <p:nvPr>
            <p:ph idx="1"/>
          </p:nvPr>
        </p:nvSpPr>
        <p:spPr>
          <a:xfrm>
            <a:off x="76200" y="1752600"/>
            <a:ext cx="7772400" cy="4343400"/>
          </a:xfrm>
        </p:spPr>
        <p:txBody>
          <a:bodyPr/>
          <a:lstStyle/>
          <a:p>
            <a:pPr>
              <a:buNone/>
            </a:pPr>
            <a:r>
              <a:rPr lang="en-US" dirty="0"/>
              <a:t> </a:t>
            </a:r>
            <a:r>
              <a:rPr lang="en-US" sz="2400" b="1" dirty="0">
                <a:solidFill>
                  <a:srgbClr val="00B0F0"/>
                </a:solidFill>
              </a:rPr>
              <a:t>Tools </a:t>
            </a:r>
            <a:r>
              <a:rPr lang="en-US" sz="2400" dirty="0">
                <a:solidFill>
                  <a:srgbClr val="00B0F0"/>
                </a:solidFill>
              </a:rPr>
              <a:t>and Techniques of analysis:</a:t>
            </a:r>
          </a:p>
          <a:p>
            <a:pPr>
              <a:buFont typeface="Wingdings" pitchFamily="2" charset="2"/>
              <a:buChar char="§"/>
            </a:pPr>
            <a:endParaRPr lang="en-US" sz="2400" dirty="0"/>
          </a:p>
          <a:p>
            <a:pPr>
              <a:buFont typeface="Wingdings" pitchFamily="2" charset="2"/>
              <a:buChar char="§"/>
            </a:pPr>
            <a:r>
              <a:rPr lang="en-US" sz="2400" dirty="0">
                <a:solidFill>
                  <a:srgbClr val="92D050"/>
                </a:solidFill>
              </a:rPr>
              <a:t>Numerical Analysis</a:t>
            </a:r>
          </a:p>
          <a:p>
            <a:pPr>
              <a:buFont typeface="Wingdings" pitchFamily="2" charset="2"/>
              <a:buChar char="§"/>
            </a:pPr>
            <a:r>
              <a:rPr lang="en-US" sz="2400" dirty="0">
                <a:solidFill>
                  <a:srgbClr val="92D050"/>
                </a:solidFill>
              </a:rPr>
              <a:t>Statistical Analysis</a:t>
            </a:r>
          </a:p>
          <a:p>
            <a:pPr>
              <a:buFont typeface="Wingdings" pitchFamily="2" charset="2"/>
              <a:buChar char="§"/>
            </a:pPr>
            <a:r>
              <a:rPr lang="en-US" sz="2400" dirty="0">
                <a:solidFill>
                  <a:srgbClr val="92D050"/>
                </a:solidFill>
              </a:rPr>
              <a:t>Forecasting</a:t>
            </a:r>
          </a:p>
          <a:p>
            <a:pPr>
              <a:buFont typeface="Wingdings" pitchFamily="2" charset="2"/>
              <a:buChar char="§"/>
            </a:pPr>
            <a:r>
              <a:rPr lang="en-US" sz="2400" dirty="0">
                <a:solidFill>
                  <a:srgbClr val="92D050"/>
                </a:solidFill>
              </a:rPr>
              <a:t>Game Theory</a:t>
            </a:r>
          </a:p>
          <a:p>
            <a:pPr>
              <a:buFont typeface="Wingdings" pitchFamily="2" charset="2"/>
              <a:buChar char="§"/>
            </a:pPr>
            <a:r>
              <a:rPr lang="en-US" sz="2400" dirty="0">
                <a:solidFill>
                  <a:srgbClr val="92D050"/>
                </a:solidFill>
              </a:rPr>
              <a:t>Optimization</a:t>
            </a:r>
          </a:p>
          <a:p>
            <a:pPr>
              <a:buNone/>
            </a:pPr>
            <a:endParaRPr lang="en-US" sz="2400" dirty="0"/>
          </a:p>
          <a:p>
            <a:pPr algn="just">
              <a:buNone/>
            </a:pPr>
            <a:r>
              <a:rPr lang="en-US" sz="2000" b="1" dirty="0">
                <a:solidFill>
                  <a:srgbClr val="FFC000"/>
                </a:solidFill>
              </a:rPr>
              <a:t>Managerial Economics is use of Economics concepts and Decision Science Methodologies to solve managerial decision Problems.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u="sng" dirty="0">
                <a:solidFill>
                  <a:schemeClr val="accent6">
                    <a:lumMod val="20000"/>
                    <a:lumOff val="80000"/>
                  </a:schemeClr>
                </a:solidFill>
              </a:rPr>
              <a:t>Steps of Decision Making Process</a:t>
            </a:r>
          </a:p>
        </p:txBody>
      </p:sp>
      <p:sp>
        <p:nvSpPr>
          <p:cNvPr id="4" name="Rounded Rectangle 3"/>
          <p:cNvSpPr/>
          <p:nvPr/>
        </p:nvSpPr>
        <p:spPr bwMode="auto">
          <a:xfrm>
            <a:off x="1143000" y="5105400"/>
            <a:ext cx="2819400" cy="685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itchFamily="18" charset="0"/>
              </a:rPr>
              <a:t>2. Determine the Objective</a:t>
            </a:r>
          </a:p>
        </p:txBody>
      </p:sp>
      <p:sp>
        <p:nvSpPr>
          <p:cNvPr id="5" name="Rounded Rectangle 4"/>
          <p:cNvSpPr/>
          <p:nvPr/>
        </p:nvSpPr>
        <p:spPr bwMode="auto">
          <a:xfrm>
            <a:off x="1676400" y="4419600"/>
            <a:ext cx="2971800" cy="685800"/>
          </a:xfrm>
          <a:prstGeom prst="round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B050"/>
                </a:solidFill>
                <a:effectLst/>
                <a:latin typeface="Times New Roman" pitchFamily="18" charset="0"/>
              </a:rPr>
              <a:t>3. Discover</a:t>
            </a:r>
            <a:r>
              <a:rPr kumimoji="0" lang="en-US" sz="2000" b="0" i="0" u="none" strike="noStrike" cap="none" normalizeH="0" dirty="0">
                <a:ln>
                  <a:noFill/>
                </a:ln>
                <a:solidFill>
                  <a:srgbClr val="00B050"/>
                </a:solidFill>
                <a:effectLst/>
                <a:latin typeface="Times New Roman" pitchFamily="18" charset="0"/>
              </a:rPr>
              <a:t> the Alternatives</a:t>
            </a:r>
            <a:endParaRPr kumimoji="0" lang="en-US" sz="2000" b="0" i="0" u="none" strike="noStrike" cap="none" normalizeH="0" baseline="0" dirty="0">
              <a:ln>
                <a:noFill/>
              </a:ln>
              <a:solidFill>
                <a:srgbClr val="00B050"/>
              </a:solidFill>
              <a:effectLst/>
              <a:latin typeface="Times New Roman" pitchFamily="18" charset="0"/>
            </a:endParaRPr>
          </a:p>
        </p:txBody>
      </p:sp>
      <p:sp>
        <p:nvSpPr>
          <p:cNvPr id="6" name="Rounded Rectangle 5"/>
          <p:cNvSpPr/>
          <p:nvPr/>
        </p:nvSpPr>
        <p:spPr bwMode="auto">
          <a:xfrm>
            <a:off x="2133600" y="3733800"/>
            <a:ext cx="2971800" cy="685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lumOff val="5000"/>
                  </a:schemeClr>
                </a:solidFill>
                <a:effectLst/>
                <a:latin typeface="Times New Roman" pitchFamily="18" charset="0"/>
              </a:rPr>
              <a:t>4. Forecast the Consequences</a:t>
            </a:r>
          </a:p>
        </p:txBody>
      </p:sp>
      <p:sp>
        <p:nvSpPr>
          <p:cNvPr id="7" name="Rounded Rectangle 6"/>
          <p:cNvSpPr/>
          <p:nvPr/>
        </p:nvSpPr>
        <p:spPr bwMode="auto">
          <a:xfrm>
            <a:off x="2667000" y="3048000"/>
            <a:ext cx="2971800" cy="685800"/>
          </a:xfrm>
          <a:prstGeom prst="roundRect">
            <a:avLst/>
          </a:prstGeom>
          <a:solidFill>
            <a:schemeClr val="tx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itchFamily="18" charset="0"/>
              </a:rPr>
              <a:t>5. Make a Choice</a:t>
            </a:r>
          </a:p>
        </p:txBody>
      </p:sp>
      <p:sp>
        <p:nvSpPr>
          <p:cNvPr id="8" name="Rounded Rectangle 7"/>
          <p:cNvSpPr/>
          <p:nvPr/>
        </p:nvSpPr>
        <p:spPr bwMode="auto">
          <a:xfrm>
            <a:off x="3276600" y="2286000"/>
            <a:ext cx="2819400" cy="76200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2060"/>
                </a:solidFill>
                <a:effectLst/>
                <a:latin typeface="Times New Roman" pitchFamily="18" charset="0"/>
              </a:rPr>
              <a:t>6. Sensitivity Analysis</a:t>
            </a:r>
          </a:p>
        </p:txBody>
      </p:sp>
      <p:sp>
        <p:nvSpPr>
          <p:cNvPr id="10" name="Rounded Rectangle 9"/>
          <p:cNvSpPr/>
          <p:nvPr/>
        </p:nvSpPr>
        <p:spPr bwMode="auto">
          <a:xfrm>
            <a:off x="609600" y="5791200"/>
            <a:ext cx="2667000" cy="6858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7030A0"/>
                </a:solidFill>
                <a:effectLst/>
                <a:latin typeface="Times New Roman" pitchFamily="18" charset="0"/>
              </a:rPr>
              <a:t>1. Define The Problem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t>1.Define the Problem</a:t>
            </a:r>
            <a:br>
              <a:rPr lang="en-US" sz="3200" dirty="0"/>
            </a:br>
            <a:endParaRPr lang="en-US" sz="3200" dirty="0"/>
          </a:p>
        </p:txBody>
      </p:sp>
      <p:sp>
        <p:nvSpPr>
          <p:cNvPr id="3" name="Content Placeholder 2"/>
          <p:cNvSpPr>
            <a:spLocks noGrp="1"/>
          </p:cNvSpPr>
          <p:nvPr>
            <p:ph idx="1"/>
          </p:nvPr>
        </p:nvSpPr>
        <p:spPr>
          <a:xfrm>
            <a:off x="76200" y="2209800"/>
            <a:ext cx="7772400" cy="3886200"/>
          </a:xfrm>
        </p:spPr>
        <p:txBody>
          <a:bodyPr/>
          <a:lstStyle/>
          <a:p>
            <a:pPr algn="just">
              <a:lnSpc>
                <a:spcPct val="150000"/>
              </a:lnSpc>
              <a:buNone/>
            </a:pPr>
            <a:r>
              <a:rPr lang="en-US" sz="2400" dirty="0"/>
              <a:t>   </a:t>
            </a:r>
            <a:r>
              <a:rPr lang="en-US" sz="2400" dirty="0">
                <a:solidFill>
                  <a:schemeClr val="accent2">
                    <a:lumMod val="20000"/>
                    <a:lumOff val="80000"/>
                  </a:schemeClr>
                </a:solidFill>
              </a:rPr>
              <a:t>What is the problem and how does it influence managerial objectives are the main questions. Decisions are usually made in the firm’s planning process. Managerial decisions are at times not very well defined and thus are sometimes source of a problem.</a:t>
            </a:r>
          </a:p>
          <a:p>
            <a:pPr>
              <a:buNone/>
            </a:pPr>
            <a:endParaRPr lang="en-US" dirty="0">
              <a:solidFill>
                <a:schemeClr val="accent2">
                  <a:lumMod val="20000"/>
                  <a:lumOff val="8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solidFill>
                  <a:srgbClr val="00B0F0"/>
                </a:solidFill>
              </a:rPr>
              <a:t>2. Determine the Objective</a:t>
            </a:r>
            <a:br>
              <a:rPr lang="en-US" sz="3200" dirty="0"/>
            </a:br>
            <a:endParaRPr lang="en-US" sz="3200" dirty="0"/>
          </a:p>
        </p:txBody>
      </p:sp>
      <p:sp>
        <p:nvSpPr>
          <p:cNvPr id="3" name="Content Placeholder 2"/>
          <p:cNvSpPr>
            <a:spLocks noGrp="1"/>
          </p:cNvSpPr>
          <p:nvPr>
            <p:ph idx="1"/>
          </p:nvPr>
        </p:nvSpPr>
        <p:spPr/>
        <p:txBody>
          <a:bodyPr/>
          <a:lstStyle/>
          <a:p>
            <a:pPr algn="just">
              <a:lnSpc>
                <a:spcPct val="150000"/>
              </a:lnSpc>
              <a:buNone/>
            </a:pPr>
            <a:r>
              <a:rPr lang="en-US" sz="2400" dirty="0">
                <a:solidFill>
                  <a:schemeClr val="tx1">
                    <a:lumMod val="90000"/>
                  </a:schemeClr>
                </a:solidFill>
              </a:rPr>
              <a:t>    In practice, there may be many problems while setting the objectives of a firm related to profit maximization and benefit cost analysis. Are the future benefits worth the present capital? Should a firm make an investment for higher profits for over 8 to 10 years? These are the questions asked before determining the objectives of a firm.</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solidFill>
                  <a:schemeClr val="tx2">
                    <a:lumMod val="75000"/>
                  </a:schemeClr>
                </a:solidFill>
              </a:rPr>
              <a:t>3. </a:t>
            </a:r>
            <a:r>
              <a:rPr lang="en-US" sz="3200" b="1" dirty="0">
                <a:solidFill>
                  <a:schemeClr val="tx2">
                    <a:lumMod val="75000"/>
                  </a:schemeClr>
                </a:solidFill>
              </a:rPr>
              <a:t>Discover the Alternatives</a:t>
            </a:r>
            <a:endParaRPr lang="en-US" sz="3200" dirty="0">
              <a:solidFill>
                <a:schemeClr val="tx2">
                  <a:lumMod val="75000"/>
                </a:schemeClr>
              </a:solidFill>
            </a:endParaRPr>
          </a:p>
        </p:txBody>
      </p:sp>
      <p:sp>
        <p:nvSpPr>
          <p:cNvPr id="3" name="Content Placeholder 2"/>
          <p:cNvSpPr>
            <a:spLocks noGrp="1"/>
          </p:cNvSpPr>
          <p:nvPr>
            <p:ph idx="1"/>
          </p:nvPr>
        </p:nvSpPr>
        <p:spPr>
          <a:xfrm>
            <a:off x="76200" y="2209800"/>
            <a:ext cx="7772400" cy="4267200"/>
          </a:xfrm>
        </p:spPr>
        <p:txBody>
          <a:bodyPr/>
          <a:lstStyle/>
          <a:p>
            <a:pPr algn="just">
              <a:lnSpc>
                <a:spcPct val="150000"/>
              </a:lnSpc>
              <a:buNone/>
            </a:pPr>
            <a:r>
              <a:rPr lang="en-US" sz="2400" dirty="0"/>
              <a:t>    </a:t>
            </a:r>
            <a:r>
              <a:rPr lang="en-US" sz="2400" dirty="0">
                <a:solidFill>
                  <a:schemeClr val="accent6">
                    <a:lumMod val="40000"/>
                    <a:lumOff val="60000"/>
                  </a:schemeClr>
                </a:solidFill>
              </a:rPr>
              <a:t>For a sound decision framework, there are many questions which are needed to be answered such as − What are the alternatives? What factors are under the decision maker’s control? What variables constrain the choice of options? The manager needs to carefully formulate all such questions in order to weigh the attractive alternatives.</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solidFill>
                  <a:srgbClr val="FFC000"/>
                </a:solidFill>
              </a:rPr>
              <a:t>4. </a:t>
            </a:r>
            <a:r>
              <a:rPr lang="en-US" sz="3200" b="1" dirty="0">
                <a:solidFill>
                  <a:srgbClr val="FFC000"/>
                </a:solidFill>
              </a:rPr>
              <a:t>Forecast the Consequences</a:t>
            </a:r>
            <a:endParaRPr lang="en-US" sz="3200" dirty="0">
              <a:solidFill>
                <a:srgbClr val="FFC000"/>
              </a:solidFill>
            </a:endParaRPr>
          </a:p>
        </p:txBody>
      </p:sp>
      <p:sp>
        <p:nvSpPr>
          <p:cNvPr id="3" name="Content Placeholder 2"/>
          <p:cNvSpPr>
            <a:spLocks noGrp="1"/>
          </p:cNvSpPr>
          <p:nvPr>
            <p:ph idx="1"/>
          </p:nvPr>
        </p:nvSpPr>
        <p:spPr>
          <a:xfrm>
            <a:off x="76200" y="2362200"/>
            <a:ext cx="7772400" cy="3886200"/>
          </a:xfrm>
        </p:spPr>
        <p:txBody>
          <a:bodyPr/>
          <a:lstStyle/>
          <a:p>
            <a:pPr algn="just">
              <a:lnSpc>
                <a:spcPct val="150000"/>
              </a:lnSpc>
              <a:buNone/>
            </a:pPr>
            <a:r>
              <a:rPr lang="en-US" sz="2400" dirty="0">
                <a:solidFill>
                  <a:schemeClr val="bg2">
                    <a:lumMod val="20000"/>
                    <a:lumOff val="80000"/>
                  </a:schemeClr>
                </a:solidFill>
              </a:rPr>
              <a:t>    Forecasting or predicting the consequences of each alternative should be considered. Conditions could change by applying each alternative action so it is crucial to decide which alternative action to use when outcomes are uncertain.</a:t>
            </a:r>
          </a:p>
          <a:p>
            <a:pPr>
              <a:buNone/>
            </a:pPr>
            <a:endParaRPr lang="en-US" dirty="0">
              <a:solidFill>
                <a:schemeClr val="bg2">
                  <a:lumMod val="20000"/>
                  <a:lumOff val="8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solidFill>
                  <a:srgbClr val="FFFF00"/>
                </a:solidFill>
              </a:rPr>
              <a:t>5. </a:t>
            </a:r>
            <a:r>
              <a:rPr lang="en-US" sz="3200" b="1" dirty="0">
                <a:solidFill>
                  <a:srgbClr val="FFFF00"/>
                </a:solidFill>
              </a:rPr>
              <a:t>Make a Choice</a:t>
            </a:r>
            <a:endParaRPr lang="en-US" sz="3200" dirty="0">
              <a:solidFill>
                <a:srgbClr val="FFFF00"/>
              </a:solidFill>
            </a:endParaRPr>
          </a:p>
        </p:txBody>
      </p:sp>
      <p:sp>
        <p:nvSpPr>
          <p:cNvPr id="3" name="Content Placeholder 2"/>
          <p:cNvSpPr>
            <a:spLocks noGrp="1"/>
          </p:cNvSpPr>
          <p:nvPr>
            <p:ph idx="1"/>
          </p:nvPr>
        </p:nvSpPr>
        <p:spPr/>
        <p:txBody>
          <a:bodyPr/>
          <a:lstStyle/>
          <a:p>
            <a:pPr algn="just">
              <a:lnSpc>
                <a:spcPct val="150000"/>
              </a:lnSpc>
              <a:buNone/>
            </a:pPr>
            <a:r>
              <a:rPr lang="en-US" sz="2400" dirty="0"/>
              <a:t>   </a:t>
            </a:r>
            <a:r>
              <a:rPr lang="en-US" sz="2400" dirty="0">
                <a:solidFill>
                  <a:schemeClr val="bg2">
                    <a:lumMod val="20000"/>
                    <a:lumOff val="80000"/>
                  </a:schemeClr>
                </a:solidFill>
              </a:rPr>
              <a:t>Once all the analysis and scrutinizing is completed, the preferred course of action is selected. In this step, the objectives and outcomes are directly quantifiable. It all depends on how the decision maker puts the problem, how he formalizes the objectives, considers the appropriate alternatives, and finds out the most preferable course of action.</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solidFill>
                  <a:srgbClr val="92D050"/>
                </a:solidFill>
              </a:rPr>
              <a:t>6. </a:t>
            </a:r>
            <a:r>
              <a:rPr lang="en-US" sz="3200" b="1" dirty="0">
                <a:solidFill>
                  <a:srgbClr val="92D050"/>
                </a:solidFill>
              </a:rPr>
              <a:t>Sensitivity Analysis</a:t>
            </a:r>
            <a:endParaRPr lang="en-US" sz="3200" dirty="0">
              <a:solidFill>
                <a:srgbClr val="92D050"/>
              </a:solidFill>
            </a:endParaRPr>
          </a:p>
        </p:txBody>
      </p:sp>
      <p:sp>
        <p:nvSpPr>
          <p:cNvPr id="3" name="Content Placeholder 2"/>
          <p:cNvSpPr>
            <a:spLocks noGrp="1"/>
          </p:cNvSpPr>
          <p:nvPr>
            <p:ph idx="1"/>
          </p:nvPr>
        </p:nvSpPr>
        <p:spPr>
          <a:xfrm>
            <a:off x="76200" y="1676400"/>
            <a:ext cx="7772400" cy="4419600"/>
          </a:xfrm>
        </p:spPr>
        <p:txBody>
          <a:bodyPr/>
          <a:lstStyle/>
          <a:p>
            <a:pPr algn="just">
              <a:lnSpc>
                <a:spcPct val="150000"/>
              </a:lnSpc>
              <a:buNone/>
            </a:pPr>
            <a:r>
              <a:rPr lang="en-US" dirty="0">
                <a:solidFill>
                  <a:schemeClr val="accent3">
                    <a:lumMod val="20000"/>
                    <a:lumOff val="80000"/>
                  </a:schemeClr>
                </a:solidFill>
              </a:rPr>
              <a:t>   </a:t>
            </a:r>
            <a:r>
              <a:rPr lang="en-US" sz="2400" dirty="0">
                <a:solidFill>
                  <a:schemeClr val="accent3">
                    <a:lumMod val="20000"/>
                    <a:lumOff val="80000"/>
                  </a:schemeClr>
                </a:solidFill>
              </a:rPr>
              <a:t>Sensitivity analysis helps us in determining the strong features of the optimal choice of action. It helps us to know how the optimal decision changes, if conditions related to the solution are altered. Thus, it proves that the optimal solution chosen should be based on the objective and well structured. Sensitivity analysis reflects how an optimal solution is affected, if the important factors vary or are altered.</a:t>
            </a:r>
          </a:p>
          <a:p>
            <a:pPr>
              <a:buNone/>
            </a:pPr>
            <a:endParaRPr lang="en-US" dirty="0">
              <a:solidFill>
                <a:schemeClr val="accent3">
                  <a:lumMod val="20000"/>
                  <a:lumOff val="80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USES OF MANAGERIAL ECONOM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descr="C:\Users\atharv\Desktop\uses-of-managerial-economics-4-638.jpg"/>
          <p:cNvPicPr>
            <a:picLocks noChangeAspect="1" noChangeArrowheads="1"/>
          </p:cNvPicPr>
          <p:nvPr/>
        </p:nvPicPr>
        <p:blipFill>
          <a:blip r:embed="rId2">
            <a:duotone>
              <a:prstClr val="black"/>
              <a:schemeClr val="accent2">
                <a:tint val="45000"/>
                <a:satMod val="400000"/>
              </a:schemeClr>
            </a:duotone>
          </a:blip>
          <a:srcRect/>
          <a:stretch>
            <a:fillRect/>
          </a:stretch>
        </p:blipFill>
        <p:spPr bwMode="auto">
          <a:xfrm>
            <a:off x="152400" y="1905000"/>
            <a:ext cx="7458075" cy="4724400"/>
          </a:xfrm>
          <a:prstGeom prst="rect">
            <a:avLst/>
          </a:prstGeom>
          <a:effectLst>
            <a:outerShdw blurRad="50800" dist="50800" dir="5400000" algn="ctr" rotWithShape="0">
              <a:schemeClr val="bg2"/>
            </a:outerShdw>
          </a:effectLst>
          <a:scene3d>
            <a:camera prst="orthographicFront">
              <a:rot lat="300000" lon="0" rev="0"/>
            </a:camera>
            <a:lightRig rig="threePt" dir="t"/>
          </a:scene3d>
          <a:sp3d contourW="12700">
            <a:bevelB w="139700" prst="cross"/>
            <a:contourClr>
              <a:schemeClr val="tx2">
                <a:lumMod val="90000"/>
              </a:schemeClr>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92D050"/>
                </a:solidFill>
              </a:rPr>
              <a:t>Macroeconomics</a:t>
            </a:r>
            <a:endParaRPr lang="en-US" dirty="0"/>
          </a:p>
        </p:txBody>
      </p:sp>
      <p:sp>
        <p:nvSpPr>
          <p:cNvPr id="3" name="Content Placeholder 2"/>
          <p:cNvSpPr>
            <a:spLocks noGrp="1"/>
          </p:cNvSpPr>
          <p:nvPr>
            <p:ph idx="1"/>
          </p:nvPr>
        </p:nvSpPr>
        <p:spPr>
          <a:xfrm>
            <a:off x="76200" y="1752600"/>
            <a:ext cx="7772400" cy="4343400"/>
          </a:xfrm>
        </p:spPr>
        <p:txBody>
          <a:bodyPr/>
          <a:lstStyle/>
          <a:p>
            <a:pPr algn="just">
              <a:buNone/>
            </a:pPr>
            <a:r>
              <a:rPr lang="en-US" sz="2000" dirty="0"/>
              <a:t>     </a:t>
            </a:r>
            <a:r>
              <a:rPr lang="en-US" sz="2000" dirty="0">
                <a:solidFill>
                  <a:srgbClr val="FFFF00"/>
                </a:solidFill>
              </a:rPr>
              <a:t>Thus, Macro Economics is the study and analysis of an economy as a whole. It studies not individual economic units like a household, a firm or an industry but the whole economic system. Macroeconomics is the study of aggregates and averages of the entire economy.</a:t>
            </a:r>
          </a:p>
          <a:p>
            <a:pPr>
              <a:buNone/>
            </a:pPr>
            <a:r>
              <a:rPr lang="en-US" sz="2000" dirty="0">
                <a:solidFill>
                  <a:srgbClr val="FFFF00"/>
                </a:solidFill>
              </a:rPr>
              <a:t>     </a:t>
            </a:r>
          </a:p>
          <a:p>
            <a:pPr>
              <a:buNone/>
            </a:pPr>
            <a:r>
              <a:rPr lang="en-US" sz="2000" dirty="0">
                <a:solidFill>
                  <a:schemeClr val="accent1">
                    <a:lumMod val="20000"/>
                    <a:lumOff val="80000"/>
                  </a:schemeClr>
                </a:solidFill>
              </a:rPr>
              <a:t> </a:t>
            </a:r>
            <a:r>
              <a:rPr lang="en-US" sz="2000" b="1" dirty="0">
                <a:solidFill>
                  <a:schemeClr val="accent1">
                    <a:lumMod val="20000"/>
                    <a:lumOff val="80000"/>
                  </a:schemeClr>
                </a:solidFill>
              </a:rPr>
              <a:t>Macro Economics involves the study of:</a:t>
            </a:r>
          </a:p>
          <a:p>
            <a:pPr algn="just"/>
            <a:r>
              <a:rPr lang="en-US" sz="2000" dirty="0">
                <a:solidFill>
                  <a:schemeClr val="accent6">
                    <a:lumMod val="20000"/>
                    <a:lumOff val="80000"/>
                  </a:schemeClr>
                </a:solidFill>
              </a:rPr>
              <a:t>Behavior of an economic system as a whole</a:t>
            </a:r>
          </a:p>
          <a:p>
            <a:pPr algn="just"/>
            <a:r>
              <a:rPr lang="en-US" sz="2000" dirty="0">
                <a:solidFill>
                  <a:schemeClr val="accent6">
                    <a:lumMod val="20000"/>
                    <a:lumOff val="80000"/>
                  </a:schemeClr>
                </a:solidFill>
              </a:rPr>
              <a:t>Aggregates and averages covering the entire economy</a:t>
            </a:r>
          </a:p>
          <a:p>
            <a:pPr algn="just"/>
            <a:r>
              <a:rPr lang="en-US" sz="2000" dirty="0">
                <a:solidFill>
                  <a:schemeClr val="accent6">
                    <a:lumMod val="20000"/>
                    <a:lumOff val="80000"/>
                  </a:schemeClr>
                </a:solidFill>
              </a:rPr>
              <a:t>Behavior of large aggregators such as:</a:t>
            </a:r>
          </a:p>
          <a:p>
            <a:pPr algn="just"/>
            <a:r>
              <a:rPr lang="en-US" sz="2000" dirty="0">
                <a:solidFill>
                  <a:schemeClr val="accent6">
                    <a:lumMod val="20000"/>
                    <a:lumOff val="80000"/>
                  </a:schemeClr>
                </a:solidFill>
              </a:rPr>
              <a:t>Total Employment</a:t>
            </a:r>
          </a:p>
          <a:p>
            <a:pPr algn="just"/>
            <a:r>
              <a:rPr lang="en-US" sz="2000" dirty="0">
                <a:solidFill>
                  <a:schemeClr val="accent6">
                    <a:lumMod val="20000"/>
                    <a:lumOff val="80000"/>
                  </a:schemeClr>
                </a:solidFill>
              </a:rPr>
              <a:t>National Product</a:t>
            </a:r>
          </a:p>
          <a:p>
            <a:pPr algn="just"/>
            <a:r>
              <a:rPr lang="en-US" sz="2000" dirty="0">
                <a:solidFill>
                  <a:schemeClr val="accent6">
                    <a:lumMod val="20000"/>
                    <a:lumOff val="80000"/>
                  </a:schemeClr>
                </a:solidFill>
              </a:rPr>
              <a:t>National Income</a:t>
            </a:r>
          </a:p>
          <a:p>
            <a:pPr algn="just"/>
            <a:r>
              <a:rPr lang="en-US" sz="2000" dirty="0">
                <a:solidFill>
                  <a:schemeClr val="accent6">
                    <a:lumMod val="20000"/>
                    <a:lumOff val="80000"/>
                  </a:schemeClr>
                </a:solidFill>
              </a:rPr>
              <a:t> General Price-Levels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u="sng" dirty="0">
                <a:solidFill>
                  <a:srgbClr val="FFC000"/>
                </a:solidFill>
              </a:rPr>
              <a:t>Nature of Macro-economics</a:t>
            </a:r>
            <a:endParaRPr lang="en-US" sz="3200" dirty="0"/>
          </a:p>
        </p:txBody>
      </p:sp>
      <p:sp>
        <p:nvSpPr>
          <p:cNvPr id="3" name="Content Placeholder 2"/>
          <p:cNvSpPr>
            <a:spLocks noGrp="1"/>
          </p:cNvSpPr>
          <p:nvPr>
            <p:ph idx="1"/>
          </p:nvPr>
        </p:nvSpPr>
        <p:spPr>
          <a:xfrm>
            <a:off x="76200" y="2438400"/>
            <a:ext cx="7772400" cy="3657600"/>
          </a:xfrm>
        </p:spPr>
        <p:txBody>
          <a:bodyPr/>
          <a:lstStyle/>
          <a:p>
            <a:pPr>
              <a:lnSpc>
                <a:spcPct val="150000"/>
              </a:lnSpc>
            </a:pPr>
            <a:r>
              <a:rPr lang="en-US" sz="2400" dirty="0">
                <a:solidFill>
                  <a:schemeClr val="accent2">
                    <a:lumMod val="20000"/>
                    <a:lumOff val="80000"/>
                  </a:schemeClr>
                </a:solidFill>
              </a:rPr>
              <a:t>It is a study of national aggregates</a:t>
            </a:r>
          </a:p>
          <a:p>
            <a:pPr>
              <a:lnSpc>
                <a:spcPct val="150000"/>
              </a:lnSpc>
            </a:pPr>
            <a:r>
              <a:rPr lang="en-US" sz="2400" dirty="0">
                <a:solidFill>
                  <a:schemeClr val="accent2">
                    <a:lumMod val="20000"/>
                    <a:lumOff val="80000"/>
                  </a:schemeClr>
                </a:solidFill>
              </a:rPr>
              <a:t>It studies economic growth</a:t>
            </a:r>
          </a:p>
          <a:p>
            <a:pPr>
              <a:lnSpc>
                <a:spcPct val="150000"/>
              </a:lnSpc>
            </a:pPr>
            <a:r>
              <a:rPr lang="en-US" sz="2400" dirty="0">
                <a:solidFill>
                  <a:schemeClr val="accent2">
                    <a:lumMod val="20000"/>
                    <a:lumOff val="80000"/>
                  </a:schemeClr>
                </a:solidFill>
              </a:rPr>
              <a:t>It ignores individual differences between aggregates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u="sng" dirty="0"/>
              <a:t>Scope of Micro-economics</a:t>
            </a:r>
            <a:endParaRPr lang="en-US" sz="3200" dirty="0"/>
          </a:p>
        </p:txBody>
      </p:sp>
      <p:pic>
        <p:nvPicPr>
          <p:cNvPr id="1026" name="Picture 2" descr="C:\Users\atharv\Desktop\Scope-of-Macroeconomics.jpg"/>
          <p:cNvPicPr>
            <a:picLocks noGrp="1" noChangeAspect="1" noChangeArrowheads="1"/>
          </p:cNvPicPr>
          <p:nvPr>
            <p:ph idx="1"/>
          </p:nvPr>
        </p:nvPicPr>
        <p:blipFill>
          <a:blip r:embed="rId2"/>
          <a:srcRect/>
          <a:stretch>
            <a:fillRect/>
          </a:stretch>
        </p:blipFill>
        <p:spPr bwMode="auto">
          <a:xfrm>
            <a:off x="228600" y="1905000"/>
            <a:ext cx="7315200" cy="4724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u="sng" dirty="0"/>
              <a:t>Macroeconomics Theories</a:t>
            </a:r>
          </a:p>
        </p:txBody>
      </p:sp>
      <p:sp>
        <p:nvSpPr>
          <p:cNvPr id="3" name="Content Placeholder 2"/>
          <p:cNvSpPr>
            <a:spLocks noGrp="1"/>
          </p:cNvSpPr>
          <p:nvPr>
            <p:ph idx="1"/>
          </p:nvPr>
        </p:nvSpPr>
        <p:spPr/>
        <p:txBody>
          <a:bodyPr/>
          <a:lstStyle/>
          <a:p>
            <a:pPr>
              <a:buNone/>
            </a:pPr>
            <a:r>
              <a:rPr lang="en-US" sz="2400" b="1" dirty="0">
                <a:solidFill>
                  <a:schemeClr val="accent6">
                    <a:lumMod val="20000"/>
                    <a:lumOff val="80000"/>
                  </a:schemeClr>
                </a:solidFill>
              </a:rPr>
              <a:t>There are six significant theories under macroeconomics:</a:t>
            </a:r>
          </a:p>
          <a:p>
            <a:pPr>
              <a:buNone/>
            </a:pPr>
            <a:endParaRPr lang="en-US" sz="2000" dirty="0"/>
          </a:p>
          <a:p>
            <a:pPr algn="just">
              <a:buNone/>
            </a:pPr>
            <a:r>
              <a:rPr lang="en-US" sz="2000" b="1" dirty="0">
                <a:solidFill>
                  <a:schemeClr val="tx1">
                    <a:lumMod val="90000"/>
                  </a:schemeClr>
                </a:solidFill>
              </a:rPr>
              <a:t>(1) Economic Growth and Development</a:t>
            </a:r>
            <a:r>
              <a:rPr lang="en-US" sz="2000" dirty="0">
                <a:solidFill>
                  <a:schemeClr val="tx1">
                    <a:lumMod val="90000"/>
                  </a:schemeClr>
                </a:solidFill>
              </a:rPr>
              <a:t>: evaluation of country’s economy in terms of per capita income.</a:t>
            </a:r>
          </a:p>
          <a:p>
            <a:pPr algn="just">
              <a:buNone/>
            </a:pPr>
            <a:endParaRPr lang="en-US" sz="2000" dirty="0">
              <a:solidFill>
                <a:schemeClr val="tx1">
                  <a:lumMod val="90000"/>
                </a:schemeClr>
              </a:solidFill>
            </a:endParaRPr>
          </a:p>
          <a:p>
            <a:pPr algn="just">
              <a:buNone/>
            </a:pPr>
            <a:r>
              <a:rPr lang="en-US" sz="2000" b="1" dirty="0">
                <a:solidFill>
                  <a:schemeClr val="tx1">
                    <a:lumMod val="90000"/>
                  </a:schemeClr>
                </a:solidFill>
              </a:rPr>
              <a:t>(2) Theory of National Income</a:t>
            </a:r>
            <a:r>
              <a:rPr lang="en-US" sz="2000" dirty="0">
                <a:solidFill>
                  <a:schemeClr val="tx1">
                    <a:lumMod val="90000"/>
                  </a:schemeClr>
                </a:solidFill>
              </a:rPr>
              <a:t>: evaluation of national income, including the income, expenditure and budgeting.</a:t>
            </a:r>
          </a:p>
          <a:p>
            <a:pPr algn="just">
              <a:buNone/>
            </a:pPr>
            <a:endParaRPr lang="en-US" sz="2000" dirty="0">
              <a:solidFill>
                <a:schemeClr val="tx1">
                  <a:lumMod val="90000"/>
                </a:schemeClr>
              </a:solidFill>
            </a:endParaRPr>
          </a:p>
          <a:p>
            <a:pPr algn="just">
              <a:buNone/>
            </a:pPr>
            <a:r>
              <a:rPr lang="en-US" sz="2000" b="1" dirty="0">
                <a:solidFill>
                  <a:schemeClr val="tx1">
                    <a:lumMod val="90000"/>
                  </a:schemeClr>
                </a:solidFill>
              </a:rPr>
              <a:t>(3) Theory of Money</a:t>
            </a:r>
            <a:r>
              <a:rPr lang="en-US" sz="2000" dirty="0">
                <a:solidFill>
                  <a:schemeClr val="tx1">
                    <a:lumMod val="90000"/>
                  </a:schemeClr>
                </a:solidFill>
              </a:rPr>
              <a:t>: Macroeconomics analyzes the functions of the reserve bank in the economy, the inflow and outflow of money, along with its impact on the employment level.</a:t>
            </a:r>
          </a:p>
          <a:p>
            <a:pPr>
              <a:buNone/>
            </a:pPr>
            <a:endParaRPr lang="en-US" sz="2000" dirty="0"/>
          </a:p>
          <a:p>
            <a:pPr>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t>Continued…..</a:t>
            </a:r>
          </a:p>
        </p:txBody>
      </p:sp>
      <p:sp>
        <p:nvSpPr>
          <p:cNvPr id="3" name="Content Placeholder 2"/>
          <p:cNvSpPr>
            <a:spLocks noGrp="1"/>
          </p:cNvSpPr>
          <p:nvPr>
            <p:ph idx="1"/>
          </p:nvPr>
        </p:nvSpPr>
        <p:spPr/>
        <p:txBody>
          <a:bodyPr/>
          <a:lstStyle/>
          <a:p>
            <a:pPr algn="just">
              <a:lnSpc>
                <a:spcPct val="150000"/>
              </a:lnSpc>
              <a:buNone/>
            </a:pPr>
            <a:r>
              <a:rPr lang="en-US" sz="2000" dirty="0"/>
              <a:t>(4) </a:t>
            </a:r>
            <a:r>
              <a:rPr lang="en-US" sz="2000" b="1" dirty="0"/>
              <a:t>Theory of International Trade</a:t>
            </a:r>
            <a:r>
              <a:rPr lang="en-US" sz="2000" dirty="0"/>
              <a:t>: It is a field of study that enlightens upon the export and import of goods or services.</a:t>
            </a:r>
          </a:p>
          <a:p>
            <a:pPr algn="just">
              <a:lnSpc>
                <a:spcPct val="150000"/>
              </a:lnSpc>
              <a:buNone/>
            </a:pPr>
            <a:endParaRPr lang="en-US" sz="2000" dirty="0"/>
          </a:p>
          <a:p>
            <a:pPr algn="just">
              <a:lnSpc>
                <a:spcPct val="150000"/>
              </a:lnSpc>
              <a:buNone/>
            </a:pPr>
            <a:r>
              <a:rPr lang="en-US" sz="2000" dirty="0"/>
              <a:t>(5)</a:t>
            </a:r>
            <a:r>
              <a:rPr lang="en-US" sz="2000" b="1" dirty="0"/>
              <a:t> Theory of Employment</a:t>
            </a:r>
            <a:r>
              <a:rPr lang="en-US" sz="2000" dirty="0"/>
              <a:t>: helps to figures out the level of unemployment and prevailing employment issues and opportunities in the country. </a:t>
            </a:r>
          </a:p>
          <a:p>
            <a:pPr algn="just">
              <a:lnSpc>
                <a:spcPct val="150000"/>
              </a:lnSpc>
              <a:buNone/>
            </a:pPr>
            <a:endParaRPr lang="en-US" sz="2000" dirty="0"/>
          </a:p>
          <a:p>
            <a:pPr algn="just">
              <a:lnSpc>
                <a:spcPct val="150000"/>
              </a:lnSpc>
              <a:buNone/>
            </a:pPr>
            <a:r>
              <a:rPr lang="en-US" sz="2000" b="1" dirty="0"/>
              <a:t>(6) Theory of General Price Level</a:t>
            </a:r>
            <a:r>
              <a:rPr lang="en-US" sz="2000" dirty="0"/>
              <a:t>: the analysis of product pricing and how these price levels fluctuate because of inflation or deflation.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u="sng" dirty="0"/>
              <a:t>Macroeconomics Policies</a:t>
            </a:r>
            <a:br>
              <a:rPr lang="en-US" sz="3200" b="1" u="sng" dirty="0"/>
            </a:br>
            <a:endParaRPr lang="en-US" sz="3200" b="1" u="sng" dirty="0"/>
          </a:p>
        </p:txBody>
      </p:sp>
      <p:sp>
        <p:nvSpPr>
          <p:cNvPr id="3" name="Content Placeholder 2"/>
          <p:cNvSpPr>
            <a:spLocks noGrp="1"/>
          </p:cNvSpPr>
          <p:nvPr>
            <p:ph idx="1"/>
          </p:nvPr>
        </p:nvSpPr>
        <p:spPr/>
        <p:txBody>
          <a:bodyPr/>
          <a:lstStyle/>
          <a:p>
            <a:pPr algn="just">
              <a:buNone/>
            </a:pPr>
            <a:r>
              <a:rPr lang="en-US" sz="2000" dirty="0">
                <a:solidFill>
                  <a:schemeClr val="tx1">
                    <a:lumMod val="75000"/>
                  </a:schemeClr>
                </a:solidFill>
              </a:rPr>
              <a:t>     The government and the reserve bank functions together while determining the macroeconomic policies, for the nation’s welfare and development. </a:t>
            </a:r>
          </a:p>
          <a:p>
            <a:pPr algn="just">
              <a:buNone/>
            </a:pPr>
            <a:r>
              <a:rPr lang="en-US" sz="2000" dirty="0">
                <a:solidFill>
                  <a:srgbClr val="FFC000"/>
                </a:solidFill>
              </a:rPr>
              <a:t>         </a:t>
            </a:r>
            <a:r>
              <a:rPr lang="en-US" sz="2000" b="1" dirty="0">
                <a:solidFill>
                  <a:srgbClr val="FFC000"/>
                </a:solidFill>
              </a:rPr>
              <a:t>The two segments of this section are as follows:</a:t>
            </a:r>
          </a:p>
          <a:p>
            <a:pPr algn="just">
              <a:buNone/>
            </a:pPr>
            <a:endParaRPr lang="en-US" sz="2000" b="1" dirty="0"/>
          </a:p>
          <a:p>
            <a:pPr marL="457200" indent="-457200" algn="just">
              <a:buAutoNum type="arabicParenBoth"/>
            </a:pPr>
            <a:r>
              <a:rPr lang="en-US" sz="2000" b="1" dirty="0">
                <a:solidFill>
                  <a:schemeClr val="accent2">
                    <a:lumMod val="40000"/>
                    <a:lumOff val="60000"/>
                  </a:schemeClr>
                </a:solidFill>
              </a:rPr>
              <a:t>Fiscal Policy</a:t>
            </a:r>
            <a:r>
              <a:rPr lang="en-US" sz="2000" dirty="0">
                <a:solidFill>
                  <a:schemeClr val="accent2">
                    <a:lumMod val="40000"/>
                    <a:lumOff val="60000"/>
                  </a:schemeClr>
                </a:solidFill>
              </a:rPr>
              <a:t>: meeting the deficit of income over the expenditure; it is a form of budgetary decision under macroeconomics.</a:t>
            </a:r>
          </a:p>
          <a:p>
            <a:pPr marL="457200" indent="-457200" algn="just">
              <a:buAutoNum type="arabicParenBoth"/>
            </a:pPr>
            <a:endParaRPr lang="en-US" sz="2000" b="1" dirty="0">
              <a:solidFill>
                <a:schemeClr val="accent2">
                  <a:lumMod val="40000"/>
                  <a:lumOff val="60000"/>
                </a:schemeClr>
              </a:solidFill>
            </a:endParaRPr>
          </a:p>
          <a:p>
            <a:pPr marL="457200" indent="-457200" algn="just">
              <a:buAutoNum type="arabicParenBoth"/>
            </a:pPr>
            <a:r>
              <a:rPr lang="en-US" sz="2000" b="1" dirty="0">
                <a:solidFill>
                  <a:schemeClr val="accent2">
                    <a:lumMod val="40000"/>
                    <a:lumOff val="60000"/>
                  </a:schemeClr>
                </a:solidFill>
              </a:rPr>
              <a:t>Monetary Policy</a:t>
            </a:r>
            <a:r>
              <a:rPr lang="en-US" sz="2000" dirty="0">
                <a:solidFill>
                  <a:schemeClr val="accent2">
                    <a:lumMod val="40000"/>
                    <a:lumOff val="60000"/>
                  </a:schemeClr>
                </a:solidFill>
              </a:rPr>
              <a:t>: Monetary policy is framed by the reserve bank in collaboration with the government. These policies are the measures taken to maintain economic stability and growth in the country by regulating the various interest rates.</a:t>
            </a:r>
            <a:endParaRPr lang="en-US" sz="2000" b="1" dirty="0">
              <a:solidFill>
                <a:schemeClr val="accent2">
                  <a:lumMod val="40000"/>
                  <a:lumOff val="60000"/>
                </a:schemeClr>
              </a:solidFill>
            </a:endParaRP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92D050"/>
                </a:solidFill>
              </a:rPr>
              <a:t>Microeconomics</a:t>
            </a:r>
          </a:p>
        </p:txBody>
      </p:sp>
      <p:sp>
        <p:nvSpPr>
          <p:cNvPr id="3" name="Content Placeholder 2"/>
          <p:cNvSpPr>
            <a:spLocks noGrp="1"/>
          </p:cNvSpPr>
          <p:nvPr>
            <p:ph idx="1"/>
          </p:nvPr>
        </p:nvSpPr>
        <p:spPr>
          <a:xfrm>
            <a:off x="76200" y="1981200"/>
            <a:ext cx="7620000" cy="4114800"/>
          </a:xfrm>
        </p:spPr>
        <p:txBody>
          <a:bodyPr/>
          <a:lstStyle/>
          <a:p>
            <a:pPr algn="just">
              <a:lnSpc>
                <a:spcPct val="150000"/>
              </a:lnSpc>
              <a:buNone/>
            </a:pPr>
            <a:r>
              <a:rPr lang="en-US" sz="2000" dirty="0">
                <a:solidFill>
                  <a:schemeClr val="bg2"/>
                </a:solidFill>
              </a:rPr>
              <a:t>     </a:t>
            </a:r>
            <a:r>
              <a:rPr lang="en-US" sz="2000" dirty="0">
                <a:solidFill>
                  <a:schemeClr val="accent2">
                    <a:lumMod val="20000"/>
                    <a:lumOff val="80000"/>
                  </a:schemeClr>
                </a:solidFill>
              </a:rPr>
              <a:t>The part of economics whose subject matter of study is </a:t>
            </a:r>
            <a:r>
              <a:rPr lang="en-US" sz="2000" b="1" dirty="0">
                <a:solidFill>
                  <a:schemeClr val="accent2">
                    <a:lumMod val="20000"/>
                    <a:lumOff val="80000"/>
                  </a:schemeClr>
                </a:solidFill>
              </a:rPr>
              <a:t>individual units</a:t>
            </a:r>
            <a:r>
              <a:rPr lang="en-US" sz="2000" dirty="0">
                <a:solidFill>
                  <a:schemeClr val="accent2">
                    <a:lumMod val="20000"/>
                    <a:lumOff val="80000"/>
                  </a:schemeClr>
                </a:solidFill>
              </a:rPr>
              <a:t>, i.e. a consumer, a household, a firm, an industry, etc. It analyses the way in which the decisions are taken by the economic agents, concerning the allocation of the resources that are limited in nature.</a:t>
            </a:r>
          </a:p>
          <a:p>
            <a:pPr algn="just">
              <a:lnSpc>
                <a:spcPct val="150000"/>
              </a:lnSpc>
              <a:buNone/>
            </a:pPr>
            <a:r>
              <a:rPr lang="en-US" sz="2000" dirty="0">
                <a:solidFill>
                  <a:schemeClr val="accent2">
                    <a:lumMod val="20000"/>
                    <a:lumOff val="80000"/>
                  </a:schemeClr>
                </a:solidFill>
              </a:rPr>
              <a:t>        It studies consumer </a:t>
            </a:r>
            <a:r>
              <a:rPr lang="en-US" sz="2000" dirty="0" err="1">
                <a:solidFill>
                  <a:schemeClr val="accent2">
                    <a:lumMod val="20000"/>
                    <a:lumOff val="80000"/>
                  </a:schemeClr>
                </a:solidFill>
              </a:rPr>
              <a:t>behaviour</a:t>
            </a:r>
            <a:r>
              <a:rPr lang="en-US" sz="2000" dirty="0">
                <a:solidFill>
                  <a:schemeClr val="accent2">
                    <a:lumMod val="20000"/>
                    <a:lumOff val="80000"/>
                  </a:schemeClr>
                </a:solidFill>
              </a:rPr>
              <a:t>, product pricing, firm’s </a:t>
            </a:r>
            <a:r>
              <a:rPr lang="en-US" sz="2000" dirty="0" err="1">
                <a:solidFill>
                  <a:schemeClr val="accent2">
                    <a:lumMod val="20000"/>
                    <a:lumOff val="80000"/>
                  </a:schemeClr>
                </a:solidFill>
              </a:rPr>
              <a:t>behaviour</a:t>
            </a:r>
            <a:r>
              <a:rPr lang="en-US" sz="2000" dirty="0">
                <a:solidFill>
                  <a:schemeClr val="accent2">
                    <a:lumMod val="20000"/>
                    <a:lumOff val="80000"/>
                  </a:schemeClr>
                </a:solidFill>
              </a:rPr>
              <a:t>. Factor pricing, etc.</a:t>
            </a:r>
          </a:p>
          <a:p>
            <a:pPr algn="just">
              <a:buNone/>
            </a:pPr>
            <a:r>
              <a:rPr lang="en-US" sz="2000" dirty="0">
                <a:solidFill>
                  <a:srgbClr val="92D050"/>
                </a:solidFill>
              </a:rPr>
              <a:t>According to Spencer and </a:t>
            </a:r>
            <a:r>
              <a:rPr lang="en-US" sz="2000" dirty="0" err="1">
                <a:solidFill>
                  <a:srgbClr val="92D050"/>
                </a:solidFill>
              </a:rPr>
              <a:t>Siegelman</a:t>
            </a:r>
            <a:r>
              <a:rPr lang="en-US" sz="2000" dirty="0">
                <a:solidFill>
                  <a:srgbClr val="92D050"/>
                </a:solidFill>
              </a:rPr>
              <a:t>, </a:t>
            </a:r>
            <a:r>
              <a:rPr lang="en-US" sz="2000" i="1" dirty="0">
                <a:solidFill>
                  <a:srgbClr val="FFFF00"/>
                </a:solidFill>
              </a:rPr>
              <a:t>“Micro Economics is the integration of economic theory with business practices for the purpose of facilitating Decision Making and forward planning by Management”</a:t>
            </a:r>
            <a:endParaRPr lang="en-US" sz="2000" dirty="0">
              <a:solidFill>
                <a:srgbClr val="FFFF00"/>
              </a:solidFill>
            </a:endParaRPr>
          </a:p>
          <a:p>
            <a:pPr algn="just">
              <a:lnSpc>
                <a:spcPct val="150000"/>
              </a:lnSpc>
              <a:buNone/>
            </a:pPr>
            <a:endParaRPr lang="en-US" sz="2000" dirty="0">
              <a:solidFill>
                <a:schemeClr val="bg2"/>
              </a:solidFill>
            </a:endParaRPr>
          </a:p>
          <a:p>
            <a:pPr>
              <a:buNone/>
            </a:pPr>
            <a:endParaRPr lang="en-US" dirty="0"/>
          </a:p>
        </p:txBody>
      </p:sp>
    </p:spTree>
  </p:cSld>
  <p:clrMapOvr>
    <a:masterClrMapping/>
  </p:clrMapOvr>
</p:sld>
</file>

<file path=ppt/theme/theme1.xml><?xml version="1.0" encoding="utf-8"?>
<a:theme xmlns:a="http://schemas.openxmlformats.org/drawingml/2006/main" name="tf01069002_win32 (1)">
  <a:themeElements>
    <a:clrScheme name="Office Theme 4">
      <a:dk1>
        <a:srgbClr val="000000"/>
      </a:dk1>
      <a:lt1>
        <a:srgbClr val="FFFFCC"/>
      </a:lt1>
      <a:dk2>
        <a:srgbClr val="660033"/>
      </a:dk2>
      <a:lt2>
        <a:srgbClr val="FFCCCC"/>
      </a:lt2>
      <a:accent1>
        <a:srgbClr val="BA899A"/>
      </a:accent1>
      <a:accent2>
        <a:srgbClr val="009999"/>
      </a:accent2>
      <a:accent3>
        <a:srgbClr val="B8AAAD"/>
      </a:accent3>
      <a:accent4>
        <a:srgbClr val="DADAAE"/>
      </a:accent4>
      <a:accent5>
        <a:srgbClr val="D9C4CA"/>
      </a:accent5>
      <a:accent6>
        <a:srgbClr val="008A8A"/>
      </a:accent6>
      <a:hlink>
        <a:srgbClr val="CC0066"/>
      </a:hlink>
      <a:folHlink>
        <a:srgbClr val="CCCCCC"/>
      </a:folHlink>
    </a:clrScheme>
    <a:fontScheme name="Office Theme">
      <a:majorFont>
        <a:latin typeface="Times New Roman"/>
        <a:ea typeface=""/>
        <a:cs typeface=""/>
      </a:majorFont>
      <a:minorFont>
        <a:latin typeface="Times New Roman"/>
        <a:ea typeface=""/>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5F5F5F"/>
        </a:dk1>
        <a:lt1>
          <a:srgbClr val="FFCC66"/>
        </a:lt1>
        <a:dk2>
          <a:srgbClr val="000000"/>
        </a:dk2>
        <a:lt2>
          <a:srgbClr val="999933"/>
        </a:lt2>
        <a:accent1>
          <a:srgbClr val="CC9900"/>
        </a:accent1>
        <a:accent2>
          <a:srgbClr val="669900"/>
        </a:accent2>
        <a:accent3>
          <a:srgbClr val="AAAAAA"/>
        </a:accent3>
        <a:accent4>
          <a:srgbClr val="DAAE56"/>
        </a:accent4>
        <a:accent5>
          <a:srgbClr val="E2CAAA"/>
        </a:accent5>
        <a:accent6>
          <a:srgbClr val="5C8A00"/>
        </a:accent6>
        <a:hlink>
          <a:srgbClr val="CC0000"/>
        </a:hlink>
        <a:folHlink>
          <a:srgbClr val="CCCCCC"/>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DDDDDD"/>
        </a:lt1>
        <a:dk2>
          <a:srgbClr val="9FAC93"/>
        </a:dk2>
        <a:lt2>
          <a:srgbClr val="FFFFCC"/>
        </a:lt2>
        <a:accent1>
          <a:srgbClr val="666633"/>
        </a:accent1>
        <a:accent2>
          <a:srgbClr val="009999"/>
        </a:accent2>
        <a:accent3>
          <a:srgbClr val="CDD2C8"/>
        </a:accent3>
        <a:accent4>
          <a:srgbClr val="BDBDBD"/>
        </a:accent4>
        <a:accent5>
          <a:srgbClr val="B8B8AD"/>
        </a:accent5>
        <a:accent6>
          <a:srgbClr val="008A8A"/>
        </a:accent6>
        <a:hlink>
          <a:srgbClr val="FF9900"/>
        </a:hlink>
        <a:folHlink>
          <a:srgbClr val="CC0000"/>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68686"/>
        </a:lt2>
        <a:accent1>
          <a:srgbClr val="FFFFFF"/>
        </a:accent1>
        <a:accent2>
          <a:srgbClr val="CBCBCB"/>
        </a:accent2>
        <a:accent3>
          <a:srgbClr val="FFFFFF"/>
        </a:accent3>
        <a:accent4>
          <a:srgbClr val="000000"/>
        </a:accent4>
        <a:accent5>
          <a:srgbClr val="FFFFFF"/>
        </a:accent5>
        <a:accent6>
          <a:srgbClr val="B8B8B8"/>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660033"/>
        </a:dk2>
        <a:lt2>
          <a:srgbClr val="FFCCCC"/>
        </a:lt2>
        <a:accent1>
          <a:srgbClr val="BA899A"/>
        </a:accent1>
        <a:accent2>
          <a:srgbClr val="009999"/>
        </a:accent2>
        <a:accent3>
          <a:srgbClr val="B8AAAD"/>
        </a:accent3>
        <a:accent4>
          <a:srgbClr val="DADAAE"/>
        </a:accent4>
        <a:accent5>
          <a:srgbClr val="D9C4CA"/>
        </a:accent5>
        <a:accent6>
          <a:srgbClr val="008A8A"/>
        </a:accent6>
        <a:hlink>
          <a:srgbClr val="CC0066"/>
        </a:hlink>
        <a:folHlink>
          <a:srgbClr val="CCCCCC"/>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8F8F8"/>
        </a:lt1>
        <a:dk2>
          <a:srgbClr val="003366"/>
        </a:dk2>
        <a:lt2>
          <a:srgbClr val="CCCC00"/>
        </a:lt2>
        <a:accent1>
          <a:srgbClr val="0099FF"/>
        </a:accent1>
        <a:accent2>
          <a:srgbClr val="669900"/>
        </a:accent2>
        <a:accent3>
          <a:srgbClr val="AAADB8"/>
        </a:accent3>
        <a:accent4>
          <a:srgbClr val="D4D4D4"/>
        </a:accent4>
        <a:accent5>
          <a:srgbClr val="AACAFF"/>
        </a:accent5>
        <a:accent6>
          <a:srgbClr val="5C8A00"/>
        </a:accent6>
        <a:hlink>
          <a:srgbClr val="CC0000"/>
        </a:hlink>
        <a:folHlink>
          <a:srgbClr val="CCCCCC"/>
        </a:folHlink>
      </a:clrScheme>
      <a:clrMap bg1="dk2" tx1="lt1" bg2="dk1" tx2="lt2" accent1="accent1" accent2="accent2" accent3="accent3" accent4="accent4" accent5="accent5" accent6="accent6" hlink="hlink" folHlink="folHlink"/>
    </a:extraClrScheme>
    <a:extraClrScheme>
      <a:clrScheme name="Office Theme 6">
        <a:dk1>
          <a:srgbClr val="663300"/>
        </a:dk1>
        <a:lt1>
          <a:srgbClr val="D9E8F3"/>
        </a:lt1>
        <a:dk2>
          <a:srgbClr val="999933"/>
        </a:dk2>
        <a:lt2>
          <a:srgbClr val="5F5F5F"/>
        </a:lt2>
        <a:accent1>
          <a:srgbClr val="CBB480"/>
        </a:accent1>
        <a:accent2>
          <a:srgbClr val="99CCFF"/>
        </a:accent2>
        <a:accent3>
          <a:srgbClr val="E9F2F8"/>
        </a:accent3>
        <a:accent4>
          <a:srgbClr val="562A00"/>
        </a:accent4>
        <a:accent5>
          <a:srgbClr val="E2D6C0"/>
        </a:accent5>
        <a:accent6>
          <a:srgbClr val="8AB9E7"/>
        </a:accent6>
        <a:hlink>
          <a:srgbClr val="FFCC99"/>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tf01069002_win32 (1)</Template>
  <TotalTime>2032</TotalTime>
  <Words>1587</Words>
  <Application>Microsoft Office PowerPoint</Application>
  <PresentationFormat>On-screen Show (4:3)</PresentationFormat>
  <Paragraphs>154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tf01069002_win32 (1)</vt:lpstr>
      <vt:lpstr>Engineering and Managerial Economics</vt:lpstr>
      <vt:lpstr>What Is Economics?</vt:lpstr>
      <vt:lpstr>Macroeconomics</vt:lpstr>
      <vt:lpstr>Nature of Macro-economics</vt:lpstr>
      <vt:lpstr>Scope of Micro-economics</vt:lpstr>
      <vt:lpstr>Macroeconomics Theories</vt:lpstr>
      <vt:lpstr>Continued…..</vt:lpstr>
      <vt:lpstr>Macroeconomics Policies </vt:lpstr>
      <vt:lpstr>Microeconomics</vt:lpstr>
      <vt:lpstr>Nature of Micro-economics</vt:lpstr>
      <vt:lpstr>Scope of Micro-economics</vt:lpstr>
      <vt:lpstr>Managerial Economics</vt:lpstr>
      <vt:lpstr>Nature of Managerial economics</vt:lpstr>
      <vt:lpstr>Continued……</vt:lpstr>
      <vt:lpstr>Scope of Managerial Economics</vt:lpstr>
      <vt:lpstr>Continued……</vt:lpstr>
      <vt:lpstr>Role of Managerial Economics in business decision making</vt:lpstr>
      <vt:lpstr>Managerial Economics and Decision Making: </vt:lpstr>
      <vt:lpstr>Optimization:</vt:lpstr>
      <vt:lpstr>Some of important Business Decision Problems</vt:lpstr>
      <vt:lpstr>Decision Sciences</vt:lpstr>
      <vt:lpstr>Steps of Decision Making Process</vt:lpstr>
      <vt:lpstr>1.Define the Problem </vt:lpstr>
      <vt:lpstr>2. Determine the Objective </vt:lpstr>
      <vt:lpstr>3. Discover the Alternatives</vt:lpstr>
      <vt:lpstr>4. Forecast the Consequences</vt:lpstr>
      <vt:lpstr>5. Make a Choice</vt:lpstr>
      <vt:lpstr>6. Sensitivity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and Managerial Economics</dc:title>
  <dc:creator>atharv</dc:creator>
  <cp:lastModifiedBy>Dr. Ravi Kumar Gupta</cp:lastModifiedBy>
  <cp:revision>70</cp:revision>
  <cp:lastPrinted>1601-01-01T00:00:00Z</cp:lastPrinted>
  <dcterms:created xsi:type="dcterms:W3CDTF">2020-08-20T09:27:35Z</dcterms:created>
  <dcterms:modified xsi:type="dcterms:W3CDTF">2023-09-22T09:51:28Z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TC010690021033</vt:lpwstr>
  </property>
</Properties>
</file>