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5"/>
  </p:notesMasterIdLst>
  <p:handoutMasterIdLst>
    <p:handoutMasterId r:id="rId66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87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88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89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91" r:id="rId46"/>
    <p:sldId id="390" r:id="rId47"/>
    <p:sldId id="372" r:id="rId48"/>
    <p:sldId id="373" r:id="rId49"/>
    <p:sldId id="392" r:id="rId50"/>
    <p:sldId id="393" r:id="rId51"/>
    <p:sldId id="375" r:id="rId52"/>
    <p:sldId id="376" r:id="rId53"/>
    <p:sldId id="377" r:id="rId54"/>
    <p:sldId id="378" r:id="rId55"/>
    <p:sldId id="379" r:id="rId56"/>
    <p:sldId id="380" r:id="rId57"/>
    <p:sldId id="394" r:id="rId58"/>
    <p:sldId id="381" r:id="rId59"/>
    <p:sldId id="382" r:id="rId60"/>
    <p:sldId id="383" r:id="rId61"/>
    <p:sldId id="384" r:id="rId62"/>
    <p:sldId id="385" r:id="rId63"/>
    <p:sldId id="386" r:id="rId6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3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E474E2C-E62D-4235-B9C8-6EBEC6C470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5D647A-005F-4B4F-AC41-C312FCF654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9C48EED-C6B4-4131-B225-3C4D261119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A56C58-0D01-4280-8F14-9B4A519F3C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11B8F1B7-6763-4721-B2CE-F3E4A9FC02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D416D8-9D01-4C7E-BC7D-3E9D2DF5E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7E95AF-F9D9-4F08-A21D-6D2C99E6B4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7ED8DDC5-8C4F-4306-930C-B8B8E4C73B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6C34178-A633-4AE4-A2A2-6A89BA5E72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8B4FA9B-9C38-43D7-BD18-130441E45A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2D72C11-A38D-4C8A-A41F-2E092B1BF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531D5527-82E9-49D3-AD05-437D0B72DE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CCCE247-E403-4F3B-A237-BDE1356EE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30265-16C3-438D-89C1-ECB8067E42C1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5DB486F-DFB2-4F5B-B924-6BB4C4CA2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3394AC2-1011-40CD-8F17-A478D8F2A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3F943E5-B09B-4A1F-B52F-D83E97CAC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C92C81-B8A8-42D8-9DA0-BFC2B69CD44E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1355C82-98F3-4F30-8ACC-C6076B7E3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483E040-B106-408A-A808-916C3A725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15BE5AA-C9C8-4EB2-8C46-91124B012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F8AFEB-86BC-449E-B0AF-7E22DCCB4F23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12C712E-6263-4146-9270-635F9D25D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75453F8-BEA6-47C1-A651-BBC635C43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455D34A-1463-4AC0-9C7B-C55305FB7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A16C36-CFC8-4A6E-9DFB-522156B39B60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C84BDEB-FF1C-40D8-B561-9D2F225C6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0205799-B697-4621-A567-AD72EFB41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776FC85-0E82-4016-8308-56C2CF5DD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1B7CB3-0AF9-40C1-83AD-50CA984A83B6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39C2D3F-D3B0-4815-94D8-7B6D374E7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35CE62E-019C-4DC5-A0E8-4C8ABFED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86A1F3F-D3F0-4855-815A-F87E47F57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A6506F-16F7-4353-9B6D-6F2BBA3CD71D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8317121-8E07-40E5-8A0C-41987E5A8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AEB8359-0326-4EF1-A670-7B1185719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D53DCE8-9439-4547-953B-317670890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EB7B3-C2CD-419E-9DA3-BCEB1790EC9B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B28CAE6-25BF-4450-9961-7BD41D338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E5EBF5B-27C5-4CEB-8E61-744F86D63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DC13C26-EC72-4907-AC04-179FDC119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581D2E-DECC-4E02-9135-95977BE2A156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C45AF05-C34A-47B9-BDF9-6D64D0C37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5ECD511-54BF-4370-BD3B-0E8F40E47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77A8ACB-0653-43C7-B5BA-82EBF4527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164AFE-4A2E-4C85-9309-52F1659AF115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28DD445-5B04-47AD-9F94-7F472DC19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DAFE011-CFFD-4073-8FEA-C9A753EED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07D6961-E910-4429-A2CC-AD82F9F07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3236F-5742-485D-AED6-EDB790AFD1C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A432F72-E523-4A9D-AB40-73C2CAA1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DAB66718-3C8A-4B6D-ACF4-FFEBC4C49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85DDF20-C471-43B5-B499-16A8262D5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BCD43C-6D1D-4505-B335-6BDEDF69E42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E171344-6188-461A-AC79-549D744C9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FE15A88-2B63-4675-8D74-FE6CD4E19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5E0663D-C0B0-4B8A-8CA5-D605AA8C0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C5E79C-A912-4425-BBFB-79062AFB184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E4F295C-1A66-46CA-A39C-B8A631337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7593963-2777-4154-9215-5B97C123B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8CBEFF5-744D-4E6F-B255-9D6DA7490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01DDA3-2364-4C37-9FE4-45CD6F2FBA34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AFDBB99-60A0-455D-A88A-70FD4168C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2C593BD-369B-4D8F-9141-DFA13F80F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8157F53-B1FF-41B6-80A7-CF6587DC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0155F1-AB2F-4604-82A7-69B660E027AC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F15873C-A777-456A-AFAF-F8B810E96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380C0E4-763E-448D-BAB4-E780A7B58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DCE366C-5E36-48F6-8BD5-33B4F9219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6C81332-740F-4BBC-A0BA-B531DDF7B8AC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A9BF0B1-0B66-43E5-ACBF-CD4E71DA0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E2C41BC-5B77-41C3-BD5D-92A07F65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9BD4DB0-7A0F-4E06-BC5A-2CD58E04E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9F2A22-C175-4DE8-954B-E3CE51D77C71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3B5E1CD-D6ED-4FDA-A5AE-D5E95C80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02FDBE4-4AF3-4C85-864A-044BC1F34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D47CC6C1-AC39-4F85-A422-FDF6A8535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A6A36A-89D9-43E7-980B-8B7F67FD752C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D3DB6D6-9BCC-4CA0-8954-6FE042A33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4199F0C-CC81-4EEB-8679-EA778826C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E62756B-2083-4E0F-8FCC-9327CA861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9951E-1B60-4651-9BD2-86BE9CB17D7B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9708743-8381-4323-83AE-CA7F89D5B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9E60D58-71A9-46E8-ACD6-6E09CB7F8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0E617C4-FE93-42C1-AC2A-002255D3B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26DE16-2E4A-474D-A67F-E65E80311149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39E5ADA-8F4E-49ED-AE05-29FA06537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CBA5157-B7A4-4FC3-A490-2E2C3DB73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C99B383-C827-4873-8088-8CAC1AE43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7E4BAF-804E-43A7-A27B-BF36F786DA0D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00F1A84-6665-4617-8FEB-F1FA381A5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2FC08E1-8062-4CFC-870B-B7F5854B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337F0D8-2B82-4009-B4B5-43B2E1E28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293EB2-8A17-4772-A17C-C2B429A69C18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511C084-0327-424B-BA16-4E25D958E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2AC67EB-A6EC-4309-9512-223BC94F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3ABE5C2-4650-42DD-B915-FDFA5F824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95A68A-087F-436B-B5D0-E650247805E9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7AA3F5D-3C1E-4EA6-B4C6-AB911C1C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66E7195-1744-46D4-BD8A-A292734D1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A069CFA-BBF7-4113-AEBD-A0750F6D0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E4A6CF-17EC-4ACD-B2FA-EC354F4EE941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559FE86-3766-47FC-A144-A4964AFD7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4EE2FA0-954E-4070-9217-BF89BE5EF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6FA7EB6-289E-44AC-AE41-6313D5481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2A7A3B-B8B9-4290-B161-C65ABF969020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E568FB1-AAE0-48EA-AA55-8426B51EC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9D7EAC6-89DC-43EC-AA8B-CD1E38E8D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554291E-0E14-4FF3-8A00-479C79D92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30817E-281B-4ABC-A3A2-0D63C5D172B3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4A3D4AC-9419-4CCD-87E3-41085C866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F575F02-2D42-4921-80ED-BDF2C9905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3451FFD-6521-4631-B8E7-7682AD2D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666D4F-EB9E-407E-A534-E9928CBABFB5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3352A84-B8A5-41F4-9D73-59893824E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F684BCC-547C-4D53-B624-C2602F6F6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63C1054-7D10-41D9-A306-06BA38424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2EA624-E385-4D92-B6BA-E11BDB7C0B5B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419E876-4F6C-4A32-8774-CB6B4CDE4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659D0D6-160F-49CC-8CC5-05BD058E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79DDE5A-6653-4FDD-B939-4E8892EE0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8BECCE-5C59-4A59-B1DE-165E297638EE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A639DDB-E1CD-4567-913F-A975BD049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FBDE7AC-ECD7-4241-A21B-2B831FD38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1808B25-4CF2-48AA-ADB0-B54DC4D55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535271-136B-496E-B391-23E681905673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ED094D3-CB90-4314-BC4B-8043405E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746F099A-3272-44D5-8891-111DC2AB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438490F9-85D4-49CC-B948-A1199E9D5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F0225E-FFC5-4876-AC42-6DD0787C2533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0D11AE1-41CC-43F7-A8EB-276E1B37A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97E75C8-5FD4-4B21-961F-9147EB36C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0B65F07-EB98-480D-B383-51DA80D97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95CBA3-A099-41AE-9792-8679841EBD7E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C26931E-67B0-413E-B7D2-CB8A0F2B7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BC9E8B5F-06FC-46B8-A50F-12DA65F47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DD88C45-B84D-420E-971C-CB51669BF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D4EBDD-11DE-4939-80D9-D842F4696A87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6DBD836-4D1C-4765-973B-1DC9DD00E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9101EF7-856B-46E7-B9F8-C5E5DA40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14ADDB4D-2A3B-4C9B-AEFD-81BB09152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27DCA6-43A8-4AAB-BBAF-259221B21E2C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0365811-69D0-45BC-A656-5CF827D50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33D52FC-ABAE-4F22-A4C0-15ABDAA80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719B736-4982-4FCF-BF72-A342B4491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2D5F3-5951-4BE3-B6ED-7539D388CE4C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988ABFF-D9BE-405F-9019-BB31E5344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874E508-F822-460F-A1A2-D3DE6515E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6C6E6868-E6EA-471F-9888-52511C2D5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F27099-29AF-4BC9-8AC7-F23CBAA1B6A5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CAA614C-68D3-4A11-A5C5-C46051E58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1FF77DA-1237-4A8C-9344-68557FFDD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5E2E95A9-9D45-4ACE-AF12-7CD9EB07A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AFAC0A-1984-447F-BC54-E85224F35AB0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43F3F7D-99BE-416C-904B-8CBDD1F4C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5E00D8E-AC6A-4A7C-A66B-2C9C5ABF4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33049D9-A381-4280-A46F-A7D43CC63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DF2112-E087-4A6D-9BD0-1BFD85770A5B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096B1C7-08CD-49CA-B8B8-D7DFC418B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51556DB-7D3A-47F6-9700-50C54832B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307427C-3821-40CD-BC7E-EC1509A96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0FB2B5-044B-4766-9F8C-C3A0412562E3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DA9CFE7-209E-49E7-A6DD-5FE548594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10B8EF3-798E-46D3-9604-CF8D1DB6E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80BD49B2-5C64-427F-B401-A93E3D4B6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A2C9AA-CF37-4BAD-967D-8D688D127C80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1FE64C5B-6B32-4EE4-ACA6-772FFB2F4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3699FAA-8362-455D-85BB-D505B7004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1663CFD-78C4-4C74-BC2E-3F80EB996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268E72-FF75-4957-8165-E5E1177C4781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04D3513-2460-424C-888C-F54AF3FA8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CE153AA-A794-4F99-B175-249441DFF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CD3C43CA-3DE7-4D23-9B19-A27DF4CB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94A7A8-5DE1-4067-A554-1EC81E10E6FD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33F121B-3161-4156-8607-000DE0120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CD5A26C-6E2B-4E83-B0AA-D7DE77E61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39FBE0FF-726F-4238-B021-6DA4E10B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343520-F75E-4A87-81D2-9FCA1E327397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D96C5F0-28F2-4508-A62F-94827A6B7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4088FE5-2B84-427A-8153-147F3D2C4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60AB107-C84F-45D9-9938-9B622E829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606085-33A8-4363-91AD-AB501B8BCBF9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DFBAB6B-B450-4579-A685-30205A1F8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919405B0-8FD9-4ECB-A22D-55D7912DC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DEA40E79-5ED3-4416-BA49-582F9668B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7C5D7F-FA18-4112-94EB-E7D204DBC9D5}" type="slidenum">
              <a:rPr lang="en-US" altLang="en-US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CAB5653-8924-4BCB-88A3-F882771C0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F11B90B-557B-4C5B-92FA-0987A81F9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E81B370-40CE-441D-B756-7236CE375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3E9F72-A136-496F-AA2B-F9B0F8E208FE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561F663-FA16-49E0-A92B-581B5E894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7D3AC5F-0D14-4E2C-93AA-A33456454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D82687D7-722B-478F-B4DD-DF8CD2EBF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687C40-A8C0-44DC-A1AB-D0CC18D959F4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660DB484-3DED-47B9-B04E-529A93030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55928C7-8324-4EA3-B50D-918DE7101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124424F-D0DF-41BC-88FE-664BDE1BA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AD8903-357E-4A26-B77B-4495EB4FCBFC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ED98300-A6B3-4658-94BD-DDFAF344D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07AD80DB-054D-4589-9386-31C62D5E2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8A35EF4-E095-4701-B016-966F3FF9D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394093-0732-46D1-B645-4A6CD54355DA}" type="slidenum">
              <a:rPr lang="en-US" altLang="en-US">
                <a:latin typeface="Helvetica" panose="020B0604020202020204" pitchFamily="34" charset="0"/>
              </a:rPr>
              <a:pPr/>
              <a:t>52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1DB6BA0-769C-42F1-8F3B-8DAF986E6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97F93EE-0742-4718-BFA4-A42D5B160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C30FC997-E790-40AA-9878-0BDD1A90A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91B86A-9519-4B1F-BB41-03B84CC31076}" type="slidenum">
              <a:rPr lang="en-US" altLang="en-US">
                <a:latin typeface="Helvetica" panose="020B0604020202020204" pitchFamily="34" charset="0"/>
              </a:rPr>
              <a:pPr/>
              <a:t>53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F032D96-47B2-46E1-AD0A-2D82BF25A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2DFEFA2-3B3F-486F-9962-6DCD93C80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97D85FF-6995-4475-8CBD-1CF869728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5DA576-3150-4BFA-803F-267851965ED5}" type="slidenum">
              <a:rPr lang="en-US" altLang="en-US">
                <a:latin typeface="Helvetica" panose="020B0604020202020204" pitchFamily="34" charset="0"/>
              </a:rPr>
              <a:pPr/>
              <a:t>54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D5A7868-A7DC-41E4-898F-D066CF15F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1DF26A8-9B39-46BF-9BFC-F67620951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8CBD2EB4-E868-4463-AD67-A8741407F4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FDB386-B15D-4D03-92F8-5E4FAE7EED48}" type="slidenum">
              <a:rPr lang="en-US" altLang="en-US">
                <a:latin typeface="Helvetica" panose="020B0604020202020204" pitchFamily="34" charset="0"/>
              </a:rPr>
              <a:pPr/>
              <a:t>55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5A3E1C8-1EA5-4331-9E02-FA655CEF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0D1ADAB-9D99-4D7B-A42F-8ABA6F37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507DFF2-204B-428A-8A03-2FBE8A46A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1BB9A8-A1E6-4288-9E56-F3D8D7683933}" type="slidenum">
              <a:rPr lang="en-US" altLang="en-US">
                <a:latin typeface="Helvetica" panose="020B0604020202020204" pitchFamily="34" charset="0"/>
              </a:rPr>
              <a:pPr/>
              <a:t>56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908A272E-E423-4994-A968-D590D4178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A598E48-9202-4B77-BB21-82CCD0B8E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7C1A0E6-41EC-47D8-9D30-F6290B659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A130B8-181F-42BC-A8C4-FEF9D28D3330}" type="slidenum">
              <a:rPr lang="en-US" altLang="en-US">
                <a:latin typeface="Helvetica" panose="020B0604020202020204" pitchFamily="34" charset="0"/>
              </a:rPr>
              <a:pPr/>
              <a:t>57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C0350D7-5649-4E99-BECC-BC57B6E10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3205E67-8957-4843-9C4E-408E8FBB2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26AE29A9-33A3-4C49-8E37-74C082C18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355C28-829F-4D31-B47D-5FAA01832458}" type="slidenum">
              <a:rPr lang="en-US" altLang="en-US">
                <a:latin typeface="Helvetica" panose="020B0604020202020204" pitchFamily="34" charset="0"/>
              </a:rPr>
              <a:pPr/>
              <a:t>58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80BA7D8-5798-4DA6-948E-CAEF8A4AC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1C52C4F6-FBE9-493C-9503-79BD25CC2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FA89D74-B7AE-4057-891C-C1ED254EE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D161B7-31AC-45BC-8C8B-7231368AEE34}" type="slidenum">
              <a:rPr lang="en-US" altLang="en-US">
                <a:latin typeface="Helvetica" panose="020B0604020202020204" pitchFamily="34" charset="0"/>
              </a:rPr>
              <a:pPr/>
              <a:t>59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CF4BEDC-5B17-454E-8BC0-194C8487D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4E20E601-10AC-45AA-858A-EC609A211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764CB65-9B6B-41BB-91DD-C507F4509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DA6D09-146B-4FEA-A890-F3497B6B31C5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D93E742-3AF6-4C0D-973B-526CFC592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DC69EF2-85AD-46FF-80F0-50B1D05BC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DCCCBCA-EE3B-43FB-A6F7-0F5A9FC02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4021AE-6D52-4D30-842E-FBCFC28F3C9B}" type="slidenum">
              <a:rPr lang="en-US" altLang="en-US">
                <a:latin typeface="Helvetica" panose="020B0604020202020204" pitchFamily="34" charset="0"/>
              </a:rPr>
              <a:pPr/>
              <a:t>60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BC9200B2-F0AD-400D-8D2E-20A0B7399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8C5BEFB-FC07-4131-AC56-17818DE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26A74206-1719-4674-ADD1-334C23725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EEB90D-8130-4429-A985-A74737C51430}" type="slidenum">
              <a:rPr lang="en-US" altLang="en-US">
                <a:latin typeface="Helvetica" panose="020B0604020202020204" pitchFamily="34" charset="0"/>
              </a:rPr>
              <a:pPr/>
              <a:t>61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0DF0DA44-3488-4468-8B0C-73C8B0CEE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8E4A3BB-8032-4BF2-9236-CC03E50EE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04BBC882-6F92-440C-8684-3471A2FBD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9AC6E3-F824-4481-B9A6-45AAB9F4D3DA}" type="slidenum">
              <a:rPr lang="en-US" altLang="en-US">
                <a:latin typeface="Helvetica" panose="020B0604020202020204" pitchFamily="34" charset="0"/>
              </a:rPr>
              <a:pPr/>
              <a:t>62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006A103C-4D36-4025-A400-05533C52E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1CB2F69-8293-4BEE-83C7-B6FE0B611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EB5E5E19-0A09-413B-A1B2-B9232B9A2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6435FD-B1E6-4F40-9827-B6C919C92919}" type="slidenum">
              <a:rPr lang="en-US" altLang="en-US">
                <a:latin typeface="Helvetica" panose="020B0604020202020204" pitchFamily="34" charset="0"/>
              </a:rPr>
              <a:pPr/>
              <a:t>63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EA8E0F8-4A0F-4D45-A392-2579D06E3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669B09C-42BB-48DB-AC24-D84661C60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487C2FF-6DB4-4924-BBEC-CFAF1BF4B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21DAD6-79DE-408C-85AC-B978A0BF816A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288B127-768E-49BB-B6A1-957F59CE6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BAB083A-7C4F-432F-9A0C-EF64D72A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A720B42-F9E3-4D22-9577-D7C249D3A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94CCCB-0BDC-4B08-856D-46C60245C2B2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3D5074-8BF9-4458-8499-915FC5CD1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95550C3-94AB-4B8A-BAD5-41E5D9981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52AFB83-F602-4D05-92E0-F4B1BD0F9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15D79B-D9DE-4E00-A0AA-983C1E92CD0F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D36E344-78B3-4BE9-A5EC-54BBF2F47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10F8FDA-9F66-4F9B-BCCE-1F987EE2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D9ABAB6-1CD3-4E84-8A9D-2461DB8586A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7A17D29-BE2F-4112-887C-8227B5E52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73FBB3-AF3A-4A26-A4F0-0BA02EAD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8630EF8-F843-484A-A331-8E28CE73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9A14AD27-2C21-43E7-AE9F-DF8BF49A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CBBA2F3-52E1-4BB4-8DF7-D2FA8394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CE3F410F-DDBC-497F-B17E-7C6953D6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E2152235-41B0-4869-9043-291EE8AB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63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13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1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362" y="242645"/>
            <a:ext cx="7576038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8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1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87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5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4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29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DA40016A-1BCA-4EAA-B9F1-5C8B7E16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A434119A-DAA9-4FB5-9478-3287635DC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8362" y="242645"/>
            <a:ext cx="75760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FF2252-27E5-4E3D-8F6F-E5F8A406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69278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8A9BAB-05A6-4A50-8FC8-C1F76E8D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DE5A458-3062-4507-9E4B-66E0FF2A9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F7E5F8D-96D8-4A4C-855F-05427007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B0A9B56-A8CB-4219-9CBF-5536A660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98D88C3-B394-4CAD-B939-404ED7118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20.</a:t>
            </a:r>
            <a:fld id="{980DF49C-C605-4C36-B70E-BDDD09978D2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D1D28AB-304A-4243-82A8-6DA0FAB7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33BD3FE3-9832-44E6-ADCF-E93F0C22F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5836FA7-FA86-41FD-BE56-642126A8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BB22AA-CB32-498E-BF25-DBEFEF5F24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28675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20:  </a:t>
            </a:r>
            <a:br>
              <a:rPr lang="en-US" altLang="en-US"/>
            </a:br>
            <a:r>
              <a:rPr lang="en-US" altLang="en-US"/>
              <a:t>The Linux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3C00056-8EAE-4B41-A0BA-1D9C01545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Design Principles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3A882AC-8D7D-464F-8A1D-D4862D8BD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4188"/>
            <a:ext cx="7682041" cy="5018088"/>
          </a:xfrm>
        </p:spPr>
        <p:txBody>
          <a:bodyPr/>
          <a:lstStyle/>
          <a:p>
            <a:r>
              <a:rPr lang="en-US" altLang="en-US" dirty="0"/>
              <a:t>Linux is a multiuser, multitasking system with a full set of UNIX-compatible tools</a:t>
            </a:r>
            <a:endParaRPr lang="en-US" altLang="en-US" sz="800" dirty="0"/>
          </a:p>
          <a:p>
            <a:r>
              <a:rPr lang="en-US" altLang="en-US" dirty="0"/>
              <a:t>Its file system adheres to traditional UNIX semantics, and it fully implements the standard UNIX networking model</a:t>
            </a:r>
            <a:endParaRPr lang="en-US" altLang="en-US" sz="800" dirty="0"/>
          </a:p>
          <a:p>
            <a:r>
              <a:rPr lang="en-US" altLang="en-US" dirty="0"/>
              <a:t>Main design goals are speed, efficiency, and standardization</a:t>
            </a:r>
            <a:endParaRPr lang="en-US" altLang="en-US" sz="800" dirty="0"/>
          </a:p>
          <a:p>
            <a:r>
              <a:rPr lang="en-US" altLang="en-US" dirty="0"/>
              <a:t>Linux is designed to be compliant with the relevant POSIX documents; at least two Linux distributions have achieved official POSIX certification</a:t>
            </a:r>
          </a:p>
          <a:p>
            <a:pPr lvl="1"/>
            <a:r>
              <a:rPr lang="en-US" altLang="en-US" dirty="0"/>
              <a:t>Supports </a:t>
            </a:r>
            <a:r>
              <a:rPr lang="en-US" altLang="en-US" dirty="0" err="1"/>
              <a:t>Pthreads</a:t>
            </a:r>
            <a:r>
              <a:rPr lang="en-US" altLang="en-US" dirty="0"/>
              <a:t> and a subset of POSIX real-time process control</a:t>
            </a:r>
            <a:endParaRPr lang="en-US" altLang="en-US" sz="800" dirty="0"/>
          </a:p>
          <a:p>
            <a:r>
              <a:rPr lang="en-US" altLang="en-US" dirty="0"/>
              <a:t>The Linux programming interface adheres to the SVR4 UNIX semantics, rather than to BSD behavior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FF47A1-EE6F-44E1-B23A-E6712FA2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699" y="245904"/>
            <a:ext cx="7669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</a:t>
            </a:r>
          </a:p>
        </p:txBody>
      </p:sp>
      <p:pic>
        <p:nvPicPr>
          <p:cNvPr id="13315" name="Picture 1" descr="18_01.pdf">
            <a:extLst>
              <a:ext uri="{FF2B5EF4-FFF2-40B4-BE49-F238E27FC236}">
                <a16:creationId xmlns:a16="http://schemas.microsoft.com/office/drawing/2014/main" id="{4C5E5405-3A29-4C06-AA6B-A18227E79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381125"/>
            <a:ext cx="6778625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B3A313-0C79-45E2-AD03-32C7AE5FD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435" y="170710"/>
            <a:ext cx="7732712" cy="650875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DB98B46-7B81-4B64-8B05-3780286B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6623"/>
            <a:ext cx="7598066" cy="4660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Like most UNIX implementations, Linux is composed of three main bodies of code; the most important distinction between the kernel and all other components.</a:t>
            </a: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kernel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responsible for maintaining the important abstractions of the operating system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Kernel code executes in </a:t>
            </a:r>
            <a:r>
              <a:rPr lang="en-US" i="1" dirty="0">
                <a:ea typeface="ＭＳ Ｐゴシック" charset="0"/>
              </a:rPr>
              <a:t>kernel mode</a:t>
            </a:r>
            <a:r>
              <a:rPr lang="en-US" dirty="0">
                <a:ea typeface="ＭＳ Ｐゴシック" charset="0"/>
              </a:rPr>
              <a:t> with full access to all the physical resources of the computer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All kernel code and data structures are kept in the same single address space</a:t>
            </a:r>
          </a:p>
          <a:p>
            <a:pPr marL="456723" lvl="1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A4EAD2-1002-4E73-B196-3F08FF0C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1084" y="170707"/>
            <a:ext cx="7732712" cy="650875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4CDF52F-F3D9-40EF-AD78-28AA8834F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6625"/>
            <a:ext cx="7654049" cy="46609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libraries </a:t>
            </a:r>
            <a:r>
              <a:rPr lang="en-US" altLang="en-US" dirty="0"/>
              <a:t>define a standard set of functions through which applications interact with the kernel, and which implement much of the operating-system functionality that does not need the full privileges of kernel code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utilities </a:t>
            </a:r>
            <a:r>
              <a:rPr lang="en-US" altLang="en-US" dirty="0"/>
              <a:t>perform individual specialized management tasks</a:t>
            </a:r>
          </a:p>
          <a:p>
            <a:r>
              <a:rPr lang="en-US" altLang="en-US" dirty="0"/>
              <a:t>User-mode programs rich and varied, including multiple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shells</a:t>
            </a:r>
            <a:r>
              <a:rPr lang="en-US" altLang="en-US" dirty="0"/>
              <a:t> like the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bourne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-again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bash</a:t>
            </a:r>
            <a:r>
              <a:rPr lang="en-US" altLang="en-US" dirty="0"/>
              <a:t>)</a:t>
            </a:r>
          </a:p>
          <a:p>
            <a:pPr marL="455613" lvl="1" indent="0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E37753-2252-417F-9463-6B8D44EEA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94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Kernel Modules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4FE07BD-9D6A-45EC-85E8-4C67E8300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1247"/>
            <a:ext cx="7635389" cy="5284787"/>
          </a:xfrm>
        </p:spPr>
        <p:txBody>
          <a:bodyPr/>
          <a:lstStyle/>
          <a:p>
            <a:r>
              <a:rPr lang="en-US" altLang="en-US" dirty="0"/>
              <a:t>Sections of kernel code that can be compiled, loaded, and unloaded independent of the rest of the kernel.</a:t>
            </a:r>
          </a:p>
          <a:p>
            <a:r>
              <a:rPr lang="en-US" altLang="en-US" dirty="0"/>
              <a:t>A kernel module may typically implement a device driver, a file system, or a networking protocol</a:t>
            </a:r>
          </a:p>
          <a:p>
            <a:r>
              <a:rPr lang="en-US" altLang="en-US" dirty="0"/>
              <a:t>The module interface allows third parties to write and distribute, on their own terms, device drivers or file systems that could not be distributed under the GPL.</a:t>
            </a:r>
          </a:p>
          <a:p>
            <a:r>
              <a:rPr lang="en-US" altLang="en-US" dirty="0"/>
              <a:t>Kernel modules allow a Linux system to be set up with a standard, minimal kernel, without any extra device drivers built in.</a:t>
            </a:r>
          </a:p>
          <a:p>
            <a:r>
              <a:rPr lang="en-US" altLang="en-US" dirty="0"/>
              <a:t>Four components to Linux module support: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module-management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module loader and unloader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driver-registration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conflict-resolution mechanism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0E2688-2CF1-42D1-82EB-F9573ED53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718" y="241530"/>
            <a:ext cx="7966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Module Management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A3DE02-F876-4D8E-BC0F-A647AD481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5974"/>
            <a:ext cx="7738025" cy="4483100"/>
          </a:xfrm>
        </p:spPr>
        <p:txBody>
          <a:bodyPr/>
          <a:lstStyle/>
          <a:p>
            <a:r>
              <a:rPr lang="en-US" altLang="en-US" dirty="0"/>
              <a:t>Supports loading modules into memory and letting them talk to the rest of the kernel</a:t>
            </a:r>
          </a:p>
          <a:p>
            <a:r>
              <a:rPr lang="en-US" altLang="en-US" dirty="0"/>
              <a:t>Module loading is split into two separate sections:</a:t>
            </a:r>
          </a:p>
          <a:p>
            <a:pPr lvl="1"/>
            <a:r>
              <a:rPr lang="en-US" altLang="en-US" dirty="0"/>
              <a:t>Managing sections of module code in kernel memory</a:t>
            </a:r>
          </a:p>
          <a:p>
            <a:pPr lvl="1"/>
            <a:r>
              <a:rPr lang="en-US" altLang="en-US" dirty="0"/>
              <a:t>Handling symbols that modules are allowed to reference</a:t>
            </a:r>
          </a:p>
          <a:p>
            <a:r>
              <a:rPr lang="en-US" altLang="en-US" dirty="0"/>
              <a:t>The module requestor manages loading requested, but currently unloaded, modules; it also regularly queries the kernel to see whether a dynamically loaded module is still in use, and will unload it when it is no longer actively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45A41E-3909-42B7-BA99-8E9210D53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Driver Registration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AC7A2D-F8C7-4E23-8497-CB33715D6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763" y="1225392"/>
            <a:ext cx="7686417" cy="4483100"/>
          </a:xfrm>
        </p:spPr>
        <p:txBody>
          <a:bodyPr/>
          <a:lstStyle/>
          <a:p>
            <a:r>
              <a:rPr lang="en-US" altLang="en-US" dirty="0"/>
              <a:t>Allows modules to tell the rest of the kernel that a new driver has become available</a:t>
            </a:r>
          </a:p>
          <a:p>
            <a:r>
              <a:rPr lang="en-US" altLang="en-US" dirty="0"/>
              <a:t>The kernel maintains dynamic tables of all known drivers, and provides a set of routines to allow drivers to be added to or removed from these tables at any time</a:t>
            </a:r>
          </a:p>
          <a:p>
            <a:r>
              <a:rPr lang="en-US" altLang="en-US" dirty="0"/>
              <a:t>Registration tables include the following items:  </a:t>
            </a:r>
          </a:p>
          <a:p>
            <a:pPr lvl="1"/>
            <a:r>
              <a:rPr lang="en-US" altLang="en-US" dirty="0"/>
              <a:t>Device drivers</a:t>
            </a:r>
          </a:p>
          <a:p>
            <a:pPr lvl="1"/>
            <a:r>
              <a:rPr lang="en-US" altLang="en-US" dirty="0"/>
              <a:t>File systems </a:t>
            </a:r>
          </a:p>
          <a:p>
            <a:pPr lvl="1"/>
            <a:r>
              <a:rPr lang="en-US" altLang="en-US" dirty="0"/>
              <a:t>Network protocols</a:t>
            </a:r>
          </a:p>
          <a:p>
            <a:pPr lvl="1"/>
            <a:r>
              <a:rPr lang="en-US" altLang="en-US" dirty="0"/>
              <a:t>Binary format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63B2331-2990-44C5-9CD5-9056E5006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5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Conflict Resolution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7A8D10-7AC9-4805-8823-878B8F5A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807" y="1218848"/>
            <a:ext cx="7728695" cy="4483100"/>
          </a:xfrm>
        </p:spPr>
        <p:txBody>
          <a:bodyPr/>
          <a:lstStyle/>
          <a:p>
            <a:r>
              <a:rPr lang="en-US" altLang="en-US" dirty="0"/>
              <a:t>A mechanism that allows different device drivers to reserve hardware resources and to protect those resources from accidental use by another driver.</a:t>
            </a:r>
          </a:p>
          <a:p>
            <a:r>
              <a:rPr lang="en-US" altLang="en-US" dirty="0"/>
              <a:t>The conflict resolution module aims to:</a:t>
            </a:r>
          </a:p>
          <a:p>
            <a:pPr lvl="1"/>
            <a:r>
              <a:rPr lang="en-US" altLang="en-US" dirty="0"/>
              <a:t>Prevent modules from clashing over access to hardware resources</a:t>
            </a:r>
          </a:p>
          <a:p>
            <a:pPr lvl="1"/>
            <a:r>
              <a:rPr lang="en-US" altLang="en-US" dirty="0"/>
              <a:t>Prevent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autoprobes</a:t>
            </a:r>
            <a:r>
              <a:rPr lang="en-US" altLang="en-US" i="1" dirty="0"/>
              <a:t> </a:t>
            </a:r>
            <a:r>
              <a:rPr lang="en-US" altLang="en-US" dirty="0"/>
              <a:t>from interfering with existing device drivers</a:t>
            </a:r>
          </a:p>
          <a:p>
            <a:pPr lvl="1"/>
            <a:r>
              <a:rPr lang="en-US" altLang="en-US" dirty="0"/>
              <a:t>Resolve conflicts with multiple drivers trying to access the same hardware:</a:t>
            </a:r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Kernel maintains list of allocated HW resources</a:t>
            </a:r>
            <a:br>
              <a:rPr lang="en-US" altLang="en-US" dirty="0"/>
            </a:br>
            <a:endParaRPr lang="en-US" altLang="en-US" sz="800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Driver reserves resources with kernel database first</a:t>
            </a:r>
            <a:br>
              <a:rPr lang="en-US" altLang="en-US" dirty="0"/>
            </a:br>
            <a:endParaRPr lang="en-US" altLang="en-US" sz="800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Reservation request rejected if resource not available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986738-9086-4829-BBD4-9C54071A0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492" y="246486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Management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C2C3DBE-5701-4DE9-A16B-C6A22968D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807" y="1221599"/>
            <a:ext cx="7663380" cy="4483100"/>
          </a:xfrm>
        </p:spPr>
        <p:txBody>
          <a:bodyPr/>
          <a:lstStyle/>
          <a:p>
            <a:r>
              <a:rPr lang="en-US" altLang="en-US" dirty="0"/>
              <a:t>UNIX process management separates the creation of processes and the running of a new program into two distinct operations.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system call creates a new process</a:t>
            </a:r>
          </a:p>
          <a:p>
            <a:pPr lvl="1"/>
            <a:r>
              <a:rPr lang="en-US" altLang="en-US" dirty="0"/>
              <a:t>A new program is run after a call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r>
              <a:rPr lang="en-US" altLang="en-US" dirty="0"/>
              <a:t>Under UNIX, a process encompasses all the information that the operating system must maintain to track the context of a single execution of a single program</a:t>
            </a:r>
          </a:p>
          <a:p>
            <a:r>
              <a:rPr lang="en-US" altLang="en-US" dirty="0"/>
              <a:t>Under Linux, process properties fall into three groups:  the process</a:t>
            </a:r>
            <a:r>
              <a:rPr lang="ja-JP" altLang="en-US" dirty="0"/>
              <a:t>’</a:t>
            </a:r>
            <a:r>
              <a:rPr lang="en-US" altLang="ja-JP" dirty="0"/>
              <a:t>s identity, environment, and context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6D746B9-560E-47F2-8623-D718F62B3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52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Identity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02F86A-183A-4EDC-931B-782C8EECA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807" y="1253382"/>
            <a:ext cx="7682042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Process ID (PID) </a:t>
            </a:r>
            <a:r>
              <a:rPr lang="en-US" altLang="en-US" dirty="0"/>
              <a:t>- The unique identifier for the process; used to specify processes to the operating system when an application makes a system call to signal, modify, or wait for another process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Credentials</a:t>
            </a:r>
            <a:r>
              <a:rPr lang="en-US" altLang="en-US" dirty="0"/>
              <a:t> -  Each process must have an associated user ID and one or more group IDs that determine the process</a:t>
            </a:r>
            <a:r>
              <a:rPr lang="ja-JP" altLang="en-US" dirty="0"/>
              <a:t>’</a:t>
            </a:r>
            <a:r>
              <a:rPr lang="en-US" altLang="ja-JP" dirty="0"/>
              <a:t>s rights to access system resources and files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Personality</a:t>
            </a:r>
            <a:r>
              <a:rPr lang="en-US" altLang="en-US" dirty="0"/>
              <a:t> -  Not traditionally found on UNIX systems, but under Linux each process has an associated personality identifier that can slightly modify the semantics of certain system calls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primarily by emulation libraries to request that system calls be compatible with certain specific flavors of UNIX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Namespace</a:t>
            </a:r>
            <a:r>
              <a:rPr lang="en-US" altLang="en-US" dirty="0"/>
              <a:t> – Specific view of file system hierarchy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Most processes share common namespace and operate on a shared file-system hierarchy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each can have unique file-system hierarchy with its own root directory and set of mounted file systems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EB3AB6B-C415-4B4B-A588-AA2AE7A91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3513" y="246486"/>
            <a:ext cx="6821487" cy="5762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8734D8-C9BB-4678-AE8C-B6853610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84275"/>
            <a:ext cx="7691372" cy="4843463"/>
          </a:xfrm>
        </p:spPr>
        <p:txBody>
          <a:bodyPr/>
          <a:lstStyle/>
          <a:p>
            <a:r>
              <a:rPr lang="en-US" altLang="en-US" dirty="0"/>
              <a:t>Linux History </a:t>
            </a:r>
          </a:p>
          <a:p>
            <a:r>
              <a:rPr lang="en-US" altLang="en-US" dirty="0"/>
              <a:t>Design Principles</a:t>
            </a:r>
          </a:p>
          <a:p>
            <a:r>
              <a:rPr lang="en-US" altLang="en-US" dirty="0"/>
              <a:t>Kernel Modules</a:t>
            </a:r>
          </a:p>
          <a:p>
            <a:r>
              <a:rPr lang="en-US" altLang="en-US" dirty="0"/>
              <a:t>Process Management</a:t>
            </a:r>
          </a:p>
          <a:p>
            <a:r>
              <a:rPr lang="en-US" altLang="en-US" dirty="0"/>
              <a:t>Scheduling </a:t>
            </a:r>
          </a:p>
          <a:p>
            <a:r>
              <a:rPr lang="en-US" altLang="en-US" dirty="0"/>
              <a:t>Memory Management 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Input and Output </a:t>
            </a:r>
          </a:p>
          <a:p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  <a:p>
            <a:r>
              <a:rPr lang="en-US" altLang="en-US" dirty="0"/>
              <a:t>Network Structure</a:t>
            </a:r>
          </a:p>
          <a:p>
            <a:r>
              <a:rPr lang="en-US" altLang="en-US" dirty="0"/>
              <a:t>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AAF41B-AFFA-49AD-AA9D-A7FC23525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335" y="241530"/>
            <a:ext cx="73431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Environment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7304750-908A-4DEE-93C0-19C2BC88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014" y="1218848"/>
            <a:ext cx="7648510" cy="5232400"/>
          </a:xfrm>
          <a:noFill/>
        </p:spPr>
        <p:txBody>
          <a:bodyPr/>
          <a:lstStyle/>
          <a:p>
            <a:r>
              <a:rPr lang="en-US" altLang="en-US" dirty="0"/>
              <a:t>The process</a:t>
            </a:r>
            <a:r>
              <a:rPr lang="ja-JP" altLang="en-US" dirty="0"/>
              <a:t>’</a:t>
            </a:r>
            <a:r>
              <a:rPr lang="en-US" altLang="ja-JP" dirty="0"/>
              <a:t>s environment is inherited from its parent, and is composed of two null-terminated vectors: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argument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lists the command-line arguments used to invoke the running program; conventionally starts with the name of the program itself.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environment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a list of </a:t>
            </a:r>
            <a:r>
              <a:rPr lang="ja-JP" altLang="en-US" dirty="0"/>
              <a:t>“</a:t>
            </a:r>
            <a:r>
              <a:rPr lang="en-US" altLang="ja-JP" dirty="0"/>
              <a:t>NAME=VALUE</a:t>
            </a:r>
            <a:r>
              <a:rPr lang="ja-JP" altLang="en-US" dirty="0"/>
              <a:t>”</a:t>
            </a:r>
            <a:r>
              <a:rPr lang="en-US" altLang="ja-JP" dirty="0"/>
              <a:t> pairs that associates named environment variables with arbitrary textual values.</a:t>
            </a:r>
            <a:endParaRPr lang="en-US" altLang="en-US" sz="800" dirty="0"/>
          </a:p>
          <a:p>
            <a:r>
              <a:rPr lang="en-US" altLang="en-US" dirty="0"/>
              <a:t>Passing environment variables among processes and inheriting variables by a process</a:t>
            </a:r>
            <a:r>
              <a:rPr lang="ja-JP" altLang="en-US" dirty="0"/>
              <a:t>’</a:t>
            </a:r>
            <a:r>
              <a:rPr lang="en-US" altLang="ja-JP" dirty="0"/>
              <a:t>s children are flexible means of passing information to components of the user-mode system software.</a:t>
            </a:r>
            <a:endParaRPr lang="en-US" altLang="en-US" sz="800" dirty="0"/>
          </a:p>
          <a:p>
            <a:r>
              <a:rPr lang="en-US" altLang="en-US" dirty="0"/>
              <a:t>The environment-variable mechanism provides a customization of the operating system that can be set on a per-process basis, rather than being configured for the system as a whole.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24B5BA-0D99-46EA-9BD1-26FFBCEED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5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Context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BE8BC55-D2D6-4CC9-BB7B-8486615A1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3" y="1224157"/>
            <a:ext cx="7740390" cy="4872037"/>
          </a:xfrm>
        </p:spPr>
        <p:txBody>
          <a:bodyPr/>
          <a:lstStyle/>
          <a:p>
            <a:r>
              <a:rPr lang="en-US" altLang="en-US" dirty="0"/>
              <a:t>The (constantly changing) state of a running program at any point in time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scheduling context </a:t>
            </a:r>
            <a:r>
              <a:rPr lang="en-US" altLang="en-US" dirty="0"/>
              <a:t>is the most important part of the process context; it is the information that the scheduler needs to suspend and restart the process</a:t>
            </a:r>
          </a:p>
          <a:p>
            <a:r>
              <a:rPr lang="en-US" altLang="en-US" dirty="0"/>
              <a:t>The kernel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accounting</a:t>
            </a:r>
            <a:r>
              <a:rPr lang="en-US" altLang="en-US" dirty="0"/>
              <a:t> information about the resources currently being consumed by each process, and the total resources consumed by the process in its lifetime so far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 table </a:t>
            </a:r>
            <a:r>
              <a:rPr lang="en-US" altLang="en-US" dirty="0"/>
              <a:t>is an array of pointers to kernel file structures</a:t>
            </a:r>
          </a:p>
          <a:p>
            <a:pPr lvl="1"/>
            <a:r>
              <a:rPr lang="en-US" altLang="en-US" dirty="0"/>
              <a:t>When making file I/O system calls, processes refer to files by their index into this table,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dirty="0"/>
              <a:t> (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fd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F9FBA81-34EE-4991-AFF3-532BF4841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41530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Context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B6BC348-A0B4-4A68-BDC3-A02AD689B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3" y="1214826"/>
            <a:ext cx="7693737" cy="4530725"/>
          </a:xfrm>
        </p:spPr>
        <p:txBody>
          <a:bodyPr/>
          <a:lstStyle/>
          <a:p>
            <a:r>
              <a:rPr lang="en-US" altLang="en-US" dirty="0"/>
              <a:t>Whereas the file table lists the existing open files, the </a:t>
            </a:r>
            <a:br>
              <a:rPr lang="en-US" altLang="en-US" dirty="0"/>
            </a:b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file-system context </a:t>
            </a:r>
            <a:r>
              <a:rPr lang="en-US" altLang="en-US" dirty="0"/>
              <a:t>applies to requests to open new files</a:t>
            </a:r>
          </a:p>
          <a:p>
            <a:pPr lvl="1"/>
            <a:r>
              <a:rPr lang="en-US" altLang="en-US" dirty="0"/>
              <a:t>The current root and default directories to be used for new file searches are stored here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signal-handler table</a:t>
            </a:r>
            <a:r>
              <a:rPr lang="en-US" altLang="en-US" dirty="0"/>
              <a:t> defines the routine in the process</a:t>
            </a:r>
            <a:r>
              <a:rPr lang="ja-JP" altLang="en-US" dirty="0"/>
              <a:t>’</a:t>
            </a:r>
            <a:r>
              <a:rPr lang="en-US" altLang="ja-JP" dirty="0"/>
              <a:t>s address space to be called when specific signals arrive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virtual-memory context</a:t>
            </a:r>
            <a:r>
              <a:rPr lang="en-US" altLang="en-US" dirty="0"/>
              <a:t> of a process describes the full contents of the its private address space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E19AF7F-538F-46C3-ADC4-2D71C63AC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5322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Processes and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E7F9429-9F9A-4CDB-A5BC-1D761FB95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73150"/>
            <a:ext cx="7735077" cy="3281363"/>
          </a:xfrm>
        </p:spPr>
        <p:txBody>
          <a:bodyPr/>
          <a:lstStyle/>
          <a:p>
            <a:r>
              <a:rPr lang="en-US" altLang="en-US" sz="1700" dirty="0"/>
              <a:t>Linux uses the same internal representation for processes and threads; a thread is simply a new process that happens to share the same address space as its parent</a:t>
            </a:r>
          </a:p>
          <a:p>
            <a:pPr lvl="1"/>
            <a:r>
              <a:rPr lang="en-US" altLang="en-US" sz="1700" dirty="0"/>
              <a:t>Both are called </a:t>
            </a:r>
            <a:r>
              <a:rPr lang="en-US" altLang="en-US" sz="1700" b="1" i="1" dirty="0"/>
              <a:t>tasks</a:t>
            </a:r>
            <a:r>
              <a:rPr lang="en-US" altLang="en-US" sz="1700" dirty="0"/>
              <a:t> by Linux</a:t>
            </a:r>
          </a:p>
          <a:p>
            <a:r>
              <a:rPr lang="en-US" altLang="en-US" sz="1700" dirty="0"/>
              <a:t>A distinction is only made when a new thread is created by the 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700" dirty="0"/>
              <a:t> system call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1700" dirty="0"/>
              <a:t> creates a new task with its own entirely new task context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700" dirty="0"/>
              <a:t> creates a new task with its own identity, but that is allowed to share the data structures of its parent</a:t>
            </a:r>
          </a:p>
          <a:p>
            <a:r>
              <a:rPr lang="en-US" altLang="en-US" sz="1700" dirty="0"/>
              <a:t>Using 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700" dirty="0"/>
              <a:t> gives an application fine-grained control over exactly what is shared between two threads</a:t>
            </a:r>
          </a:p>
        </p:txBody>
      </p:sp>
      <p:pic>
        <p:nvPicPr>
          <p:cNvPr id="25604" name="Picture 1" descr="in-18_1.pdf">
            <a:extLst>
              <a:ext uri="{FF2B5EF4-FFF2-40B4-BE49-F238E27FC236}">
                <a16:creationId xmlns:a16="http://schemas.microsoft.com/office/drawing/2014/main" id="{374166DD-3A78-4A1E-A65B-81BA45FBF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4606078"/>
            <a:ext cx="40513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3684362-F54A-4B60-8175-714A28C50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3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Scheduling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45C04DC-C14D-43C1-B0E2-DE89E2A9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61"/>
            <a:ext cx="7809494" cy="4530725"/>
          </a:xfrm>
        </p:spPr>
        <p:txBody>
          <a:bodyPr/>
          <a:lstStyle/>
          <a:p>
            <a:r>
              <a:rPr lang="en-US" altLang="en-US" dirty="0"/>
              <a:t>The job of allocating CPU time to different tasks within an operating system</a:t>
            </a:r>
          </a:p>
          <a:p>
            <a:r>
              <a:rPr lang="en-US" altLang="en-US" dirty="0"/>
              <a:t>While scheduling is normally thought of as the running and interrupting of processes, in Linux, scheduling also includes the running of the various kernel tasks</a:t>
            </a:r>
          </a:p>
          <a:p>
            <a:r>
              <a:rPr lang="en-US" altLang="en-US" dirty="0"/>
              <a:t>Running kernel tasks encompasses both tasks that are requested by a running process and tasks that execute internally on behalf of a device driver</a:t>
            </a:r>
          </a:p>
          <a:p>
            <a:r>
              <a:rPr lang="en-US" altLang="en-US" dirty="0"/>
              <a:t>As of 2.5, new scheduling algorithm – preemptive, priority-based, known as </a:t>
            </a:r>
            <a:r>
              <a:rPr lang="en-US" altLang="en-US" i="1" dirty="0"/>
              <a:t>O</a:t>
            </a:r>
            <a:r>
              <a:rPr lang="en-US" altLang="en-US" dirty="0"/>
              <a:t>(1)</a:t>
            </a:r>
          </a:p>
          <a:p>
            <a:pPr lvl="1"/>
            <a:r>
              <a:rPr lang="en-US" altLang="en-US" dirty="0"/>
              <a:t>Real-time range</a:t>
            </a:r>
          </a:p>
          <a:p>
            <a:pPr lvl="1"/>
            <a:r>
              <a:rPr lang="en-US" altLang="en-US" dirty="0"/>
              <a:t>nice value</a:t>
            </a:r>
          </a:p>
          <a:p>
            <a:pPr lvl="1"/>
            <a:r>
              <a:rPr lang="en-US" altLang="en-US" dirty="0"/>
              <a:t>Had challenges with interactive performance</a:t>
            </a:r>
          </a:p>
          <a:p>
            <a:r>
              <a:rPr lang="en-US" altLang="en-US" dirty="0"/>
              <a:t>2.6 introduced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Completely Fair Scheduler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CFS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72FA5B-D491-40E1-87E5-A5AE9F9B2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68" y="23657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CFS</a:t>
            </a:r>
          </a:p>
        </p:txBody>
      </p:sp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3F6ED31D-37C3-47CC-A50A-D5E9F515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4395"/>
            <a:ext cx="7740388" cy="4683125"/>
          </a:xfrm>
        </p:spPr>
        <p:txBody>
          <a:bodyPr/>
          <a:lstStyle/>
          <a:p>
            <a:r>
              <a:rPr lang="en-US" altLang="en-US" dirty="0"/>
              <a:t>Eliminates traditional, common idea of time slice</a:t>
            </a:r>
          </a:p>
          <a:p>
            <a:r>
              <a:rPr lang="en-US" altLang="en-US" dirty="0"/>
              <a:t>Instead all tasks allocated portion of processor’s time</a:t>
            </a:r>
          </a:p>
          <a:p>
            <a:r>
              <a:rPr lang="en-US" altLang="en-US" dirty="0"/>
              <a:t>CFS calculates how long a process should run as a function of total number of tasks</a:t>
            </a:r>
          </a:p>
          <a:p>
            <a:r>
              <a:rPr lang="en-US" altLang="en-US" i="1" dirty="0"/>
              <a:t>N</a:t>
            </a:r>
            <a:r>
              <a:rPr lang="en-US" altLang="en-US" dirty="0"/>
              <a:t> runnable tasks means each gets 1/</a:t>
            </a:r>
            <a:r>
              <a:rPr lang="en-US" altLang="en-US" i="1" dirty="0"/>
              <a:t>N </a:t>
            </a:r>
            <a:r>
              <a:rPr lang="en-US" altLang="en-US" dirty="0"/>
              <a:t>of processor’s time</a:t>
            </a:r>
          </a:p>
          <a:p>
            <a:r>
              <a:rPr lang="en-US" altLang="en-US" dirty="0"/>
              <a:t>Then weights each task with its nice value</a:t>
            </a:r>
          </a:p>
          <a:p>
            <a:pPr lvl="1"/>
            <a:r>
              <a:rPr lang="en-US" altLang="en-US" dirty="0"/>
              <a:t>Smaller nice value -&gt; higher weight (higher priority)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CE747E-47E0-4754-BC70-A7A07E3D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52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CFS (Cont.)</a:t>
            </a:r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E84479D7-6953-4A53-B2EC-355A1DF9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4396"/>
            <a:ext cx="7647082" cy="4683125"/>
          </a:xfrm>
        </p:spPr>
        <p:txBody>
          <a:bodyPr/>
          <a:lstStyle/>
          <a:p>
            <a:r>
              <a:rPr lang="en-US" altLang="en-US" dirty="0"/>
              <a:t>Then each task run with for time proportional to task’s weight divided by total weight  of all runnable tasks</a:t>
            </a:r>
          </a:p>
          <a:p>
            <a:r>
              <a:rPr lang="en-US" altLang="en-US" dirty="0"/>
              <a:t>Configurable variable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latency </a:t>
            </a:r>
            <a:r>
              <a:rPr lang="en-US" altLang="en-US" dirty="0"/>
              <a:t>is desired interval during which each task should run at least once</a:t>
            </a:r>
          </a:p>
          <a:p>
            <a:pPr lvl="1"/>
            <a:r>
              <a:rPr lang="en-US" altLang="en-US" dirty="0"/>
              <a:t>Consider simple case of 2 runnable tasks with equal weight and target latency of 10ms – each then runs for 5ms</a:t>
            </a:r>
          </a:p>
          <a:p>
            <a:pPr lvl="2"/>
            <a:r>
              <a:rPr lang="en-US" altLang="en-US" dirty="0"/>
              <a:t>If 10 runnable tasks, each runs for 1ms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Minimum granularity </a:t>
            </a:r>
            <a:r>
              <a:rPr lang="en-US" altLang="en-US" dirty="0"/>
              <a:t>ensures each run has reasonable amount of time (which actually violates fairness idea)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FE4C8BE3-EA74-4D0C-AA62-6376C3276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245902"/>
            <a:ext cx="79073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5522445C-EFC4-4A60-99DB-58B57095C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849" y="1177961"/>
            <a:ext cx="7690983" cy="4530725"/>
          </a:xfrm>
        </p:spPr>
        <p:txBody>
          <a:bodyPr/>
          <a:lstStyle/>
          <a:p>
            <a:r>
              <a:rPr lang="en-US" altLang="en-US" dirty="0"/>
              <a:t>A request for kernel-mode execution can occur in two ways:</a:t>
            </a:r>
          </a:p>
          <a:p>
            <a:pPr lvl="1"/>
            <a:r>
              <a:rPr lang="en-US" altLang="en-US" dirty="0"/>
              <a:t>A running program may request an operating system service, either explicitly via a system call, or implicitly, for example, when a page fault occurs</a:t>
            </a:r>
          </a:p>
          <a:p>
            <a:pPr lvl="1"/>
            <a:r>
              <a:rPr lang="en-US" altLang="en-US" dirty="0"/>
              <a:t>A device driver may deliver a hardware interrupt that causes the CPU to start executing a kernel-defined handler for that interrupt</a:t>
            </a:r>
          </a:p>
          <a:p>
            <a:r>
              <a:rPr lang="en-US" altLang="en-US" dirty="0"/>
              <a:t>Kernel synchronization requires a framework that will allow the kernel</a:t>
            </a:r>
            <a:r>
              <a:rPr lang="ja-JP" altLang="en-US" dirty="0"/>
              <a:t>’</a:t>
            </a:r>
            <a:r>
              <a:rPr lang="en-US" altLang="ja-JP" dirty="0"/>
              <a:t>s critical sections to run without interruption by another critical section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140D74-6604-4A6A-AA0E-4846F90F1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8451" y="245904"/>
            <a:ext cx="7820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9D5BE91-926E-462C-B7D6-40550546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8" y="1175791"/>
            <a:ext cx="7595116" cy="4530725"/>
          </a:xfrm>
        </p:spPr>
        <p:txBody>
          <a:bodyPr/>
          <a:lstStyle/>
          <a:p>
            <a:r>
              <a:rPr lang="en-US" altLang="en-US" dirty="0"/>
              <a:t>Linux uses two techniques to protect critical sections: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1.	Normal kernel code is </a:t>
            </a:r>
            <a:r>
              <a:rPr lang="en-US" altLang="en-US" sz="1600" dirty="0" err="1"/>
              <a:t>nonpreemptible</a:t>
            </a:r>
            <a:r>
              <a:rPr lang="en-US" altLang="en-US" sz="1600" dirty="0"/>
              <a:t> (until 2.6)</a:t>
            </a:r>
            <a:br>
              <a:rPr lang="en-US" altLang="en-US" sz="1600" dirty="0"/>
            </a:br>
            <a:r>
              <a:rPr lang="en-US" altLang="en-US" sz="1600" dirty="0"/>
              <a:t>–  when a time interrupt is received while a process is executing a kernel</a:t>
            </a:r>
            <a:br>
              <a:rPr lang="en-US" altLang="en-US" sz="1600" dirty="0"/>
            </a:br>
            <a:r>
              <a:rPr lang="en-US" altLang="en-US" sz="1600" dirty="0"/>
              <a:t>    system service routine, the kernel’</a:t>
            </a:r>
            <a:r>
              <a:rPr lang="en-US" altLang="ja-JP" sz="1600" dirty="0"/>
              <a:t>s </a:t>
            </a:r>
            <a:r>
              <a:rPr lang="en-US" altLang="ja-JP" sz="1600" b="1" dirty="0" err="1"/>
              <a:t>need_resched</a:t>
            </a:r>
            <a:r>
              <a:rPr lang="en-US" altLang="ja-JP" sz="1600" dirty="0"/>
              <a:t> flag is set so that</a:t>
            </a:r>
            <a:br>
              <a:rPr lang="en-US" altLang="ja-JP" sz="1600" dirty="0"/>
            </a:br>
            <a:r>
              <a:rPr lang="en-US" altLang="ja-JP" sz="1600" dirty="0"/>
              <a:t>    the scheduler will run once the system call has completed and control is</a:t>
            </a:r>
            <a:br>
              <a:rPr lang="en-US" altLang="ja-JP" sz="1600" dirty="0"/>
            </a:br>
            <a:r>
              <a:rPr lang="en-US" altLang="ja-JP" sz="1600" dirty="0"/>
              <a:t>    about to be returned to user mode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2.	The second technique applies to critical sections that occur in an interrupt service routines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	–  By using the processor</a:t>
            </a:r>
            <a:r>
              <a:rPr lang="ja-JP" altLang="en-US" sz="1600" dirty="0"/>
              <a:t>’</a:t>
            </a:r>
            <a:r>
              <a:rPr lang="en-US" altLang="ja-JP" sz="1600" dirty="0"/>
              <a:t>s interrupt control hardware to disable interrupts during a critical section, the kernel guarantees that it can proceed without the risk of concurrent access of shared data structures</a:t>
            </a:r>
          </a:p>
          <a:p>
            <a:pPr lvl="1"/>
            <a:r>
              <a:rPr lang="en-US" altLang="en-US" sz="1600" dirty="0"/>
              <a:t>Provides spin locks, semaphores, and reader-writer versions of both</a:t>
            </a:r>
          </a:p>
          <a:p>
            <a:pPr marL="1077913" lvl="2" indent="-276225"/>
            <a:r>
              <a:rPr lang="en-US" altLang="en-US" sz="1600" dirty="0"/>
              <a:t>Behavior modified if on single processor or multi: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	</a:t>
            </a:r>
            <a:r>
              <a:rPr lang="en-US" altLang="en-US" dirty="0"/>
              <a:t>	</a:t>
            </a:r>
          </a:p>
        </p:txBody>
      </p:sp>
      <p:pic>
        <p:nvPicPr>
          <p:cNvPr id="30724" name="Picture 1" descr="in-18_2.pdf">
            <a:extLst>
              <a:ext uri="{FF2B5EF4-FFF2-40B4-BE49-F238E27FC236}">
                <a16:creationId xmlns:a16="http://schemas.microsoft.com/office/drawing/2014/main" id="{51AE2D8E-AD72-4E2B-93E6-2AC7088F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06" y="4913993"/>
            <a:ext cx="404018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37A48E9-D01F-46B8-9EF7-2ED8628E7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6995" y="245903"/>
            <a:ext cx="752047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FF2FAD-7421-4F54-A4A2-B82C72101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806" y="1175786"/>
            <a:ext cx="7683500" cy="4530725"/>
          </a:xfrm>
        </p:spPr>
        <p:txBody>
          <a:bodyPr/>
          <a:lstStyle/>
          <a:p>
            <a:r>
              <a:rPr lang="en-US" altLang="en-US" dirty="0"/>
              <a:t>To avoid performance penalties, Linux</a:t>
            </a:r>
            <a:r>
              <a:rPr lang="ja-JP" altLang="en-US" dirty="0"/>
              <a:t>’</a:t>
            </a:r>
            <a:r>
              <a:rPr lang="en-US" altLang="ja-JP" dirty="0"/>
              <a:t>s kernel uses a synchronization architecture that allows long critical sections to run without having interrupts disabled for the critical section</a:t>
            </a:r>
            <a:r>
              <a:rPr lang="ja-JP" altLang="en-US" dirty="0"/>
              <a:t>’</a:t>
            </a:r>
            <a:r>
              <a:rPr lang="en-US" altLang="ja-JP" dirty="0"/>
              <a:t>s entire duration</a:t>
            </a:r>
            <a:endParaRPr lang="en-US" altLang="en-US" dirty="0"/>
          </a:p>
          <a:p>
            <a:r>
              <a:rPr lang="en-US" altLang="en-US" dirty="0"/>
              <a:t>Interrupt service routines are separated into a </a:t>
            </a:r>
            <a:r>
              <a:rPr lang="en-US" altLang="en-US" i="1" dirty="0"/>
              <a:t>top half</a:t>
            </a:r>
            <a:r>
              <a:rPr lang="en-US" altLang="en-US" dirty="0"/>
              <a:t> and a </a:t>
            </a:r>
            <a:r>
              <a:rPr lang="en-US" altLang="en-US" i="1" dirty="0"/>
              <a:t>bottom half</a:t>
            </a:r>
          </a:p>
          <a:p>
            <a:pPr lvl="1"/>
            <a:r>
              <a:rPr lang="en-US" altLang="en-US" dirty="0"/>
              <a:t>The top half is a normal interrupt service routine, and runs with recursive interrupts disabled</a:t>
            </a:r>
          </a:p>
          <a:p>
            <a:pPr lvl="1"/>
            <a:r>
              <a:rPr lang="en-US" altLang="en-US" dirty="0"/>
              <a:t>The bottom half is run, with all interrupts enabled, by a miniature scheduler that ensures that bottom halves never interrupt themselves</a:t>
            </a:r>
          </a:p>
          <a:p>
            <a:pPr lvl="1"/>
            <a:r>
              <a:rPr lang="en-US" altLang="en-US" dirty="0"/>
              <a:t>This architecture is completed by a mechanism for disabling selected bottom halves while executing normal, foreground kernel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19CB27-E2EE-40A4-A9C9-6760F8F28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2C8C68-62E4-42FE-BC01-8249F5C0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774" y="1186833"/>
            <a:ext cx="7693736" cy="4530725"/>
          </a:xfrm>
        </p:spPr>
        <p:txBody>
          <a:bodyPr/>
          <a:lstStyle/>
          <a:p>
            <a:r>
              <a:rPr lang="en-US" altLang="en-US" dirty="0"/>
              <a:t>To explore the history of the UNIX operating system from which Linux is derived and the principles upon which Linux’s design is based</a:t>
            </a:r>
          </a:p>
          <a:p>
            <a:r>
              <a:rPr lang="en-US" altLang="en-US" dirty="0"/>
              <a:t>To examine the Linux process model and illustrate how Linux schedules processes and provides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  <a:p>
            <a:r>
              <a:rPr lang="en-US" altLang="en-US" dirty="0"/>
              <a:t>To look at memory management in Linux</a:t>
            </a:r>
          </a:p>
          <a:p>
            <a:r>
              <a:rPr lang="en-US" altLang="en-US" dirty="0"/>
              <a:t>To explore how Linux implements file systems and manages I/O devices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E753220-08BB-4FEE-A90C-F8874187D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8" y="246486"/>
            <a:ext cx="78978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 Protection Levels</a:t>
            </a:r>
          </a:p>
        </p:txBody>
      </p:sp>
      <p:sp>
        <p:nvSpPr>
          <p:cNvPr id="32771" name="AutoShape 3">
            <a:extLst>
              <a:ext uri="{FF2B5EF4-FFF2-40B4-BE49-F238E27FC236}">
                <a16:creationId xmlns:a16="http://schemas.microsoft.com/office/drawing/2014/main" id="{2E1D52BD-73AC-46E4-8B6F-F50D5F04DF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012825" y="3694113"/>
            <a:ext cx="7534016" cy="197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level may be interrupted by code running at a higher level, but will never be interrupted by code running at the same or a lower level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User processes can always be preempted by another process when a time-sharing scheduling interrupt occurs</a:t>
            </a:r>
          </a:p>
        </p:txBody>
      </p:sp>
      <p:pic>
        <p:nvPicPr>
          <p:cNvPr id="32772" name="Picture 1" descr="18_02.pdf">
            <a:extLst>
              <a:ext uri="{FF2B5EF4-FFF2-40B4-BE49-F238E27FC236}">
                <a16:creationId xmlns:a16="http://schemas.microsoft.com/office/drawing/2014/main" id="{5E84223D-7190-4E15-8443-DF46E0BBE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262063"/>
            <a:ext cx="52435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713CF7-2D9E-4D98-B10F-1CAA5B6AB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48109"/>
            <a:ext cx="77930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Symmetric Multiprocessing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AE66149-FD71-4445-93D5-4D9AC751B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137" y="1178543"/>
            <a:ext cx="7602051" cy="4530725"/>
          </a:xfrm>
        </p:spPr>
        <p:txBody>
          <a:bodyPr/>
          <a:lstStyle/>
          <a:p>
            <a:r>
              <a:rPr lang="en-US" altLang="en-US" dirty="0"/>
              <a:t>Linux 2.0 was the first Linux kernel to support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SMP</a:t>
            </a:r>
            <a:r>
              <a:rPr lang="en-US" altLang="en-US" dirty="0"/>
              <a:t> hardware; separate processes or threads can execute in parallel on separate processors</a:t>
            </a:r>
          </a:p>
          <a:p>
            <a:r>
              <a:rPr lang="en-US" altLang="en-US" dirty="0"/>
              <a:t>Until version 2.2, to preserve the kernel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err="1"/>
              <a:t>nonpreemptible</a:t>
            </a:r>
            <a:r>
              <a:rPr lang="en-US" altLang="ja-JP" dirty="0"/>
              <a:t> synchronization requirements, SMP imposes the restriction, via a single kernel spinlock, that only one processor at a time may execute kernel-mode code</a:t>
            </a:r>
            <a:endParaRPr lang="en-US" altLang="en-US" dirty="0"/>
          </a:p>
          <a:p>
            <a:r>
              <a:rPr lang="en-US" altLang="en-US" dirty="0"/>
              <a:t>Later releases implement more scalability by splitting single spinlock into multiple locks, each protecting a small subset of kernel data structures</a:t>
            </a:r>
          </a:p>
          <a:p>
            <a:r>
              <a:rPr lang="en-US" altLang="en-US" dirty="0"/>
              <a:t>Version 3.0 adds even more fine-grained locking, processor affinity, and load-balancing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BA31D95-A9C7-4D22-BECE-A13014D5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45904"/>
            <a:ext cx="78803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Memory Management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37BF41A-AE3C-44B1-88A2-C22AF1710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719" y="1173586"/>
            <a:ext cx="7592138" cy="4530725"/>
          </a:xfrm>
        </p:spPr>
        <p:txBody>
          <a:bodyPr/>
          <a:lstStyle/>
          <a:p>
            <a:r>
              <a:rPr lang="en-US" altLang="en-US" dirty="0"/>
              <a:t>Linux</a:t>
            </a:r>
            <a:r>
              <a:rPr lang="ja-JP" altLang="en-US" dirty="0"/>
              <a:t>’</a:t>
            </a:r>
            <a:r>
              <a:rPr lang="en-US" altLang="ja-JP" dirty="0"/>
              <a:t>s physical memory-management system deals with allocating and freeing pages, groups of pages, and small blocks of memory</a:t>
            </a:r>
            <a:endParaRPr lang="en-US" altLang="en-US" dirty="0"/>
          </a:p>
          <a:p>
            <a:r>
              <a:rPr lang="en-US" altLang="en-US" dirty="0"/>
              <a:t>It has additional mechanisms for handling virtual memory, memory mapped into the address space of running processes</a:t>
            </a:r>
          </a:p>
          <a:p>
            <a:r>
              <a:rPr lang="en-US" altLang="en-US" dirty="0"/>
              <a:t>Splits memory into four different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due to hardware characteristics</a:t>
            </a:r>
          </a:p>
          <a:p>
            <a:pPr lvl="1"/>
            <a:r>
              <a:rPr lang="en-US" altLang="en-US" dirty="0"/>
              <a:t>Architecture specific, for example on x86:</a:t>
            </a:r>
          </a:p>
        </p:txBody>
      </p:sp>
      <p:pic>
        <p:nvPicPr>
          <p:cNvPr id="34820" name="Picture 1" descr="18_03.pdf">
            <a:extLst>
              <a:ext uri="{FF2B5EF4-FFF2-40B4-BE49-F238E27FC236}">
                <a16:creationId xmlns:a16="http://schemas.microsoft.com/office/drawing/2014/main" id="{75EE1D27-395E-4739-B0D1-113FFC1E6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87" y="3688638"/>
            <a:ext cx="40592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9D926E1-A07E-4E78-B126-092784937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307" y="248109"/>
            <a:ext cx="78390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Managing Physical Memory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DF80CE6-9367-4F86-9BBA-909A1FDF7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7749" y="1174786"/>
            <a:ext cx="7583778" cy="5378450"/>
          </a:xfrm>
        </p:spPr>
        <p:txBody>
          <a:bodyPr/>
          <a:lstStyle/>
          <a:p>
            <a:r>
              <a:rPr lang="en-US" altLang="en-US" dirty="0"/>
              <a:t>The page allocator allocates and frees all physical pages; it can allocate ranges of physically-contiguous pages on request</a:t>
            </a:r>
            <a:endParaRPr lang="en-US" altLang="en-US" sz="800" dirty="0"/>
          </a:p>
          <a:p>
            <a:r>
              <a:rPr lang="en-US" altLang="en-US" dirty="0"/>
              <a:t>The allocator uses a buddy-heap algorithm to keep track of available physical pages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dirty="0" err="1"/>
              <a:t>allocatable</a:t>
            </a:r>
            <a:r>
              <a:rPr lang="en-US" altLang="en-US" dirty="0"/>
              <a:t> memory region is paired with an adjacent partner</a:t>
            </a:r>
          </a:p>
          <a:p>
            <a:pPr lvl="1"/>
            <a:r>
              <a:rPr lang="en-US" altLang="en-US" dirty="0"/>
              <a:t>Whenever two allocated partner regions are both freed up they are combined to form a larger region</a:t>
            </a:r>
          </a:p>
          <a:p>
            <a:pPr lvl="1"/>
            <a:r>
              <a:rPr lang="en-US" altLang="en-US" dirty="0"/>
              <a:t>If a small memory request cannot be satisfied by allocating an existing small free region, then a larger free region will be subdivided into two partners to satisfy the request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2FAE2DF-AA8E-4E68-8C31-E4B0C0A6D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948" y="248109"/>
            <a:ext cx="78390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Managing Physical Memory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6FA3747-01A5-4DA7-BD33-6875F9637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331" y="1179741"/>
            <a:ext cx="7527212" cy="5378450"/>
          </a:xfrm>
        </p:spPr>
        <p:txBody>
          <a:bodyPr/>
          <a:lstStyle/>
          <a:p>
            <a:r>
              <a:rPr lang="en-US" altLang="en-US" dirty="0"/>
              <a:t>Memory allocations in the Linux kernel occur either statically (drivers reserve a contiguous area of memory during system boot time) or dynamically (via the page allocator)</a:t>
            </a:r>
            <a:endParaRPr lang="en-US" altLang="en-US" sz="800" dirty="0"/>
          </a:p>
          <a:p>
            <a:r>
              <a:rPr lang="en-US" altLang="en-US" dirty="0"/>
              <a:t>Also 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allocator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kernel memory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 cache </a:t>
            </a:r>
            <a:r>
              <a:rPr lang="en-US" altLang="en-US" dirty="0"/>
              <a:t>and virtual memory system also manage physical memory</a:t>
            </a:r>
          </a:p>
          <a:p>
            <a:pPr lvl="1"/>
            <a:r>
              <a:rPr lang="en-US" altLang="en-US" dirty="0"/>
              <a:t>Page cache is kernel’s main cache for files and main mechanism for I/O to block devices</a:t>
            </a:r>
          </a:p>
          <a:p>
            <a:pPr lvl="1"/>
            <a:r>
              <a:rPr lang="en-US" altLang="en-US" dirty="0"/>
              <a:t>Page cache stores entire pages of file contents for local and network file I/O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E4C99C17-D886-47A0-9F88-023601ACF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285" y="24094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Splitting of Memory in a Buddy Heap</a:t>
            </a:r>
          </a:p>
        </p:txBody>
      </p:sp>
      <p:pic>
        <p:nvPicPr>
          <p:cNvPr id="37891" name="Picture 1" descr="18_04.pdf">
            <a:extLst>
              <a:ext uri="{FF2B5EF4-FFF2-40B4-BE49-F238E27FC236}">
                <a16:creationId xmlns:a16="http://schemas.microsoft.com/office/drawing/2014/main" id="{9DAB57FB-2A6A-4D23-904F-943BA0F1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473200"/>
            <a:ext cx="55467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C18D880-76DD-43F4-9CB2-A0C1E59B5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15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Slab Allocator in Linux</a:t>
            </a:r>
          </a:p>
        </p:txBody>
      </p:sp>
      <p:pic>
        <p:nvPicPr>
          <p:cNvPr id="38915" name="Picture 1" descr="18_05.pdf">
            <a:extLst>
              <a:ext uri="{FF2B5EF4-FFF2-40B4-BE49-F238E27FC236}">
                <a16:creationId xmlns:a16="http://schemas.microsoft.com/office/drawing/2014/main" id="{1C1F633C-AE65-42E2-A037-51A30F95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95388"/>
            <a:ext cx="543877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F1923BA-8DF5-46CC-9714-B64FE5179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3303" y="246486"/>
            <a:ext cx="78501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66CF062-CF52-4227-B215-AC21C7FAA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4" y="1221405"/>
            <a:ext cx="7609179" cy="5162550"/>
          </a:xfrm>
        </p:spPr>
        <p:txBody>
          <a:bodyPr/>
          <a:lstStyle/>
          <a:p>
            <a:r>
              <a:rPr lang="en-US" altLang="en-US" dirty="0"/>
              <a:t>The VM system maintains the address space visible to each process:  It creates pages of virtual memory on demand, and manages the loading of those pages from disk or their swapping back out to disk as required.</a:t>
            </a:r>
          </a:p>
          <a:p>
            <a:r>
              <a:rPr lang="en-US" altLang="en-US" dirty="0"/>
              <a:t>The VM manager maintains two separate views of a process</a:t>
            </a:r>
            <a:r>
              <a:rPr lang="ja-JP" altLang="en-US" dirty="0"/>
              <a:t>’</a:t>
            </a:r>
            <a:r>
              <a:rPr lang="en-US" altLang="ja-JP" dirty="0"/>
              <a:t>s address space:</a:t>
            </a:r>
          </a:p>
          <a:p>
            <a:pPr lvl="1"/>
            <a:r>
              <a:rPr lang="en-US" altLang="en-US" dirty="0"/>
              <a:t>A logical view describing instructions concerning the layout of the address space</a:t>
            </a:r>
          </a:p>
          <a:p>
            <a:pPr lvl="2"/>
            <a:r>
              <a:rPr lang="en-US" altLang="en-US" dirty="0"/>
              <a:t>The address space consists of a set of non-overlapping regions, each representing a continuous, page-aligned subset of the address space</a:t>
            </a:r>
          </a:p>
          <a:p>
            <a:pPr lvl="1"/>
            <a:r>
              <a:rPr lang="en-US" altLang="en-US" dirty="0"/>
              <a:t>A physical view of each address space which is stored in the hardware page tables for the process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A999CC-4D05-452A-B40B-71E651E65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8" y="24094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5FDED48-F595-4B3F-9E34-ECBD5F134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2" y="1224157"/>
            <a:ext cx="7675075" cy="4530725"/>
          </a:xfrm>
        </p:spPr>
        <p:txBody>
          <a:bodyPr/>
          <a:lstStyle/>
          <a:p>
            <a:r>
              <a:rPr lang="en-US" altLang="en-US" dirty="0"/>
              <a:t>Virtual memory regions are characterized by:</a:t>
            </a:r>
          </a:p>
          <a:p>
            <a:pPr lvl="1"/>
            <a:r>
              <a:rPr lang="en-US" altLang="en-US" dirty="0"/>
              <a:t>The backing store, which describes from where the pages for a region come; regions are usually backed by a file or by nothing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demand-zero memory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The region</a:t>
            </a:r>
            <a:r>
              <a:rPr lang="ja-JP" altLang="en-US" dirty="0"/>
              <a:t>’</a:t>
            </a:r>
            <a:r>
              <a:rPr lang="en-US" altLang="ja-JP" dirty="0"/>
              <a:t>s reaction to writes (page sharing or copy-on-write</a:t>
            </a:r>
          </a:p>
          <a:p>
            <a:r>
              <a:rPr lang="en-US" altLang="en-US" dirty="0"/>
              <a:t>The kernel creates a new virtual address space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When a process runs a new program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en-US" dirty="0"/>
              <a:t>system call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Upon creation of a new process by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/>
              <a:t> system call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0744CE9-62FA-418A-B501-5723F57CC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032" y="240948"/>
            <a:ext cx="80724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2540E77-E219-4151-9AED-19F872756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3" y="1224157"/>
            <a:ext cx="7637753" cy="4530725"/>
          </a:xfrm>
        </p:spPr>
        <p:txBody>
          <a:bodyPr/>
          <a:lstStyle/>
          <a:p>
            <a:r>
              <a:rPr lang="en-US" altLang="en-US" dirty="0"/>
              <a:t>On executing a new program, the process is given a new, completely empty virtual-address space; the program-loading routines populate the address space with virtual-memory regions</a:t>
            </a:r>
          </a:p>
          <a:p>
            <a:r>
              <a:rPr lang="en-US" altLang="en-US" dirty="0"/>
              <a:t>Creating a new process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involves creating a complete copy of the existing process</a:t>
            </a:r>
            <a:r>
              <a:rPr lang="ja-JP" altLang="en-US" dirty="0"/>
              <a:t>’</a:t>
            </a:r>
            <a:r>
              <a:rPr lang="en-US" altLang="ja-JP" dirty="0"/>
              <a:t>s virtual address space</a:t>
            </a:r>
          </a:p>
          <a:p>
            <a:pPr lvl="1"/>
            <a:r>
              <a:rPr lang="en-US" altLang="en-US" dirty="0"/>
              <a:t>The kernel copies the parent process</a:t>
            </a:r>
            <a:r>
              <a:rPr lang="ja-JP" altLang="en-US" dirty="0"/>
              <a:t>’</a:t>
            </a:r>
            <a:r>
              <a:rPr lang="en-US" altLang="ja-JP" dirty="0"/>
              <a:t>s VMA descriptors, then creates a new set of page tables for the child</a:t>
            </a:r>
          </a:p>
          <a:p>
            <a:pPr lvl="1"/>
            <a:r>
              <a:rPr lang="en-US" altLang="en-US" dirty="0"/>
              <a:t>The parent</a:t>
            </a:r>
            <a:r>
              <a:rPr lang="ja-JP" altLang="en-US" dirty="0"/>
              <a:t>’</a:t>
            </a:r>
            <a:r>
              <a:rPr lang="en-US" altLang="ja-JP" dirty="0"/>
              <a:t>s page tables are copied directly into the child</a:t>
            </a:r>
            <a:r>
              <a:rPr lang="ja-JP" altLang="en-US" dirty="0"/>
              <a:t>’</a:t>
            </a:r>
            <a:r>
              <a:rPr lang="en-US" altLang="ja-JP" dirty="0"/>
              <a:t>s, with the reference count of each page covered being incremented</a:t>
            </a:r>
          </a:p>
          <a:p>
            <a:pPr lvl="1"/>
            <a:r>
              <a:rPr lang="en-US" altLang="en-US" dirty="0"/>
              <a:t>After the fork, the parent and child share the same physical pages of memory in their address spaces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38AE940-EBE9-4BF3-8C54-963552F0E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7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History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4FC084-BDEB-4C62-A6FA-2F69B690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8502" y="1195421"/>
            <a:ext cx="7670348" cy="5240338"/>
          </a:xfrm>
        </p:spPr>
        <p:txBody>
          <a:bodyPr/>
          <a:lstStyle/>
          <a:p>
            <a:r>
              <a:rPr lang="en-US" altLang="en-US" dirty="0"/>
              <a:t>Linux is a modern, free operating system based on UNIX standards</a:t>
            </a:r>
            <a:endParaRPr lang="en-US" altLang="en-US" sz="1000" dirty="0"/>
          </a:p>
          <a:p>
            <a:r>
              <a:rPr lang="en-US" altLang="en-US" dirty="0"/>
              <a:t>First developed as a small but self-contained kernel in 1991 by Linus Torvalds, with the major design goal of UNIX compatibility, released as open source</a:t>
            </a:r>
            <a:endParaRPr lang="en-US" altLang="en-US" sz="1000" dirty="0"/>
          </a:p>
          <a:p>
            <a:r>
              <a:rPr lang="en-US" altLang="en-US" dirty="0"/>
              <a:t>Its history has been one of collaboration by many users from all around the world, corresponding almost exclusively over the Internet</a:t>
            </a:r>
            <a:endParaRPr lang="en-US" altLang="en-US" sz="1000" dirty="0"/>
          </a:p>
          <a:p>
            <a:r>
              <a:rPr lang="en-US" altLang="en-US" dirty="0"/>
              <a:t>It has been designed to run efficiently and reliably on common PC hardware, but also runs on a variety of other platforms</a:t>
            </a:r>
            <a:endParaRPr lang="en-US" altLang="en-US" sz="1000" dirty="0"/>
          </a:p>
          <a:p>
            <a:r>
              <a:rPr lang="en-US" altLang="en-US" dirty="0"/>
              <a:t>The core Linux operating system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</a:t>
            </a:r>
            <a:r>
              <a:rPr lang="en-US" altLang="en-US" dirty="0"/>
              <a:t> is entirely original, but it can run much existing free UNIX software, resulting in an entire UNIX-compatible operating system free from proprietary code</a:t>
            </a:r>
            <a:endParaRPr lang="en-US" altLang="en-US" sz="10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Linux system </a:t>
            </a:r>
            <a:r>
              <a:rPr lang="en-US" altLang="en-US" dirty="0"/>
              <a:t>has many, varying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Linux distributions </a:t>
            </a:r>
            <a:r>
              <a:rPr lang="en-US" altLang="en-US" dirty="0"/>
              <a:t>including the kernel, applications, and management tools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8B5F37-E586-4DEF-A371-E6703BCB1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4230" y="248106"/>
            <a:ext cx="76946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and Paging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EE972C-A17A-4CE6-8060-5393BF246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819" y="1224616"/>
            <a:ext cx="7639367" cy="4530725"/>
          </a:xfrm>
        </p:spPr>
        <p:txBody>
          <a:bodyPr/>
          <a:lstStyle/>
          <a:p>
            <a:r>
              <a:rPr lang="en-US" altLang="en-US" dirty="0"/>
              <a:t>The VM paging system relocates pages of memory from physical memory out to disk when the memory is needed for something else</a:t>
            </a:r>
          </a:p>
          <a:p>
            <a:r>
              <a:rPr lang="en-US" altLang="en-US" dirty="0"/>
              <a:t>The VM paging system can be divided into two sections: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pageout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-policy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algorithm decides which pages to write out to disk, and when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paging mechanism </a:t>
            </a:r>
            <a:r>
              <a:rPr lang="en-US" altLang="en-US" dirty="0"/>
              <a:t>actually carries out the transfer, and pages data back into physical memory as needed</a:t>
            </a:r>
          </a:p>
          <a:p>
            <a:pPr lvl="1"/>
            <a:r>
              <a:rPr lang="en-US" altLang="en-US" dirty="0"/>
              <a:t>Can page out to either swap device or normal files</a:t>
            </a:r>
          </a:p>
          <a:p>
            <a:pPr lvl="1"/>
            <a:r>
              <a:rPr lang="en-US" altLang="en-US" dirty="0"/>
              <a:t>Bitmap used to track used blocks in swap space kept in physical memory</a:t>
            </a:r>
          </a:p>
          <a:p>
            <a:pPr lvl="1"/>
            <a:r>
              <a:rPr lang="en-US" altLang="en-US" dirty="0"/>
              <a:t>Allocator uses next-fit algorithm to try to write contiguous runs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FDBCB2-9C9F-4666-829B-B091D9A49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446" y="241530"/>
            <a:ext cx="7903024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Kernel Virtual Memory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71BF9B-E1D2-4A49-AD9D-7548C5DE5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7776" y="1219659"/>
            <a:ext cx="7699733" cy="4530725"/>
          </a:xfrm>
        </p:spPr>
        <p:txBody>
          <a:bodyPr/>
          <a:lstStyle/>
          <a:p>
            <a:r>
              <a:rPr lang="en-US" altLang="en-US" dirty="0"/>
              <a:t>The Linux kernel reserves a constant, architecture-dependent region of the virtual address space of every process for its own internal use</a:t>
            </a:r>
          </a:p>
          <a:p>
            <a:r>
              <a:rPr lang="en-US" altLang="en-US" dirty="0"/>
              <a:t>This kernel virtual-memory area contains two regions:</a:t>
            </a:r>
          </a:p>
          <a:p>
            <a:pPr lvl="1"/>
            <a:r>
              <a:rPr lang="en-US" altLang="en-US" dirty="0"/>
              <a:t>A static area that contains page table references to every available physical page of memory in the system, so that there is a simple translation from physical to virtual addresses when running kernel code</a:t>
            </a:r>
          </a:p>
          <a:p>
            <a:pPr lvl="1"/>
            <a:r>
              <a:rPr lang="en-US" altLang="en-US" dirty="0"/>
              <a:t>The reminder of the reserved section is not reserved for any specific purpose; its page-table entries can be modified to point to any other areas of memory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75B46EA-9669-460A-8134-A1CE75CB3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590" y="-29513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Executing and Loading User Programs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C883FA7-B18D-46F7-A024-80A8D561E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4" y="1219659"/>
            <a:ext cx="7772399" cy="4530725"/>
          </a:xfrm>
        </p:spPr>
        <p:txBody>
          <a:bodyPr/>
          <a:lstStyle/>
          <a:p>
            <a:r>
              <a:rPr lang="en-US" altLang="en-US" dirty="0"/>
              <a:t>Linux maintains a table of functions for loading programs; it gives each function the opportunity to try loading the given file when an exec system call is made</a:t>
            </a:r>
            <a:endParaRPr lang="en-US" altLang="en-US" sz="800" dirty="0"/>
          </a:p>
          <a:p>
            <a:r>
              <a:rPr lang="en-US" altLang="en-US" dirty="0"/>
              <a:t>The registration of multiple loader routines allows Linux to support both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ELF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a.out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binary formats</a:t>
            </a:r>
            <a:endParaRPr lang="en-US" altLang="en-US" sz="800" dirty="0"/>
          </a:p>
          <a:p>
            <a:r>
              <a:rPr lang="en-US" altLang="en-US" dirty="0"/>
              <a:t>Initially, binary-file pages are mapped into virtual memory</a:t>
            </a:r>
          </a:p>
          <a:p>
            <a:pPr lvl="1"/>
            <a:r>
              <a:rPr lang="en-US" altLang="en-US" dirty="0"/>
              <a:t>Only when a program tries to access a given page will a page fault result in that page being loaded into physical memory</a:t>
            </a:r>
            <a:endParaRPr lang="en-US" altLang="en-US" sz="800" dirty="0"/>
          </a:p>
          <a:p>
            <a:r>
              <a:rPr lang="en-US" altLang="en-US" dirty="0"/>
              <a:t>An ELF-format binary file consists of a header followed by several page-aligned sections</a:t>
            </a:r>
          </a:p>
          <a:p>
            <a:pPr lvl="1"/>
            <a:r>
              <a:rPr lang="en-US" altLang="en-US" dirty="0"/>
              <a:t>The ELF loader works by reading the header and mapping the sections of the file into separate regions of virtual memory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C7817C9-5E8E-4D45-8385-0F83DADA0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685" y="231615"/>
            <a:ext cx="7908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Layout for </a:t>
            </a:r>
            <a:r>
              <a:rPr lang="en-US" altLang="en-US" b="0" dirty="0"/>
              <a:t>ELF</a:t>
            </a:r>
            <a:r>
              <a:rPr lang="en-US" altLang="en-US" dirty="0"/>
              <a:t> Programs</a:t>
            </a:r>
          </a:p>
        </p:txBody>
      </p:sp>
      <p:pic>
        <p:nvPicPr>
          <p:cNvPr id="46083" name="Picture 1" descr="18_06.pdf">
            <a:extLst>
              <a:ext uri="{FF2B5EF4-FFF2-40B4-BE49-F238E27FC236}">
                <a16:creationId xmlns:a16="http://schemas.microsoft.com/office/drawing/2014/main" id="{108B71D5-679C-42E4-96E6-E3DF374A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249363"/>
            <a:ext cx="549275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4496CE2-9046-40B5-BEF9-BE8A28320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240944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Static and Dynamic Linking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7AD9634-B60D-450E-B23B-5FC24FDAF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10910"/>
            <a:ext cx="7721730" cy="4530725"/>
          </a:xfrm>
        </p:spPr>
        <p:txBody>
          <a:bodyPr/>
          <a:lstStyle/>
          <a:p>
            <a:r>
              <a:rPr lang="en-US" altLang="en-US" dirty="0"/>
              <a:t>A program whose necessary library functions are embedded directly in the program</a:t>
            </a:r>
            <a:r>
              <a:rPr lang="ja-JP" altLang="en-US" dirty="0"/>
              <a:t>’</a:t>
            </a:r>
            <a:r>
              <a:rPr lang="en-US" altLang="ja-JP" dirty="0"/>
              <a:t>s executable binary file is </a:t>
            </a:r>
            <a:r>
              <a:rPr lang="en-US" altLang="ja-JP" b="1" i="1" dirty="0"/>
              <a:t>statically</a:t>
            </a:r>
            <a:r>
              <a:rPr lang="en-US" altLang="ja-JP" dirty="0"/>
              <a:t> linked to its libraries</a:t>
            </a:r>
            <a:endParaRPr lang="en-US" altLang="en-US" dirty="0"/>
          </a:p>
          <a:p>
            <a:r>
              <a:rPr lang="en-US" altLang="en-US" dirty="0"/>
              <a:t>The main disadvantage of static linkage is that every program generated must contain copies of exactly the same common system library functions</a:t>
            </a:r>
          </a:p>
          <a:p>
            <a:r>
              <a:rPr lang="en-US" altLang="en-US" i="1" dirty="0"/>
              <a:t>Dynamic</a:t>
            </a:r>
            <a:r>
              <a:rPr lang="en-US" altLang="en-US" dirty="0"/>
              <a:t> linking is more efficient in terms of both physical memory and disk-space usage because it loads the system libraries into memory only once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32197D-0EFF-49D5-976A-750D95490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240948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Static and Dynamic Linking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BE75E1E-FED6-4FDC-8A27-86DBA1E79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10910"/>
            <a:ext cx="7731060" cy="4530725"/>
          </a:xfrm>
        </p:spPr>
        <p:txBody>
          <a:bodyPr/>
          <a:lstStyle/>
          <a:p>
            <a:r>
              <a:rPr lang="en-US" altLang="en-US" dirty="0"/>
              <a:t>Linux implements dynamic linking in user mode through special linker library</a:t>
            </a:r>
          </a:p>
          <a:p>
            <a:pPr lvl="1"/>
            <a:r>
              <a:rPr lang="en-US" altLang="en-US" dirty="0"/>
              <a:t>Every dynamically linked program contains small statically linked function called when process starts</a:t>
            </a:r>
          </a:p>
          <a:p>
            <a:pPr lvl="1"/>
            <a:r>
              <a:rPr lang="en-US" altLang="en-US" dirty="0"/>
              <a:t>Maps the link library into memory </a:t>
            </a:r>
          </a:p>
          <a:p>
            <a:pPr lvl="1"/>
            <a:r>
              <a:rPr lang="en-US" altLang="en-US" dirty="0"/>
              <a:t>Link library determines dynamic libraries required by process and names of variables and functions needed</a:t>
            </a:r>
          </a:p>
          <a:p>
            <a:pPr lvl="1"/>
            <a:r>
              <a:rPr lang="en-US" altLang="en-US" dirty="0"/>
              <a:t>Maps libraries into middle of virtual memory and resolves references to symbols contained in the libraries</a:t>
            </a:r>
          </a:p>
          <a:p>
            <a:pPr lvl="1"/>
            <a:r>
              <a:rPr lang="en-US" altLang="en-US" dirty="0"/>
              <a:t>Shared libraries compiled to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position-independent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PIC</a:t>
            </a:r>
            <a:r>
              <a:rPr lang="en-US" altLang="en-US" dirty="0"/>
              <a:t>) so can be loaded anywhere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B1D1A63-D235-4364-AF8E-7E4196EA7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91C53C-3F16-4741-81EB-9F1A1D234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14121"/>
            <a:ext cx="7656415" cy="5311775"/>
          </a:xfrm>
        </p:spPr>
        <p:txBody>
          <a:bodyPr/>
          <a:lstStyle/>
          <a:p>
            <a:r>
              <a:rPr lang="en-US" altLang="en-US" dirty="0"/>
              <a:t>To the user, Linux</a:t>
            </a:r>
            <a:r>
              <a:rPr lang="ja-JP" altLang="en-US" dirty="0"/>
              <a:t>’</a:t>
            </a:r>
            <a:r>
              <a:rPr lang="en-US" altLang="ja-JP" dirty="0"/>
              <a:t>s file system appears as a hierarchical directory tree obeying UNIX semantics</a:t>
            </a:r>
            <a:endParaRPr lang="en-US" altLang="en-US" dirty="0"/>
          </a:p>
          <a:p>
            <a:r>
              <a:rPr lang="en-US" altLang="en-US" dirty="0"/>
              <a:t>Internally, the kernel hides implementation details and manages the multiple different file systems via an abstraction layer, that is, the virtual file system (VFS)</a:t>
            </a:r>
          </a:p>
          <a:p>
            <a:r>
              <a:rPr lang="en-US" altLang="en-US" dirty="0"/>
              <a:t>The Linux VFS is designed around object-oriented principles and is composed of four components:</a:t>
            </a:r>
          </a:p>
          <a:p>
            <a:pPr lvl="1"/>
            <a:r>
              <a:rPr lang="en-US" altLang="en-US" dirty="0"/>
              <a:t>A set of definitions that define what a file object is allowed to look like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object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structure represent an individual file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 object </a:t>
            </a:r>
            <a:r>
              <a:rPr lang="en-US" altLang="en-US" dirty="0"/>
              <a:t>represents an open file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 object </a:t>
            </a:r>
            <a:r>
              <a:rPr lang="en-US" altLang="en-US" dirty="0"/>
              <a:t>represents an entire file system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object </a:t>
            </a:r>
            <a:r>
              <a:rPr lang="en-US" altLang="en-US" dirty="0"/>
              <a:t>represents an individual directory entry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FB18AA6-9E4D-40D2-844A-E17339B5F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73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Systems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E7BCBF2-BF76-4A12-B24A-8CF3976FF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14121"/>
            <a:ext cx="7703068" cy="5311775"/>
          </a:xfrm>
        </p:spPr>
        <p:txBody>
          <a:bodyPr/>
          <a:lstStyle/>
          <a:p>
            <a:r>
              <a:rPr lang="en-US" altLang="en-US" dirty="0"/>
              <a:t>To the user, Linux</a:t>
            </a:r>
            <a:r>
              <a:rPr lang="ja-JP" altLang="en-US" dirty="0"/>
              <a:t>’</a:t>
            </a:r>
            <a:r>
              <a:rPr lang="en-US" altLang="ja-JP" dirty="0"/>
              <a:t>s file system appears as a hierarchical directory tree obeying UNIX semantics</a:t>
            </a:r>
            <a:endParaRPr lang="en-US" altLang="en-US" dirty="0"/>
          </a:p>
          <a:p>
            <a:r>
              <a:rPr lang="en-US" altLang="en-US" dirty="0"/>
              <a:t>Internally, the kernel hides implementation details and manages the multiple different file systems via an abstraction layer, that is, the virtual file system (VFS)</a:t>
            </a:r>
          </a:p>
          <a:p>
            <a:r>
              <a:rPr lang="en-US" altLang="en-US" dirty="0"/>
              <a:t>The Linux VFS is designed around object-oriented principles and  layer of software to manipulate those objects with a set of operations on the objects</a:t>
            </a:r>
          </a:p>
          <a:p>
            <a:pPr lvl="1"/>
            <a:r>
              <a:rPr lang="en-US" altLang="en-US" dirty="0"/>
              <a:t>For example for the file object operations include (from struct </a:t>
            </a:r>
            <a:r>
              <a:rPr lang="en-US" altLang="en-US" dirty="0" err="1"/>
              <a:t>file_operations</a:t>
            </a:r>
            <a:r>
              <a:rPr lang="en-US" altLang="en-US" dirty="0"/>
              <a:t> in /</a:t>
            </a:r>
            <a:r>
              <a:rPr lang="en-US" altLang="en-US" dirty="0" err="1"/>
              <a:t>usr</a:t>
            </a:r>
            <a:r>
              <a:rPr lang="en-US" altLang="en-US" dirty="0"/>
              <a:t>/include/</a:t>
            </a:r>
            <a:r>
              <a:rPr lang="en-US" altLang="en-US" dirty="0" err="1"/>
              <a:t>linux</a:t>
            </a:r>
            <a:r>
              <a:rPr lang="en-US" altLang="en-US" dirty="0"/>
              <a:t>/</a:t>
            </a:r>
            <a:r>
              <a:rPr lang="en-US" altLang="en-US" dirty="0" err="1"/>
              <a:t>fs.h</a:t>
            </a:r>
            <a:r>
              <a:rPr lang="en-US" altLang="en-US" dirty="0"/>
              <a:t>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open(. . .) — Open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ssize</a:t>
            </a:r>
            <a:r>
              <a:rPr lang="en-US" altLang="en-US" sz="1600" dirty="0"/>
              <a:t> t read(. . .) — Read from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ssize</a:t>
            </a:r>
            <a:r>
              <a:rPr lang="en-US" altLang="en-US" sz="1600" dirty="0"/>
              <a:t> t write(. . .) — Write to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mmap</a:t>
            </a:r>
            <a:r>
              <a:rPr lang="en-US" altLang="en-US" sz="1600" dirty="0"/>
              <a:t>(. . .) — Memory-map a file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F4CD8D5-EF4C-4422-8C9A-A7476A9DA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The Linux ext3 File System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19AA6D9-152F-478D-8DD0-2EEDBAD9F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814" y="1211916"/>
            <a:ext cx="7794010" cy="5284787"/>
          </a:xfrm>
          <a:noFill/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ext3</a:t>
            </a:r>
            <a:r>
              <a:rPr lang="en-US" altLang="en-US" dirty="0"/>
              <a:t> is standard on disk file system for Linux</a:t>
            </a:r>
          </a:p>
          <a:p>
            <a:pPr lvl="1"/>
            <a:r>
              <a:rPr lang="en-US" altLang="en-US" dirty="0"/>
              <a:t>Uses a mechanism similar to that of BSD Fast File System (FFS) for locating data blocks belonging to a specific file</a:t>
            </a:r>
          </a:p>
          <a:p>
            <a:pPr lvl="1"/>
            <a:r>
              <a:rPr lang="en-US" altLang="en-US" dirty="0"/>
              <a:t>Supersedes older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extfs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ext2</a:t>
            </a:r>
            <a:r>
              <a:rPr lang="en-US" altLang="en-US" dirty="0"/>
              <a:t> file systems</a:t>
            </a:r>
          </a:p>
          <a:p>
            <a:pPr lvl="1"/>
            <a:r>
              <a:rPr lang="en-US" altLang="en-US" dirty="0"/>
              <a:t>Work underway on ext4 adding features like extents</a:t>
            </a:r>
          </a:p>
          <a:p>
            <a:pPr lvl="1"/>
            <a:r>
              <a:rPr lang="en-US" altLang="en-US" dirty="0"/>
              <a:t>Of course, many other file system choices with Linux distros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F508B17-D19A-4204-BF72-94624278A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462" y="245903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ext3 File System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C6AB73B-746F-4397-9324-9C85F8806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814" y="1211913"/>
            <a:ext cx="7682042" cy="5284787"/>
          </a:xfrm>
          <a:noFill/>
        </p:spPr>
        <p:txBody>
          <a:bodyPr/>
          <a:lstStyle/>
          <a:p>
            <a:r>
              <a:rPr lang="en-US" altLang="en-US" dirty="0"/>
              <a:t>The main differences between ext2fs and FFS concern their disk allocation policies</a:t>
            </a:r>
          </a:p>
          <a:p>
            <a:pPr lvl="1"/>
            <a:r>
              <a:rPr lang="en-US" altLang="en-US" dirty="0"/>
              <a:t>In ffs, the disk is allocated to files in blocks of 8Kb, with blocks being subdivided into fragments of 1Kb to store small files or partially filled blocks at the end of a file</a:t>
            </a:r>
          </a:p>
          <a:p>
            <a:pPr lvl="1"/>
            <a:r>
              <a:rPr lang="en-US" altLang="en-US" dirty="0"/>
              <a:t>ext3 does not use fragments; it performs its allocations in smaller units  </a:t>
            </a:r>
          </a:p>
          <a:p>
            <a:pPr lvl="2"/>
            <a:r>
              <a:rPr lang="en-US" altLang="en-US" dirty="0"/>
              <a:t>The default block size on ext3 varies as a function of total size of file system with support for 1, 2, 4 and 8 KB blocks </a:t>
            </a:r>
          </a:p>
          <a:p>
            <a:pPr lvl="1"/>
            <a:r>
              <a:rPr lang="en-US" altLang="en-US" dirty="0"/>
              <a:t>ext3 uses cluster allocation policies designed to place logically adjacent blocks of a file into physically adjacent blocks on disk, so that it can submit an I/O request for several disk blocks as a single operation on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</a:t>
            </a:r>
          </a:p>
          <a:p>
            <a:pPr lvl="1"/>
            <a:r>
              <a:rPr lang="en-US" altLang="en-US" dirty="0"/>
              <a:t>Maintains bit map of free blocks in a block group, searches for free byte to allocate at least 8 blocks at a time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C20ADA1B-4736-45D3-9BB6-1D884FE5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Kernel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FB85A309-3DF8-4836-8DCD-0512E19D0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288" y="1191631"/>
            <a:ext cx="7639568" cy="4724400"/>
          </a:xfrm>
        </p:spPr>
        <p:txBody>
          <a:bodyPr/>
          <a:lstStyle/>
          <a:p>
            <a:r>
              <a:rPr lang="en-US" altLang="en-US" dirty="0"/>
              <a:t>Version 0.01 (May 1991) had no networking, ran only on 80386-compatible Intel processors and on PC hardware, had extremely limited device-drive support, and supported only the </a:t>
            </a:r>
            <a:r>
              <a:rPr lang="en-US" altLang="en-US" dirty="0" err="1"/>
              <a:t>Minix</a:t>
            </a:r>
            <a:r>
              <a:rPr lang="en-US" altLang="en-US" dirty="0"/>
              <a:t> file system</a:t>
            </a:r>
          </a:p>
          <a:p>
            <a:r>
              <a:rPr lang="en-US" altLang="en-US" dirty="0"/>
              <a:t>Linux 1.0 (March 1994) included these new features:</a:t>
            </a:r>
          </a:p>
          <a:p>
            <a:pPr lvl="1"/>
            <a:r>
              <a:rPr lang="en-US" altLang="en-US" dirty="0"/>
              <a:t>Support for UNIX</a:t>
            </a:r>
            <a:r>
              <a:rPr lang="ja-JP" altLang="en-US" dirty="0"/>
              <a:t>’</a:t>
            </a:r>
            <a:r>
              <a:rPr lang="en-US" altLang="ja-JP" dirty="0"/>
              <a:t>s standard TCP/IP networking protocols</a:t>
            </a:r>
          </a:p>
          <a:p>
            <a:pPr lvl="1"/>
            <a:r>
              <a:rPr lang="en-US" altLang="en-US" dirty="0"/>
              <a:t>BSD-compatible socket interface for networking programming</a:t>
            </a:r>
          </a:p>
          <a:p>
            <a:pPr lvl="1"/>
            <a:r>
              <a:rPr lang="en-US" altLang="en-US" dirty="0"/>
              <a:t>Device-driver support for running IP over an Ethernet</a:t>
            </a:r>
          </a:p>
          <a:p>
            <a:pPr lvl="1"/>
            <a:r>
              <a:rPr lang="en-US" altLang="en-US" dirty="0"/>
              <a:t>Enhanced file system</a:t>
            </a:r>
          </a:p>
          <a:p>
            <a:pPr lvl="1"/>
            <a:r>
              <a:rPr lang="en-US" altLang="en-US" dirty="0"/>
              <a:t>Support for a range of SCSI controllers for </a:t>
            </a:r>
            <a:br>
              <a:rPr lang="en-US" altLang="en-US" dirty="0"/>
            </a:br>
            <a:r>
              <a:rPr lang="en-US" altLang="en-US" dirty="0"/>
              <a:t>high-performance disk access</a:t>
            </a:r>
          </a:p>
          <a:p>
            <a:pPr lvl="1"/>
            <a:r>
              <a:rPr lang="en-US" altLang="en-US" dirty="0"/>
              <a:t>Extra hardware support</a:t>
            </a:r>
          </a:p>
          <a:p>
            <a:r>
              <a:rPr lang="en-US" altLang="en-US" dirty="0"/>
              <a:t>Version 1.2 (March 1995) was the final PC-only Linux kernel</a:t>
            </a:r>
          </a:p>
          <a:p>
            <a:r>
              <a:rPr lang="en-US" altLang="en-US" dirty="0"/>
              <a:t>Kernels with odd version numbers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development kernels</a:t>
            </a:r>
            <a:r>
              <a:rPr lang="en-US" altLang="en-US" dirty="0"/>
              <a:t>, those with even numbers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production kernels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6DEC3AF-2522-493C-9415-3F5BE005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9171" y="241530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Ext2fs Block-Allocation Policies</a:t>
            </a:r>
          </a:p>
        </p:txBody>
      </p:sp>
      <p:pic>
        <p:nvPicPr>
          <p:cNvPr id="53251" name="Picture 1" descr="18_07.pdf">
            <a:extLst>
              <a:ext uri="{FF2B5EF4-FFF2-40B4-BE49-F238E27FC236}">
                <a16:creationId xmlns:a16="http://schemas.microsoft.com/office/drawing/2014/main" id="{0E928633-5B23-4B0F-8BCF-752E0A3CB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247775"/>
            <a:ext cx="5275263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F30590C-16A4-4848-A2F1-92B40BC0A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984" y="248107"/>
            <a:ext cx="74136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Journaling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31539A1-0DFE-4164-B2E1-64CC8CEB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864" y="1253771"/>
            <a:ext cx="76723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ext3 implements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dirty="0">
                <a:ea typeface="ＭＳ Ｐゴシック" charset="0"/>
                <a:cs typeface="ＭＳ Ｐゴシック" charset="0"/>
              </a:rPr>
              <a:t>, with file system updates first written to a log file in the form of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transactions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Once in log file, considered committed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Over time, log file transactions replayed over file system to put changes in place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 system crash, some transactions might be in journal but not yet placed into file system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Must be completed once system recovers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 other consistency checking is needed after a crash (much faster than older methods)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Improves write performance on hard disks by turning random I/O into sequential I/O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FD0DDA7-F580-4D67-AA9D-44AE0198E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7899" y="237155"/>
            <a:ext cx="74136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Proc File System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2F9714-235D-4978-95ED-C932E2850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696" y="1248232"/>
            <a:ext cx="7605841" cy="45307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 file system </a:t>
            </a:r>
            <a:r>
              <a:rPr lang="en-US" altLang="en-US" dirty="0"/>
              <a:t>does not store data, rather, its contents are computed on demand according to user file I/O requests</a:t>
            </a:r>
          </a:p>
          <a:p>
            <a:r>
              <a:rPr lang="en-US" altLang="en-US" b="1" dirty="0"/>
              <a:t>proc</a:t>
            </a:r>
            <a:r>
              <a:rPr lang="en-US" altLang="en-US" dirty="0"/>
              <a:t> must implement a directory structure, and the file contents within; it must then define a unique and persistent </a:t>
            </a:r>
            <a:r>
              <a:rPr lang="en-US" altLang="en-US" dirty="0" err="1"/>
              <a:t>inode</a:t>
            </a:r>
            <a:r>
              <a:rPr lang="en-US" altLang="en-US" dirty="0"/>
              <a:t> number for each directory and files it contains</a:t>
            </a:r>
          </a:p>
          <a:p>
            <a:pPr lvl="1"/>
            <a:r>
              <a:rPr lang="en-US" altLang="en-US" dirty="0"/>
              <a:t>It uses this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just what operation is required when a user tries to read from a particular file </a:t>
            </a:r>
            <a:r>
              <a:rPr lang="en-US" altLang="en-US" dirty="0" err="1"/>
              <a:t>inode</a:t>
            </a:r>
            <a:r>
              <a:rPr lang="en-US" altLang="en-US" dirty="0"/>
              <a:t> or perform a lookup in a particular directory </a:t>
            </a:r>
            <a:r>
              <a:rPr lang="en-US" altLang="en-US" dirty="0" err="1"/>
              <a:t>inode</a:t>
            </a:r>
            <a:endParaRPr lang="en-US" altLang="en-US" dirty="0"/>
          </a:p>
          <a:p>
            <a:pPr lvl="1"/>
            <a:r>
              <a:rPr lang="en-US" altLang="en-US" dirty="0"/>
              <a:t>When data is read from one of these files, </a:t>
            </a:r>
            <a:r>
              <a:rPr lang="en-US" altLang="en-US" b="1" dirty="0"/>
              <a:t>proc</a:t>
            </a:r>
            <a:r>
              <a:rPr lang="en-US" altLang="en-US" dirty="0"/>
              <a:t> collects the appropriate information, formats it into text form and places it into the requesting process</a:t>
            </a:r>
            <a:r>
              <a:rPr lang="ja-JP" altLang="en-US" dirty="0"/>
              <a:t>’</a:t>
            </a:r>
            <a:r>
              <a:rPr lang="en-US" altLang="ja-JP" dirty="0"/>
              <a:t>s read buffer</a:t>
            </a: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96CF717-6CF8-42A1-A143-1BE59CE9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0545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Input and Output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DDDD29A-7651-413B-825B-7E859603D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780" y="1252150"/>
            <a:ext cx="7628423" cy="4900612"/>
          </a:xfrm>
        </p:spPr>
        <p:txBody>
          <a:bodyPr/>
          <a:lstStyle/>
          <a:p>
            <a:r>
              <a:rPr lang="en-US" altLang="en-US" dirty="0"/>
              <a:t>The Linux device-oriented file system accesses disk storage through two caches:</a:t>
            </a:r>
          </a:p>
          <a:p>
            <a:pPr lvl="1"/>
            <a:r>
              <a:rPr lang="en-US" altLang="en-US" dirty="0"/>
              <a:t>Data is cached in the page cache, which is unified with the virtual memory system</a:t>
            </a:r>
          </a:p>
          <a:p>
            <a:pPr lvl="1"/>
            <a:r>
              <a:rPr lang="en-US" altLang="en-US" dirty="0"/>
              <a:t>Metadata is cached in the buffer cache, a separate cache indexed by the physical disk block</a:t>
            </a:r>
          </a:p>
          <a:p>
            <a:r>
              <a:rPr lang="en-US" altLang="en-US" dirty="0"/>
              <a:t>Linux splits all devices into three classes: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 devices </a:t>
            </a:r>
            <a:r>
              <a:rPr lang="en-US" altLang="en-US" dirty="0"/>
              <a:t>allow random access to completely independent, fixed size blocks of data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Character devices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include most other devices; they don</a:t>
            </a:r>
            <a:r>
              <a:rPr lang="ja-JP" altLang="en-US" dirty="0"/>
              <a:t>’</a:t>
            </a:r>
            <a:r>
              <a:rPr lang="en-US" altLang="ja-JP" dirty="0"/>
              <a:t>t need to support the functionality of regular files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are interfaced via the kernel</a:t>
            </a:r>
            <a:r>
              <a:rPr lang="ja-JP" altLang="en-US" dirty="0"/>
              <a:t>’</a:t>
            </a:r>
            <a:r>
              <a:rPr lang="en-US" altLang="ja-JP" dirty="0"/>
              <a:t>s networking subsystem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115E04-577B-46DD-9238-760AEB651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0545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Block Devices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1B45372-7083-4F2E-BD88-90EA38D6D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162" y="1248232"/>
            <a:ext cx="7676696" cy="4530725"/>
          </a:xfrm>
        </p:spPr>
        <p:txBody>
          <a:bodyPr/>
          <a:lstStyle/>
          <a:p>
            <a:r>
              <a:rPr lang="en-US" altLang="en-US" dirty="0"/>
              <a:t>Provide the main interface to all disk devices in a system</a:t>
            </a:r>
          </a:p>
          <a:p>
            <a:r>
              <a:rPr lang="en-US" altLang="en-US" dirty="0"/>
              <a:t>The block buffer cache serves two main purposes:</a:t>
            </a:r>
          </a:p>
          <a:p>
            <a:pPr lvl="1"/>
            <a:r>
              <a:rPr lang="en-US" altLang="en-US" dirty="0"/>
              <a:t>it acts as a pool of buffers for active I/O</a:t>
            </a:r>
          </a:p>
          <a:p>
            <a:pPr lvl="1"/>
            <a:r>
              <a:rPr lang="en-US" altLang="en-US" dirty="0"/>
              <a:t>it serves as a cache for completed I/O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manager </a:t>
            </a:r>
            <a:r>
              <a:rPr lang="en-US" altLang="en-US" dirty="0"/>
              <a:t>manages the reading and writing of buffer contents to and from a block device driver</a:t>
            </a:r>
          </a:p>
          <a:p>
            <a:r>
              <a:rPr lang="en-US" altLang="en-US" dirty="0"/>
              <a:t>Kernel 2.6 introduced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Completely Fair Queueing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CFQ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Now the default scheduler</a:t>
            </a:r>
          </a:p>
          <a:p>
            <a:pPr lvl="1"/>
            <a:r>
              <a:rPr lang="en-US" altLang="en-US" dirty="0"/>
              <a:t>Fundamentally different from elevator algorithms</a:t>
            </a:r>
          </a:p>
          <a:p>
            <a:pPr lvl="1"/>
            <a:r>
              <a:rPr lang="en-US" altLang="en-US" dirty="0"/>
              <a:t>Maintains set of lists, one for each process by default</a:t>
            </a:r>
          </a:p>
          <a:p>
            <a:pPr lvl="1"/>
            <a:r>
              <a:rPr lang="en-US" altLang="en-US" dirty="0"/>
              <a:t>Uses C-SCAN algorithm, with round robin between all outstanding I/O from all processes</a:t>
            </a:r>
          </a:p>
          <a:p>
            <a:pPr lvl="1"/>
            <a:r>
              <a:rPr lang="en-US" altLang="en-US" dirty="0"/>
              <a:t>Four blocks from each process put on at once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391B48AE-0F3E-4D03-95A9-681E9C7E6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683" y="24152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Device-Driver Block Structure</a:t>
            </a:r>
          </a:p>
        </p:txBody>
      </p:sp>
      <p:pic>
        <p:nvPicPr>
          <p:cNvPr id="58371" name="Picture 1" descr="18_08.pdf">
            <a:extLst>
              <a:ext uri="{FF2B5EF4-FFF2-40B4-BE49-F238E27FC236}">
                <a16:creationId xmlns:a16="http://schemas.microsoft.com/office/drawing/2014/main" id="{822BEEFA-F970-47C5-87AF-93048E58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333500"/>
            <a:ext cx="6100762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6D87EFE-EAD4-4AF5-8711-C6EE4BC9F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3877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 Devices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D5E34A1-778F-47C6-969B-373C89D48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218" y="1268508"/>
            <a:ext cx="7706858" cy="4530725"/>
          </a:xfrm>
        </p:spPr>
        <p:txBody>
          <a:bodyPr/>
          <a:lstStyle/>
          <a:p>
            <a:r>
              <a:rPr lang="en-US" altLang="en-US" dirty="0"/>
              <a:t>A device driver which does not offer random access to fixed blocks of data</a:t>
            </a:r>
          </a:p>
          <a:p>
            <a:r>
              <a:rPr lang="en-US" altLang="en-US" dirty="0"/>
              <a:t>A character device driver must register a set of functions which implement the driver</a:t>
            </a:r>
            <a:r>
              <a:rPr lang="ja-JP" altLang="en-US" dirty="0"/>
              <a:t>’</a:t>
            </a:r>
            <a:r>
              <a:rPr lang="en-US" altLang="ja-JP" dirty="0"/>
              <a:t>s various file I/O operations</a:t>
            </a:r>
            <a:endParaRPr lang="en-US" altLang="en-US" dirty="0"/>
          </a:p>
          <a:p>
            <a:r>
              <a:rPr lang="en-US" altLang="en-US" dirty="0"/>
              <a:t>The kernel performs almost no preprocessing of a file read or write request to a character device, but simply passes on the request to the device</a:t>
            </a:r>
          </a:p>
          <a:p>
            <a:r>
              <a:rPr lang="en-US" altLang="en-US" dirty="0"/>
              <a:t>The main exception to this rule is the special subset of character device drivers which implement terminal devices, for which the kernel maintains a standard interface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A8E4036-EED2-4A58-9EDB-5509BC4E6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 Devices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76C91E-DA7D-4A32-96FC-329B76769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745" y="1271261"/>
            <a:ext cx="7726104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discipline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an interpreter for the information from the terminal device</a:t>
            </a:r>
          </a:p>
          <a:p>
            <a:pPr lvl="1"/>
            <a:r>
              <a:rPr lang="en-US" altLang="en-US" dirty="0"/>
              <a:t>The most common line discipline is </a:t>
            </a:r>
            <a:r>
              <a:rPr lang="en-US" altLang="en-US" dirty="0" err="1"/>
              <a:t>tty</a:t>
            </a:r>
            <a:r>
              <a:rPr lang="en-US" altLang="en-US" dirty="0"/>
              <a:t> discipline, which glues the terminal’s data stream onto standard input and output streams of user’s running processes, allowing processes to communicate directly with the user’s terminal</a:t>
            </a:r>
          </a:p>
          <a:p>
            <a:pPr lvl="1"/>
            <a:r>
              <a:rPr lang="en-US" altLang="en-US" dirty="0"/>
              <a:t>Several processes may be running simultaneously, </a:t>
            </a:r>
            <a:r>
              <a:rPr lang="en-US" altLang="en-US" dirty="0" err="1"/>
              <a:t>tty</a:t>
            </a:r>
            <a:r>
              <a:rPr lang="en-US" altLang="en-US" dirty="0"/>
              <a:t> line discipline responsible for attaching and detaching terminal’s input and output from various processes connected to it as processes are suspended or awakened by user</a:t>
            </a:r>
          </a:p>
          <a:p>
            <a:pPr lvl="1"/>
            <a:r>
              <a:rPr lang="en-US" altLang="en-US" dirty="0"/>
              <a:t>Other line disciplines also are implemented have nothing to do with I/O to user process – i.e., PPP and SLIP networking protocols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2E55B3B-F4C3-45FD-A75F-AAC4DF847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188" y="248108"/>
            <a:ext cx="7694612" cy="5762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A2D3A2D-1F50-4CCA-9DFD-0B551C5AD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327" y="1267478"/>
            <a:ext cx="7694612" cy="4530725"/>
          </a:xfrm>
        </p:spPr>
        <p:txBody>
          <a:bodyPr/>
          <a:lstStyle/>
          <a:p>
            <a:r>
              <a:rPr lang="en-US" altLang="en-US" dirty="0"/>
              <a:t>Like UNIX, Linux informs processes that an event has occurred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signals</a:t>
            </a:r>
          </a:p>
          <a:p>
            <a:r>
              <a:rPr lang="en-US" altLang="en-US" dirty="0"/>
              <a:t>There is a limited number of signals, and they cannot carry information:  Only the fact that a signal occurred is available to a process</a:t>
            </a:r>
          </a:p>
          <a:p>
            <a:r>
              <a:rPr lang="en-US" altLang="en-US" dirty="0"/>
              <a:t>The Linux kernel does not use signals to communicate with processes with are running in kernel mode, rather, communication within the kernel is accomplished via scheduling states and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wait_queue</a:t>
            </a:r>
            <a:r>
              <a:rPr lang="en-US" altLang="en-US" dirty="0"/>
              <a:t> structures</a:t>
            </a:r>
          </a:p>
          <a:p>
            <a:r>
              <a:rPr lang="en-US" altLang="en-US" dirty="0"/>
              <a:t>Also implements System V Unix semaphores</a:t>
            </a:r>
          </a:p>
          <a:p>
            <a:pPr lvl="1"/>
            <a:r>
              <a:rPr lang="en-US" altLang="en-US" dirty="0"/>
              <a:t>Process can wait for a signal or a semaphore</a:t>
            </a:r>
          </a:p>
          <a:p>
            <a:pPr lvl="1"/>
            <a:r>
              <a:rPr lang="en-US" altLang="en-US" dirty="0"/>
              <a:t>Semaphores scale better</a:t>
            </a:r>
          </a:p>
          <a:p>
            <a:pPr lvl="1"/>
            <a:r>
              <a:rPr lang="en-US" altLang="en-US" dirty="0"/>
              <a:t>Operations on multiple semaphores can be atomic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C081891-D396-4ED8-81E7-28836361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425" y="24094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/>
              <a:t>Passing Data Between Processes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B087FC2-5344-4563-B5DB-6965FE8D5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119" y="1270812"/>
            <a:ext cx="7713662" cy="45307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</a:t>
            </a:r>
            <a:r>
              <a:rPr lang="en-US" altLang="en-US" dirty="0"/>
              <a:t> mechanism allows a child process to inherit a communication channel to its parent, data written to one end of the pipe can be read a the other</a:t>
            </a:r>
          </a:p>
          <a:p>
            <a:r>
              <a:rPr lang="en-US" altLang="en-US" dirty="0"/>
              <a:t>Shared memory offers an extremely fast way of communicating; any data written by one process to a shared memory region can be read immediately by any other process that has mapped that region into its address space</a:t>
            </a:r>
          </a:p>
          <a:p>
            <a:r>
              <a:rPr lang="en-US" altLang="en-US" dirty="0"/>
              <a:t>To obtain synchronization, however, shared memory must be used in conjunction with another Interprocess-communication mechanism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C79BB5-D1E3-41E2-953A-11D9CAF7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2.0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3E5D028-23A2-4C05-840B-CB4988C26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469" y="1218654"/>
            <a:ext cx="7710033" cy="505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Released in June 1996,  2.0 added two major new capabilities: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for multiple architectures, including a fully 64-bit native Alpha port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for multiprocessor architectures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Other new features included: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Improved memory-management code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Improved TCP/IP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for internal kernel threads, for handling dependencies between loadable modules, and for automatic loading of modules on demand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Standardized configuration interface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Available for Motorola 68000-series processors, Sun Sparc systems, and for PC and PowerMac systems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2.4 and 2.6 increased SMP support, added journaling file system, preemptive kernel, 64-bit memory support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3.0 released in 2011, 20</a:t>
            </a:r>
            <a:r>
              <a:rPr lang="en-US" altLang="en-US" baseline="30000" dirty="0"/>
              <a:t>th</a:t>
            </a:r>
            <a:r>
              <a:rPr lang="en-US" altLang="en-US" dirty="0"/>
              <a:t> anniversary of Linux, improved virtualization support, new page write-back facility, improved memory management, new Completely Fair Scheduler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243855F-A812-44F3-949B-9C0716B1A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470" y="240948"/>
            <a:ext cx="7907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Structure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F95F727-3FF4-4AC2-9A90-EF9559D6D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121" y="1272501"/>
            <a:ext cx="7852357" cy="4752975"/>
          </a:xfrm>
        </p:spPr>
        <p:txBody>
          <a:bodyPr/>
          <a:lstStyle/>
          <a:p>
            <a:r>
              <a:rPr lang="en-US" altLang="en-US" dirty="0"/>
              <a:t>Networking is a key area of functionality for Linux</a:t>
            </a:r>
          </a:p>
          <a:p>
            <a:pPr lvl="1"/>
            <a:r>
              <a:rPr lang="en-US" altLang="en-US" sz="1600" dirty="0"/>
              <a:t>It supports the standard Internet protocols for UNIX to UNIX communications</a:t>
            </a:r>
          </a:p>
          <a:p>
            <a:pPr lvl="1"/>
            <a:r>
              <a:rPr lang="en-US" altLang="en-US" sz="1600" dirty="0"/>
              <a:t>It also implements protocols native to non-UNIX operating systems, in particular, protocols used on PC networks, such as </a:t>
            </a:r>
            <a:r>
              <a:rPr lang="en-US" altLang="en-US" sz="1600" dirty="0" err="1"/>
              <a:t>Appletalk</a:t>
            </a:r>
            <a:r>
              <a:rPr lang="en-US" altLang="en-US" sz="1600" dirty="0"/>
              <a:t> and IPX</a:t>
            </a:r>
          </a:p>
          <a:p>
            <a:r>
              <a:rPr lang="en-US" altLang="en-US" dirty="0"/>
              <a:t>Internally, networking in the Linux kernel is implemented by three layers of software:</a:t>
            </a:r>
          </a:p>
          <a:p>
            <a:pPr lvl="1"/>
            <a:r>
              <a:rPr lang="en-US" altLang="en-US" sz="1600" dirty="0"/>
              <a:t>The socket interface</a:t>
            </a:r>
          </a:p>
          <a:p>
            <a:pPr lvl="1"/>
            <a:r>
              <a:rPr lang="en-US" altLang="en-US" sz="1600" dirty="0"/>
              <a:t>Protocol drivers</a:t>
            </a:r>
          </a:p>
          <a:p>
            <a:pPr lvl="1"/>
            <a:r>
              <a:rPr lang="en-US" altLang="en-US" sz="1600" dirty="0"/>
              <a:t>Network device drivers</a:t>
            </a:r>
          </a:p>
          <a:p>
            <a:r>
              <a:rPr lang="en-US" altLang="en-US" dirty="0"/>
              <a:t>Most important set of protocols in the Linux networking system is the internet protocol suite</a:t>
            </a:r>
          </a:p>
          <a:p>
            <a:pPr lvl="1"/>
            <a:r>
              <a:rPr lang="en-US" altLang="en-US" sz="1600" dirty="0"/>
              <a:t>It implements routing between different hosts anywhere on the network</a:t>
            </a:r>
          </a:p>
          <a:p>
            <a:pPr lvl="1"/>
            <a:r>
              <a:rPr lang="en-US" altLang="en-US" sz="1600" dirty="0"/>
              <a:t>On top of the routing protocol are built the UDP, TCP and ICMP protocols</a:t>
            </a:r>
          </a:p>
          <a:p>
            <a:r>
              <a:rPr lang="en-US" altLang="en-US" dirty="0"/>
              <a:t>Packets also pass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firewall management </a:t>
            </a:r>
            <a:r>
              <a:rPr lang="en-US" altLang="en-US" dirty="0"/>
              <a:t>for filtering based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firewall chains </a:t>
            </a:r>
            <a:r>
              <a:rPr lang="en-US" altLang="en-US" dirty="0"/>
              <a:t>of rules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89747A4-D33D-4F70-8C22-485491B1B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5" y="23381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4CC5499-5D7B-4723-AFA9-0CD4F8DD9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076" y="1272430"/>
            <a:ext cx="7716772" cy="45307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pluggable authentication modules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PAM</a:t>
            </a:r>
            <a:r>
              <a:rPr lang="en-US" altLang="en-US" i="1" dirty="0"/>
              <a:t>)</a:t>
            </a:r>
            <a:r>
              <a:rPr lang="en-US" altLang="en-US" dirty="0"/>
              <a:t> system is available under Linux</a:t>
            </a:r>
          </a:p>
          <a:p>
            <a:r>
              <a:rPr lang="en-US" altLang="en-US" dirty="0"/>
              <a:t>PAM is based on a shared library that can be used by any system component that needs to authenticate users</a:t>
            </a:r>
          </a:p>
          <a:p>
            <a:r>
              <a:rPr lang="en-US" altLang="en-US" dirty="0"/>
              <a:t>Access control under UNIX systems, including Linux, is performed through the use of unique numeric identifiers (</a:t>
            </a:r>
            <a:r>
              <a:rPr lang="en-US" altLang="en-US" b="1" dirty="0" err="1"/>
              <a:t>uid</a:t>
            </a:r>
            <a:r>
              <a:rPr lang="en-US" altLang="en-US" dirty="0"/>
              <a:t> and </a:t>
            </a:r>
            <a:r>
              <a:rPr lang="en-US" altLang="en-US" b="1" dirty="0" err="1"/>
              <a:t>gid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Access control is performed by assigning objects a </a:t>
            </a:r>
            <a:r>
              <a:rPr lang="en-US" altLang="en-US" i="1" dirty="0"/>
              <a:t>protections mask</a:t>
            </a:r>
            <a:r>
              <a:rPr lang="en-US" altLang="en-US" dirty="0"/>
              <a:t>, which specifies which access modes—read, write, or execute—are to be granted to processes with owner, group, or world access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C5AC41D-2848-4CC3-A494-2B0601BA8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94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CC96E50-3086-47B9-9CFA-54F93B93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9870" y="1272432"/>
            <a:ext cx="7681653" cy="4530725"/>
          </a:xfrm>
        </p:spPr>
        <p:txBody>
          <a:bodyPr/>
          <a:lstStyle/>
          <a:p>
            <a:r>
              <a:rPr lang="en-US" altLang="en-US" dirty="0"/>
              <a:t>Linux augments the standard UNIX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setuid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mechanism in two ways:</a:t>
            </a:r>
          </a:p>
          <a:p>
            <a:pPr lvl="1"/>
            <a:r>
              <a:rPr lang="en-US" altLang="en-US" dirty="0"/>
              <a:t>It implements the POSIX specification</a:t>
            </a:r>
            <a:r>
              <a:rPr lang="ja-JP" altLang="en-US" dirty="0"/>
              <a:t>’</a:t>
            </a:r>
            <a:r>
              <a:rPr lang="en-US" altLang="ja-JP" dirty="0"/>
              <a:t>s saved </a:t>
            </a:r>
            <a:r>
              <a:rPr lang="en-US" altLang="ja-JP" b="1" i="1" dirty="0"/>
              <a:t>user-id</a:t>
            </a:r>
            <a:r>
              <a:rPr lang="en-US" altLang="ja-JP" b="1" dirty="0"/>
              <a:t> </a:t>
            </a:r>
            <a:r>
              <a:rPr lang="en-US" altLang="ja-JP" dirty="0"/>
              <a:t>mechanism, which allows a process to repeatedly drop and reacquire its effective </a:t>
            </a:r>
            <a:r>
              <a:rPr lang="en-US" altLang="ja-JP" dirty="0" err="1"/>
              <a:t>uid</a:t>
            </a:r>
            <a:endParaRPr lang="en-US" altLang="ja-JP" dirty="0"/>
          </a:p>
          <a:p>
            <a:pPr lvl="1"/>
            <a:r>
              <a:rPr lang="en-US" altLang="en-US" dirty="0"/>
              <a:t>It has added a process characteristic that grants just a subset of the rights of the effective </a:t>
            </a:r>
            <a:r>
              <a:rPr lang="en-US" altLang="en-US" dirty="0" err="1"/>
              <a:t>uid</a:t>
            </a:r>
            <a:endParaRPr lang="en-US" altLang="en-US" dirty="0"/>
          </a:p>
          <a:p>
            <a:r>
              <a:rPr lang="en-US" altLang="en-US" dirty="0"/>
              <a:t>Linux provides another mechanism that allows a client to selectively pass access to a single file to some server process without granting it any other privileges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A18C8E7-ACB9-4946-9DE5-329727C604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5517B3-48F6-4C40-B145-95AA2BE25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System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39174C-8D29-429C-AB4D-0EB2BBD2B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7853"/>
            <a:ext cx="7700703" cy="5127625"/>
          </a:xfrm>
        </p:spPr>
        <p:txBody>
          <a:bodyPr/>
          <a:lstStyle/>
          <a:p>
            <a:r>
              <a:rPr lang="en-US" altLang="en-US" dirty="0"/>
              <a:t>Linux uses many tools developed as part of Berkeley</a:t>
            </a:r>
            <a:r>
              <a:rPr lang="ja-JP" altLang="en-US" dirty="0"/>
              <a:t>’</a:t>
            </a:r>
            <a:r>
              <a:rPr lang="en-US" altLang="ja-JP" dirty="0"/>
              <a:t>s BSD operating system, MIT</a:t>
            </a:r>
            <a:r>
              <a:rPr lang="ja-JP" altLang="en-US" dirty="0"/>
              <a:t>’</a:t>
            </a:r>
            <a:r>
              <a:rPr lang="en-US" altLang="ja-JP" dirty="0"/>
              <a:t>s X  Window System, and the Free Software Foundation's GNU project</a:t>
            </a:r>
            <a:endParaRPr lang="en-US" altLang="en-US" sz="800" dirty="0"/>
          </a:p>
          <a:p>
            <a:r>
              <a:rPr lang="en-US" altLang="en-US" dirty="0"/>
              <a:t>The main system libraries were started by the GNU project, with improvements provided by the Linux community</a:t>
            </a:r>
            <a:endParaRPr lang="en-US" altLang="en-US" sz="800" dirty="0"/>
          </a:p>
          <a:p>
            <a:r>
              <a:rPr lang="en-US" altLang="en-US" dirty="0"/>
              <a:t>Linux networking-administration tools were derived from 4.3BSD code; recent BSD derivatives such as Free BSD have borrowed code from Linux in return</a:t>
            </a:r>
            <a:endParaRPr lang="en-US" altLang="en-US" sz="800" dirty="0"/>
          </a:p>
          <a:p>
            <a:r>
              <a:rPr lang="en-US" altLang="en-US" dirty="0"/>
              <a:t>The Linux system is maintained by a loose network of developers collaborating over the Internet, with a small number of public ftp sites acting as de facto standard repositories</a:t>
            </a:r>
            <a:endParaRPr lang="en-US" altLang="en-US" sz="800" dirty="0"/>
          </a:p>
          <a:p>
            <a:r>
              <a:rPr lang="en-US" altLang="en-US" b="1" dirty="0"/>
              <a:t>File System Hierarchy Standard </a:t>
            </a:r>
            <a:r>
              <a:rPr lang="en-US" altLang="en-US" dirty="0"/>
              <a:t>document maintained by the Linux community to ensure compatibility across the various system components</a:t>
            </a:r>
          </a:p>
          <a:p>
            <a:pPr lvl="1"/>
            <a:r>
              <a:rPr lang="en-US" altLang="en-US" sz="1600" dirty="0"/>
              <a:t>Specifies overall layout of a standard Linux file system, determines under which directory names configuration files, libraries, system binaries, and run-time data files should be stored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754C7C7-E6FE-462A-86A5-A2C64253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06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Distributions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8CBB3CD-0056-4A34-8A53-2530FC929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7399"/>
            <a:ext cx="7700703" cy="4902200"/>
          </a:xfrm>
        </p:spPr>
        <p:txBody>
          <a:bodyPr/>
          <a:lstStyle/>
          <a:p>
            <a:r>
              <a:rPr lang="en-US" altLang="en-US" dirty="0"/>
              <a:t>Standard, precompiled sets of packages,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distributions</a:t>
            </a:r>
            <a:r>
              <a:rPr lang="en-US" altLang="en-US" dirty="0"/>
              <a:t>, include the basic Linux system, system installation and management utilities, and ready-to-install packages of common UNIX tools</a:t>
            </a:r>
          </a:p>
          <a:p>
            <a:r>
              <a:rPr lang="en-US" altLang="en-US" dirty="0"/>
              <a:t>The first distributions managed these packages by simply providing a means of unpacking all the files into the appropriate places; modern distributions include advanced package management</a:t>
            </a:r>
          </a:p>
          <a:p>
            <a:r>
              <a:rPr lang="en-US" altLang="en-US" dirty="0"/>
              <a:t>Early distributions included SLS and Slackware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Debian</a:t>
            </a:r>
            <a:r>
              <a:rPr lang="en-US" altLang="en-US" dirty="0"/>
              <a:t> are popular distributions from commercial and noncommercial sources, respectively, others include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Canonical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SuSE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The RPM Package file format permits compatibility among the various Linux distributions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473F94A-E4C1-44B2-9822-43291C9F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5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Linux Licensing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367A6E7-084B-45FA-A53E-73FED8065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7981"/>
            <a:ext cx="7728695" cy="4483100"/>
          </a:xfrm>
        </p:spPr>
        <p:txBody>
          <a:bodyPr/>
          <a:lstStyle/>
          <a:p>
            <a:r>
              <a:rPr lang="en-US" altLang="en-US" dirty="0"/>
              <a:t>The Linux kernel is distributed under the GNU General Public License (GPL), the terms of which are set out by the Free Software Foundation</a:t>
            </a:r>
          </a:p>
          <a:p>
            <a:pPr lvl="1"/>
            <a:r>
              <a:rPr lang="en-US" altLang="en-US" dirty="0"/>
              <a:t>Not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public domain</a:t>
            </a:r>
            <a:r>
              <a:rPr lang="en-US" altLang="en-US" dirty="0"/>
              <a:t>, in that not all rights are waived</a:t>
            </a:r>
          </a:p>
          <a:p>
            <a:r>
              <a:rPr lang="en-US" altLang="en-US" dirty="0"/>
              <a:t>Anyone using Linux, or creating their own derivative of Linux, may not make the derived product proprietary; software released under the GPL may not be redistributed as a binary-only product</a:t>
            </a:r>
          </a:p>
          <a:p>
            <a:pPr lvl="1"/>
            <a:r>
              <a:rPr lang="en-US" altLang="en-US" dirty="0"/>
              <a:t>Can sell distributions, but must offer the source code too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11388</TotalTime>
  <Words>5514</Words>
  <Application>Microsoft Office PowerPoint</Application>
  <PresentationFormat>On-screen Show (4:3)</PresentationFormat>
  <Paragraphs>447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20:   The Linux System</vt:lpstr>
      <vt:lpstr>Outline</vt:lpstr>
      <vt:lpstr>Objectives</vt:lpstr>
      <vt:lpstr>History</vt:lpstr>
      <vt:lpstr>The Linux Kernel</vt:lpstr>
      <vt:lpstr>Linux 2.0</vt:lpstr>
      <vt:lpstr>The Linux System</vt:lpstr>
      <vt:lpstr>Linux Distributions</vt:lpstr>
      <vt:lpstr>Linux Licensing</vt:lpstr>
      <vt:lpstr>Design Principles</vt:lpstr>
      <vt:lpstr>Components of a Linux System</vt:lpstr>
      <vt:lpstr>Components of a Linux System</vt:lpstr>
      <vt:lpstr>Components of a Linux System (Cont.)</vt:lpstr>
      <vt:lpstr>Kernel Modules</vt:lpstr>
      <vt:lpstr>Module Management</vt:lpstr>
      <vt:lpstr>Driver Registration</vt:lpstr>
      <vt:lpstr>Conflict Resolution</vt:lpstr>
      <vt:lpstr>Process Management</vt:lpstr>
      <vt:lpstr>Process Identity</vt:lpstr>
      <vt:lpstr>Process Environment</vt:lpstr>
      <vt:lpstr>Process Context</vt:lpstr>
      <vt:lpstr>Process Context (Cont.)</vt:lpstr>
      <vt:lpstr>Processes and Threads</vt:lpstr>
      <vt:lpstr>Scheduling</vt:lpstr>
      <vt:lpstr>CFS</vt:lpstr>
      <vt:lpstr>CFS (Cont.)</vt:lpstr>
      <vt:lpstr>Kernel Synchronization</vt:lpstr>
      <vt:lpstr>Kernel Synchronization (Cont.)</vt:lpstr>
      <vt:lpstr>Kernel Synchronization (Cont.)</vt:lpstr>
      <vt:lpstr>Interrupt Protection Levels</vt:lpstr>
      <vt:lpstr>Symmetric Multiprocessing</vt:lpstr>
      <vt:lpstr>Memory Management</vt:lpstr>
      <vt:lpstr>Managing Physical Memory</vt:lpstr>
      <vt:lpstr>Managing Physical Memory (Cont.)</vt:lpstr>
      <vt:lpstr>Splitting of Memory in a Buddy Heap</vt:lpstr>
      <vt:lpstr>Slab Allocator in Linux</vt:lpstr>
      <vt:lpstr>Virtual Memory</vt:lpstr>
      <vt:lpstr>Virtual Memory (Cont.)</vt:lpstr>
      <vt:lpstr>Virtual Memory (Cont.)</vt:lpstr>
      <vt:lpstr>Swapping and Paging</vt:lpstr>
      <vt:lpstr>Kernel Virtual Memory</vt:lpstr>
      <vt:lpstr>Executing and Loading User Programs</vt:lpstr>
      <vt:lpstr>Memory Layout for ELF Programs</vt:lpstr>
      <vt:lpstr>Static and Dynamic Linking</vt:lpstr>
      <vt:lpstr>Static and Dynamic Linking (Cont.)</vt:lpstr>
      <vt:lpstr>File Systems</vt:lpstr>
      <vt:lpstr>File Systems (Cont.)</vt:lpstr>
      <vt:lpstr>The Linux ext3 File System</vt:lpstr>
      <vt:lpstr>The Linux ext3 File System (Cont.)</vt:lpstr>
      <vt:lpstr>Ext2fs Block-Allocation Policies</vt:lpstr>
      <vt:lpstr>Journaling</vt:lpstr>
      <vt:lpstr>The Linux Proc File System</vt:lpstr>
      <vt:lpstr>Input and Output</vt:lpstr>
      <vt:lpstr>Block Devices</vt:lpstr>
      <vt:lpstr>Device-Driver Block Structure</vt:lpstr>
      <vt:lpstr>Character Devices</vt:lpstr>
      <vt:lpstr>Character Devices (Cont.)</vt:lpstr>
      <vt:lpstr>Interprocess Communication</vt:lpstr>
      <vt:lpstr>Passing Data Between Processes</vt:lpstr>
      <vt:lpstr>Network Structure</vt:lpstr>
      <vt:lpstr>Security</vt:lpstr>
      <vt:lpstr>Security (Cont.)</vt:lpstr>
      <vt:lpstr>End of Chapter 20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260</cp:revision>
  <cp:lastPrinted>2013-09-10T17:57:57Z</cp:lastPrinted>
  <dcterms:created xsi:type="dcterms:W3CDTF">2011-01-13T23:43:38Z</dcterms:created>
  <dcterms:modified xsi:type="dcterms:W3CDTF">2020-02-21T18:49:11Z</dcterms:modified>
</cp:coreProperties>
</file>