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Arimo Bold" panose="020B0604020202020204" charset="0"/>
      <p:regular r:id="rId23"/>
    </p:embeddedFont>
    <p:embeddedFont>
      <p:font typeface="Arimo Bold Italics" panose="020B0604020202020204" charset="0"/>
      <p:regular r:id="rId24"/>
    </p:embeddedFont>
    <p:embeddedFont>
      <p:font typeface="DM Sans" pitchFamily="2" charset="0"/>
      <p:regular r:id="rId25"/>
    </p:embeddedFont>
    <p:embeddedFont>
      <p:font typeface="DM Sans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22" autoAdjust="0"/>
  </p:normalViewPr>
  <p:slideViewPr>
    <p:cSldViewPr>
      <p:cViewPr varScale="1">
        <p:scale>
          <a:sx n="71" d="100"/>
          <a:sy n="71" d="100"/>
        </p:scale>
        <p:origin x="6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65" b="-6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2" b="-1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75742" y="3001658"/>
            <a:ext cx="10736516" cy="300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0"/>
              </a:lnSpc>
            </a:pPr>
            <a:r>
              <a:rPr lang="en-US" sz="5529" b="1" spc="54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PREDICTING CREDIT RISK DEFAULTERS USING RANDOM FOREST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35174" y="6467286"/>
            <a:ext cx="4214720" cy="50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354" b="1" spc="229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TUSHAR KHADANGLE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257863">
            <a:off x="9601612" y="8848678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4" b="-33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45" r="-24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8055"/>
            <a:ext cx="11287697" cy="6772561"/>
            <a:chOff x="0" y="0"/>
            <a:chExt cx="15050263" cy="90300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50263" cy="9030081"/>
            </a:xfrm>
            <a:custGeom>
              <a:avLst/>
              <a:gdLst/>
              <a:ahLst/>
              <a:cxnLst/>
              <a:rect l="l" t="t" r="r" b="b"/>
              <a:pathLst>
                <a:path w="15050263" h="9030081">
                  <a:moveTo>
                    <a:pt x="0" y="0"/>
                  </a:moveTo>
                  <a:lnTo>
                    <a:pt x="15050263" y="0"/>
                  </a:lnTo>
                  <a:lnTo>
                    <a:pt x="15050263" y="9030081"/>
                  </a:lnTo>
                  <a:lnTo>
                    <a:pt x="0" y="9030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6" r="-16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2532622" y="2876608"/>
            <a:ext cx="4726678" cy="475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070" b="1" spc="20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Marital Status:</a:t>
            </a:r>
          </a:p>
          <a:p>
            <a:pPr marL="565398" lvl="3" indent="-141349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Defaulters: More common among unmarried or divorced individuals, possibly due to single-income households or financial strain from divorce.</a:t>
            </a:r>
          </a:p>
          <a:p>
            <a:pPr marL="565366" lvl="3" indent="-141341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Non-Defaulters: Predominantly married, benefiting from dual incomes or structured financial planning.</a:t>
            </a:r>
          </a:p>
          <a:p>
            <a:pPr marL="565366" lvl="3" indent="-141341" algn="l">
              <a:lnSpc>
                <a:spcPts val="2856"/>
              </a:lnSpc>
            </a:pPr>
            <a:endParaRPr lang="en-US" sz="2070" spc="202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92226" y="848576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" r="-1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05744"/>
            <a:ext cx="16230600" cy="1866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1"/>
              </a:lnSpc>
            </a:pPr>
            <a:r>
              <a:rPr lang="en-US" sz="5008" b="1" spc="49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AVERAGE LOAN AMOUNT AND TERM FOR CUSTOMERS WHO DEFAULT</a:t>
            </a:r>
          </a:p>
        </p:txBody>
      </p:sp>
      <p:sp>
        <p:nvSpPr>
          <p:cNvPr id="4" name="Freeform 4"/>
          <p:cNvSpPr/>
          <p:nvPr/>
        </p:nvSpPr>
        <p:spPr>
          <a:xfrm>
            <a:off x="15145736" y="-981611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" r="-13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969729" y="2386790"/>
            <a:ext cx="11959827" cy="5098991"/>
            <a:chOff x="0" y="0"/>
            <a:chExt cx="15946436" cy="67986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46374" cy="6798691"/>
            </a:xfrm>
            <a:custGeom>
              <a:avLst/>
              <a:gdLst/>
              <a:ahLst/>
              <a:cxnLst/>
              <a:rect l="l" t="t" r="r" b="b"/>
              <a:pathLst>
                <a:path w="15946374" h="6798691">
                  <a:moveTo>
                    <a:pt x="0" y="0"/>
                  </a:moveTo>
                  <a:lnTo>
                    <a:pt x="15946374" y="0"/>
                  </a:lnTo>
                  <a:lnTo>
                    <a:pt x="15946374" y="6798691"/>
                  </a:lnTo>
                  <a:lnTo>
                    <a:pt x="0" y="6798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415" b="-415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983517" y="7761962"/>
            <a:ext cx="8160483" cy="1715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5"/>
              </a:lnSpc>
            </a:pPr>
            <a:r>
              <a:rPr lang="en-US" sz="1642" spc="16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Average Loan Amount:</a:t>
            </a:r>
          </a:p>
          <a:p>
            <a:pPr marL="448348" lvl="3" indent="-112087" algn="l">
              <a:lnSpc>
                <a:spcPts val="2265"/>
              </a:lnSpc>
              <a:buFont typeface="Arial"/>
              <a:buChar char="￭"/>
            </a:pPr>
            <a:r>
              <a:rPr lang="en-US" sz="1642" spc="16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Non-defaulters take higher loan amounts, indicating better financial stability.</a:t>
            </a:r>
          </a:p>
          <a:p>
            <a:pPr marL="448348" lvl="3" indent="-112087" algn="l">
              <a:lnSpc>
                <a:spcPts val="2265"/>
              </a:lnSpc>
              <a:buFont typeface="Arial"/>
              <a:buChar char="￭"/>
            </a:pPr>
            <a:r>
              <a:rPr lang="en-US" sz="1642" spc="16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Defaulters tend to take smaller loans, possibly reflecting financial stress.</a:t>
            </a:r>
          </a:p>
          <a:p>
            <a:pPr marL="448348" lvl="3" indent="-112087" algn="l">
              <a:lnSpc>
                <a:spcPts val="2265"/>
              </a:lnSpc>
            </a:pPr>
            <a:endParaRPr lang="en-US" sz="1642" spc="160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3326" y="7742912"/>
            <a:ext cx="8031032" cy="149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1702" spc="166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Average Loan Term:</a:t>
            </a:r>
          </a:p>
          <a:p>
            <a:pPr marL="464756" lvl="3" indent="-116189" algn="l">
              <a:lnSpc>
                <a:spcPts val="2349"/>
              </a:lnSpc>
              <a:buFont typeface="Arial"/>
              <a:buChar char="￭"/>
            </a:pPr>
            <a:r>
              <a:rPr lang="en-US" sz="1702" spc="166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The average loan term (~42 months) is similar for both groups, suggesting it has minimal impact on defaults.</a:t>
            </a:r>
          </a:p>
          <a:p>
            <a:pPr marL="464756" lvl="3" indent="-116189" algn="l">
              <a:lnSpc>
                <a:spcPts val="2349"/>
              </a:lnSpc>
              <a:buFont typeface="Arial"/>
              <a:buChar char="￭"/>
            </a:pPr>
            <a:r>
              <a:rPr lang="en-US" sz="1702" spc="166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Loan size plays a more critical role in predicting defaults.</a:t>
            </a:r>
          </a:p>
          <a:p>
            <a:pPr marL="464756" lvl="3" indent="-116189" algn="l">
              <a:lnSpc>
                <a:spcPts val="2349"/>
              </a:lnSpc>
            </a:pPr>
            <a:endParaRPr lang="en-US" sz="1702" spc="166">
              <a:solidFill>
                <a:srgbClr val="F5FF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45736" y="-981611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" r="-1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92226" y="848576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" r="-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00100"/>
            <a:ext cx="14117036" cy="186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3"/>
              </a:lnSpc>
            </a:pPr>
            <a:r>
              <a:rPr lang="en-US" sz="5009" b="1" spc="48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TRANSACTION AND BALANCE ANALYSIS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98920" y="3218305"/>
            <a:ext cx="10919840" cy="5432679"/>
            <a:chOff x="0" y="0"/>
            <a:chExt cx="14559787" cy="72435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559787" cy="7243572"/>
            </a:xfrm>
            <a:custGeom>
              <a:avLst/>
              <a:gdLst/>
              <a:ahLst/>
              <a:cxnLst/>
              <a:rect l="l" t="t" r="r" b="b"/>
              <a:pathLst>
                <a:path w="14559787" h="7243572">
                  <a:moveTo>
                    <a:pt x="0" y="0"/>
                  </a:moveTo>
                  <a:lnTo>
                    <a:pt x="14559787" y="0"/>
                  </a:lnTo>
                  <a:lnTo>
                    <a:pt x="14559787" y="7243572"/>
                  </a:lnTo>
                  <a:lnTo>
                    <a:pt x="0" y="72435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r="-1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1957520" y="3410779"/>
            <a:ext cx="5301780" cy="541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8"/>
              </a:lnSpc>
            </a:pPr>
            <a:r>
              <a:rPr lang="en-US" sz="2788" b="1" spc="273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Transaction Count:</a:t>
            </a:r>
          </a:p>
          <a:p>
            <a:pPr marL="761295" lvl="3" indent="-190324" algn="l">
              <a:lnSpc>
                <a:spcPts val="3848"/>
              </a:lnSpc>
              <a:buFont typeface="Arial"/>
              <a:buChar char="￭"/>
            </a:pPr>
            <a:r>
              <a:rPr lang="en-US" sz="2788" spc="27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Defaulters tend to have lower transaction counts than non-defaulters.</a:t>
            </a:r>
          </a:p>
          <a:p>
            <a:pPr marL="761295" lvl="3" indent="-190324" algn="l">
              <a:lnSpc>
                <a:spcPts val="3848"/>
              </a:lnSpc>
              <a:buFont typeface="Arial"/>
              <a:buChar char="￭"/>
            </a:pPr>
            <a:r>
              <a:rPr lang="en-US" sz="2788" spc="27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Indicates that lower transaction activity may be linked to a higher chance of default.</a:t>
            </a:r>
          </a:p>
          <a:p>
            <a:pPr marL="761295" lvl="3" indent="-190324" algn="l">
              <a:lnSpc>
                <a:spcPts val="3848"/>
              </a:lnSpc>
            </a:pPr>
            <a:endParaRPr lang="en-US" sz="2788" spc="273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67629"/>
            <a:ext cx="11301222" cy="5551742"/>
            <a:chOff x="0" y="0"/>
            <a:chExt cx="15068296" cy="74023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68296" cy="7402322"/>
            </a:xfrm>
            <a:custGeom>
              <a:avLst/>
              <a:gdLst/>
              <a:ahLst/>
              <a:cxnLst/>
              <a:rect l="l" t="t" r="r" b="b"/>
              <a:pathLst>
                <a:path w="15068296" h="7402322">
                  <a:moveTo>
                    <a:pt x="0" y="0"/>
                  </a:moveTo>
                  <a:lnTo>
                    <a:pt x="15068296" y="0"/>
                  </a:lnTo>
                  <a:lnTo>
                    <a:pt x="15068296" y="7402322"/>
                  </a:lnTo>
                  <a:lnTo>
                    <a:pt x="0" y="740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42" b="-42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2649200" y="2367629"/>
            <a:ext cx="4878581" cy="5898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8"/>
              </a:lnSpc>
            </a:pPr>
            <a:r>
              <a:rPr lang="en-US" sz="2788" b="1" spc="273" dirty="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Account Balance:</a:t>
            </a:r>
          </a:p>
          <a:p>
            <a:pPr marL="761295" lvl="3" indent="-190324" algn="l">
              <a:lnSpc>
                <a:spcPts val="3848"/>
              </a:lnSpc>
              <a:buFont typeface="Arial"/>
              <a:buChar char="￭"/>
            </a:pPr>
            <a:r>
              <a:rPr lang="en-US" sz="2788" spc="273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Defaulters generally have lower account balances than non-defaulters.</a:t>
            </a:r>
          </a:p>
          <a:p>
            <a:pPr marL="761263" lvl="3" indent="-190316" algn="l">
              <a:lnSpc>
                <a:spcPts val="3848"/>
              </a:lnSpc>
              <a:buFont typeface="Arial"/>
              <a:buChar char="￭"/>
            </a:pPr>
            <a:r>
              <a:rPr lang="en-US" sz="2788" spc="273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Higher account balances may reflect better financial stability, reducing the likelihood of loan default.</a:t>
            </a:r>
          </a:p>
        </p:txBody>
      </p:sp>
      <p:sp>
        <p:nvSpPr>
          <p:cNvPr id="5" name="Freeform 5"/>
          <p:cNvSpPr/>
          <p:nvPr/>
        </p:nvSpPr>
        <p:spPr>
          <a:xfrm>
            <a:off x="15666214" y="-993857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3" r="-13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9966668" y="8475189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34" b="-33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4395" y="363082"/>
            <a:ext cx="15859856" cy="14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08"/>
              </a:lnSpc>
            </a:pPr>
            <a:r>
              <a:rPr lang="en-US" sz="7469" b="1" spc="73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BEHAVIOURIAL 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465492"/>
            <a:ext cx="9929622" cy="5957793"/>
            <a:chOff x="0" y="0"/>
            <a:chExt cx="13239496" cy="79437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39496" cy="7943723"/>
            </a:xfrm>
            <a:custGeom>
              <a:avLst/>
              <a:gdLst/>
              <a:ahLst/>
              <a:cxnLst/>
              <a:rect l="l" t="t" r="r" b="b"/>
              <a:pathLst>
                <a:path w="13239496" h="7943723">
                  <a:moveTo>
                    <a:pt x="0" y="0"/>
                  </a:moveTo>
                  <a:lnTo>
                    <a:pt x="13239496" y="0"/>
                  </a:lnTo>
                  <a:lnTo>
                    <a:pt x="13239496" y="7943723"/>
                  </a:lnTo>
                  <a:lnTo>
                    <a:pt x="0" y="7943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1" r="-5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1527147" y="2839987"/>
            <a:ext cx="5732153" cy="445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74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 Group:</a:t>
            </a:r>
          </a:p>
          <a:p>
            <a:pPr marL="749278" lvl="3" indent="-187319" algn="l">
              <a:lnSpc>
                <a:spcPts val="3841"/>
              </a:lnSpc>
              <a:buFont typeface="Arial"/>
              <a:buChar char="￭"/>
            </a:pPr>
            <a:r>
              <a:rPr lang="en-US" sz="27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Younger individuals face higher default rates due to limited financial history and lower income levels.</a:t>
            </a:r>
          </a:p>
          <a:p>
            <a:pPr marL="749278" lvl="3" indent="-187319" algn="l">
              <a:lnSpc>
                <a:spcPts val="3841"/>
              </a:lnSpc>
              <a:buFont typeface="Arial"/>
              <a:buChar char="￭"/>
            </a:pPr>
            <a:r>
              <a:rPr lang="en-US" sz="27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Older age groups are generally more financially stable, with lower default rates.</a:t>
            </a:r>
          </a:p>
          <a:p>
            <a:pPr marL="749278" lvl="3" indent="-187319" algn="l">
              <a:lnSpc>
                <a:spcPts val="3841"/>
              </a:lnSpc>
            </a:pPr>
            <a:endParaRPr lang="en-US" sz="274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3749452" y="9329353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34" b="-33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90926" y="1354069"/>
            <a:ext cx="11008519" cy="7303294"/>
            <a:chOff x="0" y="0"/>
            <a:chExt cx="14678025" cy="9737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678025" cy="9737725"/>
            </a:xfrm>
            <a:custGeom>
              <a:avLst/>
              <a:gdLst/>
              <a:ahLst/>
              <a:cxnLst/>
              <a:rect l="l" t="t" r="r" b="b"/>
              <a:pathLst>
                <a:path w="14678025" h="9737725">
                  <a:moveTo>
                    <a:pt x="0" y="0"/>
                  </a:moveTo>
                  <a:lnTo>
                    <a:pt x="14678025" y="0"/>
                  </a:lnTo>
                  <a:lnTo>
                    <a:pt x="14678025" y="9737725"/>
                  </a:lnTo>
                  <a:lnTo>
                    <a:pt x="0" y="9737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91" r="-39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296931" y="2839987"/>
            <a:ext cx="4962369" cy="445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74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Income and Loan amount :</a:t>
            </a:r>
          </a:p>
          <a:p>
            <a:pPr marL="749278" lvl="3" indent="-187319" algn="l">
              <a:lnSpc>
                <a:spcPts val="3841"/>
              </a:lnSpc>
              <a:buFont typeface="Arial"/>
              <a:buChar char="￭"/>
            </a:pPr>
            <a:r>
              <a:rPr lang="en-US" sz="27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Individuals with lower incomes are more likely to default.</a:t>
            </a:r>
          </a:p>
          <a:p>
            <a:pPr marL="749278" lvl="3" indent="-187319" algn="l">
              <a:lnSpc>
                <a:spcPts val="3841"/>
              </a:lnSpc>
              <a:buFont typeface="Arial"/>
              <a:buChar char="￭"/>
            </a:pPr>
            <a:r>
              <a:rPr lang="en-US" sz="27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default risk is observed when loan amounts are significant relative to income.</a:t>
            </a:r>
          </a:p>
          <a:p>
            <a:pPr marL="749278" lvl="3" indent="-187319" algn="l">
              <a:lnSpc>
                <a:spcPts val="3841"/>
              </a:lnSpc>
            </a:pPr>
            <a:endParaRPr lang="en-US" sz="274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12504118" y="8975762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334" b="-33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1162050"/>
            <a:ext cx="14106344" cy="999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3"/>
              </a:lnSpc>
            </a:pPr>
            <a:r>
              <a:rPr lang="en-US" sz="7469" b="1" spc="73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DATA UNDERSTANDING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498995"/>
            <a:ext cx="10518960" cy="6298241"/>
            <a:chOff x="0" y="0"/>
            <a:chExt cx="14025281" cy="83976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25245" cy="8397621"/>
            </a:xfrm>
            <a:custGeom>
              <a:avLst/>
              <a:gdLst/>
              <a:ahLst/>
              <a:cxnLst/>
              <a:rect l="l" t="t" r="r" b="b"/>
              <a:pathLst>
                <a:path w="14025245" h="8397621">
                  <a:moveTo>
                    <a:pt x="0" y="0"/>
                  </a:moveTo>
                  <a:lnTo>
                    <a:pt x="14025245" y="0"/>
                  </a:lnTo>
                  <a:lnTo>
                    <a:pt x="14025245" y="8397621"/>
                  </a:lnTo>
                  <a:lnTo>
                    <a:pt x="0" y="83976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3" r="-1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1889842" y="2403745"/>
            <a:ext cx="5369458" cy="674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3817" lvl="3" indent="-153454" algn="l">
              <a:lnSpc>
                <a:spcPts val="3102"/>
              </a:lnSpc>
              <a:buFont typeface="Arial"/>
              <a:buChar char="￭"/>
            </a:pPr>
            <a:r>
              <a:rPr lang="en-US" sz="2248" b="1" spc="22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Segment 1 (High):</a:t>
            </a:r>
            <a:r>
              <a:rPr lang="en-US" sz="2248" spc="22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475 customers, avg. balance $18,417.54 → Wealth management, premium services.</a:t>
            </a:r>
          </a:p>
          <a:p>
            <a:pPr marL="613817" lvl="3" indent="-153454">
              <a:lnSpc>
                <a:spcPts val="3102"/>
              </a:lnSpc>
              <a:buFont typeface="Arial"/>
              <a:buChar char="￭"/>
            </a:pPr>
            <a:r>
              <a:rPr lang="en-US" sz="2248" b="1" spc="22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Segment 2 (Upper-Middle):</a:t>
            </a:r>
            <a:r>
              <a:rPr lang="en-US" sz="2248" spc="22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906 customers, avg. balance $11,484.24 → Premium savings plans, auto loans.</a:t>
            </a:r>
          </a:p>
          <a:p>
            <a:pPr marL="613817" lvl="3" indent="-153454">
              <a:lnSpc>
                <a:spcPts val="3102"/>
              </a:lnSpc>
              <a:buFont typeface="Arial"/>
              <a:buChar char="￭"/>
            </a:pPr>
            <a:r>
              <a:rPr lang="en-US" sz="2248" b="1" spc="22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Segment 3 (Moderate):</a:t>
            </a:r>
            <a:r>
              <a:rPr lang="en-US" sz="2248" spc="22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1,848 customers, avg. balance $6,465.39 → Mid-tier loans or credit cards.</a:t>
            </a:r>
          </a:p>
          <a:p>
            <a:pPr marL="613817" lvl="3" indent="-153454" algn="l">
              <a:lnSpc>
                <a:spcPts val="3102"/>
              </a:lnSpc>
              <a:buFont typeface="Arial"/>
              <a:buChar char="￭"/>
            </a:pPr>
            <a:r>
              <a:rPr lang="en-US" sz="2248" b="1" spc="22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Segment 4 (Low):</a:t>
            </a:r>
            <a:r>
              <a:rPr lang="en-US" sz="2248" spc="22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1,771 customers, avg. balance $2,587.65 → Microloans, financial education.</a:t>
            </a:r>
          </a:p>
        </p:txBody>
      </p:sp>
      <p:sp>
        <p:nvSpPr>
          <p:cNvPr id="7" name="Freeform 7"/>
          <p:cNvSpPr/>
          <p:nvPr/>
        </p:nvSpPr>
        <p:spPr>
          <a:xfrm rot="-10799999">
            <a:off x="-3271241" y="-6678395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" r="-1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99999">
            <a:off x="-3271241" y="-6678395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r="-1"/>
            </a:stretch>
          </a:blipFill>
        </p:spPr>
      </p:sp>
      <p:sp>
        <p:nvSpPr>
          <p:cNvPr id="3" name="Freeform 3"/>
          <p:cNvSpPr/>
          <p:nvPr/>
        </p:nvSpPr>
        <p:spPr>
          <a:xfrm rot="2035253">
            <a:off x="15634631" y="495101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r="-1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1659877" cy="4393652"/>
            <a:chOff x="0" y="0"/>
            <a:chExt cx="15546503" cy="58582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46451" cy="5858256"/>
            </a:xfrm>
            <a:custGeom>
              <a:avLst/>
              <a:gdLst/>
              <a:ahLst/>
              <a:cxnLst/>
              <a:rect l="l" t="t" r="r" b="b"/>
              <a:pathLst>
                <a:path w="15546451" h="5858256">
                  <a:moveTo>
                    <a:pt x="0" y="0"/>
                  </a:moveTo>
                  <a:lnTo>
                    <a:pt x="15546451" y="0"/>
                  </a:lnTo>
                  <a:lnTo>
                    <a:pt x="15546451" y="5858256"/>
                  </a:lnTo>
                  <a:lnTo>
                    <a:pt x="0" y="5858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68" r="-568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2688615" y="952500"/>
            <a:ext cx="4678521" cy="4908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801" lvl="3" indent="-160700" algn="l">
              <a:lnSpc>
                <a:spcPts val="3248"/>
              </a:lnSpc>
              <a:buFont typeface="Arial"/>
              <a:buChar char="￭"/>
            </a:pPr>
            <a:r>
              <a:rPr lang="en-US" sz="2354" spc="22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Credit Score:</a:t>
            </a:r>
          </a:p>
          <a:p>
            <a:pPr marL="1005331" lvl="4" indent="-201066" algn="l">
              <a:lnSpc>
                <a:spcPts val="3248"/>
              </a:lnSpc>
              <a:buFont typeface="Arial"/>
              <a:buChar char="•"/>
            </a:pPr>
            <a:r>
              <a:rPr lang="en-US" sz="2354" spc="22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important feature for predicting credit default risk.</a:t>
            </a:r>
          </a:p>
          <a:p>
            <a:pPr marL="1005331" lvl="4" indent="-201066" algn="l">
              <a:lnSpc>
                <a:spcPts val="3248"/>
              </a:lnSpc>
              <a:buFont typeface="Arial"/>
              <a:buChar char="•"/>
            </a:pPr>
            <a:r>
              <a:rPr lang="en-US" sz="2354" spc="22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Reflects financial health and creditworthiness.</a:t>
            </a:r>
          </a:p>
          <a:p>
            <a:pPr marL="1005179" lvl="4" indent="-201036" algn="l">
              <a:lnSpc>
                <a:spcPts val="3246"/>
              </a:lnSpc>
              <a:buFont typeface="Arial"/>
              <a:buChar char="•"/>
            </a:pPr>
            <a:r>
              <a:rPr lang="en-US" sz="2354" spc="22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credit score = lower default risk.</a:t>
            </a:r>
          </a:p>
          <a:p>
            <a:pPr marL="1005179" lvl="4" indent="-201036" algn="l">
              <a:lnSpc>
                <a:spcPts val="3246"/>
              </a:lnSpc>
            </a:pPr>
            <a:endParaRPr lang="en-US" sz="2354" spc="227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05179" lvl="4" indent="-201036" algn="l">
              <a:lnSpc>
                <a:spcPts val="3248"/>
              </a:lnSpc>
            </a:pPr>
            <a:endParaRPr lang="en-US" sz="2354" spc="227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05331" lvl="4" indent="-201066" algn="l">
              <a:lnSpc>
                <a:spcPts val="3248"/>
              </a:lnSpc>
            </a:pPr>
            <a:endParaRPr lang="en-US" sz="2354" spc="22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739179"/>
            <a:ext cx="5002794" cy="322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016" lvl="3" indent="-157004" algn="l">
              <a:lnSpc>
                <a:spcPts val="3173"/>
              </a:lnSpc>
              <a:buFont typeface="Arial"/>
              <a:buChar char="￭"/>
            </a:pPr>
            <a:r>
              <a:rPr lang="en-US" sz="2300" spc="2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Transaction Count:</a:t>
            </a:r>
          </a:p>
          <a:p>
            <a:pPr marL="982190" lvl="4" indent="-196438" algn="l">
              <a:lnSpc>
                <a:spcPts val="3173"/>
              </a:lnSpc>
              <a:buFont typeface="Arial"/>
              <a:buChar char="•"/>
            </a:pPr>
            <a:r>
              <a:rPr lang="en-US" sz="2300" spc="2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Reflects customer engagement with financial products.</a:t>
            </a:r>
          </a:p>
          <a:p>
            <a:pPr marL="982041" lvl="4" indent="-196408" algn="l">
              <a:lnSpc>
                <a:spcPts val="3173"/>
              </a:lnSpc>
              <a:buFont typeface="Arial"/>
              <a:buChar char="•"/>
            </a:pPr>
            <a:r>
              <a:rPr lang="en-US" sz="2300" spc="2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transaction activity is linked with lower default risk.</a:t>
            </a:r>
          </a:p>
          <a:p>
            <a:pPr marL="982041" lvl="4" indent="-196408" algn="l">
              <a:lnSpc>
                <a:spcPts val="3173"/>
              </a:lnSpc>
            </a:pPr>
            <a:endParaRPr lang="en-US" sz="2300" spc="22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58657" y="5739179"/>
            <a:ext cx="5582343" cy="3215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055" lvl="3" indent="-156764" algn="l">
              <a:lnSpc>
                <a:spcPts val="3169"/>
              </a:lnSpc>
              <a:buFont typeface="Arial"/>
              <a:buChar char="￭"/>
            </a:pPr>
            <a:r>
              <a:rPr lang="en-US" sz="2296" spc="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Balance Segment:</a:t>
            </a:r>
          </a:p>
          <a:p>
            <a:pPr marL="980744" lvl="4" indent="-196149" algn="l">
              <a:lnSpc>
                <a:spcPts val="3169"/>
              </a:lnSpc>
              <a:buFont typeface="Arial"/>
              <a:buChar char="•"/>
            </a:pPr>
            <a:r>
              <a:rPr lang="en-US" sz="2296" spc="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Further refines prediction by segmenting customers based on account balance.</a:t>
            </a:r>
          </a:p>
          <a:p>
            <a:pPr marL="980744" lvl="4" indent="-196149" algn="l">
              <a:lnSpc>
                <a:spcPts val="3169"/>
              </a:lnSpc>
              <a:buFont typeface="Arial"/>
              <a:buChar char="•"/>
            </a:pPr>
            <a:r>
              <a:rPr lang="en-US" sz="2296" spc="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Customers with higher balances are less likely to default.</a:t>
            </a:r>
          </a:p>
          <a:p>
            <a:pPr marL="980744" lvl="4" indent="-196149" algn="l">
              <a:lnSpc>
                <a:spcPts val="3169"/>
              </a:lnSpc>
            </a:pPr>
            <a:endParaRPr lang="en-US" sz="2296" spc="22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D5DD3B-6805-1575-F77D-F28D606C9788}"/>
              </a:ext>
            </a:extLst>
          </p:cNvPr>
          <p:cNvSpPr txBox="1"/>
          <p:nvPr/>
        </p:nvSpPr>
        <p:spPr>
          <a:xfrm>
            <a:off x="12688538" y="5682218"/>
            <a:ext cx="4561317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801" lvl="3" indent="-160700" algn="l">
              <a:lnSpc>
                <a:spcPts val="3248"/>
              </a:lnSpc>
              <a:buFont typeface="Arial"/>
              <a:buChar char="￭"/>
            </a:pPr>
            <a:r>
              <a:rPr lang="en-US" sz="2354" spc="22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Account Balance:</a:t>
            </a:r>
          </a:p>
          <a:p>
            <a:pPr marL="1005331" lvl="4" indent="-201066" algn="l">
              <a:lnSpc>
                <a:spcPts val="3248"/>
              </a:lnSpc>
              <a:buFont typeface="Arial"/>
              <a:buChar char="•"/>
            </a:pPr>
            <a:r>
              <a:rPr lang="en-US" sz="2354" spc="22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indicator of financial stability.</a:t>
            </a:r>
          </a:p>
          <a:p>
            <a:pPr marL="1005331" lvl="4" indent="-201066" algn="l">
              <a:lnSpc>
                <a:spcPts val="3248"/>
              </a:lnSpc>
              <a:buFont typeface="Arial"/>
              <a:buChar char="•"/>
            </a:pPr>
            <a:r>
              <a:rPr lang="en-US" sz="2354" spc="22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balances suggest better ability to manage debt, reducing default risk.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9050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-106587" y="-1237789"/>
            <a:ext cx="18288000" cy="3158430"/>
          </a:xfrm>
          <a:custGeom>
            <a:avLst/>
            <a:gdLst/>
            <a:ahLst/>
            <a:cxnLst/>
            <a:rect l="l" t="t" r="r" b="b"/>
            <a:pathLst>
              <a:path w="18288000" h="3158430">
                <a:moveTo>
                  <a:pt x="0" y="0"/>
                </a:moveTo>
                <a:lnTo>
                  <a:pt x="18288000" y="0"/>
                </a:lnTo>
                <a:lnTo>
                  <a:pt x="18288000" y="3158430"/>
                </a:lnTo>
                <a:lnTo>
                  <a:pt x="0" y="3158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61" b="-6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85356" y="-526233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" b="-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821656" y="-4797179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8" r="-28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8600" y="2677796"/>
            <a:ext cx="8391716" cy="5457634"/>
            <a:chOff x="0" y="0"/>
            <a:chExt cx="11188954" cy="72768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88954" cy="7276846"/>
            </a:xfrm>
            <a:custGeom>
              <a:avLst/>
              <a:gdLst/>
              <a:ahLst/>
              <a:cxnLst/>
              <a:rect l="l" t="t" r="r" b="b"/>
              <a:pathLst>
                <a:path w="11188954" h="7276846">
                  <a:moveTo>
                    <a:pt x="0" y="0"/>
                  </a:moveTo>
                  <a:lnTo>
                    <a:pt x="11188954" y="0"/>
                  </a:lnTo>
                  <a:lnTo>
                    <a:pt x="11188954" y="7276846"/>
                  </a:lnTo>
                  <a:lnTo>
                    <a:pt x="0" y="7276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8943478" y="2620646"/>
            <a:ext cx="4580800" cy="4535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81"/>
              </a:lnSpc>
            </a:pPr>
            <a:r>
              <a:rPr lang="en-US" sz="1871" b="1" spc="183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Ensemble Learning:</a:t>
            </a:r>
          </a:p>
          <a:p>
            <a:pPr algn="l">
              <a:lnSpc>
                <a:spcPts val="2581"/>
              </a:lnSpc>
            </a:pPr>
            <a:r>
              <a:rPr lang="en-US" sz="1871" spc="18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 uses ensemble learning, combining multiple decision trees to improve model accuracy and reduce overfitting.</a:t>
            </a:r>
          </a:p>
          <a:p>
            <a:pPr algn="l">
              <a:lnSpc>
                <a:spcPts val="2581"/>
              </a:lnSpc>
            </a:pPr>
            <a:endParaRPr lang="en-US" sz="1871" spc="18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581"/>
              </a:lnSpc>
            </a:pPr>
            <a:endParaRPr lang="en-US" sz="1871" spc="18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581"/>
              </a:lnSpc>
            </a:pPr>
            <a:r>
              <a:rPr lang="en-US" sz="1871" b="1" spc="183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Decision Trees:</a:t>
            </a:r>
          </a:p>
          <a:p>
            <a:pPr algn="l">
              <a:lnSpc>
                <a:spcPts val="2581"/>
              </a:lnSpc>
            </a:pPr>
            <a:r>
              <a:rPr lang="en-US" sz="1871" spc="18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 builds multiple decision trees on random subsets of data, ensuring diverse decision boundaries and robust predictions.</a:t>
            </a:r>
          </a:p>
          <a:p>
            <a:pPr algn="l">
              <a:lnSpc>
                <a:spcPts val="2581"/>
              </a:lnSpc>
            </a:pPr>
            <a:endParaRPr lang="en-US" sz="1871" spc="18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943478" y="7415316"/>
            <a:ext cx="4208294" cy="287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2"/>
              </a:lnSpc>
            </a:pPr>
            <a:r>
              <a:rPr lang="en-US" sz="1813" b="1" spc="177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Prediction Averaging:</a:t>
            </a:r>
          </a:p>
          <a:p>
            <a:pPr algn="l">
              <a:lnSpc>
                <a:spcPts val="2502"/>
              </a:lnSpc>
            </a:pPr>
            <a:r>
              <a:rPr lang="en-US" sz="1813" spc="1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model makes predictions by averaging the outputs of all decision trees, improving accuracy and stability compared to individual decision trees.</a:t>
            </a:r>
          </a:p>
          <a:p>
            <a:pPr algn="l">
              <a:lnSpc>
                <a:spcPts val="2502"/>
              </a:lnSpc>
            </a:pPr>
            <a:endParaRPr lang="en-US" sz="1813" spc="177" dirty="0">
              <a:solidFill>
                <a:srgbClr val="000000"/>
              </a:solidFill>
              <a:latin typeface="DM Sans"/>
              <a:ea typeface="Arimo Bold"/>
              <a:cs typeface="Arimo Bold"/>
              <a:sym typeface="DM Sans"/>
            </a:endParaRPr>
          </a:p>
          <a:p>
            <a:pPr algn="l">
              <a:lnSpc>
                <a:spcPts val="2502"/>
              </a:lnSpc>
            </a:pPr>
            <a:endParaRPr lang="en-US" sz="1813" spc="177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5598" y="179501"/>
            <a:ext cx="17378318" cy="137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b="1" spc="78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PREDICTIVE MODELLING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5FD49-01A2-655C-055D-7DD3D41DF043}"/>
              </a:ext>
            </a:extLst>
          </p:cNvPr>
          <p:cNvSpPr txBox="1"/>
          <p:nvPr/>
        </p:nvSpPr>
        <p:spPr>
          <a:xfrm>
            <a:off x="14173200" y="2563961"/>
            <a:ext cx="3886200" cy="261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2"/>
              </a:lnSpc>
            </a:pPr>
            <a:r>
              <a:rPr lang="en-US" sz="1800" b="1" spc="177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Handling Overfitting:</a:t>
            </a:r>
          </a:p>
          <a:p>
            <a:pPr algn="l">
              <a:lnSpc>
                <a:spcPts val="2502"/>
              </a:lnSpc>
            </a:pPr>
            <a:r>
              <a:rPr lang="en-US" sz="1800" spc="1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 mitigates overfitting by aggregating predictions from multiple trees, making it more generalizable to unseen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-3783839" y="-4608055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8" r="-28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08667" y="288119"/>
            <a:ext cx="5763533" cy="5139659"/>
            <a:chOff x="0" y="0"/>
            <a:chExt cx="9475089" cy="79004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75089" cy="7900416"/>
            </a:xfrm>
            <a:custGeom>
              <a:avLst/>
              <a:gdLst/>
              <a:ahLst/>
              <a:cxnLst/>
              <a:rect l="l" t="t" r="r" b="b"/>
              <a:pathLst>
                <a:path w="9475089" h="7900416">
                  <a:moveTo>
                    <a:pt x="0" y="0"/>
                  </a:moveTo>
                  <a:lnTo>
                    <a:pt x="9475089" y="0"/>
                  </a:lnTo>
                  <a:lnTo>
                    <a:pt x="9475089" y="7900416"/>
                  </a:lnTo>
                  <a:lnTo>
                    <a:pt x="0" y="7900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6950653" y="288119"/>
            <a:ext cx="4297381" cy="612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9"/>
              </a:lnSpc>
            </a:pPr>
            <a:r>
              <a:rPr lang="en-US" sz="1985" b="1" spc="194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High Accuracy (99%):</a:t>
            </a:r>
          </a:p>
          <a:p>
            <a:pPr algn="l">
              <a:lnSpc>
                <a:spcPts val="2739"/>
              </a:lnSpc>
            </a:pPr>
            <a:r>
              <a:rPr lang="en-US" sz="1985" spc="19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Demonstrates the model’s ability to effectively predict both defaulters and non-defaulters.</a:t>
            </a:r>
          </a:p>
          <a:p>
            <a:pPr algn="l">
              <a:lnSpc>
                <a:spcPts val="2739"/>
              </a:lnSpc>
            </a:pPr>
            <a:endParaRPr lang="en-US" sz="1985" spc="19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739"/>
              </a:lnSpc>
            </a:pPr>
            <a:r>
              <a:rPr lang="en-US" sz="1985" b="1" spc="194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Generalization to Unseen Data:</a:t>
            </a:r>
          </a:p>
          <a:p>
            <a:pPr algn="l">
              <a:lnSpc>
                <a:spcPts val="2739"/>
              </a:lnSpc>
            </a:pPr>
            <a:r>
              <a:rPr lang="en-US" sz="1985" spc="19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Successfully predicted new customer profiles, showing the model is not overfitting.</a:t>
            </a:r>
          </a:p>
          <a:p>
            <a:pPr algn="l">
              <a:lnSpc>
                <a:spcPts val="2739"/>
              </a:lnSpc>
            </a:pPr>
            <a:endParaRPr lang="en-US" sz="1985" spc="19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739"/>
              </a:lnSpc>
            </a:pPr>
            <a:r>
              <a:rPr lang="en-US" sz="1985" b="1" spc="194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Identifying Key Patterns:</a:t>
            </a:r>
          </a:p>
          <a:p>
            <a:pPr algn="l">
              <a:lnSpc>
                <a:spcPts val="2739"/>
              </a:lnSpc>
            </a:pPr>
            <a:r>
              <a:rPr lang="en-US" sz="1985" spc="19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model identifies crucial patterns that correlate with loan defaults, providing valuable insights.</a:t>
            </a:r>
          </a:p>
          <a:p>
            <a:pPr algn="l">
              <a:lnSpc>
                <a:spcPts val="2739"/>
              </a:lnSpc>
            </a:pPr>
            <a:endParaRPr lang="en-US" sz="1985" spc="19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31703" y="288118"/>
            <a:ext cx="4047167" cy="5139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 b="1" spc="196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Class Imbalance Handling:</a:t>
            </a:r>
          </a:p>
          <a:p>
            <a:pPr algn="l">
              <a:lnSpc>
                <a:spcPts val="2760"/>
              </a:lnSpc>
            </a:pPr>
            <a:r>
              <a:rPr lang="en-US" sz="2000" spc="19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Despite class imbalance, the model effectively predicts the minority class (defaulters), vital for risk management.</a:t>
            </a:r>
          </a:p>
          <a:p>
            <a:pPr algn="l">
              <a:lnSpc>
                <a:spcPts val="2760"/>
              </a:lnSpc>
            </a:pPr>
            <a:endParaRPr lang="en-US" sz="2000" spc="196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760"/>
              </a:lnSpc>
            </a:pPr>
            <a:r>
              <a:rPr lang="en-US" sz="2000" b="1" spc="196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Practical Application:</a:t>
            </a:r>
          </a:p>
          <a:p>
            <a:pPr algn="l">
              <a:lnSpc>
                <a:spcPts val="2760"/>
              </a:lnSpc>
            </a:pPr>
            <a:r>
              <a:rPr lang="en-US" sz="2000" spc="19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model can confidently be used for identifying high-risk customers and assisting in loan approval decisions (e.g., adjusting loan terms).</a:t>
            </a:r>
          </a:p>
          <a:p>
            <a:pPr algn="l">
              <a:lnSpc>
                <a:spcPts val="2760"/>
              </a:lnSpc>
            </a:pPr>
            <a:endParaRPr lang="en-US" sz="2000" spc="196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4AEE1B-2EA9-219D-38E2-B94087488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7" y="5715897"/>
            <a:ext cx="3934733" cy="4304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991327" y="678696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5" b="-6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4100" y="983588"/>
            <a:ext cx="16230600" cy="1476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4"/>
              </a:lnSpc>
            </a:pPr>
            <a:r>
              <a:rPr lang="en-US" sz="7473" b="1" spc="73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WORKFLOW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850005" y="2946335"/>
            <a:ext cx="10587991" cy="647700"/>
            <a:chOff x="0" y="0"/>
            <a:chExt cx="14117321" cy="86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117320" cy="863600"/>
            </a:xfrm>
            <a:custGeom>
              <a:avLst/>
              <a:gdLst/>
              <a:ahLst/>
              <a:cxnLst/>
              <a:rect l="l" t="t" r="r" b="b"/>
              <a:pathLst>
                <a:path w="14117320" h="863600">
                  <a:moveTo>
                    <a:pt x="0" y="0"/>
                  </a:moveTo>
                  <a:lnTo>
                    <a:pt x="14117320" y="0"/>
                  </a:lnTo>
                  <a:lnTo>
                    <a:pt x="14117320" y="863600"/>
                  </a:lnTo>
                  <a:lnTo>
                    <a:pt x="0" y="863600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900805" y="2894706"/>
            <a:ext cx="10537191" cy="5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81" b="1" spc="27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00805" y="4006492"/>
            <a:ext cx="10587991" cy="4168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9"/>
              </a:lnSpc>
            </a:pPr>
            <a:r>
              <a:rPr lang="en-US" sz="22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mid-sized bank aims to identify customers who are likely to default on their loans within the next 6 months. Additionally, the bank wants to segment its customers for targeted marketing. The bank has provided customer data, including loan information, transaction history, and account details.</a:t>
            </a:r>
          </a:p>
          <a:p>
            <a:pPr algn="just">
              <a:lnSpc>
                <a:spcPts val="3649"/>
              </a:lnSpc>
            </a:pPr>
            <a:endParaRPr lang="en-US" sz="225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3649"/>
              </a:lnSpc>
            </a:pPr>
            <a:r>
              <a:rPr lang="en-US" sz="22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 an intern at NeoStats, you will analyse the data to answer specific business questions, create insights, and build a predictive model. The focus here is on your ability to reason through data and derive meaningful conclusions.</a:t>
            </a:r>
          </a:p>
          <a:p>
            <a:pPr algn="just">
              <a:lnSpc>
                <a:spcPts val="3486"/>
              </a:lnSpc>
            </a:pPr>
            <a:endParaRPr lang="en-US" sz="225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Freeform 8"/>
          <p:cNvSpPr/>
          <p:nvPr/>
        </p:nvSpPr>
        <p:spPr>
          <a:xfrm rot="5400000">
            <a:off x="14507499" y="-3931066"/>
            <a:ext cx="7543764" cy="7740802"/>
          </a:xfrm>
          <a:custGeom>
            <a:avLst/>
            <a:gdLst/>
            <a:ahLst/>
            <a:cxnLst/>
            <a:rect l="l" t="t" r="r" b="b"/>
            <a:pathLst>
              <a:path w="7543764" h="7740802">
                <a:moveTo>
                  <a:pt x="0" y="0"/>
                </a:moveTo>
                <a:lnTo>
                  <a:pt x="7543764" y="0"/>
                </a:lnTo>
                <a:lnTo>
                  <a:pt x="7543764" y="7740802"/>
                </a:lnTo>
                <a:lnTo>
                  <a:pt x="0" y="7740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9" b="-19"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575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-106587" y="-1237789"/>
            <a:ext cx="18288000" cy="3158430"/>
          </a:xfrm>
          <a:custGeom>
            <a:avLst/>
            <a:gdLst/>
            <a:ahLst/>
            <a:cxnLst/>
            <a:rect l="l" t="t" r="r" b="b"/>
            <a:pathLst>
              <a:path w="18288000" h="3158430">
                <a:moveTo>
                  <a:pt x="0" y="0"/>
                </a:moveTo>
                <a:lnTo>
                  <a:pt x="18288000" y="0"/>
                </a:lnTo>
                <a:lnTo>
                  <a:pt x="18288000" y="3158430"/>
                </a:lnTo>
                <a:lnTo>
                  <a:pt x="0" y="3158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61" b="-6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85356" y="-526233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" b="-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821656" y="-4797179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8" r="-2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95932" y="2738313"/>
            <a:ext cx="10482962" cy="6519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1586" lvl="3" indent="-375396" algn="l">
              <a:lnSpc>
                <a:spcPts val="6322"/>
              </a:lnSpc>
              <a:buFont typeface="Arial"/>
              <a:buChar char="￭"/>
            </a:pPr>
            <a:r>
              <a:rPr lang="en-US" sz="3675" spc="3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Targeted Loan Offerings</a:t>
            </a:r>
          </a:p>
          <a:p>
            <a:pPr marL="1501586" lvl="3" indent="-375396" algn="l">
              <a:lnSpc>
                <a:spcPts val="6322"/>
              </a:lnSpc>
              <a:buFont typeface="Arial"/>
              <a:buChar char="￭"/>
            </a:pPr>
            <a:r>
              <a:rPr lang="en-US" sz="3675" spc="3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Income and Loan Size Adjustment</a:t>
            </a:r>
          </a:p>
          <a:p>
            <a:pPr marL="1501586" lvl="3" indent="-375396" algn="l">
              <a:lnSpc>
                <a:spcPts val="6322"/>
              </a:lnSpc>
              <a:buFont typeface="Arial"/>
              <a:buChar char="￭"/>
            </a:pPr>
            <a:r>
              <a:rPr lang="en-US" sz="3675" spc="3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and Job Type Consideration</a:t>
            </a:r>
          </a:p>
          <a:p>
            <a:pPr marL="1501586" lvl="3" indent="-375396" algn="l">
              <a:lnSpc>
                <a:spcPts val="6322"/>
              </a:lnSpc>
              <a:buFont typeface="Arial"/>
              <a:buChar char="￭"/>
            </a:pPr>
            <a:r>
              <a:rPr lang="en-US" sz="3675" spc="3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Terms and Monitoring</a:t>
            </a:r>
          </a:p>
          <a:p>
            <a:pPr marL="1501586" lvl="3" indent="-375396" algn="l">
              <a:lnSpc>
                <a:spcPts val="6322"/>
              </a:lnSpc>
              <a:buFont typeface="Arial"/>
              <a:buChar char="￭"/>
            </a:pPr>
            <a:r>
              <a:rPr lang="en-US" sz="3675" spc="3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Incentivize Financial Engagement</a:t>
            </a:r>
          </a:p>
          <a:p>
            <a:pPr marL="1501586" lvl="3" indent="-375396" algn="l">
              <a:lnSpc>
                <a:spcPts val="6322"/>
              </a:lnSpc>
              <a:buFont typeface="Arial"/>
              <a:buChar char="￭"/>
            </a:pPr>
            <a:r>
              <a:rPr lang="en-US" sz="3675" spc="3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 Segmentation and Personalized Marketing</a:t>
            </a:r>
          </a:p>
          <a:p>
            <a:pPr marL="1501586" lvl="3" indent="-375396" algn="l">
              <a:lnSpc>
                <a:spcPts val="6322"/>
              </a:lnSpc>
              <a:buFont typeface="Arial"/>
              <a:buChar char="￭"/>
            </a:pPr>
            <a:r>
              <a:rPr lang="en-US" sz="3675" spc="3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Debt Restructuring for Defaulters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31912" y="125127"/>
            <a:ext cx="13144368" cy="151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b="1" spc="78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RECOMMENDATIONS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34855" y="-832140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" r="-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34373" y="2878524"/>
            <a:ext cx="14419253" cy="220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HOPING TO SEE YOU SOON IN THE OFFICE 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34785" y="6084462"/>
            <a:ext cx="4418430" cy="990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4999" b="1" spc="488">
                <a:solidFill>
                  <a:srgbClr val="CCCCCC"/>
                </a:solidFill>
                <a:latin typeface="Arimo Bold"/>
                <a:ea typeface="Arimo Bold"/>
                <a:cs typeface="Arimo Bold"/>
                <a:sym typeface="Arimo Bold"/>
              </a:rPr>
              <a:t>THANK YOU </a:t>
            </a:r>
          </a:p>
        </p:txBody>
      </p:sp>
      <p:sp>
        <p:nvSpPr>
          <p:cNvPr id="5" name="Freeform 5"/>
          <p:cNvSpPr/>
          <p:nvPr/>
        </p:nvSpPr>
        <p:spPr>
          <a:xfrm>
            <a:off x="12232805" y="5324781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" r="-8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12424" y="2162773"/>
            <a:ext cx="1446173" cy="6779693"/>
          </a:xfrm>
          <a:custGeom>
            <a:avLst/>
            <a:gdLst/>
            <a:ahLst/>
            <a:cxnLst/>
            <a:rect l="l" t="t" r="r" b="b"/>
            <a:pathLst>
              <a:path w="1446173" h="6779693">
                <a:moveTo>
                  <a:pt x="0" y="0"/>
                </a:moveTo>
                <a:lnTo>
                  <a:pt x="1446173" y="0"/>
                </a:lnTo>
                <a:lnTo>
                  <a:pt x="1446173" y="6779693"/>
                </a:lnTo>
                <a:lnTo>
                  <a:pt x="0" y="6779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69" r="-3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78702" y="2585139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78702" y="3420023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78702" y="4254758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78702" y="4994392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78702" y="5705451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78702" y="6445805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78702" y="7157314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77671" y="2641907"/>
            <a:ext cx="5845207" cy="51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09084" y="3483510"/>
            <a:ext cx="6134036" cy="47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CLEANING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77671" y="4284349"/>
            <a:ext cx="7215266" cy="47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CUSTOMER DEMOGRAPHIC ANALYTICS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77671" y="5004816"/>
            <a:ext cx="7215266" cy="47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TRANSACTION AND BALANCE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09084" y="5749717"/>
            <a:ext cx="6134036" cy="51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BEHAVIOURIAL INSIGHTS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09084" y="6519747"/>
            <a:ext cx="5845207" cy="47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DATA UNDERSTANDING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09084" y="7201580"/>
            <a:ext cx="6134036" cy="51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BUILDING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78702" y="7897668"/>
            <a:ext cx="946073" cy="68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4311" b="1" i="1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08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09084" y="7927511"/>
            <a:ext cx="6134036" cy="51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46" spc="24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51738" y="685800"/>
            <a:ext cx="5996188" cy="1476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4"/>
              </a:lnSpc>
            </a:pPr>
            <a:r>
              <a:rPr lang="en-US" sz="7473" b="1" spc="73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Content</a:t>
            </a:r>
          </a:p>
        </p:txBody>
      </p:sp>
      <p:sp>
        <p:nvSpPr>
          <p:cNvPr id="20" name="Freeform 20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4" b="-44"/>
            </a:stretch>
          </a:blipFill>
        </p:spPr>
      </p:sp>
      <p:sp>
        <p:nvSpPr>
          <p:cNvPr id="21" name="Freeform 21"/>
          <p:cNvSpPr/>
          <p:nvPr/>
        </p:nvSpPr>
        <p:spPr>
          <a:xfrm rot="7659121">
            <a:off x="-4246724" y="6201266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65" b="-65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887923">
            <a:off x="13987230" y="-1030497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260093" y="4382869"/>
            <a:ext cx="2932415" cy="2403300"/>
          </a:xfrm>
          <a:custGeom>
            <a:avLst/>
            <a:gdLst/>
            <a:ahLst/>
            <a:cxnLst/>
            <a:rect l="l" t="t" r="r" b="b"/>
            <a:pathLst>
              <a:path w="2932415" h="2403300">
                <a:moveTo>
                  <a:pt x="0" y="0"/>
                </a:moveTo>
                <a:lnTo>
                  <a:pt x="2932415" y="0"/>
                </a:lnTo>
                <a:lnTo>
                  <a:pt x="2932415" y="2403300"/>
                </a:lnTo>
                <a:lnTo>
                  <a:pt x="0" y="240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13" b="-11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60093" y="6843665"/>
            <a:ext cx="2932415" cy="899049"/>
          </a:xfrm>
          <a:custGeom>
            <a:avLst/>
            <a:gdLst/>
            <a:ahLst/>
            <a:cxnLst/>
            <a:rect l="l" t="t" r="r" b="b"/>
            <a:pathLst>
              <a:path w="2932415" h="899049">
                <a:moveTo>
                  <a:pt x="0" y="0"/>
                </a:moveTo>
                <a:lnTo>
                  <a:pt x="2932415" y="0"/>
                </a:lnTo>
                <a:lnTo>
                  <a:pt x="2932415" y="899049"/>
                </a:lnTo>
                <a:lnTo>
                  <a:pt x="0" y="8990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1" b="-301"/>
            </a:stretch>
          </a:blipFill>
        </p:spPr>
      </p:sp>
      <p:sp>
        <p:nvSpPr>
          <p:cNvPr id="7" name="Freeform 7"/>
          <p:cNvSpPr/>
          <p:nvPr/>
        </p:nvSpPr>
        <p:spPr>
          <a:xfrm rot="887923">
            <a:off x="-8384589" y="4822265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227761" y="2398152"/>
            <a:ext cx="15521369" cy="5490686"/>
            <a:chOff x="0" y="0"/>
            <a:chExt cx="20695158" cy="7320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95158" cy="7320915"/>
            </a:xfrm>
            <a:custGeom>
              <a:avLst/>
              <a:gdLst/>
              <a:ahLst/>
              <a:cxnLst/>
              <a:rect l="l" t="t" r="r" b="b"/>
              <a:pathLst>
                <a:path w="20695158" h="7320915">
                  <a:moveTo>
                    <a:pt x="0" y="0"/>
                  </a:moveTo>
                  <a:lnTo>
                    <a:pt x="20695158" y="0"/>
                  </a:lnTo>
                  <a:lnTo>
                    <a:pt x="20695158" y="7320915"/>
                  </a:lnTo>
                  <a:lnTo>
                    <a:pt x="0" y="7320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9" r="-9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227761" y="685800"/>
            <a:ext cx="9228206" cy="147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07"/>
              </a:lnSpc>
            </a:pPr>
            <a:r>
              <a:rPr lang="en-US" sz="7469" b="1" spc="73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DATA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887923">
            <a:off x="13605796" y="-886877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260093" y="4382869"/>
            <a:ext cx="2932415" cy="2403300"/>
          </a:xfrm>
          <a:custGeom>
            <a:avLst/>
            <a:gdLst/>
            <a:ahLst/>
            <a:cxnLst/>
            <a:rect l="l" t="t" r="r" b="b"/>
            <a:pathLst>
              <a:path w="2932415" h="2403300">
                <a:moveTo>
                  <a:pt x="0" y="0"/>
                </a:moveTo>
                <a:lnTo>
                  <a:pt x="2932415" y="0"/>
                </a:lnTo>
                <a:lnTo>
                  <a:pt x="2932415" y="2403300"/>
                </a:lnTo>
                <a:lnTo>
                  <a:pt x="0" y="2403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13" b="-11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60093" y="6843665"/>
            <a:ext cx="2932415" cy="899049"/>
          </a:xfrm>
          <a:custGeom>
            <a:avLst/>
            <a:gdLst/>
            <a:ahLst/>
            <a:cxnLst/>
            <a:rect l="l" t="t" r="r" b="b"/>
            <a:pathLst>
              <a:path w="2932415" h="899049">
                <a:moveTo>
                  <a:pt x="0" y="0"/>
                </a:moveTo>
                <a:lnTo>
                  <a:pt x="2932415" y="0"/>
                </a:lnTo>
                <a:lnTo>
                  <a:pt x="2932415" y="899049"/>
                </a:lnTo>
                <a:lnTo>
                  <a:pt x="0" y="8990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1" b="-301"/>
            </a:stretch>
          </a:blipFill>
        </p:spPr>
      </p:sp>
      <p:sp>
        <p:nvSpPr>
          <p:cNvPr id="7" name="Freeform 7"/>
          <p:cNvSpPr/>
          <p:nvPr/>
        </p:nvSpPr>
        <p:spPr>
          <a:xfrm rot="887923">
            <a:off x="-8034759" y="5058269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595045" y="2503410"/>
            <a:ext cx="7097935" cy="6162199"/>
            <a:chOff x="0" y="0"/>
            <a:chExt cx="9463913" cy="82162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63913" cy="8216265"/>
            </a:xfrm>
            <a:custGeom>
              <a:avLst/>
              <a:gdLst/>
              <a:ahLst/>
              <a:cxnLst/>
              <a:rect l="l" t="t" r="r" b="b"/>
              <a:pathLst>
                <a:path w="9463913" h="8216265">
                  <a:moveTo>
                    <a:pt x="0" y="0"/>
                  </a:moveTo>
                  <a:lnTo>
                    <a:pt x="9463913" y="0"/>
                  </a:lnTo>
                  <a:lnTo>
                    <a:pt x="9463913" y="8216265"/>
                  </a:lnTo>
                  <a:lnTo>
                    <a:pt x="0" y="8216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682359" y="997296"/>
            <a:ext cx="12923282" cy="115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b="1" spc="586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COLUMN DESCRIPTION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-5011383" y="8207586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858332" y="-4427168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9" r="-19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432281" y="4991452"/>
            <a:ext cx="8942356" cy="1372933"/>
            <a:chOff x="0" y="0"/>
            <a:chExt cx="11923141" cy="18305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923141" cy="1830578"/>
            </a:xfrm>
            <a:custGeom>
              <a:avLst/>
              <a:gdLst/>
              <a:ahLst/>
              <a:cxnLst/>
              <a:rect l="l" t="t" r="r" b="b"/>
              <a:pathLst>
                <a:path w="11923141" h="1830578">
                  <a:moveTo>
                    <a:pt x="0" y="0"/>
                  </a:moveTo>
                  <a:lnTo>
                    <a:pt x="11923141" y="0"/>
                  </a:lnTo>
                  <a:lnTo>
                    <a:pt x="11923141" y="1830578"/>
                  </a:lnTo>
                  <a:lnTo>
                    <a:pt x="0" y="1830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r="-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8432281" y="8264707"/>
            <a:ext cx="8942356" cy="993553"/>
            <a:chOff x="0" y="0"/>
            <a:chExt cx="11923141" cy="13247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923141" cy="1324737"/>
            </a:xfrm>
            <a:custGeom>
              <a:avLst/>
              <a:gdLst/>
              <a:ahLst/>
              <a:cxnLst/>
              <a:rect l="l" t="t" r="r" b="b"/>
              <a:pathLst>
                <a:path w="11923141" h="1324737">
                  <a:moveTo>
                    <a:pt x="0" y="0"/>
                  </a:moveTo>
                  <a:lnTo>
                    <a:pt x="11923141" y="0"/>
                  </a:lnTo>
                  <a:lnTo>
                    <a:pt x="11923141" y="1324737"/>
                  </a:lnTo>
                  <a:lnTo>
                    <a:pt x="0" y="132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" b="-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415604" y="2515425"/>
            <a:ext cx="5377720" cy="6742843"/>
            <a:chOff x="0" y="0"/>
            <a:chExt cx="7170293" cy="89904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70293" cy="8990457"/>
            </a:xfrm>
            <a:custGeom>
              <a:avLst/>
              <a:gdLst/>
              <a:ahLst/>
              <a:cxnLst/>
              <a:rect l="l" t="t" r="r" b="b"/>
              <a:pathLst>
                <a:path w="7170293" h="8990457">
                  <a:moveTo>
                    <a:pt x="0" y="0"/>
                  </a:moveTo>
                  <a:lnTo>
                    <a:pt x="7170293" y="0"/>
                  </a:lnTo>
                  <a:lnTo>
                    <a:pt x="7170293" y="8990457"/>
                  </a:lnTo>
                  <a:lnTo>
                    <a:pt x="0" y="8990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85800"/>
            <a:ext cx="9537014" cy="1477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08"/>
              </a:lnSpc>
            </a:pPr>
            <a:r>
              <a:rPr lang="en-US" sz="7469" b="1" spc="731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14164" y="2665852"/>
            <a:ext cx="9178575" cy="2481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320" lvl="3" indent="-156330" algn="l">
              <a:lnSpc>
                <a:spcPts val="3159"/>
              </a:lnSpc>
              <a:buFont typeface="Arial"/>
              <a:buChar char="￭"/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Handling Negative Values:</a:t>
            </a:r>
          </a:p>
          <a:p>
            <a:pPr marL="807207" lvl="4" indent="-161441" algn="l">
              <a:lnSpc>
                <a:spcPts val="2608"/>
              </a:lnSpc>
              <a:buFont typeface="Arial"/>
              <a:buChar char="•"/>
            </a:pPr>
            <a:r>
              <a:rPr lang="en-US" sz="1890" spc="18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Income: Replaced negative values with median income since negative income is unrealistic for the dataset.</a:t>
            </a:r>
          </a:p>
          <a:p>
            <a:pPr marL="807207" lvl="4" indent="-161441" algn="l">
              <a:lnSpc>
                <a:spcPts val="2608"/>
              </a:lnSpc>
              <a:buFont typeface="Arial"/>
              <a:buChar char="•"/>
            </a:pPr>
            <a:r>
              <a:rPr lang="en-US" sz="1890" spc="18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Loan Amount: Replaced negative loan amounts with the median loan amount as negative loan amounts are not feasible.</a:t>
            </a:r>
          </a:p>
          <a:p>
            <a:pPr marL="807207" lvl="4" indent="-161441" algn="l">
              <a:lnSpc>
                <a:spcPts val="3160"/>
              </a:lnSpc>
            </a:pPr>
            <a:endParaRPr lang="en-US" sz="1890" spc="185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14164" y="6584199"/>
            <a:ext cx="9178575" cy="183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320" lvl="3" indent="-156330" algn="l">
              <a:lnSpc>
                <a:spcPts val="3159"/>
              </a:lnSpc>
              <a:buFont typeface="Arial"/>
              <a:buChar char="￭"/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Handling Zeros:</a:t>
            </a:r>
          </a:p>
          <a:p>
            <a:pPr marL="807209" lvl="4" indent="-161442" algn="l">
              <a:lnSpc>
                <a:spcPts val="2608"/>
              </a:lnSpc>
              <a:buFont typeface="Arial"/>
              <a:buChar char="•"/>
            </a:pPr>
            <a:r>
              <a:rPr lang="en-US" sz="1890" spc="18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Transaction Count: Left zero values as they may indicate customers with no transactions in the last 6 months, which is meaningful for the analysis.</a:t>
            </a:r>
          </a:p>
          <a:p>
            <a:pPr marL="807209" lvl="4" indent="-161442" algn="l">
              <a:lnSpc>
                <a:spcPts val="3160"/>
              </a:lnSpc>
            </a:pPr>
            <a:endParaRPr lang="en-US" sz="1890" spc="185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257863">
            <a:off x="9966668" y="8475189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4" b="-33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45" r="-24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2945733"/>
            <a:ext cx="9825038" cy="6312598"/>
            <a:chOff x="0" y="0"/>
            <a:chExt cx="13100050" cy="84167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00050" cy="8416798"/>
            </a:xfrm>
            <a:custGeom>
              <a:avLst/>
              <a:gdLst/>
              <a:ahLst/>
              <a:cxnLst/>
              <a:rect l="l" t="t" r="r" b="b"/>
              <a:pathLst>
                <a:path w="13100050" h="8416798">
                  <a:moveTo>
                    <a:pt x="0" y="0"/>
                  </a:moveTo>
                  <a:lnTo>
                    <a:pt x="13100050" y="0"/>
                  </a:lnTo>
                  <a:lnTo>
                    <a:pt x="13100050" y="8416798"/>
                  </a:lnTo>
                  <a:lnTo>
                    <a:pt x="0" y="8416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1" b="-2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12946"/>
            <a:ext cx="16390522" cy="2332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5"/>
              </a:lnSpc>
            </a:pPr>
            <a:r>
              <a:rPr lang="en-US" sz="6307" b="1" spc="617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CUSTOMER DEMOGRAPHIC ANALYTICS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53707" y="3596835"/>
            <a:ext cx="6157066" cy="402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070" b="1" spc="20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Age:</a:t>
            </a:r>
          </a:p>
          <a:p>
            <a:pPr algn="l">
              <a:lnSpc>
                <a:spcPts val="2856"/>
              </a:lnSpc>
            </a:pPr>
            <a:endParaRPr lang="en-US" sz="2070" b="1" spc="202">
              <a:solidFill>
                <a:srgbClr val="231F2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65398" lvl="3" indent="-141349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Defaulters: Mostly younger (18–30 years), likely due to less financial stability.</a:t>
            </a:r>
          </a:p>
          <a:p>
            <a:pPr marL="565398" lvl="3" indent="-141349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Non-Defaulters: Predominantly in the 30–40 range (financial maturity) and 60–80 range (responsible debt management).</a:t>
            </a:r>
          </a:p>
          <a:p>
            <a:pPr marL="565398" lvl="3" indent="-141349" algn="l">
              <a:lnSpc>
                <a:spcPts val="2856"/>
              </a:lnSpc>
            </a:pPr>
            <a:endParaRPr lang="en-US" sz="2070" spc="202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5398" lvl="3" indent="-141349" algn="l">
              <a:lnSpc>
                <a:spcPts val="2856"/>
              </a:lnSpc>
            </a:pPr>
            <a:endParaRPr lang="en-US" sz="2070" spc="202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257863">
            <a:off x="-3029968" y="9314045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4" b="-33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45" r="-24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812907"/>
            <a:ext cx="10790205" cy="6716840"/>
            <a:chOff x="0" y="0"/>
            <a:chExt cx="14386940" cy="89557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86940" cy="8955786"/>
            </a:xfrm>
            <a:custGeom>
              <a:avLst/>
              <a:gdLst/>
              <a:ahLst/>
              <a:cxnLst/>
              <a:rect l="l" t="t" r="r" b="b"/>
              <a:pathLst>
                <a:path w="14386940" h="8955786">
                  <a:moveTo>
                    <a:pt x="0" y="0"/>
                  </a:moveTo>
                  <a:lnTo>
                    <a:pt x="14386940" y="0"/>
                  </a:lnTo>
                  <a:lnTo>
                    <a:pt x="14386940" y="8955786"/>
                  </a:lnTo>
                  <a:lnTo>
                    <a:pt x="0" y="8955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9" r="-9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2035378" y="3556805"/>
            <a:ext cx="5223922" cy="437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6"/>
              </a:lnSpc>
            </a:pPr>
            <a:endParaRPr/>
          </a:p>
          <a:p>
            <a:pPr algn="l">
              <a:lnSpc>
                <a:spcPts val="2856"/>
              </a:lnSpc>
            </a:pPr>
            <a:r>
              <a:rPr lang="en-US" sz="2070" b="1" spc="20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Income:</a:t>
            </a:r>
          </a:p>
          <a:p>
            <a:pPr marL="565398" lvl="3" indent="-141349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Defaulters: Concentrated in the lowest income group, indicating limited financial capacity to manage debt.</a:t>
            </a:r>
          </a:p>
          <a:p>
            <a:pPr marL="565398" lvl="3" indent="-141349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Non-Defaulters: Higher mean income, reflecting stronger financial capability to service loans.</a:t>
            </a:r>
          </a:p>
          <a:p>
            <a:pPr marL="565398" lvl="3" indent="-141349" algn="l">
              <a:lnSpc>
                <a:spcPts val="2856"/>
              </a:lnSpc>
            </a:pPr>
            <a:endParaRPr lang="en-US" sz="2070" spc="202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5398" lvl="3" indent="-141349" algn="l">
              <a:lnSpc>
                <a:spcPts val="2856"/>
              </a:lnSpc>
            </a:pPr>
            <a:endParaRPr lang="en-US" sz="2070" spc="202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257863">
            <a:off x="-351038" y="9169850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4" b="-33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45" r="-24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787028"/>
            <a:ext cx="11160346" cy="6598539"/>
            <a:chOff x="0" y="0"/>
            <a:chExt cx="14880462" cy="879805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880462" cy="8798052"/>
            </a:xfrm>
            <a:custGeom>
              <a:avLst/>
              <a:gdLst/>
              <a:ahLst/>
              <a:cxnLst/>
              <a:rect l="l" t="t" r="r" b="b"/>
              <a:pathLst>
                <a:path w="14880462" h="8798052">
                  <a:moveTo>
                    <a:pt x="0" y="0"/>
                  </a:moveTo>
                  <a:lnTo>
                    <a:pt x="14880462" y="0"/>
                  </a:lnTo>
                  <a:lnTo>
                    <a:pt x="14880462" y="8798052"/>
                  </a:lnTo>
                  <a:lnTo>
                    <a:pt x="0" y="8798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21" b="-2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2445943" y="3390958"/>
            <a:ext cx="4813357" cy="3305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070" b="1" spc="20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Occupation:</a:t>
            </a:r>
          </a:p>
          <a:p>
            <a:pPr marL="565398" lvl="3" indent="-141349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Defaulters: Frequently in uncertain jobs (freelancers, entry-level roles, etc.).</a:t>
            </a:r>
          </a:p>
          <a:p>
            <a:pPr marL="565398" lvl="3" indent="-141349" algn="l">
              <a:lnSpc>
                <a:spcPts val="2856"/>
              </a:lnSpc>
              <a:buFont typeface="Arial"/>
              <a:buChar char="￭"/>
            </a:pPr>
            <a:r>
              <a:rPr lang="en-US" sz="2070" spc="20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Non-Defaulters: More stable salaried positions, ensuring predictable income and better repayment ability.</a:t>
            </a:r>
          </a:p>
          <a:p>
            <a:pPr marL="565398" lvl="3" indent="-141349" algn="l">
              <a:lnSpc>
                <a:spcPts val="2856"/>
              </a:lnSpc>
            </a:pPr>
            <a:endParaRPr lang="en-US" sz="2070" spc="202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963</Words>
  <Application>Microsoft Office PowerPoint</Application>
  <PresentationFormat>Custom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DM Sans</vt:lpstr>
      <vt:lpstr>Arimo Bold Italics</vt:lpstr>
      <vt:lpstr>Arimo Bold</vt:lpstr>
      <vt:lpstr>DM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TusharKhadangle _2348365  .pptx.pptx</dc:title>
  <dc:creator>Tushar Khadangle</dc:creator>
  <cp:lastModifiedBy>Tushar Khadangle</cp:lastModifiedBy>
  <cp:revision>5</cp:revision>
  <dcterms:created xsi:type="dcterms:W3CDTF">2006-08-16T00:00:00Z</dcterms:created>
  <dcterms:modified xsi:type="dcterms:W3CDTF">2024-11-25T08:24:54Z</dcterms:modified>
  <dc:identifier>DAGW6pzBJrg</dc:identifier>
</cp:coreProperties>
</file>