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9A6"/>
    <a:srgbClr val="96C61C"/>
    <a:srgbClr val="126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412C-ED6D-61EE-23D0-ADAA70B0D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AFF08-C602-C6E9-4396-A46CA3A28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8FA7-F2F5-F486-1EF0-54C0475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1133-CB66-4D3D-5402-4BD0E8F6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4F31-09C6-261B-1CE8-CC8C049F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C2C-9DF4-9DE0-3670-480FB200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2EE7A-7F26-F617-0238-53EA72B0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27B0-BB51-A562-7996-F1221E6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92FC-AF89-0D88-C7E8-7E7588B5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6903-E583-5349-44F3-9BDA6796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9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039F6-B632-5828-6035-8B4709009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8782-2FE0-8DC0-A91D-211DEF2C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8672-C62B-828E-3306-252A8DEF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AC0B-8F1B-DD25-C205-2EA1A1C6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EC33-37C1-6DA9-EB58-164753C7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524F-1C69-39FA-ED1D-2BF90719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A1E6-3FEB-61E8-19ED-038A682A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BD1-8FF7-A101-B817-56AE5339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C65D-C676-1637-62BD-D5300822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26202-0E06-883D-2EE0-58BE7726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B574-0645-A2EE-6028-F981823A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28CC-8AE9-444B-7F6C-90AD8DDB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B51C-C4F3-D2D8-EC5A-2C8F4CEE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CC5C-161D-6AFE-0A9A-4778DE81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2310-8EFE-AA6C-7A6C-EC8666B9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C867-6864-2935-E7E4-AD6332C4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C297-D807-E455-91FF-D7E90F4E6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14811-E90B-C9A6-7F45-A4EF8DAF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D2344-F0E8-5114-A8AD-D3AF05BD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4879C-F3C0-ECB3-810D-A9259A8F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D7B38-FBF3-2968-CC79-01339494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00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AE59-E32D-8A0B-4280-3F0166A7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517AB-9E64-175C-4321-5398B2AA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2411-0DB3-CB2E-4525-189D1FD1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EBC96-C19B-9151-C2EC-B07CF93F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CDF97-AB69-FFEC-B3A2-7EEE92172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EFD77-3A9B-71A4-F1CE-96FEB54B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C323E-B377-ACDB-5238-66D05497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B5DE0-0788-EE9E-14F1-FACD9C62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9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D2E4-7410-628F-B6D4-3DEB9E65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1CE83-3157-9142-F377-F93E2EFA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F736-F197-D708-96E5-8A85B361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AF95C-8042-37D6-7A29-7912C106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7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9C66B-AB17-869D-BBC2-C4A32824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38E39-C640-343E-CD37-8A39F910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CFE5-3F2D-FA80-44DA-E187375D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2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3ED5-9D7F-5D2B-336F-7BC45DFE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E53E-26E6-8360-49F4-40DFC666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993E5-3A42-5011-934A-11A3F9793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19614-1E05-BD32-D7BC-1F71DFB8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0EC6-6CDC-D190-DF79-D99FF706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0F74-4200-4C36-5F58-96398FA2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2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24A0-DB49-8F8B-DC13-BBFA571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AF9C2-29DF-C809-FB4B-A27071D01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D9737-6EC5-F1AF-1DEC-D7A52F5A4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F47CA-0CA5-ADC0-C361-68D2FC55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C72C7-115A-5D0D-E6ED-C84A2A6E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7698B-28B4-AE7E-505C-85E7D09D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D6A04-1DAC-B6F4-2F40-7AB02120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05FB-2F12-C90D-A6A7-6F433510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F416A-998A-E6A5-9E9B-C8A6B0002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9745-F0DF-4A8A-A874-385A7F078DFC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60431-6475-2B73-6F65-A07D3E5CA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D6A5-69EC-D1C7-67BB-89DF4E0DB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D67E-D98F-4BAE-B908-1B1399E52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ow.azurewebsites.net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2C83AA-C771-F7A8-3D20-BB461AAD7D79}"/>
              </a:ext>
            </a:extLst>
          </p:cNvPr>
          <p:cNvSpPr/>
          <p:nvPr/>
        </p:nvSpPr>
        <p:spPr>
          <a:xfrm>
            <a:off x="-1" y="6814800"/>
            <a:ext cx="12192000" cy="43200"/>
          </a:xfrm>
          <a:prstGeom prst="rect">
            <a:avLst/>
          </a:prstGeom>
          <a:solidFill>
            <a:srgbClr val="96C61C"/>
          </a:solidFill>
          <a:ln>
            <a:solidFill>
              <a:srgbClr val="96C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DF80EB4-DC51-7BFB-4919-4DAA4C78B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6" y="6435082"/>
            <a:ext cx="2403334" cy="379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0C4A9-1D48-DACB-B29D-250898E95BF4}"/>
              </a:ext>
            </a:extLst>
          </p:cNvPr>
          <p:cNvSpPr txBox="1"/>
          <p:nvPr/>
        </p:nvSpPr>
        <p:spPr>
          <a:xfrm flipH="1">
            <a:off x="4612564" y="2798058"/>
            <a:ext cx="29668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Ways of Working </a:t>
            </a:r>
            <a:r>
              <a:rPr lang="en-IN" sz="2800" dirty="0">
                <a:solidFill>
                  <a:srgbClr val="4D69A6"/>
                </a:solidFill>
              </a:rPr>
              <a:t>(WoW 2.0)</a:t>
            </a:r>
          </a:p>
          <a:p>
            <a:pPr algn="ctr"/>
            <a:r>
              <a:rPr lang="en-IN" sz="2000" dirty="0"/>
              <a:t>Phase - 1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021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73301-52BA-E816-9AA0-F2FD96B1D3AD}"/>
              </a:ext>
            </a:extLst>
          </p:cNvPr>
          <p:cNvSpPr/>
          <p:nvPr/>
        </p:nvSpPr>
        <p:spPr>
          <a:xfrm>
            <a:off x="-1" y="6814800"/>
            <a:ext cx="12192000" cy="43200"/>
          </a:xfrm>
          <a:prstGeom prst="rect">
            <a:avLst/>
          </a:prstGeom>
          <a:solidFill>
            <a:srgbClr val="126A72"/>
          </a:solidFill>
          <a:ln>
            <a:solidFill>
              <a:srgbClr val="126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D95E2-746C-8BA1-2693-0E277406BE61}"/>
              </a:ext>
            </a:extLst>
          </p:cNvPr>
          <p:cNvSpPr txBox="1"/>
          <p:nvPr/>
        </p:nvSpPr>
        <p:spPr>
          <a:xfrm>
            <a:off x="96014" y="3167390"/>
            <a:ext cx="245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126A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E850B-DC41-2584-6110-B456AC66EFDA}"/>
              </a:ext>
            </a:extLst>
          </p:cNvPr>
          <p:cNvSpPr txBox="1"/>
          <p:nvPr/>
        </p:nvSpPr>
        <p:spPr>
          <a:xfrm>
            <a:off x="3433482" y="1028343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 action="ppaction://hlinksldjump"/>
              </a:rPr>
              <a:t>How to access WoW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reset my password </a:t>
            </a:r>
            <a:r>
              <a:rPr lang="en-IN" sz="1400" dirty="0">
                <a:solidFill>
                  <a:srgbClr val="4D69A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(coming soon)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/>
              </a:rPr>
              <a:t>How to view tasks/tickets assigned to me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 action="ppaction://hlinksldjump"/>
              </a:rPr>
              <a:t>How to update status and time spent against a task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 action="ppaction://hlinksldjump"/>
              </a:rPr>
              <a:t>How to update status and time spent against a ticket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 action="ppaction://hlinksldjump"/>
              </a:rPr>
              <a:t>How to create an unplanned task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 action="ppaction://hlinksldjump"/>
              </a:rPr>
              <a:t>How to create an unplanned ticket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request for leave </a:t>
            </a:r>
            <a:r>
              <a:rPr lang="en-IN" sz="1400" dirty="0">
                <a:solidFill>
                  <a:srgbClr val="4D69A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(coming soon)</a:t>
            </a:r>
            <a:endParaRPr lang="en-IN" dirty="0">
              <a:solidFill>
                <a:srgbClr val="4D69A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to view my work calendar </a:t>
            </a:r>
            <a:r>
              <a:rPr lang="en-IN" sz="1400" dirty="0">
                <a:solidFill>
                  <a:srgbClr val="4D69A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(coming soon)</a:t>
            </a:r>
            <a:endParaRPr lang="en-IN" sz="1800" dirty="0">
              <a:solidFill>
                <a:srgbClr val="4D69A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1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73301-52BA-E816-9AA0-F2FD96B1D3AD}"/>
              </a:ext>
            </a:extLst>
          </p:cNvPr>
          <p:cNvSpPr/>
          <p:nvPr/>
        </p:nvSpPr>
        <p:spPr>
          <a:xfrm>
            <a:off x="-1" y="6814800"/>
            <a:ext cx="12192000" cy="43200"/>
          </a:xfrm>
          <a:prstGeom prst="rect">
            <a:avLst/>
          </a:prstGeom>
          <a:solidFill>
            <a:srgbClr val="126A72"/>
          </a:solidFill>
          <a:ln>
            <a:solidFill>
              <a:srgbClr val="126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D95E2-746C-8BA1-2693-0E277406BE61}"/>
              </a:ext>
            </a:extLst>
          </p:cNvPr>
          <p:cNvSpPr txBox="1"/>
          <p:nvPr/>
        </p:nvSpPr>
        <p:spPr>
          <a:xfrm>
            <a:off x="-1" y="-1939"/>
            <a:ext cx="512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How to Access WoW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1472D-EC9E-544F-A6BC-4028979F9688}"/>
              </a:ext>
            </a:extLst>
          </p:cNvPr>
          <p:cNvSpPr txBox="1"/>
          <p:nvPr/>
        </p:nvSpPr>
        <p:spPr>
          <a:xfrm>
            <a:off x="358588" y="939873"/>
            <a:ext cx="46512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1.1 Access URL  </a:t>
            </a:r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https://wow.azurewebsites.net/</a:t>
            </a:r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424F0-6DC7-7BAD-6921-526298ED6D4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009788" y="2113308"/>
            <a:ext cx="924847" cy="791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EDE4AC-D254-68B8-02C7-642F3E9A46DF}"/>
              </a:ext>
            </a:extLst>
          </p:cNvPr>
          <p:cNvSpPr txBox="1"/>
          <p:nvPr/>
        </p:nvSpPr>
        <p:spPr>
          <a:xfrm>
            <a:off x="358588" y="1959419"/>
            <a:ext cx="46512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1.2 Type the login ID assigned to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219EA-7B89-7847-52E4-96FB50A6C012}"/>
              </a:ext>
            </a:extLst>
          </p:cNvPr>
          <p:cNvSpPr txBox="1"/>
          <p:nvPr/>
        </p:nvSpPr>
        <p:spPr>
          <a:xfrm>
            <a:off x="358588" y="3213929"/>
            <a:ext cx="46512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1.3 Type the password provided to you</a:t>
            </a:r>
          </a:p>
          <a:p>
            <a:endParaRPr lang="en-IN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(Soon, you will be able to set your own password.  The functionality will be released shortly.)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41461B-A1E7-9211-35D5-0E1FBD9957B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009788" y="3644690"/>
            <a:ext cx="1086211" cy="46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E33057-633C-A122-BEA2-0A15F280E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36" t="9003" r="33846" b="5701"/>
          <a:stretch/>
        </p:blipFill>
        <p:spPr>
          <a:xfrm>
            <a:off x="6095999" y="93124"/>
            <a:ext cx="4829909" cy="58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7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73301-52BA-E816-9AA0-F2FD96B1D3AD}"/>
              </a:ext>
            </a:extLst>
          </p:cNvPr>
          <p:cNvSpPr/>
          <p:nvPr/>
        </p:nvSpPr>
        <p:spPr>
          <a:xfrm>
            <a:off x="-1" y="6814800"/>
            <a:ext cx="12192000" cy="43200"/>
          </a:xfrm>
          <a:prstGeom prst="rect">
            <a:avLst/>
          </a:prstGeom>
          <a:solidFill>
            <a:srgbClr val="126A72"/>
          </a:solidFill>
          <a:ln>
            <a:solidFill>
              <a:srgbClr val="126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D95E2-746C-8BA1-2693-0E277406BE61}"/>
              </a:ext>
            </a:extLst>
          </p:cNvPr>
          <p:cNvSpPr txBox="1"/>
          <p:nvPr/>
        </p:nvSpPr>
        <p:spPr>
          <a:xfrm>
            <a:off x="-1" y="-1939"/>
            <a:ext cx="512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How to view my tasks / tickets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1472D-EC9E-544F-A6BC-4028979F9688}"/>
              </a:ext>
            </a:extLst>
          </p:cNvPr>
          <p:cNvSpPr txBox="1"/>
          <p:nvPr/>
        </p:nvSpPr>
        <p:spPr>
          <a:xfrm>
            <a:off x="358587" y="939873"/>
            <a:ext cx="465268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2.1 The landing page presents all the tasks / tickets assigned to you.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DE4AC-D254-68B8-02C7-642F3E9A46DF}"/>
              </a:ext>
            </a:extLst>
          </p:cNvPr>
          <p:cNvSpPr txBox="1"/>
          <p:nvPr/>
        </p:nvSpPr>
        <p:spPr>
          <a:xfrm>
            <a:off x="358587" y="1959419"/>
            <a:ext cx="4652683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2.2 Current day (today’s) panel displays</a:t>
            </a:r>
          </a:p>
          <a:p>
            <a:pPr marL="179388" lvl="1"/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a) </a:t>
            </a:r>
            <a:r>
              <a:rPr lang="en-IN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Overdue</a:t>
            </a:r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tasks/tickets for which the due date is elapsed</a:t>
            </a:r>
          </a:p>
          <a:p>
            <a:pPr marL="179388" lvl="1"/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b) </a:t>
            </a:r>
            <a:r>
              <a:rPr lang="en-IN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Due today</a:t>
            </a:r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tasks/tickets to be completed today</a:t>
            </a:r>
          </a:p>
          <a:p>
            <a:pPr marL="179388" lvl="1"/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c) </a:t>
            </a:r>
            <a:r>
              <a:rPr lang="en-IN" sz="12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progress </a:t>
            </a:r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tasks/tickets in progress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EE13D-D48E-889C-97C7-3D06DEF8B8B6}"/>
              </a:ext>
            </a:extLst>
          </p:cNvPr>
          <p:cNvSpPr txBox="1"/>
          <p:nvPr/>
        </p:nvSpPr>
        <p:spPr>
          <a:xfrm>
            <a:off x="358587" y="4711584"/>
            <a:ext cx="465268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2.3 Subsequent panels will display tasks/tickets to be started on that respective day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92E0F27-92C7-FCFE-1149-BDC862FB4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9" t="16839" r="43308" b="8189"/>
          <a:stretch/>
        </p:blipFill>
        <p:spPr>
          <a:xfrm>
            <a:off x="6095999" y="669917"/>
            <a:ext cx="5925670" cy="5141647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E67178-0F7A-836F-57E9-63C838369E6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011270" y="4858871"/>
            <a:ext cx="1084729" cy="114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715838-F085-B30E-7CEC-88608DD35CD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11270" y="1314153"/>
            <a:ext cx="1084729" cy="1076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72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73301-52BA-E816-9AA0-F2FD96B1D3AD}"/>
              </a:ext>
            </a:extLst>
          </p:cNvPr>
          <p:cNvSpPr/>
          <p:nvPr/>
        </p:nvSpPr>
        <p:spPr>
          <a:xfrm>
            <a:off x="-1" y="6814800"/>
            <a:ext cx="12192000" cy="43200"/>
          </a:xfrm>
          <a:prstGeom prst="rect">
            <a:avLst/>
          </a:prstGeom>
          <a:solidFill>
            <a:srgbClr val="126A72"/>
          </a:solidFill>
          <a:ln>
            <a:solidFill>
              <a:srgbClr val="126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D95E2-746C-8BA1-2693-0E277406BE61}"/>
              </a:ext>
            </a:extLst>
          </p:cNvPr>
          <p:cNvSpPr txBox="1"/>
          <p:nvPr/>
        </p:nvSpPr>
        <p:spPr>
          <a:xfrm>
            <a:off x="-1" y="-1939"/>
            <a:ext cx="597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How to update status and time spent against a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1472D-EC9E-544F-A6BC-4028979F9688}"/>
              </a:ext>
            </a:extLst>
          </p:cNvPr>
          <p:cNvSpPr txBox="1"/>
          <p:nvPr/>
        </p:nvSpPr>
        <p:spPr>
          <a:xfrm>
            <a:off x="358587" y="939873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3.1 Click to expand the task tile you wish to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DE4AC-D254-68B8-02C7-642F3E9A46DF}"/>
              </a:ext>
            </a:extLst>
          </p:cNvPr>
          <p:cNvSpPr txBox="1"/>
          <p:nvPr/>
        </p:nvSpPr>
        <p:spPr>
          <a:xfrm>
            <a:off x="358587" y="1959419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3.2 Update status of the task (if there is a change)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EE13D-D48E-889C-97C7-3D06DEF8B8B6}"/>
              </a:ext>
            </a:extLst>
          </p:cNvPr>
          <p:cNvSpPr txBox="1"/>
          <p:nvPr/>
        </p:nvSpPr>
        <p:spPr>
          <a:xfrm>
            <a:off x="358587" y="4711584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3.4 If needed, you may enter remarks against the task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07A03B-B614-D260-8837-EBEB9F0AE550}"/>
              </a:ext>
            </a:extLst>
          </p:cNvPr>
          <p:cNvSpPr txBox="1"/>
          <p:nvPr/>
        </p:nvSpPr>
        <p:spPr>
          <a:xfrm>
            <a:off x="358586" y="3045437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3.3 Enter time spent on the task TODAY (in hours)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A2361A-553C-0B0A-EE3D-835FAEF638AD}"/>
              </a:ext>
            </a:extLst>
          </p:cNvPr>
          <p:cNvSpPr txBox="1"/>
          <p:nvPr/>
        </p:nvSpPr>
        <p:spPr>
          <a:xfrm>
            <a:off x="358977" y="5224536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3.5 Click on “Update” to save.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9AE8D7-2F94-D5C2-0E9C-6CB1B7F51DAF}"/>
              </a:ext>
            </a:extLst>
          </p:cNvPr>
          <p:cNvSpPr txBox="1"/>
          <p:nvPr/>
        </p:nvSpPr>
        <p:spPr>
          <a:xfrm>
            <a:off x="359356" y="5955356"/>
            <a:ext cx="4652683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 You will be able to edit/update the status and time spent multiple times during the day.  However, you will not be able to update previous days’ tasks.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97CF1-7582-FECD-2CEC-9559AEB20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2" t="26540" r="43455" b="8057"/>
          <a:stretch/>
        </p:blipFill>
        <p:spPr>
          <a:xfrm>
            <a:off x="6293222" y="956672"/>
            <a:ext cx="5898777" cy="44853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84DE21-3D73-FE4E-4B4F-E152AB3EA39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011270" y="1093762"/>
            <a:ext cx="1281562" cy="228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C70994-C74C-6877-B1E7-ABD1DB41B4E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011270" y="1959419"/>
            <a:ext cx="1497106" cy="15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1636C6-25C8-5BE0-90CA-7A4D38EF1FF6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5011269" y="2949388"/>
            <a:ext cx="6364943" cy="249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248247-2CA1-3AA3-31DF-CD82A602E6A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011270" y="4711584"/>
            <a:ext cx="1497106" cy="15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60F9135-A1F5-4B3C-3E27-7724BFED6A7E}"/>
              </a:ext>
            </a:extLst>
          </p:cNvPr>
          <p:cNvCxnSpPr>
            <a:cxnSpLocks/>
            <a:stCxn id="151" idx="3"/>
          </p:cNvCxnSpPr>
          <p:nvPr/>
        </p:nvCxnSpPr>
        <p:spPr>
          <a:xfrm flipV="1">
            <a:off x="5011660" y="5224536"/>
            <a:ext cx="5979069" cy="15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6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73301-52BA-E816-9AA0-F2FD96B1D3AD}"/>
              </a:ext>
            </a:extLst>
          </p:cNvPr>
          <p:cNvSpPr/>
          <p:nvPr/>
        </p:nvSpPr>
        <p:spPr>
          <a:xfrm>
            <a:off x="-1" y="6814800"/>
            <a:ext cx="12192000" cy="43200"/>
          </a:xfrm>
          <a:prstGeom prst="rect">
            <a:avLst/>
          </a:prstGeom>
          <a:solidFill>
            <a:srgbClr val="126A72"/>
          </a:solidFill>
          <a:ln>
            <a:solidFill>
              <a:srgbClr val="126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D95E2-746C-8BA1-2693-0E277406BE61}"/>
              </a:ext>
            </a:extLst>
          </p:cNvPr>
          <p:cNvSpPr txBox="1"/>
          <p:nvPr/>
        </p:nvSpPr>
        <p:spPr>
          <a:xfrm>
            <a:off x="-1" y="-1939"/>
            <a:ext cx="619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How to update status and time spent against a ticket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1472D-EC9E-544F-A6BC-4028979F9688}"/>
              </a:ext>
            </a:extLst>
          </p:cNvPr>
          <p:cNvSpPr txBox="1"/>
          <p:nvPr/>
        </p:nvSpPr>
        <p:spPr>
          <a:xfrm>
            <a:off x="358587" y="939873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4.1 Click to expand the ticket tile you wish to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DE4AC-D254-68B8-02C7-642F3E9A46DF}"/>
              </a:ext>
            </a:extLst>
          </p:cNvPr>
          <p:cNvSpPr txBox="1"/>
          <p:nvPr/>
        </p:nvSpPr>
        <p:spPr>
          <a:xfrm>
            <a:off x="358587" y="1959419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4.2 Update status of the ticket (if there is a change)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EE13D-D48E-889C-97C7-3D06DEF8B8B6}"/>
              </a:ext>
            </a:extLst>
          </p:cNvPr>
          <p:cNvSpPr txBox="1"/>
          <p:nvPr/>
        </p:nvSpPr>
        <p:spPr>
          <a:xfrm>
            <a:off x="358587" y="4711584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4.5 If needed, you may enter remarks against the task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07A03B-B614-D260-8837-EBEB9F0AE550}"/>
              </a:ext>
            </a:extLst>
          </p:cNvPr>
          <p:cNvSpPr txBox="1"/>
          <p:nvPr/>
        </p:nvSpPr>
        <p:spPr>
          <a:xfrm>
            <a:off x="358586" y="3045437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4.3 Update nature of issue (if there is a change)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A2361A-553C-0B0A-EE3D-835FAEF638AD}"/>
              </a:ext>
            </a:extLst>
          </p:cNvPr>
          <p:cNvSpPr txBox="1"/>
          <p:nvPr/>
        </p:nvSpPr>
        <p:spPr>
          <a:xfrm>
            <a:off x="358977" y="5224536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4.6 Click on “Update” to save.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B9AE8D7-2F94-D5C2-0E9C-6CB1B7F51DAF}"/>
              </a:ext>
            </a:extLst>
          </p:cNvPr>
          <p:cNvSpPr txBox="1"/>
          <p:nvPr/>
        </p:nvSpPr>
        <p:spPr>
          <a:xfrm>
            <a:off x="359356" y="5955356"/>
            <a:ext cx="4652683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 You will be able to edit/update the status and time spent multiple times during the day.  However, you will not be able to update previous days’ tasks.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B15C0F9-4109-43E5-7E35-5781B059BA2C}"/>
              </a:ext>
            </a:extLst>
          </p:cNvPr>
          <p:cNvSpPr txBox="1"/>
          <p:nvPr/>
        </p:nvSpPr>
        <p:spPr>
          <a:xfrm>
            <a:off x="358586" y="3814862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4.4 Update the time spent on the ticket TODAY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4748A-7551-75B1-148C-F7227BD9F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0" t="8081" r="1029" b="5181"/>
          <a:stretch/>
        </p:blipFill>
        <p:spPr>
          <a:xfrm>
            <a:off x="5638800" y="488173"/>
            <a:ext cx="6553199" cy="59484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CA932A-D118-A05A-CA1C-C016ABE8FC42}"/>
              </a:ext>
            </a:extLst>
          </p:cNvPr>
          <p:cNvCxnSpPr>
            <a:cxnSpLocks/>
          </p:cNvCxnSpPr>
          <p:nvPr/>
        </p:nvCxnSpPr>
        <p:spPr>
          <a:xfrm>
            <a:off x="5011269" y="1124213"/>
            <a:ext cx="626762" cy="389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119DEE-33CD-5F7B-A7CF-080949ECCD9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011270" y="2113308"/>
            <a:ext cx="770965" cy="225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206CEE-482F-2BC4-454C-C4754CF5E709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5011269" y="2338764"/>
            <a:ext cx="2850778" cy="86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323C4C-CB57-8C6F-CFAE-7B85487C78DB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5011269" y="3968750"/>
            <a:ext cx="51726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3E09A0-C531-8A7F-B780-392A0C8B1750}"/>
              </a:ext>
            </a:extLst>
          </p:cNvPr>
          <p:cNvCxnSpPr>
            <a:cxnSpLocks/>
          </p:cNvCxnSpPr>
          <p:nvPr/>
        </p:nvCxnSpPr>
        <p:spPr>
          <a:xfrm>
            <a:off x="5011269" y="4865472"/>
            <a:ext cx="770966" cy="359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8AAEF-1B9B-86B6-7999-F502F403816B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11660" y="5378425"/>
            <a:ext cx="6499022" cy="637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3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73301-52BA-E816-9AA0-F2FD96B1D3AD}"/>
              </a:ext>
            </a:extLst>
          </p:cNvPr>
          <p:cNvSpPr/>
          <p:nvPr/>
        </p:nvSpPr>
        <p:spPr>
          <a:xfrm>
            <a:off x="100263" y="6644058"/>
            <a:ext cx="12192000" cy="43200"/>
          </a:xfrm>
          <a:prstGeom prst="rect">
            <a:avLst/>
          </a:prstGeom>
          <a:solidFill>
            <a:srgbClr val="126A72"/>
          </a:solidFill>
          <a:ln>
            <a:solidFill>
              <a:srgbClr val="126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D95E2-746C-8BA1-2693-0E277406BE61}"/>
              </a:ext>
            </a:extLst>
          </p:cNvPr>
          <p:cNvSpPr txBox="1"/>
          <p:nvPr/>
        </p:nvSpPr>
        <p:spPr>
          <a:xfrm>
            <a:off x="-1" y="-1939"/>
            <a:ext cx="619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How to create an unplanned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1472D-EC9E-544F-A6BC-4028979F9688}"/>
              </a:ext>
            </a:extLst>
          </p:cNvPr>
          <p:cNvSpPr txBox="1"/>
          <p:nvPr/>
        </p:nvSpPr>
        <p:spPr>
          <a:xfrm>
            <a:off x="358196" y="453288"/>
            <a:ext cx="465268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Unplanned task is to created only under exceptional situations.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DE4AC-D254-68B8-02C7-642F3E9A46DF}"/>
              </a:ext>
            </a:extLst>
          </p:cNvPr>
          <p:cNvSpPr txBox="1"/>
          <p:nvPr/>
        </p:nvSpPr>
        <p:spPr>
          <a:xfrm>
            <a:off x="356754" y="1716721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5.1 Enter title of the task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EE13D-D48E-889C-97C7-3D06DEF8B8B6}"/>
              </a:ext>
            </a:extLst>
          </p:cNvPr>
          <p:cNvSpPr txBox="1"/>
          <p:nvPr/>
        </p:nvSpPr>
        <p:spPr>
          <a:xfrm>
            <a:off x="356753" y="3265664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5.4 Enter Start date and Due Date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07A03B-B614-D260-8837-EBEB9F0AE550}"/>
              </a:ext>
            </a:extLst>
          </p:cNvPr>
          <p:cNvSpPr txBox="1"/>
          <p:nvPr/>
        </p:nvSpPr>
        <p:spPr>
          <a:xfrm>
            <a:off x="356754" y="2267191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5.2 Enter description of the task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A2361A-553C-0B0A-EE3D-835FAEF638AD}"/>
              </a:ext>
            </a:extLst>
          </p:cNvPr>
          <p:cNvSpPr txBox="1"/>
          <p:nvPr/>
        </p:nvSpPr>
        <p:spPr>
          <a:xfrm>
            <a:off x="356752" y="3827924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5.5 Enter planned hours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B15C0F9-4109-43E5-7E35-5781B059BA2C}"/>
              </a:ext>
            </a:extLst>
          </p:cNvPr>
          <p:cNvSpPr txBox="1"/>
          <p:nvPr/>
        </p:nvSpPr>
        <p:spPr>
          <a:xfrm>
            <a:off x="356754" y="2756648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5.3 Assign the task to self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B65DF3B-419B-430A-B6E5-AB0FE5234584}"/>
              </a:ext>
            </a:extLst>
          </p:cNvPr>
          <p:cNvSpPr txBox="1"/>
          <p:nvPr/>
        </p:nvSpPr>
        <p:spPr>
          <a:xfrm>
            <a:off x="356752" y="4255970"/>
            <a:ext cx="465268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5.6 Specify whether the task is chargeable, and select reason if it is not chargeable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C7A7DD5-DB61-1836-F4FD-FC64DCF8EF69}"/>
              </a:ext>
            </a:extLst>
          </p:cNvPr>
          <p:cNvSpPr txBox="1"/>
          <p:nvPr/>
        </p:nvSpPr>
        <p:spPr>
          <a:xfrm>
            <a:off x="358196" y="1143365"/>
            <a:ext cx="465268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5.1 Select Engagement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23635E9-1FCB-1B6E-DB42-2F9E1B3EF0A8}"/>
              </a:ext>
            </a:extLst>
          </p:cNvPr>
          <p:cNvSpPr txBox="1"/>
          <p:nvPr/>
        </p:nvSpPr>
        <p:spPr>
          <a:xfrm>
            <a:off x="357472" y="5013562"/>
            <a:ext cx="465124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5.7 Click Submit to save the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4BD48-AA70-1513-8799-620AB3FAE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16672" r="43235" b="7550"/>
          <a:stretch/>
        </p:blipFill>
        <p:spPr>
          <a:xfrm>
            <a:off x="5289176" y="294727"/>
            <a:ext cx="6813176" cy="58987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65235F-7081-88D2-45C5-D1EE625684C1}"/>
              </a:ext>
            </a:extLst>
          </p:cNvPr>
          <p:cNvCxnSpPr>
            <a:cxnSpLocks/>
            <a:stCxn id="202" idx="3"/>
          </p:cNvCxnSpPr>
          <p:nvPr/>
        </p:nvCxnSpPr>
        <p:spPr>
          <a:xfrm>
            <a:off x="5010879" y="1297254"/>
            <a:ext cx="430697" cy="225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A742AF-9A04-1C0B-3987-5C59498B7B2A}"/>
              </a:ext>
            </a:extLst>
          </p:cNvPr>
          <p:cNvCxnSpPr>
            <a:cxnSpLocks/>
          </p:cNvCxnSpPr>
          <p:nvPr/>
        </p:nvCxnSpPr>
        <p:spPr>
          <a:xfrm flipV="1">
            <a:off x="5007994" y="1562104"/>
            <a:ext cx="3786382" cy="352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ECA151-964B-AA4C-CE66-73E16FF91743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5009437" y="2230409"/>
            <a:ext cx="432139" cy="190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38B1BE-D86E-DBC4-57FB-32303F0837C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009436" y="2274528"/>
            <a:ext cx="3784940" cy="114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E7FF7B-3C08-2CFB-F541-2A0784B6728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009436" y="2871634"/>
            <a:ext cx="432140" cy="547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D5384C-ACFF-CE31-88C8-3FA1B0B33321}"/>
              </a:ext>
            </a:extLst>
          </p:cNvPr>
          <p:cNvCxnSpPr>
            <a:cxnSpLocks/>
            <a:stCxn id="151" idx="3"/>
          </p:cNvCxnSpPr>
          <p:nvPr/>
        </p:nvCxnSpPr>
        <p:spPr>
          <a:xfrm flipV="1">
            <a:off x="5009435" y="3089595"/>
            <a:ext cx="3784941" cy="89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F7AA88-4B27-25C9-6692-867322B2B483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5009435" y="3534539"/>
            <a:ext cx="432141" cy="983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52C45E-D45C-EA35-2CE5-B3959F9CD7A8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5009435" y="3707655"/>
            <a:ext cx="3784941" cy="809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CD7185-BE9C-8668-4E44-D1B1291387B4}"/>
              </a:ext>
            </a:extLst>
          </p:cNvPr>
          <p:cNvCxnSpPr>
            <a:cxnSpLocks/>
          </p:cNvCxnSpPr>
          <p:nvPr/>
        </p:nvCxnSpPr>
        <p:spPr>
          <a:xfrm flipV="1">
            <a:off x="5082988" y="4250688"/>
            <a:ext cx="6158753" cy="91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95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973301-52BA-E816-9AA0-F2FD96B1D3AD}"/>
              </a:ext>
            </a:extLst>
          </p:cNvPr>
          <p:cNvSpPr/>
          <p:nvPr/>
        </p:nvSpPr>
        <p:spPr>
          <a:xfrm>
            <a:off x="-1" y="6814800"/>
            <a:ext cx="12192000" cy="43200"/>
          </a:xfrm>
          <a:prstGeom prst="rect">
            <a:avLst/>
          </a:prstGeom>
          <a:solidFill>
            <a:srgbClr val="126A72"/>
          </a:solidFill>
          <a:ln>
            <a:solidFill>
              <a:srgbClr val="126A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D95E2-746C-8BA1-2693-0E277406BE61}"/>
              </a:ext>
            </a:extLst>
          </p:cNvPr>
          <p:cNvSpPr txBox="1"/>
          <p:nvPr/>
        </p:nvSpPr>
        <p:spPr>
          <a:xfrm>
            <a:off x="-1" y="-1939"/>
            <a:ext cx="619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How to create an unplanned ticket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DE4AC-D254-68B8-02C7-642F3E9A46DF}"/>
              </a:ext>
            </a:extLst>
          </p:cNvPr>
          <p:cNvSpPr txBox="1"/>
          <p:nvPr/>
        </p:nvSpPr>
        <p:spPr>
          <a:xfrm>
            <a:off x="246623" y="523489"/>
            <a:ext cx="39737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6.1 Enter the engagement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EE13D-D48E-889C-97C7-3D06DEF8B8B6}"/>
              </a:ext>
            </a:extLst>
          </p:cNvPr>
          <p:cNvSpPr txBox="1"/>
          <p:nvPr/>
        </p:nvSpPr>
        <p:spPr>
          <a:xfrm>
            <a:off x="239825" y="2452019"/>
            <a:ext cx="39737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6.5 Select priority and enter planned hours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07A03B-B614-D260-8837-EBEB9F0AE550}"/>
              </a:ext>
            </a:extLst>
          </p:cNvPr>
          <p:cNvSpPr txBox="1"/>
          <p:nvPr/>
        </p:nvSpPr>
        <p:spPr>
          <a:xfrm>
            <a:off x="283577" y="1440494"/>
            <a:ext cx="39737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6.3 Enter description of the task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A2361A-553C-0B0A-EE3D-835FAEF638AD}"/>
              </a:ext>
            </a:extLst>
          </p:cNvPr>
          <p:cNvSpPr txBox="1"/>
          <p:nvPr/>
        </p:nvSpPr>
        <p:spPr>
          <a:xfrm>
            <a:off x="246623" y="2921427"/>
            <a:ext cx="39737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6.6 Enter Incident date, Reported Date, Planned Start and Resolution Date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B15C0F9-4109-43E5-7E35-5781B059BA2C}"/>
              </a:ext>
            </a:extLst>
          </p:cNvPr>
          <p:cNvSpPr txBox="1"/>
          <p:nvPr/>
        </p:nvSpPr>
        <p:spPr>
          <a:xfrm>
            <a:off x="239436" y="1897213"/>
            <a:ext cx="39737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6.4 Assign the ticket to self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B65DF3B-419B-430A-B6E5-AB0FE5234584}"/>
              </a:ext>
            </a:extLst>
          </p:cNvPr>
          <p:cNvSpPr txBox="1"/>
          <p:nvPr/>
        </p:nvSpPr>
        <p:spPr>
          <a:xfrm>
            <a:off x="246623" y="4223650"/>
            <a:ext cx="39737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6.8 Specify whether the ticket is chargeable, and select the reason if it is not chargeable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65EB617-56CD-2B9F-F37A-284DCBF7EA69}"/>
              </a:ext>
            </a:extLst>
          </p:cNvPr>
          <p:cNvSpPr txBox="1"/>
          <p:nvPr/>
        </p:nvSpPr>
        <p:spPr>
          <a:xfrm>
            <a:off x="246623" y="920537"/>
            <a:ext cx="39737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6.2 Enter the title of the ticket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E6E281A-2C36-58A2-C7F3-27AED33D2F89}"/>
              </a:ext>
            </a:extLst>
          </p:cNvPr>
          <p:cNvSpPr txBox="1"/>
          <p:nvPr/>
        </p:nvSpPr>
        <p:spPr>
          <a:xfrm>
            <a:off x="283577" y="4886270"/>
            <a:ext cx="39737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6.9 Click Submit to save the ticket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E45E4-7F54-F2DA-8195-2FA5700AA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5" t="15668" r="43238" b="7421"/>
          <a:stretch/>
        </p:blipFill>
        <p:spPr>
          <a:xfrm>
            <a:off x="4470176" y="359258"/>
            <a:ext cx="7466144" cy="54118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5D29E-4128-27B3-8CF0-DB21EF4745E2}"/>
              </a:ext>
            </a:extLst>
          </p:cNvPr>
          <p:cNvCxnSpPr>
            <a:cxnSpLocks/>
            <a:stCxn id="223" idx="3"/>
          </p:cNvCxnSpPr>
          <p:nvPr/>
        </p:nvCxnSpPr>
        <p:spPr>
          <a:xfrm>
            <a:off x="4220394" y="1074426"/>
            <a:ext cx="4116782" cy="422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3CD474-82CB-591E-E1B0-AE1CD3606E8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220394" y="677378"/>
            <a:ext cx="432288" cy="819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70EC26-FBE4-C161-B2A7-1E0F3F2462BF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57348" y="1594383"/>
            <a:ext cx="431897" cy="628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332C0E-DB4C-1C1C-4AC5-79240634250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213596" y="2204990"/>
            <a:ext cx="4123580" cy="400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F86981-A158-6C12-056A-6D62C963D21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213596" y="2605908"/>
            <a:ext cx="439086" cy="315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AA79C5-2CFC-BDB8-0392-3700E2F2F4D9}"/>
              </a:ext>
            </a:extLst>
          </p:cNvPr>
          <p:cNvCxnSpPr>
            <a:cxnSpLocks/>
            <a:stCxn id="151" idx="3"/>
          </p:cNvCxnSpPr>
          <p:nvPr/>
        </p:nvCxnSpPr>
        <p:spPr>
          <a:xfrm flipV="1">
            <a:off x="4220394" y="2689412"/>
            <a:ext cx="4116782" cy="493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8C4C7A-FBC4-32AB-A586-AC0FF5A104D5}"/>
              </a:ext>
            </a:extLst>
          </p:cNvPr>
          <p:cNvCxnSpPr>
            <a:stCxn id="151" idx="3"/>
          </p:cNvCxnSpPr>
          <p:nvPr/>
        </p:nvCxnSpPr>
        <p:spPr>
          <a:xfrm>
            <a:off x="4220394" y="3183037"/>
            <a:ext cx="432288" cy="261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15E840-1D73-1A74-3A30-DDFCA200C924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4220394" y="3183037"/>
            <a:ext cx="4116782" cy="178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D90F29-AF12-674D-68D8-444C3DCE3956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4220394" y="3183037"/>
            <a:ext cx="432288" cy="753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3E654A-672B-8383-6989-531112581F0D}"/>
              </a:ext>
            </a:extLst>
          </p:cNvPr>
          <p:cNvCxnSpPr>
            <a:cxnSpLocks/>
          </p:cNvCxnSpPr>
          <p:nvPr/>
        </p:nvCxnSpPr>
        <p:spPr>
          <a:xfrm>
            <a:off x="4244612" y="4539043"/>
            <a:ext cx="444633" cy="16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4F831B-D887-C76A-E736-70FF12920E6F}"/>
              </a:ext>
            </a:extLst>
          </p:cNvPr>
          <p:cNvCxnSpPr>
            <a:cxnSpLocks/>
          </p:cNvCxnSpPr>
          <p:nvPr/>
        </p:nvCxnSpPr>
        <p:spPr>
          <a:xfrm>
            <a:off x="4244612" y="4532356"/>
            <a:ext cx="4155317" cy="34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A1DFA19-80E8-74B4-C52A-30BA4BD149A4}"/>
              </a:ext>
            </a:extLst>
          </p:cNvPr>
          <p:cNvSpPr txBox="1"/>
          <p:nvPr/>
        </p:nvSpPr>
        <p:spPr>
          <a:xfrm>
            <a:off x="270841" y="3593780"/>
            <a:ext cx="39737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6.7 Specify whether the ticket is fresh or repeated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16B1D93-3B1C-7277-2916-1DFCD5740CD3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4244612" y="3855390"/>
            <a:ext cx="4155317" cy="109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250EBFB-DB56-DB2E-4AEE-6ABD5A67C95E}"/>
              </a:ext>
            </a:extLst>
          </p:cNvPr>
          <p:cNvCxnSpPr>
            <a:cxnSpLocks/>
            <a:stCxn id="230" idx="3"/>
          </p:cNvCxnSpPr>
          <p:nvPr/>
        </p:nvCxnSpPr>
        <p:spPr>
          <a:xfrm>
            <a:off x="4257348" y="5040159"/>
            <a:ext cx="6778205" cy="174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0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592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Vajpai</dc:creator>
  <cp:lastModifiedBy>nitesh singh</cp:lastModifiedBy>
  <cp:revision>8</cp:revision>
  <dcterms:created xsi:type="dcterms:W3CDTF">2022-07-19T11:09:02Z</dcterms:created>
  <dcterms:modified xsi:type="dcterms:W3CDTF">2022-07-29T08:57:14Z</dcterms:modified>
</cp:coreProperties>
</file>