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embeddedFontLst>
    <p:embeddedFont>
      <p:font typeface="Play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212E6-3651-423C-8AF3-18A743D7F575}">
  <a:tblStyle styleId="{D97212E6-3651-423C-8AF3-18A743D7F5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BEB14F-7814-49A9-84A3-63057E9098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f230ecfb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f230ecfb7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f268c091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f268c0918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f230ecfb7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f230ecfb7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f268c0918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f268c0918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f230ecfb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f230ecfb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f268c0918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f268c0918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f230ecfb7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f230ecfb7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f230ecfb7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f230ecfb7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f230ecfb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f230ecfb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f230ecfb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f230ecfb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f230ecfb7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f230ecfb7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f230ecfb7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f230ecfb7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f268c0918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f268c0918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f230ecfb7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f230ecfb7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f268c09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f268c09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f230ecfb7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f230ecfb7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f268c0918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f268c0918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f268c0918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f268c0918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f268c0918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f268c0918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f268c0918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f268c0918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f0c37dfd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f0c37dfd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f268c091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f268c0918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f268c0918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f268c0918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f230ecfb7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f230ecfb7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f230ecfb7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f230ecfb7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230ecfb7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230ecfb7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f268c091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f268c091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f268c0918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f268c0918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268c0918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268c0918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f268c0918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f268c0918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f268c0918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f268c0918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f268c0918_3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f268c0918_3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f268c09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f268c09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f268c09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f268c091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f268c09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f268c09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f0c37dfd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f0c37dfd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f230ecfb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f230ecfb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f230ecfb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f230ecfb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f230ecf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f230ecfb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f230ecfb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f230ecfb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deepeshbhatnagar/fakejobpostingprediction/inpu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93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br>
              <a:rPr lang="en-US" sz="4000"/>
            </a:br>
            <a:br>
              <a:rPr lang="en-US" sz="4000"/>
            </a:br>
            <a:endParaRPr sz="40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br>
              <a:rPr lang="en-US" sz="4000"/>
            </a:br>
            <a:r>
              <a:rPr lang="en-US" sz="4200" b="1" i="1"/>
              <a:t>Detection of Fraudulent Job Listings</a:t>
            </a:r>
            <a:r>
              <a:rPr lang="en-US" sz="4000" i="1"/>
              <a:t> </a:t>
            </a:r>
            <a:endParaRPr sz="4000" i="1"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2248275" y="3852525"/>
            <a:ext cx="76728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Course number: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CS 5593 – Online Sections 995-999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Course name: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Data Mining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Semester, year: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Fall, 2024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Group Members: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Group 3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Sreeja Reddy Muchantula		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Sanjana Reddy Ella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Tushar Jayendra Mhatre 		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348" y="365124"/>
            <a:ext cx="8602903" cy="251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Preprocessing</a:t>
            </a:r>
            <a:endParaRPr b="1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Step 3: Vectorization of Text Attributes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Many attributes are text-based, which cannot be directly used by machine learning models like logistic regression.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Use TF-IDF (Term Frequency-Inverse Document Frequency) to convert text attributes into numerical vectors.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Breaks text into words.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Removes common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stopwords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(like “the”, “and”).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Assigns importance scores to words based on frequency and rarity.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Outcome: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Text data is now ready for model training.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24425" y="365125"/>
            <a:ext cx="11029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Conversion of textual columns to vectorized columns: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l="4812" r="16675" b="15526"/>
          <a:stretch/>
        </p:blipFill>
        <p:spPr>
          <a:xfrm>
            <a:off x="324425" y="1642075"/>
            <a:ext cx="5681075" cy="4074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r="38612" b="35438"/>
          <a:stretch/>
        </p:blipFill>
        <p:spPr>
          <a:xfrm>
            <a:off x="6344975" y="1964212"/>
            <a:ext cx="5522625" cy="342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6529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Preprocessing</a:t>
            </a:r>
            <a:endParaRPr b="1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838200" y="1376325"/>
            <a:ext cx="10712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EDA: Identifying and Excluding Common Words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Common words across both fraudulent and non-fraudulent postings do not add value for classification.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Identify and exclude frequently occurring words from the vectorization step.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Count word frequency in both fraudulent and non-fraudulent cases.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Exclude irrelevant words using a custom stopword list.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75" y="648825"/>
            <a:ext cx="5987699" cy="56584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775" y="648825"/>
            <a:ext cx="5416225" cy="56584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Preprocessing</a:t>
            </a:r>
            <a:endParaRPr b="1"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838200" y="1376325"/>
            <a:ext cx="108711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Step 4: Factor Collapsing of Highly Cardinal Attributes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Categorical features with many possible values (e.g., job title, location) can increase model complexity and overfitting.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Collapse rare categories into a single “other” label to reduce cardinality.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Retain top N frequent categories. we kept N=9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Replace all other categories with "other".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Compressing the attribute to just 10 unique values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Outcome: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Dataframe where each attribute has 10 or less than 10 Categories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184850" y="887875"/>
            <a:ext cx="23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8184850" y="3841625"/>
            <a:ext cx="23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65125"/>
            <a:ext cx="10515599" cy="2682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795050"/>
            <a:ext cx="10515599" cy="2783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p27"/>
          <p:cNvSpPr txBox="1"/>
          <p:nvPr/>
        </p:nvSpPr>
        <p:spPr>
          <a:xfrm>
            <a:off x="838199" y="2753750"/>
            <a:ext cx="5030973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After:</a:t>
            </a:r>
            <a:endParaRPr sz="2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Preprocessing</a:t>
            </a:r>
            <a:endParaRPr b="1"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838200" y="1531550"/>
            <a:ext cx="10938900" cy="464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Step 5: One-Hot Encoding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require numerical input, but categorical data is often in text form.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Use one-hot encoding to convert categorical variables into binary (0/1) columns.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Create a binary vector for each category.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Each row will have a 1 in the corresponding column for its category and 0 for others.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Outcome: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Categorical features are now in a machine-readable format.</a:t>
            </a: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8184850" y="887875"/>
            <a:ext cx="23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8184850" y="3841625"/>
            <a:ext cx="23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Preprocessing</a:t>
            </a:r>
            <a:endParaRPr b="1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4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Step 6: Feature selection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After One hot encoding, our dataset had 107  features.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We trained the dataset using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3 different models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03" name="Google Shape;203;p29"/>
          <p:cNvSpPr txBox="1"/>
          <p:nvPr/>
        </p:nvSpPr>
        <p:spPr>
          <a:xfrm>
            <a:off x="8184850" y="887875"/>
            <a:ext cx="23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8184850" y="3841625"/>
            <a:ext cx="2375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838200" y="681075"/>
            <a:ext cx="10515600" cy="10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Feature Selection</a:t>
            </a:r>
            <a:endParaRPr sz="3000" b="1"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838200" y="1214675"/>
            <a:ext cx="5461500" cy="52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Decision Tree model: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Features are ranked based on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Gini importance.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Bar plot showing the top features with the highest importance scores according to the Decision Tree model.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X-axis: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Features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(sorted by importance)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Y-axis: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Importance score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(higher = more important)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200" y="681075"/>
            <a:ext cx="6128976" cy="636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838200" y="614100"/>
            <a:ext cx="10515600" cy="1188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Feature Selection</a:t>
            </a:r>
            <a:endParaRPr sz="3000" b="1"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838200" y="1667350"/>
            <a:ext cx="5914200" cy="45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Random Forest model: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Features are ranked based on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average Gini importance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across all trees in the forest.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Bar plot showing the top features with the highest importance scores according to the Decision Tree model.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X-axis: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Features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(sorted by importance)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Y-axis: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Importance score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(higher = more important)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400" y="293150"/>
            <a:ext cx="5318876" cy="62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29768" y="411480"/>
            <a:ext cx="11201400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US" sz="4400" b="1"/>
              <a:t>Outline </a:t>
            </a:r>
            <a:endParaRPr sz="4400" b="1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821306" y="4152550"/>
            <a:ext cx="3455097" cy="17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/>
          </a:p>
          <a:p>
            <a:pPr marL="0" lvl="0" indent="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1" i="0">
              <a:highlight>
                <a:srgbClr val="F9F9FE"/>
              </a:highlight>
            </a:endParaRPr>
          </a:p>
          <a:p>
            <a:pPr marL="0" lvl="0" indent="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1" i="0">
              <a:highlight>
                <a:srgbClr val="F9F9FE"/>
              </a:highlight>
            </a:endParaRPr>
          </a:p>
          <a:p>
            <a:pPr marL="0" lvl="0" indent="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1" i="0">
              <a:highlight>
                <a:srgbClr val="F9F9FE"/>
              </a:highlight>
            </a:endParaRPr>
          </a:p>
          <a:p>
            <a:pPr marL="0" lvl="0" indent="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1" i="0">
              <a:highlight>
                <a:srgbClr val="F9F9FE"/>
              </a:highlight>
            </a:endParaRPr>
          </a:p>
          <a:p>
            <a:pPr marL="0" lvl="0" indent="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1" i="0">
              <a:highlight>
                <a:srgbClr val="F9F9FE"/>
              </a:highlight>
            </a:endParaRPr>
          </a:p>
          <a:p>
            <a:pPr marL="0" lvl="0" indent="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/>
          </a:p>
        </p:txBody>
      </p:sp>
      <p:sp>
        <p:nvSpPr>
          <p:cNvPr id="94" name="Google Shape;94;p14"/>
          <p:cNvSpPr txBox="1"/>
          <p:nvPr/>
        </p:nvSpPr>
        <p:spPr>
          <a:xfrm>
            <a:off x="560832" y="1367775"/>
            <a:ext cx="6405300" cy="4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 and results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a. Dataset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b. Data preprocessing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c. SMOTE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d. Methodology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e. System Architecture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f. User Manual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g. Results</a:t>
            </a: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Conclusion and Future work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Application Demo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250" y="1113550"/>
            <a:ext cx="5287024" cy="50351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88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Feature Selection</a:t>
            </a:r>
            <a:endParaRPr sz="3000" b="1"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838200" y="1554025"/>
            <a:ext cx="6253800" cy="46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Xgboost model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: Features are ranked based on the number of splits and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information gain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they provide in classification.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Bar plot showing the top features with the highest importance scores according to the Decision Tree model.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X-axis: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Features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(sorted by importance)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Y-axis: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Importance score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(higher = more important)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000" y="0"/>
            <a:ext cx="509999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88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Feature Selection</a:t>
            </a:r>
            <a:endParaRPr sz="3000" b="1"/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838200" y="1395750"/>
            <a:ext cx="10515600" cy="47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Distribution of the Feature importance score: 0-0.6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Threshold: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Set at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0.0015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for all models.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Features with importance scores below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0.0015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in all three models were eliminated.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Over 48 features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were eliminated.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58 unique features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remain for the final model.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These are a mix of: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Binary features from one-hot encoding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Numerical vectorized features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for keyword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Creating Preprocessing Pipeline</a:t>
            </a:r>
            <a:endParaRPr sz="3000" b="1"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838200" y="1390600"/>
            <a:ext cx="84093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Compiling Preprocessing Steps into a Python Pipeline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After completing the individual preprocessing steps, we created a unified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machine learning preprocessing pipeline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to ensure consistency and efficiency during model training and deployment.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pipeline as saved as a .pkl file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file can be reused in application to transform the user input given by user </a:t>
            </a: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460225" y="0"/>
            <a:ext cx="11731800" cy="14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SMOTE (Synthetic</a:t>
            </a:r>
            <a:r>
              <a:rPr lang="en-US" b="1">
                <a:highlight>
                  <a:srgbClr val="FFFFFF"/>
                </a:highlight>
              </a:rPr>
              <a:t> Minority Over-sampling Technique) </a:t>
            </a:r>
            <a:endParaRPr b="1"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109275" y="1327850"/>
            <a:ext cx="6961376" cy="44456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Imbalanced classes could bias the model toward the majority class.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SMOTE generates synthetic data points for the minority class, which in this case is fraudulent postings.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Performed after preprocessing and before model training as SMOTE works best with numerical features.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Number of samples before SMOTE: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{0: 13611, 1: 693}</a:t>
            </a:r>
            <a:endParaRPr sz="2600" b="1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Number of samples after SMOTE: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{0: 13611, 1: 13611}</a:t>
            </a:r>
            <a:endParaRPr sz="2600" b="1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608" y="1117500"/>
            <a:ext cx="4742121" cy="52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1710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Methodology</a:t>
            </a:r>
            <a:endParaRPr b="1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838199" y="1095154"/>
            <a:ext cx="11251019" cy="467832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Split data into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80% training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20% testing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Stratified K-fold sampling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Apply the preprocessing pipeline to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both training and testing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data.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Train models using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Grid Search CV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, sweeping through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hyperparameters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10-fold cross-validation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Select the best model from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Grid Search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based on cross-validation performance.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Test the best model on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testing data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, splitting the test set into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5 folds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Performance Evaluation: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Extract and calculate performance metrics.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Perform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statistical analysis (ANOVA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T-tests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) on results across 5 folds.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Methodology</a:t>
            </a:r>
            <a:endParaRPr b="1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>
                <a:latin typeface="Play"/>
                <a:ea typeface="Play"/>
                <a:cs typeface="Play"/>
                <a:sym typeface="Play"/>
              </a:rPr>
              <a:t>Model Selection</a:t>
            </a:r>
            <a:endParaRPr sz="3000" b="1"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classification models selected are: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Logistic Regression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Decision Trees 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XGBoost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838200" y="988325"/>
            <a:ext cx="10515600" cy="518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>
                <a:latin typeface="Play"/>
                <a:ea typeface="Play"/>
                <a:cs typeface="Play"/>
                <a:sym typeface="Play"/>
              </a:rPr>
              <a:t>Model Selection</a:t>
            </a:r>
            <a:endParaRPr sz="3000" b="1"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Logistic Regression: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Linear classification model used for binary classification tasks.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Works by estimating the probability that a given input belongs to a particular class using the sigmoid function.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Logistic function outputs a value between 0 and 1.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If the probability exceeds a set threshold the instance is classified as fraudulent.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75" y="4692125"/>
            <a:ext cx="3032900" cy="19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xfrm>
            <a:off x="9739423" y="1201479"/>
            <a:ext cx="1614452" cy="48934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838200" y="829900"/>
            <a:ext cx="10515600" cy="534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 dirty="0">
                <a:latin typeface="Play"/>
                <a:ea typeface="Play"/>
                <a:cs typeface="Play"/>
                <a:sym typeface="Play"/>
              </a:rPr>
              <a:t>Model Selection</a:t>
            </a:r>
            <a:endParaRPr sz="3000" b="1" dirty="0"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 dirty="0"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Decision Trees: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Splits the data based on feature values to make decisions.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The tree is built by recursively selecting the feature that maximizes information gain or Gini impurity.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The model can split these features to make predictions.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650" y="4135225"/>
            <a:ext cx="5069950" cy="20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10826425" y="365125"/>
            <a:ext cx="5274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40"/>
          <p:cNvSpPr txBox="1">
            <a:spLocks noGrp="1"/>
          </p:cNvSpPr>
          <p:nvPr>
            <p:ph type="body" idx="1"/>
          </p:nvPr>
        </p:nvSpPr>
        <p:spPr>
          <a:xfrm>
            <a:off x="838200" y="845000"/>
            <a:ext cx="10515600" cy="561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>
                <a:latin typeface="Play"/>
                <a:ea typeface="Play"/>
                <a:cs typeface="Play"/>
                <a:sym typeface="Play"/>
              </a:rPr>
              <a:t>Model Selection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XGBoost: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Builds a series of decision trees in a sequential manner.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Each tree attempts to correct the errors made by the previous tree and the loss function is used to control the complexity of the tree.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XGBoost performs well in situations where there is a high degree of nonlinearity, as it iteratively builds trees that reduce residual errors.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t="-9200" b="9200"/>
          <a:stretch/>
        </p:blipFill>
        <p:spPr>
          <a:xfrm>
            <a:off x="3142312" y="4126875"/>
            <a:ext cx="5907375" cy="19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11007500" y="365125"/>
            <a:ext cx="3462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1"/>
          </p:nvPr>
        </p:nvSpPr>
        <p:spPr>
          <a:xfrm>
            <a:off x="686550" y="191387"/>
            <a:ext cx="11067900" cy="570968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 dirty="0">
                <a:latin typeface="Play"/>
                <a:ea typeface="Play"/>
                <a:cs typeface="Play"/>
                <a:sym typeface="Play"/>
              </a:rPr>
              <a:t>Model Selection</a:t>
            </a:r>
            <a:endParaRPr sz="3000" b="1" dirty="0"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 dirty="0"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Random Forest: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Combines multiple Decision Trees to make predictions.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Helps to mitigate overfitting.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Can handle both numerical and categorical features.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Each tree in the forest is trained on a random subset of features and instances, reducing the likelihood of overfitting compared to a single decision tree.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Automatically computes feature importance.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Support Vector Machine: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Finds the hyperplane to separate the classes in a high dimensional space.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Can find the optimal decision boundary between classes helpful to detect fraudulent jobs when there are complex relationships between features.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150900"/>
            <a:ext cx="10515600" cy="153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Introduction</a:t>
            </a:r>
            <a:endParaRPr b="1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137684"/>
            <a:ext cx="10848300" cy="456136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The rise of online job  postings made it much easier for job seekers to find and apply jobs, but at the same time it is important to determine if a job is legitimate before applying to it.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Detecting Fraudulent postings manually is inefficient, so using an application with machine learning techniques automates the process.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The Fraudulent Job Posting Detection Portal is helpful for a user in finding out whether a job posted online is fraudulent or legitimate.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This application combines preprocessing techniques such as TF-IDF vectorization for text attributes, feature selection methods and employs five different classification models which are Logistic Regression, Decision Tree, Random Forest,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, Support Vector Machine (SVM) to evaluate and predict the legitimacy of the posting.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838200" y="1387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Model training:</a:t>
            </a:r>
            <a:endParaRPr sz="3000" b="1"/>
          </a:p>
        </p:txBody>
      </p:sp>
      <p:sp>
        <p:nvSpPr>
          <p:cNvPr id="289" name="Google Shape;289;p42"/>
          <p:cNvSpPr txBox="1">
            <a:spLocks noGrp="1"/>
          </p:cNvSpPr>
          <p:nvPr>
            <p:ph type="body" idx="1"/>
          </p:nvPr>
        </p:nvSpPr>
        <p:spPr>
          <a:xfrm>
            <a:off x="838200" y="1357850"/>
            <a:ext cx="10984200" cy="481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Results obtained after testing logistic regression on testing data: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Best Hyperparameters: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C=100, </a:t>
            </a:r>
            <a:r>
              <a:rPr lang="en-US" sz="2600" dirty="0" err="1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max_iter</a:t>
            </a:r>
            <a:r>
              <a:rPr lang="en-US" sz="26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=100000, </a:t>
            </a:r>
            <a:r>
              <a:rPr lang="en-US" sz="2600" dirty="0" err="1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random_state</a:t>
            </a:r>
            <a:r>
              <a:rPr lang="en-US" sz="26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=42, solver=‘saga’</a:t>
            </a:r>
            <a:endParaRPr sz="2600"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0" name="Google Shape;290;p42"/>
          <p:cNvGraphicFramePr/>
          <p:nvPr>
            <p:extLst>
              <p:ext uri="{D42A27DB-BD31-4B8C-83A1-F6EECF244321}">
                <p14:modId xmlns:p14="http://schemas.microsoft.com/office/powerpoint/2010/main" val="2835459216"/>
              </p:ext>
            </p:extLst>
          </p:nvPr>
        </p:nvGraphicFramePr>
        <p:xfrm>
          <a:off x="838188" y="2955850"/>
          <a:ext cx="10287025" cy="3585300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11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8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Specificity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0.8380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0.2086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0.8286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0.3333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0.8385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0.8782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0.8252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0.1773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0.7353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0.2857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0.8297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0.8670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0.8476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0.2137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0.8235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0.3394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0.8488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0.8886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0.8462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0.2093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0.3293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0.8500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0.8601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0.8476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0.2109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0.3313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0.8515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0.8517</a:t>
                      </a:r>
                      <a:endParaRPr sz="2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3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 b="1"/>
              <a:t>Model Training:</a:t>
            </a:r>
            <a:endParaRPr sz="4700"/>
          </a:p>
        </p:txBody>
      </p:sp>
      <p:graphicFrame>
        <p:nvGraphicFramePr>
          <p:cNvPr id="296" name="Google Shape;296;p43"/>
          <p:cNvGraphicFramePr/>
          <p:nvPr/>
        </p:nvGraphicFramePr>
        <p:xfrm>
          <a:off x="1032800" y="2822900"/>
          <a:ext cx="10126375" cy="3772800"/>
        </p:xfrm>
        <a:graphic>
          <a:graphicData uri="http://schemas.openxmlformats.org/drawingml/2006/table">
            <a:tbl>
              <a:tblPr>
                <a:noFill/>
                <a:tableStyleId>{97BEB14F-7814-49A9-84A3-63057E90988B}</a:tableStyleId>
              </a:tblPr>
              <a:tblGrid>
                <a:gridCol w="144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Specificity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0.9148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0.3243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0.6857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0.4404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0.9266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0.9245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0.3571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0.7353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0.4808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0.9339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0.9203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0.9399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0.4308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0.8235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0.5657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0.9457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0.9315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0.9301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0.3913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0.5192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0.9382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0.9413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0.4493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0.8857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0.5962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0.9441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0.9343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" name="Google Shape;297;p43"/>
          <p:cNvSpPr txBox="1"/>
          <p:nvPr/>
        </p:nvSpPr>
        <p:spPr>
          <a:xfrm>
            <a:off x="838200" y="1219150"/>
            <a:ext cx="11153700" cy="1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obtained after testing Decision tree on testing data: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Hyperparameters: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‘criterion’: ‘entropy’, ‘max_depth’: 20, ‘min_samples_leaf’: 10, ‘min_samples_split’: 2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9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Model Training:</a:t>
            </a:r>
            <a:endParaRPr sz="4700"/>
          </a:p>
        </p:txBody>
      </p:sp>
      <p:graphicFrame>
        <p:nvGraphicFramePr>
          <p:cNvPr id="303" name="Google Shape;303;p44"/>
          <p:cNvGraphicFramePr/>
          <p:nvPr/>
        </p:nvGraphicFramePr>
        <p:xfrm>
          <a:off x="1032813" y="2596550"/>
          <a:ext cx="10126375" cy="3772800"/>
        </p:xfrm>
        <a:graphic>
          <a:graphicData uri="http://schemas.openxmlformats.org/drawingml/2006/table">
            <a:tbl>
              <a:tblPr>
                <a:noFill/>
                <a:tableStyleId>{97BEB14F-7814-49A9-84A3-63057E90988B}</a:tableStyleId>
              </a:tblPr>
              <a:tblGrid>
                <a:gridCol w="144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5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Specificity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0.9497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0.4902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0.7143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0.5814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0.9618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0.9297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0.9371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0.4035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0.6765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0.5055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0.9501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0.9444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0.9538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0.5098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0.7647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0.6118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0.9633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0.9663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0.9497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0.4906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0.7429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0.5909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0.9603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0.9434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0.9497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0.4909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0.9658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4" name="Google Shape;304;p44"/>
          <p:cNvSpPr txBox="1"/>
          <p:nvPr/>
        </p:nvSpPr>
        <p:spPr>
          <a:xfrm>
            <a:off x="924250" y="1262025"/>
            <a:ext cx="10724700" cy="29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obtained after testing Xgboost on testing data:</a:t>
            </a:r>
            <a:b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Hyperparameters: 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n_estimators=200,eval_metric=’logloss’,max_depth=30,learning_rate=0.1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title"/>
          </p:nvPr>
        </p:nvSpPr>
        <p:spPr>
          <a:xfrm>
            <a:off x="838200" y="173525"/>
            <a:ext cx="10515600" cy="151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Model Training:</a:t>
            </a:r>
            <a:endParaRPr sz="4700"/>
          </a:p>
        </p:txBody>
      </p:sp>
      <p:graphicFrame>
        <p:nvGraphicFramePr>
          <p:cNvPr id="310" name="Google Shape;310;p45"/>
          <p:cNvGraphicFramePr/>
          <p:nvPr/>
        </p:nvGraphicFramePr>
        <p:xfrm>
          <a:off x="1038575" y="2483350"/>
          <a:ext cx="10126375" cy="3614400"/>
        </p:xfrm>
        <a:graphic>
          <a:graphicData uri="http://schemas.openxmlformats.org/drawingml/2006/table">
            <a:tbl>
              <a:tblPr>
                <a:noFill/>
                <a:tableStyleId>{97BEB14F-7814-49A9-84A3-63057E90988B}</a:tableStyleId>
              </a:tblPr>
              <a:tblGrid>
                <a:gridCol w="144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0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2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Specificity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0.8087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0.1852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0.8571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0.3046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0.8062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0.8687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0.8126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0.1753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0.7941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0.2872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0.8135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0.8769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0.8448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0.2148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0.8529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0.3432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0.8443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0.8182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0.1812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0.2935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0.8206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0.8649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0.1837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0.2967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0.8235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0.8522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1" name="Google Shape;311;p45"/>
          <p:cNvSpPr txBox="1"/>
          <p:nvPr/>
        </p:nvSpPr>
        <p:spPr>
          <a:xfrm>
            <a:off x="1038575" y="1204875"/>
            <a:ext cx="10781700" cy="20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obtained after testing SVM on testing data: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Hyperparameters:</a:t>
            </a: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max_depth=20, random_state=42,n_estimators=200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3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Model Training:</a:t>
            </a:r>
            <a:endParaRPr sz="4700"/>
          </a:p>
        </p:txBody>
      </p:sp>
      <p:graphicFrame>
        <p:nvGraphicFramePr>
          <p:cNvPr id="317" name="Google Shape;317;p46"/>
          <p:cNvGraphicFramePr/>
          <p:nvPr/>
        </p:nvGraphicFramePr>
        <p:xfrm>
          <a:off x="1038575" y="2913400"/>
          <a:ext cx="10126375" cy="3184350"/>
        </p:xfrm>
        <a:graphic>
          <a:graphicData uri="http://schemas.openxmlformats.org/drawingml/2006/table">
            <a:tbl>
              <a:tblPr>
                <a:noFill/>
                <a:tableStyleId>{97BEB14F-7814-49A9-84A3-63057E90988B}</a:tableStyleId>
              </a:tblPr>
              <a:tblGrid>
                <a:gridCol w="144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3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0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Specificity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2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0.9385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0.4237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0.7143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0.5319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0.9501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0.9245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2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0.9413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0.7353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0.5435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0.9437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0.9441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0.8235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0.5833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0.9501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0.9735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0.9385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0.4286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0.7714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0.9471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0.9479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Fold 5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0.9538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0.5161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0.9143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0.6598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0.9559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0.9791</a:t>
                      </a:r>
                      <a:endParaRPr sz="2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8" name="Google Shape;318;p46"/>
          <p:cNvSpPr txBox="1"/>
          <p:nvPr/>
        </p:nvSpPr>
        <p:spPr>
          <a:xfrm>
            <a:off x="981400" y="1276325"/>
            <a:ext cx="10667400" cy="1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obtained after testing Random Forest on testing data: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Hyperparameters:</a:t>
            </a: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C=0.1, kernel='linear', probability=True, random_state=42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>
            <a:spLocks noGrp="1"/>
          </p:cNvSpPr>
          <p:nvPr>
            <p:ph type="title"/>
          </p:nvPr>
        </p:nvSpPr>
        <p:spPr>
          <a:xfrm>
            <a:off x="143350" y="365125"/>
            <a:ext cx="12048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STATISTICAL ANALYSIS OF MODEL RESULTS</a:t>
            </a:r>
            <a:endParaRPr b="1"/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1"/>
          </p:nvPr>
        </p:nvSpPr>
        <p:spPr>
          <a:xfrm>
            <a:off x="797125" y="16908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Results of Annova tests for all 6 metrics across all models.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5" name="Google Shape;325;p47"/>
          <p:cNvGraphicFramePr/>
          <p:nvPr/>
        </p:nvGraphicFramePr>
        <p:xfrm>
          <a:off x="911425" y="2352150"/>
          <a:ext cx="10287000" cy="3840270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F-Statistic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24.036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2.13E-07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1.14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0.3662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48.928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4.73E-10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186.571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1.58E-15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74.039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1.06E-11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Specificity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267.305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4.71E-17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p48"/>
          <p:cNvGraphicFramePr/>
          <p:nvPr/>
        </p:nvGraphicFramePr>
        <p:xfrm>
          <a:off x="596025" y="613650"/>
          <a:ext cx="5176250" cy="4206090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216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Logistic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Decision Tree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8.21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Random Forest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-1.19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SVM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8.21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1" name="Google Shape;331;p48"/>
          <p:cNvGraphicFramePr/>
          <p:nvPr/>
        </p:nvGraphicFramePr>
        <p:xfrm>
          <a:off x="6548300" y="563550"/>
          <a:ext cx="4832825" cy="4154550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220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Logistic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26.65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1.18E-05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Decision Tree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0.0726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Random Forest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0.865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SVM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5.48E-05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2" name="Google Shape;332;p48"/>
          <p:cNvSpPr txBox="1"/>
          <p:nvPr/>
        </p:nvSpPr>
        <p:spPr>
          <a:xfrm>
            <a:off x="596025" y="2344150"/>
            <a:ext cx="37764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48"/>
          <p:cNvSpPr txBox="1"/>
          <p:nvPr/>
        </p:nvSpPr>
        <p:spPr>
          <a:xfrm>
            <a:off x="6548300" y="4917800"/>
            <a:ext cx="48933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T-tests for F1 of XGBoost against all other models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0" y="6274025"/>
            <a:ext cx="48132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4041025" y="6274025"/>
            <a:ext cx="43632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7974975" y="6274025"/>
            <a:ext cx="43632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548750" y="4917800"/>
            <a:ext cx="52236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T-tests for AUC of XGBoost against all other models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49"/>
          <p:cNvGraphicFramePr/>
          <p:nvPr/>
        </p:nvGraphicFramePr>
        <p:xfrm>
          <a:off x="6227550" y="361350"/>
          <a:ext cx="5605675" cy="4937500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209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Logistic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11.39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0.000249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Decision Tree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0.0278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Random Forest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-0.36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0.724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SVM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10.63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0.000497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3" name="Google Shape;343;p49"/>
          <p:cNvSpPr txBox="1"/>
          <p:nvPr/>
        </p:nvSpPr>
        <p:spPr>
          <a:xfrm>
            <a:off x="6227550" y="5298875"/>
            <a:ext cx="56655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T-tests for Specificity of XGBoost against all other models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4" name="Google Shape;344;p49"/>
          <p:cNvGraphicFramePr/>
          <p:nvPr/>
        </p:nvGraphicFramePr>
        <p:xfrm>
          <a:off x="424988" y="361375"/>
          <a:ext cx="5542200" cy="4937500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247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Logistic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52.56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7.84E-07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Decision Tree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0.0179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Random Forest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0.264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SVM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24.26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1.71E-05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5" name="Google Shape;345;p49"/>
          <p:cNvSpPr txBox="1"/>
          <p:nvPr/>
        </p:nvSpPr>
        <p:spPr>
          <a:xfrm>
            <a:off x="393200" y="5482300"/>
            <a:ext cx="56058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T-tests for Accuracy of XGBoost against all other models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50"/>
          <p:cNvGraphicFramePr/>
          <p:nvPr/>
        </p:nvGraphicFramePr>
        <p:xfrm>
          <a:off x="322313" y="1179500"/>
          <a:ext cx="5333350" cy="4571775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238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Logistic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22.63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2.26E-05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Decision Tree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3.84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0.0185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Random Forest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vs SVM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11.76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4.68E-05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1" name="Google Shape;351;p50"/>
          <p:cNvGraphicFramePr/>
          <p:nvPr/>
        </p:nvGraphicFramePr>
        <p:xfrm>
          <a:off x="5841625" y="1179513"/>
          <a:ext cx="5975050" cy="4571750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264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Logistic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0.0029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Decision Tree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7.56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SVM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6.66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0.0026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50"/>
          <p:cNvSpPr txBox="1"/>
          <p:nvPr/>
        </p:nvSpPr>
        <p:spPr>
          <a:xfrm>
            <a:off x="5885250" y="5916850"/>
            <a:ext cx="58878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T-tests for AUC of Random Forest against all other models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50"/>
          <p:cNvSpPr txBox="1"/>
          <p:nvPr/>
        </p:nvSpPr>
        <p:spPr>
          <a:xfrm>
            <a:off x="322350" y="5776675"/>
            <a:ext cx="53334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T-tests for Precision of XGBoost against all other models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p51"/>
          <p:cNvGraphicFramePr/>
          <p:nvPr/>
        </p:nvGraphicFramePr>
        <p:xfrm>
          <a:off x="210850" y="1026675"/>
          <a:ext cx="5677325" cy="3838950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255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Logistic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11.36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0.00034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Decision Tree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0.0148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SVM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0.00037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9" name="Google Shape;359;p51"/>
          <p:cNvGraphicFramePr/>
          <p:nvPr/>
        </p:nvGraphicFramePr>
        <p:xfrm>
          <a:off x="6319400" y="1026675"/>
          <a:ext cx="5471950" cy="3975455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212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Logistic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24.74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1.59E-05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Decision Tree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0.0177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SVM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20.05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3.65E-05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0" name="Google Shape;360;p51"/>
          <p:cNvSpPr txBox="1"/>
          <p:nvPr/>
        </p:nvSpPr>
        <p:spPr>
          <a:xfrm>
            <a:off x="210800" y="5151300"/>
            <a:ext cx="5677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T-tests for F1 of Random Forest against all other models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6319400" y="5151300"/>
            <a:ext cx="54720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T-tests for Accuracy of Random Forest all other models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b="1"/>
              <a:t>Related Work</a:t>
            </a:r>
            <a:endParaRPr b="1"/>
          </a:p>
        </p:txBody>
      </p:sp>
      <p:sp>
        <p:nvSpPr>
          <p:cNvPr id="108" name="Google Shape;108;p16"/>
          <p:cNvSpPr txBox="1"/>
          <p:nvPr/>
        </p:nvSpPr>
        <p:spPr>
          <a:xfrm>
            <a:off x="618650" y="1517900"/>
            <a:ext cx="10524600" cy="4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studies on fraudulent job detection have applied various machine learning and deep learning models. 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approach used Logistic Regression, KNN, Random Forest, and Bi-LSTM. But it only focused on textual features and did not develop an application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another case, Naive Bayes, Multi-Layer Perceptron, KNN, and Decision Trees were used. While an application was built, it lacked proper feature engineering, and the evaluation metrics were insufficient.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 above cases have one or more limitations. So now our aim is to address these gaps.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52"/>
          <p:cNvGraphicFramePr/>
          <p:nvPr/>
        </p:nvGraphicFramePr>
        <p:xfrm>
          <a:off x="397188" y="906650"/>
          <a:ext cx="5153750" cy="4680225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211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Logistic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15.13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Decision Tree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0.0126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SVM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14.65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7" name="Google Shape;367;p52"/>
          <p:cNvSpPr txBox="1"/>
          <p:nvPr/>
        </p:nvSpPr>
        <p:spPr>
          <a:xfrm>
            <a:off x="360025" y="5685975"/>
            <a:ext cx="52281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T-tests for Precision of Random Forest against all other models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8" name="Google Shape;368;p52"/>
          <p:cNvGraphicFramePr/>
          <p:nvPr/>
        </p:nvGraphicFramePr>
        <p:xfrm>
          <a:off x="6054900" y="906650"/>
          <a:ext cx="5645700" cy="4680225"/>
        </p:xfrm>
        <a:graphic>
          <a:graphicData uri="http://schemas.openxmlformats.org/drawingml/2006/table">
            <a:tbl>
              <a:tblPr>
                <a:noFill/>
                <a:tableStyleId>{D97212E6-3651-423C-8AF3-18A743D7F575}</a:tableStyleId>
              </a:tblPr>
              <a:tblGrid>
                <a:gridCol w="225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t-statistic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Logistic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24.61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1.62E-05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Decision Tree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0.0168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vs SVM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19.69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3.93E-05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9" name="Google Shape;369;p52"/>
          <p:cNvSpPr txBox="1"/>
          <p:nvPr/>
        </p:nvSpPr>
        <p:spPr>
          <a:xfrm>
            <a:off x="6054900" y="5685975"/>
            <a:ext cx="56457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T-tests for Specificity of Random Forest against all other models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System Architecture</a:t>
            </a:r>
            <a:endParaRPr b="1"/>
          </a:p>
        </p:txBody>
      </p:sp>
      <p:sp>
        <p:nvSpPr>
          <p:cNvPr id="375" name="Google Shape;375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Languages used for this application are 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Python: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Used for backend development, for model design, training, feature analysis and development.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JavaScript / HTML: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Used to design and build the GUI of the application.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Flask: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It is a webframe used for developing APIs and establishing connection with front end.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User Manual</a:t>
            </a:r>
            <a:endParaRPr b="1"/>
          </a:p>
        </p:txBody>
      </p:sp>
      <p:sp>
        <p:nvSpPr>
          <p:cNvPr id="381" name="Google Shape;381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For a user to run the application, the user need to have basic software like VS code, Python and libraries like scikit-learn, pandas, numpy, which can be installed using pip.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After the necessary software and libraries are installed, the user can then run the application locally by executing the command python app.py in the terminal or command prompt.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flask server will be hosted on </a:t>
            </a:r>
            <a:r>
              <a:rPr lang="en-US" sz="2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http://127.0.0.1:5000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Results</a:t>
            </a:r>
            <a:endParaRPr b="1"/>
          </a:p>
        </p:txBody>
      </p:sp>
      <p:sp>
        <p:nvSpPr>
          <p:cNvPr id="387" name="Google Shape;387;p55"/>
          <p:cNvSpPr txBox="1">
            <a:spLocks noGrp="1"/>
          </p:cNvSpPr>
          <p:nvPr>
            <p:ph type="body" idx="1"/>
          </p:nvPr>
        </p:nvSpPr>
        <p:spPr>
          <a:xfrm>
            <a:off x="838200" y="1803000"/>
            <a:ext cx="10515600" cy="3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were the best-performing models based on the statistical analysis.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Both the models were implemented from scratch and then saved as a .pkl file in order to be integrated with application in backend.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Both models were tested on unseen user input data and gave accurate results.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6"/>
          <p:cNvSpPr txBox="1">
            <a:spLocks noGrp="1"/>
          </p:cNvSpPr>
          <p:nvPr>
            <p:ph type="title"/>
          </p:nvPr>
        </p:nvSpPr>
        <p:spPr>
          <a:xfrm>
            <a:off x="612650" y="365125"/>
            <a:ext cx="93990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b="1"/>
              <a:t>Conclusion and Future Work</a:t>
            </a:r>
            <a:endParaRPr b="1"/>
          </a:p>
        </p:txBody>
      </p:sp>
      <p:sp>
        <p:nvSpPr>
          <p:cNvPr id="394" name="Google Shape;394;p56"/>
          <p:cNvSpPr txBox="1">
            <a:spLocks noGrp="1"/>
          </p:cNvSpPr>
          <p:nvPr>
            <p:ph type="body" idx="1"/>
          </p:nvPr>
        </p:nvSpPr>
        <p:spPr>
          <a:xfrm>
            <a:off x="612648" y="2504819"/>
            <a:ext cx="6986016" cy="367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395" name="Google Shape;395;p56"/>
          <p:cNvSpPr txBox="1">
            <a:spLocks noGrp="1"/>
          </p:cNvSpPr>
          <p:nvPr>
            <p:ph type="body" idx="1"/>
          </p:nvPr>
        </p:nvSpPr>
        <p:spPr>
          <a:xfrm>
            <a:off x="836675" y="1237225"/>
            <a:ext cx="10515600" cy="450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web application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successfully identifies fake job listings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text analytics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It offers a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simple, user-friendly interface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immediate results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for users.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Future Scope: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Reinforcement Learning: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Can be Implement to allow the model to improve gradually after each prediction iteration.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Integration of Large Language Models (LLMs):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LLMs can provide a much better and enhanced interpretation of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textual features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in job postings, providing deeper insights.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>
            <a:spLocks noGrp="1"/>
          </p:cNvSpPr>
          <p:nvPr>
            <p:ph type="title"/>
          </p:nvPr>
        </p:nvSpPr>
        <p:spPr>
          <a:xfrm>
            <a:off x="696050" y="1101500"/>
            <a:ext cx="10515600" cy="278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APPLICATION DEMO</a:t>
            </a:r>
            <a:endParaRPr/>
          </a:p>
        </p:txBody>
      </p:sp>
      <p:sp>
        <p:nvSpPr>
          <p:cNvPr id="401" name="Google Shape;401;p5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8"/>
          <p:cNvSpPr/>
          <p:nvPr/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8"/>
          <p:cNvSpPr txBox="1">
            <a:spLocks noGrp="1"/>
          </p:cNvSpPr>
          <p:nvPr>
            <p:ph type="title"/>
          </p:nvPr>
        </p:nvSpPr>
        <p:spPr>
          <a:xfrm>
            <a:off x="7044279" y="2716100"/>
            <a:ext cx="4687500" cy="1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     THANK YOU</a:t>
            </a:r>
            <a:br>
              <a:rPr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</a:br>
            <a:endParaRPr sz="4000">
              <a:solidFill>
                <a:schemeClr val="dk2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409" name="Google Shape;409;p58"/>
          <p:cNvGrpSpPr/>
          <p:nvPr/>
        </p:nvGrpSpPr>
        <p:grpSpPr>
          <a:xfrm rot="-54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10" name="Google Shape;410;p58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4" name="Google Shape;414;p58" descr="Metal tic-tac-toe game pieces"/>
          <p:cNvPicPr preferRelativeResize="0"/>
          <p:nvPr/>
        </p:nvPicPr>
        <p:blipFill rotWithShape="1">
          <a:blip r:embed="rId3">
            <a:alphaModFix/>
          </a:blip>
          <a:srcRect l="5200"/>
          <a:stretch/>
        </p:blipFill>
        <p:spPr>
          <a:xfrm>
            <a:off x="953527" y="1118937"/>
            <a:ext cx="5839839" cy="4620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58"/>
          <p:cNvGrpSpPr/>
          <p:nvPr/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16" name="Google Shape;416;p58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8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8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8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b="1"/>
              <a:t>Proposed Work</a:t>
            </a:r>
            <a:endParaRPr b="1"/>
          </a:p>
        </p:txBody>
      </p:sp>
      <p:sp>
        <p:nvSpPr>
          <p:cNvPr id="115" name="Google Shape;115;p17"/>
          <p:cNvSpPr txBox="1"/>
          <p:nvPr/>
        </p:nvSpPr>
        <p:spPr>
          <a:xfrm>
            <a:off x="550750" y="1517904"/>
            <a:ext cx="11201400" cy="478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in this project our aim is to focus on a broad range of features, classification models, use multiple evaluation metrics to accurately predict, choose a best performing model and finally develop a web application.  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150" y="3338624"/>
            <a:ext cx="6835376" cy="314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Dataset</a:t>
            </a:r>
            <a:endParaRPr b="1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just" rtl="0"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The “Fake Job Postings” dataset from Kaggle was used for this project.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It contains around 17,880 job postings with features like Job title, Company name, Job description, Location, Salary information, Job type and Company information.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The 1 indicates a fraudulent job post and 0 indicates a legitimate one.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The dataset is divided into training and testing subsets after preprocessing ensuring that the proportions of fraudulent and legitimate postings remain consistent in both subsets.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The URL of the dataset: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https://www.kaggle.com/code/deepeshbhatnagar/fakejobpostingprediction/input? select=fake_job_postings.csv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Exploratory Data Analysis</a:t>
            </a:r>
            <a:endParaRPr sz="3000" b="1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Data has a high class imbalance and also a very high number of missing values.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82250"/>
            <a:ext cx="4205174" cy="41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277" y="2479050"/>
            <a:ext cx="6001526" cy="410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Preprocessing</a:t>
            </a:r>
            <a:endParaRPr b="1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196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Step 1: Dropping the “ID” column.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79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24"/>
              <a:buFont typeface="Times New Roman"/>
              <a:buChar char="●"/>
            </a:pPr>
            <a:r>
              <a:rPr lang="en-US" sz="2824">
                <a:latin typeface="Times New Roman"/>
                <a:ea typeface="Times New Roman"/>
                <a:cs typeface="Times New Roman"/>
                <a:sym typeface="Times New Roman"/>
              </a:rPr>
              <a:t>The job_ID column serves as a unique identifier and does not provide any meaningful insights for the machine learning algorithm.</a:t>
            </a:r>
            <a:endParaRPr sz="28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79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24"/>
              <a:buFont typeface="Times New Roman"/>
              <a:buChar char="●"/>
            </a:pPr>
            <a:r>
              <a:rPr lang="en-US" sz="2824">
                <a:latin typeface="Times New Roman"/>
                <a:ea typeface="Times New Roman"/>
                <a:cs typeface="Times New Roman"/>
                <a:sym typeface="Times New Roman"/>
              </a:rPr>
              <a:t>Removing it helps in focusing on features that contribute to model learning.</a:t>
            </a:r>
            <a:endParaRPr sz="28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24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24" b="1">
                <a:latin typeface="Times New Roman"/>
                <a:ea typeface="Times New Roman"/>
                <a:cs typeface="Times New Roman"/>
                <a:sym typeface="Times New Roman"/>
              </a:rPr>
              <a:t>Outcome:</a:t>
            </a:r>
            <a:r>
              <a:rPr lang="en-US" sz="2824">
                <a:latin typeface="Times New Roman"/>
                <a:ea typeface="Times New Roman"/>
                <a:cs typeface="Times New Roman"/>
                <a:sym typeface="Times New Roman"/>
              </a:rPr>
              <a:t> A dataset with one column dropped (17 columns)</a:t>
            </a:r>
            <a:br>
              <a:rPr lang="en-US" sz="2824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24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Preprocessing</a:t>
            </a:r>
            <a:endParaRPr b="1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8649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Step 2: Imputing Missing Values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Missing values are very high in a lot of attributes.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Instead of dropping attributes with many missing values, replace missing data with keywords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‘Unknown’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Missing values can indicate fraudulent posts and should be preserved.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Outcome: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A complete dataset with no missing values.</a:t>
            </a:r>
            <a:br>
              <a:rPr lang="en-US" sz="2600"/>
            </a:br>
            <a:endParaRPr sz="26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575" y="829900"/>
            <a:ext cx="4346474" cy="56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2819</Words>
  <Application>Microsoft Office PowerPoint</Application>
  <PresentationFormat>Widescreen</PresentationFormat>
  <Paragraphs>641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Times New Roman</vt:lpstr>
      <vt:lpstr>Play</vt:lpstr>
      <vt:lpstr>Arial</vt:lpstr>
      <vt:lpstr>Office Theme</vt:lpstr>
      <vt:lpstr>    Detection of Fraudulent Job Listings </vt:lpstr>
      <vt:lpstr>Outline </vt:lpstr>
      <vt:lpstr>Introduction</vt:lpstr>
      <vt:lpstr>Related Work</vt:lpstr>
      <vt:lpstr>Proposed Work</vt:lpstr>
      <vt:lpstr>Dataset</vt:lpstr>
      <vt:lpstr>Exploratory Data Analysis</vt:lpstr>
      <vt:lpstr>Data Preprocessing</vt:lpstr>
      <vt:lpstr>Data Preprocessing</vt:lpstr>
      <vt:lpstr>Data Preprocessing</vt:lpstr>
      <vt:lpstr>Conversion of textual columns to vectorized columns:</vt:lpstr>
      <vt:lpstr>Data Preprocessing</vt:lpstr>
      <vt:lpstr>PowerPoint Presentation</vt:lpstr>
      <vt:lpstr>Data Preprocessing</vt:lpstr>
      <vt:lpstr>PowerPoint Presentation</vt:lpstr>
      <vt:lpstr>Data Preprocessing</vt:lpstr>
      <vt:lpstr>Data Preprocessing</vt:lpstr>
      <vt:lpstr>Feature Selection</vt:lpstr>
      <vt:lpstr>Feature Selection</vt:lpstr>
      <vt:lpstr>Feature Selection</vt:lpstr>
      <vt:lpstr>Feature Selection</vt:lpstr>
      <vt:lpstr>Creating Preprocessing Pipeline</vt:lpstr>
      <vt:lpstr>SMOTE (Synthetic Minority Over-sampling Technique) </vt:lpstr>
      <vt:lpstr>Methodology</vt:lpstr>
      <vt:lpstr>Methodology</vt:lpstr>
      <vt:lpstr>PowerPoint Presentation</vt:lpstr>
      <vt:lpstr>PowerPoint Presentation</vt:lpstr>
      <vt:lpstr>PowerPoint Presentation</vt:lpstr>
      <vt:lpstr>PowerPoint Presentation</vt:lpstr>
      <vt:lpstr>Model training:</vt:lpstr>
      <vt:lpstr>Model Training:</vt:lpstr>
      <vt:lpstr>Model Training:</vt:lpstr>
      <vt:lpstr>Model Training:</vt:lpstr>
      <vt:lpstr>Model Training:</vt:lpstr>
      <vt:lpstr>STATISTICAL ANALYSIS OF MODEL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Architecture</vt:lpstr>
      <vt:lpstr>User Manual</vt:lpstr>
      <vt:lpstr>Results</vt:lpstr>
      <vt:lpstr>Conclusion and Future Work</vt:lpstr>
      <vt:lpstr>         APPLICATION DEMO</vt:lpstr>
      <vt:lpstr>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Ella, Sanjana Reddy</cp:lastModifiedBy>
  <cp:revision>2</cp:revision>
  <dcterms:modified xsi:type="dcterms:W3CDTF">2024-12-06T04:44:02Z</dcterms:modified>
</cp:coreProperties>
</file>