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Calibri" panose="020F0502020204030204" pitchFamily="34" charset="0"/>
      <p:regular r:id="rId19"/>
      <p:bold r:id="rId20"/>
      <p:italic r:id="rId21"/>
      <p:boldItalic r:id="rId22"/>
    </p:embeddedFont>
    <p:embeddedFont>
      <p:font typeface="Oswald Bold" panose="020B0604020202020204" charset="0"/>
      <p:regular r:id="rId23"/>
    </p:embeddedFont>
    <p:embeddedFont>
      <p:font typeface="DM Sans Italics" panose="020B0604020202020204" charset="0"/>
      <p:regular r:id="rId24"/>
    </p:embeddedFont>
    <p:embeddedFont>
      <p:font typeface="DM Sans Bold" panose="020B0604020202020204" charset="0"/>
      <p:regular r:id="rId25"/>
    </p:embeddedFont>
    <p:embeddedFont>
      <p:font typeface="DM Sans" panose="020B0604020202020204" charset="0"/>
      <p:regular r:id="rId26"/>
    </p:embeddedFont>
    <p:embeddedFont>
      <p:font typeface="Montserrat Classic Bold" panose="020B0604020202020204" charset="0"/>
      <p:regular r:id="rId27"/>
    </p:embeddedFont>
    <p:embeddedFont>
      <p:font typeface="Canva Sans Bold" panose="020B0604020202020204" charset="0"/>
      <p:regular r:id="rId28"/>
    </p:embeddedFont>
    <p:embeddedFont>
      <p:font typeface="Canva Sans"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70" d="100"/>
          <a:sy n="70" d="100"/>
        </p:scale>
        <p:origin x="144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35.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5.sv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35.sv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35.svg"/></Relationships>
</file>

<file path=ppt/slides/_rels/slide1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0.svg"/><Relationship Id="rId5" Type="http://schemas.openxmlformats.org/officeDocument/2006/relationships/image" Target="../media/image2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4.jpe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6.png"/><Relationship Id="rId10" Type="http://schemas.openxmlformats.org/officeDocument/2006/relationships/image" Target="../media/image13.svg"/><Relationship Id="rId4" Type="http://schemas.openxmlformats.org/officeDocument/2006/relationships/image" Target="../media/image5.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2.png"/><Relationship Id="rId12"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11.png"/><Relationship Id="rId5" Type="http://schemas.openxmlformats.org/officeDocument/2006/relationships/image" Target="../media/image9.png"/><Relationship Id="rId10" Type="http://schemas.openxmlformats.org/officeDocument/2006/relationships/image" Target="../media/image19.svg"/><Relationship Id="rId4" Type="http://schemas.openxmlformats.org/officeDocument/2006/relationships/image" Target="../media/image15.svg"/><Relationship Id="rId9" Type="http://schemas.openxmlformats.org/officeDocument/2006/relationships/image" Target="../media/image10.png"/><Relationship Id="rId14" Type="http://schemas.openxmlformats.org/officeDocument/2006/relationships/image" Target="../media/image23.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25.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25.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25.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18.png"/><Relationship Id="rId4" Type="http://schemas.openxmlformats.org/officeDocument/2006/relationships/image" Target="../media/image30.svg"/></Relationships>
</file>

<file path=ppt/slides/_rels/slide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5" name="Group 5"/>
          <p:cNvGrpSpPr/>
          <p:nvPr/>
        </p:nvGrpSpPr>
        <p:grpSpPr>
          <a:xfrm>
            <a:off x="1458090" y="3202251"/>
            <a:ext cx="14868390" cy="4208864"/>
            <a:chOff x="0" y="0"/>
            <a:chExt cx="2871328" cy="812800"/>
          </a:xfrm>
        </p:grpSpPr>
        <p:sp>
          <p:nvSpPr>
            <p:cNvPr id="6" name="Freeform 6"/>
            <p:cNvSpPr/>
            <p:nvPr/>
          </p:nvSpPr>
          <p:spPr>
            <a:xfrm>
              <a:off x="0" y="0"/>
              <a:ext cx="2871328" cy="812800"/>
            </a:xfrm>
            <a:custGeom>
              <a:avLst/>
              <a:gdLst/>
              <a:ahLst/>
              <a:cxnLst/>
              <a:rect l="l" t="t" r="r" b="b"/>
              <a:pathLst>
                <a:path w="2871328" h="812800">
                  <a:moveTo>
                    <a:pt x="0" y="0"/>
                  </a:moveTo>
                  <a:lnTo>
                    <a:pt x="2871328" y="0"/>
                  </a:lnTo>
                  <a:lnTo>
                    <a:pt x="2871328"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2871328" cy="831850"/>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1253246" y="4101202"/>
            <a:ext cx="15240416" cy="3429001"/>
          </a:xfrm>
          <a:prstGeom prst="rect">
            <a:avLst/>
          </a:prstGeom>
        </p:spPr>
        <p:txBody>
          <a:bodyPr lIns="0" tIns="0" rIns="0" bIns="0" rtlCol="0" anchor="t">
            <a:spAutoFit/>
          </a:bodyPr>
          <a:lstStyle/>
          <a:p>
            <a:pPr algn="ctr">
              <a:lnSpc>
                <a:spcPts val="13799"/>
              </a:lnSpc>
            </a:pPr>
            <a:r>
              <a:rPr lang="en-US" sz="9999" spc="979" dirty="0">
                <a:solidFill>
                  <a:srgbClr val="231F20"/>
                </a:solidFill>
                <a:latin typeface="Oswald Bold"/>
              </a:rPr>
              <a:t>PREDICTING HOSPITAL READMISSIONS</a:t>
            </a:r>
          </a:p>
        </p:txBody>
      </p:sp>
      <p:sp>
        <p:nvSpPr>
          <p:cNvPr id="10" name="TextBox 10"/>
          <p:cNvSpPr txBox="1"/>
          <p:nvPr/>
        </p:nvSpPr>
        <p:spPr>
          <a:xfrm>
            <a:off x="4236347" y="3232919"/>
            <a:ext cx="9815307" cy="855791"/>
          </a:xfrm>
          <a:prstGeom prst="rect">
            <a:avLst/>
          </a:prstGeom>
        </p:spPr>
        <p:txBody>
          <a:bodyPr lIns="0" tIns="0" rIns="0" bIns="0" rtlCol="0" anchor="t">
            <a:spAutoFit/>
          </a:bodyPr>
          <a:lstStyle/>
          <a:p>
            <a:pPr algn="ctr">
              <a:lnSpc>
                <a:spcPts val="6988"/>
              </a:lnSpc>
            </a:pPr>
            <a:r>
              <a:rPr lang="en-US" sz="5063" spc="496">
                <a:solidFill>
                  <a:srgbClr val="231F20"/>
                </a:solidFill>
                <a:latin typeface="Oswald Bold"/>
              </a:rPr>
              <a:t>INTELLIGENT DATA ANALYTICS</a:t>
            </a:r>
          </a:p>
        </p:txBody>
      </p:sp>
      <p:sp>
        <p:nvSpPr>
          <p:cNvPr id="11" name="TextBox 11"/>
          <p:cNvSpPr txBox="1"/>
          <p:nvPr/>
        </p:nvSpPr>
        <p:spPr>
          <a:xfrm>
            <a:off x="2719596" y="7820474"/>
            <a:ext cx="12848809" cy="896299"/>
          </a:xfrm>
          <a:prstGeom prst="rect">
            <a:avLst/>
          </a:prstGeom>
        </p:spPr>
        <p:txBody>
          <a:bodyPr lIns="0" tIns="0" rIns="0" bIns="0" rtlCol="0" anchor="t">
            <a:spAutoFit/>
          </a:bodyPr>
          <a:lstStyle/>
          <a:p>
            <a:pPr algn="ctr">
              <a:lnSpc>
                <a:spcPts val="3661"/>
              </a:lnSpc>
            </a:pPr>
            <a:r>
              <a:rPr lang="en-US" sz="2653" spc="140">
                <a:solidFill>
                  <a:srgbClr val="231F20"/>
                </a:solidFill>
                <a:latin typeface="Montserrat Classic Bold"/>
              </a:rPr>
              <a:t>HTTPS://WWW.KAGGLE.COM/COMPETITIONS/2023-IDA-CLASSIFICATION-CHALLENGE/LEADERBOARD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5311631" y="2569076"/>
            <a:ext cx="1400485" cy="5085278"/>
            <a:chOff x="0" y="0"/>
            <a:chExt cx="368852" cy="1339332"/>
          </a:xfrm>
        </p:grpSpPr>
        <p:sp>
          <p:nvSpPr>
            <p:cNvPr id="4" name="Freeform 4"/>
            <p:cNvSpPr/>
            <p:nvPr/>
          </p:nvSpPr>
          <p:spPr>
            <a:xfrm>
              <a:off x="0" y="0"/>
              <a:ext cx="368852" cy="1339332"/>
            </a:xfrm>
            <a:custGeom>
              <a:avLst/>
              <a:gdLst/>
              <a:ahLst/>
              <a:cxnLst/>
              <a:rect l="l" t="t" r="r" b="b"/>
              <a:pathLst>
                <a:path w="368852" h="1339332">
                  <a:moveTo>
                    <a:pt x="0" y="0"/>
                  </a:moveTo>
                  <a:lnTo>
                    <a:pt x="368852" y="0"/>
                  </a:lnTo>
                  <a:lnTo>
                    <a:pt x="368852" y="1339332"/>
                  </a:lnTo>
                  <a:lnTo>
                    <a:pt x="0" y="1339332"/>
                  </a:lnTo>
                  <a:close/>
                </a:path>
              </a:pathLst>
            </a:custGeom>
            <a:solidFill>
              <a:srgbClr val="CCCCCC"/>
            </a:solidFill>
          </p:spPr>
        </p:sp>
        <p:sp>
          <p:nvSpPr>
            <p:cNvPr id="5" name="TextBox 5"/>
            <p:cNvSpPr txBox="1"/>
            <p:nvPr/>
          </p:nvSpPr>
          <p:spPr>
            <a:xfrm>
              <a:off x="0" y="-19050"/>
              <a:ext cx="368852" cy="1358382"/>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197955" y="543774"/>
            <a:ext cx="18154528" cy="1173480"/>
          </a:xfrm>
          <a:prstGeom prst="rect">
            <a:avLst/>
          </a:prstGeom>
        </p:spPr>
        <p:txBody>
          <a:bodyPr lIns="0" tIns="0" rIns="0" bIns="0" rtlCol="0" anchor="t">
            <a:spAutoFit/>
          </a:bodyPr>
          <a:lstStyle/>
          <a:p>
            <a:pPr algn="ctr">
              <a:lnSpc>
                <a:spcPts val="9659"/>
              </a:lnSpc>
            </a:pPr>
            <a:r>
              <a:rPr lang="en-US" sz="6999" spc="685">
                <a:solidFill>
                  <a:srgbClr val="231F20"/>
                </a:solidFill>
                <a:latin typeface="Oswald Bold"/>
              </a:rPr>
              <a:t>LIST OF MODELS IMPLEMENTED</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TextBox 8"/>
          <p:cNvSpPr txBox="1"/>
          <p:nvPr/>
        </p:nvSpPr>
        <p:spPr>
          <a:xfrm>
            <a:off x="5523663" y="2892563"/>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5543264" y="3879907"/>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5543264" y="4880446"/>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5523663" y="588098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2" name="TextBox 12"/>
          <p:cNvSpPr txBox="1"/>
          <p:nvPr/>
        </p:nvSpPr>
        <p:spPr>
          <a:xfrm>
            <a:off x="5543264" y="6806988"/>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05</a:t>
            </a:r>
          </a:p>
        </p:txBody>
      </p:sp>
      <p:sp>
        <p:nvSpPr>
          <p:cNvPr id="13" name="TextBox 13"/>
          <p:cNvSpPr txBox="1"/>
          <p:nvPr/>
        </p:nvSpPr>
        <p:spPr>
          <a:xfrm>
            <a:off x="6899741" y="3000516"/>
            <a:ext cx="5790503" cy="418548"/>
          </a:xfrm>
          <a:prstGeom prst="rect">
            <a:avLst/>
          </a:prstGeom>
        </p:spPr>
        <p:txBody>
          <a:bodyPr lIns="0" tIns="0" rIns="0" bIns="0" rtlCol="0" anchor="t">
            <a:spAutoFit/>
          </a:bodyPr>
          <a:lstStyle/>
          <a:p>
            <a:pPr>
              <a:lnSpc>
                <a:spcPts val="3483"/>
              </a:lnSpc>
            </a:pPr>
            <a:r>
              <a:rPr lang="en-US" sz="2524" spc="247">
                <a:solidFill>
                  <a:srgbClr val="231F20"/>
                </a:solidFill>
                <a:latin typeface="DM Sans"/>
              </a:rPr>
              <a:t>LOGISTIC REGRESSION</a:t>
            </a:r>
          </a:p>
        </p:txBody>
      </p:sp>
      <p:sp>
        <p:nvSpPr>
          <p:cNvPr id="14" name="TextBox 14"/>
          <p:cNvSpPr txBox="1"/>
          <p:nvPr/>
        </p:nvSpPr>
        <p:spPr>
          <a:xfrm>
            <a:off x="6899741" y="3981092"/>
            <a:ext cx="6076629" cy="418548"/>
          </a:xfrm>
          <a:prstGeom prst="rect">
            <a:avLst/>
          </a:prstGeom>
        </p:spPr>
        <p:txBody>
          <a:bodyPr lIns="0" tIns="0" rIns="0" bIns="0" rtlCol="0" anchor="t">
            <a:spAutoFit/>
          </a:bodyPr>
          <a:lstStyle/>
          <a:p>
            <a:pPr>
              <a:lnSpc>
                <a:spcPts val="3483"/>
              </a:lnSpc>
            </a:pPr>
            <a:r>
              <a:rPr lang="en-US" sz="2524" spc="247">
                <a:solidFill>
                  <a:srgbClr val="231F20"/>
                </a:solidFill>
                <a:latin typeface="DM Sans"/>
              </a:rPr>
              <a:t>RANDOM FOREST</a:t>
            </a:r>
          </a:p>
        </p:txBody>
      </p:sp>
      <p:sp>
        <p:nvSpPr>
          <p:cNvPr id="15" name="TextBox 15"/>
          <p:cNvSpPr txBox="1"/>
          <p:nvPr/>
        </p:nvSpPr>
        <p:spPr>
          <a:xfrm>
            <a:off x="6899741" y="4999716"/>
            <a:ext cx="5790503"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M.A.R.S.</a:t>
            </a:r>
          </a:p>
        </p:txBody>
      </p:sp>
      <p:sp>
        <p:nvSpPr>
          <p:cNvPr id="16" name="TextBox 16"/>
          <p:cNvSpPr txBox="1"/>
          <p:nvPr/>
        </p:nvSpPr>
        <p:spPr>
          <a:xfrm>
            <a:off x="6899741" y="5986036"/>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DECISION TREE</a:t>
            </a:r>
          </a:p>
        </p:txBody>
      </p:sp>
      <p:sp>
        <p:nvSpPr>
          <p:cNvPr id="17" name="TextBox 17"/>
          <p:cNvSpPr txBox="1"/>
          <p:nvPr/>
        </p:nvSpPr>
        <p:spPr>
          <a:xfrm>
            <a:off x="6899741" y="7003915"/>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XG BOOST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9577267" y="-11112133"/>
            <a:ext cx="15841853" cy="16255633"/>
          </a:xfrm>
          <a:custGeom>
            <a:avLst/>
            <a:gdLst/>
            <a:ahLst/>
            <a:cxnLst/>
            <a:rect l="l" t="t" r="r" b="b"/>
            <a:pathLst>
              <a:path w="15841853" h="16255633">
                <a:moveTo>
                  <a:pt x="0" y="0"/>
                </a:moveTo>
                <a:lnTo>
                  <a:pt x="15841852" y="0"/>
                </a:lnTo>
                <a:lnTo>
                  <a:pt x="15841852" y="16255633"/>
                </a:lnTo>
                <a:lnTo>
                  <a:pt x="0" y="1625563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5190439" y="6183523"/>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856590" y="3686677"/>
            <a:ext cx="13779410" cy="6394083"/>
          </a:xfrm>
          <a:custGeom>
            <a:avLst/>
            <a:gdLst/>
            <a:ahLst/>
            <a:cxnLst/>
            <a:rect l="l" t="t" r="r" b="b"/>
            <a:pathLst>
              <a:path w="13779410" h="6394083">
                <a:moveTo>
                  <a:pt x="0" y="0"/>
                </a:moveTo>
                <a:lnTo>
                  <a:pt x="13779411" y="0"/>
                </a:lnTo>
                <a:lnTo>
                  <a:pt x="13779411" y="6394084"/>
                </a:lnTo>
                <a:lnTo>
                  <a:pt x="0" y="6394084"/>
                </a:lnTo>
                <a:lnTo>
                  <a:pt x="0" y="0"/>
                </a:lnTo>
                <a:close/>
              </a:path>
            </a:pathLst>
          </a:custGeom>
          <a:blipFill>
            <a:blip r:embed="rId4"/>
            <a:stretch>
              <a:fillRect t="-504" b="-504"/>
            </a:stretch>
          </a:blipFill>
        </p:spPr>
      </p:sp>
      <p:sp>
        <p:nvSpPr>
          <p:cNvPr id="5" name="TextBox 5"/>
          <p:cNvSpPr txBox="1"/>
          <p:nvPr/>
        </p:nvSpPr>
        <p:spPr>
          <a:xfrm>
            <a:off x="1638229" y="1254030"/>
            <a:ext cx="14216133" cy="1173480"/>
          </a:xfrm>
          <a:prstGeom prst="rect">
            <a:avLst/>
          </a:prstGeom>
        </p:spPr>
        <p:txBody>
          <a:bodyPr lIns="0" tIns="0" rIns="0" bIns="0" rtlCol="0" anchor="t">
            <a:spAutoFit/>
          </a:bodyPr>
          <a:lstStyle/>
          <a:p>
            <a:pPr>
              <a:lnSpc>
                <a:spcPts val="9659"/>
              </a:lnSpc>
            </a:pPr>
            <a:r>
              <a:rPr lang="en-US" sz="6999" spc="685">
                <a:solidFill>
                  <a:srgbClr val="FFFFFF"/>
                </a:solidFill>
                <a:latin typeface="Oswald Bold"/>
              </a:rPr>
              <a:t>MODEL PERFORMANCE SUMMARY</a:t>
            </a:r>
          </a:p>
        </p:txBody>
      </p:sp>
      <p:sp>
        <p:nvSpPr>
          <p:cNvPr id="6" name="TextBox 6"/>
          <p:cNvSpPr txBox="1"/>
          <p:nvPr/>
        </p:nvSpPr>
        <p:spPr>
          <a:xfrm>
            <a:off x="904917" y="2370360"/>
            <a:ext cx="16768921" cy="1012190"/>
          </a:xfrm>
          <a:prstGeom prst="rect">
            <a:avLst/>
          </a:prstGeom>
        </p:spPr>
        <p:txBody>
          <a:bodyPr lIns="0" tIns="0" rIns="0" bIns="0" rtlCol="0" anchor="t">
            <a:spAutoFit/>
          </a:bodyPr>
          <a:lstStyle/>
          <a:p>
            <a:pPr algn="ctr">
              <a:lnSpc>
                <a:spcPts val="4060"/>
              </a:lnSpc>
            </a:pPr>
            <a:r>
              <a:rPr lang="en-US" sz="2900">
                <a:solidFill>
                  <a:srgbClr val="F2F4F5"/>
                </a:solidFill>
                <a:latin typeface="Canva Sans"/>
              </a:rPr>
              <a:t>The below table shows the various model performance summarizations(accuracy, kappa value)</a:t>
            </a:r>
          </a:p>
          <a:p>
            <a:pPr algn="ctr">
              <a:lnSpc>
                <a:spcPts val="4060"/>
              </a:lnSpc>
            </a:pPr>
            <a:r>
              <a:rPr lang="en-US" sz="2900">
                <a:solidFill>
                  <a:srgbClr val="F2F4F5"/>
                </a:solidFill>
                <a:latin typeface="Canva Sans"/>
              </a:rPr>
              <a:t>We choose Xgboost to be our preferred model as it had the highest accuracy among all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821333" y="-299902"/>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5" name="Freeform 5"/>
          <p:cNvSpPr/>
          <p:nvPr/>
        </p:nvSpPr>
        <p:spPr>
          <a:xfrm>
            <a:off x="8824294" y="1028700"/>
            <a:ext cx="8435006" cy="8644984"/>
          </a:xfrm>
          <a:custGeom>
            <a:avLst/>
            <a:gdLst/>
            <a:ahLst/>
            <a:cxnLst/>
            <a:rect l="l" t="t" r="r" b="b"/>
            <a:pathLst>
              <a:path w="8435006" h="8644984">
                <a:moveTo>
                  <a:pt x="0" y="0"/>
                </a:moveTo>
                <a:lnTo>
                  <a:pt x="8435006" y="0"/>
                </a:lnTo>
                <a:lnTo>
                  <a:pt x="8435006" y="8644984"/>
                </a:lnTo>
                <a:lnTo>
                  <a:pt x="0" y="8644984"/>
                </a:lnTo>
                <a:lnTo>
                  <a:pt x="0" y="0"/>
                </a:lnTo>
                <a:close/>
              </a:path>
            </a:pathLst>
          </a:custGeom>
          <a:blipFill>
            <a:blip r:embed="rId5"/>
            <a:stretch>
              <a:fillRect l="-2370" r="-2370" b="-2727"/>
            </a:stretch>
          </a:blipFill>
        </p:spPr>
      </p:sp>
      <p:sp>
        <p:nvSpPr>
          <p:cNvPr id="6" name="TextBox 6"/>
          <p:cNvSpPr txBox="1"/>
          <p:nvPr/>
        </p:nvSpPr>
        <p:spPr>
          <a:xfrm>
            <a:off x="689241" y="457127"/>
            <a:ext cx="7241638" cy="695325"/>
          </a:xfrm>
          <a:prstGeom prst="rect">
            <a:avLst/>
          </a:prstGeom>
        </p:spPr>
        <p:txBody>
          <a:bodyPr lIns="0" tIns="0" rIns="0" bIns="0" rtlCol="0" anchor="t">
            <a:spAutoFit/>
          </a:bodyPr>
          <a:lstStyle/>
          <a:p>
            <a:pPr marL="0" lvl="0" indent="0">
              <a:lnSpc>
                <a:spcPts val="5250"/>
              </a:lnSpc>
            </a:pPr>
            <a:r>
              <a:rPr lang="en-US" sz="5000" spc="490">
                <a:solidFill>
                  <a:srgbClr val="231F20"/>
                </a:solidFill>
                <a:latin typeface="Oswald Bold"/>
              </a:rPr>
              <a:t>XG BOOST MODEL</a:t>
            </a:r>
          </a:p>
        </p:txBody>
      </p:sp>
      <p:sp>
        <p:nvSpPr>
          <p:cNvPr id="7" name="TextBox 7"/>
          <p:cNvSpPr txBox="1"/>
          <p:nvPr/>
        </p:nvSpPr>
        <p:spPr>
          <a:xfrm>
            <a:off x="534545" y="1503604"/>
            <a:ext cx="8609455" cy="6717701"/>
          </a:xfrm>
          <a:prstGeom prst="rect">
            <a:avLst/>
          </a:prstGeom>
        </p:spPr>
        <p:txBody>
          <a:bodyPr lIns="0" tIns="0" rIns="0" bIns="0" rtlCol="0" anchor="t">
            <a:spAutoFit/>
          </a:bodyPr>
          <a:lstStyle/>
          <a:p>
            <a:pPr marL="652259" lvl="1" indent="-326129">
              <a:lnSpc>
                <a:spcPts val="4169"/>
              </a:lnSpc>
              <a:buFont typeface="Arial"/>
              <a:buChar char="•"/>
            </a:pPr>
            <a:r>
              <a:rPr lang="en-US" sz="3021" spc="296">
                <a:solidFill>
                  <a:srgbClr val="231F20"/>
                </a:solidFill>
                <a:latin typeface="DM Sans"/>
              </a:rPr>
              <a:t>The performance of the XGBoost is far better than compared with the others. </a:t>
            </a:r>
          </a:p>
          <a:p>
            <a:pPr marL="652259" lvl="1" indent="-326129">
              <a:lnSpc>
                <a:spcPts val="4169"/>
              </a:lnSpc>
              <a:buFont typeface="Arial"/>
              <a:buChar char="•"/>
            </a:pPr>
            <a:r>
              <a:rPr lang="en-US" sz="3021" spc="296">
                <a:solidFill>
                  <a:srgbClr val="231F20"/>
                </a:solidFill>
                <a:latin typeface="DM Sans"/>
              </a:rPr>
              <a:t>The processing Time was a bit long considering the Dataset size and number of variables</a:t>
            </a:r>
          </a:p>
          <a:p>
            <a:pPr marL="652259" lvl="1" indent="-326129">
              <a:lnSpc>
                <a:spcPts val="4169"/>
              </a:lnSpc>
              <a:buFont typeface="Arial"/>
              <a:buChar char="•"/>
            </a:pPr>
            <a:r>
              <a:rPr lang="en-US" sz="3021" spc="296">
                <a:solidFill>
                  <a:srgbClr val="231F20"/>
                </a:solidFill>
                <a:latin typeface="DM Sans"/>
              </a:rPr>
              <a:t>We got an accuracy value of 0.641 and kappa value of 0.275</a:t>
            </a:r>
          </a:p>
          <a:p>
            <a:pPr marL="652259" lvl="1" indent="-326129">
              <a:lnSpc>
                <a:spcPts val="4169"/>
              </a:lnSpc>
              <a:buFont typeface="Arial"/>
              <a:buChar char="•"/>
            </a:pPr>
            <a:r>
              <a:rPr lang="en-US" sz="3021" spc="296">
                <a:solidFill>
                  <a:srgbClr val="231F20"/>
                </a:solidFill>
                <a:latin typeface="DM Sans"/>
              </a:rPr>
              <a:t>The graph describes the most important features which drove the prediction model.</a:t>
            </a:r>
          </a:p>
          <a:p>
            <a:pPr marL="652259" lvl="1" indent="-326129">
              <a:lnSpc>
                <a:spcPts val="4169"/>
              </a:lnSpc>
              <a:buFont typeface="Arial"/>
              <a:buChar char="•"/>
            </a:pPr>
            <a:r>
              <a:rPr lang="en-US" sz="3021" spc="296">
                <a:solidFill>
                  <a:srgbClr val="231F20"/>
                </a:solidFill>
                <a:latin typeface="DM Sans"/>
              </a:rPr>
              <a:t>We’ll discuss about the insights in next class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10856738" y="2050872"/>
            <a:ext cx="6241353" cy="7207428"/>
          </a:xfrm>
          <a:custGeom>
            <a:avLst/>
            <a:gdLst/>
            <a:ahLst/>
            <a:cxnLst/>
            <a:rect l="l" t="t" r="r" b="b"/>
            <a:pathLst>
              <a:path w="6241353" h="7207428">
                <a:moveTo>
                  <a:pt x="0" y="0"/>
                </a:moveTo>
                <a:lnTo>
                  <a:pt x="6241353" y="0"/>
                </a:lnTo>
                <a:lnTo>
                  <a:pt x="6241353" y="7207428"/>
                </a:lnTo>
                <a:lnTo>
                  <a:pt x="0" y="7207428"/>
                </a:lnTo>
                <a:lnTo>
                  <a:pt x="0" y="0"/>
                </a:lnTo>
                <a:close/>
              </a:path>
            </a:pathLst>
          </a:custGeom>
          <a:blipFill>
            <a:blip r:embed="rId2"/>
            <a:stretch>
              <a:fillRect/>
            </a:stretch>
          </a:blipFill>
          <a:ln w="38100" cap="sq">
            <a:solidFill>
              <a:srgbClr val="000000"/>
            </a:solidFill>
            <a:prstDash val="solid"/>
            <a:miter/>
          </a:ln>
        </p:spPr>
      </p:sp>
      <p:sp>
        <p:nvSpPr>
          <p:cNvPr id="3" name="TextBox 3"/>
          <p:cNvSpPr txBox="1"/>
          <p:nvPr/>
        </p:nvSpPr>
        <p:spPr>
          <a:xfrm>
            <a:off x="519223" y="1634729"/>
            <a:ext cx="11395234" cy="7792720"/>
          </a:xfrm>
          <a:prstGeom prst="rect">
            <a:avLst/>
          </a:prstGeom>
        </p:spPr>
        <p:txBody>
          <a:bodyPr lIns="0" tIns="0" rIns="0" bIns="0" rtlCol="0" anchor="t">
            <a:spAutoFit/>
          </a:bodyPr>
          <a:lstStyle/>
          <a:p>
            <a:pPr>
              <a:lnSpc>
                <a:spcPts val="3079"/>
              </a:lnSpc>
            </a:pPr>
            <a:r>
              <a:rPr lang="en-US" sz="2199" dirty="0">
                <a:solidFill>
                  <a:srgbClr val="FFFFFF"/>
                </a:solidFill>
                <a:latin typeface="Canva Sans"/>
              </a:rPr>
              <a:t>We got the following metrics from, the confusion Matrix Function for the model           </a:t>
            </a:r>
          </a:p>
          <a:p>
            <a:pPr marL="474979" lvl="1" indent="-237490">
              <a:lnSpc>
                <a:spcPts val="3079"/>
              </a:lnSpc>
              <a:buFont typeface="Arial"/>
              <a:buChar char="•"/>
            </a:pPr>
            <a:r>
              <a:rPr lang="en-US" sz="2199" dirty="0">
                <a:solidFill>
                  <a:srgbClr val="FFFFFF"/>
                </a:solidFill>
                <a:latin typeface="Canva Sans"/>
              </a:rPr>
              <a:t>  Accuracy : 0.667   </a:t>
            </a:r>
          </a:p>
          <a:p>
            <a:pPr marL="474979" lvl="1" indent="-237490">
              <a:lnSpc>
                <a:spcPts val="3079"/>
              </a:lnSpc>
              <a:buFont typeface="Arial"/>
              <a:buChar char="•"/>
            </a:pPr>
            <a:r>
              <a:rPr lang="en-US" sz="2199" dirty="0">
                <a:solidFill>
                  <a:srgbClr val="FFFFFF"/>
                </a:solidFill>
                <a:latin typeface="Canva Sans"/>
              </a:rPr>
              <a:t>  95% CI : (0.6632, 0.6709)</a:t>
            </a:r>
          </a:p>
          <a:p>
            <a:pPr marL="474979" lvl="1" indent="-237490">
              <a:lnSpc>
                <a:spcPts val="3079"/>
              </a:lnSpc>
              <a:buFont typeface="Arial"/>
              <a:buChar char="•"/>
            </a:pPr>
            <a:r>
              <a:rPr lang="en-US" sz="2199" dirty="0">
                <a:solidFill>
                  <a:srgbClr val="FFFFFF"/>
                </a:solidFill>
                <a:latin typeface="Canva Sans"/>
              </a:rPr>
              <a:t>  No Information Rate : 0.5295          </a:t>
            </a:r>
          </a:p>
          <a:p>
            <a:pPr marL="474979" lvl="1" indent="-237490">
              <a:lnSpc>
                <a:spcPts val="3079"/>
              </a:lnSpc>
              <a:buFont typeface="Arial"/>
              <a:buChar char="•"/>
            </a:pPr>
            <a:r>
              <a:rPr lang="en-US" sz="2199" dirty="0">
                <a:solidFill>
                  <a:srgbClr val="FFFFFF"/>
                </a:solidFill>
                <a:latin typeface="Canva Sans"/>
              </a:rPr>
              <a:t>  P-Value [</a:t>
            </a:r>
            <a:r>
              <a:rPr lang="en-US" sz="2199" dirty="0" err="1">
                <a:solidFill>
                  <a:srgbClr val="FFFFFF"/>
                </a:solidFill>
                <a:latin typeface="Canva Sans"/>
              </a:rPr>
              <a:t>Acc</a:t>
            </a:r>
            <a:r>
              <a:rPr lang="en-US" sz="2199" dirty="0">
                <a:solidFill>
                  <a:srgbClr val="FFFFFF"/>
                </a:solidFill>
                <a:latin typeface="Canva Sans"/>
              </a:rPr>
              <a:t> &gt; NIR] : &lt; 2.2e-16                       </a:t>
            </a:r>
          </a:p>
          <a:p>
            <a:pPr marL="474979" lvl="1" indent="-237490">
              <a:lnSpc>
                <a:spcPts val="3079"/>
              </a:lnSpc>
              <a:buFont typeface="Arial"/>
              <a:buChar char="•"/>
            </a:pPr>
            <a:r>
              <a:rPr lang="en-US" sz="2199" dirty="0">
                <a:solidFill>
                  <a:srgbClr val="FFFFFF"/>
                </a:solidFill>
                <a:latin typeface="Canva Sans"/>
              </a:rPr>
              <a:t>  Kappa : 0.3262                        </a:t>
            </a:r>
          </a:p>
          <a:p>
            <a:pPr marL="474979" lvl="1" indent="-237490">
              <a:lnSpc>
                <a:spcPts val="3079"/>
              </a:lnSpc>
              <a:buFont typeface="Arial"/>
              <a:buChar char="•"/>
            </a:pPr>
            <a:r>
              <a:rPr lang="en-US" sz="2199" dirty="0">
                <a:solidFill>
                  <a:srgbClr val="FFFFFF"/>
                </a:solidFill>
                <a:latin typeface="Canva Sans"/>
              </a:rPr>
              <a:t>  </a:t>
            </a:r>
            <a:r>
              <a:rPr lang="en-US" sz="2199" dirty="0" err="1">
                <a:solidFill>
                  <a:srgbClr val="FFFFFF"/>
                </a:solidFill>
                <a:latin typeface="Canva Sans"/>
              </a:rPr>
              <a:t>Mcnemar's</a:t>
            </a:r>
            <a:r>
              <a:rPr lang="en-US" sz="2199" dirty="0">
                <a:solidFill>
                  <a:srgbClr val="FFFFFF"/>
                </a:solidFill>
                <a:latin typeface="Canva Sans"/>
              </a:rPr>
              <a:t> Test P-Value : &lt; 2.2e-16                        </a:t>
            </a:r>
          </a:p>
          <a:p>
            <a:pPr marL="474979" lvl="1" indent="-237490">
              <a:lnSpc>
                <a:spcPts val="3079"/>
              </a:lnSpc>
              <a:buFont typeface="Arial"/>
              <a:buChar char="•"/>
            </a:pPr>
            <a:r>
              <a:rPr lang="en-US" sz="2199" dirty="0">
                <a:solidFill>
                  <a:srgbClr val="FFFFFF"/>
                </a:solidFill>
                <a:latin typeface="Canva Sans"/>
              </a:rPr>
              <a:t>  Sensitivity : 0.7506          </a:t>
            </a:r>
          </a:p>
          <a:p>
            <a:pPr marL="474979" lvl="1" indent="-237490">
              <a:lnSpc>
                <a:spcPts val="3079"/>
              </a:lnSpc>
              <a:buFont typeface="Arial"/>
              <a:buChar char="•"/>
            </a:pPr>
            <a:r>
              <a:rPr lang="en-US" sz="2199" dirty="0">
                <a:solidFill>
                  <a:srgbClr val="FFFFFF"/>
                </a:solidFill>
                <a:latin typeface="Canva Sans"/>
              </a:rPr>
              <a:t>  Specificity : 0.5729          </a:t>
            </a:r>
          </a:p>
          <a:p>
            <a:pPr marL="474979" lvl="1" indent="-237490">
              <a:lnSpc>
                <a:spcPts val="3079"/>
              </a:lnSpc>
              <a:buFont typeface="Arial"/>
              <a:buChar char="•"/>
            </a:pPr>
            <a:r>
              <a:rPr lang="en-US" sz="2199" dirty="0">
                <a:solidFill>
                  <a:srgbClr val="FFFFFF"/>
                </a:solidFill>
                <a:latin typeface="Canva Sans"/>
              </a:rPr>
              <a:t>  </a:t>
            </a:r>
            <a:r>
              <a:rPr lang="en-US" sz="2199" dirty="0" err="1">
                <a:solidFill>
                  <a:srgbClr val="FFFFFF"/>
                </a:solidFill>
                <a:latin typeface="Canva Sans"/>
              </a:rPr>
              <a:t>Pos</a:t>
            </a:r>
            <a:r>
              <a:rPr lang="en-US" sz="2199" dirty="0">
                <a:solidFill>
                  <a:srgbClr val="FFFFFF"/>
                </a:solidFill>
                <a:latin typeface="Canva Sans"/>
              </a:rPr>
              <a:t> </a:t>
            </a:r>
            <a:r>
              <a:rPr lang="en-US" sz="2199" dirty="0" err="1">
                <a:solidFill>
                  <a:srgbClr val="FFFFFF"/>
                </a:solidFill>
                <a:latin typeface="Canva Sans"/>
              </a:rPr>
              <a:t>Pred</a:t>
            </a:r>
            <a:r>
              <a:rPr lang="en-US" sz="2199" dirty="0">
                <a:solidFill>
                  <a:srgbClr val="FFFFFF"/>
                </a:solidFill>
                <a:latin typeface="Canva Sans"/>
              </a:rPr>
              <a:t> Value : 0.6642          </a:t>
            </a:r>
          </a:p>
          <a:p>
            <a:pPr marL="474979" lvl="1" indent="-237490">
              <a:lnSpc>
                <a:spcPts val="3079"/>
              </a:lnSpc>
              <a:buFont typeface="Arial"/>
              <a:buChar char="•"/>
            </a:pPr>
            <a:r>
              <a:rPr lang="en-US" sz="2199" dirty="0">
                <a:solidFill>
                  <a:srgbClr val="FFFFFF"/>
                </a:solidFill>
                <a:latin typeface="Canva Sans"/>
              </a:rPr>
              <a:t>  </a:t>
            </a:r>
            <a:r>
              <a:rPr lang="en-US" sz="2199" dirty="0" err="1">
                <a:solidFill>
                  <a:srgbClr val="FFFFFF"/>
                </a:solidFill>
                <a:latin typeface="Canva Sans"/>
              </a:rPr>
              <a:t>Neg</a:t>
            </a:r>
            <a:r>
              <a:rPr lang="en-US" sz="2199" dirty="0">
                <a:solidFill>
                  <a:srgbClr val="FFFFFF"/>
                </a:solidFill>
                <a:latin typeface="Canva Sans"/>
              </a:rPr>
              <a:t> </a:t>
            </a:r>
            <a:r>
              <a:rPr lang="en-US" sz="2199" dirty="0" err="1">
                <a:solidFill>
                  <a:srgbClr val="FFFFFF"/>
                </a:solidFill>
                <a:latin typeface="Canva Sans"/>
              </a:rPr>
              <a:t>Pred</a:t>
            </a:r>
            <a:r>
              <a:rPr lang="en-US" sz="2199" dirty="0">
                <a:solidFill>
                  <a:srgbClr val="FFFFFF"/>
                </a:solidFill>
                <a:latin typeface="Canva Sans"/>
              </a:rPr>
              <a:t> Value : 0.6712          </a:t>
            </a:r>
          </a:p>
          <a:p>
            <a:pPr marL="474979" lvl="1" indent="-237490">
              <a:lnSpc>
                <a:spcPts val="3079"/>
              </a:lnSpc>
              <a:buFont typeface="Arial"/>
              <a:buChar char="•"/>
            </a:pPr>
            <a:r>
              <a:rPr lang="en-US" sz="2199" dirty="0">
                <a:solidFill>
                  <a:srgbClr val="FFFFFF"/>
                </a:solidFill>
                <a:latin typeface="Canva Sans"/>
              </a:rPr>
              <a:t>  Precision : 0.6642          </a:t>
            </a:r>
          </a:p>
          <a:p>
            <a:pPr marL="474979" lvl="1" indent="-237490">
              <a:lnSpc>
                <a:spcPts val="3079"/>
              </a:lnSpc>
              <a:buFont typeface="Arial"/>
              <a:buChar char="•"/>
            </a:pPr>
            <a:r>
              <a:rPr lang="en-US" sz="2199" dirty="0">
                <a:solidFill>
                  <a:srgbClr val="FFFFFF"/>
                </a:solidFill>
                <a:latin typeface="Canva Sans"/>
              </a:rPr>
              <a:t>  Recall : 0.7506          </a:t>
            </a:r>
          </a:p>
          <a:p>
            <a:pPr marL="474979" lvl="1" indent="-237490">
              <a:lnSpc>
                <a:spcPts val="3079"/>
              </a:lnSpc>
              <a:buFont typeface="Arial"/>
              <a:buChar char="•"/>
            </a:pPr>
            <a:r>
              <a:rPr lang="en-US" sz="2199" dirty="0">
                <a:solidFill>
                  <a:srgbClr val="FFFFFF"/>
                </a:solidFill>
                <a:latin typeface="Canva Sans"/>
              </a:rPr>
              <a:t>  F1 : 0.7048          </a:t>
            </a:r>
          </a:p>
          <a:p>
            <a:pPr marL="474979" lvl="1" indent="-237490">
              <a:lnSpc>
                <a:spcPts val="3079"/>
              </a:lnSpc>
              <a:buFont typeface="Arial"/>
              <a:buChar char="•"/>
            </a:pPr>
            <a:r>
              <a:rPr lang="en-US" sz="2199" dirty="0">
                <a:solidFill>
                  <a:srgbClr val="FFFFFF"/>
                </a:solidFill>
                <a:latin typeface="Canva Sans"/>
              </a:rPr>
              <a:t>  Prevalence : 0.5295          </a:t>
            </a:r>
          </a:p>
          <a:p>
            <a:pPr marL="474979" lvl="1" indent="-237490">
              <a:lnSpc>
                <a:spcPts val="3079"/>
              </a:lnSpc>
              <a:buFont typeface="Arial"/>
              <a:buChar char="•"/>
            </a:pPr>
            <a:r>
              <a:rPr lang="en-US" sz="2199" dirty="0">
                <a:solidFill>
                  <a:srgbClr val="FFFFFF"/>
                </a:solidFill>
                <a:latin typeface="Canva Sans"/>
              </a:rPr>
              <a:t>  Detection Rate : 0.3974          </a:t>
            </a:r>
          </a:p>
          <a:p>
            <a:pPr marL="474979" lvl="1" indent="-237490">
              <a:lnSpc>
                <a:spcPts val="3079"/>
              </a:lnSpc>
              <a:buFont typeface="Arial"/>
              <a:buChar char="•"/>
            </a:pPr>
            <a:r>
              <a:rPr lang="en-US" sz="2199" dirty="0">
                <a:solidFill>
                  <a:srgbClr val="FFFFFF"/>
                </a:solidFill>
                <a:latin typeface="Canva Sans"/>
              </a:rPr>
              <a:t>   Detection Prevalence : 0.5984          </a:t>
            </a:r>
          </a:p>
          <a:p>
            <a:pPr marL="474979" lvl="1" indent="-237490">
              <a:lnSpc>
                <a:spcPts val="3079"/>
              </a:lnSpc>
              <a:buFont typeface="Arial"/>
              <a:buChar char="•"/>
            </a:pPr>
            <a:r>
              <a:rPr lang="en-US" sz="2199" dirty="0">
                <a:solidFill>
                  <a:srgbClr val="FFFFFF"/>
                </a:solidFill>
                <a:latin typeface="Canva Sans"/>
              </a:rPr>
              <a:t>  Balanced Accuracy : 0.6618          </a:t>
            </a:r>
          </a:p>
          <a:p>
            <a:pPr marL="474979" lvl="1" indent="-237490">
              <a:lnSpc>
                <a:spcPts val="3079"/>
              </a:lnSpc>
              <a:buFont typeface="Arial"/>
              <a:buChar char="•"/>
            </a:pPr>
            <a:r>
              <a:rPr lang="en-US" sz="2199" dirty="0">
                <a:solidFill>
                  <a:srgbClr val="FFFFFF"/>
                </a:solidFill>
                <a:latin typeface="Canva Sans"/>
              </a:rPr>
              <a:t>  Positive' Class : No    </a:t>
            </a:r>
          </a:p>
          <a:p>
            <a:pPr marL="474979" lvl="1" indent="-237490">
              <a:lnSpc>
                <a:spcPts val="3079"/>
              </a:lnSpc>
              <a:buFont typeface="Arial"/>
              <a:buChar char="•"/>
            </a:pPr>
            <a:r>
              <a:rPr lang="en-US" sz="2199" dirty="0">
                <a:solidFill>
                  <a:srgbClr val="FFFFFF"/>
                </a:solidFill>
                <a:latin typeface="Canva Sans"/>
              </a:rPr>
              <a:t>  Log loss :   0.6062757   </a:t>
            </a:r>
          </a:p>
        </p:txBody>
      </p:sp>
      <p:sp>
        <p:nvSpPr>
          <p:cNvPr id="4" name="Freeform 4"/>
          <p:cNvSpPr/>
          <p:nvPr/>
        </p:nvSpPr>
        <p:spPr>
          <a:xfrm>
            <a:off x="-10874795" y="-11577307"/>
            <a:ext cx="15841853" cy="16255633"/>
          </a:xfrm>
          <a:custGeom>
            <a:avLst/>
            <a:gdLst/>
            <a:ahLst/>
            <a:cxnLst/>
            <a:rect l="l" t="t" r="r" b="b"/>
            <a:pathLst>
              <a:path w="15841853" h="16255633">
                <a:moveTo>
                  <a:pt x="0" y="0"/>
                </a:moveTo>
                <a:lnTo>
                  <a:pt x="15841853" y="0"/>
                </a:lnTo>
                <a:lnTo>
                  <a:pt x="15841853" y="16255633"/>
                </a:lnTo>
                <a:lnTo>
                  <a:pt x="0" y="16255633"/>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5" name="Freeform 5"/>
          <p:cNvSpPr/>
          <p:nvPr/>
        </p:nvSpPr>
        <p:spPr>
          <a:xfrm>
            <a:off x="17098091" y="-8681595"/>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6" name="TextBox 6"/>
          <p:cNvSpPr txBox="1"/>
          <p:nvPr/>
        </p:nvSpPr>
        <p:spPr>
          <a:xfrm>
            <a:off x="519223" y="758047"/>
            <a:ext cx="12057353" cy="914781"/>
          </a:xfrm>
          <a:prstGeom prst="rect">
            <a:avLst/>
          </a:prstGeom>
        </p:spPr>
        <p:txBody>
          <a:bodyPr lIns="0" tIns="0" rIns="0" bIns="0" rtlCol="0" anchor="t">
            <a:spAutoFit/>
          </a:bodyPr>
          <a:lstStyle/>
          <a:p>
            <a:pPr>
              <a:lnSpc>
                <a:spcPts val="7451"/>
              </a:lnSpc>
            </a:pPr>
            <a:r>
              <a:rPr lang="en-US" sz="5399" spc="529">
                <a:solidFill>
                  <a:srgbClr val="FFFFFF"/>
                </a:solidFill>
                <a:latin typeface="Oswald Bold"/>
              </a:rPr>
              <a:t>MODEL PERFORMANCE METRICS</a:t>
            </a:r>
          </a:p>
        </p:txBody>
      </p:sp>
      <p:sp>
        <p:nvSpPr>
          <p:cNvPr id="7" name="Freeform 7"/>
          <p:cNvSpPr/>
          <p:nvPr/>
        </p:nvSpPr>
        <p:spPr>
          <a:xfrm>
            <a:off x="5980256" y="7218113"/>
            <a:ext cx="4876482" cy="516424"/>
          </a:xfrm>
          <a:custGeom>
            <a:avLst/>
            <a:gdLst/>
            <a:ahLst/>
            <a:cxnLst/>
            <a:rect l="l" t="t" r="r" b="b"/>
            <a:pathLst>
              <a:path w="4876482" h="516424">
                <a:moveTo>
                  <a:pt x="0" y="0"/>
                </a:moveTo>
                <a:lnTo>
                  <a:pt x="4876482" y="0"/>
                </a:lnTo>
                <a:lnTo>
                  <a:pt x="4876482" y="516423"/>
                </a:lnTo>
                <a:lnTo>
                  <a:pt x="0" y="516423"/>
                </a:lnTo>
                <a:lnTo>
                  <a:pt x="0" y="0"/>
                </a:lnTo>
                <a:close/>
              </a:path>
            </a:pathLst>
          </a:custGeom>
          <a:blipFill>
            <a:blip r:embed="rId5"/>
            <a:stretch>
              <a:fillRect t="-86495"/>
            </a:stretch>
          </a:blipFill>
        </p:spPr>
      </p:sp>
      <p:grpSp>
        <p:nvGrpSpPr>
          <p:cNvPr id="8" name="Group 8"/>
          <p:cNvGrpSpPr/>
          <p:nvPr/>
        </p:nvGrpSpPr>
        <p:grpSpPr>
          <a:xfrm>
            <a:off x="5980256" y="2050872"/>
            <a:ext cx="4858949" cy="5523165"/>
            <a:chOff x="0" y="0"/>
            <a:chExt cx="1279723" cy="1454661"/>
          </a:xfrm>
        </p:grpSpPr>
        <p:sp>
          <p:nvSpPr>
            <p:cNvPr id="9" name="Freeform 9"/>
            <p:cNvSpPr/>
            <p:nvPr/>
          </p:nvSpPr>
          <p:spPr>
            <a:xfrm>
              <a:off x="0" y="0"/>
              <a:ext cx="1279723" cy="1454661"/>
            </a:xfrm>
            <a:custGeom>
              <a:avLst/>
              <a:gdLst/>
              <a:ahLst/>
              <a:cxnLst/>
              <a:rect l="l" t="t" r="r" b="b"/>
              <a:pathLst>
                <a:path w="1279723" h="1454661">
                  <a:moveTo>
                    <a:pt x="0" y="0"/>
                  </a:moveTo>
                  <a:lnTo>
                    <a:pt x="1279723" y="0"/>
                  </a:lnTo>
                  <a:lnTo>
                    <a:pt x="1279723" y="1454661"/>
                  </a:lnTo>
                  <a:lnTo>
                    <a:pt x="0" y="1454661"/>
                  </a:lnTo>
                  <a:close/>
                </a:path>
              </a:pathLst>
            </a:custGeom>
            <a:solidFill>
              <a:srgbClr val="FFFBFB"/>
            </a:solidFill>
          </p:spPr>
        </p:sp>
        <p:sp>
          <p:nvSpPr>
            <p:cNvPr id="10" name="TextBox 10"/>
            <p:cNvSpPr txBox="1"/>
            <p:nvPr/>
          </p:nvSpPr>
          <p:spPr>
            <a:xfrm>
              <a:off x="0" y="-57150"/>
              <a:ext cx="1279723" cy="1511811"/>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Italics"/>
                </a:rPr>
                <a:t>Cumulative Gain is a </a:t>
              </a:r>
            </a:p>
          </p:txBody>
        </p:sp>
      </p:grpSp>
      <p:sp>
        <p:nvSpPr>
          <p:cNvPr id="11" name="TextBox 11"/>
          <p:cNvSpPr txBox="1"/>
          <p:nvPr/>
        </p:nvSpPr>
        <p:spPr>
          <a:xfrm>
            <a:off x="5997789" y="2193125"/>
            <a:ext cx="4858949" cy="5027017"/>
          </a:xfrm>
          <a:prstGeom prst="rect">
            <a:avLst/>
          </a:prstGeom>
        </p:spPr>
        <p:txBody>
          <a:bodyPr lIns="0" tIns="0" rIns="0" bIns="0" rtlCol="0" anchor="t">
            <a:spAutoFit/>
          </a:bodyPr>
          <a:lstStyle/>
          <a:p>
            <a:pPr algn="ctr">
              <a:lnSpc>
                <a:spcPts val="2800"/>
              </a:lnSpc>
            </a:pPr>
            <a:r>
              <a:rPr lang="en-US" sz="2000" dirty="0">
                <a:solidFill>
                  <a:srgbClr val="010101"/>
                </a:solidFill>
                <a:latin typeface="Canva Sans"/>
              </a:rPr>
              <a:t>Cumulative Gain is a metric used to evaluate the effectiveness of a model or a ranking system in capturing</a:t>
            </a:r>
          </a:p>
          <a:p>
            <a:pPr algn="ctr">
              <a:lnSpc>
                <a:spcPts val="2800"/>
              </a:lnSpc>
            </a:pPr>
            <a:r>
              <a:rPr lang="en-US" sz="2000" dirty="0">
                <a:solidFill>
                  <a:srgbClr val="010101"/>
                </a:solidFill>
                <a:latin typeface="Canva Sans"/>
              </a:rPr>
              <a:t>the relevant instances or </a:t>
            </a:r>
            <a:r>
              <a:rPr lang="en-US" sz="2000" dirty="0" smtClean="0">
                <a:solidFill>
                  <a:srgbClr val="010101"/>
                </a:solidFill>
                <a:latin typeface="Canva Sans"/>
              </a:rPr>
              <a:t>outcomes</a:t>
            </a:r>
            <a:r>
              <a:rPr lang="en-US" sz="2000" dirty="0">
                <a:solidFill>
                  <a:srgbClr val="010101"/>
                </a:solidFill>
                <a:latin typeface="Canva Sans"/>
              </a:rPr>
              <a:t>.</a:t>
            </a:r>
            <a:endParaRPr lang="en-US" sz="2000" spc="20" dirty="0">
              <a:solidFill>
                <a:srgbClr val="010101"/>
              </a:solidFill>
              <a:latin typeface="Canva Sans"/>
            </a:endParaRPr>
          </a:p>
          <a:p>
            <a:pPr algn="ctr">
              <a:lnSpc>
                <a:spcPts val="2800"/>
              </a:lnSpc>
            </a:pPr>
            <a:r>
              <a:rPr lang="en-US" sz="2000" spc="20" dirty="0">
                <a:solidFill>
                  <a:srgbClr val="010101"/>
                </a:solidFill>
                <a:latin typeface="Canva Sans"/>
              </a:rPr>
              <a:t>From the plot, we can observe that it is an increasing graph which indicates that the model's</a:t>
            </a:r>
          </a:p>
          <a:p>
            <a:pPr algn="ctr">
              <a:lnSpc>
                <a:spcPts val="2800"/>
              </a:lnSpc>
            </a:pPr>
            <a:r>
              <a:rPr lang="en-US" sz="2000" spc="20" dirty="0">
                <a:solidFill>
                  <a:srgbClr val="010101"/>
                </a:solidFill>
                <a:latin typeface="Canva Sans"/>
              </a:rPr>
              <a:t>ranked predictions are capturing relevant instances effectively as you move through the </a:t>
            </a:r>
            <a:r>
              <a:rPr lang="en-US" sz="2000" spc="20" dirty="0" smtClean="0">
                <a:solidFill>
                  <a:srgbClr val="010101"/>
                </a:solidFill>
                <a:latin typeface="Canva Sans"/>
              </a:rPr>
              <a:t>ranked the </a:t>
            </a:r>
            <a:r>
              <a:rPr lang="en-US" sz="2000" spc="20" dirty="0">
                <a:solidFill>
                  <a:srgbClr val="010101"/>
                </a:solidFill>
                <a:latin typeface="Canva Sans"/>
              </a:rPr>
              <a:t>effectiveness of a model or a ranking system in capturing</a:t>
            </a:r>
          </a:p>
          <a:p>
            <a:pPr algn="ctr">
              <a:lnSpc>
                <a:spcPts val="2800"/>
              </a:lnSpc>
            </a:pPr>
            <a:r>
              <a:rPr lang="en-US" sz="2000" spc="20" dirty="0">
                <a:solidFill>
                  <a:srgbClr val="010101"/>
                </a:solidFill>
                <a:latin typeface="Canva Sans"/>
              </a:rPr>
              <a:t>the relevant instances or outcomes,</a:t>
            </a:r>
          </a:p>
          <a:p>
            <a:pPr algn="ctr">
              <a:lnSpc>
                <a:spcPts val="2800"/>
              </a:lnSpc>
            </a:pPr>
            <a:endParaRPr lang="en-US" sz="2000" spc="20" dirty="0">
              <a:solidFill>
                <a:srgbClr val="010101"/>
              </a:solidFill>
              <a:latin typeface="Canva San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3204026" y="-254489"/>
            <a:ext cx="12471670" cy="5351480"/>
          </a:xfrm>
          <a:custGeom>
            <a:avLst/>
            <a:gdLst/>
            <a:ahLst/>
            <a:cxnLst/>
            <a:rect l="l" t="t" r="r" b="b"/>
            <a:pathLst>
              <a:path w="12471670" h="5351480">
                <a:moveTo>
                  <a:pt x="0" y="0"/>
                </a:moveTo>
                <a:lnTo>
                  <a:pt x="12471669" y="0"/>
                </a:lnTo>
                <a:lnTo>
                  <a:pt x="12471669" y="5351480"/>
                </a:lnTo>
                <a:lnTo>
                  <a:pt x="0" y="535148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5" name="TextBox 5"/>
          <p:cNvSpPr txBox="1"/>
          <p:nvPr/>
        </p:nvSpPr>
        <p:spPr>
          <a:xfrm>
            <a:off x="396757" y="381000"/>
            <a:ext cx="10826840" cy="1362075"/>
          </a:xfrm>
          <a:prstGeom prst="rect">
            <a:avLst/>
          </a:prstGeom>
        </p:spPr>
        <p:txBody>
          <a:bodyPr lIns="0" tIns="0" rIns="0" bIns="0" rtlCol="0" anchor="t">
            <a:spAutoFit/>
          </a:bodyPr>
          <a:lstStyle/>
          <a:p>
            <a:pPr>
              <a:lnSpc>
                <a:spcPts val="5250"/>
              </a:lnSpc>
            </a:pPr>
            <a:r>
              <a:rPr lang="en-US" sz="5000" spc="490">
                <a:solidFill>
                  <a:srgbClr val="231F20"/>
                </a:solidFill>
                <a:latin typeface="Oswald Bold"/>
              </a:rPr>
              <a:t>POTENTIAL INSIGHTS FOR THE </a:t>
            </a:r>
          </a:p>
          <a:p>
            <a:pPr marL="0" lvl="0" indent="0">
              <a:lnSpc>
                <a:spcPts val="5250"/>
              </a:lnSpc>
            </a:pPr>
            <a:r>
              <a:rPr lang="en-US" sz="5000" spc="490">
                <a:solidFill>
                  <a:srgbClr val="231F20"/>
                </a:solidFill>
                <a:latin typeface="Oswald Bold"/>
              </a:rPr>
              <a:t>HOSPITALS BASED ON MODEL:</a:t>
            </a:r>
          </a:p>
        </p:txBody>
      </p:sp>
      <p:sp>
        <p:nvSpPr>
          <p:cNvPr id="6" name="TextBox 6"/>
          <p:cNvSpPr txBox="1"/>
          <p:nvPr/>
        </p:nvSpPr>
        <p:spPr>
          <a:xfrm>
            <a:off x="8498723" y="6552336"/>
            <a:ext cx="4135657" cy="694164"/>
          </a:xfrm>
          <a:prstGeom prst="rect">
            <a:avLst/>
          </a:prstGeom>
        </p:spPr>
        <p:txBody>
          <a:bodyPr lIns="0" tIns="0" rIns="0" bIns="0" rtlCol="0" anchor="t">
            <a:spAutoFit/>
          </a:bodyPr>
          <a:lstStyle/>
          <a:p>
            <a:pPr algn="ctr">
              <a:lnSpc>
                <a:spcPts val="5632"/>
              </a:lnSpc>
            </a:pPr>
            <a:r>
              <a:rPr lang="en-US" sz="4081" spc="399">
                <a:solidFill>
                  <a:srgbClr val="FDFBFB"/>
                </a:solidFill>
                <a:latin typeface="DM Sans Bold"/>
              </a:rPr>
              <a:t>CUSTOMERS</a:t>
            </a:r>
          </a:p>
        </p:txBody>
      </p:sp>
      <p:sp>
        <p:nvSpPr>
          <p:cNvPr id="7" name="Freeform 7"/>
          <p:cNvSpPr/>
          <p:nvPr/>
        </p:nvSpPr>
        <p:spPr>
          <a:xfrm>
            <a:off x="9816981" y="897266"/>
            <a:ext cx="7938517" cy="8207001"/>
          </a:xfrm>
          <a:custGeom>
            <a:avLst/>
            <a:gdLst/>
            <a:ahLst/>
            <a:cxnLst/>
            <a:rect l="l" t="t" r="r" b="b"/>
            <a:pathLst>
              <a:path w="7938517" h="8207001">
                <a:moveTo>
                  <a:pt x="0" y="0"/>
                </a:moveTo>
                <a:lnTo>
                  <a:pt x="7938518" y="0"/>
                </a:lnTo>
                <a:lnTo>
                  <a:pt x="7938518" y="8207001"/>
                </a:lnTo>
                <a:lnTo>
                  <a:pt x="0" y="8207001"/>
                </a:lnTo>
                <a:lnTo>
                  <a:pt x="0" y="0"/>
                </a:lnTo>
                <a:close/>
              </a:path>
            </a:pathLst>
          </a:custGeom>
          <a:blipFill>
            <a:blip r:embed="rId5"/>
            <a:stretch>
              <a:fillRect l="-2370" r="-2370" b="-1840"/>
            </a:stretch>
          </a:blipFill>
        </p:spPr>
      </p:sp>
      <p:sp>
        <p:nvSpPr>
          <p:cNvPr id="8" name="TextBox 8"/>
          <p:cNvSpPr txBox="1"/>
          <p:nvPr/>
        </p:nvSpPr>
        <p:spPr>
          <a:xfrm>
            <a:off x="155058" y="2153269"/>
            <a:ext cx="10003465" cy="6932930"/>
          </a:xfrm>
          <a:prstGeom prst="rect">
            <a:avLst/>
          </a:prstGeom>
        </p:spPr>
        <p:txBody>
          <a:bodyPr lIns="0" tIns="0" rIns="0" bIns="0" rtlCol="0" anchor="t">
            <a:spAutoFit/>
          </a:bodyPr>
          <a:lstStyle/>
          <a:p>
            <a:pPr marL="647700" lvl="1" indent="-323850">
              <a:lnSpc>
                <a:spcPts val="4200"/>
              </a:lnSpc>
              <a:buFont typeface="Arial"/>
              <a:buChar char="•"/>
            </a:pPr>
            <a:r>
              <a:rPr lang="en-US" sz="3000">
                <a:solidFill>
                  <a:srgbClr val="000000"/>
                </a:solidFill>
                <a:latin typeface="Canva Sans"/>
              </a:rPr>
              <a:t>The feature "Number of inpatient visits" represents the count of hospital inpatient visits that the patient experienced in the year preceding the current healthcare encounter.</a:t>
            </a:r>
          </a:p>
          <a:p>
            <a:pPr marL="647700" lvl="1" indent="-323850">
              <a:lnSpc>
                <a:spcPts val="4200"/>
              </a:lnSpc>
              <a:buFont typeface="Arial"/>
              <a:buChar char="•"/>
            </a:pPr>
            <a:r>
              <a:rPr lang="en-US" sz="3000">
                <a:solidFill>
                  <a:srgbClr val="000000"/>
                </a:solidFill>
                <a:latin typeface="Canva Sans"/>
              </a:rPr>
              <a:t>The graph suggests highest positive correlation between the number of inpatient visits and the likelihood of patient readmission.</a:t>
            </a:r>
          </a:p>
          <a:p>
            <a:pPr marL="647700" lvl="1" indent="-323850">
              <a:lnSpc>
                <a:spcPts val="4200"/>
              </a:lnSpc>
              <a:buFont typeface="Arial"/>
              <a:buChar char="•"/>
            </a:pPr>
            <a:r>
              <a:rPr lang="en-US" sz="3000">
                <a:solidFill>
                  <a:srgbClr val="000000"/>
                </a:solidFill>
                <a:latin typeface="Canva Sans"/>
              </a:rPr>
              <a:t>Hospitals and healthcare providers should pay attention to patients with a history of multiple inpatient visits.</a:t>
            </a:r>
          </a:p>
          <a:p>
            <a:pPr marL="647700" lvl="1" indent="-323850">
              <a:lnSpc>
                <a:spcPts val="4200"/>
              </a:lnSpc>
              <a:buFont typeface="Arial"/>
              <a:buChar char="•"/>
            </a:pPr>
            <a:r>
              <a:rPr lang="en-US" sz="3000">
                <a:solidFill>
                  <a:srgbClr val="000000"/>
                </a:solidFill>
                <a:latin typeface="Canva Sans"/>
              </a:rPr>
              <a:t>Implementing strategies to improve care transitions and post-discharge follow-ups for frequent inpatient visitors could be beneficial.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3204026" y="-254489"/>
            <a:ext cx="12471670" cy="5351480"/>
          </a:xfrm>
          <a:custGeom>
            <a:avLst/>
            <a:gdLst/>
            <a:ahLst/>
            <a:cxnLst/>
            <a:rect l="l" t="t" r="r" b="b"/>
            <a:pathLst>
              <a:path w="12471670" h="5351480">
                <a:moveTo>
                  <a:pt x="0" y="0"/>
                </a:moveTo>
                <a:lnTo>
                  <a:pt x="12471669" y="0"/>
                </a:lnTo>
                <a:lnTo>
                  <a:pt x="12471669" y="5351480"/>
                </a:lnTo>
                <a:lnTo>
                  <a:pt x="0" y="535148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5" name="TextBox 5"/>
          <p:cNvSpPr txBox="1"/>
          <p:nvPr/>
        </p:nvSpPr>
        <p:spPr>
          <a:xfrm>
            <a:off x="662571" y="386538"/>
            <a:ext cx="10826840" cy="695325"/>
          </a:xfrm>
          <a:prstGeom prst="rect">
            <a:avLst/>
          </a:prstGeom>
        </p:spPr>
        <p:txBody>
          <a:bodyPr lIns="0" tIns="0" rIns="0" bIns="0" rtlCol="0" anchor="t">
            <a:spAutoFit/>
          </a:bodyPr>
          <a:lstStyle/>
          <a:p>
            <a:pPr marL="0" lvl="0" indent="0">
              <a:lnSpc>
                <a:spcPts val="5250"/>
              </a:lnSpc>
            </a:pPr>
            <a:r>
              <a:rPr lang="en-US" sz="5000" spc="490">
                <a:solidFill>
                  <a:srgbClr val="231F20"/>
                </a:solidFill>
                <a:latin typeface="Oswald Bold"/>
              </a:rPr>
              <a:t>OTHER IMPORTANT INSIGHTS:</a:t>
            </a:r>
          </a:p>
        </p:txBody>
      </p:sp>
      <p:sp>
        <p:nvSpPr>
          <p:cNvPr id="6" name="TextBox 6"/>
          <p:cNvSpPr txBox="1"/>
          <p:nvPr/>
        </p:nvSpPr>
        <p:spPr>
          <a:xfrm>
            <a:off x="8498723" y="6552336"/>
            <a:ext cx="4135657" cy="694164"/>
          </a:xfrm>
          <a:prstGeom prst="rect">
            <a:avLst/>
          </a:prstGeom>
        </p:spPr>
        <p:txBody>
          <a:bodyPr lIns="0" tIns="0" rIns="0" bIns="0" rtlCol="0" anchor="t">
            <a:spAutoFit/>
          </a:bodyPr>
          <a:lstStyle/>
          <a:p>
            <a:pPr algn="ctr">
              <a:lnSpc>
                <a:spcPts val="5632"/>
              </a:lnSpc>
            </a:pPr>
            <a:r>
              <a:rPr lang="en-US" sz="4081" spc="399">
                <a:solidFill>
                  <a:srgbClr val="FDFBFB"/>
                </a:solidFill>
                <a:latin typeface="DM Sans Bold"/>
              </a:rPr>
              <a:t>CUSTOMERS</a:t>
            </a:r>
          </a:p>
        </p:txBody>
      </p:sp>
      <p:sp>
        <p:nvSpPr>
          <p:cNvPr id="7" name="Freeform 7"/>
          <p:cNvSpPr/>
          <p:nvPr/>
        </p:nvSpPr>
        <p:spPr>
          <a:xfrm>
            <a:off x="9816981" y="897266"/>
            <a:ext cx="7938517" cy="8207001"/>
          </a:xfrm>
          <a:custGeom>
            <a:avLst/>
            <a:gdLst/>
            <a:ahLst/>
            <a:cxnLst/>
            <a:rect l="l" t="t" r="r" b="b"/>
            <a:pathLst>
              <a:path w="7938517" h="8207001">
                <a:moveTo>
                  <a:pt x="0" y="0"/>
                </a:moveTo>
                <a:lnTo>
                  <a:pt x="7938518" y="0"/>
                </a:lnTo>
                <a:lnTo>
                  <a:pt x="7938518" y="8207001"/>
                </a:lnTo>
                <a:lnTo>
                  <a:pt x="0" y="8207001"/>
                </a:lnTo>
                <a:lnTo>
                  <a:pt x="0" y="0"/>
                </a:lnTo>
                <a:close/>
              </a:path>
            </a:pathLst>
          </a:custGeom>
          <a:blipFill>
            <a:blip r:embed="rId5"/>
            <a:stretch>
              <a:fillRect l="-2370" r="-2370" b="-1840"/>
            </a:stretch>
          </a:blipFill>
        </p:spPr>
      </p:sp>
      <p:sp>
        <p:nvSpPr>
          <p:cNvPr id="8" name="TextBox 8"/>
          <p:cNvSpPr txBox="1"/>
          <p:nvPr/>
        </p:nvSpPr>
        <p:spPr>
          <a:xfrm>
            <a:off x="243663" y="1311525"/>
            <a:ext cx="10003465" cy="8533130"/>
          </a:xfrm>
          <a:prstGeom prst="rect">
            <a:avLst/>
          </a:prstGeom>
        </p:spPr>
        <p:txBody>
          <a:bodyPr lIns="0" tIns="0" rIns="0" bIns="0" rtlCol="0" anchor="t">
            <a:spAutoFit/>
          </a:bodyPr>
          <a:lstStyle/>
          <a:p>
            <a:pPr marL="647700" lvl="1" indent="-323850">
              <a:lnSpc>
                <a:spcPts val="4200"/>
              </a:lnSpc>
              <a:buFont typeface="Arial"/>
              <a:buChar char="•"/>
            </a:pPr>
            <a:r>
              <a:rPr lang="en-US" sz="3000">
                <a:solidFill>
                  <a:srgbClr val="000000"/>
                </a:solidFill>
                <a:latin typeface="Canva Sans"/>
              </a:rPr>
              <a:t>"Discharge disposition" refers to the location or status to which a patient is discharged after receiving medical care in a hospital.</a:t>
            </a:r>
          </a:p>
          <a:p>
            <a:pPr marL="647700" lvl="1" indent="-323850">
              <a:lnSpc>
                <a:spcPts val="4200"/>
              </a:lnSpc>
              <a:buFont typeface="Arial"/>
              <a:buChar char="•"/>
            </a:pPr>
            <a:r>
              <a:rPr lang="en-US" sz="3000">
                <a:solidFill>
                  <a:srgbClr val="000000"/>
                </a:solidFill>
                <a:latin typeface="Canva Sans"/>
              </a:rPr>
              <a:t>By analyzing the disposition data of the patients, we can tailor interventions and post-discharge care plans based on the specific needs associated with different discharge scenarios, ultimately contributing to improved patient outcomes and reduced readmission rates</a:t>
            </a:r>
          </a:p>
          <a:p>
            <a:pPr marL="647700" lvl="1" indent="-323850">
              <a:lnSpc>
                <a:spcPts val="4200"/>
              </a:lnSpc>
              <a:buFont typeface="Arial"/>
              <a:buChar char="•"/>
            </a:pPr>
            <a:r>
              <a:rPr lang="en-US" sz="3000">
                <a:solidFill>
                  <a:srgbClr val="000000"/>
                </a:solidFill>
                <a:latin typeface="Canva Sans"/>
              </a:rPr>
              <a:t>The "Number of diagnoses" variable represents the count of diagnoses that have been entered into the healthcare system for a particular patient.</a:t>
            </a:r>
          </a:p>
          <a:p>
            <a:pPr marL="647700" lvl="1" indent="-323850">
              <a:lnSpc>
                <a:spcPts val="4200"/>
              </a:lnSpc>
              <a:buFont typeface="Arial"/>
              <a:buChar char="•"/>
            </a:pPr>
            <a:r>
              <a:rPr lang="en-US" sz="3000">
                <a:solidFill>
                  <a:srgbClr val="000000"/>
                </a:solidFill>
                <a:latin typeface="Canva Sans"/>
              </a:rPr>
              <a:t>Analyzing this data alongside other predictors allows for a holistic assessment of the patient's health, contributing to more targeted and effective healthcare interventions.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grpSp>
        <p:nvGrpSpPr>
          <p:cNvPr id="2" name="Group 2"/>
          <p:cNvGrpSpPr/>
          <p:nvPr/>
        </p:nvGrpSpPr>
        <p:grpSpPr>
          <a:xfrm>
            <a:off x="-2770706" y="-3368517"/>
            <a:ext cx="4959890" cy="495989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id="4" name="TextBox 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5" name="Group 5"/>
          <p:cNvGrpSpPr/>
          <p:nvPr/>
        </p:nvGrpSpPr>
        <p:grpSpPr>
          <a:xfrm>
            <a:off x="10893942" y="1420013"/>
            <a:ext cx="13188954" cy="13188954"/>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id="7" name="TextBox 7"/>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8" name="Freeform 8"/>
          <p:cNvSpPr/>
          <p:nvPr/>
        </p:nvSpPr>
        <p:spPr>
          <a:xfrm>
            <a:off x="-7037826" y="-7101924"/>
            <a:ext cx="12110389" cy="12426705"/>
          </a:xfrm>
          <a:custGeom>
            <a:avLst/>
            <a:gdLst/>
            <a:ahLst/>
            <a:cxnLst/>
            <a:rect l="l" t="t" r="r" b="b"/>
            <a:pathLst>
              <a:path w="12110389" h="12426705">
                <a:moveTo>
                  <a:pt x="0" y="0"/>
                </a:moveTo>
                <a:lnTo>
                  <a:pt x="12110389" y="0"/>
                </a:lnTo>
                <a:lnTo>
                  <a:pt x="12110389" y="12426705"/>
                </a:lnTo>
                <a:lnTo>
                  <a:pt x="0" y="1242670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rot="-3986589">
            <a:off x="7485050" y="6467460"/>
            <a:ext cx="9894000" cy="10152425"/>
          </a:xfrm>
          <a:custGeom>
            <a:avLst/>
            <a:gdLst/>
            <a:ahLst/>
            <a:cxnLst/>
            <a:rect l="l" t="t" r="r" b="b"/>
            <a:pathLst>
              <a:path w="9894000" h="10152425">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0" name="Freeform 10"/>
          <p:cNvSpPr/>
          <p:nvPr/>
        </p:nvSpPr>
        <p:spPr>
          <a:xfrm>
            <a:off x="0" y="3992917"/>
            <a:ext cx="10893942" cy="5345893"/>
          </a:xfrm>
          <a:custGeom>
            <a:avLst/>
            <a:gdLst/>
            <a:ahLst/>
            <a:cxnLst/>
            <a:rect l="l" t="t" r="r" b="b"/>
            <a:pathLst>
              <a:path w="10893942" h="5345893">
                <a:moveTo>
                  <a:pt x="0" y="0"/>
                </a:moveTo>
                <a:lnTo>
                  <a:pt x="10893942" y="0"/>
                </a:lnTo>
                <a:lnTo>
                  <a:pt x="10893942" y="5345893"/>
                </a:lnTo>
                <a:lnTo>
                  <a:pt x="0" y="5345893"/>
                </a:lnTo>
                <a:lnTo>
                  <a:pt x="0" y="0"/>
                </a:lnTo>
                <a:close/>
              </a:path>
            </a:pathLst>
          </a:custGeom>
          <a:blipFill>
            <a:blip r:embed="rId4"/>
            <a:stretch>
              <a:fillRect/>
            </a:stretch>
          </a:blipFill>
          <a:ln w="38100" cap="sq">
            <a:solidFill>
              <a:srgbClr val="000000"/>
            </a:solidFill>
            <a:prstDash val="solid"/>
            <a:miter/>
          </a:ln>
        </p:spPr>
      </p:sp>
      <p:sp>
        <p:nvSpPr>
          <p:cNvPr id="11" name="TextBox 11"/>
          <p:cNvSpPr txBox="1"/>
          <p:nvPr/>
        </p:nvSpPr>
        <p:spPr>
          <a:xfrm>
            <a:off x="2720102" y="869468"/>
            <a:ext cx="10334494" cy="1005840"/>
          </a:xfrm>
          <a:prstGeom prst="rect">
            <a:avLst/>
          </a:prstGeom>
        </p:spPr>
        <p:txBody>
          <a:bodyPr lIns="0" tIns="0" rIns="0" bIns="0" rtlCol="0" anchor="t">
            <a:spAutoFit/>
          </a:bodyPr>
          <a:lstStyle/>
          <a:p>
            <a:pPr>
              <a:lnSpc>
                <a:spcPts val="8280"/>
              </a:lnSpc>
            </a:pPr>
            <a:r>
              <a:rPr lang="en-US" sz="6000" spc="588">
                <a:solidFill>
                  <a:srgbClr val="FFFFFF"/>
                </a:solidFill>
                <a:latin typeface="Oswald Bold"/>
              </a:rPr>
              <a:t>KAGGLE COMPETION SCORE</a:t>
            </a:r>
          </a:p>
        </p:txBody>
      </p:sp>
      <p:sp>
        <p:nvSpPr>
          <p:cNvPr id="12" name="TextBox 12"/>
          <p:cNvSpPr txBox="1"/>
          <p:nvPr/>
        </p:nvSpPr>
        <p:spPr>
          <a:xfrm>
            <a:off x="11444453" y="2997617"/>
            <a:ext cx="7617889" cy="6341193"/>
          </a:xfrm>
          <a:prstGeom prst="rect">
            <a:avLst/>
          </a:prstGeom>
        </p:spPr>
        <p:txBody>
          <a:bodyPr lIns="0" tIns="0" rIns="0" bIns="0" rtlCol="0" anchor="t">
            <a:spAutoFit/>
          </a:bodyPr>
          <a:lstStyle/>
          <a:p>
            <a:pPr marL="0" lvl="0" indent="0" algn="ctr">
              <a:lnSpc>
                <a:spcPts val="25415"/>
              </a:lnSpc>
              <a:spcBef>
                <a:spcPct val="0"/>
              </a:spcBef>
            </a:pPr>
            <a:r>
              <a:rPr lang="en-US" sz="18416">
                <a:solidFill>
                  <a:srgbClr val="231F20"/>
                </a:solidFill>
                <a:latin typeface="Oswald Bold"/>
              </a:rPr>
              <a:t>2ND RANK</a:t>
            </a:r>
          </a:p>
        </p:txBody>
      </p:sp>
      <p:sp>
        <p:nvSpPr>
          <p:cNvPr id="13" name="TextBox 13"/>
          <p:cNvSpPr txBox="1"/>
          <p:nvPr/>
        </p:nvSpPr>
        <p:spPr>
          <a:xfrm>
            <a:off x="2140805" y="1969552"/>
            <a:ext cx="10683716" cy="1789113"/>
          </a:xfrm>
          <a:prstGeom prst="rect">
            <a:avLst/>
          </a:prstGeom>
        </p:spPr>
        <p:txBody>
          <a:bodyPr lIns="0" tIns="0" rIns="0" bIns="0" rtlCol="0" anchor="t">
            <a:spAutoFit/>
          </a:bodyPr>
          <a:lstStyle/>
          <a:p>
            <a:pPr marL="734059" lvl="1" indent="-367030" algn="ctr">
              <a:lnSpc>
                <a:spcPts val="4759"/>
              </a:lnSpc>
              <a:buFont typeface="Arial"/>
              <a:buChar char="•"/>
            </a:pPr>
            <a:r>
              <a:rPr lang="en-US" sz="3399">
                <a:solidFill>
                  <a:srgbClr val="EFEFEF"/>
                </a:solidFill>
                <a:latin typeface="Canva Sans"/>
              </a:rPr>
              <a:t>Our team managed to get a 2nd rank among the </a:t>
            </a:r>
          </a:p>
          <a:p>
            <a:pPr>
              <a:lnSpc>
                <a:spcPts val="4759"/>
              </a:lnSpc>
            </a:pPr>
            <a:r>
              <a:rPr lang="en-US" sz="3399">
                <a:solidFill>
                  <a:srgbClr val="EFEFEF"/>
                </a:solidFill>
                <a:latin typeface="Canva Sans"/>
              </a:rPr>
              <a:t>32 teams participating in the competition</a:t>
            </a:r>
          </a:p>
          <a:p>
            <a:pPr marL="734059" lvl="1" indent="-367030">
              <a:lnSpc>
                <a:spcPts val="4759"/>
              </a:lnSpc>
              <a:buFont typeface="Arial"/>
              <a:buChar char="•"/>
            </a:pPr>
            <a:r>
              <a:rPr lang="en-US" sz="3399">
                <a:solidFill>
                  <a:srgbClr val="EFEFEF"/>
                </a:solidFill>
                <a:latin typeface="Canva Sans"/>
              </a:rPr>
              <a:t>Our RMSE score was 0.63287</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TextBox 4"/>
          <p:cNvSpPr txBox="1"/>
          <p:nvPr/>
        </p:nvSpPr>
        <p:spPr>
          <a:xfrm>
            <a:off x="1561733" y="2105045"/>
            <a:ext cx="8097687" cy="1594138"/>
          </a:xfrm>
          <a:prstGeom prst="rect">
            <a:avLst/>
          </a:prstGeom>
        </p:spPr>
        <p:txBody>
          <a:bodyPr lIns="0" tIns="0" rIns="0" bIns="0" rtlCol="0" anchor="t">
            <a:spAutoFit/>
          </a:bodyPr>
          <a:lstStyle/>
          <a:p>
            <a:pPr marL="0" lvl="0" indent="0">
              <a:lnSpc>
                <a:spcPts val="13015"/>
              </a:lnSpc>
              <a:spcBef>
                <a:spcPct val="0"/>
              </a:spcBef>
            </a:pPr>
            <a:r>
              <a:rPr lang="en-US" sz="9431" spc="924">
                <a:solidFill>
                  <a:srgbClr val="231F20"/>
                </a:solidFill>
                <a:latin typeface="Oswald Bold"/>
              </a:rPr>
              <a:t>THANK YOU </a:t>
            </a:r>
          </a:p>
        </p:txBody>
      </p:sp>
      <p:sp>
        <p:nvSpPr>
          <p:cNvPr id="5" name="Freeform 5"/>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xmlns="" r:embed="rId6"/>
                </a:ext>
              </a:extLst>
            </a:blip>
            <a:stretch>
              <a:fillRect/>
            </a:stretch>
          </a:blipFill>
        </p:spPr>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5019320" y="2901697"/>
            <a:ext cx="1400485" cy="6887390"/>
            <a:chOff x="0" y="0"/>
            <a:chExt cx="368852" cy="1813963"/>
          </a:xfrm>
        </p:grpSpPr>
        <p:sp>
          <p:nvSpPr>
            <p:cNvPr id="4" name="Freeform 4"/>
            <p:cNvSpPr/>
            <p:nvPr/>
          </p:nvSpPr>
          <p:spPr>
            <a:xfrm>
              <a:off x="0" y="0"/>
              <a:ext cx="368852" cy="1813963"/>
            </a:xfrm>
            <a:custGeom>
              <a:avLst/>
              <a:gdLst/>
              <a:ahLst/>
              <a:cxnLst/>
              <a:rect l="l" t="t" r="r" b="b"/>
              <a:pathLst>
                <a:path w="368852" h="1813963">
                  <a:moveTo>
                    <a:pt x="0" y="0"/>
                  </a:moveTo>
                  <a:lnTo>
                    <a:pt x="368852" y="0"/>
                  </a:lnTo>
                  <a:lnTo>
                    <a:pt x="368852" y="1813963"/>
                  </a:lnTo>
                  <a:lnTo>
                    <a:pt x="0" y="1813963"/>
                  </a:lnTo>
                  <a:close/>
                </a:path>
              </a:pathLst>
            </a:custGeom>
            <a:solidFill>
              <a:srgbClr val="CCCCCC"/>
            </a:solidFill>
          </p:spPr>
        </p:sp>
        <p:sp>
          <p:nvSpPr>
            <p:cNvPr id="5" name="TextBox 5"/>
            <p:cNvSpPr txBox="1"/>
            <p:nvPr/>
          </p:nvSpPr>
          <p:spPr>
            <a:xfrm>
              <a:off x="0" y="-19050"/>
              <a:ext cx="368852" cy="1833013"/>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1036994"/>
            <a:ext cx="7416941"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CONTENT</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5231353" y="402230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5231353" y="490346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5231353" y="570058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2" name="TextBox 12"/>
          <p:cNvSpPr txBox="1"/>
          <p:nvPr/>
        </p:nvSpPr>
        <p:spPr>
          <a:xfrm>
            <a:off x="5250954" y="6492957"/>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05</a:t>
            </a:r>
          </a:p>
        </p:txBody>
      </p:sp>
      <p:sp>
        <p:nvSpPr>
          <p:cNvPr id="13" name="TextBox 13"/>
          <p:cNvSpPr txBox="1"/>
          <p:nvPr/>
        </p:nvSpPr>
        <p:spPr>
          <a:xfrm>
            <a:off x="5250954" y="732392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06</a:t>
            </a:r>
          </a:p>
        </p:txBody>
      </p:sp>
      <p:sp>
        <p:nvSpPr>
          <p:cNvPr id="14" name="TextBox 14"/>
          <p:cNvSpPr txBox="1"/>
          <p:nvPr/>
        </p:nvSpPr>
        <p:spPr>
          <a:xfrm>
            <a:off x="5250954" y="817421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07</a:t>
            </a:r>
          </a:p>
        </p:txBody>
      </p:sp>
      <p:sp>
        <p:nvSpPr>
          <p:cNvPr id="15" name="TextBox 15"/>
          <p:cNvSpPr txBox="1"/>
          <p:nvPr/>
        </p:nvSpPr>
        <p:spPr>
          <a:xfrm>
            <a:off x="6607430" y="3333137"/>
            <a:ext cx="5790503" cy="418548"/>
          </a:xfrm>
          <a:prstGeom prst="rect">
            <a:avLst/>
          </a:prstGeom>
        </p:spPr>
        <p:txBody>
          <a:bodyPr lIns="0" tIns="0" rIns="0" bIns="0" rtlCol="0" anchor="t">
            <a:spAutoFit/>
          </a:bodyPr>
          <a:lstStyle/>
          <a:p>
            <a:pPr>
              <a:lnSpc>
                <a:spcPts val="3483"/>
              </a:lnSpc>
            </a:pPr>
            <a:r>
              <a:rPr lang="en-US" sz="2524" spc="247">
                <a:solidFill>
                  <a:srgbClr val="231F20"/>
                </a:solidFill>
                <a:latin typeface="DM Sans"/>
              </a:rPr>
              <a:t>PROBLEM STATEMENT</a:t>
            </a:r>
          </a:p>
        </p:txBody>
      </p:sp>
      <p:sp>
        <p:nvSpPr>
          <p:cNvPr id="16" name="TextBox 16"/>
          <p:cNvSpPr txBox="1"/>
          <p:nvPr/>
        </p:nvSpPr>
        <p:spPr>
          <a:xfrm>
            <a:off x="6607430" y="4127355"/>
            <a:ext cx="6076629" cy="418548"/>
          </a:xfrm>
          <a:prstGeom prst="rect">
            <a:avLst/>
          </a:prstGeom>
        </p:spPr>
        <p:txBody>
          <a:bodyPr lIns="0" tIns="0" rIns="0" bIns="0" rtlCol="0" anchor="t">
            <a:spAutoFit/>
          </a:bodyPr>
          <a:lstStyle/>
          <a:p>
            <a:pPr>
              <a:lnSpc>
                <a:spcPts val="3483"/>
              </a:lnSpc>
            </a:pPr>
            <a:r>
              <a:rPr lang="en-US" sz="2524" spc="247">
                <a:solidFill>
                  <a:srgbClr val="231F20"/>
                </a:solidFill>
                <a:latin typeface="DM Sans"/>
              </a:rPr>
              <a:t>GOALS AND OBJECTIVES</a:t>
            </a:r>
          </a:p>
        </p:txBody>
      </p:sp>
      <p:sp>
        <p:nvSpPr>
          <p:cNvPr id="17" name="TextBox 17"/>
          <p:cNvSpPr txBox="1"/>
          <p:nvPr/>
        </p:nvSpPr>
        <p:spPr>
          <a:xfrm>
            <a:off x="6607430" y="5047445"/>
            <a:ext cx="5790503"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DATA REPORTS</a:t>
            </a:r>
          </a:p>
        </p:txBody>
      </p:sp>
      <p:sp>
        <p:nvSpPr>
          <p:cNvPr id="18" name="TextBox 18"/>
          <p:cNvSpPr txBox="1"/>
          <p:nvPr/>
        </p:nvSpPr>
        <p:spPr>
          <a:xfrm>
            <a:off x="6607430" y="5841663"/>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DATA PREPARATION</a:t>
            </a:r>
          </a:p>
        </p:txBody>
      </p:sp>
      <p:sp>
        <p:nvSpPr>
          <p:cNvPr id="19" name="TextBox 19"/>
          <p:cNvSpPr txBox="1"/>
          <p:nvPr/>
        </p:nvSpPr>
        <p:spPr>
          <a:xfrm>
            <a:off x="6607430" y="6642507"/>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FEATURE SELECTION</a:t>
            </a:r>
          </a:p>
        </p:txBody>
      </p:sp>
      <p:sp>
        <p:nvSpPr>
          <p:cNvPr id="20" name="TextBox 20"/>
          <p:cNvSpPr txBox="1"/>
          <p:nvPr/>
        </p:nvSpPr>
        <p:spPr>
          <a:xfrm>
            <a:off x="6607430" y="7434884"/>
            <a:ext cx="7630160"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SUMMARY OF MODEL PERFORMANCE</a:t>
            </a:r>
          </a:p>
        </p:txBody>
      </p:sp>
      <p:sp>
        <p:nvSpPr>
          <p:cNvPr id="21" name="TextBox 21"/>
          <p:cNvSpPr txBox="1"/>
          <p:nvPr/>
        </p:nvSpPr>
        <p:spPr>
          <a:xfrm>
            <a:off x="6607430" y="8279265"/>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MODEL EVALUATION </a:t>
            </a:r>
          </a:p>
        </p:txBody>
      </p:sp>
      <p:sp>
        <p:nvSpPr>
          <p:cNvPr id="22" name="TextBox 22"/>
          <p:cNvSpPr txBox="1"/>
          <p:nvPr/>
        </p:nvSpPr>
        <p:spPr>
          <a:xfrm>
            <a:off x="5231353" y="9021939"/>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08</a:t>
            </a:r>
          </a:p>
        </p:txBody>
      </p:sp>
      <p:sp>
        <p:nvSpPr>
          <p:cNvPr id="23" name="TextBox 23"/>
          <p:cNvSpPr txBox="1"/>
          <p:nvPr/>
        </p:nvSpPr>
        <p:spPr>
          <a:xfrm>
            <a:off x="6607430" y="9126990"/>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KAGGLE SCORE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1131601" cy="2539609"/>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0332365" y="337474"/>
            <a:ext cx="7627178" cy="9667752"/>
          </a:xfrm>
          <a:custGeom>
            <a:avLst/>
            <a:gdLst/>
            <a:ahLst/>
            <a:cxnLst/>
            <a:rect l="l" t="t" r="r" b="b"/>
            <a:pathLst>
              <a:path w="7627178" h="9667752">
                <a:moveTo>
                  <a:pt x="0" y="0"/>
                </a:moveTo>
                <a:lnTo>
                  <a:pt x="7627178" y="0"/>
                </a:lnTo>
                <a:lnTo>
                  <a:pt x="7627178" y="9667752"/>
                </a:lnTo>
                <a:lnTo>
                  <a:pt x="0" y="9667752"/>
                </a:lnTo>
                <a:lnTo>
                  <a:pt x="0" y="0"/>
                </a:lnTo>
                <a:close/>
              </a:path>
            </a:pathLst>
          </a:custGeom>
          <a:blipFill>
            <a:blip r:embed="rId3"/>
            <a:stretch>
              <a:fillRect l="-13376" r="-13376"/>
            </a:stretch>
          </a:blipFill>
        </p:spPr>
      </p:sp>
      <p:sp>
        <p:nvSpPr>
          <p:cNvPr id="7" name="Freeform 7"/>
          <p:cNvSpPr/>
          <p:nvPr/>
        </p:nvSpPr>
        <p:spPr>
          <a:xfrm>
            <a:off x="1423486" y="5306741"/>
            <a:ext cx="9752965" cy="1032847"/>
          </a:xfrm>
          <a:custGeom>
            <a:avLst/>
            <a:gdLst/>
            <a:ahLst/>
            <a:cxnLst/>
            <a:rect l="l" t="t" r="r" b="b"/>
            <a:pathLst>
              <a:path w="9752965" h="1032847">
                <a:moveTo>
                  <a:pt x="0" y="0"/>
                </a:moveTo>
                <a:lnTo>
                  <a:pt x="9752965" y="0"/>
                </a:lnTo>
                <a:lnTo>
                  <a:pt x="9752965" y="1032848"/>
                </a:lnTo>
                <a:lnTo>
                  <a:pt x="0" y="1032848"/>
                </a:lnTo>
                <a:lnTo>
                  <a:pt x="0" y="0"/>
                </a:lnTo>
                <a:close/>
              </a:path>
            </a:pathLst>
          </a:custGeom>
          <a:blipFill>
            <a:blip r:embed="rId4"/>
            <a:stretch>
              <a:fillRect t="-86495"/>
            </a:stretch>
          </a:blipFill>
        </p:spPr>
      </p:sp>
      <p:sp>
        <p:nvSpPr>
          <p:cNvPr id="8" name="Freeform 8"/>
          <p:cNvSpPr/>
          <p:nvPr/>
        </p:nvSpPr>
        <p:spPr>
          <a:xfrm>
            <a:off x="2142191" y="7210022"/>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4"/>
            <a:stretch>
              <a:fillRect t="-86495"/>
            </a:stretch>
          </a:blipFill>
        </p:spPr>
      </p:sp>
      <p:sp>
        <p:nvSpPr>
          <p:cNvPr id="9" name="Freeform 9"/>
          <p:cNvSpPr/>
          <p:nvPr/>
        </p:nvSpPr>
        <p:spPr>
          <a:xfrm>
            <a:off x="1372539" y="8592338"/>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4"/>
            <a:stretch>
              <a:fillRect t="-86495"/>
            </a:stretch>
          </a:blipFill>
        </p:spPr>
      </p:sp>
      <p:grpSp>
        <p:nvGrpSpPr>
          <p:cNvPr id="10" name="Group 10"/>
          <p:cNvGrpSpPr/>
          <p:nvPr/>
        </p:nvGrpSpPr>
        <p:grpSpPr>
          <a:xfrm>
            <a:off x="1444102" y="6131379"/>
            <a:ext cx="9807150" cy="2815458"/>
            <a:chOff x="0" y="-47625"/>
            <a:chExt cx="13076200" cy="3753944"/>
          </a:xfrm>
        </p:grpSpPr>
        <p:grpSp>
          <p:nvGrpSpPr>
            <p:cNvPr id="11" name="Group 11"/>
            <p:cNvGrpSpPr/>
            <p:nvPr/>
          </p:nvGrpSpPr>
          <p:grpSpPr>
            <a:xfrm>
              <a:off x="0" y="0"/>
              <a:ext cx="13076200" cy="3706319"/>
              <a:chOff x="0" y="0"/>
              <a:chExt cx="3757543" cy="1065038"/>
            </a:xfrm>
          </p:grpSpPr>
          <p:sp>
            <p:nvSpPr>
              <p:cNvPr id="12" name="Freeform 12"/>
              <p:cNvSpPr/>
              <p:nvPr/>
            </p:nvSpPr>
            <p:spPr>
              <a:xfrm>
                <a:off x="0" y="0"/>
                <a:ext cx="3757544" cy="1065038"/>
              </a:xfrm>
              <a:custGeom>
                <a:avLst/>
                <a:gdLst/>
                <a:ahLst/>
                <a:cxnLst/>
                <a:rect l="l" t="t" r="r" b="b"/>
                <a:pathLst>
                  <a:path w="3757544" h="1065038">
                    <a:moveTo>
                      <a:pt x="0" y="0"/>
                    </a:moveTo>
                    <a:lnTo>
                      <a:pt x="3757544" y="0"/>
                    </a:lnTo>
                    <a:lnTo>
                      <a:pt x="3757544" y="1065038"/>
                    </a:lnTo>
                    <a:lnTo>
                      <a:pt x="0" y="1065038"/>
                    </a:lnTo>
                    <a:close/>
                  </a:path>
                </a:pathLst>
              </a:custGeom>
              <a:solidFill>
                <a:srgbClr val="EFEFEF"/>
              </a:solidFill>
            </p:spPr>
          </p:sp>
          <p:sp>
            <p:nvSpPr>
              <p:cNvPr id="13" name="TextBox 13"/>
              <p:cNvSpPr txBox="1"/>
              <p:nvPr/>
            </p:nvSpPr>
            <p:spPr>
              <a:xfrm>
                <a:off x="0" y="-19050"/>
                <a:ext cx="3757543" cy="1084088"/>
              </a:xfrm>
              <a:prstGeom prst="rect">
                <a:avLst/>
              </a:prstGeom>
            </p:spPr>
            <p:txBody>
              <a:bodyPr lIns="50800" tIns="50800" rIns="50800" bIns="50800" rtlCol="0" anchor="ctr"/>
              <a:lstStyle/>
              <a:p>
                <a:pPr algn="ctr">
                  <a:lnSpc>
                    <a:spcPts val="2859"/>
                  </a:lnSpc>
                </a:pPr>
                <a:endParaRPr/>
              </a:p>
            </p:txBody>
          </p:sp>
        </p:grpSp>
        <p:sp>
          <p:nvSpPr>
            <p:cNvPr id="14" name="Freeform 14"/>
            <p:cNvSpPr/>
            <p:nvPr/>
          </p:nvSpPr>
          <p:spPr>
            <a:xfrm>
              <a:off x="0" y="84153"/>
              <a:ext cx="1071420" cy="1089244"/>
            </a:xfrm>
            <a:custGeom>
              <a:avLst/>
              <a:gdLst/>
              <a:ahLst/>
              <a:cxnLst/>
              <a:rect l="l" t="t" r="r" b="b"/>
              <a:pathLst>
                <a:path w="1071420" h="1089244">
                  <a:moveTo>
                    <a:pt x="0" y="0"/>
                  </a:moveTo>
                  <a:lnTo>
                    <a:pt x="1071420" y="0"/>
                  </a:lnTo>
                  <a:lnTo>
                    <a:pt x="1071420" y="1089244"/>
                  </a:lnTo>
                  <a:lnTo>
                    <a:pt x="0" y="1089244"/>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15" name="TextBox 15"/>
            <p:cNvSpPr txBox="1"/>
            <p:nvPr/>
          </p:nvSpPr>
          <p:spPr>
            <a:xfrm>
              <a:off x="1497223" y="-47625"/>
              <a:ext cx="10535779" cy="3710418"/>
            </a:xfrm>
            <a:prstGeom prst="rect">
              <a:avLst/>
            </a:prstGeom>
          </p:spPr>
          <p:txBody>
            <a:bodyPr lIns="0" tIns="0" rIns="0" bIns="0" rtlCol="0" anchor="t">
              <a:spAutoFit/>
            </a:bodyPr>
            <a:lstStyle/>
            <a:p>
              <a:pPr>
                <a:lnSpc>
                  <a:spcPts val="3050"/>
                </a:lnSpc>
              </a:pPr>
              <a:r>
                <a:rPr lang="en-US" sz="2210" spc="216" dirty="0">
                  <a:solidFill>
                    <a:srgbClr val="231F20"/>
                  </a:solidFill>
                  <a:latin typeface="DM Sans"/>
                </a:rPr>
                <a:t>In this machine learning problem, we have tried to predict whether or not a patient will be readmitted to the hospital based on the extensive past medical data of the patients which comes from multiple hospitals across the United States for several </a:t>
              </a:r>
              <a:r>
                <a:rPr lang="en-US" sz="2210" spc="216" dirty="0" err="1" smtClean="0">
                  <a:solidFill>
                    <a:srgbClr val="231F20"/>
                  </a:solidFill>
                  <a:latin typeface="DM Sans"/>
                </a:rPr>
                <a:t>years.Link</a:t>
              </a:r>
              <a:r>
                <a:rPr lang="en-US" sz="2210" spc="216" dirty="0" smtClean="0">
                  <a:solidFill>
                    <a:srgbClr val="231F20"/>
                  </a:solidFill>
                  <a:latin typeface="DM Sans"/>
                </a:rPr>
                <a:t> </a:t>
              </a:r>
              <a:r>
                <a:rPr lang="en-US" sz="2210" spc="216" dirty="0">
                  <a:solidFill>
                    <a:srgbClr val="231F20"/>
                  </a:solidFill>
                  <a:latin typeface="DM Sans"/>
                </a:rPr>
                <a:t>for the Dataset is as follows:</a:t>
              </a:r>
            </a:p>
            <a:p>
              <a:pPr marL="0" lvl="0" indent="0" algn="l">
                <a:lnSpc>
                  <a:spcPts val="3050"/>
                </a:lnSpc>
                <a:spcBef>
                  <a:spcPct val="0"/>
                </a:spcBef>
              </a:pPr>
              <a:r>
                <a:rPr lang="en-US" sz="2210" spc="216" dirty="0">
                  <a:solidFill>
                    <a:srgbClr val="231F20"/>
                  </a:solidFill>
                  <a:latin typeface="DM Sans"/>
                </a:rPr>
                <a:t>https://shorturl.at/cirzD</a:t>
              </a:r>
            </a:p>
          </p:txBody>
        </p:sp>
      </p:grpSp>
      <p:sp>
        <p:nvSpPr>
          <p:cNvPr id="16" name="Freeform 16"/>
          <p:cNvSpPr/>
          <p:nvPr/>
        </p:nvSpPr>
        <p:spPr>
          <a:xfrm>
            <a:off x="-3180638" y="7417735"/>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7" name="TextBox 17"/>
          <p:cNvSpPr txBox="1"/>
          <p:nvPr/>
        </p:nvSpPr>
        <p:spPr>
          <a:xfrm>
            <a:off x="1372539" y="223174"/>
            <a:ext cx="14792654" cy="1190702"/>
          </a:xfrm>
          <a:prstGeom prst="rect">
            <a:avLst/>
          </a:prstGeom>
        </p:spPr>
        <p:txBody>
          <a:bodyPr lIns="0" tIns="0" rIns="0" bIns="0" rtlCol="0" anchor="t">
            <a:spAutoFit/>
          </a:bodyPr>
          <a:lstStyle/>
          <a:p>
            <a:pPr>
              <a:lnSpc>
                <a:spcPts val="9770"/>
              </a:lnSpc>
            </a:pPr>
            <a:r>
              <a:rPr lang="en-US" sz="7079" spc="693">
                <a:solidFill>
                  <a:srgbClr val="231F20"/>
                </a:solidFill>
                <a:latin typeface="Oswald Bold"/>
              </a:rPr>
              <a:t>PROBLEM STATEMENT</a:t>
            </a:r>
          </a:p>
        </p:txBody>
      </p:sp>
      <p:grpSp>
        <p:nvGrpSpPr>
          <p:cNvPr id="18" name="Group 18"/>
          <p:cNvGrpSpPr/>
          <p:nvPr/>
        </p:nvGrpSpPr>
        <p:grpSpPr>
          <a:xfrm>
            <a:off x="1396393" y="1376330"/>
            <a:ext cx="9854858" cy="4192941"/>
            <a:chOff x="0" y="0"/>
            <a:chExt cx="13139811" cy="5590589"/>
          </a:xfrm>
        </p:grpSpPr>
        <p:grpSp>
          <p:nvGrpSpPr>
            <p:cNvPr id="19" name="Group 19"/>
            <p:cNvGrpSpPr/>
            <p:nvPr/>
          </p:nvGrpSpPr>
          <p:grpSpPr>
            <a:xfrm>
              <a:off x="0" y="0"/>
              <a:ext cx="13003953" cy="5590589"/>
              <a:chOff x="0" y="0"/>
              <a:chExt cx="3736783" cy="1606497"/>
            </a:xfrm>
          </p:grpSpPr>
          <p:sp>
            <p:nvSpPr>
              <p:cNvPr id="20" name="Freeform 20"/>
              <p:cNvSpPr/>
              <p:nvPr/>
            </p:nvSpPr>
            <p:spPr>
              <a:xfrm>
                <a:off x="0" y="0"/>
                <a:ext cx="3736783" cy="1606497"/>
              </a:xfrm>
              <a:custGeom>
                <a:avLst/>
                <a:gdLst/>
                <a:ahLst/>
                <a:cxnLst/>
                <a:rect l="l" t="t" r="r" b="b"/>
                <a:pathLst>
                  <a:path w="3736783" h="1606497">
                    <a:moveTo>
                      <a:pt x="0" y="0"/>
                    </a:moveTo>
                    <a:lnTo>
                      <a:pt x="3736783" y="0"/>
                    </a:lnTo>
                    <a:lnTo>
                      <a:pt x="3736783" y="1606497"/>
                    </a:lnTo>
                    <a:lnTo>
                      <a:pt x="0" y="1606497"/>
                    </a:lnTo>
                    <a:close/>
                  </a:path>
                </a:pathLst>
              </a:custGeom>
              <a:solidFill>
                <a:srgbClr val="EFEFEF"/>
              </a:solidFill>
            </p:spPr>
          </p:sp>
          <p:sp>
            <p:nvSpPr>
              <p:cNvPr id="21" name="TextBox 21"/>
              <p:cNvSpPr txBox="1"/>
              <p:nvPr/>
            </p:nvSpPr>
            <p:spPr>
              <a:xfrm>
                <a:off x="0" y="-19050"/>
                <a:ext cx="3736783" cy="1625547"/>
              </a:xfrm>
              <a:prstGeom prst="rect">
                <a:avLst/>
              </a:prstGeom>
            </p:spPr>
            <p:txBody>
              <a:bodyPr lIns="50800" tIns="50800" rIns="50800" bIns="50800" rtlCol="0" anchor="ctr"/>
              <a:lstStyle/>
              <a:p>
                <a:pPr algn="ctr">
                  <a:lnSpc>
                    <a:spcPts val="2859"/>
                  </a:lnSpc>
                </a:pPr>
                <a:endParaRPr/>
              </a:p>
            </p:txBody>
          </p:sp>
        </p:grpSp>
        <p:sp>
          <p:nvSpPr>
            <p:cNvPr id="22" name="Freeform 22"/>
            <p:cNvSpPr/>
            <p:nvPr/>
          </p:nvSpPr>
          <p:spPr>
            <a:xfrm>
              <a:off x="262798" y="258041"/>
              <a:ext cx="960442" cy="974619"/>
            </a:xfrm>
            <a:custGeom>
              <a:avLst/>
              <a:gdLst/>
              <a:ahLst/>
              <a:cxnLst/>
              <a:rect l="l" t="t" r="r" b="b"/>
              <a:pathLst>
                <a:path w="960442" h="974619">
                  <a:moveTo>
                    <a:pt x="0" y="0"/>
                  </a:moveTo>
                  <a:lnTo>
                    <a:pt x="960442" y="0"/>
                  </a:lnTo>
                  <a:lnTo>
                    <a:pt x="960442" y="974619"/>
                  </a:lnTo>
                  <a:lnTo>
                    <a:pt x="0" y="974619"/>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23" name="TextBox 23"/>
            <p:cNvSpPr txBox="1"/>
            <p:nvPr/>
          </p:nvSpPr>
          <p:spPr>
            <a:xfrm>
              <a:off x="1521690" y="210416"/>
              <a:ext cx="11618120" cy="5122131"/>
            </a:xfrm>
            <a:prstGeom prst="rect">
              <a:avLst/>
            </a:prstGeom>
          </p:spPr>
          <p:txBody>
            <a:bodyPr lIns="0" tIns="0" rIns="0" bIns="0" rtlCol="0" anchor="t">
              <a:spAutoFit/>
            </a:bodyPr>
            <a:lstStyle/>
            <a:p>
              <a:pPr marL="0" lvl="0" indent="0" algn="l">
                <a:lnSpc>
                  <a:spcPts val="3050"/>
                </a:lnSpc>
                <a:spcBef>
                  <a:spcPct val="0"/>
                </a:spcBef>
              </a:pPr>
              <a:r>
                <a:rPr lang="en-US" sz="2210" spc="216">
                  <a:solidFill>
                    <a:srgbClr val="231F20"/>
                  </a:solidFill>
                  <a:latin typeface="DM Sans"/>
                </a:rPr>
                <a:t>Readmission rates have increasingly been used as an outcome measure in health services research and as a quality benchmark for health systems. Hospital readmission rates were formally included in reimbursement decisions for the Centers for Medicare and Medicaid Services (CMS) as part of the Patient Protection and Affordable Care Act (ACA) of 2010, which penalizes health systems with higher than expected readmission rates through the Hospital Readmission Reduction Program</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5307472" y="6672678"/>
            <a:ext cx="7673056" cy="7673056"/>
          </a:xfrm>
          <a:custGeom>
            <a:avLst/>
            <a:gdLst/>
            <a:ahLst/>
            <a:cxnLst/>
            <a:rect l="l" t="t" r="r" b="b"/>
            <a:pathLst>
              <a:path w="7673056" h="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8024816" y="5501099"/>
            <a:ext cx="2238367" cy="2238367"/>
          </a:xfrm>
          <a:custGeom>
            <a:avLst/>
            <a:gdLst/>
            <a:ahLst/>
            <a:cxnLst/>
            <a:rect l="l" t="t" r="r" b="b"/>
            <a:pathLst>
              <a:path w="2238367" h="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a:off x="11539534" y="7377531"/>
            <a:ext cx="2238367" cy="2238367"/>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6" name="Freeform 6"/>
          <p:cNvSpPr/>
          <p:nvPr/>
        </p:nvSpPr>
        <p:spPr>
          <a:xfrm>
            <a:off x="4510099" y="7377531"/>
            <a:ext cx="2238367" cy="2238367"/>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grpSp>
        <p:nvGrpSpPr>
          <p:cNvPr id="7" name="Group 7"/>
          <p:cNvGrpSpPr/>
          <p:nvPr/>
        </p:nvGrpSpPr>
        <p:grpSpPr>
          <a:xfrm>
            <a:off x="1830509" y="2404936"/>
            <a:ext cx="3474003" cy="1151098"/>
            <a:chOff x="0" y="0"/>
            <a:chExt cx="914964" cy="303170"/>
          </a:xfrm>
        </p:grpSpPr>
        <p:sp>
          <p:nvSpPr>
            <p:cNvPr id="8" name="Freeform 8"/>
            <p:cNvSpPr/>
            <p:nvPr/>
          </p:nvSpPr>
          <p:spPr>
            <a:xfrm>
              <a:off x="0" y="0"/>
              <a:ext cx="914964" cy="303170"/>
            </a:xfrm>
            <a:custGeom>
              <a:avLst/>
              <a:gdLst/>
              <a:ahLst/>
              <a:cxnLst/>
              <a:rect l="l" t="t" r="r" b="b"/>
              <a:pathLst>
                <a:path w="914964" h="303170">
                  <a:moveTo>
                    <a:pt x="0" y="0"/>
                  </a:moveTo>
                  <a:lnTo>
                    <a:pt x="914964" y="0"/>
                  </a:lnTo>
                  <a:lnTo>
                    <a:pt x="914964" y="303170"/>
                  </a:lnTo>
                  <a:lnTo>
                    <a:pt x="0" y="303170"/>
                  </a:lnTo>
                  <a:close/>
                </a:path>
              </a:pathLst>
            </a:custGeom>
            <a:solidFill>
              <a:srgbClr val="1A1A1A"/>
            </a:solidFill>
          </p:spPr>
        </p:sp>
        <p:sp>
          <p:nvSpPr>
            <p:cNvPr id="9" name="TextBox 9"/>
            <p:cNvSpPr txBox="1"/>
            <p:nvPr/>
          </p:nvSpPr>
          <p:spPr>
            <a:xfrm>
              <a:off x="0" y="-57150"/>
              <a:ext cx="914964" cy="360320"/>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Bold"/>
                </a:rPr>
                <a:t>Initial Data Analysis</a:t>
              </a:r>
            </a:p>
          </p:txBody>
        </p:sp>
      </p:grpSp>
      <p:grpSp>
        <p:nvGrpSpPr>
          <p:cNvPr id="10" name="Group 10"/>
          <p:cNvGrpSpPr/>
          <p:nvPr/>
        </p:nvGrpSpPr>
        <p:grpSpPr>
          <a:xfrm>
            <a:off x="7293893" y="2403583"/>
            <a:ext cx="3474003" cy="1151098"/>
            <a:chOff x="0" y="0"/>
            <a:chExt cx="914964" cy="303170"/>
          </a:xfrm>
        </p:grpSpPr>
        <p:sp>
          <p:nvSpPr>
            <p:cNvPr id="11" name="Freeform 11"/>
            <p:cNvSpPr/>
            <p:nvPr/>
          </p:nvSpPr>
          <p:spPr>
            <a:xfrm>
              <a:off x="0" y="0"/>
              <a:ext cx="914964" cy="303170"/>
            </a:xfrm>
            <a:custGeom>
              <a:avLst/>
              <a:gdLst/>
              <a:ahLst/>
              <a:cxnLst/>
              <a:rect l="l" t="t" r="r" b="b"/>
              <a:pathLst>
                <a:path w="914964" h="303170">
                  <a:moveTo>
                    <a:pt x="0" y="0"/>
                  </a:moveTo>
                  <a:lnTo>
                    <a:pt x="914964" y="0"/>
                  </a:lnTo>
                  <a:lnTo>
                    <a:pt x="914964" y="303170"/>
                  </a:lnTo>
                  <a:lnTo>
                    <a:pt x="0" y="303170"/>
                  </a:lnTo>
                  <a:close/>
                </a:path>
              </a:pathLst>
            </a:custGeom>
            <a:solidFill>
              <a:srgbClr val="1A1A1A"/>
            </a:solidFill>
          </p:spPr>
        </p:sp>
        <p:sp>
          <p:nvSpPr>
            <p:cNvPr id="12" name="TextBox 12"/>
            <p:cNvSpPr txBox="1"/>
            <p:nvPr/>
          </p:nvSpPr>
          <p:spPr>
            <a:xfrm>
              <a:off x="0" y="-57150"/>
              <a:ext cx="914964" cy="360320"/>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Bold"/>
                </a:rPr>
                <a:t>Data Preprocessing </a:t>
              </a:r>
            </a:p>
          </p:txBody>
        </p:sp>
      </p:grpSp>
      <p:grpSp>
        <p:nvGrpSpPr>
          <p:cNvPr id="13" name="Group 13"/>
          <p:cNvGrpSpPr/>
          <p:nvPr/>
        </p:nvGrpSpPr>
        <p:grpSpPr>
          <a:xfrm>
            <a:off x="13396841" y="2284661"/>
            <a:ext cx="3474003" cy="1285968"/>
            <a:chOff x="0" y="0"/>
            <a:chExt cx="914964" cy="338691"/>
          </a:xfrm>
        </p:grpSpPr>
        <p:sp>
          <p:nvSpPr>
            <p:cNvPr id="14" name="Freeform 14"/>
            <p:cNvSpPr/>
            <p:nvPr/>
          </p:nvSpPr>
          <p:spPr>
            <a:xfrm>
              <a:off x="0" y="0"/>
              <a:ext cx="914964" cy="338691"/>
            </a:xfrm>
            <a:custGeom>
              <a:avLst/>
              <a:gdLst/>
              <a:ahLst/>
              <a:cxnLst/>
              <a:rect l="l" t="t" r="r" b="b"/>
              <a:pathLst>
                <a:path w="914964" h="338691">
                  <a:moveTo>
                    <a:pt x="0" y="0"/>
                  </a:moveTo>
                  <a:lnTo>
                    <a:pt x="914964" y="0"/>
                  </a:lnTo>
                  <a:lnTo>
                    <a:pt x="914964" y="338691"/>
                  </a:lnTo>
                  <a:lnTo>
                    <a:pt x="0" y="338691"/>
                  </a:lnTo>
                  <a:close/>
                </a:path>
              </a:pathLst>
            </a:custGeom>
            <a:solidFill>
              <a:srgbClr val="1A1A1A"/>
            </a:solidFill>
          </p:spPr>
        </p:sp>
        <p:sp>
          <p:nvSpPr>
            <p:cNvPr id="15" name="TextBox 15"/>
            <p:cNvSpPr txBox="1"/>
            <p:nvPr/>
          </p:nvSpPr>
          <p:spPr>
            <a:xfrm>
              <a:off x="0" y="-57150"/>
              <a:ext cx="914964" cy="395841"/>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Bold"/>
                </a:rPr>
                <a:t>Bulding Models to Predict</a:t>
              </a:r>
            </a:p>
          </p:txBody>
        </p:sp>
      </p:grpSp>
      <p:sp>
        <p:nvSpPr>
          <p:cNvPr id="16" name="Freeform 16"/>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7" name="Freeform 17"/>
          <p:cNvSpPr/>
          <p:nvPr/>
        </p:nvSpPr>
        <p:spPr>
          <a:xfrm rot="-4176364">
            <a:off x="-2261897" y="7079376"/>
            <a:ext cx="7616557" cy="7815497"/>
          </a:xfrm>
          <a:custGeom>
            <a:avLst/>
            <a:gdLst/>
            <a:ahLst/>
            <a:cxnLst/>
            <a:rect l="l" t="t" r="r" b="b"/>
            <a:pathLst>
              <a:path w="7616557" h="7815497">
                <a:moveTo>
                  <a:pt x="0" y="0"/>
                </a:moveTo>
                <a:lnTo>
                  <a:pt x="7616557" y="0"/>
                </a:lnTo>
                <a:lnTo>
                  <a:pt x="7616557" y="7815496"/>
                </a:lnTo>
                <a:lnTo>
                  <a:pt x="0" y="7815496"/>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8" name="Freeform 18"/>
          <p:cNvSpPr/>
          <p:nvPr/>
        </p:nvSpPr>
        <p:spPr>
          <a:xfrm>
            <a:off x="5115673" y="7936159"/>
            <a:ext cx="1027218" cy="1121111"/>
          </a:xfrm>
          <a:custGeom>
            <a:avLst/>
            <a:gdLst/>
            <a:ahLst/>
            <a:cxnLst/>
            <a:rect l="l" t="t" r="r" b="b"/>
            <a:pathLst>
              <a:path w="1027218" h="1121111">
                <a:moveTo>
                  <a:pt x="0" y="0"/>
                </a:moveTo>
                <a:lnTo>
                  <a:pt x="1027219" y="0"/>
                </a:lnTo>
                <a:lnTo>
                  <a:pt x="1027219" y="1121111"/>
                </a:lnTo>
                <a:lnTo>
                  <a:pt x="0" y="1121111"/>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19" name="Freeform 19"/>
          <p:cNvSpPr/>
          <p:nvPr/>
        </p:nvSpPr>
        <p:spPr>
          <a:xfrm>
            <a:off x="8579527" y="6055809"/>
            <a:ext cx="1128947" cy="1128947"/>
          </a:xfrm>
          <a:custGeom>
            <a:avLst/>
            <a:gdLst/>
            <a:ahLst/>
            <a:cxnLst/>
            <a:rect l="l" t="t" r="r" b="b"/>
            <a:pathLst>
              <a:path w="1128947" h="1128947">
                <a:moveTo>
                  <a:pt x="0" y="0"/>
                </a:moveTo>
                <a:lnTo>
                  <a:pt x="1128946" y="0"/>
                </a:lnTo>
                <a:lnTo>
                  <a:pt x="1128946" y="1128947"/>
                </a:lnTo>
                <a:lnTo>
                  <a:pt x="0" y="1128947"/>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
        <p:nvSpPr>
          <p:cNvPr id="20" name="Freeform 20"/>
          <p:cNvSpPr/>
          <p:nvPr/>
        </p:nvSpPr>
        <p:spPr>
          <a:xfrm>
            <a:off x="11966474" y="7936159"/>
            <a:ext cx="1425897" cy="1121111"/>
          </a:xfrm>
          <a:custGeom>
            <a:avLst/>
            <a:gdLst/>
            <a:ahLst/>
            <a:cxnLst/>
            <a:rect l="l" t="t" r="r" b="b"/>
            <a:pathLst>
              <a:path w="1425897" h="1121111">
                <a:moveTo>
                  <a:pt x="0" y="0"/>
                </a:moveTo>
                <a:lnTo>
                  <a:pt x="1425896" y="0"/>
                </a:lnTo>
                <a:lnTo>
                  <a:pt x="1425896" y="1121111"/>
                </a:lnTo>
                <a:lnTo>
                  <a:pt x="0" y="1121111"/>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p:spPr>
      </p:sp>
      <p:sp>
        <p:nvSpPr>
          <p:cNvPr id="21" name="TextBox 21"/>
          <p:cNvSpPr txBox="1"/>
          <p:nvPr/>
        </p:nvSpPr>
        <p:spPr>
          <a:xfrm>
            <a:off x="2803038" y="648684"/>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GOALS AND OBJECTIVES</a:t>
            </a:r>
          </a:p>
        </p:txBody>
      </p:sp>
      <p:sp>
        <p:nvSpPr>
          <p:cNvPr id="22" name="TextBox 22"/>
          <p:cNvSpPr txBox="1"/>
          <p:nvPr/>
        </p:nvSpPr>
        <p:spPr>
          <a:xfrm>
            <a:off x="1830509" y="3613489"/>
            <a:ext cx="3360904" cy="3078242"/>
          </a:xfrm>
          <a:prstGeom prst="rect">
            <a:avLst/>
          </a:prstGeom>
        </p:spPr>
        <p:txBody>
          <a:bodyPr lIns="0" tIns="0" rIns="0" bIns="0" rtlCol="0" anchor="t">
            <a:spAutoFit/>
          </a:bodyPr>
          <a:lstStyle/>
          <a:p>
            <a:pPr marL="0" lvl="0" indent="0" algn="ctr">
              <a:lnSpc>
                <a:spcPts val="2774"/>
              </a:lnSpc>
              <a:spcBef>
                <a:spcPct val="0"/>
              </a:spcBef>
            </a:pPr>
            <a:r>
              <a:rPr lang="en-US" sz="2010" spc="197">
                <a:solidFill>
                  <a:srgbClr val="231F20"/>
                </a:solidFill>
                <a:latin typeface="DM Sans"/>
              </a:rPr>
              <a:t>Generating a Data Quality Report of the dataset to determine various parameters like missing value percentage, modes of discrete columns and number of Factor levels</a:t>
            </a:r>
          </a:p>
        </p:txBody>
      </p:sp>
      <p:sp>
        <p:nvSpPr>
          <p:cNvPr id="23" name="TextBox 23"/>
          <p:cNvSpPr txBox="1"/>
          <p:nvPr/>
        </p:nvSpPr>
        <p:spPr>
          <a:xfrm>
            <a:off x="13453390" y="3613489"/>
            <a:ext cx="3360904" cy="3764042"/>
          </a:xfrm>
          <a:prstGeom prst="rect">
            <a:avLst/>
          </a:prstGeom>
        </p:spPr>
        <p:txBody>
          <a:bodyPr lIns="0" tIns="0" rIns="0" bIns="0" rtlCol="0" anchor="t">
            <a:spAutoFit/>
          </a:bodyPr>
          <a:lstStyle/>
          <a:p>
            <a:pPr marL="0" lvl="0" indent="0" algn="ctr">
              <a:lnSpc>
                <a:spcPts val="2774"/>
              </a:lnSpc>
              <a:spcBef>
                <a:spcPct val="0"/>
              </a:spcBef>
            </a:pPr>
            <a:r>
              <a:rPr lang="en-US" sz="2010" spc="197">
                <a:solidFill>
                  <a:srgbClr val="231F20"/>
                </a:solidFill>
                <a:latin typeface="DM Sans"/>
              </a:rPr>
              <a:t>Build over 5 classification models and summarize their performance in a table and choose the best performing model  on the basis of their performance metrics, to do the final predictions on Test dataset</a:t>
            </a:r>
          </a:p>
        </p:txBody>
      </p:sp>
      <p:sp>
        <p:nvSpPr>
          <p:cNvPr id="24" name="TextBox 24"/>
          <p:cNvSpPr txBox="1"/>
          <p:nvPr/>
        </p:nvSpPr>
        <p:spPr>
          <a:xfrm>
            <a:off x="6329777" y="3613489"/>
            <a:ext cx="5402236" cy="1363742"/>
          </a:xfrm>
          <a:prstGeom prst="rect">
            <a:avLst/>
          </a:prstGeom>
        </p:spPr>
        <p:txBody>
          <a:bodyPr lIns="0" tIns="0" rIns="0" bIns="0" rtlCol="0" anchor="t">
            <a:spAutoFit/>
          </a:bodyPr>
          <a:lstStyle/>
          <a:p>
            <a:pPr algn="ctr">
              <a:lnSpc>
                <a:spcPts val="2774"/>
              </a:lnSpc>
            </a:pPr>
            <a:r>
              <a:rPr lang="en-US" sz="2010" spc="197">
                <a:solidFill>
                  <a:srgbClr val="231F20"/>
                </a:solidFill>
                <a:latin typeface="DM Sans"/>
              </a:rPr>
              <a:t>Performing Data Preparation through</a:t>
            </a:r>
          </a:p>
          <a:p>
            <a:pPr algn="ctr">
              <a:lnSpc>
                <a:spcPts val="2774"/>
              </a:lnSpc>
            </a:pPr>
            <a:r>
              <a:rPr lang="en-US" sz="2010" spc="197">
                <a:solidFill>
                  <a:srgbClr val="231F20"/>
                </a:solidFill>
                <a:latin typeface="DM Sans"/>
              </a:rPr>
              <a:t>missing value imputation and factor level collapsing</a:t>
            </a:r>
          </a:p>
          <a:p>
            <a:pPr marL="0" lvl="0" indent="0" algn="ctr">
              <a:lnSpc>
                <a:spcPts val="2774"/>
              </a:lnSpc>
              <a:spcBef>
                <a:spcPct val="0"/>
              </a:spcBef>
            </a:pPr>
            <a:endParaRPr lang="en-US" sz="2010" spc="197">
              <a:solidFill>
                <a:srgbClr val="231F20"/>
              </a:solidFill>
              <a:latin typeface="DM San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1048256"/>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647561" y="-4785713"/>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2588560" y="-3699771"/>
            <a:ext cx="6709932" cy="6885191"/>
          </a:xfrm>
          <a:custGeom>
            <a:avLst/>
            <a:gdLst/>
            <a:ahLst/>
            <a:cxnLst/>
            <a:rect l="l" t="t" r="r" b="b"/>
            <a:pathLst>
              <a:path w="6709932" h="6885191">
                <a:moveTo>
                  <a:pt x="0" y="0"/>
                </a:moveTo>
                <a:lnTo>
                  <a:pt x="6709931" y="0"/>
                </a:lnTo>
                <a:lnTo>
                  <a:pt x="6709931" y="6885192"/>
                </a:lnTo>
                <a:lnTo>
                  <a:pt x="0" y="68851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8" name="Freeform 8"/>
          <p:cNvSpPr/>
          <p:nvPr/>
        </p:nvSpPr>
        <p:spPr>
          <a:xfrm>
            <a:off x="-4" y="2029314"/>
            <a:ext cx="18288000" cy="6402830"/>
          </a:xfrm>
          <a:custGeom>
            <a:avLst/>
            <a:gdLst/>
            <a:ahLst/>
            <a:cxnLst/>
            <a:rect l="l" t="t" r="r" b="b"/>
            <a:pathLst>
              <a:path w="18288000" h="6402830">
                <a:moveTo>
                  <a:pt x="0" y="0"/>
                </a:moveTo>
                <a:lnTo>
                  <a:pt x="18288000" y="0"/>
                </a:lnTo>
                <a:lnTo>
                  <a:pt x="18288000" y="6402830"/>
                </a:lnTo>
                <a:lnTo>
                  <a:pt x="0" y="6402830"/>
                </a:lnTo>
                <a:lnTo>
                  <a:pt x="0" y="0"/>
                </a:lnTo>
                <a:close/>
              </a:path>
            </a:pathLst>
          </a:custGeom>
          <a:blipFill>
            <a:blip r:embed="rId5"/>
            <a:stretch>
              <a:fillRect/>
            </a:stretch>
          </a:blipFill>
        </p:spPr>
      </p:sp>
      <p:sp>
        <p:nvSpPr>
          <p:cNvPr id="9" name="TextBox 9"/>
          <p:cNvSpPr txBox="1"/>
          <p:nvPr/>
        </p:nvSpPr>
        <p:spPr>
          <a:xfrm>
            <a:off x="2741520" y="114300"/>
            <a:ext cx="10906040" cy="1733550"/>
          </a:xfrm>
          <a:prstGeom prst="rect">
            <a:avLst/>
          </a:prstGeom>
        </p:spPr>
        <p:txBody>
          <a:bodyPr lIns="0" tIns="0" rIns="0" bIns="0" rtlCol="0" anchor="t">
            <a:spAutoFit/>
          </a:bodyPr>
          <a:lstStyle/>
          <a:p>
            <a:pPr algn="ctr">
              <a:lnSpc>
                <a:spcPts val="6900"/>
              </a:lnSpc>
            </a:pPr>
            <a:r>
              <a:rPr lang="en-US" sz="5000" spc="490">
                <a:solidFill>
                  <a:srgbClr val="FFFFFF"/>
                </a:solidFill>
                <a:latin typeface="Oswald Bold"/>
              </a:rPr>
              <a:t>DATA REPORT FOR NUMERIC COLUMNS</a:t>
            </a:r>
          </a:p>
        </p:txBody>
      </p:sp>
      <p:sp>
        <p:nvSpPr>
          <p:cNvPr id="10" name="TextBox 10"/>
          <p:cNvSpPr txBox="1"/>
          <p:nvPr/>
        </p:nvSpPr>
        <p:spPr>
          <a:xfrm>
            <a:off x="0" y="8306815"/>
            <a:ext cx="17910896" cy="1733501"/>
          </a:xfrm>
          <a:prstGeom prst="rect">
            <a:avLst/>
          </a:prstGeom>
        </p:spPr>
        <p:txBody>
          <a:bodyPr lIns="0" tIns="0" rIns="0" bIns="0" rtlCol="0" anchor="t">
            <a:spAutoFit/>
          </a:bodyPr>
          <a:lstStyle/>
          <a:p>
            <a:pPr marL="427769" lvl="1" indent="-213884">
              <a:lnSpc>
                <a:spcPts val="2734"/>
              </a:lnSpc>
              <a:buFont typeface="Arial"/>
              <a:buChar char="•"/>
            </a:pPr>
            <a:r>
              <a:rPr lang="en-US" sz="1981" spc="194" dirty="0">
                <a:solidFill>
                  <a:srgbClr val="231F20"/>
                </a:solidFill>
                <a:latin typeface="DM Sans"/>
              </a:rPr>
              <a:t>From the above quality report we can see we have in total of </a:t>
            </a:r>
            <a:r>
              <a:rPr lang="en-US" sz="1981" spc="194" dirty="0" smtClean="0">
                <a:solidFill>
                  <a:srgbClr val="231F20"/>
                </a:solidFill>
                <a:latin typeface="DM Sans"/>
              </a:rPr>
              <a:t>15 </a:t>
            </a:r>
            <a:r>
              <a:rPr lang="en-US" sz="1981" spc="194" dirty="0">
                <a:solidFill>
                  <a:srgbClr val="231F20"/>
                </a:solidFill>
                <a:latin typeface="DM Sans"/>
              </a:rPr>
              <a:t>columns for numeric data.</a:t>
            </a:r>
          </a:p>
          <a:p>
            <a:pPr marL="427769" lvl="1" indent="-213884">
              <a:lnSpc>
                <a:spcPts val="2734"/>
              </a:lnSpc>
              <a:buFont typeface="Arial"/>
              <a:buChar char="•"/>
            </a:pPr>
            <a:r>
              <a:rPr lang="en-US" sz="1981" spc="194" dirty="0">
                <a:solidFill>
                  <a:srgbClr val="231F20"/>
                </a:solidFill>
                <a:latin typeface="DM Sans"/>
              </a:rPr>
              <a:t>The report tells you about various statistical parameters for each variable like mean, max, quartiles, standard deviation and </a:t>
            </a:r>
            <a:r>
              <a:rPr lang="en-US" sz="1981" spc="194" dirty="0" err="1">
                <a:solidFill>
                  <a:srgbClr val="231F20"/>
                </a:solidFill>
                <a:latin typeface="DM Sans"/>
              </a:rPr>
              <a:t>variance,in</a:t>
            </a:r>
            <a:r>
              <a:rPr lang="en-US" sz="1981" spc="194" dirty="0">
                <a:solidFill>
                  <a:srgbClr val="231F20"/>
                </a:solidFill>
                <a:latin typeface="DM Sans"/>
              </a:rPr>
              <a:t> order to get more clarity on the overall data quality.</a:t>
            </a:r>
          </a:p>
          <a:p>
            <a:pPr marL="427769" lvl="1" indent="-213884">
              <a:lnSpc>
                <a:spcPts val="2734"/>
              </a:lnSpc>
              <a:buFont typeface="Arial"/>
              <a:buChar char="•"/>
            </a:pPr>
            <a:r>
              <a:rPr lang="en-US" sz="1981" spc="194" dirty="0">
                <a:solidFill>
                  <a:srgbClr val="231F20"/>
                </a:solidFill>
                <a:latin typeface="DM Sans"/>
              </a:rPr>
              <a:t>We have a few columns with missing data, especially the indicator_2_level variable which has 49.795 % missing Data, which we’ll need to deal with.</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1048256"/>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647561" y="-4785713"/>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2588560" y="-3699771"/>
            <a:ext cx="6709932" cy="6885191"/>
          </a:xfrm>
          <a:custGeom>
            <a:avLst/>
            <a:gdLst/>
            <a:ahLst/>
            <a:cxnLst/>
            <a:rect l="l" t="t" r="r" b="b"/>
            <a:pathLst>
              <a:path w="6709932" h="6885191">
                <a:moveTo>
                  <a:pt x="0" y="0"/>
                </a:moveTo>
                <a:lnTo>
                  <a:pt x="6709931" y="0"/>
                </a:lnTo>
                <a:lnTo>
                  <a:pt x="6709931" y="6885192"/>
                </a:lnTo>
                <a:lnTo>
                  <a:pt x="0" y="68851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8" name="Freeform 8"/>
          <p:cNvSpPr/>
          <p:nvPr/>
        </p:nvSpPr>
        <p:spPr>
          <a:xfrm>
            <a:off x="0" y="2044339"/>
            <a:ext cx="18288000" cy="6198321"/>
          </a:xfrm>
          <a:custGeom>
            <a:avLst/>
            <a:gdLst/>
            <a:ahLst/>
            <a:cxnLst/>
            <a:rect l="l" t="t" r="r" b="b"/>
            <a:pathLst>
              <a:path w="18288000" h="6198321">
                <a:moveTo>
                  <a:pt x="0" y="0"/>
                </a:moveTo>
                <a:lnTo>
                  <a:pt x="18288000" y="0"/>
                </a:lnTo>
                <a:lnTo>
                  <a:pt x="18288000" y="6198322"/>
                </a:lnTo>
                <a:lnTo>
                  <a:pt x="0" y="6198322"/>
                </a:lnTo>
                <a:lnTo>
                  <a:pt x="0" y="0"/>
                </a:lnTo>
                <a:close/>
              </a:path>
            </a:pathLst>
          </a:custGeom>
          <a:blipFill>
            <a:blip r:embed="rId5"/>
            <a:stretch>
              <a:fillRect/>
            </a:stretch>
          </a:blipFill>
        </p:spPr>
      </p:sp>
      <p:sp>
        <p:nvSpPr>
          <p:cNvPr id="9" name="TextBox 9"/>
          <p:cNvSpPr txBox="1"/>
          <p:nvPr/>
        </p:nvSpPr>
        <p:spPr>
          <a:xfrm>
            <a:off x="2921328" y="208535"/>
            <a:ext cx="10906040" cy="1733550"/>
          </a:xfrm>
          <a:prstGeom prst="rect">
            <a:avLst/>
          </a:prstGeom>
        </p:spPr>
        <p:txBody>
          <a:bodyPr lIns="0" tIns="0" rIns="0" bIns="0" rtlCol="0" anchor="t">
            <a:spAutoFit/>
          </a:bodyPr>
          <a:lstStyle/>
          <a:p>
            <a:pPr algn="ctr">
              <a:lnSpc>
                <a:spcPts val="6900"/>
              </a:lnSpc>
            </a:pPr>
            <a:r>
              <a:rPr lang="en-US" sz="5000" spc="490">
                <a:solidFill>
                  <a:srgbClr val="FFFFFF"/>
                </a:solidFill>
                <a:latin typeface="Oswald Bold"/>
              </a:rPr>
              <a:t>DATA REPORT FOR DISCRETE COLUMNS(1ST 16 COLUMNS)</a:t>
            </a:r>
          </a:p>
        </p:txBody>
      </p:sp>
      <p:sp>
        <p:nvSpPr>
          <p:cNvPr id="10" name="TextBox 10"/>
          <p:cNvSpPr txBox="1"/>
          <p:nvPr/>
        </p:nvSpPr>
        <p:spPr>
          <a:xfrm>
            <a:off x="0" y="8306815"/>
            <a:ext cx="17910896" cy="1733501"/>
          </a:xfrm>
          <a:prstGeom prst="rect">
            <a:avLst/>
          </a:prstGeom>
        </p:spPr>
        <p:txBody>
          <a:bodyPr lIns="0" tIns="0" rIns="0" bIns="0" rtlCol="0" anchor="t">
            <a:spAutoFit/>
          </a:bodyPr>
          <a:lstStyle/>
          <a:p>
            <a:pPr marL="427769" lvl="1" indent="-213884">
              <a:lnSpc>
                <a:spcPts val="2734"/>
              </a:lnSpc>
              <a:buFont typeface="Arial"/>
              <a:buChar char="•"/>
            </a:pPr>
            <a:r>
              <a:rPr lang="en-US" sz="1981" spc="194">
                <a:solidFill>
                  <a:srgbClr val="231F20"/>
                </a:solidFill>
                <a:latin typeface="DM Sans"/>
              </a:rPr>
              <a:t>We have a total of 32 Discrete columns</a:t>
            </a:r>
          </a:p>
          <a:p>
            <a:pPr marL="427769" lvl="1" indent="-213884">
              <a:lnSpc>
                <a:spcPts val="2734"/>
              </a:lnSpc>
              <a:buFont typeface="Arial"/>
              <a:buChar char="•"/>
            </a:pPr>
            <a:r>
              <a:rPr lang="en-US" sz="1981" spc="194">
                <a:solidFill>
                  <a:srgbClr val="231F20"/>
                </a:solidFill>
                <a:latin typeface="DM Sans"/>
              </a:rPr>
              <a:t>Variable ‘payer_code’ and ‘medical_speciality’ have a huge number of missing values which we needed to deal with.</a:t>
            </a:r>
          </a:p>
          <a:p>
            <a:pPr marL="427769" lvl="1" indent="-213884">
              <a:lnSpc>
                <a:spcPts val="2734"/>
              </a:lnSpc>
              <a:buFont typeface="Arial"/>
              <a:buChar char="•"/>
            </a:pPr>
            <a:r>
              <a:rPr lang="en-US" sz="1981" spc="194">
                <a:solidFill>
                  <a:srgbClr val="231F20"/>
                </a:solidFill>
                <a:latin typeface="DM Sans"/>
              </a:rPr>
              <a:t>There are a few columns like ‘Diagnosis’ and ‘medical_speciality’ which have a lot of factor levels which we have tried to  collapse.</a:t>
            </a:r>
          </a:p>
          <a:p>
            <a:pPr>
              <a:lnSpc>
                <a:spcPts val="2734"/>
              </a:lnSpc>
            </a:pPr>
            <a:endParaRPr lang="en-US" sz="1981" spc="194">
              <a:solidFill>
                <a:srgbClr val="231F20"/>
              </a:solidFill>
              <a:latin typeface="DM San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7620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1048256"/>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647561" y="-4785713"/>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2588560" y="-3699771"/>
            <a:ext cx="6709932" cy="6885191"/>
          </a:xfrm>
          <a:custGeom>
            <a:avLst/>
            <a:gdLst/>
            <a:ahLst/>
            <a:cxnLst/>
            <a:rect l="l" t="t" r="r" b="b"/>
            <a:pathLst>
              <a:path w="6709932" h="6885191">
                <a:moveTo>
                  <a:pt x="0" y="0"/>
                </a:moveTo>
                <a:lnTo>
                  <a:pt x="6709931" y="0"/>
                </a:lnTo>
                <a:lnTo>
                  <a:pt x="6709931" y="6885192"/>
                </a:lnTo>
                <a:lnTo>
                  <a:pt x="0" y="68851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8" name="Freeform 8"/>
          <p:cNvSpPr/>
          <p:nvPr/>
        </p:nvSpPr>
        <p:spPr>
          <a:xfrm>
            <a:off x="55994" y="2037844"/>
            <a:ext cx="18232006" cy="6230446"/>
          </a:xfrm>
          <a:custGeom>
            <a:avLst/>
            <a:gdLst/>
            <a:ahLst/>
            <a:cxnLst/>
            <a:rect l="l" t="t" r="r" b="b"/>
            <a:pathLst>
              <a:path w="18232006" h="6230446">
                <a:moveTo>
                  <a:pt x="0" y="0"/>
                </a:moveTo>
                <a:lnTo>
                  <a:pt x="18232006" y="0"/>
                </a:lnTo>
                <a:lnTo>
                  <a:pt x="18232006" y="6230447"/>
                </a:lnTo>
                <a:lnTo>
                  <a:pt x="0" y="6230447"/>
                </a:lnTo>
                <a:lnTo>
                  <a:pt x="0" y="0"/>
                </a:lnTo>
                <a:close/>
              </a:path>
            </a:pathLst>
          </a:custGeom>
          <a:blipFill>
            <a:blip r:embed="rId5"/>
            <a:stretch>
              <a:fillRect/>
            </a:stretch>
          </a:blipFill>
        </p:spPr>
      </p:sp>
      <p:sp>
        <p:nvSpPr>
          <p:cNvPr id="9" name="TextBox 9"/>
          <p:cNvSpPr txBox="1"/>
          <p:nvPr/>
        </p:nvSpPr>
        <p:spPr>
          <a:xfrm>
            <a:off x="2921328" y="208535"/>
            <a:ext cx="10906040" cy="1733550"/>
          </a:xfrm>
          <a:prstGeom prst="rect">
            <a:avLst/>
          </a:prstGeom>
        </p:spPr>
        <p:txBody>
          <a:bodyPr lIns="0" tIns="0" rIns="0" bIns="0" rtlCol="0" anchor="t">
            <a:spAutoFit/>
          </a:bodyPr>
          <a:lstStyle/>
          <a:p>
            <a:pPr algn="ctr">
              <a:lnSpc>
                <a:spcPts val="6900"/>
              </a:lnSpc>
            </a:pPr>
            <a:r>
              <a:rPr lang="en-US" sz="5000" spc="490">
                <a:solidFill>
                  <a:srgbClr val="FFFFFF"/>
                </a:solidFill>
                <a:latin typeface="Oswald Bold"/>
              </a:rPr>
              <a:t>DATA REPORT FOR DISCRETE COLUMNS(NEXT 16 COLUMNS)</a:t>
            </a:r>
          </a:p>
        </p:txBody>
      </p:sp>
      <p:sp>
        <p:nvSpPr>
          <p:cNvPr id="10" name="TextBox 10"/>
          <p:cNvSpPr txBox="1"/>
          <p:nvPr/>
        </p:nvSpPr>
        <p:spPr>
          <a:xfrm>
            <a:off x="0" y="8475617"/>
            <a:ext cx="17910896" cy="1038969"/>
          </a:xfrm>
          <a:prstGeom prst="rect">
            <a:avLst/>
          </a:prstGeom>
        </p:spPr>
        <p:txBody>
          <a:bodyPr lIns="0" tIns="0" rIns="0" bIns="0" rtlCol="0" anchor="t">
            <a:spAutoFit/>
          </a:bodyPr>
          <a:lstStyle/>
          <a:p>
            <a:pPr marL="427769" lvl="1" indent="-213884">
              <a:lnSpc>
                <a:spcPts val="2734"/>
              </a:lnSpc>
              <a:buFont typeface="Arial"/>
              <a:buChar char="•"/>
            </a:pPr>
            <a:r>
              <a:rPr lang="en-US" sz="1981" spc="194" dirty="0">
                <a:solidFill>
                  <a:srgbClr val="231F20"/>
                </a:solidFill>
                <a:latin typeface="DM Sans"/>
              </a:rPr>
              <a:t>Some of the variables, have </a:t>
            </a:r>
            <a:r>
              <a:rPr lang="en-US" sz="1981" spc="194" dirty="0" smtClean="0">
                <a:solidFill>
                  <a:srgbClr val="231F20"/>
                </a:solidFill>
                <a:latin typeface="DM Sans"/>
              </a:rPr>
              <a:t>0 </a:t>
            </a:r>
            <a:r>
              <a:rPr lang="en-US" sz="1981" spc="194" dirty="0">
                <a:solidFill>
                  <a:srgbClr val="231F20"/>
                </a:solidFill>
                <a:latin typeface="DM Sans"/>
              </a:rPr>
              <a:t>variance, which means they  have only 1 value for all the observations. </a:t>
            </a:r>
          </a:p>
          <a:p>
            <a:pPr marL="427769" lvl="1" indent="-213884">
              <a:lnSpc>
                <a:spcPts val="2734"/>
              </a:lnSpc>
              <a:buFont typeface="Arial"/>
              <a:buChar char="•"/>
            </a:pPr>
            <a:r>
              <a:rPr lang="en-US" sz="1981" spc="194" dirty="0">
                <a:solidFill>
                  <a:srgbClr val="231F20"/>
                </a:solidFill>
                <a:latin typeface="DM Sans"/>
              </a:rPr>
              <a:t>I decided to remove these variables as they do not contribute any information to the model as they have no variability, and including them may lead to issues such as </a:t>
            </a:r>
            <a:r>
              <a:rPr lang="en-US" sz="1981" spc="194" dirty="0" err="1">
                <a:solidFill>
                  <a:srgbClr val="231F20"/>
                </a:solidFill>
                <a:latin typeface="DM Sans"/>
              </a:rPr>
              <a:t>multicollinearity</a:t>
            </a:r>
            <a:r>
              <a:rPr lang="en-US" sz="1981" spc="194" dirty="0">
                <a:solidFill>
                  <a:srgbClr val="231F20"/>
                </a:solidFill>
                <a:latin typeface="DM Sans"/>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2035253">
            <a:off x="15331117" y="4817487"/>
            <a:ext cx="7835077" cy="10939025"/>
          </a:xfrm>
          <a:custGeom>
            <a:avLst/>
            <a:gdLst/>
            <a:ahLst/>
            <a:cxnLst/>
            <a:rect l="l" t="t" r="r" b="b"/>
            <a:pathLst>
              <a:path w="7835077" h="10939025">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AutoShape 4"/>
          <p:cNvSpPr/>
          <p:nvPr/>
        </p:nvSpPr>
        <p:spPr>
          <a:xfrm>
            <a:off x="1589541" y="5472067"/>
            <a:ext cx="15108918" cy="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2278124" y="5258310"/>
            <a:ext cx="501082" cy="50108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7" name="TextBox 7"/>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8" name="Group 8"/>
          <p:cNvGrpSpPr/>
          <p:nvPr/>
        </p:nvGrpSpPr>
        <p:grpSpPr>
          <a:xfrm>
            <a:off x="1514892" y="1920649"/>
            <a:ext cx="2027545" cy="3080525"/>
            <a:chOff x="0" y="0"/>
            <a:chExt cx="2703394" cy="4107367"/>
          </a:xfrm>
        </p:grpSpPr>
        <p:sp>
          <p:nvSpPr>
            <p:cNvPr id="9" name="Freeform 9"/>
            <p:cNvSpPr/>
            <p:nvPr/>
          </p:nvSpPr>
          <p:spPr>
            <a:xfrm>
              <a:off x="0" y="0"/>
              <a:ext cx="2703394" cy="4107367"/>
            </a:xfrm>
            <a:custGeom>
              <a:avLst/>
              <a:gdLst/>
              <a:ahLst/>
              <a:cxnLst/>
              <a:rect l="l" t="t" r="r" b="b"/>
              <a:pathLst>
                <a:path w="2703394" h="4107367">
                  <a:moveTo>
                    <a:pt x="0" y="0"/>
                  </a:moveTo>
                  <a:lnTo>
                    <a:pt x="2703394" y="0"/>
                  </a:lnTo>
                  <a:lnTo>
                    <a:pt x="2703394" y="4107367"/>
                  </a:lnTo>
                  <a:lnTo>
                    <a:pt x="0" y="4107367"/>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10" name="TextBox 10"/>
            <p:cNvSpPr txBox="1"/>
            <p:nvPr/>
          </p:nvSpPr>
          <p:spPr>
            <a:xfrm>
              <a:off x="0" y="596166"/>
              <a:ext cx="2703394" cy="1457517"/>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01</a:t>
              </a:r>
            </a:p>
          </p:txBody>
        </p:sp>
      </p:grpSp>
      <p:sp>
        <p:nvSpPr>
          <p:cNvPr id="11" name="TextBox 11"/>
          <p:cNvSpPr txBox="1"/>
          <p:nvPr/>
        </p:nvSpPr>
        <p:spPr>
          <a:xfrm>
            <a:off x="807576" y="5862681"/>
            <a:ext cx="3748635" cy="1021080"/>
          </a:xfrm>
          <a:prstGeom prst="rect">
            <a:avLst/>
          </a:prstGeom>
        </p:spPr>
        <p:txBody>
          <a:bodyPr lIns="0" tIns="0" rIns="0" bIns="0" rtlCol="0" anchor="t">
            <a:spAutoFit/>
          </a:bodyPr>
          <a:lstStyle/>
          <a:p>
            <a:pPr algn="ctr">
              <a:lnSpc>
                <a:spcPts val="2760"/>
              </a:lnSpc>
            </a:pPr>
            <a:r>
              <a:rPr lang="en-US" sz="2000" spc="196">
                <a:solidFill>
                  <a:srgbClr val="231F20"/>
                </a:solidFill>
                <a:latin typeface="DM Sans Bold"/>
              </a:rPr>
              <a:t>REMOVING MISSING VALUES IN NUMERIC COLUMNS</a:t>
            </a:r>
          </a:p>
        </p:txBody>
      </p:sp>
      <p:sp>
        <p:nvSpPr>
          <p:cNvPr id="12" name="Freeform 12"/>
          <p:cNvSpPr/>
          <p:nvPr/>
        </p:nvSpPr>
        <p:spPr>
          <a:xfrm>
            <a:off x="5267710" y="1938383"/>
            <a:ext cx="2027545" cy="3080525"/>
          </a:xfrm>
          <a:custGeom>
            <a:avLst/>
            <a:gdLst/>
            <a:ahLst/>
            <a:cxnLst/>
            <a:rect l="l" t="t" r="r" b="b"/>
            <a:pathLst>
              <a:path w="2027545" h="3080525">
                <a:moveTo>
                  <a:pt x="0" y="0"/>
                </a:moveTo>
                <a:lnTo>
                  <a:pt x="2027545" y="0"/>
                </a:lnTo>
                <a:lnTo>
                  <a:pt x="2027545" y="3080525"/>
                </a:lnTo>
                <a:lnTo>
                  <a:pt x="0" y="3080525"/>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grpSp>
        <p:nvGrpSpPr>
          <p:cNvPr id="13" name="Group 13"/>
          <p:cNvGrpSpPr/>
          <p:nvPr/>
        </p:nvGrpSpPr>
        <p:grpSpPr>
          <a:xfrm>
            <a:off x="6030941" y="5258310"/>
            <a:ext cx="501082" cy="501082"/>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15" name="TextBox 15"/>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16" name="TextBox 16"/>
          <p:cNvSpPr txBox="1"/>
          <p:nvPr/>
        </p:nvSpPr>
        <p:spPr>
          <a:xfrm>
            <a:off x="5267710" y="2356933"/>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02</a:t>
            </a:r>
          </a:p>
        </p:txBody>
      </p:sp>
      <p:sp>
        <p:nvSpPr>
          <p:cNvPr id="17" name="Freeform 17"/>
          <p:cNvSpPr/>
          <p:nvPr/>
        </p:nvSpPr>
        <p:spPr>
          <a:xfrm>
            <a:off x="9758062" y="1920649"/>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grpSp>
        <p:nvGrpSpPr>
          <p:cNvPr id="18" name="Group 18"/>
          <p:cNvGrpSpPr/>
          <p:nvPr/>
        </p:nvGrpSpPr>
        <p:grpSpPr>
          <a:xfrm>
            <a:off x="10521294" y="5240576"/>
            <a:ext cx="501082" cy="501082"/>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20" name="TextBox 20"/>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1" name="TextBox 21"/>
          <p:cNvSpPr txBox="1"/>
          <p:nvPr/>
        </p:nvSpPr>
        <p:spPr>
          <a:xfrm>
            <a:off x="9758062" y="2339199"/>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03</a:t>
            </a:r>
          </a:p>
        </p:txBody>
      </p:sp>
      <p:sp>
        <p:nvSpPr>
          <p:cNvPr id="22" name="Freeform 22"/>
          <p:cNvSpPr/>
          <p:nvPr/>
        </p:nvSpPr>
        <p:spPr>
          <a:xfrm>
            <a:off x="13980728" y="1938383"/>
            <a:ext cx="2027545" cy="3080525"/>
          </a:xfrm>
          <a:custGeom>
            <a:avLst/>
            <a:gdLst/>
            <a:ahLst/>
            <a:cxnLst/>
            <a:rect l="l" t="t" r="r" b="b"/>
            <a:pathLst>
              <a:path w="2027545" h="3080525">
                <a:moveTo>
                  <a:pt x="0" y="0"/>
                </a:moveTo>
                <a:lnTo>
                  <a:pt x="2027545" y="0"/>
                </a:lnTo>
                <a:lnTo>
                  <a:pt x="2027545" y="3080525"/>
                </a:lnTo>
                <a:lnTo>
                  <a:pt x="0" y="3080525"/>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grpSp>
        <p:nvGrpSpPr>
          <p:cNvPr id="23" name="Group 23"/>
          <p:cNvGrpSpPr/>
          <p:nvPr/>
        </p:nvGrpSpPr>
        <p:grpSpPr>
          <a:xfrm>
            <a:off x="14743959" y="5258310"/>
            <a:ext cx="501082" cy="501082"/>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25" name="TextBox 25"/>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6" name="TextBox 26"/>
          <p:cNvSpPr txBox="1"/>
          <p:nvPr/>
        </p:nvSpPr>
        <p:spPr>
          <a:xfrm>
            <a:off x="13980728" y="2356933"/>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04</a:t>
            </a:r>
          </a:p>
        </p:txBody>
      </p:sp>
      <p:sp>
        <p:nvSpPr>
          <p:cNvPr id="27" name="TextBox 27"/>
          <p:cNvSpPr txBox="1"/>
          <p:nvPr/>
        </p:nvSpPr>
        <p:spPr>
          <a:xfrm>
            <a:off x="4480983" y="6855186"/>
            <a:ext cx="4105582" cy="3178437"/>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First performed conversion of all character columns to factor types.We used mode imputation for Variables where the percentage of missing values is less than 10%. For any column with a lot of missing values we decided to convert, the NA values to another level of Category</a:t>
            </a:r>
          </a:p>
        </p:txBody>
      </p:sp>
      <p:sp>
        <p:nvSpPr>
          <p:cNvPr id="28" name="TextBox 28"/>
          <p:cNvSpPr txBox="1"/>
          <p:nvPr/>
        </p:nvSpPr>
        <p:spPr>
          <a:xfrm>
            <a:off x="9169572" y="6909213"/>
            <a:ext cx="3204526" cy="2540032"/>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We used FCT_lump_n in the forcats package which is a handy function that allows you to group together less frequent levels of a factor into a single level..</a:t>
            </a:r>
          </a:p>
        </p:txBody>
      </p:sp>
      <p:sp>
        <p:nvSpPr>
          <p:cNvPr id="29" name="TextBox 29"/>
          <p:cNvSpPr txBox="1"/>
          <p:nvPr/>
        </p:nvSpPr>
        <p:spPr>
          <a:xfrm>
            <a:off x="9380279" y="5941547"/>
            <a:ext cx="2709833" cy="678180"/>
          </a:xfrm>
          <a:prstGeom prst="rect">
            <a:avLst/>
          </a:prstGeom>
        </p:spPr>
        <p:txBody>
          <a:bodyPr lIns="0" tIns="0" rIns="0" bIns="0" rtlCol="0" anchor="t">
            <a:spAutoFit/>
          </a:bodyPr>
          <a:lstStyle/>
          <a:p>
            <a:pPr algn="ctr">
              <a:lnSpc>
                <a:spcPts val="2760"/>
              </a:lnSpc>
            </a:pPr>
            <a:r>
              <a:rPr lang="en-US" sz="2000" spc="196">
                <a:solidFill>
                  <a:srgbClr val="231F20"/>
                </a:solidFill>
                <a:latin typeface="DM Sans Bold"/>
              </a:rPr>
              <a:t>FACTOR LEVELS COLLAPSING</a:t>
            </a:r>
          </a:p>
        </p:txBody>
      </p:sp>
      <p:sp>
        <p:nvSpPr>
          <p:cNvPr id="30" name="TextBox 30"/>
          <p:cNvSpPr txBox="1"/>
          <p:nvPr/>
        </p:nvSpPr>
        <p:spPr>
          <a:xfrm>
            <a:off x="13164673" y="5942960"/>
            <a:ext cx="3667205" cy="678180"/>
          </a:xfrm>
          <a:prstGeom prst="rect">
            <a:avLst/>
          </a:prstGeom>
        </p:spPr>
        <p:txBody>
          <a:bodyPr lIns="0" tIns="0" rIns="0" bIns="0" rtlCol="0" anchor="t">
            <a:spAutoFit/>
          </a:bodyPr>
          <a:lstStyle/>
          <a:p>
            <a:pPr algn="ctr">
              <a:lnSpc>
                <a:spcPts val="2760"/>
              </a:lnSpc>
            </a:pPr>
            <a:r>
              <a:rPr lang="en-US" sz="2000" spc="196">
                <a:solidFill>
                  <a:srgbClr val="231F20"/>
                </a:solidFill>
                <a:latin typeface="DM Sans Bold"/>
              </a:rPr>
              <a:t>REMOVING COLUMNS WITH  ZERO VARIANCE</a:t>
            </a:r>
          </a:p>
        </p:txBody>
      </p:sp>
      <p:sp>
        <p:nvSpPr>
          <p:cNvPr id="31" name="Freeform 31"/>
          <p:cNvSpPr/>
          <p:nvPr/>
        </p:nvSpPr>
        <p:spPr>
          <a:xfrm rot="-10799999">
            <a:off x="-2598217" y="-7790962"/>
            <a:ext cx="7835077" cy="10939025"/>
          </a:xfrm>
          <a:custGeom>
            <a:avLst/>
            <a:gdLst/>
            <a:ahLst/>
            <a:cxnLst/>
            <a:rect l="l" t="t" r="r" b="b"/>
            <a:pathLst>
              <a:path w="7835077" h="10939025">
                <a:moveTo>
                  <a:pt x="0" y="0"/>
                </a:moveTo>
                <a:lnTo>
                  <a:pt x="7835077" y="0"/>
                </a:lnTo>
                <a:lnTo>
                  <a:pt x="7835077" y="10939025"/>
                </a:lnTo>
                <a:lnTo>
                  <a:pt x="0" y="10939025"/>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2" name="TextBox 32"/>
          <p:cNvSpPr txBox="1"/>
          <p:nvPr/>
        </p:nvSpPr>
        <p:spPr>
          <a:xfrm>
            <a:off x="6373074" y="537527"/>
            <a:ext cx="5535137"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Data Preparation</a:t>
            </a:r>
          </a:p>
        </p:txBody>
      </p:sp>
      <p:sp>
        <p:nvSpPr>
          <p:cNvPr id="33" name="TextBox 33"/>
          <p:cNvSpPr txBox="1"/>
          <p:nvPr/>
        </p:nvSpPr>
        <p:spPr>
          <a:xfrm>
            <a:off x="1079630" y="6909213"/>
            <a:ext cx="3204526" cy="2859235"/>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We used Predictive mean matching  due to its ability to preserve relationships between variables and produce more realistic imputations that are within the range of observed values. </a:t>
            </a:r>
          </a:p>
        </p:txBody>
      </p:sp>
      <p:sp>
        <p:nvSpPr>
          <p:cNvPr id="34" name="TextBox 34"/>
          <p:cNvSpPr txBox="1"/>
          <p:nvPr/>
        </p:nvSpPr>
        <p:spPr>
          <a:xfrm>
            <a:off x="4556210" y="5862681"/>
            <a:ext cx="3748635" cy="1021080"/>
          </a:xfrm>
          <a:prstGeom prst="rect">
            <a:avLst/>
          </a:prstGeom>
        </p:spPr>
        <p:txBody>
          <a:bodyPr lIns="0" tIns="0" rIns="0" bIns="0" rtlCol="0" anchor="t">
            <a:spAutoFit/>
          </a:bodyPr>
          <a:lstStyle/>
          <a:p>
            <a:pPr algn="ctr">
              <a:lnSpc>
                <a:spcPts val="2760"/>
              </a:lnSpc>
            </a:pPr>
            <a:r>
              <a:rPr lang="en-US" sz="2000" spc="196">
                <a:solidFill>
                  <a:srgbClr val="231F20"/>
                </a:solidFill>
                <a:latin typeface="DM Sans Bold"/>
              </a:rPr>
              <a:t>REMOVING MISSING VALUES IN DISCRETE COLUMNS</a:t>
            </a:r>
          </a:p>
        </p:txBody>
      </p:sp>
      <p:sp>
        <p:nvSpPr>
          <p:cNvPr id="35" name="TextBox 35"/>
          <p:cNvSpPr txBox="1"/>
          <p:nvPr/>
        </p:nvSpPr>
        <p:spPr>
          <a:xfrm>
            <a:off x="13396013" y="6909213"/>
            <a:ext cx="3204526" cy="2220830"/>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They do not contribute any information to the model as they have no variability, and including them may lead to issues such as multicollinearity.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976563" y="-10940329"/>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1706414" y="1510448"/>
            <a:ext cx="12714373" cy="1702517"/>
          </a:xfrm>
          <a:prstGeom prst="rect">
            <a:avLst/>
          </a:prstGeom>
        </p:spPr>
        <p:txBody>
          <a:bodyPr lIns="0" tIns="0" rIns="0" bIns="0" rtlCol="0" anchor="t">
            <a:spAutoFit/>
          </a:bodyPr>
          <a:lstStyle/>
          <a:p>
            <a:pPr>
              <a:lnSpc>
                <a:spcPts val="13948"/>
              </a:lnSpc>
            </a:pPr>
            <a:r>
              <a:rPr lang="en-US" sz="10107" spc="990">
                <a:solidFill>
                  <a:srgbClr val="FFFFFF"/>
                </a:solidFill>
                <a:latin typeface="Oswald Bold"/>
              </a:rPr>
              <a:t>FEATURE SELECTION</a:t>
            </a:r>
          </a:p>
        </p:txBody>
      </p:sp>
      <p:sp>
        <p:nvSpPr>
          <p:cNvPr id="4" name="Freeform 4"/>
          <p:cNvSpPr/>
          <p:nvPr/>
        </p:nvSpPr>
        <p:spPr>
          <a:xfrm>
            <a:off x="14179403" y="-4087234"/>
            <a:ext cx="15841853" cy="16255633"/>
          </a:xfrm>
          <a:custGeom>
            <a:avLst/>
            <a:gdLst/>
            <a:ahLst/>
            <a:cxnLst/>
            <a:rect l="l" t="t" r="r" b="b"/>
            <a:pathLst>
              <a:path w="15841853" h="16255633">
                <a:moveTo>
                  <a:pt x="0" y="0"/>
                </a:moveTo>
                <a:lnTo>
                  <a:pt x="15841852" y="0"/>
                </a:lnTo>
                <a:lnTo>
                  <a:pt x="15841852" y="16255632"/>
                </a:lnTo>
                <a:lnTo>
                  <a:pt x="0" y="162556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TextBox 5"/>
          <p:cNvSpPr txBox="1"/>
          <p:nvPr/>
        </p:nvSpPr>
        <p:spPr>
          <a:xfrm>
            <a:off x="449553" y="3402443"/>
            <a:ext cx="14421762" cy="5201772"/>
          </a:xfrm>
          <a:prstGeom prst="rect">
            <a:avLst/>
          </a:prstGeom>
        </p:spPr>
        <p:txBody>
          <a:bodyPr lIns="0" tIns="0" rIns="0" bIns="0" rtlCol="0" anchor="t">
            <a:spAutoFit/>
          </a:bodyPr>
          <a:lstStyle/>
          <a:p>
            <a:pPr marL="903344" lvl="1" indent="-451672">
              <a:lnSpc>
                <a:spcPts val="5857"/>
              </a:lnSpc>
              <a:buFont typeface="Arial"/>
              <a:buChar char="•"/>
            </a:pPr>
            <a:r>
              <a:rPr lang="en-US" sz="4184">
                <a:solidFill>
                  <a:srgbClr val="FFFFFF"/>
                </a:solidFill>
                <a:latin typeface="Canva Sans Bold"/>
              </a:rPr>
              <a:t>We performed a backward stepwise logistic Regression to exclude unimportant features one by one</a:t>
            </a:r>
          </a:p>
          <a:p>
            <a:pPr marL="903344" lvl="1" indent="-451672">
              <a:lnSpc>
                <a:spcPts val="5857"/>
              </a:lnSpc>
              <a:buFont typeface="Arial"/>
              <a:buChar char="•"/>
            </a:pPr>
            <a:r>
              <a:rPr lang="en-US" sz="4184">
                <a:solidFill>
                  <a:srgbClr val="FFFFFF"/>
                </a:solidFill>
                <a:latin typeface="Canva Sans Bold"/>
              </a:rPr>
              <a:t>Removed the identifier variable patient ID</a:t>
            </a:r>
          </a:p>
          <a:p>
            <a:pPr marL="903344" lvl="1" indent="-451672" algn="l">
              <a:lnSpc>
                <a:spcPts val="5857"/>
              </a:lnSpc>
              <a:buFont typeface="Arial"/>
              <a:buChar char="•"/>
            </a:pPr>
            <a:r>
              <a:rPr lang="en-US" sz="4184">
                <a:solidFill>
                  <a:srgbClr val="FFFFFF"/>
                </a:solidFill>
                <a:latin typeface="Canva Sans Bold"/>
              </a:rPr>
              <a:t>Included all other variables as the p values were less and the accuracy score would drop after excluding any more variables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TotalTime>
  <Words>1211</Words>
  <Application>Microsoft Office PowerPoint</Application>
  <PresentationFormat>Custom</PresentationFormat>
  <Paragraphs>126</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Calibri</vt:lpstr>
      <vt:lpstr>Oswald Bold</vt:lpstr>
      <vt:lpstr>DM Sans Italics</vt:lpstr>
      <vt:lpstr>Oswald Bold Italics</vt:lpstr>
      <vt:lpstr>DM Sans Bold</vt:lpstr>
      <vt:lpstr>DM Sans</vt:lpstr>
      <vt:lpstr>Arial</vt:lpstr>
      <vt:lpstr>Montserrat Classic Bold</vt:lpstr>
      <vt:lpstr>Canva Sans Bold</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 </dc:title>
  <cp:lastModifiedBy>Tushar</cp:lastModifiedBy>
  <cp:revision>7</cp:revision>
  <dcterms:created xsi:type="dcterms:W3CDTF">2006-08-16T00:00:00Z</dcterms:created>
  <dcterms:modified xsi:type="dcterms:W3CDTF">2023-11-20T23:18:49Z</dcterms:modified>
  <dc:identifier>DAF0kAfrs1s</dc:identifier>
</cp:coreProperties>
</file>