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88" r:id="rId5"/>
    <p:sldId id="263" r:id="rId6"/>
    <p:sldId id="266" r:id="rId7"/>
    <p:sldId id="267" r:id="rId8"/>
    <p:sldId id="269" r:id="rId9"/>
    <p:sldId id="271" r:id="rId10"/>
    <p:sldId id="272" r:id="rId11"/>
    <p:sldId id="274" r:id="rId12"/>
    <p:sldId id="315" r:id="rId13"/>
    <p:sldId id="277" r:id="rId14"/>
    <p:sldId id="280" r:id="rId15"/>
    <p:sldId id="316" r:id="rId16"/>
    <p:sldId id="281" r:id="rId17"/>
    <p:sldId id="278" r:id="rId18"/>
    <p:sldId id="265" r:id="rId19"/>
    <p:sldId id="268" r:id="rId20"/>
    <p:sldId id="282" r:id="rId21"/>
    <p:sldId id="283" r:id="rId22"/>
    <p:sldId id="284" r:id="rId23"/>
    <p:sldId id="285" r:id="rId24"/>
    <p:sldId id="286" r:id="rId25"/>
    <p:sldId id="31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F37D-F636-4B25-8E40-1348AF8F470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BD5C-2DF5-4A4A-86D0-DEFAF74B4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7BD5C-2DF5-4A4A-86D0-DEFAF74B45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85C41-C4CE-40C3-A15B-7868D9B0103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71A1D-5EE5-49E8-8B48-04BC50F20D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358" y="1992894"/>
            <a:ext cx="5071533" cy="1478439"/>
          </a:xfrm>
        </p:spPr>
        <p:txBody>
          <a:bodyPr anchor="b">
            <a:normAutofit/>
          </a:bodyPr>
          <a:lstStyle/>
          <a:p>
            <a:r>
              <a:rPr lang="en-US" sz="4000" dirty="0"/>
              <a:t>Healthcare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136" y="3649186"/>
            <a:ext cx="3581975" cy="1064884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- Tushar Jayendra Mhatre</a:t>
            </a:r>
          </a:p>
          <a:p>
            <a:pPr algn="l"/>
            <a:r>
              <a:rPr lang="en-US" sz="2000" dirty="0"/>
              <a:t>- Rami Reddy Yekkanti</a:t>
            </a:r>
          </a:p>
        </p:txBody>
      </p:sp>
      <p:pic>
        <p:nvPicPr>
          <p:cNvPr id="5" name="Picture 4" descr="A colorful swirls of paint&#10;&#10;Description automatically generated with medium confidence"/>
          <p:cNvPicPr>
            <a:picLocks noChangeAspect="1"/>
          </p:cNvPicPr>
          <p:nvPr/>
        </p:nvPicPr>
        <p:blipFill rotWithShape="1">
          <a:blip r:embed="rId2"/>
          <a:srcRect l="16600" r="24733" b="-1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9" name="Group 8"/>
          <p:cNvGrpSpPr>
            <a:grpSpLocks noGrp="1" noUngrp="1" noRot="1" noChangeAspect="1" noMove="1" noResize="1"/>
          </p:cNvGrpSpPr>
          <p:nvPr/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0" name="Rectangle 9"/>
            <p:cNvSpPr/>
            <p:nvPr/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575983"/>
            <a:ext cx="4273880" cy="19769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Average Number of Procedures by Admission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03" b="3175"/>
          <a:stretch>
            <a:fillRect/>
          </a:stretch>
        </p:blipFill>
        <p:spPr>
          <a:xfrm>
            <a:off x="4273880" y="194732"/>
            <a:ext cx="7738798" cy="64685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69"/>
          <a:stretch>
            <a:fillRect/>
          </a:stretch>
        </p:blipFill>
        <p:spPr>
          <a:xfrm>
            <a:off x="3862880" y="346558"/>
            <a:ext cx="8117457" cy="60965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225" y="2701255"/>
            <a:ext cx="3728655" cy="114543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/>
              <a:t>Kernel Density Estimate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0" y="499745"/>
            <a:ext cx="11579860" cy="1325880"/>
          </a:xfrm>
        </p:spPr>
        <p:txBody>
          <a:bodyPr>
            <a:normAutofit/>
          </a:bodyPr>
          <a:lstStyle/>
          <a:p>
            <a:r>
              <a:rPr lang="en-US" sz="3600" b="1"/>
              <a:t>Age Distribution across Different Lengths of Stay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95" y="1825625"/>
            <a:ext cx="9342755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72" r="1160"/>
          <a:stretch>
            <a:fillRect/>
          </a:stretch>
        </p:blipFill>
        <p:spPr>
          <a:xfrm>
            <a:off x="1776836" y="107528"/>
            <a:ext cx="8638327" cy="66429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19599" y="169332"/>
            <a:ext cx="5943597" cy="112500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/>
              <a:t>Boxplot Total Number of Interactions vs Length of Stay Groups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0041" y="323519"/>
            <a:ext cx="4331208" cy="6212748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65813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/>
              <a:t>Building Models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853855" y="1293231"/>
            <a:ext cx="4488658" cy="77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n-US" sz="2800" b="1" dirty="0"/>
              <a:t>ing the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</a:t>
            </a:r>
            <a:endParaRPr lang="en-US" sz="2800" b="1" dirty="0"/>
          </a:p>
        </p:txBody>
      </p:sp>
      <p:sp>
        <p:nvSpPr>
          <p:cNvPr id="7" name="Title 1"/>
          <p:cNvSpPr txBox="1"/>
          <p:nvPr/>
        </p:nvSpPr>
        <p:spPr>
          <a:xfrm>
            <a:off x="5853855" y="2369612"/>
            <a:ext cx="4488658" cy="84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Selection</a:t>
            </a:r>
            <a:endParaRPr lang="en-US" sz="2800" b="1" dirty="0"/>
          </a:p>
        </p:txBody>
      </p:sp>
      <p:sp>
        <p:nvSpPr>
          <p:cNvPr id="8" name="Title 1"/>
          <p:cNvSpPr txBox="1"/>
          <p:nvPr/>
        </p:nvSpPr>
        <p:spPr>
          <a:xfrm>
            <a:off x="5853855" y="3510142"/>
            <a:ext cx="4488658" cy="84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</a:t>
            </a:r>
            <a:endParaRPr lang="en-US" sz="2800" b="1" dirty="0"/>
          </a:p>
        </p:txBody>
      </p:sp>
      <p:sp>
        <p:nvSpPr>
          <p:cNvPr id="12" name="Title 1"/>
          <p:cNvSpPr txBox="1"/>
          <p:nvPr/>
        </p:nvSpPr>
        <p:spPr>
          <a:xfrm>
            <a:off x="5853855" y="4650672"/>
            <a:ext cx="4488658" cy="84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  <a:endParaRPr 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Steps for Data cleaning and preprocessing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75" y="1532890"/>
            <a:ext cx="11170285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66" y="276504"/>
            <a:ext cx="3208867" cy="630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7" y="276505"/>
            <a:ext cx="3208867" cy="63049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34366" y="1776552"/>
            <a:ext cx="4123267" cy="3304894"/>
          </a:xfrm>
        </p:spPr>
        <p:txBody>
          <a:bodyPr/>
          <a:lstStyle/>
          <a:p>
            <a:pPr algn="ctr"/>
            <a:r>
              <a:rPr lang="en-US" sz="2800" b="1" dirty="0"/>
              <a:t>Columns with Missing Values are Removed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533" y="169332"/>
            <a:ext cx="11650134" cy="112500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Label encoding for categorical columns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" y="1937702"/>
            <a:ext cx="11650134" cy="17754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8743"/>
          <a:stretch>
            <a:fillRect/>
          </a:stretch>
        </p:blipFill>
        <p:spPr>
          <a:xfrm>
            <a:off x="245531" y="4356532"/>
            <a:ext cx="11650134" cy="18559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043"/>
            <a:ext cx="2582333" cy="10859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Feature Importance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000"/>
          <a:stretch>
            <a:fillRect/>
          </a:stretch>
        </p:blipFill>
        <p:spPr>
          <a:xfrm>
            <a:off x="2666999" y="213405"/>
            <a:ext cx="9305376" cy="6431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349" y="2349224"/>
            <a:ext cx="2527300" cy="2235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Data Summary after Feature Selection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351363"/>
            <a:ext cx="4580467" cy="6230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465" y="351363"/>
            <a:ext cx="4580467" cy="6230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271"/>
            <a:ext cx="10515600" cy="435133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Title: “</a:t>
            </a:r>
            <a:r>
              <a:rPr lang="en-US" b="1" dirty="0"/>
              <a:t>Predicting Hospital Length of Stay Using Machine Learning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/>
              <a:t>Project Context:</a:t>
            </a:r>
            <a:r>
              <a:rPr lang="en-US" dirty="0"/>
              <a:t> Our project uses machine learning to predict patients' length of stay at the  hospital, which can help hospitals with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Resource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Improve Patient’s Care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2900" dirty="0">
              <a:highlight>
                <a:srgbClr val="FFFF00"/>
              </a:highlight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0041" y="323519"/>
            <a:ext cx="4331208" cy="6212748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65813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/>
              <a:t>Models Utilized 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5930908" y="3024651"/>
            <a:ext cx="4488658" cy="77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  <a:endParaRPr lang="en-US" sz="2800" b="1" dirty="0"/>
          </a:p>
        </p:txBody>
      </p:sp>
      <p:sp>
        <p:nvSpPr>
          <p:cNvPr id="4" name="Title 1"/>
          <p:cNvSpPr txBox="1"/>
          <p:nvPr/>
        </p:nvSpPr>
        <p:spPr>
          <a:xfrm>
            <a:off x="5930908" y="3839158"/>
            <a:ext cx="4488658" cy="84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KNN</a:t>
            </a:r>
            <a:endParaRPr lang="en-US" sz="2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5930908" y="4719864"/>
            <a:ext cx="4488658" cy="84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SVM</a:t>
            </a:r>
            <a:endParaRPr lang="en-US" sz="2800" b="1" dirty="0"/>
          </a:p>
        </p:txBody>
      </p:sp>
      <p:sp>
        <p:nvSpPr>
          <p:cNvPr id="9" name="Title 1"/>
          <p:cNvSpPr txBox="1"/>
          <p:nvPr/>
        </p:nvSpPr>
        <p:spPr>
          <a:xfrm>
            <a:off x="5930908" y="1329438"/>
            <a:ext cx="4488658" cy="77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XGBoost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5930908" y="2143945"/>
            <a:ext cx="4488658" cy="84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8318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with numbers and symbol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3" y="97217"/>
            <a:ext cx="3725965" cy="1973964"/>
          </a:xfrm>
          <a:prstGeom prst="rect">
            <a:avLst/>
          </a:prstGeom>
        </p:spPr>
      </p:pic>
      <p:pic>
        <p:nvPicPr>
          <p:cNvPr id="14" name="Picture 13" descr="A black screen with white numb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56" y="97217"/>
            <a:ext cx="3578147" cy="1973962"/>
          </a:xfrm>
          <a:prstGeom prst="rect">
            <a:avLst/>
          </a:prstGeom>
        </p:spPr>
      </p:pic>
      <p:pic>
        <p:nvPicPr>
          <p:cNvPr id="12" name="Picture 11" descr="A black screen with white numbers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880" y="97216"/>
            <a:ext cx="3832899" cy="1973961"/>
          </a:xfrm>
          <a:prstGeom prst="rect">
            <a:avLst/>
          </a:prstGeom>
        </p:spPr>
      </p:pic>
      <p:pic>
        <p:nvPicPr>
          <p:cNvPr id="4" name="Picture 3" descr="A black screen with white numbers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14" y="2500368"/>
            <a:ext cx="3725962" cy="1856585"/>
          </a:xfrm>
          <a:prstGeom prst="rect">
            <a:avLst/>
          </a:prstGeom>
        </p:spPr>
      </p:pic>
      <p:pic>
        <p:nvPicPr>
          <p:cNvPr id="10" name="Picture 9" descr="A black screen with white numbers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13" y="4786143"/>
            <a:ext cx="3725960" cy="1974637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2" t="5045" r="837" b="1554"/>
          <a:stretch>
            <a:fillRect/>
          </a:stretch>
        </p:blipFill>
        <p:spPr>
          <a:xfrm>
            <a:off x="875685" y="1168400"/>
            <a:ext cx="10440629" cy="55922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75684" y="97335"/>
            <a:ext cx="10440629" cy="93668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Models Comparison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44" y="87833"/>
            <a:ext cx="9423123" cy="66823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9400" y="156602"/>
            <a:ext cx="2590800" cy="67313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Radar Chart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1733" y="2927334"/>
            <a:ext cx="3360739" cy="100333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Performance Metrics Heatmap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82"/>
          <a:stretch>
            <a:fillRect/>
          </a:stretch>
        </p:blipFill>
        <p:spPr>
          <a:xfrm>
            <a:off x="4011702" y="237065"/>
            <a:ext cx="7986096" cy="63838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feedback loop can be implemented where the model's predictions are continually compared against actual outcomes.</a:t>
            </a:r>
          </a:p>
          <a:p>
            <a:r>
              <a:rPr lang="en-US"/>
              <a:t>As"NumTransfers" is a critical feature, hospitals might reconsider their internal transfer policies to streamline patient movement.</a:t>
            </a:r>
          </a:p>
          <a:p>
            <a:r>
              <a:rPr lang="en-US"/>
              <a:t>Anticipate and plan for bed availability in real-time, reducing waiting times for patients needing transfer, which can directly reduce LoS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Dataset and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600" b="1" dirty="0"/>
              <a:t>Dataset Source:</a:t>
            </a:r>
            <a:r>
              <a:rPr lang="en-US" sz="2600" dirty="0"/>
              <a:t> “The dataset comes from the Multiparameter Intelligent Monitoring in Intensive Care (MIMIC-III) database, which contains comprehensive patient information”</a:t>
            </a:r>
          </a:p>
          <a:p>
            <a:r>
              <a:rPr lang="en-US" sz="2600" dirty="0"/>
              <a:t>The dataset includes a wide array of features related to treatment data for intensive care patients,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Demographics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Lab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Treatments</a:t>
            </a:r>
          </a:p>
          <a:p>
            <a:r>
              <a:rPr lang="en-US" sz="2600" dirty="0"/>
              <a:t>Our target variable is the Length of Stay (LOS) group number, which categorizes patients into different stay durations.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94077"/>
            <a:ext cx="11711656" cy="1325563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Sample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4" t="2762" r="549" b="3333"/>
          <a:stretch>
            <a:fillRect/>
          </a:stretch>
        </p:blipFill>
        <p:spPr>
          <a:xfrm>
            <a:off x="276857" y="1857303"/>
            <a:ext cx="11554176" cy="1228725"/>
          </a:xfrm>
          <a:ln w="190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54" t="7102" r="592" b="6327"/>
          <a:stretch>
            <a:fillRect/>
          </a:stretch>
        </p:blipFill>
        <p:spPr>
          <a:xfrm>
            <a:off x="276858" y="3283520"/>
            <a:ext cx="11554176" cy="1228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96" t="5881" r="549" b="3689"/>
          <a:stretch>
            <a:fillRect/>
          </a:stretch>
        </p:blipFill>
        <p:spPr>
          <a:xfrm>
            <a:off x="276856" y="4709737"/>
            <a:ext cx="11554177" cy="1228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Content Placeholder 2"/>
          <p:cNvSpPr txBox="1"/>
          <p:nvPr/>
        </p:nvSpPr>
        <p:spPr>
          <a:xfrm>
            <a:off x="198120" y="1617132"/>
            <a:ext cx="11711655" cy="46651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Splitting Strategy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Feature Importance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Model Building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Model Comparison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2534"/>
            <a:ext cx="2335714" cy="10498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Heatmap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714" y="135467"/>
            <a:ext cx="9746219" cy="6604000"/>
          </a:xfrm>
          <a:ln w="28575"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582"/>
          <a:stretch>
            <a:fillRect/>
          </a:stretch>
        </p:blipFill>
        <p:spPr>
          <a:xfrm>
            <a:off x="4555066" y="152564"/>
            <a:ext cx="7459134" cy="65361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2738967"/>
            <a:ext cx="4555066" cy="13800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Bar Plot for Missing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2436" y="310393"/>
            <a:ext cx="5556680" cy="71733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Outlier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528" r="9832"/>
          <a:stretch/>
        </p:blipFill>
        <p:spPr>
          <a:xfrm>
            <a:off x="302437" y="1234270"/>
            <a:ext cx="5556679" cy="52294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38" r="9843"/>
          <a:stretch/>
        </p:blipFill>
        <p:spPr>
          <a:xfrm>
            <a:off x="6332886" y="1234270"/>
            <a:ext cx="5556680" cy="534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332886" y="310393"/>
            <a:ext cx="5556678" cy="7173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Removing Outliers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738967"/>
            <a:ext cx="3996099" cy="13800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Pie Chart of Admission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055" r="-212"/>
          <a:stretch>
            <a:fillRect/>
          </a:stretch>
        </p:blipFill>
        <p:spPr>
          <a:xfrm>
            <a:off x="3996099" y="220132"/>
            <a:ext cx="7984234" cy="64939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312</Words>
  <Application>Microsoft Office PowerPoint</Application>
  <PresentationFormat>Widescreen</PresentationFormat>
  <Paragraphs>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Wingdings</vt:lpstr>
      <vt:lpstr>Office Theme</vt:lpstr>
      <vt:lpstr>Healthcare Final Project</vt:lpstr>
      <vt:lpstr>Project Overview</vt:lpstr>
      <vt:lpstr>Dataset and Details</vt:lpstr>
      <vt:lpstr>Sample Data</vt:lpstr>
      <vt:lpstr>Project Plan</vt:lpstr>
      <vt:lpstr>Heatmap</vt:lpstr>
      <vt:lpstr>Bar Plot for Missing Values</vt:lpstr>
      <vt:lpstr>Outlier Detection</vt:lpstr>
      <vt:lpstr>Pie Chart of Admission Types</vt:lpstr>
      <vt:lpstr>Average Number of Procedures by Admission Type</vt:lpstr>
      <vt:lpstr>Kernel Density Estimate</vt:lpstr>
      <vt:lpstr>Age Distribution across Different Lengths of Stay </vt:lpstr>
      <vt:lpstr>Boxplot Total Number of Interactions vs Length of Stay Groups</vt:lpstr>
      <vt:lpstr>Building Models</vt:lpstr>
      <vt:lpstr>Steps for Data cleaning and preprocessing</vt:lpstr>
      <vt:lpstr>Columns with Missing Values are Removed</vt:lpstr>
      <vt:lpstr>Label encoding for categorical columns</vt:lpstr>
      <vt:lpstr>Feature Importance</vt:lpstr>
      <vt:lpstr>Data Summary after Feature Selection</vt:lpstr>
      <vt:lpstr>Models Utilized </vt:lpstr>
      <vt:lpstr>Results</vt:lpstr>
      <vt:lpstr>Models Comparison</vt:lpstr>
      <vt:lpstr>Radar Chart</vt:lpstr>
      <vt:lpstr>Performance Metrics Heatmap</vt:lpstr>
      <vt:lpstr>Future Work and Interpretation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Reddy Yekkanti</dc:creator>
  <cp:lastModifiedBy>Rami Reddy Yekkanti</cp:lastModifiedBy>
  <cp:revision>45</cp:revision>
  <dcterms:created xsi:type="dcterms:W3CDTF">2024-05-06T16:24:53Z</dcterms:created>
  <dcterms:modified xsi:type="dcterms:W3CDTF">2024-05-07T00:03:11Z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