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FE6E7F-7911-4344-980A-274C416146B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46F92A-1E42-4F1C-8A1F-5C6F4A5A5D77}"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373243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6F92A-1E42-4F1C-8A1F-5C6F4A5A5D77}"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19712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6F92A-1E42-4F1C-8A1F-5C6F4A5A5D77}"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300662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6F92A-1E42-4F1C-8A1F-5C6F4A5A5D77}"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329342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6F92A-1E42-4F1C-8A1F-5C6F4A5A5D77}"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420942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46F92A-1E42-4F1C-8A1F-5C6F4A5A5D77}"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344580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6F92A-1E42-4F1C-8A1F-5C6F4A5A5D77}" type="datetimeFigureOut">
              <a:rPr lang="en-US" smtClean="0"/>
              <a:t>8/25/2017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112842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6F92A-1E42-4F1C-8A1F-5C6F4A5A5D77}" type="datetimeFigureOut">
              <a:rPr lang="en-US" smtClean="0"/>
              <a:t>8/25/2017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168215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6F92A-1E42-4F1C-8A1F-5C6F4A5A5D77}" type="datetimeFigureOut">
              <a:rPr lang="en-US" smtClean="0"/>
              <a:t>8/25/2017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52149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6F92A-1E42-4F1C-8A1F-5C6F4A5A5D77}"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297263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6F92A-1E42-4F1C-8A1F-5C6F4A5A5D77}" type="datetimeFigureOut">
              <a:rPr lang="en-US" smtClean="0"/>
              <a:t>8/25/2017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14D4-CD1D-4302-8661-49A5BFF9AEE5}" type="slidenum">
              <a:rPr lang="en-US" smtClean="0"/>
              <a:t>‹#›</a:t>
            </a:fld>
            <a:endParaRPr lang="en-US"/>
          </a:p>
        </p:txBody>
      </p:sp>
    </p:spTree>
    <p:extLst>
      <p:ext uri="{BB962C8B-B14F-4D97-AF65-F5344CB8AC3E}">
        <p14:creationId xmlns:p14="http://schemas.microsoft.com/office/powerpoint/2010/main" val="159442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6F92A-1E42-4F1C-8A1F-5C6F4A5A5D77}" type="datetimeFigureOut">
              <a:rPr lang="en-US" smtClean="0"/>
              <a:t>8/25/2017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914D4-CD1D-4302-8661-49A5BFF9AEE5}" type="slidenum">
              <a:rPr lang="en-US" smtClean="0"/>
              <a:t>‹#›</a:t>
            </a:fld>
            <a:endParaRPr lang="en-US"/>
          </a:p>
        </p:txBody>
      </p:sp>
    </p:spTree>
    <p:extLst>
      <p:ext uri="{BB962C8B-B14F-4D97-AF65-F5344CB8AC3E}">
        <p14:creationId xmlns:p14="http://schemas.microsoft.com/office/powerpoint/2010/main" val="391866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8722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a:t>
            </a:r>
            <a:endParaRPr lang="en-US" dirty="0"/>
          </a:p>
        </p:txBody>
      </p:sp>
      <p:sp>
        <p:nvSpPr>
          <p:cNvPr id="3" name="Content Placeholder 2"/>
          <p:cNvSpPr>
            <a:spLocks noGrp="1"/>
          </p:cNvSpPr>
          <p:nvPr>
            <p:ph idx="1"/>
          </p:nvPr>
        </p:nvSpPr>
        <p:spPr/>
        <p:txBody>
          <a:bodyPr/>
          <a:lstStyle/>
          <a:p>
            <a:r>
              <a:rPr lang="en-US" dirty="0" smtClean="0"/>
              <a:t>There are many types of systems sof</a:t>
            </a:r>
            <a:r>
              <a:rPr lang="en-US" dirty="0"/>
              <a:t>t</a:t>
            </a:r>
            <a:r>
              <a:rPr lang="en-US" dirty="0" smtClean="0"/>
              <a:t>ware, but two types of systems sof</a:t>
            </a:r>
            <a:r>
              <a:rPr lang="en-US" dirty="0"/>
              <a:t>t</a:t>
            </a:r>
            <a:r>
              <a:rPr lang="en-US" dirty="0" smtClean="0"/>
              <a:t>ware are central to every computer system today: an operating system and a Language processing system. An operating system interfaces between a user’s program and the hardware and provides a variety of services and supervisory functions. Among the most important functions are: </a:t>
            </a:r>
          </a:p>
          <a:p>
            <a:pPr marL="514350" indent="-514350">
              <a:buFont typeface="+mj-lt"/>
              <a:buAutoNum type="arabicPeriod"/>
            </a:pPr>
            <a:r>
              <a:rPr lang="en-US" dirty="0" smtClean="0"/>
              <a:t>Handling basic input and output operations </a:t>
            </a:r>
          </a:p>
          <a:p>
            <a:pPr marL="514350" indent="-514350">
              <a:buFont typeface="+mj-lt"/>
              <a:buAutoNum type="arabicPeriod"/>
            </a:pPr>
            <a:r>
              <a:rPr lang="en-US" dirty="0" smtClean="0"/>
              <a:t>Allocating storage and memory</a:t>
            </a:r>
          </a:p>
          <a:p>
            <a:pPr marL="514350" indent="-514350">
              <a:buFont typeface="+mj-lt"/>
              <a:buAutoNum type="arabicPeriod"/>
            </a:pPr>
            <a:r>
              <a:rPr lang="en-US" dirty="0" smtClean="0"/>
              <a:t>Providing for protected sharing of the computer among multiple applications using it simultaneously</a:t>
            </a:r>
            <a:endParaRPr lang="en-US" dirty="0"/>
          </a:p>
        </p:txBody>
      </p:sp>
    </p:spTree>
    <p:extLst>
      <p:ext uri="{BB962C8B-B14F-4D97-AF65-F5344CB8AC3E}">
        <p14:creationId xmlns:p14="http://schemas.microsoft.com/office/powerpoint/2010/main" val="30562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Processing System</a:t>
            </a:r>
          </a:p>
        </p:txBody>
      </p:sp>
      <p:sp>
        <p:nvSpPr>
          <p:cNvPr id="3" name="Content Placeholder 2"/>
          <p:cNvSpPr>
            <a:spLocks noGrp="1"/>
          </p:cNvSpPr>
          <p:nvPr>
            <p:ph idx="1"/>
          </p:nvPr>
        </p:nvSpPr>
        <p:spPr/>
        <p:txBody>
          <a:bodyPr/>
          <a:lstStyle/>
          <a:p>
            <a:r>
              <a:rPr lang="en-US" dirty="0"/>
              <a:t>We have learnt that any computer system is made of hardware and software. The hardware understands a language, which humans cannot understand. So we write programs in high-level language, which is easier for us to understand and remember. </a:t>
            </a:r>
            <a:endParaRPr lang="en-US" dirty="0" smtClean="0"/>
          </a:p>
          <a:p>
            <a:r>
              <a:rPr lang="en-US" dirty="0" smtClean="0"/>
              <a:t>These </a:t>
            </a:r>
            <a:r>
              <a:rPr lang="en-US" dirty="0"/>
              <a:t>programs are then fed into a series of tools and OS components to get the desired code that can be used by the machine. This is known as Language Processing System.</a:t>
            </a:r>
          </a:p>
        </p:txBody>
      </p:sp>
    </p:spTree>
    <p:extLst>
      <p:ext uri="{BB962C8B-B14F-4D97-AF65-F5344CB8AC3E}">
        <p14:creationId xmlns:p14="http://schemas.microsoft.com/office/powerpoint/2010/main" val="130139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nguage Processing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2589" y="611188"/>
            <a:ext cx="4503763" cy="526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19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Processing 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high-level language is converted into binary language in various phases. A </a:t>
            </a:r>
            <a:r>
              <a:rPr lang="en-US" b="1" dirty="0"/>
              <a:t>compiler</a:t>
            </a:r>
            <a:r>
              <a:rPr lang="en-US" dirty="0"/>
              <a:t> is a program that converts high-level language to assembly language. Similarly, an </a:t>
            </a:r>
            <a:r>
              <a:rPr lang="en-US" b="1" dirty="0"/>
              <a:t>assembler</a:t>
            </a:r>
            <a:r>
              <a:rPr lang="en-US" dirty="0"/>
              <a:t> is a program that converts the assembly language to machine-level language.</a:t>
            </a:r>
          </a:p>
          <a:p>
            <a:r>
              <a:rPr lang="en-US" dirty="0"/>
              <a:t>Let us first understand how a program, using C compiler, is executed on a host </a:t>
            </a:r>
            <a:r>
              <a:rPr lang="en-US" dirty="0" smtClean="0"/>
              <a:t>machine:</a:t>
            </a:r>
            <a:endParaRPr lang="en-US" dirty="0"/>
          </a:p>
          <a:p>
            <a:r>
              <a:rPr lang="en-US" dirty="0"/>
              <a:t>User writes a program in C language (high-level language).</a:t>
            </a:r>
          </a:p>
          <a:p>
            <a:r>
              <a:rPr lang="en-US" dirty="0"/>
              <a:t>The C compiler, compiles the program and translates it to assembly program (low-level language).</a:t>
            </a:r>
          </a:p>
          <a:p>
            <a:r>
              <a:rPr lang="en-US" dirty="0"/>
              <a:t>An assembler then translates the assembly program into machine code (object).</a:t>
            </a:r>
          </a:p>
          <a:p>
            <a:r>
              <a:rPr lang="en-US" dirty="0"/>
              <a:t>A linker tool is used to link all the parts of the program together for execution (executable machine code).</a:t>
            </a:r>
          </a:p>
          <a:p>
            <a:r>
              <a:rPr lang="en-US" dirty="0"/>
              <a:t>A loader loads all of them into memory and then the program is executed.</a:t>
            </a:r>
          </a:p>
          <a:p>
            <a:endParaRPr lang="en-US" dirty="0"/>
          </a:p>
        </p:txBody>
      </p:sp>
    </p:spTree>
    <p:extLst>
      <p:ext uri="{BB962C8B-B14F-4D97-AF65-F5344CB8AC3E}">
        <p14:creationId xmlns:p14="http://schemas.microsoft.com/office/powerpoint/2010/main" val="389822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smtClean="0"/>
              <a:t>Language Processing System</a:t>
            </a:r>
            <a:endParaRPr lang="en-US" dirty="0"/>
          </a:p>
        </p:txBody>
      </p:sp>
      <p:sp>
        <p:nvSpPr>
          <p:cNvPr id="3" name="Content Placeholder 2"/>
          <p:cNvSpPr>
            <a:spLocks noGrp="1"/>
          </p:cNvSpPr>
          <p:nvPr>
            <p:ph idx="1"/>
          </p:nvPr>
        </p:nvSpPr>
        <p:spPr>
          <a:xfrm>
            <a:off x="838200" y="1552074"/>
            <a:ext cx="10515600" cy="4969042"/>
          </a:xfrm>
        </p:spPr>
        <p:txBody>
          <a:bodyPr>
            <a:normAutofit fontScale="70000" lnSpcReduction="20000"/>
          </a:bodyPr>
          <a:lstStyle/>
          <a:p>
            <a:r>
              <a:rPr lang="en-US" dirty="0" smtClean="0"/>
              <a:t>A </a:t>
            </a:r>
            <a:r>
              <a:rPr lang="en-US" dirty="0"/>
              <a:t>preprocessor, generally considered as a part of compiler, is a tool that produces input for compilers. It deals with macro-processing, augmentation, file inclusion, language extension, etc.</a:t>
            </a:r>
          </a:p>
          <a:p>
            <a:r>
              <a:rPr lang="en-US" dirty="0" smtClean="0"/>
              <a:t>An </a:t>
            </a:r>
            <a:r>
              <a:rPr lang="en-US" dirty="0"/>
              <a:t>interpreter, like a compiler, translates high-level language into low-level machine language. The difference lies in the way they read the source code or input. A compiler reads the whole source code at once, </a:t>
            </a:r>
            <a:r>
              <a:rPr lang="en-US" dirty="0" smtClean="0"/>
              <a:t>In </a:t>
            </a:r>
            <a:r>
              <a:rPr lang="en-US" dirty="0"/>
              <a:t>contrast, an interpreter reads a statement from the </a:t>
            </a:r>
            <a:r>
              <a:rPr lang="en-US" dirty="0" smtClean="0"/>
              <a:t>input. If </a:t>
            </a:r>
            <a:r>
              <a:rPr lang="en-US" dirty="0"/>
              <a:t>an error occurs, an interpreter stops execution and reports </a:t>
            </a:r>
            <a:r>
              <a:rPr lang="en-US" dirty="0" smtClean="0"/>
              <a:t>it, whereas </a:t>
            </a:r>
            <a:r>
              <a:rPr lang="en-US" dirty="0"/>
              <a:t>a compiler reads the whole program even if it encounters several errors</a:t>
            </a:r>
            <a:r>
              <a:rPr lang="en-US" dirty="0" smtClean="0"/>
              <a:t>.</a:t>
            </a:r>
            <a:endParaRPr lang="en-US" dirty="0"/>
          </a:p>
          <a:p>
            <a:r>
              <a:rPr lang="en-US" dirty="0"/>
              <a:t>An assembler translates assembly language programs into machine </a:t>
            </a:r>
            <a:r>
              <a:rPr lang="en-US" dirty="0" smtClean="0"/>
              <a:t>code. The </a:t>
            </a:r>
            <a:r>
              <a:rPr lang="en-US" dirty="0"/>
              <a:t>output of an assembler is called an object file, which contains a combination of machine instructions as well as the data required to place these instructions in memory</a:t>
            </a:r>
            <a:r>
              <a:rPr lang="en-US" dirty="0" smtClean="0"/>
              <a:t>.</a:t>
            </a:r>
          </a:p>
          <a:p>
            <a:r>
              <a:rPr lang="en-US" dirty="0" smtClean="0"/>
              <a:t>Linker is a computer program that links and merges various object files together in order to make an executable file. All these files might have been compiled by separate assemblers. The major task of a linker is to search and locate referenced module/routines in a program and to determine the memory location where these codes will be loaded, making the program instruction to have absolute references.</a:t>
            </a:r>
          </a:p>
          <a:p>
            <a:r>
              <a:rPr lang="en-US" dirty="0" smtClean="0"/>
              <a:t>Loader is a part of operating system and is responsible for loading executable files into memory and execute them. It calculates the size of a program (instructions and data) and creates memory space for it. It initializes various registers to initiate execution.</a:t>
            </a:r>
          </a:p>
          <a:p>
            <a:endParaRPr lang="en-US" dirty="0"/>
          </a:p>
        </p:txBody>
      </p:sp>
    </p:spTree>
    <p:extLst>
      <p:ext uri="{BB962C8B-B14F-4D97-AF65-F5344CB8AC3E}">
        <p14:creationId xmlns:p14="http://schemas.microsoft.com/office/powerpoint/2010/main" val="365893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you were running a program on two dif</a:t>
            </a:r>
            <a:r>
              <a:rPr lang="en-US" dirty="0"/>
              <a:t>f</a:t>
            </a:r>
            <a:r>
              <a:rPr lang="en-US" dirty="0" smtClean="0"/>
              <a:t>erent desktop computers, you’d say that the faster one is the desktop computer that gets the job done first. If you were running a datacenter that had several servers running jobs submitted by many users, you’d say that the faster computer was the one that completed the most jobs during a day.</a:t>
            </a:r>
          </a:p>
          <a:p>
            <a:r>
              <a:rPr lang="en-US" dirty="0" smtClean="0"/>
              <a:t> As an individual computer user, you are interested in reducing response time—the time between the start and completion of a task—also referred response time Also called execution time. The total time required for the computer to complete a task, including disk accesses, memory accesses, I/O activities, operating system overhead, CPU execution time, and so on.</a:t>
            </a:r>
          </a:p>
          <a:p>
            <a:r>
              <a:rPr lang="en-US" dirty="0" smtClean="0"/>
              <a:t> Datacenter managers are often interested in increasing throughput or bandwidth—the total amount of work done in a given time. Hence, in most cases, we will need dif</a:t>
            </a:r>
            <a:r>
              <a:rPr lang="en-US" dirty="0"/>
              <a:t>f</a:t>
            </a:r>
            <a:r>
              <a:rPr lang="en-US" dirty="0" smtClean="0"/>
              <a:t>erent performance metrics as well as dif</a:t>
            </a:r>
            <a:r>
              <a:rPr lang="en-US" dirty="0"/>
              <a:t>f</a:t>
            </a:r>
            <a:r>
              <a:rPr lang="en-US" dirty="0" smtClean="0"/>
              <a:t>erent sets of applications to benchmark personal mobile devices, which are more focused on response time, versus servers, which are more focused on throughput.</a:t>
            </a:r>
            <a:endParaRPr lang="en-US" dirty="0"/>
          </a:p>
        </p:txBody>
      </p:sp>
    </p:spTree>
    <p:extLst>
      <p:ext uri="{BB962C8B-B14F-4D97-AF65-F5344CB8AC3E}">
        <p14:creationId xmlns:p14="http://schemas.microsoft.com/office/powerpoint/2010/main" val="380143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Time is the measure of computer performance: the computer that performs the same amount of work in the least time is the fastest. Program execution time is measured in seconds per program. However, time can be def</a:t>
            </a:r>
            <a:r>
              <a:rPr lang="en-US" dirty="0"/>
              <a:t>i</a:t>
            </a:r>
            <a:r>
              <a:rPr lang="en-US" dirty="0" smtClean="0"/>
              <a:t>ned in dif</a:t>
            </a:r>
            <a:r>
              <a:rPr lang="en-US" dirty="0"/>
              <a:t>f</a:t>
            </a:r>
            <a:r>
              <a:rPr lang="en-US" dirty="0" smtClean="0"/>
              <a:t>erent ways, depending on what we count. The most straightforward def</a:t>
            </a:r>
            <a:r>
              <a:rPr lang="en-US" dirty="0"/>
              <a:t>i</a:t>
            </a:r>
            <a:r>
              <a:rPr lang="en-US" dirty="0" smtClean="0"/>
              <a:t>nition of time is called wall clock time, response time, or elapsed time.</a:t>
            </a:r>
          </a:p>
          <a:p>
            <a:r>
              <a:rPr lang="en-US" dirty="0" smtClean="0"/>
              <a:t> Computers are often shared, however, and a processor may work on several programs simultaneously. In such cases, the system may try to optimize throughput rather than attempt to minimize the elapsed time for one program. Hence, we often want to distinguish between the elapsed time and the time over which the processor is working on our behalf. CPU execution time or simply CPU time, which recognizes this distinction</a:t>
            </a:r>
            <a:endParaRPr lang="en-US" dirty="0"/>
          </a:p>
        </p:txBody>
      </p:sp>
    </p:spTree>
    <p:extLst>
      <p:ext uri="{BB962C8B-B14F-4D97-AF65-F5344CB8AC3E}">
        <p14:creationId xmlns:p14="http://schemas.microsoft.com/office/powerpoint/2010/main" val="230925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Time</a:t>
            </a:r>
            <a:endParaRPr lang="en-US" dirty="0"/>
          </a:p>
        </p:txBody>
      </p:sp>
      <p:sp>
        <p:nvSpPr>
          <p:cNvPr id="3" name="Content Placeholder 2"/>
          <p:cNvSpPr>
            <a:spLocks noGrp="1"/>
          </p:cNvSpPr>
          <p:nvPr>
            <p:ph idx="1"/>
          </p:nvPr>
        </p:nvSpPr>
        <p:spPr/>
        <p:txBody>
          <a:bodyPr/>
          <a:lstStyle/>
          <a:p>
            <a:r>
              <a:rPr lang="en-US" dirty="0" smtClean="0"/>
              <a:t>CPU time can be further divided into the CPU time spent in the program, called user CPU time, and the CPU time spent in the operating system performing tasks on behalf of the program, called system CPU time. </a:t>
            </a:r>
          </a:p>
          <a:p>
            <a:r>
              <a:rPr lang="en-US" dirty="0" smtClean="0"/>
              <a:t>Differentiating between system and user CPU time is </a:t>
            </a:r>
            <a:r>
              <a:rPr lang="en-US" dirty="0" err="1" smtClean="0"/>
              <a:t>dif</a:t>
            </a:r>
            <a:r>
              <a:rPr lang="en-US" dirty="0" smtClean="0"/>
              <a:t> cult to do accurately, because it is often hard to assign responsibility for operating system activities to one user program rather than another and because of the functionality dif</a:t>
            </a:r>
            <a:r>
              <a:rPr lang="en-US" dirty="0"/>
              <a:t>f</a:t>
            </a:r>
            <a:r>
              <a:rPr lang="en-US" dirty="0" smtClean="0"/>
              <a:t>erences among operating systems</a:t>
            </a:r>
            <a:endParaRPr lang="en-US" dirty="0"/>
          </a:p>
        </p:txBody>
      </p:sp>
    </p:spTree>
    <p:extLst>
      <p:ext uri="{BB962C8B-B14F-4D97-AF65-F5344CB8AC3E}">
        <p14:creationId xmlns:p14="http://schemas.microsoft.com/office/powerpoint/2010/main" val="111834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a:t>
            </a:r>
            <a:endParaRPr lang="en-US" dirty="0"/>
          </a:p>
        </p:txBody>
      </p:sp>
      <p:sp>
        <p:nvSpPr>
          <p:cNvPr id="3" name="Content Placeholder 2"/>
          <p:cNvSpPr>
            <a:spLocks noGrp="1"/>
          </p:cNvSpPr>
          <p:nvPr>
            <p:ph idx="1"/>
          </p:nvPr>
        </p:nvSpPr>
        <p:spPr/>
        <p:txBody>
          <a:bodyPr/>
          <a:lstStyle/>
          <a:p>
            <a:r>
              <a:rPr lang="en-US" dirty="0" smtClean="0"/>
              <a:t>Almost all computers are constructed using a clock that determines when events take place in the hardware. These discrete time intervals are called clock cycles (or ticks, clock ticks, clock periods, clocks, cycles). </a:t>
            </a:r>
          </a:p>
          <a:p>
            <a:r>
              <a:rPr lang="en-US" dirty="0" smtClean="0"/>
              <a:t>Designers refer to the length of a clock period both as the time for a complete clock cycle (e.g., 250 picoseconds, or 250 </a:t>
            </a:r>
            <a:r>
              <a:rPr lang="en-US" dirty="0" err="1" smtClean="0"/>
              <a:t>ps</a:t>
            </a:r>
            <a:r>
              <a:rPr lang="en-US" dirty="0" smtClean="0"/>
              <a:t>) and as the clock rate (e.g., 4 gigahertz, or 4 GHz), which is the inverse of the clock period.</a:t>
            </a:r>
          </a:p>
          <a:p>
            <a:endParaRPr lang="en-US" dirty="0"/>
          </a:p>
        </p:txBody>
      </p:sp>
    </p:spTree>
    <p:extLst>
      <p:ext uri="{BB962C8B-B14F-4D97-AF65-F5344CB8AC3E}">
        <p14:creationId xmlns:p14="http://schemas.microsoft.com/office/powerpoint/2010/main" val="398398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Performance and Its Factors</a:t>
            </a:r>
            <a:endParaRPr lang="en-US" dirty="0"/>
          </a:p>
        </p:txBody>
      </p:sp>
      <p:sp>
        <p:nvSpPr>
          <p:cNvPr id="3" name="Content Placeholder 2"/>
          <p:cNvSpPr>
            <a:spLocks noGrp="1"/>
          </p:cNvSpPr>
          <p:nvPr>
            <p:ph idx="1"/>
          </p:nvPr>
        </p:nvSpPr>
        <p:spPr/>
        <p:txBody>
          <a:bodyPr>
            <a:normAutofit/>
          </a:bodyPr>
          <a:lstStyle/>
          <a:p>
            <a:r>
              <a:rPr lang="en-US" dirty="0" smtClean="0"/>
              <a:t>Users and designers often examine performance using dif</a:t>
            </a:r>
            <a:r>
              <a:rPr lang="en-US" dirty="0"/>
              <a:t>f</a:t>
            </a:r>
            <a:r>
              <a:rPr lang="en-US" dirty="0" smtClean="0"/>
              <a:t>erent metrics. If we could relate these dif</a:t>
            </a:r>
            <a:r>
              <a:rPr lang="en-US" dirty="0"/>
              <a:t>f</a:t>
            </a:r>
            <a:r>
              <a:rPr lang="en-US" dirty="0" smtClean="0"/>
              <a:t>erent metrics, we could determine the ef</a:t>
            </a:r>
            <a:r>
              <a:rPr lang="en-US" dirty="0"/>
              <a:t>f</a:t>
            </a:r>
            <a:r>
              <a:rPr lang="en-US" dirty="0" smtClean="0"/>
              <a:t>ect of a design change on the performance as experienced by the user. </a:t>
            </a:r>
          </a:p>
          <a:p>
            <a:r>
              <a:rPr lang="en-US" dirty="0" smtClean="0"/>
              <a:t>Since we are conf</a:t>
            </a:r>
            <a:r>
              <a:rPr lang="en-US" dirty="0"/>
              <a:t>i</a:t>
            </a:r>
            <a:r>
              <a:rPr lang="en-US" dirty="0" smtClean="0"/>
              <a:t>ning ourselves to CPU performance at this point, the bottom-line performance measure is CPU execution time. A simple formula relates the most basic metrics (clock cycles and clock cycle time) to CPU time:</a:t>
            </a:r>
            <a:endParaRPr lang="en-US" dirty="0"/>
          </a:p>
        </p:txBody>
      </p:sp>
    </p:spTree>
    <p:extLst>
      <p:ext uri="{BB962C8B-B14F-4D97-AF65-F5344CB8AC3E}">
        <p14:creationId xmlns:p14="http://schemas.microsoft.com/office/powerpoint/2010/main" val="350495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Computers</a:t>
            </a:r>
            <a:endParaRPr lang="en-US" dirty="0"/>
          </a:p>
        </p:txBody>
      </p:sp>
      <p:sp>
        <p:nvSpPr>
          <p:cNvPr id="3" name="Content Placeholder 2"/>
          <p:cNvSpPr>
            <a:spLocks noGrp="1"/>
          </p:cNvSpPr>
          <p:nvPr>
            <p:ph idx="1"/>
          </p:nvPr>
        </p:nvSpPr>
        <p:spPr/>
        <p:txBody>
          <a:bodyPr/>
          <a:lstStyle/>
          <a:p>
            <a:r>
              <a:rPr lang="en-US" dirty="0" smtClean="0"/>
              <a:t>Computers have led to a third revolution for civilization, with the information revolution taking its place alongside the agricultural and the industrial revolutions. </a:t>
            </a:r>
          </a:p>
          <a:p>
            <a:r>
              <a:rPr lang="en-US" dirty="0" smtClean="0"/>
              <a:t>T e computer revolution continues. Each time the cost of computing improves by another factor of 10, the opportunities for computers multiply. Applications that were economically infeasible suddenly become practical.</a:t>
            </a:r>
            <a:endParaRPr lang="en-US" dirty="0"/>
          </a:p>
        </p:txBody>
      </p:sp>
    </p:spTree>
    <p:extLst>
      <p:ext uri="{BB962C8B-B14F-4D97-AF65-F5344CB8AC3E}">
        <p14:creationId xmlns:p14="http://schemas.microsoft.com/office/powerpoint/2010/main" val="3291507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Cycle</a:t>
            </a:r>
            <a:endParaRPr lang="en-US" dirty="0"/>
          </a:p>
        </p:txBody>
      </p:sp>
      <p:sp>
        <p:nvSpPr>
          <p:cNvPr id="3" name="Content Placeholder 2"/>
          <p:cNvSpPr>
            <a:spLocks noGrp="1"/>
          </p:cNvSpPr>
          <p:nvPr>
            <p:ph idx="1"/>
          </p:nvPr>
        </p:nvSpPr>
        <p:spPr>
          <a:xfrm>
            <a:off x="717884" y="1921878"/>
            <a:ext cx="10515600" cy="4351338"/>
          </a:xfrm>
        </p:spPr>
        <p:txBody>
          <a:bodyPr/>
          <a:lstStyle/>
          <a:p>
            <a:r>
              <a:rPr lang="en-US" dirty="0" smtClean="0"/>
              <a:t>This formula makes it clear that the hardware designer can improve performance by reducing the number of clock cycles required for a program or the length of the clock cycle. </a:t>
            </a:r>
            <a:endParaRPr lang="en-US" dirty="0"/>
          </a:p>
        </p:txBody>
      </p:sp>
      <p:pic>
        <p:nvPicPr>
          <p:cNvPr id="5" name="Picture 4"/>
          <p:cNvPicPr>
            <a:picLocks noChangeAspect="1"/>
          </p:cNvPicPr>
          <p:nvPr/>
        </p:nvPicPr>
        <p:blipFill>
          <a:blip r:embed="rId2"/>
          <a:stretch>
            <a:fillRect/>
          </a:stretch>
        </p:blipFill>
        <p:spPr>
          <a:xfrm>
            <a:off x="2299284" y="3404937"/>
            <a:ext cx="7001127" cy="2598821"/>
          </a:xfrm>
          <a:prstGeom prst="rect">
            <a:avLst/>
          </a:prstGeom>
        </p:spPr>
      </p:pic>
    </p:spTree>
    <p:extLst>
      <p:ext uri="{BB962C8B-B14F-4D97-AF65-F5344CB8AC3E}">
        <p14:creationId xmlns:p14="http://schemas.microsoft.com/office/powerpoint/2010/main" val="168934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The performance equations above did not include any reference to the number of instructions needed for the program. However, since the compiler clearly generated instructions to execute, and the computer had to execute the instructions to run the program, the execution time must depend on the number of instructions in a program. </a:t>
            </a:r>
          </a:p>
          <a:p>
            <a:endParaRPr lang="en-US" dirty="0"/>
          </a:p>
        </p:txBody>
      </p:sp>
      <p:pic>
        <p:nvPicPr>
          <p:cNvPr id="4" name="Picture 3"/>
          <p:cNvPicPr>
            <a:picLocks noChangeAspect="1"/>
          </p:cNvPicPr>
          <p:nvPr/>
        </p:nvPicPr>
        <p:blipFill>
          <a:blip r:embed="rId2"/>
          <a:stretch>
            <a:fillRect/>
          </a:stretch>
        </p:blipFill>
        <p:spPr>
          <a:xfrm>
            <a:off x="1278104" y="4604586"/>
            <a:ext cx="7974181" cy="1278856"/>
          </a:xfrm>
          <a:prstGeom prst="rect">
            <a:avLst/>
          </a:prstGeom>
        </p:spPr>
      </p:pic>
    </p:spTree>
    <p:extLst>
      <p:ext uri="{BB962C8B-B14F-4D97-AF65-F5344CB8AC3E}">
        <p14:creationId xmlns:p14="http://schemas.microsoft.com/office/powerpoint/2010/main" val="1395601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8"/>
          </a:xfrm>
        </p:spPr>
        <p:txBody>
          <a:bodyPr/>
          <a:lstStyle/>
          <a:p>
            <a:r>
              <a:rPr lang="en-US" dirty="0" smtClean="0"/>
              <a:t>CPI</a:t>
            </a:r>
            <a:endParaRPr lang="en-US" dirty="0"/>
          </a:p>
        </p:txBody>
      </p:sp>
      <p:sp>
        <p:nvSpPr>
          <p:cNvPr id="3" name="Content Placeholder 2"/>
          <p:cNvSpPr>
            <a:spLocks noGrp="1"/>
          </p:cNvSpPr>
          <p:nvPr>
            <p:ph idx="1"/>
          </p:nvPr>
        </p:nvSpPr>
        <p:spPr>
          <a:xfrm>
            <a:off x="838200" y="1224046"/>
            <a:ext cx="10515600" cy="4351338"/>
          </a:xfrm>
        </p:spPr>
        <p:txBody>
          <a:bodyPr>
            <a:normAutofit/>
          </a:bodyPr>
          <a:lstStyle/>
          <a:p>
            <a:r>
              <a:rPr lang="en-US" dirty="0" smtClean="0"/>
              <a:t>The </a:t>
            </a:r>
            <a:r>
              <a:rPr lang="en-US" dirty="0"/>
              <a:t>term </a:t>
            </a:r>
            <a:r>
              <a:rPr lang="en-US" b="1" dirty="0"/>
              <a:t>clock cycles per instruction</a:t>
            </a:r>
            <a:r>
              <a:rPr lang="en-US" dirty="0"/>
              <a:t>, which is the average number of </a:t>
            </a:r>
            <a:r>
              <a:rPr lang="en-US" dirty="0" smtClean="0"/>
              <a:t>clock cycles </a:t>
            </a:r>
            <a:r>
              <a:rPr lang="en-US" dirty="0"/>
              <a:t>each instruction takes to execute, is </a:t>
            </a:r>
            <a:r>
              <a:rPr lang="en-US" dirty="0" smtClean="0"/>
              <a:t>often </a:t>
            </a:r>
            <a:r>
              <a:rPr lang="en-US" dirty="0"/>
              <a:t>abbreviated as </a:t>
            </a:r>
            <a:r>
              <a:rPr lang="en-US" b="1" dirty="0"/>
              <a:t>CPI</a:t>
            </a:r>
            <a:r>
              <a:rPr lang="en-US" dirty="0"/>
              <a:t>. Since </a:t>
            </a:r>
            <a:r>
              <a:rPr lang="en-US" dirty="0" smtClean="0"/>
              <a:t>different instructions </a:t>
            </a:r>
            <a:r>
              <a:rPr lang="en-US" dirty="0"/>
              <a:t>may take </a:t>
            </a:r>
            <a:r>
              <a:rPr lang="en-US" dirty="0" smtClean="0"/>
              <a:t>different </a:t>
            </a:r>
            <a:r>
              <a:rPr lang="en-US" dirty="0"/>
              <a:t>amounts of time depending on what they do, CPI </a:t>
            </a:r>
            <a:r>
              <a:rPr lang="en-US" dirty="0" smtClean="0"/>
              <a:t>is an </a:t>
            </a:r>
            <a:r>
              <a:rPr lang="en-US" dirty="0"/>
              <a:t>average of all the instructions executed in the </a:t>
            </a:r>
            <a:r>
              <a:rPr lang="en-US" dirty="0" smtClean="0"/>
              <a:t>program</a:t>
            </a:r>
          </a:p>
          <a:p>
            <a:pPr marL="0" indent="0">
              <a:buNone/>
            </a:pPr>
            <a:endParaRPr lang="en-US" dirty="0"/>
          </a:p>
        </p:txBody>
      </p:sp>
      <p:pic>
        <p:nvPicPr>
          <p:cNvPr id="4" name="Picture 3"/>
          <p:cNvPicPr>
            <a:picLocks noChangeAspect="1"/>
          </p:cNvPicPr>
          <p:nvPr/>
        </p:nvPicPr>
        <p:blipFill>
          <a:blip r:embed="rId2"/>
          <a:stretch>
            <a:fillRect/>
          </a:stretch>
        </p:blipFill>
        <p:spPr>
          <a:xfrm>
            <a:off x="2393532" y="3542298"/>
            <a:ext cx="7688931" cy="2033086"/>
          </a:xfrm>
          <a:prstGeom prst="rect">
            <a:avLst/>
          </a:prstGeom>
        </p:spPr>
      </p:pic>
    </p:spTree>
    <p:extLst>
      <p:ext uri="{BB962C8B-B14F-4D97-AF65-F5344CB8AC3E}">
        <p14:creationId xmlns:p14="http://schemas.microsoft.com/office/powerpoint/2010/main" val="1073398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9905" y="228600"/>
            <a:ext cx="7184607" cy="6063916"/>
          </a:xfrm>
          <a:prstGeom prst="rect">
            <a:avLst/>
          </a:prstGeom>
        </p:spPr>
      </p:pic>
    </p:spTree>
    <p:extLst>
      <p:ext uri="{BB962C8B-B14F-4D97-AF65-F5344CB8AC3E}">
        <p14:creationId xmlns:p14="http://schemas.microsoft.com/office/powerpoint/2010/main" val="530158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and Pitfalls</a:t>
            </a:r>
            <a:endParaRPr lang="en-US" dirty="0"/>
          </a:p>
        </p:txBody>
      </p:sp>
      <p:sp>
        <p:nvSpPr>
          <p:cNvPr id="3" name="Content Placeholder 2"/>
          <p:cNvSpPr>
            <a:spLocks noGrp="1"/>
          </p:cNvSpPr>
          <p:nvPr>
            <p:ph idx="1"/>
          </p:nvPr>
        </p:nvSpPr>
        <p:spPr/>
        <p:txBody>
          <a:bodyPr>
            <a:normAutofit lnSpcReduction="10000"/>
          </a:bodyPr>
          <a:lstStyle/>
          <a:p>
            <a:r>
              <a:rPr lang="en-US" dirty="0" smtClean="0"/>
              <a:t>Pitfall: Expecting the improvement of one aspect of a computer to increase overall performance by an amount proportional to the size of the improvement. </a:t>
            </a:r>
          </a:p>
          <a:p>
            <a:r>
              <a:rPr lang="en-US" dirty="0" smtClean="0"/>
              <a:t>The great idea of making the common case fast has a demoralizing corollary that has plagued designers of both hardware and sof</a:t>
            </a:r>
            <a:r>
              <a:rPr lang="en-US" dirty="0"/>
              <a:t>t</a:t>
            </a:r>
            <a:r>
              <a:rPr lang="en-US" dirty="0" smtClean="0"/>
              <a:t>ware. It reminds us that the opportunity for improvement is af</a:t>
            </a:r>
            <a:r>
              <a:rPr lang="en-US" dirty="0"/>
              <a:t>f</a:t>
            </a:r>
            <a:r>
              <a:rPr lang="en-US" dirty="0" smtClean="0"/>
              <a:t>ected by how much time the event consumes. </a:t>
            </a:r>
          </a:p>
          <a:p>
            <a:r>
              <a:rPr lang="en-US" dirty="0" smtClean="0"/>
              <a:t>A simple design problem illustrates it well. Suppose a program runs in 100 seconds on a computer, with multiply operations responsible for 80 seconds of this time. How much do I have to improve the speed of multiplication if I want my program to run five times faster?</a:t>
            </a:r>
            <a:endParaRPr lang="en-US" dirty="0"/>
          </a:p>
        </p:txBody>
      </p:sp>
    </p:spTree>
    <p:extLst>
      <p:ext uri="{BB962C8B-B14F-4D97-AF65-F5344CB8AC3E}">
        <p14:creationId xmlns:p14="http://schemas.microsoft.com/office/powerpoint/2010/main" val="416709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and Pitfalls</a:t>
            </a:r>
            <a:endParaRPr lang="en-US" dirty="0"/>
          </a:p>
        </p:txBody>
      </p:sp>
      <p:pic>
        <p:nvPicPr>
          <p:cNvPr id="6" name="Content Placeholder 5"/>
          <p:cNvPicPr>
            <a:picLocks noGrp="1" noChangeAspect="1"/>
          </p:cNvPicPr>
          <p:nvPr>
            <p:ph idx="1"/>
          </p:nvPr>
        </p:nvPicPr>
        <p:blipFill>
          <a:blip r:embed="rId2"/>
          <a:stretch>
            <a:fillRect/>
          </a:stretch>
        </p:blipFill>
        <p:spPr>
          <a:xfrm>
            <a:off x="1323474" y="2077110"/>
            <a:ext cx="8068176" cy="3252921"/>
          </a:xfrm>
          <a:prstGeom prst="rect">
            <a:avLst/>
          </a:prstGeom>
        </p:spPr>
      </p:pic>
      <p:pic>
        <p:nvPicPr>
          <p:cNvPr id="7" name="Picture 6"/>
          <p:cNvPicPr>
            <a:picLocks noChangeAspect="1"/>
          </p:cNvPicPr>
          <p:nvPr/>
        </p:nvPicPr>
        <p:blipFill>
          <a:blip r:embed="rId3"/>
          <a:stretch>
            <a:fillRect/>
          </a:stretch>
        </p:blipFill>
        <p:spPr>
          <a:xfrm>
            <a:off x="1842585" y="4883015"/>
            <a:ext cx="8179720" cy="1666875"/>
          </a:xfrm>
          <a:prstGeom prst="rect">
            <a:avLst/>
          </a:prstGeom>
        </p:spPr>
      </p:pic>
    </p:spTree>
    <p:extLst>
      <p:ext uri="{BB962C8B-B14F-4D97-AF65-F5344CB8AC3E}">
        <p14:creationId xmlns:p14="http://schemas.microsoft.com/office/powerpoint/2010/main" val="3733370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and Pitfalls</a:t>
            </a:r>
            <a:endParaRPr lang="en-US" dirty="0"/>
          </a:p>
        </p:txBody>
      </p:sp>
      <p:sp>
        <p:nvSpPr>
          <p:cNvPr id="3" name="Content Placeholder 2"/>
          <p:cNvSpPr>
            <a:spLocks noGrp="1"/>
          </p:cNvSpPr>
          <p:nvPr>
            <p:ph idx="1"/>
          </p:nvPr>
        </p:nvSpPr>
        <p:spPr/>
        <p:txBody>
          <a:bodyPr/>
          <a:lstStyle/>
          <a:p>
            <a:r>
              <a:rPr lang="en-US" dirty="0" smtClean="0"/>
              <a:t>We can use Amdahl’s Law to estimate performance improvements when we know the time consumed for some function and its potential speedup. </a:t>
            </a:r>
          </a:p>
          <a:p>
            <a:r>
              <a:rPr lang="en-US" dirty="0" smtClean="0"/>
              <a:t>Amdahl’s Law, together with the CPU performance equation, is a handy tool for evaluating potential enhancements. Amdahl’s Law will be explored in more detail in the exercises. Amdahl’s Law is also used to argue for practical limits to the number of parallel processors. </a:t>
            </a:r>
            <a:endParaRPr lang="en-US" dirty="0"/>
          </a:p>
        </p:txBody>
      </p:sp>
    </p:spTree>
    <p:extLst>
      <p:ext uri="{BB962C8B-B14F-4D97-AF65-F5344CB8AC3E}">
        <p14:creationId xmlns:p14="http://schemas.microsoft.com/office/powerpoint/2010/main" val="75926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and Pitfalls</a:t>
            </a:r>
            <a:endParaRPr lang="en-US" dirty="0"/>
          </a:p>
        </p:txBody>
      </p:sp>
      <p:sp>
        <p:nvSpPr>
          <p:cNvPr id="3" name="Content Placeholder 2"/>
          <p:cNvSpPr>
            <a:spLocks noGrp="1"/>
          </p:cNvSpPr>
          <p:nvPr>
            <p:ph idx="1"/>
          </p:nvPr>
        </p:nvSpPr>
        <p:spPr/>
        <p:txBody>
          <a:bodyPr>
            <a:normAutofit fontScale="92500"/>
          </a:bodyPr>
          <a:lstStyle/>
          <a:p>
            <a:r>
              <a:rPr lang="en-US" dirty="0" smtClean="0"/>
              <a:t>Fallacy: Computers at low utilization use little power. Power efficiency matters at low utilizations because server workloads vary. Utilization of servers in Google’s warehouse scale computer, for example, is between 10% and 50% most of the time and at 100% less than 1% of the time.</a:t>
            </a:r>
          </a:p>
          <a:p>
            <a:r>
              <a:rPr lang="en-US" dirty="0" smtClean="0"/>
              <a:t>Fallacy: Designing for performance and designing for energy efficiency are unrelated goals. Since energy is power over time, it is often the case that hardware or sof</a:t>
            </a:r>
            <a:r>
              <a:rPr lang="en-US" dirty="0"/>
              <a:t>t</a:t>
            </a:r>
            <a:r>
              <a:rPr lang="en-US" dirty="0" smtClean="0"/>
              <a:t>ware optimizations that take less time save energy overall even if the optimization takes a bit more energy when it is used. One reason is that all of the rest of the computer is consuming energy while the program is running, so even if the optimized portion uses a little more energy, the reduced time can save the energy of the whole system.</a:t>
            </a:r>
            <a:endParaRPr lang="en-US" dirty="0"/>
          </a:p>
        </p:txBody>
      </p:sp>
    </p:spTree>
    <p:extLst>
      <p:ext uri="{BB962C8B-B14F-4D97-AF65-F5344CB8AC3E}">
        <p14:creationId xmlns:p14="http://schemas.microsoft.com/office/powerpoint/2010/main" val="25219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and Fallacies</a:t>
            </a:r>
            <a:endParaRPr lang="en-US" dirty="0"/>
          </a:p>
        </p:txBody>
      </p:sp>
      <p:sp>
        <p:nvSpPr>
          <p:cNvPr id="3" name="Content Placeholder 2"/>
          <p:cNvSpPr>
            <a:spLocks noGrp="1"/>
          </p:cNvSpPr>
          <p:nvPr>
            <p:ph idx="1"/>
          </p:nvPr>
        </p:nvSpPr>
        <p:spPr/>
        <p:txBody>
          <a:bodyPr/>
          <a:lstStyle/>
          <a:p>
            <a:r>
              <a:rPr lang="en-US" dirty="0" smtClean="0"/>
              <a:t>Pitfall: Using a subset of the performance equation as a performance metric. We have already warned about the danger of predicting performance based on simply one of clock rate, instruction count, or CPI. Another common mistake is to use only two of the three factors to compare performance. </a:t>
            </a:r>
          </a:p>
          <a:p>
            <a:r>
              <a:rPr lang="en-US" dirty="0" smtClean="0"/>
              <a:t>Although using two of the three factors may be valid in a limited context, the concept is also easily misused. Indeed, nearly all proposed alternatives to the use of time as the performance metric have led eventually to misleading claims, distorted results, or incorrect interpretations</a:t>
            </a:r>
            <a:endParaRPr lang="en-US" dirty="0"/>
          </a:p>
        </p:txBody>
      </p:sp>
    </p:spTree>
    <p:extLst>
      <p:ext uri="{BB962C8B-B14F-4D97-AF65-F5344CB8AC3E}">
        <p14:creationId xmlns:p14="http://schemas.microsoft.com/office/powerpoint/2010/main" val="163084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a:t>
            </a:r>
            <a:endParaRPr lang="en-US" dirty="0"/>
          </a:p>
        </p:txBody>
      </p:sp>
      <p:sp>
        <p:nvSpPr>
          <p:cNvPr id="3" name="Content Placeholder 2"/>
          <p:cNvSpPr>
            <a:spLocks noGrp="1"/>
          </p:cNvSpPr>
          <p:nvPr>
            <p:ph idx="1"/>
          </p:nvPr>
        </p:nvSpPr>
        <p:spPr>
          <a:xfrm>
            <a:off x="681789" y="3501188"/>
            <a:ext cx="10515600" cy="3205163"/>
          </a:xfrm>
        </p:spPr>
        <p:txBody>
          <a:bodyPr/>
          <a:lstStyle/>
          <a:p>
            <a:r>
              <a:rPr lang="en-US" dirty="0"/>
              <a:t>Since MIPS is an instruction execution rate, MIPS </a:t>
            </a:r>
            <a:r>
              <a:rPr lang="en-US" dirty="0" smtClean="0"/>
              <a:t>specifies </a:t>
            </a:r>
            <a:r>
              <a:rPr lang="en-US" dirty="0"/>
              <a:t>performance </a:t>
            </a:r>
            <a:r>
              <a:rPr lang="en-US" dirty="0" smtClean="0"/>
              <a:t>inversely to </a:t>
            </a:r>
            <a:r>
              <a:rPr lang="en-US" dirty="0"/>
              <a:t>execution time; faster computers have a higher MIPS rating. </a:t>
            </a:r>
            <a:r>
              <a:rPr lang="en-US" dirty="0" smtClean="0"/>
              <a:t>The </a:t>
            </a:r>
            <a:r>
              <a:rPr lang="en-US" dirty="0"/>
              <a:t>good </a:t>
            </a:r>
            <a:r>
              <a:rPr lang="en-US" dirty="0" smtClean="0"/>
              <a:t>news about </a:t>
            </a:r>
            <a:r>
              <a:rPr lang="en-US" dirty="0"/>
              <a:t>MIPS is that it is easy to understand, and faster computers mean </a:t>
            </a:r>
            <a:r>
              <a:rPr lang="en-US" dirty="0" smtClean="0"/>
              <a:t>bigger MIPS</a:t>
            </a:r>
            <a:r>
              <a:rPr lang="en-US" dirty="0"/>
              <a:t>, which matches intuition.</a:t>
            </a:r>
          </a:p>
        </p:txBody>
      </p:sp>
      <p:pic>
        <p:nvPicPr>
          <p:cNvPr id="4" name="Picture 3"/>
          <p:cNvPicPr>
            <a:picLocks noChangeAspect="1"/>
          </p:cNvPicPr>
          <p:nvPr/>
        </p:nvPicPr>
        <p:blipFill>
          <a:blip r:embed="rId2"/>
          <a:stretch>
            <a:fillRect/>
          </a:stretch>
        </p:blipFill>
        <p:spPr>
          <a:xfrm>
            <a:off x="838200" y="1882942"/>
            <a:ext cx="8606589" cy="1143000"/>
          </a:xfrm>
          <a:prstGeom prst="rect">
            <a:avLst/>
          </a:prstGeom>
        </p:spPr>
      </p:pic>
    </p:spTree>
    <p:extLst>
      <p:ext uri="{BB962C8B-B14F-4D97-AF65-F5344CB8AC3E}">
        <p14:creationId xmlns:p14="http://schemas.microsoft.com/office/powerpoint/2010/main" val="70973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smtClean="0"/>
              <a:t>Personal computers (PCs) are possibly the best known form of computing, which readers of this book have likely used extensively. Personal computers emphasize delivery of good performance to single users at low cost and usually execute third-party sof</a:t>
            </a:r>
            <a:r>
              <a:rPr lang="en-US" dirty="0"/>
              <a:t>t</a:t>
            </a:r>
            <a:r>
              <a:rPr lang="en-US" dirty="0" smtClean="0"/>
              <a:t>ware. </a:t>
            </a:r>
          </a:p>
          <a:p>
            <a:r>
              <a:rPr lang="en-US" dirty="0" smtClean="0"/>
              <a:t>Servers are the modern form of what were once much larger computers, and are usually accessed only via a network. Servers are oriented to carrying large workloads, which may consist of either single complex or handling many small jobs.</a:t>
            </a:r>
            <a:endParaRPr lang="en-US" dirty="0"/>
          </a:p>
        </p:txBody>
      </p:sp>
    </p:spTree>
    <p:extLst>
      <p:ext uri="{BB962C8B-B14F-4D97-AF65-F5344CB8AC3E}">
        <p14:creationId xmlns:p14="http://schemas.microsoft.com/office/powerpoint/2010/main" val="3138687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a:t>
            </a:r>
            <a:endParaRPr lang="en-US" dirty="0"/>
          </a:p>
        </p:txBody>
      </p:sp>
      <p:sp>
        <p:nvSpPr>
          <p:cNvPr id="3" name="Content Placeholder 2"/>
          <p:cNvSpPr>
            <a:spLocks noGrp="1"/>
          </p:cNvSpPr>
          <p:nvPr>
            <p:ph idx="1"/>
          </p:nvPr>
        </p:nvSpPr>
        <p:spPr/>
        <p:txBody>
          <a:bodyPr/>
          <a:lstStyle/>
          <a:p>
            <a:r>
              <a:rPr lang="en-US" dirty="0" smtClean="0"/>
              <a:t>There are three problems with using MIPS as a measure for comparing computers. </a:t>
            </a:r>
          </a:p>
          <a:p>
            <a:r>
              <a:rPr lang="en-US" dirty="0" smtClean="0"/>
              <a:t>First, MIPS specif</a:t>
            </a:r>
            <a:r>
              <a:rPr lang="en-US" dirty="0"/>
              <a:t>i</a:t>
            </a:r>
            <a:r>
              <a:rPr lang="en-US" dirty="0" smtClean="0"/>
              <a:t>es the instruction execution rate but does not take into account the capabilities of the instructions. We cannot compare computers with dif</a:t>
            </a:r>
            <a:r>
              <a:rPr lang="en-US" dirty="0"/>
              <a:t>f</a:t>
            </a:r>
            <a:r>
              <a:rPr lang="en-US" dirty="0" smtClean="0"/>
              <a:t>erent instruction sets using MIPS, since the instruction counts will certainly dif</a:t>
            </a:r>
            <a:r>
              <a:rPr lang="en-US" dirty="0"/>
              <a:t>f</a:t>
            </a:r>
            <a:r>
              <a:rPr lang="en-US" dirty="0" smtClean="0"/>
              <a:t>er. </a:t>
            </a:r>
          </a:p>
          <a:p>
            <a:r>
              <a:rPr lang="en-US" dirty="0" smtClean="0"/>
              <a:t>Second, MIPS varies between programs on the same computer; thus, a computer cannot have a single MIPS rating. For example, by substituting for execution time, we see the relationship between MIPS, clock rate, and CPI:</a:t>
            </a:r>
            <a:endParaRPr lang="en-US" dirty="0"/>
          </a:p>
        </p:txBody>
      </p:sp>
    </p:spTree>
    <p:extLst>
      <p:ext uri="{BB962C8B-B14F-4D97-AF65-F5344CB8AC3E}">
        <p14:creationId xmlns:p14="http://schemas.microsoft.com/office/powerpoint/2010/main" val="4236867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a:t>
            </a:r>
            <a:endParaRPr lang="en-US" dirty="0"/>
          </a:p>
        </p:txBody>
      </p:sp>
      <p:sp>
        <p:nvSpPr>
          <p:cNvPr id="3" name="Content Placeholder 2"/>
          <p:cNvSpPr>
            <a:spLocks noGrp="1"/>
          </p:cNvSpPr>
          <p:nvPr>
            <p:ph idx="1"/>
          </p:nvPr>
        </p:nvSpPr>
        <p:spPr>
          <a:xfrm>
            <a:off x="838200" y="3959226"/>
            <a:ext cx="10515600" cy="3517984"/>
          </a:xfrm>
        </p:spPr>
        <p:txBody>
          <a:bodyPr/>
          <a:lstStyle/>
          <a:p>
            <a:r>
              <a:rPr lang="en-US" dirty="0" smtClean="0"/>
              <a:t>Finally, and most importantly, if a new program executes more instructions but each instruction is faster, MIPS can vary independently from performance!</a:t>
            </a:r>
            <a:endParaRPr lang="en-US" dirty="0"/>
          </a:p>
        </p:txBody>
      </p:sp>
      <p:pic>
        <p:nvPicPr>
          <p:cNvPr id="5" name="Picture 4"/>
          <p:cNvPicPr>
            <a:picLocks noChangeAspect="1"/>
          </p:cNvPicPr>
          <p:nvPr/>
        </p:nvPicPr>
        <p:blipFill>
          <a:blip r:embed="rId2"/>
          <a:stretch>
            <a:fillRect/>
          </a:stretch>
        </p:blipFill>
        <p:spPr>
          <a:xfrm>
            <a:off x="1309436" y="1913021"/>
            <a:ext cx="8712869" cy="1383423"/>
          </a:xfrm>
          <a:prstGeom prst="rect">
            <a:avLst/>
          </a:prstGeom>
        </p:spPr>
      </p:pic>
    </p:spTree>
    <p:extLst>
      <p:ext uri="{BB962C8B-B14F-4D97-AF65-F5344CB8AC3E}">
        <p14:creationId xmlns:p14="http://schemas.microsoft.com/office/powerpoint/2010/main" val="351721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smtClean="0"/>
              <a:t>At the other extreme are supercomputers, which at the present consist of tens of thousands of processors and many terabytes of memory, and cost tens to hundreds of millions of dollars. </a:t>
            </a:r>
          </a:p>
          <a:p>
            <a:r>
              <a:rPr lang="en-US" dirty="0" smtClean="0"/>
              <a:t>Embedded computers are the largest class of computers and span the widest range of applications and performance. Embedded computers include the microprocessors found in your car, the computers in a television set, and the networks of processors that control a modern airplane or cargo ship</a:t>
            </a:r>
            <a:endParaRPr lang="en-US" dirty="0"/>
          </a:p>
        </p:txBody>
      </p:sp>
    </p:spTree>
    <p:extLst>
      <p:ext uri="{BB962C8B-B14F-4D97-AF65-F5344CB8AC3E}">
        <p14:creationId xmlns:p14="http://schemas.microsoft.com/office/powerpoint/2010/main" val="275894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the </a:t>
            </a:r>
            <a:r>
              <a:rPr lang="en-US" dirty="0" err="1" smtClean="0"/>
              <a:t>PostPC</a:t>
            </a:r>
            <a:r>
              <a:rPr lang="en-US" dirty="0" smtClean="0"/>
              <a:t> Era</a:t>
            </a:r>
            <a:endParaRPr lang="en-US" dirty="0"/>
          </a:p>
        </p:txBody>
      </p:sp>
      <p:sp>
        <p:nvSpPr>
          <p:cNvPr id="3" name="Content Placeholder 2"/>
          <p:cNvSpPr>
            <a:spLocks noGrp="1"/>
          </p:cNvSpPr>
          <p:nvPr>
            <p:ph idx="1"/>
          </p:nvPr>
        </p:nvSpPr>
        <p:spPr/>
        <p:txBody>
          <a:bodyPr>
            <a:normAutofit lnSpcReduction="10000"/>
          </a:bodyPr>
          <a:lstStyle/>
          <a:p>
            <a:r>
              <a:rPr lang="en-US" dirty="0" smtClean="0"/>
              <a:t>Replacing PC is the personal mobile device (PMD). PMDs are battery operated with wireless connectivity to the Internet and typically cost hundreds of dollars, and, like PCs, users can download sof</a:t>
            </a:r>
            <a:r>
              <a:rPr lang="en-US" dirty="0"/>
              <a:t>t</a:t>
            </a:r>
            <a:r>
              <a:rPr lang="en-US" dirty="0" smtClean="0"/>
              <a:t>ware (“apps”) to run on them. Unlike PCs, they no longer have a keyboard and mouse, and are more likely to rely on a touch-sensitive screen or even speech input.</a:t>
            </a:r>
          </a:p>
          <a:p>
            <a:r>
              <a:rPr lang="en-US" dirty="0" smtClean="0"/>
              <a:t>Taking over from the traditional server is Cloud Computing, which relies upon giant datacenters that are now known as Warehouse Scale Computers (WSCs). Indeed, </a:t>
            </a:r>
            <a:r>
              <a:rPr lang="en-US" dirty="0" err="1" smtClean="0"/>
              <a:t>Sof</a:t>
            </a:r>
            <a:r>
              <a:rPr lang="en-US" dirty="0" smtClean="0"/>
              <a:t> ware as a Service (SaaS) deployed via the cloud is revolutionizing the </a:t>
            </a:r>
            <a:r>
              <a:rPr lang="en-US" dirty="0" err="1" smtClean="0"/>
              <a:t>sofware</a:t>
            </a:r>
            <a:r>
              <a:rPr lang="en-US" dirty="0" smtClean="0"/>
              <a:t> industry just as PMDs and WSCs are revolutionizing the hardware industry.</a:t>
            </a:r>
            <a:endParaRPr lang="en-US" dirty="0"/>
          </a:p>
        </p:txBody>
      </p:sp>
    </p:spTree>
    <p:extLst>
      <p:ext uri="{BB962C8B-B14F-4D97-AF65-F5344CB8AC3E}">
        <p14:creationId xmlns:p14="http://schemas.microsoft.com/office/powerpoint/2010/main" val="29129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516" y="353094"/>
            <a:ext cx="10515600" cy="1325563"/>
          </a:xfrm>
        </p:spPr>
        <p:txBody>
          <a:bodyPr/>
          <a:lstStyle/>
          <a:p>
            <a:r>
              <a:rPr lang="en-US" dirty="0" smtClean="0"/>
              <a:t>Ideas for Computer Architecture</a:t>
            </a:r>
            <a:endParaRPr lang="en-US" dirty="0"/>
          </a:p>
        </p:txBody>
      </p:sp>
      <p:sp>
        <p:nvSpPr>
          <p:cNvPr id="3" name="Content Placeholder 2"/>
          <p:cNvSpPr>
            <a:spLocks noGrp="1"/>
          </p:cNvSpPr>
          <p:nvPr>
            <p:ph idx="1"/>
          </p:nvPr>
        </p:nvSpPr>
        <p:spPr/>
        <p:txBody>
          <a:bodyPr>
            <a:normAutofit/>
          </a:bodyPr>
          <a:lstStyle/>
          <a:p>
            <a:r>
              <a:rPr lang="en-US" dirty="0" smtClean="0"/>
              <a:t>Moore’s Law: w. It states that integrated circuit resources double every 18–24 months. Moore’s Law resulted from a 1965 prediction of such growth in IC capacity made by Gordon Moore, one of the founders of Intel</a:t>
            </a:r>
          </a:p>
          <a:p>
            <a:r>
              <a:rPr lang="en-US" dirty="0" smtClean="0"/>
              <a:t>Use Abstraction to Simplify Design: A major productivity technique for hardware and sof</a:t>
            </a:r>
            <a:r>
              <a:rPr lang="en-US" dirty="0"/>
              <a:t>t</a:t>
            </a:r>
            <a:r>
              <a:rPr lang="en-US" dirty="0" smtClean="0"/>
              <a:t>ware is to use abstractions to represent the design at dif</a:t>
            </a:r>
            <a:r>
              <a:rPr lang="en-US" dirty="0"/>
              <a:t>f</a:t>
            </a:r>
            <a:r>
              <a:rPr lang="en-US" dirty="0" smtClean="0"/>
              <a:t>erent levels of representation; lower-level details are hidden to offer a simpler model at higher levels. We’ll use the abstract painting icon to represent this second great idea. </a:t>
            </a:r>
            <a:endParaRPr lang="en-US" dirty="0"/>
          </a:p>
        </p:txBody>
      </p:sp>
    </p:spTree>
    <p:extLst>
      <p:ext uri="{BB962C8B-B14F-4D97-AF65-F5344CB8AC3E}">
        <p14:creationId xmlns:p14="http://schemas.microsoft.com/office/powerpoint/2010/main" val="169881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Computer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Make the Common Case Fast: Making the common case fast will tend to enhance performance better than optimizing the rare case. Ironically, the common case is often simpler than the rare case and hence is often easier to enhance.</a:t>
            </a:r>
          </a:p>
          <a:p>
            <a:r>
              <a:rPr lang="en-US" dirty="0" smtClean="0"/>
              <a:t>Performance via Parallelism: Since the dawn of computing, computer architects have offered designs that get more performance by performing operations in parallel. </a:t>
            </a:r>
          </a:p>
          <a:p>
            <a:r>
              <a:rPr lang="en-US" dirty="0" smtClean="0"/>
              <a:t>Performance via Prediction: In some cases it can be faster on average to guess and start working rather than wait until you know for sure, assuming that the mechanism to recover from a </a:t>
            </a:r>
            <a:r>
              <a:rPr lang="en-US" dirty="0" err="1" smtClean="0"/>
              <a:t>mis</a:t>
            </a:r>
            <a:r>
              <a:rPr lang="en-US" dirty="0" smtClean="0"/>
              <a:t>-prediction is not too expensive and your prediction is relatively accurate. </a:t>
            </a:r>
            <a:endParaRPr lang="en-US" dirty="0"/>
          </a:p>
        </p:txBody>
      </p:sp>
    </p:spTree>
    <p:extLst>
      <p:ext uri="{BB962C8B-B14F-4D97-AF65-F5344CB8AC3E}">
        <p14:creationId xmlns:p14="http://schemas.microsoft.com/office/powerpoint/2010/main" val="427107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Computer Architecture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via Pipelining A particular pattern of parallelism is so prevalent in computer architecture that it merits its own name: pipelining. </a:t>
            </a:r>
          </a:p>
          <a:p>
            <a:r>
              <a:rPr lang="en-US" dirty="0" smtClean="0"/>
              <a:t>Hierarchy of Memories: Programmers want memory to be fast, large, and cheap, as memory speed often shapes performance, capacity limits the size of problems that can be solved, and the cost of memory today is often the majority of computer cost. </a:t>
            </a:r>
          </a:p>
          <a:p>
            <a:r>
              <a:rPr lang="en-US" dirty="0" smtClean="0"/>
              <a:t>Dependability via Redundancy: Computers not only need to be fast; they need to be dependable. Since any physical device can fail, we make systems dependable by including redundant components that can take over when a failure occurs and to help detect failures. </a:t>
            </a:r>
            <a:endParaRPr lang="en-US" dirty="0"/>
          </a:p>
        </p:txBody>
      </p:sp>
    </p:spTree>
    <p:extLst>
      <p:ext uri="{BB962C8B-B14F-4D97-AF65-F5344CB8AC3E}">
        <p14:creationId xmlns:p14="http://schemas.microsoft.com/office/powerpoint/2010/main" val="268782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program</a:t>
            </a:r>
            <a:endParaRPr lang="en-US" dirty="0"/>
          </a:p>
        </p:txBody>
      </p:sp>
      <p:sp>
        <p:nvSpPr>
          <p:cNvPr id="3" name="Content Placeholder 2"/>
          <p:cNvSpPr>
            <a:spLocks noGrp="1"/>
          </p:cNvSpPr>
          <p:nvPr>
            <p:ph idx="1"/>
          </p:nvPr>
        </p:nvSpPr>
        <p:spPr/>
        <p:txBody>
          <a:bodyPr/>
          <a:lstStyle/>
          <a:p>
            <a:r>
              <a:rPr lang="en-US" dirty="0" smtClean="0"/>
              <a:t>To go from a complex application to the simple instructions involves several layers of sof</a:t>
            </a:r>
            <a:r>
              <a:rPr lang="en-US" dirty="0"/>
              <a:t>t</a:t>
            </a:r>
            <a:r>
              <a:rPr lang="en-US" dirty="0" smtClean="0"/>
              <a:t>ware that interpret or translate high-level operations into simple computer instructions, an example of the great idea of abstraction.</a:t>
            </a:r>
          </a:p>
          <a:p>
            <a:r>
              <a:rPr lang="en-US" dirty="0"/>
              <a:t>L</a:t>
            </a:r>
            <a:r>
              <a:rPr lang="en-US" dirty="0" smtClean="0"/>
              <a:t>ayers of sof</a:t>
            </a:r>
            <a:r>
              <a:rPr lang="en-US" dirty="0"/>
              <a:t>t</a:t>
            </a:r>
            <a:r>
              <a:rPr lang="en-US" dirty="0" smtClean="0"/>
              <a:t>ware are organized primarily in a hierarchical fashion, with applications being the outermost ring and a variety of systems sof</a:t>
            </a:r>
            <a:r>
              <a:rPr lang="en-US" dirty="0"/>
              <a:t>t</a:t>
            </a:r>
            <a:r>
              <a:rPr lang="en-US" dirty="0" smtClean="0"/>
              <a:t>ware sitting between the hardware and applications software.</a:t>
            </a:r>
          </a:p>
          <a:p>
            <a:endParaRPr lang="en-US" dirty="0"/>
          </a:p>
        </p:txBody>
      </p:sp>
    </p:spTree>
    <p:extLst>
      <p:ext uri="{BB962C8B-B14F-4D97-AF65-F5344CB8AC3E}">
        <p14:creationId xmlns:p14="http://schemas.microsoft.com/office/powerpoint/2010/main" val="1349155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2611</Words>
  <Application>Microsoft Office PowerPoint</Application>
  <PresentationFormat>Widescreen</PresentationFormat>
  <Paragraphs>93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Introduction</vt:lpstr>
      <vt:lpstr>Evolution of Computers</vt:lpstr>
      <vt:lpstr>Evolution</vt:lpstr>
      <vt:lpstr>Evolution</vt:lpstr>
      <vt:lpstr>Welcome to the PostPC Era</vt:lpstr>
      <vt:lpstr>Ideas for Computer Architecture</vt:lpstr>
      <vt:lpstr>Ideas for Computer Architecture</vt:lpstr>
      <vt:lpstr>Ideas for Computer Architecture</vt:lpstr>
      <vt:lpstr>Your program</vt:lpstr>
      <vt:lpstr>Operating System</vt:lpstr>
      <vt:lpstr>Language Processing System</vt:lpstr>
      <vt:lpstr>PowerPoint Presentation</vt:lpstr>
      <vt:lpstr>Language Processing System</vt:lpstr>
      <vt:lpstr>Language Processing System</vt:lpstr>
      <vt:lpstr>Performance</vt:lpstr>
      <vt:lpstr>Measuring Performance</vt:lpstr>
      <vt:lpstr>CPU Time</vt:lpstr>
      <vt:lpstr>Clock</vt:lpstr>
      <vt:lpstr>CPU Performance and Its Factors</vt:lpstr>
      <vt:lpstr>Clock Cycle</vt:lpstr>
      <vt:lpstr>Performance</vt:lpstr>
      <vt:lpstr>CPI</vt:lpstr>
      <vt:lpstr>PowerPoint Presentation</vt:lpstr>
      <vt:lpstr>Fallacies and Pitfalls</vt:lpstr>
      <vt:lpstr>Fallacies and Pitfalls</vt:lpstr>
      <vt:lpstr>Fallacies and Pitfalls</vt:lpstr>
      <vt:lpstr>Fallacies and Pitfalls</vt:lpstr>
      <vt:lpstr>Pitfalls and Fallacies</vt:lpstr>
      <vt:lpstr>MIPS</vt:lpstr>
      <vt:lpstr>MIPS</vt:lpstr>
      <vt:lpstr>MIPS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Soumik Dey</dc:creator>
  <cp:lastModifiedBy>Soumik Dey</cp:lastModifiedBy>
  <cp:revision>10</cp:revision>
  <dcterms:created xsi:type="dcterms:W3CDTF">2017-08-25T13:11:47Z</dcterms:created>
  <dcterms:modified xsi:type="dcterms:W3CDTF">2017-08-25T14:53:26Z</dcterms:modified>
</cp:coreProperties>
</file>