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1" r:id="rId2"/>
    <p:sldId id="267" r:id="rId3"/>
    <p:sldId id="266" r:id="rId4"/>
    <p:sldId id="264" r:id="rId5"/>
    <p:sldId id="271" r:id="rId6"/>
    <p:sldId id="257" r:id="rId7"/>
    <p:sldId id="268" r:id="rId8"/>
    <p:sldId id="260" r:id="rId9"/>
    <p:sldId id="269"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77"/>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82603-1AF3-479B-9A14-654E2DA68BB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28904DB-1375-4537-A5B3-8D1411ECE6F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A3605DB-50A1-40F8-B326-440D273953A0}"/>
              </a:ext>
            </a:extLst>
          </p:cNvPr>
          <p:cNvSpPr>
            <a:spLocks noGrp="1"/>
          </p:cNvSpPr>
          <p:nvPr>
            <p:ph type="dt" sz="half" idx="10"/>
          </p:nvPr>
        </p:nvSpPr>
        <p:spPr/>
        <p:txBody>
          <a:bodyPr/>
          <a:lstStyle/>
          <a:p>
            <a:fld id="{FAEF5063-BD07-4B9A-B9CD-D4FF67D2C431}" type="datetimeFigureOut">
              <a:rPr lang="en-US" smtClean="0"/>
              <a:t>07-Feb-20</a:t>
            </a:fld>
            <a:endParaRPr lang="en-US"/>
          </a:p>
        </p:txBody>
      </p:sp>
      <p:sp>
        <p:nvSpPr>
          <p:cNvPr id="5" name="Footer Placeholder 4">
            <a:extLst>
              <a:ext uri="{FF2B5EF4-FFF2-40B4-BE49-F238E27FC236}">
                <a16:creationId xmlns:a16="http://schemas.microsoft.com/office/drawing/2014/main" id="{0170A6BF-4CED-4A37-8FA3-2A14548115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5ACED3-D3C6-4727-88E2-93C1354EBFE4}"/>
              </a:ext>
            </a:extLst>
          </p:cNvPr>
          <p:cNvSpPr>
            <a:spLocks noGrp="1"/>
          </p:cNvSpPr>
          <p:nvPr>
            <p:ph type="sldNum" sz="quarter" idx="12"/>
          </p:nvPr>
        </p:nvSpPr>
        <p:spPr/>
        <p:txBody>
          <a:bodyPr/>
          <a:lstStyle/>
          <a:p>
            <a:fld id="{3740A6EA-1FE5-4D3F-9697-BA6862E51BFC}" type="slidenum">
              <a:rPr lang="en-US" smtClean="0"/>
              <a:t>‹#›</a:t>
            </a:fld>
            <a:endParaRPr lang="en-US"/>
          </a:p>
        </p:txBody>
      </p:sp>
    </p:spTree>
    <p:extLst>
      <p:ext uri="{BB962C8B-B14F-4D97-AF65-F5344CB8AC3E}">
        <p14:creationId xmlns:p14="http://schemas.microsoft.com/office/powerpoint/2010/main" val="32219067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0C93B-68E4-4B3B-AEDC-4FB5CD8B7A3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81052E9-56C0-4171-B4EA-D3BB590563D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A30A04-60DF-4151-A348-7E0CB36EB764}"/>
              </a:ext>
            </a:extLst>
          </p:cNvPr>
          <p:cNvSpPr>
            <a:spLocks noGrp="1"/>
          </p:cNvSpPr>
          <p:nvPr>
            <p:ph type="dt" sz="half" idx="10"/>
          </p:nvPr>
        </p:nvSpPr>
        <p:spPr/>
        <p:txBody>
          <a:bodyPr/>
          <a:lstStyle/>
          <a:p>
            <a:fld id="{FAEF5063-BD07-4B9A-B9CD-D4FF67D2C431}" type="datetimeFigureOut">
              <a:rPr lang="en-US" smtClean="0"/>
              <a:t>07-Feb-20</a:t>
            </a:fld>
            <a:endParaRPr lang="en-US"/>
          </a:p>
        </p:txBody>
      </p:sp>
      <p:sp>
        <p:nvSpPr>
          <p:cNvPr id="5" name="Footer Placeholder 4">
            <a:extLst>
              <a:ext uri="{FF2B5EF4-FFF2-40B4-BE49-F238E27FC236}">
                <a16:creationId xmlns:a16="http://schemas.microsoft.com/office/drawing/2014/main" id="{D8909DE6-0125-499E-B2F2-62F53E7693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264FE1-73FE-4882-9B1D-6A0E39564CBA}"/>
              </a:ext>
            </a:extLst>
          </p:cNvPr>
          <p:cNvSpPr>
            <a:spLocks noGrp="1"/>
          </p:cNvSpPr>
          <p:nvPr>
            <p:ph type="sldNum" sz="quarter" idx="12"/>
          </p:nvPr>
        </p:nvSpPr>
        <p:spPr/>
        <p:txBody>
          <a:bodyPr/>
          <a:lstStyle/>
          <a:p>
            <a:fld id="{3740A6EA-1FE5-4D3F-9697-BA6862E51BFC}" type="slidenum">
              <a:rPr lang="en-US" smtClean="0"/>
              <a:t>‹#›</a:t>
            </a:fld>
            <a:endParaRPr lang="en-US"/>
          </a:p>
        </p:txBody>
      </p:sp>
    </p:spTree>
    <p:extLst>
      <p:ext uri="{BB962C8B-B14F-4D97-AF65-F5344CB8AC3E}">
        <p14:creationId xmlns:p14="http://schemas.microsoft.com/office/powerpoint/2010/main" val="12866589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3434CEC-9DDC-411C-B168-64B021ABEC4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60B7705-9A15-4FD5-8F57-FC9073089B0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56EE7E-3002-4B97-99E1-C61351590AAD}"/>
              </a:ext>
            </a:extLst>
          </p:cNvPr>
          <p:cNvSpPr>
            <a:spLocks noGrp="1"/>
          </p:cNvSpPr>
          <p:nvPr>
            <p:ph type="dt" sz="half" idx="10"/>
          </p:nvPr>
        </p:nvSpPr>
        <p:spPr/>
        <p:txBody>
          <a:bodyPr/>
          <a:lstStyle/>
          <a:p>
            <a:fld id="{FAEF5063-BD07-4B9A-B9CD-D4FF67D2C431}" type="datetimeFigureOut">
              <a:rPr lang="en-US" smtClean="0"/>
              <a:t>07-Feb-20</a:t>
            </a:fld>
            <a:endParaRPr lang="en-US"/>
          </a:p>
        </p:txBody>
      </p:sp>
      <p:sp>
        <p:nvSpPr>
          <p:cNvPr id="5" name="Footer Placeholder 4">
            <a:extLst>
              <a:ext uri="{FF2B5EF4-FFF2-40B4-BE49-F238E27FC236}">
                <a16:creationId xmlns:a16="http://schemas.microsoft.com/office/drawing/2014/main" id="{1440C634-5331-4FD1-A367-669AD58018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D0FBAC-8579-4660-BE4A-A9B4F7D27188}"/>
              </a:ext>
            </a:extLst>
          </p:cNvPr>
          <p:cNvSpPr>
            <a:spLocks noGrp="1"/>
          </p:cNvSpPr>
          <p:nvPr>
            <p:ph type="sldNum" sz="quarter" idx="12"/>
          </p:nvPr>
        </p:nvSpPr>
        <p:spPr/>
        <p:txBody>
          <a:bodyPr/>
          <a:lstStyle/>
          <a:p>
            <a:fld id="{3740A6EA-1FE5-4D3F-9697-BA6862E51BFC}" type="slidenum">
              <a:rPr lang="en-US" smtClean="0"/>
              <a:t>‹#›</a:t>
            </a:fld>
            <a:endParaRPr lang="en-US"/>
          </a:p>
        </p:txBody>
      </p:sp>
    </p:spTree>
    <p:extLst>
      <p:ext uri="{BB962C8B-B14F-4D97-AF65-F5344CB8AC3E}">
        <p14:creationId xmlns:p14="http://schemas.microsoft.com/office/powerpoint/2010/main" val="41384589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A70618-7974-4EFD-BBBB-9E115CBF3BE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AD72F21-E11E-4283-A3C2-E2222F78AA9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0AFE518-01DB-4874-963B-948EDF505674}"/>
              </a:ext>
            </a:extLst>
          </p:cNvPr>
          <p:cNvSpPr>
            <a:spLocks noGrp="1"/>
          </p:cNvSpPr>
          <p:nvPr>
            <p:ph type="dt" sz="half" idx="10"/>
          </p:nvPr>
        </p:nvSpPr>
        <p:spPr/>
        <p:txBody>
          <a:bodyPr/>
          <a:lstStyle/>
          <a:p>
            <a:fld id="{FAEF5063-BD07-4B9A-B9CD-D4FF67D2C431}" type="datetimeFigureOut">
              <a:rPr lang="en-US" smtClean="0"/>
              <a:t>07-Feb-20</a:t>
            </a:fld>
            <a:endParaRPr lang="en-US"/>
          </a:p>
        </p:txBody>
      </p:sp>
      <p:sp>
        <p:nvSpPr>
          <p:cNvPr id="5" name="Footer Placeholder 4">
            <a:extLst>
              <a:ext uri="{FF2B5EF4-FFF2-40B4-BE49-F238E27FC236}">
                <a16:creationId xmlns:a16="http://schemas.microsoft.com/office/drawing/2014/main" id="{9F6258AD-00D2-419F-94B6-CADF2DCC4A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CCAC02-88A6-4487-82D9-08766A2206C2}"/>
              </a:ext>
            </a:extLst>
          </p:cNvPr>
          <p:cNvSpPr>
            <a:spLocks noGrp="1"/>
          </p:cNvSpPr>
          <p:nvPr>
            <p:ph type="sldNum" sz="quarter" idx="12"/>
          </p:nvPr>
        </p:nvSpPr>
        <p:spPr/>
        <p:txBody>
          <a:bodyPr/>
          <a:lstStyle/>
          <a:p>
            <a:fld id="{3740A6EA-1FE5-4D3F-9697-BA6862E51BFC}" type="slidenum">
              <a:rPr lang="en-US" smtClean="0"/>
              <a:t>‹#›</a:t>
            </a:fld>
            <a:endParaRPr lang="en-US"/>
          </a:p>
        </p:txBody>
      </p:sp>
    </p:spTree>
    <p:extLst>
      <p:ext uri="{BB962C8B-B14F-4D97-AF65-F5344CB8AC3E}">
        <p14:creationId xmlns:p14="http://schemas.microsoft.com/office/powerpoint/2010/main" val="14112444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80AC74-E15B-4B99-921A-DAD8B8D202C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29C5F04-3136-42FE-A317-D827AC586B7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B9FD901-9F4F-4AE9-9FDC-695941DD3F62}"/>
              </a:ext>
            </a:extLst>
          </p:cNvPr>
          <p:cNvSpPr>
            <a:spLocks noGrp="1"/>
          </p:cNvSpPr>
          <p:nvPr>
            <p:ph type="dt" sz="half" idx="10"/>
          </p:nvPr>
        </p:nvSpPr>
        <p:spPr/>
        <p:txBody>
          <a:bodyPr/>
          <a:lstStyle/>
          <a:p>
            <a:fld id="{FAEF5063-BD07-4B9A-B9CD-D4FF67D2C431}" type="datetimeFigureOut">
              <a:rPr lang="en-US" smtClean="0"/>
              <a:t>07-Feb-20</a:t>
            </a:fld>
            <a:endParaRPr lang="en-US"/>
          </a:p>
        </p:txBody>
      </p:sp>
      <p:sp>
        <p:nvSpPr>
          <p:cNvPr id="5" name="Footer Placeholder 4">
            <a:extLst>
              <a:ext uri="{FF2B5EF4-FFF2-40B4-BE49-F238E27FC236}">
                <a16:creationId xmlns:a16="http://schemas.microsoft.com/office/drawing/2014/main" id="{F02FAE8F-C5EE-48A4-990F-4CD2D36D21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46C5E4-F0F0-42FD-A114-BB24E970CE86}"/>
              </a:ext>
            </a:extLst>
          </p:cNvPr>
          <p:cNvSpPr>
            <a:spLocks noGrp="1"/>
          </p:cNvSpPr>
          <p:nvPr>
            <p:ph type="sldNum" sz="quarter" idx="12"/>
          </p:nvPr>
        </p:nvSpPr>
        <p:spPr/>
        <p:txBody>
          <a:bodyPr/>
          <a:lstStyle/>
          <a:p>
            <a:fld id="{3740A6EA-1FE5-4D3F-9697-BA6862E51BFC}" type="slidenum">
              <a:rPr lang="en-US" smtClean="0"/>
              <a:t>‹#›</a:t>
            </a:fld>
            <a:endParaRPr lang="en-US"/>
          </a:p>
        </p:txBody>
      </p:sp>
    </p:spTree>
    <p:extLst>
      <p:ext uri="{BB962C8B-B14F-4D97-AF65-F5344CB8AC3E}">
        <p14:creationId xmlns:p14="http://schemas.microsoft.com/office/powerpoint/2010/main" val="41372609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B5885-427D-45C7-A512-CC38670B135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9DFE701-7737-4B49-BD61-ED95396F2B0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7342496-7131-45C2-B632-927B83355A4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E3D6E3F-F598-4A69-B32A-0D51AC7FD6EA}"/>
              </a:ext>
            </a:extLst>
          </p:cNvPr>
          <p:cNvSpPr>
            <a:spLocks noGrp="1"/>
          </p:cNvSpPr>
          <p:nvPr>
            <p:ph type="dt" sz="half" idx="10"/>
          </p:nvPr>
        </p:nvSpPr>
        <p:spPr/>
        <p:txBody>
          <a:bodyPr/>
          <a:lstStyle/>
          <a:p>
            <a:fld id="{FAEF5063-BD07-4B9A-B9CD-D4FF67D2C431}" type="datetimeFigureOut">
              <a:rPr lang="en-US" smtClean="0"/>
              <a:t>07-Feb-20</a:t>
            </a:fld>
            <a:endParaRPr lang="en-US"/>
          </a:p>
        </p:txBody>
      </p:sp>
      <p:sp>
        <p:nvSpPr>
          <p:cNvPr id="6" name="Footer Placeholder 5">
            <a:extLst>
              <a:ext uri="{FF2B5EF4-FFF2-40B4-BE49-F238E27FC236}">
                <a16:creationId xmlns:a16="http://schemas.microsoft.com/office/drawing/2014/main" id="{0832D217-A656-4110-84E4-2E24F8B40F5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96892E6-323D-4ACC-A07F-531D198B4FCD}"/>
              </a:ext>
            </a:extLst>
          </p:cNvPr>
          <p:cNvSpPr>
            <a:spLocks noGrp="1"/>
          </p:cNvSpPr>
          <p:nvPr>
            <p:ph type="sldNum" sz="quarter" idx="12"/>
          </p:nvPr>
        </p:nvSpPr>
        <p:spPr/>
        <p:txBody>
          <a:bodyPr/>
          <a:lstStyle/>
          <a:p>
            <a:fld id="{3740A6EA-1FE5-4D3F-9697-BA6862E51BFC}" type="slidenum">
              <a:rPr lang="en-US" smtClean="0"/>
              <a:t>‹#›</a:t>
            </a:fld>
            <a:endParaRPr lang="en-US"/>
          </a:p>
        </p:txBody>
      </p:sp>
    </p:spTree>
    <p:extLst>
      <p:ext uri="{BB962C8B-B14F-4D97-AF65-F5344CB8AC3E}">
        <p14:creationId xmlns:p14="http://schemas.microsoft.com/office/powerpoint/2010/main" val="18379153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8F9FA-1E15-4DFD-BD73-AD82349B12E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B77CE41-0458-45AE-B510-69FB01B51FF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E4CB421-8068-4EC7-90BE-77AA617A6BC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B8AC34D-B38C-4AB0-8211-2F6E6B2DDA2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98A08F5-143E-487B-A3B0-F3D134C0295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FA1D35E-4D4B-4782-8824-373666CECA33}"/>
              </a:ext>
            </a:extLst>
          </p:cNvPr>
          <p:cNvSpPr>
            <a:spLocks noGrp="1"/>
          </p:cNvSpPr>
          <p:nvPr>
            <p:ph type="dt" sz="half" idx="10"/>
          </p:nvPr>
        </p:nvSpPr>
        <p:spPr/>
        <p:txBody>
          <a:bodyPr/>
          <a:lstStyle/>
          <a:p>
            <a:fld id="{FAEF5063-BD07-4B9A-B9CD-D4FF67D2C431}" type="datetimeFigureOut">
              <a:rPr lang="en-US" smtClean="0"/>
              <a:t>07-Feb-20</a:t>
            </a:fld>
            <a:endParaRPr lang="en-US"/>
          </a:p>
        </p:txBody>
      </p:sp>
      <p:sp>
        <p:nvSpPr>
          <p:cNvPr id="8" name="Footer Placeholder 7">
            <a:extLst>
              <a:ext uri="{FF2B5EF4-FFF2-40B4-BE49-F238E27FC236}">
                <a16:creationId xmlns:a16="http://schemas.microsoft.com/office/drawing/2014/main" id="{62FB59A2-40A6-40AB-891E-3B5BDCC44BA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1E3B64C-DB3E-4348-817F-31313FB9A7A0}"/>
              </a:ext>
            </a:extLst>
          </p:cNvPr>
          <p:cNvSpPr>
            <a:spLocks noGrp="1"/>
          </p:cNvSpPr>
          <p:nvPr>
            <p:ph type="sldNum" sz="quarter" idx="12"/>
          </p:nvPr>
        </p:nvSpPr>
        <p:spPr/>
        <p:txBody>
          <a:bodyPr/>
          <a:lstStyle/>
          <a:p>
            <a:fld id="{3740A6EA-1FE5-4D3F-9697-BA6862E51BFC}" type="slidenum">
              <a:rPr lang="en-US" smtClean="0"/>
              <a:t>‹#›</a:t>
            </a:fld>
            <a:endParaRPr lang="en-US"/>
          </a:p>
        </p:txBody>
      </p:sp>
    </p:spTree>
    <p:extLst>
      <p:ext uri="{BB962C8B-B14F-4D97-AF65-F5344CB8AC3E}">
        <p14:creationId xmlns:p14="http://schemas.microsoft.com/office/powerpoint/2010/main" val="15600098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8F91B7-32F6-48A2-BDC6-E2C45D35377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86A19AC-CA36-4573-940E-550B9BF48BD9}"/>
              </a:ext>
            </a:extLst>
          </p:cNvPr>
          <p:cNvSpPr>
            <a:spLocks noGrp="1"/>
          </p:cNvSpPr>
          <p:nvPr>
            <p:ph type="dt" sz="half" idx="10"/>
          </p:nvPr>
        </p:nvSpPr>
        <p:spPr/>
        <p:txBody>
          <a:bodyPr/>
          <a:lstStyle/>
          <a:p>
            <a:fld id="{FAEF5063-BD07-4B9A-B9CD-D4FF67D2C431}" type="datetimeFigureOut">
              <a:rPr lang="en-US" smtClean="0"/>
              <a:t>07-Feb-20</a:t>
            </a:fld>
            <a:endParaRPr lang="en-US"/>
          </a:p>
        </p:txBody>
      </p:sp>
      <p:sp>
        <p:nvSpPr>
          <p:cNvPr id="4" name="Footer Placeholder 3">
            <a:extLst>
              <a:ext uri="{FF2B5EF4-FFF2-40B4-BE49-F238E27FC236}">
                <a16:creationId xmlns:a16="http://schemas.microsoft.com/office/drawing/2014/main" id="{1BBBB889-78B1-478C-8C9B-13986EDB4C1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9206123-0882-4427-82B3-2466BCB2BD78}"/>
              </a:ext>
            </a:extLst>
          </p:cNvPr>
          <p:cNvSpPr>
            <a:spLocks noGrp="1"/>
          </p:cNvSpPr>
          <p:nvPr>
            <p:ph type="sldNum" sz="quarter" idx="12"/>
          </p:nvPr>
        </p:nvSpPr>
        <p:spPr/>
        <p:txBody>
          <a:bodyPr/>
          <a:lstStyle/>
          <a:p>
            <a:fld id="{3740A6EA-1FE5-4D3F-9697-BA6862E51BFC}" type="slidenum">
              <a:rPr lang="en-US" smtClean="0"/>
              <a:t>‹#›</a:t>
            </a:fld>
            <a:endParaRPr lang="en-US"/>
          </a:p>
        </p:txBody>
      </p:sp>
    </p:spTree>
    <p:extLst>
      <p:ext uri="{BB962C8B-B14F-4D97-AF65-F5344CB8AC3E}">
        <p14:creationId xmlns:p14="http://schemas.microsoft.com/office/powerpoint/2010/main" val="27940928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6A3D285-1DA3-4D0F-97F3-CE56575A8CBC}"/>
              </a:ext>
            </a:extLst>
          </p:cNvPr>
          <p:cNvSpPr>
            <a:spLocks noGrp="1"/>
          </p:cNvSpPr>
          <p:nvPr>
            <p:ph type="dt" sz="half" idx="10"/>
          </p:nvPr>
        </p:nvSpPr>
        <p:spPr/>
        <p:txBody>
          <a:bodyPr/>
          <a:lstStyle/>
          <a:p>
            <a:fld id="{FAEF5063-BD07-4B9A-B9CD-D4FF67D2C431}" type="datetimeFigureOut">
              <a:rPr lang="en-US" smtClean="0"/>
              <a:t>07-Feb-20</a:t>
            </a:fld>
            <a:endParaRPr lang="en-US"/>
          </a:p>
        </p:txBody>
      </p:sp>
      <p:sp>
        <p:nvSpPr>
          <p:cNvPr id="3" name="Footer Placeholder 2">
            <a:extLst>
              <a:ext uri="{FF2B5EF4-FFF2-40B4-BE49-F238E27FC236}">
                <a16:creationId xmlns:a16="http://schemas.microsoft.com/office/drawing/2014/main" id="{BB7D87D8-F4AF-4623-8E81-CDACD3C54C8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E7AA6DA-FFFF-42EE-AC49-692FF24E823A}"/>
              </a:ext>
            </a:extLst>
          </p:cNvPr>
          <p:cNvSpPr>
            <a:spLocks noGrp="1"/>
          </p:cNvSpPr>
          <p:nvPr>
            <p:ph type="sldNum" sz="quarter" idx="12"/>
          </p:nvPr>
        </p:nvSpPr>
        <p:spPr/>
        <p:txBody>
          <a:bodyPr/>
          <a:lstStyle/>
          <a:p>
            <a:fld id="{3740A6EA-1FE5-4D3F-9697-BA6862E51BFC}" type="slidenum">
              <a:rPr lang="en-US" smtClean="0"/>
              <a:t>‹#›</a:t>
            </a:fld>
            <a:endParaRPr lang="en-US"/>
          </a:p>
        </p:txBody>
      </p:sp>
    </p:spTree>
    <p:extLst>
      <p:ext uri="{BB962C8B-B14F-4D97-AF65-F5344CB8AC3E}">
        <p14:creationId xmlns:p14="http://schemas.microsoft.com/office/powerpoint/2010/main" val="25255390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40B8E-4CAA-4CA2-A424-9CB2BAE22A4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45ACA55-5D4C-4B4E-8BCE-EC75EF5EE52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164C5A2-4FD0-45C0-8F12-F9D2261F46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F9395BB-E79B-40A1-8117-917A9578F789}"/>
              </a:ext>
            </a:extLst>
          </p:cNvPr>
          <p:cNvSpPr>
            <a:spLocks noGrp="1"/>
          </p:cNvSpPr>
          <p:nvPr>
            <p:ph type="dt" sz="half" idx="10"/>
          </p:nvPr>
        </p:nvSpPr>
        <p:spPr/>
        <p:txBody>
          <a:bodyPr/>
          <a:lstStyle/>
          <a:p>
            <a:fld id="{FAEF5063-BD07-4B9A-B9CD-D4FF67D2C431}" type="datetimeFigureOut">
              <a:rPr lang="en-US" smtClean="0"/>
              <a:t>07-Feb-20</a:t>
            </a:fld>
            <a:endParaRPr lang="en-US"/>
          </a:p>
        </p:txBody>
      </p:sp>
      <p:sp>
        <p:nvSpPr>
          <p:cNvPr id="6" name="Footer Placeholder 5">
            <a:extLst>
              <a:ext uri="{FF2B5EF4-FFF2-40B4-BE49-F238E27FC236}">
                <a16:creationId xmlns:a16="http://schemas.microsoft.com/office/drawing/2014/main" id="{796806F6-23C7-4A8C-8CE2-F1D33E64A52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67B8664-97BE-4D9B-BD84-744862BC2EC4}"/>
              </a:ext>
            </a:extLst>
          </p:cNvPr>
          <p:cNvSpPr>
            <a:spLocks noGrp="1"/>
          </p:cNvSpPr>
          <p:nvPr>
            <p:ph type="sldNum" sz="quarter" idx="12"/>
          </p:nvPr>
        </p:nvSpPr>
        <p:spPr/>
        <p:txBody>
          <a:bodyPr/>
          <a:lstStyle/>
          <a:p>
            <a:fld id="{3740A6EA-1FE5-4D3F-9697-BA6862E51BFC}" type="slidenum">
              <a:rPr lang="en-US" smtClean="0"/>
              <a:t>‹#›</a:t>
            </a:fld>
            <a:endParaRPr lang="en-US"/>
          </a:p>
        </p:txBody>
      </p:sp>
    </p:spTree>
    <p:extLst>
      <p:ext uri="{BB962C8B-B14F-4D97-AF65-F5344CB8AC3E}">
        <p14:creationId xmlns:p14="http://schemas.microsoft.com/office/powerpoint/2010/main" val="36773509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D0D2D-F2F6-4695-BB92-FCAC9A0DD72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AE32C35-A869-4839-8566-4E0F5A3F771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98D0649-6645-4232-918A-42ED13BFB1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6A926B7-23D4-451B-8A5A-1CC86715C80D}"/>
              </a:ext>
            </a:extLst>
          </p:cNvPr>
          <p:cNvSpPr>
            <a:spLocks noGrp="1"/>
          </p:cNvSpPr>
          <p:nvPr>
            <p:ph type="dt" sz="half" idx="10"/>
          </p:nvPr>
        </p:nvSpPr>
        <p:spPr/>
        <p:txBody>
          <a:bodyPr/>
          <a:lstStyle/>
          <a:p>
            <a:fld id="{FAEF5063-BD07-4B9A-B9CD-D4FF67D2C431}" type="datetimeFigureOut">
              <a:rPr lang="en-US" smtClean="0"/>
              <a:t>07-Feb-20</a:t>
            </a:fld>
            <a:endParaRPr lang="en-US"/>
          </a:p>
        </p:txBody>
      </p:sp>
      <p:sp>
        <p:nvSpPr>
          <p:cNvPr id="6" name="Footer Placeholder 5">
            <a:extLst>
              <a:ext uri="{FF2B5EF4-FFF2-40B4-BE49-F238E27FC236}">
                <a16:creationId xmlns:a16="http://schemas.microsoft.com/office/drawing/2014/main" id="{7D6A0462-E895-443E-BB2A-59EAC4F97AD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9F21BCA-B6E4-4C1D-A104-FD83FFC7DEB4}"/>
              </a:ext>
            </a:extLst>
          </p:cNvPr>
          <p:cNvSpPr>
            <a:spLocks noGrp="1"/>
          </p:cNvSpPr>
          <p:nvPr>
            <p:ph type="sldNum" sz="quarter" idx="12"/>
          </p:nvPr>
        </p:nvSpPr>
        <p:spPr/>
        <p:txBody>
          <a:bodyPr/>
          <a:lstStyle/>
          <a:p>
            <a:fld id="{3740A6EA-1FE5-4D3F-9697-BA6862E51BFC}" type="slidenum">
              <a:rPr lang="en-US" smtClean="0"/>
              <a:t>‹#›</a:t>
            </a:fld>
            <a:endParaRPr lang="en-US"/>
          </a:p>
        </p:txBody>
      </p:sp>
    </p:spTree>
    <p:extLst>
      <p:ext uri="{BB962C8B-B14F-4D97-AF65-F5344CB8AC3E}">
        <p14:creationId xmlns:p14="http://schemas.microsoft.com/office/powerpoint/2010/main" val="13530979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4F44E61-C5FD-4C80-ADB7-EF7189F86DF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00FB2C6-331C-4586-B143-2B660DE1A7F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3942B6-8597-4C5A-AFF6-E866D9FB3C1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EF5063-BD07-4B9A-B9CD-D4FF67D2C431}" type="datetimeFigureOut">
              <a:rPr lang="en-US" smtClean="0"/>
              <a:t>07-Feb-20</a:t>
            </a:fld>
            <a:endParaRPr lang="en-US"/>
          </a:p>
        </p:txBody>
      </p:sp>
      <p:sp>
        <p:nvSpPr>
          <p:cNvPr id="5" name="Footer Placeholder 4">
            <a:extLst>
              <a:ext uri="{FF2B5EF4-FFF2-40B4-BE49-F238E27FC236}">
                <a16:creationId xmlns:a16="http://schemas.microsoft.com/office/drawing/2014/main" id="{BE9AA56D-6957-4B2A-94E8-DFD6E1F8D85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DB435DC-8471-45D0-840C-01795ACD732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40A6EA-1FE5-4D3F-9697-BA6862E51BFC}" type="slidenum">
              <a:rPr lang="en-US" smtClean="0"/>
              <a:t>‹#›</a:t>
            </a:fld>
            <a:endParaRPr lang="en-US"/>
          </a:p>
        </p:txBody>
      </p:sp>
    </p:spTree>
    <p:extLst>
      <p:ext uri="{BB962C8B-B14F-4D97-AF65-F5344CB8AC3E}">
        <p14:creationId xmlns:p14="http://schemas.microsoft.com/office/powerpoint/2010/main" val="5102271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160FA-C17C-4FDE-B3B3-4882DD172DA6}"/>
              </a:ext>
            </a:extLst>
          </p:cNvPr>
          <p:cNvSpPr>
            <a:spLocks noGrp="1"/>
          </p:cNvSpPr>
          <p:nvPr>
            <p:ph type="title"/>
          </p:nvPr>
        </p:nvSpPr>
        <p:spPr/>
        <p:txBody>
          <a:bodyPr/>
          <a:lstStyle/>
          <a:p>
            <a:endParaRPr lang="en-US"/>
          </a:p>
        </p:txBody>
      </p:sp>
      <p:pic>
        <p:nvPicPr>
          <p:cNvPr id="11" name="Content Placeholder 10">
            <a:extLst>
              <a:ext uri="{FF2B5EF4-FFF2-40B4-BE49-F238E27FC236}">
                <a16:creationId xmlns:a16="http://schemas.microsoft.com/office/drawing/2014/main" id="{3D4EDDEE-F860-4119-BD64-CD652ACFDB3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532" y="-363984"/>
            <a:ext cx="12192000" cy="1276528"/>
          </a:xfrm>
        </p:spPr>
      </p:pic>
      <p:pic>
        <p:nvPicPr>
          <p:cNvPr id="13" name="Picture 12">
            <a:extLst>
              <a:ext uri="{FF2B5EF4-FFF2-40B4-BE49-F238E27FC236}">
                <a16:creationId xmlns:a16="http://schemas.microsoft.com/office/drawing/2014/main" id="{30B9D8A9-DE16-4DFA-8567-CFAB1D7DFB7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4732" y="912544"/>
            <a:ext cx="10515600" cy="3609039"/>
          </a:xfrm>
          <a:prstGeom prst="rect">
            <a:avLst/>
          </a:prstGeom>
        </p:spPr>
      </p:pic>
      <p:pic>
        <p:nvPicPr>
          <p:cNvPr id="15" name="Picture 14">
            <a:extLst>
              <a:ext uri="{FF2B5EF4-FFF2-40B4-BE49-F238E27FC236}">
                <a16:creationId xmlns:a16="http://schemas.microsoft.com/office/drawing/2014/main" id="{38D5A92F-A526-43B4-A7E7-80F4752B891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84411" y="4427835"/>
            <a:ext cx="7741329" cy="2545575"/>
          </a:xfrm>
          <a:prstGeom prst="rect">
            <a:avLst/>
          </a:prstGeom>
        </p:spPr>
      </p:pic>
    </p:spTree>
    <p:extLst>
      <p:ext uri="{BB962C8B-B14F-4D97-AF65-F5344CB8AC3E}">
        <p14:creationId xmlns:p14="http://schemas.microsoft.com/office/powerpoint/2010/main" val="5528488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EF27B5-4BE1-4428-B493-6B8EC3E8558C}"/>
              </a:ext>
            </a:extLst>
          </p:cNvPr>
          <p:cNvSpPr>
            <a:spLocks noGrp="1"/>
          </p:cNvSpPr>
          <p:nvPr>
            <p:ph type="title"/>
          </p:nvPr>
        </p:nvSpPr>
        <p:spPr/>
        <p:txBody>
          <a:bodyPr>
            <a:normAutofit/>
          </a:bodyPr>
          <a:lstStyle/>
          <a:p>
            <a:r>
              <a:rPr lang="en-US" sz="3200" b="1" dirty="0">
                <a:latin typeface="Arial" panose="020B0604020202020204" pitchFamily="34" charset="0"/>
                <a:cs typeface="Arial" panose="020B0604020202020204" pitchFamily="34" charset="0"/>
              </a:rPr>
              <a:t>   </a:t>
            </a:r>
            <a:r>
              <a:rPr lang="en-US" sz="3200" b="1" dirty="0">
                <a:solidFill>
                  <a:srgbClr val="00B050"/>
                </a:solidFill>
                <a:latin typeface="Arial" panose="020B0604020202020204" pitchFamily="34" charset="0"/>
                <a:cs typeface="Arial" panose="020B0604020202020204" pitchFamily="34" charset="0"/>
              </a:rPr>
              <a:t>9. </a:t>
            </a:r>
            <a:r>
              <a:rPr lang="en-US" sz="3200" b="1" dirty="0">
                <a:solidFill>
                  <a:srgbClr val="FF0000"/>
                </a:solidFill>
                <a:latin typeface="Arial" panose="020B0604020202020204" pitchFamily="34" charset="0"/>
                <a:cs typeface="Arial" panose="020B0604020202020204" pitchFamily="34" charset="0"/>
              </a:rPr>
              <a:t>Most interesting/challenging part of our project</a:t>
            </a:r>
          </a:p>
        </p:txBody>
      </p:sp>
      <p:sp>
        <p:nvSpPr>
          <p:cNvPr id="3" name="Content Placeholder 2">
            <a:extLst>
              <a:ext uri="{FF2B5EF4-FFF2-40B4-BE49-F238E27FC236}">
                <a16:creationId xmlns:a16="http://schemas.microsoft.com/office/drawing/2014/main" id="{0CBDCEEF-7754-4118-B896-6D6E1A864A15}"/>
              </a:ext>
            </a:extLst>
          </p:cNvPr>
          <p:cNvSpPr>
            <a:spLocks noGrp="1"/>
          </p:cNvSpPr>
          <p:nvPr>
            <p:ph idx="1"/>
          </p:nvPr>
        </p:nvSpPr>
        <p:spPr/>
        <p:txBody>
          <a:bodyPr/>
          <a:lstStyle/>
          <a:p>
            <a:endParaRPr lang="en-US" dirty="0"/>
          </a:p>
        </p:txBody>
      </p:sp>
      <p:sp>
        <p:nvSpPr>
          <p:cNvPr id="4" name="Rectangle 3">
            <a:extLst>
              <a:ext uri="{FF2B5EF4-FFF2-40B4-BE49-F238E27FC236}">
                <a16:creationId xmlns:a16="http://schemas.microsoft.com/office/drawing/2014/main" id="{82CBD28F-5E65-4E49-BA14-4E71ADE09E96}"/>
              </a:ext>
            </a:extLst>
          </p:cNvPr>
          <p:cNvSpPr/>
          <p:nvPr/>
        </p:nvSpPr>
        <p:spPr>
          <a:xfrm>
            <a:off x="838200" y="1464816"/>
            <a:ext cx="10515600" cy="132556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4000" b="1" dirty="0">
                <a:solidFill>
                  <a:srgbClr val="00B050"/>
                </a:solidFill>
                <a:latin typeface="Arial Black" panose="020B0A04020102020204" pitchFamily="34" charset="0"/>
              </a:rPr>
              <a:t>Our project has a interesting part</a:t>
            </a:r>
          </a:p>
        </p:txBody>
      </p:sp>
      <p:sp>
        <p:nvSpPr>
          <p:cNvPr id="5" name="Arrow: Down 4">
            <a:extLst>
              <a:ext uri="{FF2B5EF4-FFF2-40B4-BE49-F238E27FC236}">
                <a16:creationId xmlns:a16="http://schemas.microsoft.com/office/drawing/2014/main" id="{F4ED8113-ABC9-4FFA-B9DA-F010718DFA3B}"/>
              </a:ext>
            </a:extLst>
          </p:cNvPr>
          <p:cNvSpPr/>
          <p:nvPr/>
        </p:nvSpPr>
        <p:spPr>
          <a:xfrm>
            <a:off x="5479001" y="2790379"/>
            <a:ext cx="1233996" cy="1018141"/>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38069EB6-D1D3-4E5E-82F1-463B986085AD}"/>
              </a:ext>
            </a:extLst>
          </p:cNvPr>
          <p:cNvSpPr/>
          <p:nvPr/>
        </p:nvSpPr>
        <p:spPr>
          <a:xfrm>
            <a:off x="1979720" y="3808520"/>
            <a:ext cx="8407153" cy="195308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000" dirty="0">
                <a:solidFill>
                  <a:srgbClr val="7030A0"/>
                </a:solidFill>
                <a:latin typeface="Arial" panose="020B0604020202020204" pitchFamily="34" charset="0"/>
                <a:cs typeface="Arial" panose="020B0604020202020204" pitchFamily="34" charset="0"/>
              </a:rPr>
              <a:t>That is </a:t>
            </a:r>
            <a:r>
              <a:rPr lang="en-US" sz="2000" dirty="0">
                <a:solidFill>
                  <a:schemeClr val="tx1"/>
                </a:solidFill>
                <a:latin typeface="Arial" panose="020B0604020202020204" pitchFamily="34" charset="0"/>
                <a:cs typeface="Arial" panose="020B0604020202020204" pitchFamily="34" charset="0"/>
              </a:rPr>
              <a:t>- Our car will change the lane when it will see any object in-front of it and after crossing the object it will back to its own lane and move on.</a:t>
            </a:r>
          </a:p>
        </p:txBody>
      </p:sp>
    </p:spTree>
    <p:extLst>
      <p:ext uri="{BB962C8B-B14F-4D97-AF65-F5344CB8AC3E}">
        <p14:creationId xmlns:p14="http://schemas.microsoft.com/office/powerpoint/2010/main" val="40562206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D96BF-9058-431E-AD04-B9B88AA1C41E}"/>
              </a:ext>
            </a:extLst>
          </p:cNvPr>
          <p:cNvSpPr>
            <a:spLocks noGrp="1"/>
          </p:cNvSpPr>
          <p:nvPr>
            <p:ph type="title"/>
          </p:nvPr>
        </p:nvSpPr>
        <p:spPr>
          <a:xfrm>
            <a:off x="953610" y="63286"/>
            <a:ext cx="10515600" cy="726828"/>
          </a:xfrm>
        </p:spPr>
        <p:txBody>
          <a:bodyPr/>
          <a:lstStyle/>
          <a:p>
            <a:r>
              <a:rPr lang="en-US" b="1" dirty="0">
                <a:solidFill>
                  <a:srgbClr val="FF0000"/>
                </a:solidFill>
                <a:latin typeface="Arial" panose="020B0604020202020204" pitchFamily="34" charset="0"/>
                <a:cs typeface="Arial" panose="020B0604020202020204" pitchFamily="34" charset="0"/>
              </a:rPr>
              <a:t>        </a:t>
            </a:r>
            <a:r>
              <a:rPr lang="en-US" b="1" u="sng" dirty="0">
                <a:solidFill>
                  <a:srgbClr val="00B050"/>
                </a:solidFill>
                <a:latin typeface="Arial" panose="020B0604020202020204" pitchFamily="34" charset="0"/>
                <a:cs typeface="Arial" panose="020B0604020202020204" pitchFamily="34" charset="0"/>
              </a:rPr>
              <a:t>1. </a:t>
            </a:r>
            <a:r>
              <a:rPr lang="en-US" b="1" u="sng" dirty="0">
                <a:solidFill>
                  <a:srgbClr val="FF0000"/>
                </a:solidFill>
                <a:latin typeface="Arial" panose="020B0604020202020204" pitchFamily="34" charset="0"/>
                <a:cs typeface="Arial" panose="020B0604020202020204" pitchFamily="34" charset="0"/>
              </a:rPr>
              <a:t>Our Project Goal/Problem</a:t>
            </a:r>
          </a:p>
        </p:txBody>
      </p:sp>
      <p:sp>
        <p:nvSpPr>
          <p:cNvPr id="3" name="Content Placeholder 2">
            <a:extLst>
              <a:ext uri="{FF2B5EF4-FFF2-40B4-BE49-F238E27FC236}">
                <a16:creationId xmlns:a16="http://schemas.microsoft.com/office/drawing/2014/main" id="{9942E431-11B1-47EE-AD96-A420CDE0E95D}"/>
              </a:ext>
            </a:extLst>
          </p:cNvPr>
          <p:cNvSpPr>
            <a:spLocks noGrp="1"/>
          </p:cNvSpPr>
          <p:nvPr>
            <p:ph idx="1"/>
          </p:nvPr>
        </p:nvSpPr>
        <p:spPr>
          <a:xfrm>
            <a:off x="0" y="884590"/>
            <a:ext cx="12192000" cy="5973410"/>
          </a:xfrm>
        </p:spPr>
        <p:txBody>
          <a:bodyPr>
            <a:normAutofit/>
          </a:bodyPr>
          <a:lstStyle/>
          <a:p>
            <a:pPr marL="0" indent="0" algn="just">
              <a:buNone/>
            </a:pPr>
            <a:r>
              <a:rPr lang="en-US" sz="1800" dirty="0">
                <a:solidFill>
                  <a:srgbClr val="00B050"/>
                </a:solidFill>
                <a:latin typeface="Arial" panose="020B0604020202020204" pitchFamily="34" charset="0"/>
                <a:cs typeface="Arial" panose="020B0604020202020204" pitchFamily="34" charset="0"/>
              </a:rPr>
              <a:t>Our goal/problem for this project is to build a self driving car which will be able to function without human driver and run into roads by reading traffic </a:t>
            </a:r>
            <a:r>
              <a:rPr lang="en-US" sz="1800" dirty="0" err="1">
                <a:solidFill>
                  <a:srgbClr val="00B050"/>
                </a:solidFill>
                <a:latin typeface="Arial" panose="020B0604020202020204" pitchFamily="34" charset="0"/>
                <a:cs typeface="Arial" panose="020B0604020202020204" pitchFamily="34" charset="0"/>
              </a:rPr>
              <a:t>lights,road</a:t>
            </a:r>
            <a:r>
              <a:rPr lang="en-US" sz="1800" dirty="0">
                <a:solidFill>
                  <a:srgbClr val="00B050"/>
                </a:solidFill>
                <a:latin typeface="Arial" panose="020B0604020202020204" pitchFamily="34" charset="0"/>
                <a:cs typeface="Arial" panose="020B0604020202020204" pitchFamily="34" charset="0"/>
              </a:rPr>
              <a:t> signs ,detecting lane and other vehicles and pedestrians/objects.</a:t>
            </a:r>
            <a:endParaRPr lang="en-US" sz="1800" dirty="0">
              <a:latin typeface="Arial" panose="020B0604020202020204" pitchFamily="34" charset="0"/>
              <a:cs typeface="Arial" panose="020B0604020202020204" pitchFamily="34" charset="0"/>
            </a:endParaRPr>
          </a:p>
          <a:p>
            <a:pPr marL="0" indent="0">
              <a:buNone/>
            </a:pPr>
            <a:r>
              <a:rPr lang="en-US" b="1" dirty="0">
                <a:solidFill>
                  <a:srgbClr val="FF0000"/>
                </a:solidFill>
                <a:latin typeface="Arial" panose="020B0604020202020204" pitchFamily="34" charset="0"/>
                <a:cs typeface="Arial" panose="020B0604020202020204" pitchFamily="34" charset="0"/>
              </a:rPr>
              <a:t>This Project concept can be used:</a:t>
            </a:r>
            <a:endParaRPr lang="en-US" b="1" dirty="0">
              <a:latin typeface="Arial" panose="020B0604020202020204" pitchFamily="34" charset="0"/>
              <a:cs typeface="Arial" panose="020B0604020202020204" pitchFamily="34" charset="0"/>
            </a:endParaRPr>
          </a:p>
          <a:p>
            <a:pPr marL="0" indent="0">
              <a:buNone/>
            </a:pPr>
            <a:r>
              <a:rPr lang="en-US" sz="1800" dirty="0">
                <a:latin typeface="Arial" panose="020B0604020202020204" pitchFamily="34" charset="0"/>
                <a:cs typeface="Arial" panose="020B0604020202020204" pitchFamily="34" charset="0"/>
              </a:rPr>
              <a:t>1. Product transportation</a:t>
            </a:r>
          </a:p>
          <a:p>
            <a:pPr marL="0" indent="0">
              <a:buNone/>
            </a:pPr>
            <a:r>
              <a:rPr lang="en-US" sz="1800" dirty="0">
                <a:latin typeface="Arial" panose="020B0604020202020204" pitchFamily="34" charset="0"/>
                <a:cs typeface="Arial" panose="020B0604020202020204" pitchFamily="34" charset="0"/>
              </a:rPr>
              <a:t>2. Old people who are not capable of drive</a:t>
            </a:r>
          </a:p>
          <a:p>
            <a:pPr marL="0" indent="0">
              <a:buNone/>
            </a:pPr>
            <a:r>
              <a:rPr lang="en-US" sz="1800" dirty="0">
                <a:latin typeface="Arial" panose="020B0604020202020204" pitchFamily="34" charset="0"/>
                <a:cs typeface="Arial" panose="020B0604020202020204" pitchFamily="34" charset="0"/>
              </a:rPr>
              <a:t>3. This concept also can be used for making wheelchair, that will</a:t>
            </a:r>
          </a:p>
          <a:p>
            <a:pPr marL="0" indent="0">
              <a:buNone/>
            </a:pPr>
            <a:r>
              <a:rPr lang="en-US" sz="1800" dirty="0">
                <a:latin typeface="Arial" panose="020B0604020202020204" pitchFamily="34" charset="0"/>
                <a:cs typeface="Arial" panose="020B0604020202020204" pitchFamily="34" charset="0"/>
              </a:rPr>
              <a:t>     help the patients and many more……….</a:t>
            </a:r>
          </a:p>
          <a:p>
            <a:pPr marL="0" indent="0">
              <a:buNone/>
            </a:pPr>
            <a:r>
              <a:rPr lang="en-US" sz="2400" b="1" u="sng" dirty="0">
                <a:solidFill>
                  <a:srgbClr val="FF0000"/>
                </a:solidFill>
                <a:latin typeface="Arial" panose="020B0604020202020204" pitchFamily="34" charset="0"/>
                <a:cs typeface="Arial" panose="020B0604020202020204" pitchFamily="34" charset="0"/>
              </a:rPr>
              <a:t>Problem Faced :</a:t>
            </a:r>
          </a:p>
          <a:p>
            <a:r>
              <a:rPr lang="en-US" sz="2000" dirty="0">
                <a:latin typeface="Arial" panose="020B0604020202020204" pitchFamily="34" charset="0"/>
                <a:cs typeface="Arial" panose="020B0604020202020204" pitchFamily="34" charset="0"/>
              </a:rPr>
              <a:t>We faced problems while giving proper connection between Arduino uno and L298h drive and the power supply.</a:t>
            </a:r>
          </a:p>
          <a:p>
            <a:r>
              <a:rPr lang="en-US" sz="2000" dirty="0">
                <a:latin typeface="Arial" panose="020B0604020202020204" pitchFamily="34" charset="0"/>
                <a:cs typeface="Arial" panose="020B0604020202020204" pitchFamily="34" charset="0"/>
              </a:rPr>
              <a:t>As the connection between pins of Arduino uno and drive L298h is very significant as it activates the dc motors and the orientations of the wheels. The speed of the wheels were very slow.</a:t>
            </a:r>
          </a:p>
          <a:p>
            <a:r>
              <a:rPr lang="en-US" sz="2000" dirty="0">
                <a:latin typeface="Arial" panose="020B0604020202020204" pitchFamily="34" charset="0"/>
                <a:cs typeface="Arial" panose="020B0604020202020204" pitchFamily="34" charset="0"/>
              </a:rPr>
              <a:t>Some of our components were faulty so we needed to find out and replace those components</a:t>
            </a:r>
            <a:endParaRPr lang="en-US" sz="2000" u="sng"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644990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60F45-D82F-4060-9CD0-FC6E99A72096}"/>
              </a:ext>
            </a:extLst>
          </p:cNvPr>
          <p:cNvSpPr>
            <a:spLocks noGrp="1"/>
          </p:cNvSpPr>
          <p:nvPr>
            <p:ph type="title"/>
          </p:nvPr>
        </p:nvSpPr>
        <p:spPr>
          <a:xfrm>
            <a:off x="1077897" y="0"/>
            <a:ext cx="10515600" cy="802921"/>
          </a:xfrm>
        </p:spPr>
        <p:txBody>
          <a:bodyPr>
            <a:normAutofit/>
          </a:bodyPr>
          <a:lstStyle/>
          <a:p>
            <a:r>
              <a:rPr lang="en-US" sz="4000" b="1" dirty="0">
                <a:solidFill>
                  <a:srgbClr val="FF0000"/>
                </a:solidFill>
                <a:latin typeface="Arial" panose="020B0604020202020204" pitchFamily="34" charset="0"/>
                <a:cs typeface="Arial" panose="020B0604020202020204" pitchFamily="34" charset="0"/>
              </a:rPr>
              <a:t>        </a:t>
            </a:r>
            <a:r>
              <a:rPr lang="en-US" sz="4000" b="1" u="sng" dirty="0">
                <a:solidFill>
                  <a:srgbClr val="00B050"/>
                </a:solidFill>
                <a:latin typeface="Arial" panose="020B0604020202020204" pitchFamily="34" charset="0"/>
                <a:cs typeface="Arial" panose="020B0604020202020204" pitchFamily="34" charset="0"/>
              </a:rPr>
              <a:t>2. </a:t>
            </a:r>
            <a:r>
              <a:rPr lang="en-US" sz="4000" b="1" u="sng" dirty="0">
                <a:solidFill>
                  <a:srgbClr val="FF0000"/>
                </a:solidFill>
                <a:latin typeface="Arial" panose="020B0604020202020204" pitchFamily="34" charset="0"/>
                <a:cs typeface="Arial" panose="020B0604020202020204" pitchFamily="34" charset="0"/>
              </a:rPr>
              <a:t>Project progress Percentage</a:t>
            </a:r>
          </a:p>
        </p:txBody>
      </p:sp>
      <p:pic>
        <p:nvPicPr>
          <p:cNvPr id="6" name="Content Placeholder 5">
            <a:extLst>
              <a:ext uri="{FF2B5EF4-FFF2-40B4-BE49-F238E27FC236}">
                <a16:creationId xmlns:a16="http://schemas.microsoft.com/office/drawing/2014/main" id="{B98259B5-43D0-4F2F-84EB-BD513AF7911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2846557"/>
            <a:ext cx="12192000" cy="4011443"/>
          </a:xfrm>
        </p:spPr>
      </p:pic>
      <p:sp>
        <p:nvSpPr>
          <p:cNvPr id="4" name="Rectangle 3">
            <a:extLst>
              <a:ext uri="{FF2B5EF4-FFF2-40B4-BE49-F238E27FC236}">
                <a16:creationId xmlns:a16="http://schemas.microsoft.com/office/drawing/2014/main" id="{F4E8F855-B333-4E72-91D0-A5129C1DC90B}"/>
              </a:ext>
            </a:extLst>
          </p:cNvPr>
          <p:cNvSpPr/>
          <p:nvPr/>
        </p:nvSpPr>
        <p:spPr>
          <a:xfrm>
            <a:off x="-1" y="804693"/>
            <a:ext cx="12192001" cy="204186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4000" dirty="0">
                <a:solidFill>
                  <a:srgbClr val="00B050"/>
                </a:solidFill>
                <a:latin typeface="Arial" panose="020B0604020202020204" pitchFamily="34" charset="0"/>
                <a:cs typeface="Arial" panose="020B0604020202020204" pitchFamily="34" charset="0"/>
              </a:rPr>
              <a:t>We have done 40-45% of the total project</a:t>
            </a:r>
          </a:p>
        </p:txBody>
      </p:sp>
    </p:spTree>
    <p:extLst>
      <p:ext uri="{BB962C8B-B14F-4D97-AF65-F5344CB8AC3E}">
        <p14:creationId xmlns:p14="http://schemas.microsoft.com/office/powerpoint/2010/main" val="11878521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4719E-42A6-445C-A6F8-9E78EC2F259F}"/>
              </a:ext>
            </a:extLst>
          </p:cNvPr>
          <p:cNvSpPr>
            <a:spLocks noGrp="1"/>
          </p:cNvSpPr>
          <p:nvPr>
            <p:ph type="title"/>
          </p:nvPr>
        </p:nvSpPr>
        <p:spPr/>
        <p:txBody>
          <a:bodyPr>
            <a:normAutofit/>
          </a:bodyPr>
          <a:lstStyle/>
          <a:p>
            <a:r>
              <a:rPr lang="en-US" sz="3200" b="1" dirty="0">
                <a:solidFill>
                  <a:srgbClr val="00B050"/>
                </a:solidFill>
                <a:latin typeface="Arial" panose="020B0604020202020204" pitchFamily="34" charset="0"/>
                <a:cs typeface="Arial" panose="020B0604020202020204" pitchFamily="34" charset="0"/>
              </a:rPr>
              <a:t>3. </a:t>
            </a:r>
            <a:r>
              <a:rPr lang="en-US" sz="3200" b="1" dirty="0">
                <a:solidFill>
                  <a:srgbClr val="FF0000"/>
                </a:solidFill>
                <a:latin typeface="Arial" panose="020B0604020202020204" pitchFamily="34" charset="0"/>
                <a:cs typeface="Arial" panose="020B0604020202020204" pitchFamily="34" charset="0"/>
              </a:rPr>
              <a:t>We have implemented some features within the term  break. </a:t>
            </a:r>
            <a:r>
              <a:rPr lang="en-US" sz="3200" b="1" dirty="0">
                <a:solidFill>
                  <a:srgbClr val="002060"/>
                </a:solidFill>
                <a:latin typeface="Arial" panose="020B0604020202020204" pitchFamily="34" charset="0"/>
                <a:cs typeface="Arial" panose="020B0604020202020204" pitchFamily="34" charset="0"/>
              </a:rPr>
              <a:t>These features are --</a:t>
            </a:r>
          </a:p>
        </p:txBody>
      </p:sp>
      <p:sp>
        <p:nvSpPr>
          <p:cNvPr id="3" name="Content Placeholder 2">
            <a:extLst>
              <a:ext uri="{FF2B5EF4-FFF2-40B4-BE49-F238E27FC236}">
                <a16:creationId xmlns:a16="http://schemas.microsoft.com/office/drawing/2014/main" id="{8D5B7733-2FB3-4377-B0FB-409262759ABE}"/>
              </a:ext>
            </a:extLst>
          </p:cNvPr>
          <p:cNvSpPr>
            <a:spLocks noGrp="1"/>
          </p:cNvSpPr>
          <p:nvPr>
            <p:ph idx="1"/>
          </p:nvPr>
        </p:nvSpPr>
        <p:spPr/>
        <p:txBody>
          <a:bodyPr/>
          <a:lstStyle/>
          <a:p>
            <a:pPr marL="0" indent="0">
              <a:buNone/>
            </a:pPr>
            <a:endParaRPr lang="en-US" dirty="0"/>
          </a:p>
        </p:txBody>
      </p:sp>
      <p:sp>
        <p:nvSpPr>
          <p:cNvPr id="4" name="Rectangle 3">
            <a:extLst>
              <a:ext uri="{FF2B5EF4-FFF2-40B4-BE49-F238E27FC236}">
                <a16:creationId xmlns:a16="http://schemas.microsoft.com/office/drawing/2014/main" id="{00FE09BA-2BFC-4B65-88F5-1062487CE4AC}"/>
              </a:ext>
            </a:extLst>
          </p:cNvPr>
          <p:cNvSpPr/>
          <p:nvPr/>
        </p:nvSpPr>
        <p:spPr>
          <a:xfrm>
            <a:off x="1681579" y="1825625"/>
            <a:ext cx="8820704" cy="94749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000" b="1" dirty="0">
                <a:solidFill>
                  <a:srgbClr val="00B050"/>
                </a:solidFill>
                <a:latin typeface="Arial" panose="020B0604020202020204" pitchFamily="34" charset="0"/>
                <a:cs typeface="Arial" panose="020B0604020202020204" pitchFamily="34" charset="0"/>
              </a:rPr>
              <a:t>We have  built the Complete Physical Car</a:t>
            </a:r>
          </a:p>
        </p:txBody>
      </p:sp>
      <p:sp>
        <p:nvSpPr>
          <p:cNvPr id="5" name="Rectangle 4">
            <a:extLst>
              <a:ext uri="{FF2B5EF4-FFF2-40B4-BE49-F238E27FC236}">
                <a16:creationId xmlns:a16="http://schemas.microsoft.com/office/drawing/2014/main" id="{E73F5C10-C047-4D77-B08C-8F528619EE21}"/>
              </a:ext>
            </a:extLst>
          </p:cNvPr>
          <p:cNvSpPr/>
          <p:nvPr/>
        </p:nvSpPr>
        <p:spPr>
          <a:xfrm>
            <a:off x="1681578" y="2880804"/>
            <a:ext cx="8820703" cy="79455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000" b="1" dirty="0">
                <a:solidFill>
                  <a:srgbClr val="00B050"/>
                </a:solidFill>
                <a:latin typeface="Arial" panose="020B0604020202020204" pitchFamily="34" charset="0"/>
                <a:cs typeface="Arial" panose="020B0604020202020204" pitchFamily="34" charset="0"/>
              </a:rPr>
              <a:t>We have made the complete physical road</a:t>
            </a:r>
          </a:p>
        </p:txBody>
      </p:sp>
      <p:sp>
        <p:nvSpPr>
          <p:cNvPr id="6" name="Rectangle 5">
            <a:extLst>
              <a:ext uri="{FF2B5EF4-FFF2-40B4-BE49-F238E27FC236}">
                <a16:creationId xmlns:a16="http://schemas.microsoft.com/office/drawing/2014/main" id="{D7118C09-50E9-4B81-B774-6140CF199E03}"/>
              </a:ext>
            </a:extLst>
          </p:cNvPr>
          <p:cNvSpPr/>
          <p:nvPr/>
        </p:nvSpPr>
        <p:spPr>
          <a:xfrm>
            <a:off x="1681579" y="3783036"/>
            <a:ext cx="8820702" cy="9392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000" b="1" dirty="0">
                <a:solidFill>
                  <a:srgbClr val="00B050"/>
                </a:solidFill>
                <a:latin typeface="Arial" panose="020B0604020202020204" pitchFamily="34" charset="0"/>
                <a:cs typeface="Arial" panose="020B0604020202020204" pitchFamily="34" charset="0"/>
              </a:rPr>
              <a:t>Our car can detect traffic lights and perform the exact task</a:t>
            </a:r>
          </a:p>
        </p:txBody>
      </p:sp>
      <p:sp>
        <p:nvSpPr>
          <p:cNvPr id="8" name="Rectangle 7">
            <a:extLst>
              <a:ext uri="{FF2B5EF4-FFF2-40B4-BE49-F238E27FC236}">
                <a16:creationId xmlns:a16="http://schemas.microsoft.com/office/drawing/2014/main" id="{4568E4C5-97C7-46E6-81B2-390A5B18171B}"/>
              </a:ext>
            </a:extLst>
          </p:cNvPr>
          <p:cNvSpPr/>
          <p:nvPr/>
        </p:nvSpPr>
        <p:spPr>
          <a:xfrm>
            <a:off x="1681578" y="4857173"/>
            <a:ext cx="8820701" cy="108318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000" b="1" dirty="0">
                <a:solidFill>
                  <a:srgbClr val="00B050"/>
                </a:solidFill>
                <a:latin typeface="Arial" panose="020B0604020202020204" pitchFamily="34" charset="0"/>
                <a:cs typeface="Arial" panose="020B0604020202020204" pitchFamily="34" charset="0"/>
              </a:rPr>
              <a:t>Our car  able to  maintain the road lane </a:t>
            </a:r>
          </a:p>
        </p:txBody>
      </p:sp>
      <p:sp>
        <p:nvSpPr>
          <p:cNvPr id="9" name="Arrow: Down 8">
            <a:extLst>
              <a:ext uri="{FF2B5EF4-FFF2-40B4-BE49-F238E27FC236}">
                <a16:creationId xmlns:a16="http://schemas.microsoft.com/office/drawing/2014/main" id="{3A8B1FDF-6ED4-4963-BBCF-5383681A18FA}"/>
              </a:ext>
            </a:extLst>
          </p:cNvPr>
          <p:cNvSpPr/>
          <p:nvPr/>
        </p:nvSpPr>
        <p:spPr>
          <a:xfrm>
            <a:off x="429825" y="1825625"/>
            <a:ext cx="1562470" cy="5004593"/>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487943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8D96D4-1E5C-4CA1-A91C-AAC82A1D1097}"/>
              </a:ext>
            </a:extLst>
          </p:cNvPr>
          <p:cNvSpPr>
            <a:spLocks noGrp="1"/>
          </p:cNvSpPr>
          <p:nvPr>
            <p:ph type="title"/>
          </p:nvPr>
        </p:nvSpPr>
        <p:spPr>
          <a:xfrm>
            <a:off x="-1" y="365125"/>
            <a:ext cx="12192001" cy="1325563"/>
          </a:xfrm>
        </p:spPr>
        <p:txBody>
          <a:bodyPr>
            <a:normAutofit/>
          </a:bodyPr>
          <a:lstStyle/>
          <a:p>
            <a:r>
              <a:rPr lang="en-US" sz="4000" dirty="0">
                <a:solidFill>
                  <a:srgbClr val="00B050"/>
                </a:solidFill>
                <a:latin typeface="Arial" panose="020B0604020202020204" pitchFamily="34" charset="0"/>
                <a:cs typeface="Arial" panose="020B0604020202020204" pitchFamily="34" charset="0"/>
              </a:rPr>
              <a:t>                      </a:t>
            </a:r>
            <a:r>
              <a:rPr lang="en-US" sz="4000" u="sng" dirty="0">
                <a:solidFill>
                  <a:srgbClr val="00B050"/>
                </a:solidFill>
                <a:latin typeface="Arial" panose="020B0604020202020204" pitchFamily="34" charset="0"/>
                <a:cs typeface="Arial" panose="020B0604020202020204" pitchFamily="34" charset="0"/>
              </a:rPr>
              <a:t>4. </a:t>
            </a:r>
            <a:r>
              <a:rPr lang="en-US" sz="4000" u="sng" dirty="0">
                <a:solidFill>
                  <a:srgbClr val="FF0000"/>
                </a:solidFill>
                <a:latin typeface="Arial" panose="020B0604020202020204" pitchFamily="34" charset="0"/>
                <a:cs typeface="Arial" panose="020B0604020202020204" pitchFamily="34" charset="0"/>
              </a:rPr>
              <a:t>Our Next Two Month Plan</a:t>
            </a:r>
            <a:br>
              <a:rPr lang="en-US" sz="4000" u="sng" dirty="0">
                <a:solidFill>
                  <a:srgbClr val="FF0000"/>
                </a:solidFill>
                <a:latin typeface="Arial" panose="020B0604020202020204" pitchFamily="34" charset="0"/>
                <a:cs typeface="Arial" panose="020B0604020202020204" pitchFamily="34" charset="0"/>
              </a:rPr>
            </a:br>
            <a:r>
              <a:rPr lang="en-US" sz="1800" dirty="0">
                <a:solidFill>
                  <a:srgbClr val="002060"/>
                </a:solidFill>
                <a:latin typeface="Arial" panose="020B0604020202020204" pitchFamily="34" charset="0"/>
                <a:cs typeface="Arial" panose="020B0604020202020204" pitchFamily="34" charset="0"/>
              </a:rPr>
              <a:t>We have done some features that are mentioned earlier slides, but some features did not implement yet. These are ---</a:t>
            </a:r>
          </a:p>
        </p:txBody>
      </p:sp>
      <p:graphicFrame>
        <p:nvGraphicFramePr>
          <p:cNvPr id="4" name="Table 4">
            <a:extLst>
              <a:ext uri="{FF2B5EF4-FFF2-40B4-BE49-F238E27FC236}">
                <a16:creationId xmlns:a16="http://schemas.microsoft.com/office/drawing/2014/main" id="{5C89C5DF-BC57-4AD0-99F2-B7E79FF740D8}"/>
              </a:ext>
            </a:extLst>
          </p:cNvPr>
          <p:cNvGraphicFramePr>
            <a:graphicFrameLocks noGrp="1"/>
          </p:cNvGraphicFramePr>
          <p:nvPr>
            <p:ph idx="1"/>
            <p:extLst>
              <p:ext uri="{D42A27DB-BD31-4B8C-83A1-F6EECF244321}">
                <p14:modId xmlns:p14="http://schemas.microsoft.com/office/powerpoint/2010/main" val="2359429742"/>
              </p:ext>
            </p:extLst>
          </p:nvPr>
        </p:nvGraphicFramePr>
        <p:xfrm>
          <a:off x="0" y="1690688"/>
          <a:ext cx="12192000" cy="5167313"/>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1386219983"/>
                    </a:ext>
                  </a:extLst>
                </a:gridCol>
                <a:gridCol w="4064000">
                  <a:extLst>
                    <a:ext uri="{9D8B030D-6E8A-4147-A177-3AD203B41FA5}">
                      <a16:colId xmlns:a16="http://schemas.microsoft.com/office/drawing/2014/main" val="1532314775"/>
                    </a:ext>
                  </a:extLst>
                </a:gridCol>
                <a:gridCol w="4064000">
                  <a:extLst>
                    <a:ext uri="{9D8B030D-6E8A-4147-A177-3AD203B41FA5}">
                      <a16:colId xmlns:a16="http://schemas.microsoft.com/office/drawing/2014/main" val="3298434167"/>
                    </a:ext>
                  </a:extLst>
                </a:gridCol>
              </a:tblGrid>
              <a:tr h="534455">
                <a:tc>
                  <a:txBody>
                    <a:bodyPr/>
                    <a:lstStyle/>
                    <a:p>
                      <a:r>
                        <a:rPr lang="en-US" dirty="0"/>
                        <a:t>Date</a:t>
                      </a:r>
                    </a:p>
                  </a:txBody>
                  <a:tcPr/>
                </a:tc>
                <a:tc>
                  <a:txBody>
                    <a:bodyPr/>
                    <a:lstStyle/>
                    <a:p>
                      <a:r>
                        <a:rPr lang="en-US" dirty="0"/>
                        <a:t>Task</a:t>
                      </a:r>
                    </a:p>
                  </a:txBody>
                  <a:tcPr/>
                </a:tc>
                <a:tc>
                  <a:txBody>
                    <a:bodyPr/>
                    <a:lstStyle/>
                    <a:p>
                      <a:r>
                        <a:rPr lang="en-US" dirty="0"/>
                        <a:t> Description</a:t>
                      </a:r>
                    </a:p>
                  </a:txBody>
                  <a:tcPr/>
                </a:tc>
                <a:extLst>
                  <a:ext uri="{0D108BD9-81ED-4DB2-BD59-A6C34878D82A}">
                    <a16:rowId xmlns:a16="http://schemas.microsoft.com/office/drawing/2014/main" val="116190135"/>
                  </a:ext>
                </a:extLst>
              </a:tr>
              <a:tr h="980286">
                <a:tc>
                  <a:txBody>
                    <a:bodyPr/>
                    <a:lstStyle/>
                    <a:p>
                      <a:r>
                        <a:rPr lang="en-US" dirty="0"/>
                        <a:t>10</a:t>
                      </a:r>
                      <a:r>
                        <a:rPr lang="en-US" baseline="30000" dirty="0"/>
                        <a:t>th</a:t>
                      </a:r>
                      <a:r>
                        <a:rPr lang="en-US" dirty="0"/>
                        <a:t> Feb-18</a:t>
                      </a:r>
                      <a:r>
                        <a:rPr lang="en-US" baseline="30000" dirty="0"/>
                        <a:t>th</a:t>
                      </a:r>
                      <a:r>
                        <a:rPr lang="en-US" dirty="0"/>
                        <a:t> Feb</a:t>
                      </a:r>
                    </a:p>
                  </a:txBody>
                  <a:tcPr/>
                </a:tc>
                <a:tc>
                  <a:txBody>
                    <a:bodyPr/>
                    <a:lstStyle/>
                    <a:p>
                      <a:r>
                        <a:rPr lang="en-US" dirty="0"/>
                        <a:t>It will detect Road Breaker and perform the exact task</a:t>
                      </a:r>
                    </a:p>
                  </a:txBody>
                  <a:tcPr/>
                </a:tc>
                <a:tc>
                  <a:txBody>
                    <a:bodyPr/>
                    <a:lstStyle/>
                    <a:p>
                      <a:r>
                        <a:rPr lang="en-US" dirty="0"/>
                        <a:t>1.  Collect road breaker data( images)</a:t>
                      </a:r>
                    </a:p>
                    <a:p>
                      <a:r>
                        <a:rPr lang="en-US" dirty="0"/>
                        <a:t>2. We will train with these data</a:t>
                      </a:r>
                    </a:p>
                  </a:txBody>
                  <a:tcPr/>
                </a:tc>
                <a:extLst>
                  <a:ext uri="{0D108BD9-81ED-4DB2-BD59-A6C34878D82A}">
                    <a16:rowId xmlns:a16="http://schemas.microsoft.com/office/drawing/2014/main" val="2053145289"/>
                  </a:ext>
                </a:extLst>
              </a:tr>
              <a:tr h="980286">
                <a:tc>
                  <a:txBody>
                    <a:bodyPr/>
                    <a:lstStyle/>
                    <a:p>
                      <a:r>
                        <a:rPr lang="en-US" dirty="0"/>
                        <a:t>19</a:t>
                      </a:r>
                      <a:r>
                        <a:rPr lang="en-US" baseline="30000" dirty="0"/>
                        <a:t>th</a:t>
                      </a:r>
                      <a:r>
                        <a:rPr lang="en-US" dirty="0"/>
                        <a:t> -29</a:t>
                      </a:r>
                      <a:r>
                        <a:rPr lang="en-US" baseline="30000" dirty="0"/>
                        <a:t>th</a:t>
                      </a:r>
                      <a:r>
                        <a:rPr lang="en-US" dirty="0"/>
                        <a:t> Feb</a:t>
                      </a:r>
                    </a:p>
                  </a:txBody>
                  <a:tcPr/>
                </a:tc>
                <a:tc>
                  <a:txBody>
                    <a:bodyPr/>
                    <a:lstStyle/>
                    <a:p>
                      <a:r>
                        <a:rPr lang="en-US" dirty="0"/>
                        <a:t>It will detect object and change Road Lane if any need</a:t>
                      </a:r>
                    </a:p>
                  </a:txBody>
                  <a:tcPr/>
                </a:tc>
                <a:tc>
                  <a:txBody>
                    <a:bodyPr/>
                    <a:lstStyle/>
                    <a:p>
                      <a:r>
                        <a:rPr lang="en-US" dirty="0"/>
                        <a:t>1 Object data train and  we will apply deep learning method</a:t>
                      </a:r>
                    </a:p>
                  </a:txBody>
                  <a:tcPr/>
                </a:tc>
                <a:extLst>
                  <a:ext uri="{0D108BD9-81ED-4DB2-BD59-A6C34878D82A}">
                    <a16:rowId xmlns:a16="http://schemas.microsoft.com/office/drawing/2014/main" val="1360474967"/>
                  </a:ext>
                </a:extLst>
              </a:tr>
              <a:tr h="980286">
                <a:tc>
                  <a:txBody>
                    <a:bodyPr/>
                    <a:lstStyle/>
                    <a:p>
                      <a:r>
                        <a:rPr lang="en-US" dirty="0"/>
                        <a:t>1</a:t>
                      </a:r>
                      <a:r>
                        <a:rPr lang="en-US" baseline="30000" dirty="0"/>
                        <a:t>st</a:t>
                      </a:r>
                      <a:r>
                        <a:rPr lang="en-US" dirty="0"/>
                        <a:t> March -24</a:t>
                      </a:r>
                      <a:r>
                        <a:rPr lang="en-US" baseline="30000" dirty="0"/>
                        <a:t>th</a:t>
                      </a:r>
                      <a:r>
                        <a:rPr lang="en-US" dirty="0"/>
                        <a:t> March</a:t>
                      </a:r>
                    </a:p>
                  </a:txBody>
                  <a:tcPr/>
                </a:tc>
                <a:tc>
                  <a:txBody>
                    <a:bodyPr/>
                    <a:lstStyle/>
                    <a:p>
                      <a:r>
                        <a:rPr lang="en-US" dirty="0"/>
                        <a:t>Report Writing + Poster Design</a:t>
                      </a:r>
                    </a:p>
                  </a:txBody>
                  <a:tcPr/>
                </a:tc>
                <a:tc>
                  <a:txBody>
                    <a:bodyPr/>
                    <a:lstStyle/>
                    <a:p>
                      <a:r>
                        <a:rPr lang="en-US" dirty="0"/>
                        <a:t> </a:t>
                      </a:r>
                    </a:p>
                    <a:p>
                      <a:r>
                        <a:rPr lang="en-US" dirty="0"/>
                        <a:t>[will be completed ]</a:t>
                      </a:r>
                    </a:p>
                  </a:txBody>
                  <a:tcPr/>
                </a:tc>
                <a:extLst>
                  <a:ext uri="{0D108BD9-81ED-4DB2-BD59-A6C34878D82A}">
                    <a16:rowId xmlns:a16="http://schemas.microsoft.com/office/drawing/2014/main" val="3822857790"/>
                  </a:ext>
                </a:extLst>
              </a:tr>
              <a:tr h="1692000">
                <a:tc>
                  <a:txBody>
                    <a:bodyPr/>
                    <a:lstStyle/>
                    <a:p>
                      <a:r>
                        <a:rPr lang="en-US" dirty="0"/>
                        <a:t>25</a:t>
                      </a:r>
                      <a:r>
                        <a:rPr lang="en-US" baseline="30000" dirty="0"/>
                        <a:t>th</a:t>
                      </a:r>
                      <a:r>
                        <a:rPr lang="en-US" dirty="0"/>
                        <a:t> March -4</a:t>
                      </a:r>
                      <a:r>
                        <a:rPr lang="en-US" baseline="30000" dirty="0"/>
                        <a:t>th</a:t>
                      </a:r>
                      <a:r>
                        <a:rPr lang="en-US" dirty="0"/>
                        <a:t>  April</a:t>
                      </a:r>
                    </a:p>
                  </a:txBody>
                  <a:tcPr/>
                </a:tc>
                <a:tc>
                  <a:txBody>
                    <a:bodyPr/>
                    <a:lstStyle/>
                    <a:p>
                      <a:r>
                        <a:rPr lang="en-US" dirty="0"/>
                        <a:t>Final project Test and Bug fixed </a:t>
                      </a:r>
                    </a:p>
                    <a:p>
                      <a:r>
                        <a:rPr lang="en-US" dirty="0"/>
                        <a:t>Preparing for project Show-Case</a:t>
                      </a:r>
                    </a:p>
                  </a:txBody>
                  <a:tcPr/>
                </a:tc>
                <a:tc>
                  <a:txBody>
                    <a:bodyPr/>
                    <a:lstStyle/>
                    <a:p>
                      <a:endParaRPr lang="en-US" dirty="0"/>
                    </a:p>
                  </a:txBody>
                  <a:tcPr/>
                </a:tc>
                <a:extLst>
                  <a:ext uri="{0D108BD9-81ED-4DB2-BD59-A6C34878D82A}">
                    <a16:rowId xmlns:a16="http://schemas.microsoft.com/office/drawing/2014/main" val="3698533017"/>
                  </a:ext>
                </a:extLst>
              </a:tr>
            </a:tbl>
          </a:graphicData>
        </a:graphic>
      </p:graphicFrame>
    </p:spTree>
    <p:extLst>
      <p:ext uri="{BB962C8B-B14F-4D97-AF65-F5344CB8AC3E}">
        <p14:creationId xmlns:p14="http://schemas.microsoft.com/office/powerpoint/2010/main" val="1508188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6D911-00F5-4F4D-AD27-04C9245DFCD0}"/>
              </a:ext>
            </a:extLst>
          </p:cNvPr>
          <p:cNvSpPr>
            <a:spLocks noGrp="1"/>
          </p:cNvSpPr>
          <p:nvPr>
            <p:ph type="title"/>
          </p:nvPr>
        </p:nvSpPr>
        <p:spPr>
          <a:xfrm>
            <a:off x="838200" y="97654"/>
            <a:ext cx="10515600" cy="630570"/>
          </a:xfrm>
        </p:spPr>
        <p:txBody>
          <a:bodyPr>
            <a:normAutofit fontScale="90000"/>
          </a:bodyPr>
          <a:lstStyle/>
          <a:p>
            <a:r>
              <a:rPr lang="en-US" sz="4000" b="1" dirty="0">
                <a:solidFill>
                  <a:srgbClr val="00B050"/>
                </a:solidFill>
                <a:latin typeface="Arial" panose="020B0604020202020204" pitchFamily="34" charset="0"/>
                <a:cs typeface="Arial" panose="020B0604020202020204" pitchFamily="34" charset="0"/>
              </a:rPr>
              <a:t>               </a:t>
            </a:r>
            <a:r>
              <a:rPr lang="en-US" sz="4000" b="1" u="sng" dirty="0">
                <a:solidFill>
                  <a:srgbClr val="00B050"/>
                </a:solidFill>
                <a:latin typeface="Arial" panose="020B0604020202020204" pitchFamily="34" charset="0"/>
                <a:cs typeface="Arial" panose="020B0604020202020204" pitchFamily="34" charset="0"/>
              </a:rPr>
              <a:t>5. </a:t>
            </a:r>
            <a:r>
              <a:rPr lang="en-US" sz="4000" b="1" u="sng" dirty="0">
                <a:solidFill>
                  <a:srgbClr val="FF0000"/>
                </a:solidFill>
                <a:latin typeface="Arial" panose="020B0604020202020204" pitchFamily="34" charset="0"/>
                <a:cs typeface="Arial" panose="020B0604020202020204" pitchFamily="34" charset="0"/>
              </a:rPr>
              <a:t>Our Report Writing Plan</a:t>
            </a:r>
          </a:p>
        </p:txBody>
      </p:sp>
      <p:sp>
        <p:nvSpPr>
          <p:cNvPr id="3" name="Content Placeholder 2">
            <a:extLst>
              <a:ext uri="{FF2B5EF4-FFF2-40B4-BE49-F238E27FC236}">
                <a16:creationId xmlns:a16="http://schemas.microsoft.com/office/drawing/2014/main" id="{9955D287-B5FE-4DB7-B652-E5EDC58CD7AB}"/>
              </a:ext>
            </a:extLst>
          </p:cNvPr>
          <p:cNvSpPr>
            <a:spLocks noGrp="1"/>
          </p:cNvSpPr>
          <p:nvPr>
            <p:ph idx="1"/>
          </p:nvPr>
        </p:nvSpPr>
        <p:spPr>
          <a:xfrm>
            <a:off x="838200" y="743049"/>
            <a:ext cx="10515600" cy="4351338"/>
          </a:xfrm>
        </p:spPr>
        <p:txBody>
          <a:bodyPr>
            <a:normAutofit/>
          </a:bodyPr>
          <a:lstStyle/>
          <a:p>
            <a:r>
              <a:rPr lang="en-US" sz="1800" dirty="0">
                <a:solidFill>
                  <a:srgbClr val="00B050"/>
                </a:solidFill>
                <a:latin typeface="Arial" panose="020B0604020202020204" pitchFamily="34" charset="0"/>
                <a:cs typeface="Arial" panose="020B0604020202020204" pitchFamily="34" charset="0"/>
              </a:rPr>
              <a:t>Reports generally involve presenting -</a:t>
            </a:r>
          </a:p>
          <a:p>
            <a:r>
              <a:rPr lang="en-US" sz="1800" dirty="0">
                <a:solidFill>
                  <a:srgbClr val="7030A0"/>
                </a:solidFill>
                <a:latin typeface="Arial" panose="020B0604020202020204" pitchFamily="34" charset="0"/>
                <a:cs typeface="Arial" panose="020B0604020202020204" pitchFamily="34" charset="0"/>
              </a:rPr>
              <a:t>                    1. The investigation </a:t>
            </a:r>
          </a:p>
          <a:p>
            <a:r>
              <a:rPr lang="en-US" sz="1800" dirty="0">
                <a:solidFill>
                  <a:srgbClr val="7030A0"/>
                </a:solidFill>
                <a:latin typeface="Arial" panose="020B0604020202020204" pitchFamily="34" charset="0"/>
                <a:cs typeface="Arial" panose="020B0604020202020204" pitchFamily="34" charset="0"/>
              </a:rPr>
              <a:t>                    2. Analysis of information or an issue,</a:t>
            </a:r>
          </a:p>
          <a:p>
            <a:r>
              <a:rPr lang="en-US" sz="1800" dirty="0">
                <a:solidFill>
                  <a:srgbClr val="7030A0"/>
                </a:solidFill>
                <a:latin typeface="Arial" panose="020B0604020202020204" pitchFamily="34" charset="0"/>
                <a:cs typeface="Arial" panose="020B0604020202020204" pitchFamily="34" charset="0"/>
              </a:rPr>
              <a:t>                    3. Recommending actions and making proposals.</a:t>
            </a:r>
          </a:p>
          <a:p>
            <a:pPr marL="0" indent="0">
              <a:buNone/>
            </a:pPr>
            <a:r>
              <a:rPr lang="en-US" b="1" dirty="0">
                <a:solidFill>
                  <a:srgbClr val="C00000"/>
                </a:solidFill>
                <a:latin typeface="Arial" panose="020B0604020202020204" pitchFamily="34" charset="0"/>
                <a:cs typeface="Arial" panose="020B0604020202020204" pitchFamily="34" charset="0"/>
              </a:rPr>
              <a:t>       </a:t>
            </a:r>
            <a:r>
              <a:rPr lang="en-US" b="1" dirty="0">
                <a:solidFill>
                  <a:srgbClr val="C00000"/>
                </a:solidFill>
                <a:highlight>
                  <a:srgbClr val="C0C0C0"/>
                </a:highlight>
                <a:latin typeface="Arial" panose="020B0604020202020204" pitchFamily="34" charset="0"/>
                <a:cs typeface="Arial" panose="020B0604020202020204" pitchFamily="34" charset="0"/>
              </a:rPr>
              <a:t>How we will prepare our report ,steps are given below-</a:t>
            </a:r>
          </a:p>
          <a:p>
            <a:pPr marL="0" indent="0">
              <a:buNone/>
            </a:pPr>
            <a:endParaRPr lang="en-US" sz="1800" dirty="0">
              <a:solidFill>
                <a:srgbClr val="002060"/>
              </a:solidFill>
              <a:latin typeface="Arial" panose="020B0604020202020204" pitchFamily="34" charset="0"/>
              <a:cs typeface="Arial" panose="020B0604020202020204" pitchFamily="34" charset="0"/>
            </a:endParaRPr>
          </a:p>
        </p:txBody>
      </p:sp>
      <p:sp>
        <p:nvSpPr>
          <p:cNvPr id="4" name="Rectangle 3">
            <a:extLst>
              <a:ext uri="{FF2B5EF4-FFF2-40B4-BE49-F238E27FC236}">
                <a16:creationId xmlns:a16="http://schemas.microsoft.com/office/drawing/2014/main" id="{6A469E45-EB43-4ED4-8142-507C691C7B62}"/>
              </a:ext>
            </a:extLst>
          </p:cNvPr>
          <p:cNvSpPr/>
          <p:nvPr/>
        </p:nvSpPr>
        <p:spPr>
          <a:xfrm>
            <a:off x="267809" y="2707691"/>
            <a:ext cx="11656381" cy="37996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a:solidFill>
                  <a:schemeClr val="tx1"/>
                </a:solidFill>
                <a:latin typeface="Arial" panose="020B0604020202020204" pitchFamily="34" charset="0"/>
                <a:cs typeface="Arial" panose="020B0604020202020204" pitchFamily="34" charset="0"/>
              </a:rPr>
              <a:t>                         </a:t>
            </a:r>
            <a:r>
              <a:rPr lang="en-US" sz="2400" b="1" dirty="0">
                <a:solidFill>
                  <a:srgbClr val="FFFF00"/>
                </a:solidFill>
                <a:latin typeface="Arial" panose="020B0604020202020204" pitchFamily="34" charset="0"/>
                <a:cs typeface="Arial" panose="020B0604020202020204" pitchFamily="34" charset="0"/>
              </a:rPr>
              <a:t>Step-1: Decide on the "Terms of reference"</a:t>
            </a:r>
          </a:p>
          <a:p>
            <a:r>
              <a:rPr lang="en-US" sz="2400" b="1" dirty="0">
                <a:solidFill>
                  <a:schemeClr val="tx1"/>
                </a:solidFill>
                <a:latin typeface="Arial" panose="020B0604020202020204" pitchFamily="34" charset="0"/>
                <a:cs typeface="Arial" panose="020B0604020202020204" pitchFamily="34" charset="0"/>
              </a:rPr>
              <a:t>                                 </a:t>
            </a:r>
            <a:r>
              <a:rPr lang="en-US" sz="2400" b="1" dirty="0">
                <a:solidFill>
                  <a:schemeClr val="accent2"/>
                </a:solidFill>
                <a:latin typeface="Arial" panose="020B0604020202020204" pitchFamily="34" charset="0"/>
                <a:cs typeface="Arial" panose="020B0604020202020204" pitchFamily="34" charset="0"/>
              </a:rPr>
              <a:t>Step-2: Decide on the procedure</a:t>
            </a:r>
          </a:p>
          <a:p>
            <a:r>
              <a:rPr lang="en-US" sz="2400" b="1" dirty="0">
                <a:solidFill>
                  <a:schemeClr val="tx1"/>
                </a:solidFill>
                <a:latin typeface="Arial" panose="020B0604020202020204" pitchFamily="34" charset="0"/>
                <a:cs typeface="Arial" panose="020B0604020202020204" pitchFamily="34" charset="0"/>
              </a:rPr>
              <a:t>                         </a:t>
            </a:r>
            <a:r>
              <a:rPr lang="en-US" sz="2400" b="1" dirty="0">
                <a:solidFill>
                  <a:srgbClr val="FFFF00"/>
                </a:solidFill>
                <a:latin typeface="Arial" panose="020B0604020202020204" pitchFamily="34" charset="0"/>
                <a:cs typeface="Arial" panose="020B0604020202020204" pitchFamily="34" charset="0"/>
              </a:rPr>
              <a:t>Step-3: Find the Information</a:t>
            </a:r>
          </a:p>
          <a:p>
            <a:r>
              <a:rPr lang="en-US" sz="2400" b="1" dirty="0">
                <a:solidFill>
                  <a:schemeClr val="tx1"/>
                </a:solidFill>
                <a:latin typeface="Arial" panose="020B0604020202020204" pitchFamily="34" charset="0"/>
                <a:cs typeface="Arial" panose="020B0604020202020204" pitchFamily="34" charset="0"/>
              </a:rPr>
              <a:t>                                 </a:t>
            </a:r>
            <a:r>
              <a:rPr lang="en-US" sz="2400" b="1" dirty="0">
                <a:solidFill>
                  <a:schemeClr val="accent2"/>
                </a:solidFill>
                <a:latin typeface="Arial" panose="020B0604020202020204" pitchFamily="34" charset="0"/>
                <a:cs typeface="Arial" panose="020B0604020202020204" pitchFamily="34" charset="0"/>
              </a:rPr>
              <a:t>Step-4: Decide on the structure</a:t>
            </a:r>
          </a:p>
          <a:p>
            <a:r>
              <a:rPr lang="en-US" sz="2400" b="1" dirty="0">
                <a:solidFill>
                  <a:schemeClr val="tx1"/>
                </a:solidFill>
                <a:latin typeface="Arial" panose="020B0604020202020204" pitchFamily="34" charset="0"/>
                <a:cs typeface="Arial" panose="020B0604020202020204" pitchFamily="34" charset="0"/>
              </a:rPr>
              <a:t>                         </a:t>
            </a:r>
            <a:r>
              <a:rPr lang="en-US" sz="2400" b="1" dirty="0">
                <a:solidFill>
                  <a:srgbClr val="FFFF00"/>
                </a:solidFill>
                <a:latin typeface="Arial" panose="020B0604020202020204" pitchFamily="34" charset="0"/>
                <a:cs typeface="Arial" panose="020B0604020202020204" pitchFamily="34" charset="0"/>
              </a:rPr>
              <a:t>Step-5: Draft the first part of our report</a:t>
            </a:r>
          </a:p>
          <a:p>
            <a:r>
              <a:rPr lang="en-US" sz="2400" b="1" dirty="0">
                <a:solidFill>
                  <a:schemeClr val="tx1"/>
                </a:solidFill>
                <a:latin typeface="Arial" panose="020B0604020202020204" pitchFamily="34" charset="0"/>
                <a:cs typeface="Arial" panose="020B0604020202020204" pitchFamily="34" charset="0"/>
              </a:rPr>
              <a:t>                                 </a:t>
            </a:r>
            <a:r>
              <a:rPr lang="en-US" sz="2400" b="1" dirty="0">
                <a:solidFill>
                  <a:schemeClr val="accent2"/>
                </a:solidFill>
                <a:latin typeface="Arial" panose="020B0604020202020204" pitchFamily="34" charset="0"/>
                <a:cs typeface="Arial" panose="020B0604020202020204" pitchFamily="34" charset="0"/>
              </a:rPr>
              <a:t>Step-6: Analyze our findings and draw conclusions</a:t>
            </a:r>
          </a:p>
          <a:p>
            <a:r>
              <a:rPr lang="en-US" sz="2400" b="1" dirty="0">
                <a:solidFill>
                  <a:schemeClr val="tx1"/>
                </a:solidFill>
                <a:latin typeface="Arial" panose="020B0604020202020204" pitchFamily="34" charset="0"/>
                <a:cs typeface="Arial" panose="020B0604020202020204" pitchFamily="34" charset="0"/>
              </a:rPr>
              <a:t>                         </a:t>
            </a:r>
            <a:r>
              <a:rPr lang="en-US" sz="2400" b="1" dirty="0">
                <a:solidFill>
                  <a:srgbClr val="FFFF00"/>
                </a:solidFill>
                <a:latin typeface="Arial" panose="020B0604020202020204" pitchFamily="34" charset="0"/>
                <a:cs typeface="Arial" panose="020B0604020202020204" pitchFamily="34" charset="0"/>
              </a:rPr>
              <a:t>Step-7: Recommendations making</a:t>
            </a:r>
          </a:p>
          <a:p>
            <a:r>
              <a:rPr lang="en-US" sz="2400" b="1" dirty="0">
                <a:solidFill>
                  <a:schemeClr val="tx1"/>
                </a:solidFill>
                <a:latin typeface="Arial" panose="020B0604020202020204" pitchFamily="34" charset="0"/>
                <a:cs typeface="Arial" panose="020B0604020202020204" pitchFamily="34" charset="0"/>
              </a:rPr>
              <a:t>                                 </a:t>
            </a:r>
            <a:r>
              <a:rPr lang="en-US" sz="2400" b="1" dirty="0">
                <a:solidFill>
                  <a:schemeClr val="accent2"/>
                </a:solidFill>
                <a:latin typeface="Arial" panose="020B0604020202020204" pitchFamily="34" charset="0"/>
                <a:cs typeface="Arial" panose="020B0604020202020204" pitchFamily="34" charset="0"/>
              </a:rPr>
              <a:t>Step-8: Draft the executive summary and table of contents</a:t>
            </a:r>
          </a:p>
          <a:p>
            <a:r>
              <a:rPr lang="en-US" sz="2400" b="1" dirty="0">
                <a:solidFill>
                  <a:schemeClr val="tx1"/>
                </a:solidFill>
                <a:latin typeface="Arial" panose="020B0604020202020204" pitchFamily="34" charset="0"/>
                <a:cs typeface="Arial" panose="020B0604020202020204" pitchFamily="34" charset="0"/>
              </a:rPr>
              <a:t>                         </a:t>
            </a:r>
            <a:r>
              <a:rPr lang="en-US" sz="2400" b="1" dirty="0">
                <a:solidFill>
                  <a:srgbClr val="FFFF00"/>
                </a:solidFill>
                <a:latin typeface="Arial" panose="020B0604020202020204" pitchFamily="34" charset="0"/>
                <a:cs typeface="Arial" panose="020B0604020202020204" pitchFamily="34" charset="0"/>
              </a:rPr>
              <a:t>Step-9: Compile a reference list</a:t>
            </a:r>
          </a:p>
          <a:p>
            <a:r>
              <a:rPr lang="en-US" sz="2400" b="1" dirty="0">
                <a:solidFill>
                  <a:schemeClr val="tx1"/>
                </a:solidFill>
                <a:latin typeface="Arial" panose="020B0604020202020204" pitchFamily="34" charset="0"/>
                <a:cs typeface="Arial" panose="020B0604020202020204" pitchFamily="34" charset="0"/>
              </a:rPr>
              <a:t>                                 </a:t>
            </a:r>
            <a:r>
              <a:rPr lang="en-US" sz="2400" b="1" dirty="0">
                <a:solidFill>
                  <a:schemeClr val="accent2"/>
                </a:solidFill>
                <a:latin typeface="Arial" panose="020B0604020202020204" pitchFamily="34" charset="0"/>
                <a:cs typeface="Arial" panose="020B0604020202020204" pitchFamily="34" charset="0"/>
              </a:rPr>
              <a:t>Step-10: Revise our draft report and submit</a:t>
            </a:r>
          </a:p>
        </p:txBody>
      </p:sp>
    </p:spTree>
    <p:extLst>
      <p:ext uri="{BB962C8B-B14F-4D97-AF65-F5344CB8AC3E}">
        <p14:creationId xmlns:p14="http://schemas.microsoft.com/office/powerpoint/2010/main" val="13068840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1A5621-A4A8-4751-AE68-8061335B204A}"/>
              </a:ext>
            </a:extLst>
          </p:cNvPr>
          <p:cNvSpPr>
            <a:spLocks noGrp="1"/>
          </p:cNvSpPr>
          <p:nvPr>
            <p:ph type="title"/>
          </p:nvPr>
        </p:nvSpPr>
        <p:spPr/>
        <p:txBody>
          <a:bodyPr>
            <a:normAutofit/>
          </a:bodyPr>
          <a:lstStyle/>
          <a:p>
            <a:r>
              <a:rPr lang="en-US" sz="4000" dirty="0">
                <a:solidFill>
                  <a:srgbClr val="00B050"/>
                </a:solidFill>
                <a:latin typeface="Arial" panose="020B0604020202020204" pitchFamily="34" charset="0"/>
                <a:cs typeface="Arial" panose="020B0604020202020204" pitchFamily="34" charset="0"/>
              </a:rPr>
              <a:t>         </a:t>
            </a:r>
            <a:r>
              <a:rPr lang="en-US" sz="4000" u="sng" dirty="0">
                <a:solidFill>
                  <a:srgbClr val="00B050"/>
                </a:solidFill>
                <a:latin typeface="Arial" panose="020B0604020202020204" pitchFamily="34" charset="0"/>
                <a:cs typeface="Arial" panose="020B0604020202020204" pitchFamily="34" charset="0"/>
              </a:rPr>
              <a:t>6. </a:t>
            </a:r>
            <a:r>
              <a:rPr lang="en-US" sz="4000" u="sng" dirty="0">
                <a:solidFill>
                  <a:srgbClr val="FF0000"/>
                </a:solidFill>
                <a:latin typeface="Arial" panose="020B0604020202020204" pitchFamily="34" charset="0"/>
                <a:cs typeface="Arial" panose="020B0604020202020204" pitchFamily="34" charset="0"/>
              </a:rPr>
              <a:t>Plan for capstone project show</a:t>
            </a:r>
          </a:p>
        </p:txBody>
      </p:sp>
      <p:sp>
        <p:nvSpPr>
          <p:cNvPr id="3" name="Content Placeholder 2">
            <a:extLst>
              <a:ext uri="{FF2B5EF4-FFF2-40B4-BE49-F238E27FC236}">
                <a16:creationId xmlns:a16="http://schemas.microsoft.com/office/drawing/2014/main" id="{1CC1D229-3697-4452-9BA6-DAFB0A782C31}"/>
              </a:ext>
            </a:extLst>
          </p:cNvPr>
          <p:cNvSpPr>
            <a:spLocks noGrp="1"/>
          </p:cNvSpPr>
          <p:nvPr>
            <p:ph idx="1"/>
          </p:nvPr>
        </p:nvSpPr>
        <p:spPr/>
        <p:txBody>
          <a:bodyPr/>
          <a:lstStyle/>
          <a:p>
            <a:pPr algn="just"/>
            <a:r>
              <a:rPr lang="en-US" sz="3200" dirty="0">
                <a:solidFill>
                  <a:srgbClr val="7030A0"/>
                </a:solidFill>
                <a:latin typeface="Arial" panose="020B0604020202020204" pitchFamily="34" charset="0"/>
                <a:cs typeface="Arial" panose="020B0604020202020204" pitchFamily="34" charset="0"/>
              </a:rPr>
              <a:t>There will be the show case of how the autonomous car runs.</a:t>
            </a:r>
          </a:p>
          <a:p>
            <a:pPr algn="just"/>
            <a:r>
              <a:rPr lang="en-US" sz="3200" dirty="0">
                <a:solidFill>
                  <a:srgbClr val="7030A0"/>
                </a:solidFill>
                <a:latin typeface="Arial" panose="020B0604020202020204" pitchFamily="34" charset="0"/>
                <a:cs typeface="Arial" panose="020B0604020202020204" pitchFamily="34" charset="0"/>
              </a:rPr>
              <a:t>The features can be shown through  laptop’s simulator.</a:t>
            </a:r>
          </a:p>
          <a:p>
            <a:pPr algn="just"/>
            <a:r>
              <a:rPr lang="en-US" sz="3200" dirty="0">
                <a:solidFill>
                  <a:srgbClr val="7030A0"/>
                </a:solidFill>
                <a:latin typeface="Arial" panose="020B0604020202020204" pitchFamily="34" charset="0"/>
                <a:cs typeface="Arial" panose="020B0604020202020204" pitchFamily="34" charset="0"/>
              </a:rPr>
              <a:t>There will be a poster based on our project topic and theme.</a:t>
            </a:r>
          </a:p>
          <a:p>
            <a:pPr algn="just"/>
            <a:r>
              <a:rPr lang="en-US" sz="3200" dirty="0">
                <a:solidFill>
                  <a:srgbClr val="7030A0"/>
                </a:solidFill>
                <a:latin typeface="Arial" panose="020B0604020202020204" pitchFamily="34" charset="0"/>
                <a:cs typeface="Arial" panose="020B0604020202020204" pitchFamily="34" charset="0"/>
              </a:rPr>
              <a:t>We will be explaining to the teachers and guests what the project concept is and its operation.</a:t>
            </a:r>
          </a:p>
          <a:p>
            <a:endParaRPr lang="en-US" dirty="0"/>
          </a:p>
        </p:txBody>
      </p:sp>
    </p:spTree>
    <p:extLst>
      <p:ext uri="{BB962C8B-B14F-4D97-AF65-F5344CB8AC3E}">
        <p14:creationId xmlns:p14="http://schemas.microsoft.com/office/powerpoint/2010/main" val="10218376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9AFA56-70DB-4C38-856E-2FAD27B38799}"/>
              </a:ext>
            </a:extLst>
          </p:cNvPr>
          <p:cNvSpPr>
            <a:spLocks noGrp="1"/>
          </p:cNvSpPr>
          <p:nvPr>
            <p:ph type="title"/>
          </p:nvPr>
        </p:nvSpPr>
        <p:spPr>
          <a:xfrm>
            <a:off x="356616" y="178116"/>
            <a:ext cx="12192000" cy="1659827"/>
          </a:xfrm>
        </p:spPr>
        <p:txBody>
          <a:bodyPr>
            <a:normAutofit fontScale="90000"/>
          </a:bodyPr>
          <a:lstStyle/>
          <a:p>
            <a:r>
              <a:rPr lang="en-US" dirty="0">
                <a:solidFill>
                  <a:srgbClr val="00B050"/>
                </a:solidFill>
                <a:latin typeface="Arial" panose="020B0604020202020204" pitchFamily="34" charset="0"/>
                <a:cs typeface="Arial" panose="020B0604020202020204" pitchFamily="34" charset="0"/>
              </a:rPr>
              <a:t>      </a:t>
            </a:r>
            <a:r>
              <a:rPr lang="en-US" b="1" u="sng" dirty="0">
                <a:solidFill>
                  <a:srgbClr val="00B050"/>
                </a:solidFill>
                <a:latin typeface="Arial" panose="020B0604020202020204" pitchFamily="34" charset="0"/>
                <a:cs typeface="Arial" panose="020B0604020202020204" pitchFamily="34" charset="0"/>
              </a:rPr>
              <a:t>7. </a:t>
            </a:r>
            <a:r>
              <a:rPr lang="en-US" b="1" u="sng" dirty="0">
                <a:solidFill>
                  <a:srgbClr val="FF0000"/>
                </a:solidFill>
                <a:latin typeface="Arial" panose="020B0604020202020204" pitchFamily="34" charset="0"/>
                <a:cs typeface="Arial" panose="020B0604020202020204" pitchFamily="34" charset="0"/>
              </a:rPr>
              <a:t>Yes, we are Ready to make the Poster</a:t>
            </a:r>
            <a:br>
              <a:rPr lang="en-US" b="1" u="sng" dirty="0">
                <a:solidFill>
                  <a:srgbClr val="FF0000"/>
                </a:solidFill>
                <a:latin typeface="Arial" panose="020B0604020202020204" pitchFamily="34" charset="0"/>
                <a:cs typeface="Arial" panose="020B0604020202020204" pitchFamily="34" charset="0"/>
              </a:rPr>
            </a:br>
            <a:r>
              <a:rPr lang="en-US" sz="3100" dirty="0">
                <a:latin typeface="Arial" panose="020B0604020202020204" pitchFamily="34" charset="0"/>
                <a:cs typeface="Arial" panose="020B0604020202020204" pitchFamily="34" charset="0"/>
              </a:rPr>
              <a:t>We have created a basic poster layout- we will modify it by the time :-</a:t>
            </a:r>
            <a:br>
              <a:rPr lang="en-US" dirty="0"/>
            </a:br>
            <a:br>
              <a:rPr lang="en-US" b="1" u="sng" dirty="0">
                <a:solidFill>
                  <a:srgbClr val="FF0000"/>
                </a:solidFill>
                <a:latin typeface="Arial" panose="020B0604020202020204" pitchFamily="34" charset="0"/>
                <a:cs typeface="Arial" panose="020B0604020202020204" pitchFamily="34" charset="0"/>
              </a:rPr>
            </a:br>
            <a:endParaRPr lang="en-US" dirty="0"/>
          </a:p>
        </p:txBody>
      </p:sp>
      <p:pic>
        <p:nvPicPr>
          <p:cNvPr id="14" name="Content Placeholder 13">
            <a:extLst>
              <a:ext uri="{FF2B5EF4-FFF2-40B4-BE49-F238E27FC236}">
                <a16:creationId xmlns:a16="http://schemas.microsoft.com/office/drawing/2014/main" id="{E5CD8DD3-177F-43A4-BC4B-6D9BCAE7C88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91449" y="1171852"/>
            <a:ext cx="9099611" cy="5388746"/>
          </a:xfrm>
        </p:spPr>
      </p:pic>
    </p:spTree>
    <p:extLst>
      <p:ext uri="{BB962C8B-B14F-4D97-AF65-F5344CB8AC3E}">
        <p14:creationId xmlns:p14="http://schemas.microsoft.com/office/powerpoint/2010/main" val="11940264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DE19E-5C9E-4D2B-88E5-4EC09ABB4BD5}"/>
              </a:ext>
            </a:extLst>
          </p:cNvPr>
          <p:cNvSpPr>
            <a:spLocks noGrp="1"/>
          </p:cNvSpPr>
          <p:nvPr>
            <p:ph type="title"/>
          </p:nvPr>
        </p:nvSpPr>
        <p:spPr/>
        <p:txBody>
          <a:bodyPr/>
          <a:lstStyle/>
          <a:p>
            <a:r>
              <a:rPr lang="en-US" dirty="0">
                <a:solidFill>
                  <a:srgbClr val="00B050"/>
                </a:solidFill>
                <a:latin typeface="Arial" panose="020B0604020202020204" pitchFamily="34" charset="0"/>
                <a:cs typeface="Arial" panose="020B0604020202020204" pitchFamily="34" charset="0"/>
              </a:rPr>
              <a:t>    </a:t>
            </a:r>
            <a:r>
              <a:rPr lang="en-US" u="sng" dirty="0">
                <a:solidFill>
                  <a:srgbClr val="00B050"/>
                </a:solidFill>
                <a:latin typeface="Arial" panose="020B0604020202020204" pitchFamily="34" charset="0"/>
                <a:cs typeface="Arial" panose="020B0604020202020204" pitchFamily="34" charset="0"/>
              </a:rPr>
              <a:t>8. </a:t>
            </a:r>
            <a:r>
              <a:rPr lang="en-US" u="sng" dirty="0">
                <a:solidFill>
                  <a:srgbClr val="FF0000"/>
                </a:solidFill>
                <a:latin typeface="Arial" panose="020B0604020202020204" pitchFamily="34" charset="0"/>
                <a:cs typeface="Arial" panose="020B0604020202020204" pitchFamily="34" charset="0"/>
              </a:rPr>
              <a:t>Reasons for publishing our work</a:t>
            </a:r>
          </a:p>
        </p:txBody>
      </p:sp>
      <p:sp>
        <p:nvSpPr>
          <p:cNvPr id="3" name="Content Placeholder 2">
            <a:extLst>
              <a:ext uri="{FF2B5EF4-FFF2-40B4-BE49-F238E27FC236}">
                <a16:creationId xmlns:a16="http://schemas.microsoft.com/office/drawing/2014/main" id="{F48682D1-C831-4B62-9970-5C80F6505795}"/>
              </a:ext>
            </a:extLst>
          </p:cNvPr>
          <p:cNvSpPr>
            <a:spLocks noGrp="1"/>
          </p:cNvSpPr>
          <p:nvPr>
            <p:ph idx="1"/>
          </p:nvPr>
        </p:nvSpPr>
        <p:spPr/>
        <p:txBody>
          <a:bodyPr>
            <a:normAutofit fontScale="85000" lnSpcReduction="20000"/>
          </a:bodyPr>
          <a:lstStyle/>
          <a:p>
            <a:pPr algn="just"/>
            <a:r>
              <a:rPr lang="en-US" dirty="0">
                <a:solidFill>
                  <a:srgbClr val="002060"/>
                </a:solidFill>
                <a:latin typeface="Arial" panose="020B0604020202020204" pitchFamily="34" charset="0"/>
                <a:cs typeface="Arial" panose="020B0604020202020204" pitchFamily="34" charset="0"/>
              </a:rPr>
              <a:t>Our project concept is to build an autonomous car which is now a days very  familiar in all over the world but it isn’t well introduced in our country. </a:t>
            </a:r>
          </a:p>
          <a:p>
            <a:pPr algn="just"/>
            <a:r>
              <a:rPr lang="en-US" dirty="0">
                <a:solidFill>
                  <a:srgbClr val="002060"/>
                </a:solidFill>
                <a:latin typeface="Arial" panose="020B0604020202020204" pitchFamily="34" charset="0"/>
                <a:cs typeface="Arial" panose="020B0604020202020204" pitchFamily="34" charset="0"/>
              </a:rPr>
              <a:t>Our aim is to make the self driving car suitable for product transportation in industrial areas within a limited area.</a:t>
            </a:r>
          </a:p>
          <a:p>
            <a:pPr algn="just"/>
            <a:r>
              <a:rPr lang="en-US" dirty="0">
                <a:solidFill>
                  <a:srgbClr val="002060"/>
                </a:solidFill>
                <a:latin typeface="Arial" panose="020B0604020202020204" pitchFamily="34" charset="0"/>
                <a:cs typeface="Arial" panose="020B0604020202020204" pitchFamily="34" charset="0"/>
              </a:rPr>
              <a:t>In industrial areas this kind of car will be very useful and safe for large and heavy transportations.</a:t>
            </a:r>
          </a:p>
          <a:p>
            <a:pPr algn="just"/>
            <a:r>
              <a:rPr lang="en-US" dirty="0">
                <a:solidFill>
                  <a:srgbClr val="002060"/>
                </a:solidFill>
                <a:latin typeface="Arial" panose="020B0604020202020204" pitchFamily="34" charset="0"/>
                <a:cs typeface="Arial" panose="020B0604020202020204" pitchFamily="34" charset="0"/>
              </a:rPr>
              <a:t>Many industries use chemicals for production that can be harmful for humans, in that case, this kind of car can be very useful inside those sites.</a:t>
            </a:r>
          </a:p>
          <a:p>
            <a:pPr algn="just"/>
            <a:r>
              <a:rPr lang="en-US" dirty="0">
                <a:solidFill>
                  <a:srgbClr val="002060"/>
                </a:solidFill>
                <a:latin typeface="Arial" panose="020B0604020202020204" pitchFamily="34" charset="0"/>
                <a:cs typeface="Arial" panose="020B0604020202020204" pitchFamily="34" charset="0"/>
              </a:rPr>
              <a:t>Also our aim is to make this car helpful for disable people. In our country there is very little opportunity in roads for disable people.</a:t>
            </a:r>
          </a:p>
          <a:p>
            <a:pPr algn="just"/>
            <a:r>
              <a:rPr lang="en-US" dirty="0">
                <a:solidFill>
                  <a:srgbClr val="002060"/>
                </a:solidFill>
                <a:latin typeface="Arial" panose="020B0604020202020204" pitchFamily="34" charset="0"/>
                <a:cs typeface="Arial" panose="020B0604020202020204" pitchFamily="34" charset="0"/>
              </a:rPr>
              <a:t>This makes our paper significant that our paper is focused to make an autonomous car which can be used in product transportation for industrial purpose and available for disable people in our country.</a:t>
            </a:r>
          </a:p>
          <a:p>
            <a:pPr marL="0" indent="0">
              <a:buNone/>
            </a:pPr>
            <a:endParaRPr lang="en-US" dirty="0"/>
          </a:p>
        </p:txBody>
      </p:sp>
    </p:spTree>
    <p:extLst>
      <p:ext uri="{BB962C8B-B14F-4D97-AF65-F5344CB8AC3E}">
        <p14:creationId xmlns:p14="http://schemas.microsoft.com/office/powerpoint/2010/main" val="40050076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303</TotalTime>
  <Words>795</Words>
  <Application>Microsoft Office PowerPoint</Application>
  <PresentationFormat>Widescreen</PresentationFormat>
  <Paragraphs>68</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Arial Black</vt:lpstr>
      <vt:lpstr>Calibri</vt:lpstr>
      <vt:lpstr>Calibri Light</vt:lpstr>
      <vt:lpstr>Office Theme</vt:lpstr>
      <vt:lpstr>PowerPoint Presentation</vt:lpstr>
      <vt:lpstr>        1. Our Project Goal/Problem</vt:lpstr>
      <vt:lpstr>        2. Project progress Percentage</vt:lpstr>
      <vt:lpstr>3. We have implemented some features within the term  break. These features are --</vt:lpstr>
      <vt:lpstr>                      4. Our Next Two Month Plan We have done some features that are mentioned earlier slides, but some features did not implement yet. These are ---</vt:lpstr>
      <vt:lpstr>               5. Our Report Writing Plan</vt:lpstr>
      <vt:lpstr>         6. Plan for capstone project show</vt:lpstr>
      <vt:lpstr>      7. Yes, we are Ready to make the Poster We have created a basic poster layout- we will modify it by the time :-  </vt:lpstr>
      <vt:lpstr>    8. Reasons for publishing our work</vt:lpstr>
      <vt:lpstr>   9. Most interesting/challenging part of our project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asus</dc:creator>
  <cp:lastModifiedBy>asus</cp:lastModifiedBy>
  <cp:revision>106</cp:revision>
  <dcterms:created xsi:type="dcterms:W3CDTF">2020-02-07T08:48:05Z</dcterms:created>
  <dcterms:modified xsi:type="dcterms:W3CDTF">2020-02-07T17:22:12Z</dcterms:modified>
</cp:coreProperties>
</file>