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1CB-4DB1-44D8-9C23-F8A3C3D197FC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BDB4-78CD-410B-B22D-A7F1B526942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1CB-4DB1-44D8-9C23-F8A3C3D197FC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BDB4-78CD-410B-B22D-A7F1B52694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1CB-4DB1-44D8-9C23-F8A3C3D197FC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BDB4-78CD-410B-B22D-A7F1B52694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1CB-4DB1-44D8-9C23-F8A3C3D197FC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BDB4-78CD-410B-B22D-A7F1B52694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1CB-4DB1-44D8-9C23-F8A3C3D197FC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B57BDB4-78CD-410B-B22D-A7F1B526942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1CB-4DB1-44D8-9C23-F8A3C3D197FC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BDB4-78CD-410B-B22D-A7F1B52694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1CB-4DB1-44D8-9C23-F8A3C3D197FC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BDB4-78CD-410B-B22D-A7F1B52694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1CB-4DB1-44D8-9C23-F8A3C3D197FC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BDB4-78CD-410B-B22D-A7F1B52694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1CB-4DB1-44D8-9C23-F8A3C3D197FC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BDB4-78CD-410B-B22D-A7F1B52694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1CB-4DB1-44D8-9C23-F8A3C3D197FC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BDB4-78CD-410B-B22D-A7F1B52694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1CB-4DB1-44D8-9C23-F8A3C3D197FC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BDB4-78CD-410B-B22D-A7F1B52694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2B351CB-4DB1-44D8-9C23-F8A3C3D197FC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57BDB4-78CD-410B-B22D-A7F1B526942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Predicting best </a:t>
            </a:r>
            <a:r>
              <a:rPr lang="en-IN" dirty="0" smtClean="0"/>
              <a:t>neighborhood to </a:t>
            </a:r>
            <a:r>
              <a:rPr lang="en-IN" dirty="0" smtClean="0"/>
              <a:t>open a restaurant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8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80920" cy="208823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We write a function to add columns (the value of each element is the count of the category for that neighborhood ) of above dataframes into the original dataframe (dataframe which contains coordinates and names of neighborhoods . ) 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1" y="2936453"/>
            <a:ext cx="891647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4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542924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When </a:t>
            </a:r>
            <a:r>
              <a:rPr lang="en-US" sz="2600" dirty="0">
                <a:solidFill>
                  <a:schemeClr val="bg1"/>
                </a:solidFill>
              </a:rPr>
              <a:t>we multiply these rows with their weights and sum each row  , we get a score for each </a:t>
            </a:r>
            <a:r>
              <a:rPr lang="en-US" sz="2600" dirty="0" smtClean="0">
                <a:solidFill>
                  <a:schemeClr val="bg1"/>
                </a:solidFill>
              </a:rPr>
              <a:t>neighborhood</a:t>
            </a:r>
            <a:r>
              <a:rPr lang="en-US" sz="2600" dirty="0">
                <a:solidFill>
                  <a:schemeClr val="bg1"/>
                </a:solidFill>
              </a:rPr>
              <a:t>. The weights are defined as below :</a:t>
            </a:r>
            <a:endParaRPr lang="en-IN" sz="2600" dirty="0">
              <a:solidFill>
                <a:schemeClr val="bg1"/>
              </a:solidFill>
            </a:endParaRPr>
          </a:p>
          <a:p>
            <a:pPr lvl="2"/>
            <a:r>
              <a:rPr lang="en-US" sz="2600" dirty="0">
                <a:solidFill>
                  <a:schemeClr val="bg1"/>
                </a:solidFill>
              </a:rPr>
              <a:t>Schools have been weighted as 1 , since students are good customers.</a:t>
            </a:r>
            <a:endParaRPr lang="en-IN" sz="2600" dirty="0">
              <a:solidFill>
                <a:schemeClr val="bg1"/>
              </a:solidFill>
            </a:endParaRPr>
          </a:p>
          <a:p>
            <a:pPr lvl="2"/>
            <a:r>
              <a:rPr lang="en-US" sz="2600" dirty="0">
                <a:solidFill>
                  <a:schemeClr val="bg1"/>
                </a:solidFill>
              </a:rPr>
              <a:t>Universities has been weighted as 1.5 , since college students are also good customers and have better spending ability as compared to school students.</a:t>
            </a:r>
            <a:endParaRPr lang="en-IN" sz="2600" dirty="0">
              <a:solidFill>
                <a:schemeClr val="bg1"/>
              </a:solidFill>
            </a:endParaRPr>
          </a:p>
          <a:p>
            <a:pPr lvl="2"/>
            <a:r>
              <a:rPr lang="en-US" sz="2600" dirty="0">
                <a:solidFill>
                  <a:schemeClr val="bg1"/>
                </a:solidFill>
              </a:rPr>
              <a:t>Offices has been weighted as 2 , since employees are even better customers </a:t>
            </a:r>
            <a:r>
              <a:rPr lang="en-US" sz="2600" dirty="0"/>
              <a:t>. 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61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91264" cy="24482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neighborhood </a:t>
            </a:r>
            <a:r>
              <a:rPr lang="en-US" sz="2400" dirty="0">
                <a:solidFill>
                  <a:schemeClr val="bg1"/>
                </a:solidFill>
              </a:rPr>
              <a:t>with the maximum score is our desired neighborhood for opening the Fast Food </a:t>
            </a:r>
            <a:r>
              <a:rPr lang="en-US" sz="2400" dirty="0" smtClean="0">
                <a:solidFill>
                  <a:schemeClr val="bg1"/>
                </a:solidFill>
              </a:rPr>
              <a:t>Restaurant for </a:t>
            </a:r>
            <a:r>
              <a:rPr lang="en-US" sz="2400" dirty="0">
                <a:solidFill>
                  <a:schemeClr val="bg1"/>
                </a:solidFill>
              </a:rPr>
              <a:t>opening the Fast Food Restaurant  </a:t>
            </a:r>
            <a:r>
              <a:rPr lang="en-US" sz="2400" dirty="0" smtClean="0">
                <a:solidFill>
                  <a:schemeClr val="bg1"/>
                </a:solidFill>
              </a:rPr>
              <a:t>- “</a:t>
            </a:r>
            <a:r>
              <a:rPr lang="en-US" sz="2400" dirty="0" err="1" smtClean="0">
                <a:solidFill>
                  <a:schemeClr val="bg1"/>
                </a:solidFill>
              </a:rPr>
              <a:t>Tathawade</a:t>
            </a:r>
            <a:r>
              <a:rPr lang="en-US" sz="2400" dirty="0">
                <a:solidFill>
                  <a:schemeClr val="bg1"/>
                </a:solidFill>
              </a:rPr>
              <a:t>” with score of “97.0”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second best option is “</a:t>
            </a:r>
            <a:r>
              <a:rPr lang="en-US" sz="2400" dirty="0" err="1">
                <a:solidFill>
                  <a:schemeClr val="bg1"/>
                </a:solidFill>
              </a:rPr>
              <a:t>Panmala</a:t>
            </a:r>
            <a:r>
              <a:rPr lang="en-US" sz="2400" dirty="0">
                <a:solidFill>
                  <a:schemeClr val="bg1"/>
                </a:solidFill>
              </a:rPr>
              <a:t>” with score of 96.0 .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55518"/>
            <a:ext cx="3644776" cy="376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8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Several more categories can be included for calculating the score of a </a:t>
            </a:r>
            <a:r>
              <a:rPr lang="en-US" dirty="0" smtClean="0">
                <a:solidFill>
                  <a:schemeClr val="bg1"/>
                </a:solidFill>
              </a:rPr>
              <a:t>neighborhood </a:t>
            </a:r>
            <a:r>
              <a:rPr lang="en-US" dirty="0">
                <a:solidFill>
                  <a:schemeClr val="bg1"/>
                </a:solidFill>
              </a:rPr>
              <a:t>along with schools , universities and offices . For example , there are several more categories like temples</a:t>
            </a:r>
            <a:r>
              <a:rPr lang="en-US" dirty="0" smtClean="0">
                <a:solidFill>
                  <a:schemeClr val="bg1"/>
                </a:solidFill>
              </a:rPr>
              <a:t>, banks </a:t>
            </a:r>
            <a:r>
              <a:rPr lang="en-US" dirty="0">
                <a:solidFill>
                  <a:schemeClr val="bg1"/>
                </a:solidFill>
              </a:rPr>
              <a:t>,clothing stores , airports/stations where people generally are present in large numbers. If our restaurant is present is vicinity to all these categories in addition to the ones included before , the accuracy of business solution can increase. </a:t>
            </a:r>
            <a:endParaRPr lang="en-IN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The weights to these categories should be given as per their important and footfall of people around them who will be interested in going to a restaurant . </a:t>
            </a:r>
            <a:endParaRPr lang="en-IN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Client can be asked to merge more than one categories to open a restaurant . For example , if in a neighborhood , two top most categories are Indian Restaurants and Chinese Restaurant . Therefore if a restaurant is opened with both the specialties , there will be extra changes of success because more people can visit the restaurant . 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50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7931224" cy="1396752"/>
          </a:xfrm>
          <a:noFill/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In </a:t>
            </a:r>
            <a:r>
              <a:rPr lang="en-IN" dirty="0">
                <a:solidFill>
                  <a:schemeClr val="bg1"/>
                </a:solidFill>
              </a:rPr>
              <a:t>this project we will find the best </a:t>
            </a:r>
            <a:r>
              <a:rPr lang="en-IN" dirty="0" smtClean="0">
                <a:solidFill>
                  <a:schemeClr val="bg1"/>
                </a:solidFill>
              </a:rPr>
              <a:t>neighbourhood </a:t>
            </a:r>
            <a:r>
              <a:rPr lang="en-IN" dirty="0">
                <a:solidFill>
                  <a:schemeClr val="bg1"/>
                </a:solidFill>
              </a:rPr>
              <a:t>in Pune to open a Fast Food </a:t>
            </a:r>
            <a:r>
              <a:rPr lang="en-IN" dirty="0" smtClean="0">
                <a:solidFill>
                  <a:schemeClr val="bg1"/>
                </a:solidFill>
              </a:rPr>
              <a:t>Restaurant 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5536" y="2348880"/>
            <a:ext cx="2592288" cy="38164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Extracting the required data from </a:t>
            </a:r>
            <a:r>
              <a:rPr lang="en-IN" dirty="0" smtClean="0">
                <a:solidFill>
                  <a:schemeClr val="bg1"/>
                </a:solidFill>
              </a:rPr>
              <a:t>Wikipedia </a:t>
            </a:r>
            <a:r>
              <a:rPr lang="en-IN" dirty="0" smtClean="0">
                <a:solidFill>
                  <a:schemeClr val="bg1"/>
                </a:solidFill>
              </a:rPr>
              <a:t>url (names of </a:t>
            </a:r>
            <a:r>
              <a:rPr lang="en-IN" dirty="0" smtClean="0">
                <a:solidFill>
                  <a:schemeClr val="bg1"/>
                </a:solidFill>
              </a:rPr>
              <a:t>neighborhoods </a:t>
            </a:r>
            <a:r>
              <a:rPr lang="en-IN" dirty="0" smtClean="0">
                <a:solidFill>
                  <a:schemeClr val="bg1"/>
                </a:solidFill>
              </a:rPr>
              <a:t>of Pune ) and venues from Foursquare API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17531" y="2420888"/>
            <a:ext cx="2448272" cy="38164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Fetch venues of all </a:t>
            </a:r>
            <a:r>
              <a:rPr lang="en-IN" dirty="0" smtClean="0">
                <a:solidFill>
                  <a:schemeClr val="bg1"/>
                </a:solidFill>
              </a:rPr>
              <a:t>neighborhoods</a:t>
            </a:r>
            <a:r>
              <a:rPr lang="en-IN" dirty="0" smtClean="0">
                <a:solidFill>
                  <a:schemeClr val="bg1"/>
                </a:solidFill>
              </a:rPr>
              <a:t>. On some selected venue categories where we assume number of people visiting will be large , arrange data in such a way that it represents count of venues of that category in that neighbourhood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32240" y="2420888"/>
            <a:ext cx="2232248" cy="38164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Obtain score of each neighbourhood by multiplying each neighbourhood with the weights assigned to that select categories.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5576" y="5661248"/>
            <a:ext cx="2088232" cy="10081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Get the data</a:t>
            </a:r>
            <a:endParaRPr lang="en-IN" b="1" dirty="0"/>
          </a:p>
        </p:txBody>
      </p:sp>
      <p:sp>
        <p:nvSpPr>
          <p:cNvPr id="12" name="Curved Up Arrow 11"/>
          <p:cNvSpPr/>
          <p:nvPr/>
        </p:nvSpPr>
        <p:spPr>
          <a:xfrm>
            <a:off x="2843808" y="6093296"/>
            <a:ext cx="1368152" cy="576064"/>
          </a:xfrm>
          <a:prstGeom prst="curved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23928" y="1772816"/>
            <a:ext cx="1656184" cy="7920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Work the data</a:t>
            </a:r>
            <a:endParaRPr lang="en-IN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129503" y="5877272"/>
            <a:ext cx="1656184" cy="7920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Extract the insights </a:t>
            </a:r>
            <a:endParaRPr lang="en-IN" b="1" dirty="0"/>
          </a:p>
        </p:txBody>
      </p:sp>
      <p:sp>
        <p:nvSpPr>
          <p:cNvPr id="18" name="Curved Down Arrow 17"/>
          <p:cNvSpPr/>
          <p:nvPr/>
        </p:nvSpPr>
        <p:spPr>
          <a:xfrm>
            <a:off x="5580112" y="1628800"/>
            <a:ext cx="1800200" cy="720080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1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435280" cy="1828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Initially , names of neighbourhoods of Pune are fetched from </a:t>
            </a:r>
            <a:r>
              <a:rPr lang="en-IN" sz="2400" dirty="0" smtClean="0">
                <a:solidFill>
                  <a:schemeClr val="bg1"/>
                </a:solidFill>
              </a:rPr>
              <a:t>Wikipedia </a:t>
            </a:r>
            <a:r>
              <a:rPr lang="en-IN" sz="2400" dirty="0" smtClean="0">
                <a:solidFill>
                  <a:schemeClr val="bg1"/>
                </a:solidFill>
              </a:rPr>
              <a:t>url . Then the coordinates of these </a:t>
            </a:r>
            <a:r>
              <a:rPr lang="en-IN" sz="2400" dirty="0" smtClean="0">
                <a:solidFill>
                  <a:schemeClr val="bg1"/>
                </a:solidFill>
              </a:rPr>
              <a:t>neighborhoods </a:t>
            </a:r>
            <a:r>
              <a:rPr lang="en-IN" sz="2400" dirty="0" smtClean="0">
                <a:solidFill>
                  <a:schemeClr val="bg1"/>
                </a:solidFill>
              </a:rPr>
              <a:t>are fetched from Open Street API .</a:t>
            </a:r>
            <a:r>
              <a:rPr lang="en-US" sz="2400" dirty="0" smtClean="0">
                <a:solidFill>
                  <a:schemeClr val="bg1"/>
                </a:solidFill>
              </a:rPr>
              <a:t> Then , we plot the coordinates of each </a:t>
            </a:r>
            <a:r>
              <a:rPr lang="en-US" sz="2400" dirty="0" smtClean="0">
                <a:solidFill>
                  <a:schemeClr val="bg1"/>
                </a:solidFill>
              </a:rPr>
              <a:t>neighborhood </a:t>
            </a:r>
            <a:r>
              <a:rPr lang="en-US" sz="2400" dirty="0" smtClean="0">
                <a:solidFill>
                  <a:schemeClr val="bg1"/>
                </a:solidFill>
              </a:rPr>
              <a:t>of Pune on Map .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37" y="2564904"/>
            <a:ext cx="8229600" cy="40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7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88640"/>
            <a:ext cx="7848872" cy="288032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Foursquare.com , we will find proximity of various amenities from each </a:t>
            </a:r>
            <a:r>
              <a:rPr lang="en-US" sz="2400" dirty="0" smtClean="0">
                <a:solidFill>
                  <a:schemeClr val="bg1"/>
                </a:solidFill>
              </a:rPr>
              <a:t>neighborhood </a:t>
            </a:r>
            <a:r>
              <a:rPr lang="en-US" sz="2400" dirty="0">
                <a:solidFill>
                  <a:schemeClr val="bg1"/>
                </a:solidFill>
              </a:rPr>
              <a:t>of Pune . The resulting dataframe will contain following columns – neighborhood name  ,  neighborhood latitude and longitude , venue name ,venue latitude and longitude and   venue category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8697927" cy="32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3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5"/>
            <a:ext cx="8136904" cy="305627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 smtClean="0">
                <a:solidFill>
                  <a:schemeClr val="bg1"/>
                </a:solidFill>
              </a:rPr>
              <a:t>know </a:t>
            </a:r>
            <a:r>
              <a:rPr lang="en-US" sz="2400" dirty="0">
                <a:solidFill>
                  <a:schemeClr val="bg1"/>
                </a:solidFill>
              </a:rPr>
              <a:t>which category is the most common in each neighborhood </a:t>
            </a:r>
            <a:r>
              <a:rPr lang="en-US" sz="2400" dirty="0" smtClean="0">
                <a:solidFill>
                  <a:schemeClr val="bg1"/>
                </a:solidFill>
              </a:rPr>
              <a:t>, we will group by dataframe with </a:t>
            </a:r>
            <a:r>
              <a:rPr lang="en-US" sz="2400" dirty="0" smtClean="0">
                <a:solidFill>
                  <a:schemeClr val="bg1"/>
                </a:solidFill>
              </a:rPr>
              <a:t>neighborhood </a:t>
            </a:r>
            <a:r>
              <a:rPr lang="en-US" sz="2400" dirty="0" smtClean="0">
                <a:solidFill>
                  <a:schemeClr val="bg1"/>
                </a:solidFill>
              </a:rPr>
              <a:t>and convert </a:t>
            </a:r>
            <a:r>
              <a:rPr lang="en-US" sz="2400" dirty="0">
                <a:solidFill>
                  <a:schemeClr val="bg1"/>
                </a:solidFill>
              </a:rPr>
              <a:t>each category in the column “Venue Category” from categorical to </a:t>
            </a:r>
            <a:r>
              <a:rPr lang="en-US" sz="2400" dirty="0" smtClean="0">
                <a:solidFill>
                  <a:schemeClr val="bg1"/>
                </a:solidFill>
              </a:rPr>
              <a:t>numerical, </a:t>
            </a:r>
            <a:r>
              <a:rPr lang="en-US" sz="2400" dirty="0">
                <a:solidFill>
                  <a:schemeClr val="bg1"/>
                </a:solidFill>
              </a:rPr>
              <a:t>then </a:t>
            </a:r>
            <a:r>
              <a:rPr lang="en-US" sz="2400" dirty="0" smtClean="0">
                <a:solidFill>
                  <a:schemeClr val="bg1"/>
                </a:solidFill>
              </a:rPr>
              <a:t>take </a:t>
            </a:r>
            <a:r>
              <a:rPr lang="en-US" sz="2400" dirty="0">
                <a:solidFill>
                  <a:schemeClr val="bg1"/>
                </a:solidFill>
              </a:rPr>
              <a:t>the mean for all the columns </a:t>
            </a:r>
            <a:r>
              <a:rPr lang="en-US" sz="2400" dirty="0" smtClean="0">
                <a:solidFill>
                  <a:schemeClr val="bg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each neighborhood </a:t>
            </a:r>
            <a:r>
              <a:rPr lang="en-US" sz="2400" dirty="0" smtClean="0">
                <a:solidFill>
                  <a:schemeClr val="bg1"/>
                </a:solidFill>
              </a:rPr>
              <a:t>. Then </a:t>
            </a:r>
            <a:r>
              <a:rPr lang="en-US" sz="2400" dirty="0">
                <a:solidFill>
                  <a:schemeClr val="bg1"/>
                </a:solidFill>
              </a:rPr>
              <a:t>for each neighborhood  , </a:t>
            </a:r>
            <a:r>
              <a:rPr lang="en-US" sz="2400" dirty="0" smtClean="0">
                <a:solidFill>
                  <a:schemeClr val="bg1"/>
                </a:solidFill>
              </a:rPr>
              <a:t>row is sorted in the </a:t>
            </a:r>
            <a:r>
              <a:rPr lang="en-US" sz="2400" dirty="0">
                <a:solidFill>
                  <a:schemeClr val="bg1"/>
                </a:solidFill>
              </a:rPr>
              <a:t>descending order in order to get the most </a:t>
            </a:r>
            <a:r>
              <a:rPr lang="en-US" sz="2400" dirty="0" smtClean="0">
                <a:solidFill>
                  <a:schemeClr val="bg1"/>
                </a:solidFill>
              </a:rPr>
              <a:t>common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venue 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867645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1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075240" cy="1972816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Foursquare.com , we will find proximity of all the high schools from all the  neighborhood of Pune . </a:t>
            </a:r>
            <a:r>
              <a:rPr lang="en-US" sz="2400" dirty="0" smtClean="0">
                <a:solidFill>
                  <a:schemeClr val="bg1"/>
                </a:solidFill>
              </a:rPr>
              <a:t>On plotting all these locations , we get the below map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32856"/>
            <a:ext cx="8640960" cy="427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363272" cy="1900808"/>
          </a:xfrm>
        </p:spPr>
        <p:txBody>
          <a:bodyPr/>
          <a:lstStyle/>
          <a:p>
            <a:pPr marL="13716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Foursquare.com , we will find proximity of all </a:t>
            </a:r>
            <a:r>
              <a:rPr lang="en-US" sz="2400" dirty="0" smtClean="0">
                <a:solidFill>
                  <a:schemeClr val="bg1"/>
                </a:solidFill>
              </a:rPr>
              <a:t>the universities from </a:t>
            </a:r>
            <a:r>
              <a:rPr lang="en-US" sz="2400" dirty="0">
                <a:solidFill>
                  <a:schemeClr val="bg1"/>
                </a:solidFill>
              </a:rPr>
              <a:t>all the  neighborhood of Pune . On plotting all these locations , we get the below map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8586577" cy="382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3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147248" cy="1972816"/>
          </a:xfrm>
        </p:spPr>
        <p:txBody>
          <a:bodyPr/>
          <a:lstStyle/>
          <a:p>
            <a:pPr marL="13716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Foursquare.com , we will find proximity of all the </a:t>
            </a:r>
            <a:r>
              <a:rPr lang="en-US" sz="2400" dirty="0" smtClean="0">
                <a:solidFill>
                  <a:schemeClr val="bg1"/>
                </a:solidFill>
              </a:rPr>
              <a:t>offices </a:t>
            </a:r>
            <a:r>
              <a:rPr lang="en-US" sz="2400" dirty="0" smtClean="0">
                <a:solidFill>
                  <a:schemeClr val="bg1"/>
                </a:solidFill>
              </a:rPr>
              <a:t>from </a:t>
            </a:r>
            <a:r>
              <a:rPr lang="en-US" sz="2400" dirty="0">
                <a:solidFill>
                  <a:schemeClr val="bg1"/>
                </a:solidFill>
              </a:rPr>
              <a:t>all the  neighborhood of Pune . On plotting all these locations , we get the below map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8100392" cy="413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172400" cy="1944216"/>
          </a:xfrm>
        </p:spPr>
        <p:txBody>
          <a:bodyPr/>
          <a:lstStyle/>
          <a:p>
            <a:r>
              <a:rPr lang="en-US" dirty="0"/>
              <a:t>From the dataframe </a:t>
            </a:r>
            <a:r>
              <a:rPr lang="en-US" dirty="0" smtClean="0"/>
              <a:t>containing all the venues of Pune ,we </a:t>
            </a:r>
            <a:r>
              <a:rPr lang="en-US" dirty="0"/>
              <a:t>fetch all the rows which has venue category as fast food </a:t>
            </a:r>
            <a:r>
              <a:rPr lang="en-US" dirty="0" smtClean="0"/>
              <a:t>restaurant. </a:t>
            </a:r>
            <a:r>
              <a:rPr lang="en-US" dirty="0"/>
              <a:t>On plotting all these locations , we get the below map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8100392" cy="45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3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226</TotalTime>
  <Words>713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Predicting best neighborhood to open a restaurant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2019-05-15T12:29:59Z</dcterms:created>
  <dcterms:modified xsi:type="dcterms:W3CDTF">2019-05-15T16:59:30Z</dcterms:modified>
</cp:coreProperties>
</file>