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7" r:id="rId6"/>
    <p:sldId id="258" r:id="rId7"/>
    <p:sldId id="259" r:id="rId8"/>
    <p:sldId id="276" r:id="rId9"/>
    <p:sldId id="277" r:id="rId10"/>
    <p:sldId id="278" r:id="rId11"/>
    <p:sldId id="280" r:id="rId12"/>
    <p:sldId id="261" r:id="rId13"/>
    <p:sldId id="279" r:id="rId14"/>
    <p:sldId id="281" r:id="rId15"/>
    <p:sldId id="283" r:id="rId16"/>
    <p:sldId id="282" r:id="rId17"/>
    <p:sldId id="284" r:id="rId18"/>
    <p:sldId id="285" r:id="rId19"/>
    <p:sldId id="286" r:id="rId20"/>
    <p:sldId id="26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62324C-0D7C-45B8-8C7F-02F5316DDBBA}" v="240" dt="2021-10-25T00:06:20.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p:normalViewPr>
  <p:slideViewPr>
    <p:cSldViewPr snapToGrid="0">
      <p:cViewPr varScale="1">
        <p:scale>
          <a:sx n="81" d="100"/>
          <a:sy n="81" d="100"/>
        </p:scale>
        <p:origin x="72" y="64"/>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Course Rating</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Current Student</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Standing in Course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Alumni</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Feedback</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Prospective Student</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55CC5793-840E-488B-AF1F-656EF07C884F}">
      <dgm:prSet custT="1"/>
      <dgm:spPr>
        <a:solidFill>
          <a:schemeClr val="accent1"/>
        </a:solidFill>
        <a:ln>
          <a:noFill/>
        </a:ln>
      </dgm:spPr>
      <dgm:t>
        <a:bodyPr/>
        <a:lstStyle/>
        <a:p>
          <a:pPr marL="0" algn="ctr">
            <a:buNone/>
          </a:pPr>
          <a:r>
            <a:rPr lang="en-US" sz="1400" dirty="0">
              <a:latin typeface="Tenorite" pitchFamily="2" charset="0"/>
            </a:rPr>
            <a:t>Course Rating</a:t>
          </a:r>
        </a:p>
      </dgm:t>
    </dgm:pt>
    <dgm:pt modelId="{085A5174-79CF-4A2F-85D0-549DCF2CCDA1}" type="parTrans" cxnId="{D6ABE2E8-766C-471F-9099-C7044283EBEF}">
      <dgm:prSet/>
      <dgm:spPr/>
      <dgm:t>
        <a:bodyPr/>
        <a:lstStyle/>
        <a:p>
          <a:endParaRPr lang="en-IN"/>
        </a:p>
      </dgm:t>
    </dgm:pt>
    <dgm:pt modelId="{0C9BD3FF-DF56-4884-8F1D-0B77C896807F}" type="sibTrans" cxnId="{D6ABE2E8-766C-471F-9099-C7044283EBEF}">
      <dgm:prSet/>
      <dgm:spPr/>
      <dgm:t>
        <a:bodyPr/>
        <a:lstStyle/>
        <a:p>
          <a:endParaRPr lang="en-IN"/>
        </a:p>
      </dgm:t>
    </dgm:pt>
    <dgm:pt modelId="{FF3EDEAF-822A-437D-AF08-3E4F75155C0E}">
      <dgm:prSet custT="1"/>
      <dgm:spPr>
        <a:solidFill>
          <a:schemeClr val="accent1"/>
        </a:solidFill>
        <a:ln>
          <a:noFill/>
        </a:ln>
      </dgm:spPr>
      <dgm:t>
        <a:bodyPr/>
        <a:lstStyle/>
        <a:p>
          <a:pPr marL="0" algn="ctr">
            <a:buNone/>
          </a:pPr>
          <a:r>
            <a:rPr lang="en-US" sz="1400" dirty="0">
              <a:latin typeface="Tenorite" pitchFamily="2" charset="0"/>
            </a:rPr>
            <a:t>Course Rating</a:t>
          </a:r>
        </a:p>
      </dgm:t>
    </dgm:pt>
    <dgm:pt modelId="{A6F60526-BD4D-4BC8-B5C7-11336316CF6B}" type="parTrans" cxnId="{ACA5A6CB-D963-4DFD-AA61-CE358DB49F0E}">
      <dgm:prSet/>
      <dgm:spPr/>
      <dgm:t>
        <a:bodyPr/>
        <a:lstStyle/>
        <a:p>
          <a:endParaRPr lang="en-IN"/>
        </a:p>
      </dgm:t>
    </dgm:pt>
    <dgm:pt modelId="{31E0EF9A-7678-4F26-A123-74FE6C01BCD9}" type="sibTrans" cxnId="{ACA5A6CB-D963-4DFD-AA61-CE358DB49F0E}">
      <dgm:prSet/>
      <dgm:spPr/>
      <dgm:t>
        <a:bodyPr/>
        <a:lstStyle/>
        <a:p>
          <a:endParaRPr lang="en-IN"/>
        </a:p>
      </dgm:t>
    </dgm:pt>
    <dgm:pt modelId="{6E92A79C-DEF3-4F5D-907C-2A24F693F9F6}">
      <dgm:prSet custT="1"/>
      <dgm:spPr>
        <a:solidFill>
          <a:schemeClr val="accent1"/>
        </a:solidFill>
        <a:ln>
          <a:noFill/>
        </a:ln>
      </dgm:spPr>
      <dgm:t>
        <a:bodyPr/>
        <a:lstStyle/>
        <a:p>
          <a:pPr marL="0" algn="ctr">
            <a:buNone/>
          </a:pPr>
          <a:r>
            <a:rPr lang="en-US" sz="1400" dirty="0">
              <a:latin typeface="Tenorite" pitchFamily="2" charset="0"/>
            </a:rPr>
            <a:t>Alumni Ranking</a:t>
          </a:r>
        </a:p>
      </dgm:t>
    </dgm:pt>
    <dgm:pt modelId="{D9D6206F-D993-4C18-865E-39300DE614EF}" type="parTrans" cxnId="{E7E24D20-D716-4672-96AC-32A327931405}">
      <dgm:prSet/>
      <dgm:spPr/>
      <dgm:t>
        <a:bodyPr/>
        <a:lstStyle/>
        <a:p>
          <a:endParaRPr lang="en-IN"/>
        </a:p>
      </dgm:t>
    </dgm:pt>
    <dgm:pt modelId="{D0DF5A96-216C-4751-8B2B-42EFE2DAFE61}" type="sibTrans" cxnId="{E7E24D20-D716-4672-96AC-32A327931405}">
      <dgm:prSet/>
      <dgm:spPr/>
      <dgm:t>
        <a:bodyPr/>
        <a:lstStyle/>
        <a:p>
          <a:endParaRPr lang="en-IN"/>
        </a:p>
      </dgm:t>
    </dgm:pt>
    <dgm:pt modelId="{B4D25938-3C4C-4CD3-99A6-AD0CCD09F4D7}">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Alumni Success Rate</a:t>
          </a:r>
        </a:p>
      </dgm:t>
    </dgm:pt>
    <dgm:pt modelId="{4B2411BC-AD37-4C0A-AB99-17D246AE61E4}" type="parTrans" cxnId="{56196A3A-029C-4288-8A8E-ECBA50C1D8EB}">
      <dgm:prSet/>
      <dgm:spPr/>
      <dgm:t>
        <a:bodyPr/>
        <a:lstStyle/>
        <a:p>
          <a:endParaRPr lang="en-IN"/>
        </a:p>
      </dgm:t>
    </dgm:pt>
    <dgm:pt modelId="{3BACEF68-2356-4298-AD7E-18D7E9B516B5}" type="sibTrans" cxnId="{56196A3A-029C-4288-8A8E-ECBA50C1D8EB}">
      <dgm:prSet/>
      <dgm:spPr/>
      <dgm:t>
        <a:bodyPr/>
        <a:lstStyle/>
        <a:p>
          <a:endParaRPr lang="en-IN"/>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3" custLinFactNeighborX="-757"/>
      <dgm:spPr>
        <a:prstGeom prst="rect">
          <a:avLst/>
        </a:prstGeom>
      </dgm:spPr>
    </dgm:pt>
    <dgm:pt modelId="{7DA281F5-0265-2048-A63A-727E19796F79}" type="pres">
      <dgm:prSet presAssocID="{73D947E0-108F-4D20-A71E-3CF329F97212}" presName="nodeTx" presStyleLbl="node1" presStyleIdx="0" presStyleCnt="3">
        <dgm:presLayoutVars>
          <dgm:bulletEnabled val="1"/>
        </dgm:presLayoutVars>
      </dgm:prSet>
      <dgm:spPr/>
    </dgm:pt>
    <dgm:pt modelId="{79A13FEB-C61A-0346-824D-E0457CC5B4C9}" type="pres">
      <dgm:prSet presAssocID="{73D947E0-108F-4D20-A71E-3CF329F97212}" presName="invisiNode" presStyleLbl="node1" presStyleIdx="0" presStyleCnt="3"/>
      <dgm:spPr/>
    </dgm:pt>
    <dgm:pt modelId="{A126BA88-D0F9-AF4A-A7BA-0638E32B45F8}" type="pres">
      <dgm:prSet presAssocID="{73D947E0-108F-4D20-A71E-3CF329F97212}" presName="imagNode" presStyleLbl="fgImgPlace1" presStyleIdx="0" presStyleCnt="3"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3" custLinFactNeighborX="-129"/>
      <dgm:spPr>
        <a:prstGeom prst="rect">
          <a:avLst/>
        </a:prstGeom>
      </dgm:spPr>
    </dgm:pt>
    <dgm:pt modelId="{BA2077AD-A827-784F-87A6-E8E29A836D84}" type="pres">
      <dgm:prSet presAssocID="{B1AFA1AF-0FF8-45B3-A6D0-0E255A2F637D}" presName="nodeTx" presStyleLbl="node1" presStyleIdx="1" presStyleCnt="3">
        <dgm:presLayoutVars>
          <dgm:bulletEnabled val="1"/>
        </dgm:presLayoutVars>
      </dgm:prSet>
      <dgm:spPr/>
    </dgm:pt>
    <dgm:pt modelId="{47276A48-75DE-FE4F-B4C6-8B77CF2957C3}" type="pres">
      <dgm:prSet presAssocID="{B1AFA1AF-0FF8-45B3-A6D0-0E255A2F637D}" presName="invisiNode" presStyleLbl="node1" presStyleIdx="1" presStyleCnt="3"/>
      <dgm:spPr/>
    </dgm:pt>
    <dgm:pt modelId="{EFEB790C-BD5C-F54D-9993-F81422A8AD8E}" type="pres">
      <dgm:prSet presAssocID="{B1AFA1AF-0FF8-45B3-A6D0-0E255A2F637D}" presName="imagNode" presStyleLbl="fgImgPlace1" presStyleIdx="1" presStyleCnt="3"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2" presStyleCnt="3" custLinFactNeighborX="757"/>
      <dgm:spPr>
        <a:prstGeom prst="rect">
          <a:avLst/>
        </a:prstGeom>
      </dgm:spPr>
    </dgm:pt>
    <dgm:pt modelId="{AF3E8B43-0466-2941-94BF-5E057B356E82}" type="pres">
      <dgm:prSet presAssocID="{A2322D3A-7AC2-4C5C-9D7E-EAB2313D47D4}" presName="nodeTx" presStyleLbl="node1" presStyleIdx="2" presStyleCnt="3">
        <dgm:presLayoutVars>
          <dgm:bulletEnabled val="1"/>
        </dgm:presLayoutVars>
      </dgm:prSet>
      <dgm:spPr/>
    </dgm:pt>
    <dgm:pt modelId="{D1AAA287-E1AF-9946-AA96-77AD6193B1DD}" type="pres">
      <dgm:prSet presAssocID="{A2322D3A-7AC2-4C5C-9D7E-EAB2313D47D4}" presName="invisiNode" presStyleLbl="node1" presStyleIdx="2" presStyleCnt="3"/>
      <dgm:spPr/>
    </dgm:pt>
    <dgm:pt modelId="{916140F0-4F43-9F45-8310-FCCA12DDE514}" type="pres">
      <dgm:prSet presAssocID="{A2322D3A-7AC2-4C5C-9D7E-EAB2313D47D4}" presName="imagNode" presStyleLbl="fgImgPlace1" presStyleIdx="2" presStyleCnt="3"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AF10540F-BBD4-400A-81C5-642E00FB17DF}" type="presOf" srcId="{FF3EDEAF-822A-437D-AF08-3E4F75155C0E}" destId="{4DFF6703-D32F-9E47-96B8-A304C47CCB78}" srcOrd="0" destOrd="2" presId="urn:microsoft.com/office/officeart/2005/8/layout/hList7"/>
    <dgm:cxn modelId="{44E6560F-6294-489C-9CE7-39D350D59553}" type="presOf" srcId="{6E92A79C-DEF3-4F5D-907C-2A24F693F9F6}" destId="{BA2077AD-A827-784F-87A6-E8E29A836D84}" srcOrd="1" destOrd="3" presId="urn:microsoft.com/office/officeart/2005/8/layout/hList7"/>
    <dgm:cxn modelId="{E5D9CC1F-E58D-2F49-A249-EA553AC96459}" type="presOf" srcId="{50418D2B-9486-42DE-AFDD-1D31420040FF}" destId="{4DFF6703-D32F-9E47-96B8-A304C47CCB78}" srcOrd="0" destOrd="1" presId="urn:microsoft.com/office/officeart/2005/8/layout/hList7"/>
    <dgm:cxn modelId="{E7E24D20-D716-4672-96AC-32A327931405}" srcId="{B1AFA1AF-0FF8-45B3-A6D0-0E255A2F637D}" destId="{6E92A79C-DEF3-4F5D-907C-2A24F693F9F6}" srcOrd="2" destOrd="0" parTransId="{D9D6206F-D993-4C18-865E-39300DE614EF}" sibTransId="{D0DF5A96-216C-4751-8B2B-42EFE2DAFE61}"/>
    <dgm:cxn modelId="{5A5BA622-5DEB-48B9-88D9-C1DE36C711E5}" srcId="{B1AFA1AF-0FF8-45B3-A6D0-0E255A2F637D}" destId="{50418D2B-9486-42DE-AFDD-1D31420040FF}" srcOrd="0" destOrd="0" parTransId="{D5A17F6B-93F5-442B-938A-0F38C281BE88}" sibTransId="{1D87A0A5-8024-4710-846B-D5BFAC785107}"/>
    <dgm:cxn modelId="{B47AC930-41E1-486A-BEB3-F5EC80A319C6}" type="presOf" srcId="{55CC5793-840E-488B-AF1F-656EF07C884F}" destId="{7DA281F5-0265-2048-A63A-727E19796F79}" srcOrd="1" destOrd="2" presId="urn:microsoft.com/office/officeart/2005/8/layout/hList7"/>
    <dgm:cxn modelId="{56196A3A-029C-4288-8A8E-ECBA50C1D8EB}" srcId="{A2322D3A-7AC2-4C5C-9D7E-EAB2313D47D4}" destId="{B4D25938-3C4C-4CD3-99A6-AD0CCD09F4D7}" srcOrd="1" destOrd="0" parTransId="{4B2411BC-AD37-4C0A-AB99-17D246AE61E4}" sibTransId="{3BACEF68-2356-4298-AD7E-18D7E9B516B5}"/>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FF82E56C-0E90-E648-A4FD-33776C71CA80}" type="presOf" srcId="{8FE81FEC-2664-411F-AEB3-065F29F52751}" destId="{AF3E8B43-0466-2941-94BF-5E057B356E82}" srcOrd="1" destOrd="1" presId="urn:microsoft.com/office/officeart/2005/8/layout/hList7"/>
    <dgm:cxn modelId="{0E23FC51-493D-407B-B65C-A26E042B3E39}" type="presOf" srcId="{B4D25938-3C4C-4CD3-99A6-AD0CCD09F4D7}" destId="{73C20AF0-FA1E-3C4A-AD07-551A27BE2B92}" srcOrd="0" destOrd="2" presId="urn:microsoft.com/office/officeart/2005/8/layout/hList7"/>
    <dgm:cxn modelId="{C1240056-DA6F-4375-AC94-E4A383A2FE89}" type="presOf" srcId="{B4D25938-3C4C-4CD3-99A6-AD0CCD09F4D7}" destId="{AF3E8B43-0466-2941-94BF-5E057B356E82}" srcOrd="1" destOrd="2"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29CB5A3-3C2C-4654-8964-25D51E514F60}" type="presOf" srcId="{6E92A79C-DEF3-4F5D-907C-2A24F693F9F6}" destId="{4DFF6703-D32F-9E47-96B8-A304C47CCB78}" srcOrd="0" destOrd="3" presId="urn:microsoft.com/office/officeart/2005/8/layout/hList7"/>
    <dgm:cxn modelId="{C85286A9-EA95-7947-BBAE-BB43E3CA7A09}" type="presOf" srcId="{30A490C8-22B4-4D68-875C-0F0DE2FF864D}" destId="{8F8B275D-8553-0846-A316-484B7B291C97}" srcOrd="0" destOrd="1" presId="urn:microsoft.com/office/officeart/2005/8/layout/hList7"/>
    <dgm:cxn modelId="{D8C868AC-4A00-4A01-93E3-7D2B30E0D62C}" type="presOf" srcId="{FF3EDEAF-822A-437D-AF08-3E4F75155C0E}" destId="{BA2077AD-A827-784F-87A6-E8E29A836D84}" srcOrd="1" destOrd="2"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ACA5A6CB-D963-4DFD-AA61-CE358DB49F0E}" srcId="{B1AFA1AF-0FF8-45B3-A6D0-0E255A2F637D}" destId="{FF3EDEAF-822A-437D-AF08-3E4F75155C0E}" srcOrd="1" destOrd="0" parTransId="{A6F60526-BD4D-4BC8-B5C7-11336316CF6B}" sibTransId="{31E0EF9A-7678-4F26-A123-74FE6C01BCD9}"/>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2" destOrd="0" parTransId="{4A8C15D4-B36F-4764-B4FF-F2AF790D3E17}" sibTransId="{84DE1C3A-3FC7-4DB3-88ED-33F65A71557A}"/>
    <dgm:cxn modelId="{4F6F13D5-DF10-4315-B565-A92A3BA3CBE9}" type="presOf" srcId="{55CC5793-840E-488B-AF1F-656EF07C884F}" destId="{8F8B275D-8553-0846-A316-484B7B291C97}" srcOrd="0" destOrd="2" presId="urn:microsoft.com/office/officeart/2005/8/layout/hList7"/>
    <dgm:cxn modelId="{FA1B16D5-5FB5-2047-9831-030AE6F3EAE9}" type="presOf" srcId="{30A490C8-22B4-4D68-875C-0F0DE2FF864D}" destId="{7DA281F5-0265-2048-A63A-727E19796F79}" srcOrd="1" destOrd="1" presId="urn:microsoft.com/office/officeart/2005/8/layout/hList7"/>
    <dgm:cxn modelId="{D6ABE2E8-766C-471F-9099-C7044283EBEF}" srcId="{73D947E0-108F-4D20-A71E-3CF329F97212}" destId="{55CC5793-840E-488B-AF1F-656EF07C884F}" srcOrd="1" destOrd="0" parTransId="{085A5174-79CF-4A2F-85D0-549DCF2CCDA1}" sibTransId="{0C9BD3FF-DF56-4884-8F1D-0B77C896807F}"/>
    <dgm:cxn modelId="{7B012CF3-9916-9C42-A389-6EC30575190C}" type="presOf" srcId="{88649F7A-400B-4056-965D-C9AC0B3AD942}" destId="{56C7F139-002F-DF46-BB7F-23A563E7CE98}"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4D63AED0-BB7F-5648-A588-8D3CD77EDA47}" type="presParOf" srcId="{0955960D-7F7D-E54C-8843-B1DBEEBFB364}" destId="{CFB52331-3A90-8741-B893-154B21972CAC}" srcOrd="4"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2349053" cy="2924779"/>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Current Student</a:t>
          </a:r>
        </a:p>
        <a:p>
          <a:pPr marL="0" lvl="1" indent="-114300" algn="ctr" defTabSz="622300">
            <a:lnSpc>
              <a:spcPct val="90000"/>
            </a:lnSpc>
            <a:spcBef>
              <a:spcPct val="0"/>
            </a:spcBef>
            <a:spcAft>
              <a:spcPct val="15000"/>
            </a:spcAft>
            <a:buNone/>
          </a:pPr>
          <a:r>
            <a:rPr lang="en-US" sz="1400" kern="1200" dirty="0">
              <a:latin typeface="Tenorite" pitchFamily="2" charset="0"/>
            </a:rPr>
            <a:t>Standing in Course</a:t>
          </a:r>
        </a:p>
        <a:p>
          <a:pPr marL="0" lvl="1" indent="-114300" algn="ctr" defTabSz="622300">
            <a:lnSpc>
              <a:spcPct val="90000"/>
            </a:lnSpc>
            <a:spcBef>
              <a:spcPct val="0"/>
            </a:spcBef>
            <a:spcAft>
              <a:spcPct val="15000"/>
            </a:spcAft>
            <a:buNone/>
          </a:pPr>
          <a:r>
            <a:rPr lang="en-US" sz="1400" kern="1200" dirty="0">
              <a:latin typeface="Tenorite" pitchFamily="2" charset="0"/>
            </a:rPr>
            <a:t>Course Rating</a:t>
          </a:r>
        </a:p>
      </dsp:txBody>
      <dsp:txXfrm>
        <a:off x="0" y="1169911"/>
        <a:ext cx="2349053" cy="1169911"/>
      </dsp:txXfrm>
    </dsp:sp>
    <dsp:sp modelId="{A126BA88-D0F9-AF4A-A7BA-0638E32B45F8}">
      <dsp:nvSpPr>
        <dsp:cNvPr id="0" name=""/>
        <dsp:cNvSpPr/>
      </dsp:nvSpPr>
      <dsp:spPr>
        <a:xfrm>
          <a:off x="868725" y="355151"/>
          <a:ext cx="614621" cy="614621"/>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2418004" y="0"/>
          <a:ext cx="2349053" cy="2924779"/>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Alumni</a:t>
          </a:r>
        </a:p>
        <a:p>
          <a:pPr marL="0" lvl="1" indent="-114300" algn="ctr" defTabSz="622300">
            <a:lnSpc>
              <a:spcPct val="90000"/>
            </a:lnSpc>
            <a:spcBef>
              <a:spcPct val="0"/>
            </a:spcBef>
            <a:spcAft>
              <a:spcPct val="15000"/>
            </a:spcAft>
            <a:buNone/>
          </a:pPr>
          <a:r>
            <a:rPr lang="en-US" sz="1400" kern="1200" dirty="0">
              <a:latin typeface="Tenorite" pitchFamily="2" charset="0"/>
            </a:rPr>
            <a:t>Feedback</a:t>
          </a:r>
        </a:p>
        <a:p>
          <a:pPr marL="0" lvl="1" indent="-114300" algn="ctr" defTabSz="622300">
            <a:lnSpc>
              <a:spcPct val="90000"/>
            </a:lnSpc>
            <a:spcBef>
              <a:spcPct val="0"/>
            </a:spcBef>
            <a:spcAft>
              <a:spcPct val="15000"/>
            </a:spcAft>
            <a:buNone/>
          </a:pPr>
          <a:r>
            <a:rPr lang="en-US" sz="1400" kern="1200" dirty="0">
              <a:latin typeface="Tenorite" pitchFamily="2" charset="0"/>
            </a:rPr>
            <a:t>Course Rating</a:t>
          </a:r>
        </a:p>
        <a:p>
          <a:pPr marL="0" lvl="1" indent="-114300" algn="ctr" defTabSz="622300">
            <a:lnSpc>
              <a:spcPct val="90000"/>
            </a:lnSpc>
            <a:spcBef>
              <a:spcPct val="0"/>
            </a:spcBef>
            <a:spcAft>
              <a:spcPct val="15000"/>
            </a:spcAft>
            <a:buNone/>
          </a:pPr>
          <a:r>
            <a:rPr lang="en-US" sz="1400" kern="1200" dirty="0">
              <a:latin typeface="Tenorite" pitchFamily="2" charset="0"/>
            </a:rPr>
            <a:t>Alumni Ranking</a:t>
          </a:r>
        </a:p>
      </dsp:txBody>
      <dsp:txXfrm>
        <a:off x="2418004" y="1169911"/>
        <a:ext cx="2349053" cy="1169911"/>
      </dsp:txXfrm>
    </dsp:sp>
    <dsp:sp modelId="{EFEB790C-BD5C-F54D-9993-F81422A8AD8E}">
      <dsp:nvSpPr>
        <dsp:cNvPr id="0" name=""/>
        <dsp:cNvSpPr/>
      </dsp:nvSpPr>
      <dsp:spPr>
        <a:xfrm>
          <a:off x="3288250" y="355151"/>
          <a:ext cx="614621" cy="614621"/>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4842068" y="0"/>
          <a:ext cx="2349053" cy="2924779"/>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Prospective Student</a:t>
          </a:r>
        </a:p>
        <a:p>
          <a:pPr marL="0" lvl="1" indent="-114300" algn="ctr" defTabSz="622300" rtl="0">
            <a:lnSpc>
              <a:spcPct val="90000"/>
            </a:lnSpc>
            <a:spcBef>
              <a:spcPct val="0"/>
            </a:spcBef>
            <a:spcAft>
              <a:spcPct val="15000"/>
            </a:spcAft>
            <a:buNone/>
          </a:pPr>
          <a:r>
            <a:rPr lang="en-US" sz="1400" kern="1200" dirty="0">
              <a:latin typeface="Tenorite" pitchFamily="2" charset="0"/>
            </a:rPr>
            <a:t>Course Rating</a:t>
          </a:r>
        </a:p>
        <a:p>
          <a:pPr marL="0" lvl="1" indent="-114300" algn="ctr" defTabSz="622300" rtl="0">
            <a:lnSpc>
              <a:spcPct val="90000"/>
            </a:lnSpc>
            <a:spcBef>
              <a:spcPct val="0"/>
            </a:spcBef>
            <a:spcAft>
              <a:spcPct val="15000"/>
            </a:spcAft>
            <a:buNone/>
          </a:pPr>
          <a:r>
            <a:rPr lang="en-US" sz="1400" kern="1200" dirty="0">
              <a:latin typeface="Tenorite" pitchFamily="2" charset="0"/>
            </a:rPr>
            <a:t>Alumni Success Rate</a:t>
          </a:r>
        </a:p>
      </dsp:txBody>
      <dsp:txXfrm>
        <a:off x="4842068" y="1169911"/>
        <a:ext cx="2349053" cy="1169911"/>
      </dsp:txXfrm>
    </dsp:sp>
    <dsp:sp modelId="{916140F0-4F43-9F45-8310-FCCA12DDE514}">
      <dsp:nvSpPr>
        <dsp:cNvPr id="0" name=""/>
        <dsp:cNvSpPr/>
      </dsp:nvSpPr>
      <dsp:spPr>
        <a:xfrm>
          <a:off x="5707774" y="355151"/>
          <a:ext cx="614621" cy="614621"/>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296907" y="2256462"/>
          <a:ext cx="6615832" cy="438716"/>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10/24/2021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10/24/2021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10/24/2021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10/24/2021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10/24/2021</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10/24/2021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10/24/2021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10/24/2021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10/24/2021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10/24/2021</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10/24/2021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65473" y="392387"/>
            <a:ext cx="7096933" cy="2387600"/>
          </a:xfrm>
        </p:spPr>
        <p:txBody>
          <a:bodyPr/>
          <a:lstStyle/>
          <a:p>
            <a:r>
              <a:rPr lang="en-US" dirty="0"/>
              <a:t>University Data Model</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828535" y="2843049"/>
            <a:ext cx="9500507" cy="1923776"/>
          </a:xfrm>
        </p:spPr>
        <p:txBody>
          <a:bodyPr/>
          <a:lstStyle/>
          <a:p>
            <a:r>
              <a:rPr lang="en-US" sz="1800" dirty="0"/>
              <a:t>Tushar Pagadala Ashok - 002130680</a:t>
            </a:r>
          </a:p>
          <a:p>
            <a:r>
              <a:rPr lang="en-US" sz="1800" dirty="0"/>
              <a:t>Pramod </a:t>
            </a:r>
            <a:r>
              <a:rPr lang="en-US" sz="1800" dirty="0" err="1"/>
              <a:t>Chandraprakash</a:t>
            </a:r>
            <a:r>
              <a:rPr lang="en-US" sz="1800" dirty="0"/>
              <a:t> Sony - 001563759</a:t>
            </a:r>
          </a:p>
          <a:p>
            <a:r>
              <a:rPr lang="en-US" sz="1800" dirty="0"/>
              <a:t>Uday Siddharth </a:t>
            </a:r>
            <a:r>
              <a:rPr lang="en-US" sz="1800" dirty="0" err="1"/>
              <a:t>Kadiyala</a:t>
            </a:r>
            <a:r>
              <a:rPr lang="en-US" sz="1800" dirty="0"/>
              <a:t> Sai - 002192624</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072401" y="154987"/>
            <a:ext cx="9779183" cy="839460"/>
          </a:xfrm>
        </p:spPr>
        <p:txBody>
          <a:bodyPr anchor="b">
            <a:normAutofit/>
          </a:bodyPr>
          <a:lstStyle/>
          <a:p>
            <a:r>
              <a:rPr lang="en-US" dirty="0"/>
              <a:t>Role of Alumni</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10/24/2021</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
        <p:nvSpPr>
          <p:cNvPr id="9" name="Content Placeholder 8">
            <a:extLst>
              <a:ext uri="{FF2B5EF4-FFF2-40B4-BE49-F238E27FC236}">
                <a16:creationId xmlns:a16="http://schemas.microsoft.com/office/drawing/2014/main" id="{6D741608-35DE-4B63-BC8A-756D04B05A42}"/>
              </a:ext>
            </a:extLst>
          </p:cNvPr>
          <p:cNvSpPr>
            <a:spLocks noGrp="1"/>
          </p:cNvSpPr>
          <p:nvPr>
            <p:ph idx="11"/>
          </p:nvPr>
        </p:nvSpPr>
        <p:spPr>
          <a:xfrm>
            <a:off x="986188" y="1144010"/>
            <a:ext cx="8993384" cy="522514"/>
          </a:xfrm>
        </p:spPr>
        <p:txBody>
          <a:bodyPr>
            <a:normAutofit fontScale="85000" lnSpcReduction="20000"/>
          </a:bodyPr>
          <a:lstStyle/>
          <a:p>
            <a:pPr marL="457200" indent="-457200">
              <a:buFont typeface="Arial" panose="020B0604020202020204" pitchFamily="34" charset="0"/>
              <a:buChar char="•"/>
            </a:pPr>
            <a:r>
              <a:rPr lang="en-US" sz="1500" dirty="0"/>
              <a:t>Provide rating for each course. The rating metrics range from 1(Very Bad) to 5(Very Good)</a:t>
            </a:r>
          </a:p>
          <a:p>
            <a:pPr marL="457200" indent="-457200">
              <a:buFont typeface="Arial" panose="020B0604020202020204" pitchFamily="34" charset="0"/>
              <a:buChar char="•"/>
            </a:pPr>
            <a:r>
              <a:rPr lang="en-US" sz="1500" dirty="0"/>
              <a:t>Registers the Employment History and provides the list of Certifications.</a:t>
            </a:r>
            <a:endParaRPr lang="en-IN" sz="1500" dirty="0"/>
          </a:p>
        </p:txBody>
      </p:sp>
      <p:pic>
        <p:nvPicPr>
          <p:cNvPr id="15" name="Picture 14" descr="Graphical user interface&#10;&#10;Description automatically generated">
            <a:extLst>
              <a:ext uri="{FF2B5EF4-FFF2-40B4-BE49-F238E27FC236}">
                <a16:creationId xmlns:a16="http://schemas.microsoft.com/office/drawing/2014/main" id="{47FAE2B2-F696-41D4-B7CA-CCD8DAC95712}"/>
              </a:ext>
            </a:extLst>
          </p:cNvPr>
          <p:cNvPicPr>
            <a:picLocks noChangeAspect="1"/>
          </p:cNvPicPr>
          <p:nvPr/>
        </p:nvPicPr>
        <p:blipFill>
          <a:blip r:embed="rId2"/>
          <a:stretch>
            <a:fillRect/>
          </a:stretch>
        </p:blipFill>
        <p:spPr>
          <a:xfrm>
            <a:off x="652467" y="1768571"/>
            <a:ext cx="6960004" cy="4342733"/>
          </a:xfrm>
          <a:prstGeom prst="rect">
            <a:avLst/>
          </a:prstGeom>
        </p:spPr>
      </p:pic>
      <p:pic>
        <p:nvPicPr>
          <p:cNvPr id="10" name="Picture 9" descr="Graphical user interface&#10;&#10;Description automatically generated with medium confidence">
            <a:extLst>
              <a:ext uri="{FF2B5EF4-FFF2-40B4-BE49-F238E27FC236}">
                <a16:creationId xmlns:a16="http://schemas.microsoft.com/office/drawing/2014/main" id="{0B7BD918-333B-4D46-9146-A8B870B85206}"/>
              </a:ext>
            </a:extLst>
          </p:cNvPr>
          <p:cNvPicPr>
            <a:picLocks noChangeAspect="1"/>
          </p:cNvPicPr>
          <p:nvPr/>
        </p:nvPicPr>
        <p:blipFill>
          <a:blip r:embed="rId3"/>
          <a:stretch>
            <a:fillRect/>
          </a:stretch>
        </p:blipFill>
        <p:spPr>
          <a:xfrm>
            <a:off x="728721" y="1768571"/>
            <a:ext cx="6918370" cy="4230696"/>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E4633175-FAC8-47DB-B34F-94988C2AAC2C}"/>
              </a:ext>
            </a:extLst>
          </p:cNvPr>
          <p:cNvPicPr>
            <a:picLocks noChangeAspect="1"/>
          </p:cNvPicPr>
          <p:nvPr/>
        </p:nvPicPr>
        <p:blipFill>
          <a:blip r:embed="rId4"/>
          <a:stretch>
            <a:fillRect/>
          </a:stretch>
        </p:blipFill>
        <p:spPr>
          <a:xfrm>
            <a:off x="717181" y="1914489"/>
            <a:ext cx="6983084" cy="4259949"/>
          </a:xfrm>
          <a:prstGeom prst="rect">
            <a:avLst/>
          </a:prstGeom>
        </p:spPr>
      </p:pic>
    </p:spTree>
    <p:extLst>
      <p:ext uri="{BB962C8B-B14F-4D97-AF65-F5344CB8AC3E}">
        <p14:creationId xmlns:p14="http://schemas.microsoft.com/office/powerpoint/2010/main" val="24016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072401" y="154987"/>
            <a:ext cx="9779183" cy="839460"/>
          </a:xfrm>
        </p:spPr>
        <p:txBody>
          <a:bodyPr anchor="b">
            <a:normAutofit/>
          </a:bodyPr>
          <a:lstStyle/>
          <a:p>
            <a:r>
              <a:rPr lang="en-US" dirty="0"/>
              <a:t>Role of Prospective Student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10/24/2021</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
        <p:nvSpPr>
          <p:cNvPr id="9" name="Content Placeholder 8">
            <a:extLst>
              <a:ext uri="{FF2B5EF4-FFF2-40B4-BE49-F238E27FC236}">
                <a16:creationId xmlns:a16="http://schemas.microsoft.com/office/drawing/2014/main" id="{6D741608-35DE-4B63-BC8A-756D04B05A42}"/>
              </a:ext>
            </a:extLst>
          </p:cNvPr>
          <p:cNvSpPr>
            <a:spLocks noGrp="1"/>
          </p:cNvSpPr>
          <p:nvPr>
            <p:ph idx="11"/>
          </p:nvPr>
        </p:nvSpPr>
        <p:spPr>
          <a:xfrm>
            <a:off x="915244" y="1136128"/>
            <a:ext cx="8993384" cy="822862"/>
          </a:xfrm>
        </p:spPr>
        <p:txBody>
          <a:bodyPr>
            <a:normAutofit fontScale="92500" lnSpcReduction="20000"/>
          </a:bodyPr>
          <a:lstStyle/>
          <a:p>
            <a:pPr marL="457200" indent="-457200">
              <a:buFont typeface="Arial" panose="020B0604020202020204" pitchFamily="34" charset="0"/>
              <a:buChar char="•"/>
            </a:pPr>
            <a:r>
              <a:rPr lang="en-US" sz="1500" dirty="0"/>
              <a:t>Can login using an applicant ID and access the metrics of the course, Student or Alumni rating.</a:t>
            </a:r>
          </a:p>
          <a:p>
            <a:pPr marL="457200" indent="-457200">
              <a:buFont typeface="Arial" panose="020B0604020202020204" pitchFamily="34" charset="0"/>
              <a:buChar char="•"/>
            </a:pPr>
            <a:r>
              <a:rPr lang="en-US" sz="1500" dirty="0"/>
              <a:t>Theses metrics will serve as ranking system which will enable the applicants to choose their courses.</a:t>
            </a:r>
          </a:p>
          <a:p>
            <a:pPr marL="457200" indent="-457200">
              <a:buFont typeface="Arial" panose="020B0604020202020204" pitchFamily="34" charset="0"/>
              <a:buChar char="•"/>
            </a:pPr>
            <a:r>
              <a:rPr lang="en-US" sz="1500" dirty="0"/>
              <a:t>Can procure Top Ranked Alumni and Current Students based on Courses</a:t>
            </a:r>
            <a:endParaRPr lang="en-IN" sz="1500" dirty="0"/>
          </a:p>
        </p:txBody>
      </p:sp>
      <p:pic>
        <p:nvPicPr>
          <p:cNvPr id="6" name="Picture 5" descr="Graphical user interface, text, application&#10;&#10;Description automatically generated">
            <a:extLst>
              <a:ext uri="{FF2B5EF4-FFF2-40B4-BE49-F238E27FC236}">
                <a16:creationId xmlns:a16="http://schemas.microsoft.com/office/drawing/2014/main" id="{3E698B1E-EA25-46B7-94D7-33268659CCF8}"/>
              </a:ext>
            </a:extLst>
          </p:cNvPr>
          <p:cNvPicPr>
            <a:picLocks noChangeAspect="1"/>
          </p:cNvPicPr>
          <p:nvPr/>
        </p:nvPicPr>
        <p:blipFill>
          <a:blip r:embed="rId2"/>
          <a:stretch>
            <a:fillRect/>
          </a:stretch>
        </p:blipFill>
        <p:spPr>
          <a:xfrm>
            <a:off x="140826" y="2100672"/>
            <a:ext cx="6239775" cy="3291136"/>
          </a:xfrm>
          <a:prstGeom prst="rect">
            <a:avLst/>
          </a:prstGeom>
        </p:spPr>
      </p:pic>
    </p:spTree>
    <p:extLst>
      <p:ext uri="{BB962C8B-B14F-4D97-AF65-F5344CB8AC3E}">
        <p14:creationId xmlns:p14="http://schemas.microsoft.com/office/powerpoint/2010/main" val="3808015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268859" y="744090"/>
            <a:ext cx="7448361" cy="3370710"/>
          </a:xfrm>
        </p:spPr>
        <p:txBody>
          <a:bodyPr/>
          <a:lstStyle/>
          <a:p>
            <a:r>
              <a:rPr lang="en-US" dirty="0"/>
              <a:t>Class and Sequence Diagrams</a:t>
            </a:r>
          </a:p>
        </p:txBody>
      </p:sp>
    </p:spTree>
    <p:extLst>
      <p:ext uri="{BB962C8B-B14F-4D97-AF65-F5344CB8AC3E}">
        <p14:creationId xmlns:p14="http://schemas.microsoft.com/office/powerpoint/2010/main" val="3483041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Diagram&#10;&#10;Description automatically generated">
            <a:extLst>
              <a:ext uri="{FF2B5EF4-FFF2-40B4-BE49-F238E27FC236}">
                <a16:creationId xmlns:a16="http://schemas.microsoft.com/office/drawing/2014/main" id="{2E939C03-46C5-48E3-9370-E1A3A5598FCD}"/>
              </a:ext>
            </a:extLst>
          </p:cNvPr>
          <p:cNvPicPr>
            <a:picLocks noChangeAspect="1"/>
          </p:cNvPicPr>
          <p:nvPr/>
        </p:nvPicPr>
        <p:blipFill rotWithShape="1">
          <a:blip r:embed="rId2"/>
          <a:srcRect r="444"/>
          <a:stretch/>
        </p:blipFill>
        <p:spPr>
          <a:xfrm>
            <a:off x="20" y="10"/>
            <a:ext cx="12191980" cy="6857990"/>
          </a:xfrm>
          <a:prstGeom prst="rect">
            <a:avLst/>
          </a:prstGeom>
          <a:noFill/>
        </p:spPr>
      </p:pic>
    </p:spTree>
    <p:extLst>
      <p:ext uri="{BB962C8B-B14F-4D97-AF65-F5344CB8AC3E}">
        <p14:creationId xmlns:p14="http://schemas.microsoft.com/office/powerpoint/2010/main" val="3622534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B8FFAFC4-ABA6-48DF-92B6-4121557F7898}"/>
              </a:ext>
            </a:extLst>
          </p:cNvPr>
          <p:cNvPicPr>
            <a:picLocks noChangeAspect="1"/>
          </p:cNvPicPr>
          <p:nvPr/>
        </p:nvPicPr>
        <p:blipFill>
          <a:blip r:embed="rId2"/>
          <a:stretch>
            <a:fillRect/>
          </a:stretch>
        </p:blipFill>
        <p:spPr>
          <a:xfrm>
            <a:off x="643467" y="1084410"/>
            <a:ext cx="10905066" cy="468917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17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imeline&#10;&#10;Description automatically generated with low confidence">
            <a:extLst>
              <a:ext uri="{FF2B5EF4-FFF2-40B4-BE49-F238E27FC236}">
                <a16:creationId xmlns:a16="http://schemas.microsoft.com/office/drawing/2014/main" id="{5F38290F-CCFA-49F9-9D1D-985AC61489CB}"/>
              </a:ext>
            </a:extLst>
          </p:cNvPr>
          <p:cNvPicPr>
            <a:picLocks noChangeAspect="1"/>
          </p:cNvPicPr>
          <p:nvPr/>
        </p:nvPicPr>
        <p:blipFill>
          <a:blip r:embed="rId2"/>
          <a:stretch>
            <a:fillRect/>
          </a:stretch>
        </p:blipFill>
        <p:spPr>
          <a:xfrm>
            <a:off x="643467" y="1029885"/>
            <a:ext cx="10905066" cy="4798229"/>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361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909BA522-6892-476C-B969-EF65F4048F00}"/>
              </a:ext>
            </a:extLst>
          </p:cNvPr>
          <p:cNvPicPr>
            <a:picLocks noChangeAspect="1"/>
          </p:cNvPicPr>
          <p:nvPr/>
        </p:nvPicPr>
        <p:blipFill>
          <a:blip r:embed="rId2"/>
          <a:stretch>
            <a:fillRect/>
          </a:stretch>
        </p:blipFill>
        <p:spPr>
          <a:xfrm>
            <a:off x="643467" y="648208"/>
            <a:ext cx="10905066" cy="5561583"/>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258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Highlights</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10387886"/>
              </p:ext>
            </p:extLst>
          </p:nvPr>
        </p:nvGraphicFramePr>
        <p:xfrm>
          <a:off x="210788" y="2475353"/>
          <a:ext cx="7191122" cy="292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1261340" y="2782669"/>
            <a:ext cx="259903"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8" name="TextBox 7">
            <a:extLst>
              <a:ext uri="{FF2B5EF4-FFF2-40B4-BE49-F238E27FC236}">
                <a16:creationId xmlns:a16="http://schemas.microsoft.com/office/drawing/2014/main" id="{4E863C6B-1856-BC43-A090-B182EAB34EB8}"/>
              </a:ext>
            </a:extLst>
          </p:cNvPr>
          <p:cNvSpPr txBox="1"/>
          <p:nvPr/>
        </p:nvSpPr>
        <p:spPr>
          <a:xfrm>
            <a:off x="3676397" y="2791598"/>
            <a:ext cx="259903"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10" name="TextBox 9">
            <a:extLst>
              <a:ext uri="{FF2B5EF4-FFF2-40B4-BE49-F238E27FC236}">
                <a16:creationId xmlns:a16="http://schemas.microsoft.com/office/drawing/2014/main" id="{10C47546-62E7-304A-8631-60D9B8E543BE}"/>
              </a:ext>
            </a:extLst>
          </p:cNvPr>
          <p:cNvSpPr txBox="1"/>
          <p:nvPr/>
        </p:nvSpPr>
        <p:spPr>
          <a:xfrm>
            <a:off x="6091454" y="2829993"/>
            <a:ext cx="259903"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10/24/2021</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sp>
        <p:nvSpPr>
          <p:cNvPr id="5" name="Arrow: Right 4">
            <a:extLst>
              <a:ext uri="{FF2B5EF4-FFF2-40B4-BE49-F238E27FC236}">
                <a16:creationId xmlns:a16="http://schemas.microsoft.com/office/drawing/2014/main" id="{F9E758DB-A024-4849-B320-E049671DC749}"/>
              </a:ext>
            </a:extLst>
          </p:cNvPr>
          <p:cNvSpPr/>
          <p:nvPr/>
        </p:nvSpPr>
        <p:spPr>
          <a:xfrm>
            <a:off x="7638393" y="3373821"/>
            <a:ext cx="1213944" cy="591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D9F1B15-5862-4058-8875-3BC0ACF6515C}"/>
              </a:ext>
            </a:extLst>
          </p:cNvPr>
          <p:cNvSpPr/>
          <p:nvPr/>
        </p:nvSpPr>
        <p:spPr>
          <a:xfrm>
            <a:off x="8989504" y="1947042"/>
            <a:ext cx="2991707" cy="4154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Improve Course Curriculum and add additional certifications</a:t>
            </a:r>
          </a:p>
          <a:p>
            <a:pPr marL="285750" indent="-285750">
              <a:buFont typeface="Arial" panose="020B0604020202020204" pitchFamily="34" charset="0"/>
              <a:buChar char="•"/>
            </a:pPr>
            <a:r>
              <a:rPr lang="en-US" dirty="0"/>
              <a:t>Match the courses to current technologies</a:t>
            </a:r>
          </a:p>
          <a:p>
            <a:pPr marL="285750" indent="-285750">
              <a:buFont typeface="Arial" panose="020B0604020202020204" pitchFamily="34" charset="0"/>
              <a:buChar char="•"/>
            </a:pPr>
            <a:r>
              <a:rPr lang="en-US" dirty="0"/>
              <a:t>Determine the demerits by looking into lower ranked Students</a:t>
            </a:r>
          </a:p>
          <a:p>
            <a:pPr marL="285750" indent="-285750">
              <a:buFont typeface="Arial" panose="020B0604020202020204" pitchFamily="34" charset="0"/>
              <a:buChar char="•"/>
            </a:pPr>
            <a:r>
              <a:rPr lang="en-IN" dirty="0"/>
              <a:t>Improve the course paedology based on Alumni Employment History and their research experience.</a:t>
            </a:r>
          </a:p>
        </p:txBody>
      </p:sp>
    </p:spTree>
    <p:extLst>
      <p:ext uri="{BB962C8B-B14F-4D97-AF65-F5344CB8AC3E}">
        <p14:creationId xmlns:p14="http://schemas.microsoft.com/office/powerpoint/2010/main" val="70020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Problem Statement</a:t>
            </a:r>
          </a:p>
          <a:p>
            <a:r>
              <a:rPr lang="en-US" dirty="0"/>
              <a:t>Proposed Solution and User Interface</a:t>
            </a:r>
          </a:p>
          <a:p>
            <a:r>
              <a:rPr lang="en-US" dirty="0"/>
              <a:t>Implementing new capabilities in Diagrams</a:t>
            </a:r>
          </a:p>
          <a:p>
            <a:r>
              <a:rPr lang="en-US" dirty="0"/>
              <a:t>Highlights</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10/24/2021</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University Data model</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639347" y="2463981"/>
            <a:ext cx="9779183" cy="3436483"/>
          </a:xfrm>
        </p:spPr>
        <p:txBody>
          <a:bodyPr vert="horz" lIns="91440" tIns="45720" rIns="91440" bIns="45720" rtlCol="0" anchor="t">
            <a:normAutofit/>
          </a:bodyPr>
          <a:lstStyle/>
          <a:p>
            <a:pPr marL="285750" indent="-285750">
              <a:buFont typeface="Arial" panose="020B0604020202020204" pitchFamily="34" charset="0"/>
              <a:buChar char="•"/>
            </a:pPr>
            <a:r>
              <a:rPr lang="en-US" sz="1400" dirty="0">
                <a:latin typeface="Lato Extended"/>
              </a:rPr>
              <a:t>S</a:t>
            </a:r>
            <a:r>
              <a:rPr lang="en-US" sz="1400" b="0" i="0" dirty="0">
                <a:effectLst/>
                <a:latin typeface="Lato Extended"/>
              </a:rPr>
              <a:t>tudy ways to create a performance measurement solution to enable universities to measure the quality of the education they deliver to their students. </a:t>
            </a:r>
          </a:p>
          <a:p>
            <a:pPr marL="285750" indent="-285750">
              <a:buFont typeface="Arial" panose="020B0604020202020204" pitchFamily="34" charset="0"/>
              <a:buChar char="•"/>
            </a:pPr>
            <a:r>
              <a:rPr lang="en-US" sz="1400" dirty="0"/>
              <a:t>The approach will be to look into how an educational system in terms of faculty and courses contribute to the growth of their graduates over a 5-year period.</a:t>
            </a:r>
          </a:p>
          <a:p>
            <a:pPr marL="285750" indent="-285750">
              <a:buFont typeface="Arial" panose="020B0604020202020204" pitchFamily="34" charset="0"/>
              <a:buChar char="•"/>
            </a:pPr>
            <a:r>
              <a:rPr lang="en-US" sz="1400" dirty="0"/>
              <a:t>You must figure out ways to track the jobs and promotions graduates get over time and assign rankings accordingly. In addition, track the connection of courses and their relevance to graduates' growth.</a:t>
            </a:r>
          </a:p>
          <a:p>
            <a:pPr marL="285750" indent="-285750">
              <a:buFont typeface="Arial" panose="020B0604020202020204" pitchFamily="34" charset="0"/>
              <a:buChar char="•"/>
            </a:pPr>
            <a:r>
              <a:rPr lang="en-US" sz="1400" dirty="0"/>
              <a:t>One additional question is to consider ways to define your own ranking system for students to decide where they want to go for their studies.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10/24/2021</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University Data Model</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Proposed Solution</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41341" y="-155027"/>
            <a:ext cx="9779183" cy="1325563"/>
          </a:xfrm>
        </p:spPr>
        <p:txBody>
          <a:bodyPr/>
          <a:lstStyle/>
          <a:p>
            <a:r>
              <a:rPr lang="en-US" dirty="0"/>
              <a:t>Performance and Feedback</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92237" y="1253621"/>
            <a:ext cx="4663440" cy="522514"/>
          </a:xfrm>
        </p:spPr>
        <p:txBody>
          <a:bodyPr/>
          <a:lstStyle/>
          <a:p>
            <a:r>
              <a:rPr lang="en-US" dirty="0"/>
              <a:t>Current Student</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26968" y="1694793"/>
            <a:ext cx="5509203" cy="2104697"/>
          </a:xfrm>
        </p:spPr>
        <p:txBody>
          <a:bodyPr vert="horz" lIns="91440" tIns="45720" rIns="91440" bIns="45720" rtlCol="0" anchor="t">
            <a:normAutofit/>
          </a:bodyPr>
          <a:lstStyle/>
          <a:p>
            <a:pPr marL="342900" indent="-342900">
              <a:buFont typeface="Arial" panose="020B0604020202020204" pitchFamily="34" charset="0"/>
              <a:buChar char="•"/>
            </a:pPr>
            <a:r>
              <a:rPr lang="en-US" sz="1600" dirty="0"/>
              <a:t>Its crucial that we have a </a:t>
            </a:r>
            <a:r>
              <a:rPr lang="en-US" sz="1600" b="1" dirty="0"/>
              <a:t>survey system </a:t>
            </a:r>
            <a:r>
              <a:rPr lang="en-US" sz="1600" dirty="0"/>
              <a:t>designed for current students to give feedback</a:t>
            </a:r>
          </a:p>
          <a:p>
            <a:pPr marL="342900" indent="-342900">
              <a:buFont typeface="Arial" panose="020B0604020202020204" pitchFamily="34" charset="0"/>
              <a:buChar char="•"/>
            </a:pPr>
            <a:r>
              <a:rPr lang="en-US" sz="1600" dirty="0"/>
              <a:t>Another performance factor, is the </a:t>
            </a:r>
            <a:r>
              <a:rPr lang="en-US" sz="1600" b="1" dirty="0"/>
              <a:t>average grade scored and ranking of students </a:t>
            </a:r>
            <a:r>
              <a:rPr lang="en-US" sz="1600" dirty="0"/>
              <a:t>in that course. </a:t>
            </a:r>
          </a:p>
          <a:p>
            <a:pPr marL="342900" indent="-342900">
              <a:buFont typeface="Arial" panose="020B0604020202020204" pitchFamily="34" charset="0"/>
              <a:buChar char="•"/>
            </a:pPr>
            <a:r>
              <a:rPr lang="en-US" sz="1600" dirty="0"/>
              <a:t>Having these parameters will act as a driving factor for any </a:t>
            </a:r>
            <a:r>
              <a:rPr lang="en-US" sz="1600" b="1" dirty="0"/>
              <a:t>revisions in the curriculum and also influence a prospective student</a:t>
            </a:r>
            <a:r>
              <a:rPr lang="en-US" sz="1600" dirty="0"/>
              <a:t> in applying to this course.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377152" y="1253621"/>
            <a:ext cx="4663440" cy="522514"/>
          </a:xfrm>
        </p:spPr>
        <p:txBody>
          <a:bodyPr/>
          <a:lstStyle/>
          <a:p>
            <a:r>
              <a:rPr lang="en-US" dirty="0"/>
              <a:t>Alumni</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096000" y="1776134"/>
            <a:ext cx="5672957" cy="2354431"/>
          </a:xfrm>
        </p:spPr>
        <p:txBody>
          <a:bodyPr vert="horz" lIns="91440" tIns="45720" rIns="91440" bIns="45720" rtlCol="0" anchor="t">
            <a:noAutofit/>
          </a:bodyPr>
          <a:lstStyle/>
          <a:p>
            <a:pPr marL="342900" indent="-342900">
              <a:buFont typeface="Arial" panose="020B0604020202020204" pitchFamily="34" charset="0"/>
              <a:buChar char="•"/>
            </a:pPr>
            <a:r>
              <a:rPr lang="en-US" sz="1600" dirty="0"/>
              <a:t>Provides an overall survey on the all the courses</a:t>
            </a:r>
          </a:p>
          <a:p>
            <a:pPr marL="342900" indent="-342900">
              <a:buFont typeface="Arial" panose="020B0604020202020204" pitchFamily="34" charset="0"/>
              <a:buChar char="•"/>
            </a:pPr>
            <a:r>
              <a:rPr lang="en-US" sz="1600" dirty="0"/>
              <a:t>Another performance factor, is the </a:t>
            </a:r>
            <a:r>
              <a:rPr lang="en-US" sz="1600" b="1" dirty="0"/>
              <a:t>average grade scored and ranking of Alumni </a:t>
            </a:r>
            <a:r>
              <a:rPr lang="en-US" sz="1600" dirty="0"/>
              <a:t>in that course. </a:t>
            </a:r>
          </a:p>
          <a:p>
            <a:pPr marL="342900" indent="-342900">
              <a:buFont typeface="Arial" panose="020B0604020202020204" pitchFamily="34" charset="0"/>
              <a:buChar char="•"/>
            </a:pPr>
            <a:r>
              <a:rPr lang="en-US" sz="1600" dirty="0"/>
              <a:t>Employment History and Certifications – </a:t>
            </a:r>
          </a:p>
          <a:p>
            <a:pPr marL="800100" lvl="1" indent="-342900">
              <a:buFont typeface="Arial" panose="020B0604020202020204" pitchFamily="34" charset="0"/>
              <a:buChar char="•"/>
            </a:pPr>
            <a:r>
              <a:rPr lang="en-US" sz="1400" dirty="0"/>
              <a:t>How related are the courses to the jobs of an Alumni? And is it biased towards research?</a:t>
            </a:r>
          </a:p>
          <a:p>
            <a:pPr marL="800100" lvl="1" indent="-342900">
              <a:buFont typeface="Arial" panose="020B0604020202020204" pitchFamily="34" charset="0"/>
              <a:buChar char="•"/>
            </a:pPr>
            <a:r>
              <a:rPr lang="en-US" sz="1400" dirty="0"/>
              <a:t>Did he need any additional Certifications?</a:t>
            </a:r>
          </a:p>
          <a:p>
            <a:pPr marL="342900" indent="-342900">
              <a:buFont typeface="Arial" panose="020B0604020202020204" pitchFamily="34" charset="0"/>
              <a:buChar char="•"/>
            </a:pPr>
            <a:r>
              <a:rPr lang="en-US" sz="1600" dirty="0"/>
              <a:t>Having these parameters will act as a driving factor for any </a:t>
            </a:r>
            <a:r>
              <a:rPr lang="en-US" sz="1600" b="1" dirty="0"/>
              <a:t>revisions in the curriculum and influence a prospective student </a:t>
            </a:r>
            <a:r>
              <a:rPr lang="en-US" sz="1600" dirty="0"/>
              <a:t>in applying for this course </a:t>
            </a:r>
            <a:r>
              <a:rPr lang="en-US" sz="1600" b="1" dirty="0"/>
              <a:t>or encourage a potential employer</a:t>
            </a:r>
            <a:r>
              <a:rPr lang="en-US" sz="1600" dirty="0"/>
              <a:t> to hire Students from this Course. </a:t>
            </a:r>
          </a:p>
          <a:p>
            <a:pPr marL="342900" indent="-342900">
              <a:buFont typeface="Arial" panose="020B0604020202020204" pitchFamily="34" charset="0"/>
              <a:buChar char="•"/>
            </a:pPr>
            <a:endParaRPr lang="en-US" sz="1600"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10/24/2021</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8846231" y="5618073"/>
            <a:ext cx="1657723" cy="365125"/>
          </a:xfrm>
        </p:spPr>
        <p:txBody>
          <a:bodyPr/>
          <a:lstStyle/>
          <a:p>
            <a:fld id="{294A09A9-5501-47C1-A89A-A340965A2BE2}" type="slidenum">
              <a:rPr lang="en-US" smtClean="0"/>
              <a:pPr/>
              <a:t>5</a:t>
            </a:fld>
            <a:endParaRPr lang="en-US" dirty="0"/>
          </a:p>
        </p:txBody>
      </p:sp>
      <p:sp>
        <p:nvSpPr>
          <p:cNvPr id="10" name="Text Placeholder 2">
            <a:extLst>
              <a:ext uri="{FF2B5EF4-FFF2-40B4-BE49-F238E27FC236}">
                <a16:creationId xmlns:a16="http://schemas.microsoft.com/office/drawing/2014/main" id="{FE31D396-8EEC-492A-9EFE-E7147D147A52}"/>
              </a:ext>
            </a:extLst>
          </p:cNvPr>
          <p:cNvSpPr txBox="1">
            <a:spLocks/>
          </p:cNvSpPr>
          <p:nvPr/>
        </p:nvSpPr>
        <p:spPr>
          <a:xfrm>
            <a:off x="256791" y="3869308"/>
            <a:ext cx="4663440"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Prospective Student</a:t>
            </a:r>
          </a:p>
        </p:txBody>
      </p:sp>
      <p:sp>
        <p:nvSpPr>
          <p:cNvPr id="11" name="Content Placeholder 3">
            <a:extLst>
              <a:ext uri="{FF2B5EF4-FFF2-40B4-BE49-F238E27FC236}">
                <a16:creationId xmlns:a16="http://schemas.microsoft.com/office/drawing/2014/main" id="{D78B2872-E26F-4B77-90FE-B9FBE3A91A2C}"/>
              </a:ext>
            </a:extLst>
          </p:cNvPr>
          <p:cNvSpPr txBox="1">
            <a:spLocks/>
          </p:cNvSpPr>
          <p:nvPr/>
        </p:nvSpPr>
        <p:spPr>
          <a:xfrm>
            <a:off x="192237" y="4300912"/>
            <a:ext cx="5509203" cy="182597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t>Additional factor to consider is how these ratings would </a:t>
            </a:r>
            <a:r>
              <a:rPr lang="en-US" sz="1600" b="1" dirty="0"/>
              <a:t>influence new applicants</a:t>
            </a:r>
            <a:r>
              <a:rPr lang="en-US" sz="1600" dirty="0"/>
              <a:t> in applying to courses at the University or on how the Alumni flared well in their career.</a:t>
            </a:r>
          </a:p>
          <a:p>
            <a:pPr marL="285750" indent="-285750">
              <a:buFont typeface="Arial" panose="020B0604020202020204" pitchFamily="34" charset="0"/>
              <a:buChar char="•"/>
            </a:pPr>
            <a:r>
              <a:rPr lang="en-US" sz="1600" dirty="0"/>
              <a:t>The Course ratings and survey given by both the current students and Alumni will </a:t>
            </a:r>
            <a:r>
              <a:rPr lang="en-US" sz="1600" b="1" dirty="0"/>
              <a:t>help them choose an appropriate course. </a:t>
            </a:r>
          </a:p>
        </p:txBody>
      </p:sp>
    </p:spTree>
    <p:extLst>
      <p:ext uri="{BB962C8B-B14F-4D97-AF65-F5344CB8AC3E}">
        <p14:creationId xmlns:p14="http://schemas.microsoft.com/office/powerpoint/2010/main" val="238901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66382" y="189816"/>
            <a:ext cx="9779183" cy="1091598"/>
          </a:xfrm>
        </p:spPr>
        <p:txBody>
          <a:bodyPr/>
          <a:lstStyle/>
          <a:p>
            <a:r>
              <a:rPr lang="en-US" dirty="0"/>
              <a:t>User Interface based on Roles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10/24/2021</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9" name="Content Placeholder 8">
            <a:extLst>
              <a:ext uri="{FF2B5EF4-FFF2-40B4-BE49-F238E27FC236}">
                <a16:creationId xmlns:a16="http://schemas.microsoft.com/office/drawing/2014/main" id="{6D741608-35DE-4B63-BC8A-756D04B05A42}"/>
              </a:ext>
            </a:extLst>
          </p:cNvPr>
          <p:cNvSpPr>
            <a:spLocks noGrp="1"/>
          </p:cNvSpPr>
          <p:nvPr>
            <p:ph idx="1"/>
          </p:nvPr>
        </p:nvSpPr>
        <p:spPr>
          <a:xfrm>
            <a:off x="381000" y="1281415"/>
            <a:ext cx="9779182" cy="752338"/>
          </a:xfrm>
        </p:spPr>
        <p:txBody>
          <a:bodyPr/>
          <a:lstStyle/>
          <a:p>
            <a:pPr marL="457200" indent="-457200">
              <a:buFont typeface="Arial" panose="020B0604020202020204" pitchFamily="34" charset="0"/>
              <a:buChar char="•"/>
            </a:pPr>
            <a:r>
              <a:rPr lang="en-US" sz="2000" dirty="0"/>
              <a:t>This Panel serves as a login page for three roles – Prospective Students, Current Student and Alumni</a:t>
            </a:r>
          </a:p>
        </p:txBody>
      </p:sp>
      <p:pic>
        <p:nvPicPr>
          <p:cNvPr id="6" name="Picture 5" descr="A picture containing graphical user interface&#10;&#10;Description automatically generated">
            <a:extLst>
              <a:ext uri="{FF2B5EF4-FFF2-40B4-BE49-F238E27FC236}">
                <a16:creationId xmlns:a16="http://schemas.microsoft.com/office/drawing/2014/main" id="{75D423AD-4C87-43BC-BDDC-C53625387E89}"/>
              </a:ext>
            </a:extLst>
          </p:cNvPr>
          <p:cNvPicPr>
            <a:picLocks noChangeAspect="1"/>
          </p:cNvPicPr>
          <p:nvPr/>
        </p:nvPicPr>
        <p:blipFill>
          <a:blip r:embed="rId2"/>
          <a:stretch>
            <a:fillRect/>
          </a:stretch>
        </p:blipFill>
        <p:spPr>
          <a:xfrm>
            <a:off x="2814145" y="1941700"/>
            <a:ext cx="7978806" cy="43200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912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072401" y="154987"/>
            <a:ext cx="9779183" cy="839460"/>
          </a:xfrm>
        </p:spPr>
        <p:txBody>
          <a:bodyPr anchor="b">
            <a:normAutofit/>
          </a:bodyPr>
          <a:lstStyle/>
          <a:p>
            <a:r>
              <a:rPr lang="en-US" dirty="0"/>
              <a:t>Role of Current Student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10/24/2021</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
        <p:nvSpPr>
          <p:cNvPr id="9" name="Content Placeholder 8">
            <a:extLst>
              <a:ext uri="{FF2B5EF4-FFF2-40B4-BE49-F238E27FC236}">
                <a16:creationId xmlns:a16="http://schemas.microsoft.com/office/drawing/2014/main" id="{6D741608-35DE-4B63-BC8A-756D04B05A42}"/>
              </a:ext>
            </a:extLst>
          </p:cNvPr>
          <p:cNvSpPr>
            <a:spLocks noGrp="1"/>
          </p:cNvSpPr>
          <p:nvPr>
            <p:ph idx="11"/>
          </p:nvPr>
        </p:nvSpPr>
        <p:spPr>
          <a:xfrm>
            <a:off x="986188" y="1144010"/>
            <a:ext cx="8993384" cy="522514"/>
          </a:xfrm>
        </p:spPr>
        <p:txBody>
          <a:bodyPr>
            <a:normAutofit/>
          </a:bodyPr>
          <a:lstStyle/>
          <a:p>
            <a:pPr marL="457200" indent="-457200">
              <a:buFont typeface="Arial" panose="020B0604020202020204" pitchFamily="34" charset="0"/>
              <a:buChar char="•"/>
            </a:pPr>
            <a:r>
              <a:rPr lang="en-US" sz="1500" dirty="0"/>
              <a:t>Register the Name, Department and other information</a:t>
            </a:r>
            <a:endParaRPr lang="en-IN" sz="1500" dirty="0"/>
          </a:p>
        </p:txBody>
      </p:sp>
      <p:pic>
        <p:nvPicPr>
          <p:cNvPr id="6" name="Picture 5" descr="Graphical user interface, table&#10;&#10;Description automatically generated">
            <a:extLst>
              <a:ext uri="{FF2B5EF4-FFF2-40B4-BE49-F238E27FC236}">
                <a16:creationId xmlns:a16="http://schemas.microsoft.com/office/drawing/2014/main" id="{3801AD25-1814-4A3D-8C9D-EF64D5D321B2}"/>
              </a:ext>
            </a:extLst>
          </p:cNvPr>
          <p:cNvPicPr>
            <a:picLocks noChangeAspect="1"/>
          </p:cNvPicPr>
          <p:nvPr/>
        </p:nvPicPr>
        <p:blipFill>
          <a:blip r:embed="rId2"/>
          <a:stretch>
            <a:fillRect/>
          </a:stretch>
        </p:blipFill>
        <p:spPr>
          <a:xfrm>
            <a:off x="5796643" y="1816087"/>
            <a:ext cx="5631750" cy="3435585"/>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6FE8DA42-3C62-400E-891B-9CF07BFD2B94}"/>
              </a:ext>
            </a:extLst>
          </p:cNvPr>
          <p:cNvPicPr>
            <a:picLocks noChangeAspect="1"/>
          </p:cNvPicPr>
          <p:nvPr/>
        </p:nvPicPr>
        <p:blipFill>
          <a:blip r:embed="rId3"/>
          <a:stretch>
            <a:fillRect/>
          </a:stretch>
        </p:blipFill>
        <p:spPr>
          <a:xfrm>
            <a:off x="101418" y="1816088"/>
            <a:ext cx="5567184" cy="3409056"/>
          </a:xfrm>
          <a:prstGeom prst="rect">
            <a:avLst/>
          </a:prstGeom>
        </p:spPr>
      </p:pic>
    </p:spTree>
    <p:extLst>
      <p:ext uri="{BB962C8B-B14F-4D97-AF65-F5344CB8AC3E}">
        <p14:creationId xmlns:p14="http://schemas.microsoft.com/office/powerpoint/2010/main" val="264940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072401" y="154987"/>
            <a:ext cx="9779183" cy="839460"/>
          </a:xfrm>
        </p:spPr>
        <p:txBody>
          <a:bodyPr anchor="b">
            <a:normAutofit/>
          </a:bodyPr>
          <a:lstStyle/>
          <a:p>
            <a:r>
              <a:rPr lang="en-US" dirty="0"/>
              <a:t>Role of Current Student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10/24/2021</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
        <p:nvSpPr>
          <p:cNvPr id="9" name="Content Placeholder 8">
            <a:extLst>
              <a:ext uri="{FF2B5EF4-FFF2-40B4-BE49-F238E27FC236}">
                <a16:creationId xmlns:a16="http://schemas.microsoft.com/office/drawing/2014/main" id="{6D741608-35DE-4B63-BC8A-756D04B05A42}"/>
              </a:ext>
            </a:extLst>
          </p:cNvPr>
          <p:cNvSpPr>
            <a:spLocks noGrp="1"/>
          </p:cNvSpPr>
          <p:nvPr>
            <p:ph idx="11"/>
          </p:nvPr>
        </p:nvSpPr>
        <p:spPr>
          <a:xfrm>
            <a:off x="986188" y="1144010"/>
            <a:ext cx="8993384" cy="522514"/>
          </a:xfrm>
        </p:spPr>
        <p:txBody>
          <a:bodyPr>
            <a:normAutofit fontScale="92500" lnSpcReduction="20000"/>
          </a:bodyPr>
          <a:lstStyle/>
          <a:p>
            <a:pPr marL="457200" indent="-457200">
              <a:buFont typeface="Arial" panose="020B0604020202020204" pitchFamily="34" charset="0"/>
              <a:buChar char="•"/>
            </a:pPr>
            <a:r>
              <a:rPr lang="en-US" sz="1500" dirty="0"/>
              <a:t>Provide rating for each course. The rating metrics range from 1(Very Bad) to 5(Very Good)</a:t>
            </a:r>
          </a:p>
          <a:p>
            <a:pPr marL="457200" indent="-457200">
              <a:buFont typeface="Arial" panose="020B0604020202020204" pitchFamily="34" charset="0"/>
              <a:buChar char="•"/>
            </a:pPr>
            <a:r>
              <a:rPr lang="en-US" sz="1500" dirty="0"/>
              <a:t>Register their grades on the system.</a:t>
            </a:r>
          </a:p>
          <a:p>
            <a:pPr marL="457200" indent="-457200">
              <a:buFont typeface="Arial" panose="020B0604020202020204" pitchFamily="34" charset="0"/>
              <a:buChar char="•"/>
            </a:pPr>
            <a:endParaRPr lang="en-IN" sz="1500" dirty="0"/>
          </a:p>
        </p:txBody>
      </p:sp>
      <p:pic>
        <p:nvPicPr>
          <p:cNvPr id="15" name="Picture 14" descr="Graphical user interface&#10;&#10;Description automatically generated">
            <a:extLst>
              <a:ext uri="{FF2B5EF4-FFF2-40B4-BE49-F238E27FC236}">
                <a16:creationId xmlns:a16="http://schemas.microsoft.com/office/drawing/2014/main" id="{47FAE2B2-F696-41D4-B7CA-CCD8DAC95712}"/>
              </a:ext>
            </a:extLst>
          </p:cNvPr>
          <p:cNvPicPr>
            <a:picLocks noChangeAspect="1"/>
          </p:cNvPicPr>
          <p:nvPr/>
        </p:nvPicPr>
        <p:blipFill>
          <a:blip r:embed="rId2"/>
          <a:stretch>
            <a:fillRect/>
          </a:stretch>
        </p:blipFill>
        <p:spPr>
          <a:xfrm>
            <a:off x="202276" y="1945583"/>
            <a:ext cx="5454963" cy="3403654"/>
          </a:xfrm>
          <a:prstGeom prst="rect">
            <a:avLst/>
          </a:prstGeom>
        </p:spPr>
      </p:pic>
      <p:pic>
        <p:nvPicPr>
          <p:cNvPr id="6" name="Picture 5" descr="Graphical user interface, table&#10;&#10;Description automatically generated">
            <a:extLst>
              <a:ext uri="{FF2B5EF4-FFF2-40B4-BE49-F238E27FC236}">
                <a16:creationId xmlns:a16="http://schemas.microsoft.com/office/drawing/2014/main" id="{CC1D4895-F419-4057-BBD7-4D4B03D309BB}"/>
              </a:ext>
            </a:extLst>
          </p:cNvPr>
          <p:cNvPicPr>
            <a:picLocks noChangeAspect="1"/>
          </p:cNvPicPr>
          <p:nvPr/>
        </p:nvPicPr>
        <p:blipFill>
          <a:blip r:embed="rId3"/>
          <a:stretch>
            <a:fillRect/>
          </a:stretch>
        </p:blipFill>
        <p:spPr>
          <a:xfrm>
            <a:off x="6096000" y="1929855"/>
            <a:ext cx="5218916" cy="3363542"/>
          </a:xfrm>
          <a:prstGeom prst="rect">
            <a:avLst/>
          </a:prstGeom>
        </p:spPr>
      </p:pic>
    </p:spTree>
    <p:extLst>
      <p:ext uri="{BB962C8B-B14F-4D97-AF65-F5344CB8AC3E}">
        <p14:creationId xmlns:p14="http://schemas.microsoft.com/office/powerpoint/2010/main" val="244957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072401" y="154987"/>
            <a:ext cx="9779183" cy="839460"/>
          </a:xfrm>
        </p:spPr>
        <p:txBody>
          <a:bodyPr anchor="b">
            <a:normAutofit/>
          </a:bodyPr>
          <a:lstStyle/>
          <a:p>
            <a:r>
              <a:rPr lang="en-US" dirty="0"/>
              <a:t>Role of Alumni</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10/24/2021</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sp>
        <p:nvSpPr>
          <p:cNvPr id="9" name="Content Placeholder 8">
            <a:extLst>
              <a:ext uri="{FF2B5EF4-FFF2-40B4-BE49-F238E27FC236}">
                <a16:creationId xmlns:a16="http://schemas.microsoft.com/office/drawing/2014/main" id="{6D741608-35DE-4B63-BC8A-756D04B05A42}"/>
              </a:ext>
            </a:extLst>
          </p:cNvPr>
          <p:cNvSpPr>
            <a:spLocks noGrp="1"/>
          </p:cNvSpPr>
          <p:nvPr>
            <p:ph idx="11"/>
          </p:nvPr>
        </p:nvSpPr>
        <p:spPr>
          <a:xfrm>
            <a:off x="986188" y="1144010"/>
            <a:ext cx="8181459" cy="522514"/>
          </a:xfrm>
        </p:spPr>
        <p:txBody>
          <a:bodyPr>
            <a:normAutofit/>
          </a:bodyPr>
          <a:lstStyle/>
          <a:p>
            <a:pPr marL="285750" indent="-285750">
              <a:buFont typeface="Arial" panose="020B0604020202020204" pitchFamily="34" charset="0"/>
              <a:buChar char="•"/>
            </a:pPr>
            <a:r>
              <a:rPr lang="en-US" sz="1500" dirty="0"/>
              <a:t>registers their overall GPA, their research background, Years of experience and Job Profile.</a:t>
            </a:r>
            <a:endParaRPr lang="en-IN" sz="1500" dirty="0"/>
          </a:p>
        </p:txBody>
      </p:sp>
      <p:pic>
        <p:nvPicPr>
          <p:cNvPr id="17" name="Picture 16" descr="Graphical user interface&#10;&#10;Description automatically generated">
            <a:extLst>
              <a:ext uri="{FF2B5EF4-FFF2-40B4-BE49-F238E27FC236}">
                <a16:creationId xmlns:a16="http://schemas.microsoft.com/office/drawing/2014/main" id="{A58D33E9-1AFF-464D-85BA-16D76F5FA346}"/>
              </a:ext>
            </a:extLst>
          </p:cNvPr>
          <p:cNvPicPr>
            <a:picLocks noChangeAspect="1"/>
          </p:cNvPicPr>
          <p:nvPr/>
        </p:nvPicPr>
        <p:blipFill>
          <a:blip r:embed="rId2"/>
          <a:stretch>
            <a:fillRect/>
          </a:stretch>
        </p:blipFill>
        <p:spPr>
          <a:xfrm>
            <a:off x="6133919" y="1737855"/>
            <a:ext cx="5357041" cy="3601627"/>
          </a:xfrm>
          <a:prstGeom prst="rect">
            <a:avLst/>
          </a:prstGeom>
        </p:spPr>
      </p:pic>
      <p:pic>
        <p:nvPicPr>
          <p:cNvPr id="20" name="Picture 19" descr="A picture containing table&#10;&#10;Description automatically generated">
            <a:extLst>
              <a:ext uri="{FF2B5EF4-FFF2-40B4-BE49-F238E27FC236}">
                <a16:creationId xmlns:a16="http://schemas.microsoft.com/office/drawing/2014/main" id="{F2C4098F-10BA-43A2-8DCA-62B34A86E256}"/>
              </a:ext>
            </a:extLst>
          </p:cNvPr>
          <p:cNvPicPr>
            <a:picLocks noChangeAspect="1"/>
          </p:cNvPicPr>
          <p:nvPr/>
        </p:nvPicPr>
        <p:blipFill>
          <a:blip r:embed="rId3"/>
          <a:stretch>
            <a:fillRect/>
          </a:stretch>
        </p:blipFill>
        <p:spPr>
          <a:xfrm>
            <a:off x="135806" y="1737855"/>
            <a:ext cx="5608757" cy="3601627"/>
          </a:xfrm>
          <a:prstGeom prst="rect">
            <a:avLst/>
          </a:prstGeom>
        </p:spPr>
      </p:pic>
      <p:pic>
        <p:nvPicPr>
          <p:cNvPr id="24" name="Picture 23" descr="Graphical user interface&#10;&#10;Description automatically generated with low confidence">
            <a:extLst>
              <a:ext uri="{FF2B5EF4-FFF2-40B4-BE49-F238E27FC236}">
                <a16:creationId xmlns:a16="http://schemas.microsoft.com/office/drawing/2014/main" id="{4296D5D3-B2C9-4F4D-A003-7FB66060EBB9}"/>
              </a:ext>
            </a:extLst>
          </p:cNvPr>
          <p:cNvPicPr>
            <a:picLocks noChangeAspect="1"/>
          </p:cNvPicPr>
          <p:nvPr/>
        </p:nvPicPr>
        <p:blipFill>
          <a:blip r:embed="rId4"/>
          <a:stretch>
            <a:fillRect/>
          </a:stretch>
        </p:blipFill>
        <p:spPr>
          <a:xfrm>
            <a:off x="2407804" y="1737855"/>
            <a:ext cx="5869092" cy="3689873"/>
          </a:xfrm>
          <a:prstGeom prst="rect">
            <a:avLst/>
          </a:prstGeom>
        </p:spPr>
      </p:pic>
    </p:spTree>
    <p:extLst>
      <p:ext uri="{BB962C8B-B14F-4D97-AF65-F5344CB8AC3E}">
        <p14:creationId xmlns:p14="http://schemas.microsoft.com/office/powerpoint/2010/main" val="152738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229</TotalTime>
  <Words>646</Words>
  <Application>Microsoft Office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Lato Extended</vt:lpstr>
      <vt:lpstr>Tenorite</vt:lpstr>
      <vt:lpstr>Office Theme</vt:lpstr>
      <vt:lpstr>University Data Model</vt:lpstr>
      <vt:lpstr>Agenda</vt:lpstr>
      <vt:lpstr>Problem Statement</vt:lpstr>
      <vt:lpstr>Proposed Solution</vt:lpstr>
      <vt:lpstr>Performance and Feedback</vt:lpstr>
      <vt:lpstr>User Interface based on Roles</vt:lpstr>
      <vt:lpstr>Role of Current Student</vt:lpstr>
      <vt:lpstr>Role of Current Student</vt:lpstr>
      <vt:lpstr>Role of Alumni</vt:lpstr>
      <vt:lpstr>Role of Alumni</vt:lpstr>
      <vt:lpstr>Role of Prospective Student</vt:lpstr>
      <vt:lpstr>Class and Sequence Diagrams</vt:lpstr>
      <vt:lpstr>PowerPoint Presentation</vt:lpstr>
      <vt:lpstr>PowerPoint Presentation</vt:lpstr>
      <vt:lpstr>PowerPoint Presentation</vt:lpstr>
      <vt:lpstr>PowerPoint Presentation</vt:lpstr>
      <vt:lpstr>Highlights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Data Model</dc:title>
  <dc:creator>Tushar Pagadala Ashok</dc:creator>
  <cp:lastModifiedBy>Tushar Pagadala Ashok</cp:lastModifiedBy>
  <cp:revision>3</cp:revision>
  <dcterms:created xsi:type="dcterms:W3CDTF">2021-10-24T20:43:56Z</dcterms:created>
  <dcterms:modified xsi:type="dcterms:W3CDTF">2021-10-25T00:38:04Z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